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874250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82" autoAdjust="0"/>
  </p:normalViewPr>
  <p:slideViewPr>
    <p:cSldViewPr>
      <p:cViewPr varScale="1">
        <p:scale>
          <a:sx n="111" d="100"/>
          <a:sy n="111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3125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B37DB-DF7D-4990-A6F6-78965496BA5F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3125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06AA5-ED44-4F87-926E-7B4271E635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376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4DA6-D043-49E3-9F9E-FE12F255ABFF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551ED6-4C25-4F33-837E-571727D10A1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4DA6-D043-49E3-9F9E-FE12F255ABFF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1ED6-4C25-4F33-837E-571727D10A1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5551ED6-4C25-4F33-837E-571727D10A1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4DA6-D043-49E3-9F9E-FE12F255ABFF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4DA6-D043-49E3-9F9E-FE12F255ABFF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5551ED6-4C25-4F33-837E-571727D10A1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4DA6-D043-49E3-9F9E-FE12F255ABFF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551ED6-4C25-4F33-837E-571727D10A1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FC4DA6-D043-49E3-9F9E-FE12F255ABFF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1ED6-4C25-4F33-837E-571727D10A1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4DA6-D043-49E3-9F9E-FE12F255ABFF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5551ED6-4C25-4F33-837E-571727D10A18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4DA6-D043-49E3-9F9E-FE12F255ABFF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5551ED6-4C25-4F33-837E-571727D10A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4DA6-D043-49E3-9F9E-FE12F255ABFF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551ED6-4C25-4F33-837E-571727D10A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551ED6-4C25-4F33-837E-571727D10A18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4DA6-D043-49E3-9F9E-FE12F255ABFF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5551ED6-4C25-4F33-837E-571727D10A1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FC4DA6-D043-49E3-9F9E-FE12F255ABFF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FC4DA6-D043-49E3-9F9E-FE12F255ABFF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551ED6-4C25-4F33-837E-571727D10A18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Vyšší kompenzační činitelé </a:t>
            </a:r>
          </a:p>
        </p:txBody>
      </p:sp>
    </p:spTree>
    <p:extLst>
      <p:ext uri="{BB962C8B-B14F-4D97-AF65-F5344CB8AC3E}">
        <p14:creationId xmlns:p14="http://schemas.microsoft.com/office/powerpoint/2010/main" val="354419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A2F13-DBD3-4179-B713-7F4618A0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ŘEČ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C9C7F6-A04C-4C18-9A5F-9A95A900A3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5720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pokud chybí zrak, odrazí se to na nejen na vnímání, představách, myšlení, ale také v řeči </a:t>
            </a:r>
          </a:p>
          <a:p>
            <a:r>
              <a:rPr lang="cs-CZ" dirty="0"/>
              <a:t>větší význam než pro vidící (funkce kompenzační)</a:t>
            </a:r>
          </a:p>
          <a:p>
            <a:r>
              <a:rPr lang="cs-CZ" dirty="0"/>
              <a:t>role při socializaci dítěte a spojení s prostředím</a:t>
            </a:r>
          </a:p>
          <a:p>
            <a:pPr lvl="1"/>
            <a:r>
              <a:rPr lang="cs-CZ" b="1" dirty="0"/>
              <a:t>k navázání a udržení kontaktu (sociální vztahy nerozvíjí přirozeně)</a:t>
            </a:r>
          </a:p>
          <a:p>
            <a:pPr lvl="1"/>
            <a:r>
              <a:rPr lang="cs-CZ" b="1" dirty="0"/>
              <a:t>k získání pozornosti</a:t>
            </a:r>
          </a:p>
          <a:p>
            <a:r>
              <a:rPr lang="cs-CZ" dirty="0"/>
              <a:t>pozor na </a:t>
            </a:r>
            <a:r>
              <a:rPr lang="cs-CZ" b="1" dirty="0"/>
              <a:t>verbalismus</a:t>
            </a:r>
            <a:r>
              <a:rPr lang="cs-CZ" dirty="0"/>
              <a:t> (odhalovat, odstraňovat)</a:t>
            </a:r>
          </a:p>
          <a:p>
            <a:r>
              <a:rPr lang="cs-CZ" dirty="0"/>
              <a:t>doporučení: jednoduché věty, hovořit čelem, dát najevo, nechat prozkoumávat, zapojovat je do denních činností více než vidící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48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8515B-0E84-42D7-A280-A92FB610C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cap="all" dirty="0"/>
              <a:t>Myšlení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F9099B-4DC5-495C-B90C-050DDB5A478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z jednotlivých myšlenkových operací </a:t>
            </a:r>
          </a:p>
          <a:p>
            <a:r>
              <a:rPr lang="cs-CZ" b="1" dirty="0"/>
              <a:t>vědomě i nevědomě</a:t>
            </a:r>
          </a:p>
          <a:p>
            <a:r>
              <a:rPr lang="cs-CZ" b="1" dirty="0"/>
              <a:t>myšlením musí vyrovnávat nedostatečnost vnímání a představ</a:t>
            </a:r>
          </a:p>
          <a:p>
            <a:r>
              <a:rPr lang="cs-CZ" b="1" dirty="0"/>
              <a:t>mohou mít potíže ve vyčleňování podstatných a nepodstatných znaků</a:t>
            </a:r>
          </a:p>
          <a:p>
            <a:r>
              <a:rPr lang="cs-CZ" b="1" dirty="0"/>
              <a:t>zásady: trpělivost, čas, různé hračky, malé kroky, přiměřená náročnost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B46F25-85AD-4A14-8868-6C48C70393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206"/>
            <a:ext cx="1905000" cy="1530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76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A7C9A-4F7D-4FEB-859A-B7EA2DAE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verbální komunikace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1AF317-2AFD-47B7-B180-CFBFF6645B4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zrak na vývoji řeči podílí asi v 30 %</a:t>
            </a:r>
          </a:p>
          <a:p>
            <a:r>
              <a:rPr lang="cs-CZ" b="1" dirty="0"/>
              <a:t>narušení komunikační schopnosti: </a:t>
            </a:r>
          </a:p>
          <a:p>
            <a:r>
              <a:rPr lang="cs-CZ" b="1" dirty="0"/>
              <a:t>foneticko-fonologické, </a:t>
            </a:r>
          </a:p>
          <a:p>
            <a:r>
              <a:rPr lang="cs-CZ" b="1" dirty="0"/>
              <a:t>morfologicko-syntaktické, </a:t>
            </a:r>
          </a:p>
          <a:p>
            <a:r>
              <a:rPr lang="cs-CZ" b="1" dirty="0"/>
              <a:t>lexikálně-sémantické</a:t>
            </a:r>
          </a:p>
          <a:p>
            <a:r>
              <a:rPr lang="cs-CZ" b="1" dirty="0"/>
              <a:t>pragmatické jazykové rovině</a:t>
            </a:r>
            <a:endParaRPr lang="cs-CZ" dirty="0"/>
          </a:p>
        </p:txBody>
      </p:sp>
      <p:pic>
        <p:nvPicPr>
          <p:cNvPr id="5122" name="Picture 2" descr="Tipy a rady, jak pomoci nevidomému. Víme, jak správně postupovat.">
            <a:extLst>
              <a:ext uri="{FF2B5EF4-FFF2-40B4-BE49-F238E27FC236}">
                <a16:creationId xmlns:a16="http://schemas.microsoft.com/office/drawing/2014/main" id="{A18F1976-2A9C-4D78-87D1-FCA5A7EBA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81" y="2564904"/>
            <a:ext cx="20669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ipy a rady, jak pomoci nevidomému. Víme, jak správně postupovat.">
            <a:extLst>
              <a:ext uri="{FF2B5EF4-FFF2-40B4-BE49-F238E27FC236}">
                <a16:creationId xmlns:a16="http://schemas.microsoft.com/office/drawing/2014/main" id="{CF094B47-FCE4-4E2A-89F5-F37E38576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29150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ommy Edison: Nevidomí a barvy - Videacesky.cz">
            <a:extLst>
              <a:ext uri="{FF2B5EF4-FFF2-40B4-BE49-F238E27FC236}">
                <a16:creationId xmlns:a16="http://schemas.microsoft.com/office/drawing/2014/main" id="{C5A89808-5E92-429E-85A3-958BEAAB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0" y="46291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3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554185-AF93-4CC0-BA22-DFFEF9F5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Foneticko-fonologická rovina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28321F-337C-4DCA-B925-B665D5A46EA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imitace u nevidomých je náročnější</a:t>
            </a:r>
          </a:p>
          <a:p>
            <a:r>
              <a:rPr lang="cs-CZ" b="1" dirty="0"/>
              <a:t>narušena správná artikulace</a:t>
            </a:r>
          </a:p>
          <a:p>
            <a:r>
              <a:rPr lang="cs-CZ" b="1" dirty="0"/>
              <a:t>diferenciace hlásek, které jsou si akusticky podobné, ale artikulačně a opticky odlišné  (M, N)</a:t>
            </a:r>
          </a:p>
          <a:p>
            <a:r>
              <a:rPr lang="cs-CZ" b="1" dirty="0"/>
              <a:t>objevit interdentální artikulace T, D, N, sigmatismus a bilabiální výslovnost hlásky L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44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8A869-C226-4A9C-A3C0-57FBEF34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Lexikálně-sémantická rovina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DB97A8-61CF-4594-819F-607012F3467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vývoj řeči u nevidomých dětí opožděn</a:t>
            </a:r>
          </a:p>
          <a:p>
            <a:r>
              <a:rPr lang="cs-CZ" b="1" dirty="0"/>
              <a:t>specifická stimulace podporující rozvoj slovní zásoby </a:t>
            </a:r>
          </a:p>
          <a:p>
            <a:r>
              <a:rPr lang="cs-CZ" b="1" dirty="0"/>
              <a:t>utváření pojmů se u nevidomých a vidoucích lidí podstatně neliší, může být problém s obsahovými specifiky, význam experimentace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Pozitivní zprávy">
            <a:extLst>
              <a:ext uri="{FF2B5EF4-FFF2-40B4-BE49-F238E27FC236}">
                <a16:creationId xmlns:a16="http://schemas.microsoft.com/office/drawing/2014/main" id="{1EC4371E-0017-4274-8223-3164CD663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93" y="4307542"/>
            <a:ext cx="3491880" cy="232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1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A6A619-9FDC-4118-A412-642D66E4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Morfologicko-syntaktická rovina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DFF31B-9510-4775-B392-4D5B7C47A2A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méně přídavných jmen</a:t>
            </a:r>
          </a:p>
          <a:p>
            <a:r>
              <a:rPr lang="cs-CZ" b="1" dirty="0"/>
              <a:t>problém mají se zájmeny</a:t>
            </a:r>
          </a:p>
          <a:p>
            <a:r>
              <a:rPr lang="cs-CZ" b="1" dirty="0"/>
              <a:t>s rozvojem myšlení, kategorizací dosahují úrovně dětí vidoucích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Vždy je pro co žít, nevidomý běžec Ondřej je toho důkazem | ČtiDoma.cz">
            <a:extLst>
              <a:ext uri="{FF2B5EF4-FFF2-40B4-BE49-F238E27FC236}">
                <a16:creationId xmlns:a16="http://schemas.microsoft.com/office/drawing/2014/main" id="{CA698E7F-FDA0-4DB9-913F-4AF9ED9CD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489280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61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F2125-2486-4E71-B918-836B89A0A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Pragmatická rovina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C8537C-B5D1-41BF-8193-7D85E05BA03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5102352"/>
          </a:xfrm>
        </p:spPr>
        <p:txBody>
          <a:bodyPr>
            <a:normAutofit/>
          </a:bodyPr>
          <a:lstStyle/>
          <a:p>
            <a:r>
              <a:rPr lang="cs-CZ" b="1" dirty="0"/>
              <a:t>narušena převážně narušeným </a:t>
            </a:r>
            <a:r>
              <a:rPr lang="cs-CZ" b="1" dirty="0" err="1"/>
              <a:t>koverbálním</a:t>
            </a:r>
            <a:r>
              <a:rPr lang="cs-CZ" b="1" dirty="0"/>
              <a:t> chováním</a:t>
            </a:r>
          </a:p>
          <a:p>
            <a:r>
              <a:rPr lang="cs-CZ" b="1" dirty="0"/>
              <a:t>komunikaci stěžují také stereotypy v chování</a:t>
            </a:r>
          </a:p>
          <a:p>
            <a:r>
              <a:rPr lang="cs-CZ" b="1" dirty="0"/>
              <a:t>chudší používání jazyka pro sociální účely</a:t>
            </a:r>
          </a:p>
          <a:p>
            <a:pPr marL="0" indent="0">
              <a:buNone/>
            </a:pPr>
            <a:r>
              <a:rPr lang="cs-CZ" b="1" dirty="0"/>
              <a:t>DALŠÍ SPECIFIČNOST: </a:t>
            </a:r>
          </a:p>
          <a:p>
            <a:r>
              <a:rPr lang="cs-CZ" sz="2400" dirty="0"/>
              <a:t>vokalizace a řečové projevy slouží nevidomým dětem velmi často ne ke komunikaci, ale k získávání představy o prostoru</a:t>
            </a:r>
          </a:p>
          <a:p>
            <a:r>
              <a:rPr lang="cs-CZ" sz="2400" dirty="0"/>
              <a:t>snížená hlasová variabilita, chybí přiměřená hlasová modulace </a:t>
            </a:r>
          </a:p>
          <a:p>
            <a:r>
              <a:rPr lang="cs-CZ" sz="2400" dirty="0"/>
              <a:t>nepohybují rty tak intenzivně jako vidící, nepřiměřená M a P</a:t>
            </a:r>
          </a:p>
          <a:p>
            <a:r>
              <a:rPr lang="pl-PL" sz="2400" dirty="0"/>
              <a:t>častěji opakují to, co říkají druzí, kladou mnoho otázek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5248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373C3-91CF-4644-8464-5D0EB3252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SPECIFIKA NEVERBÁLNÍ KOMUNIKACE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6F8106-583C-44BA-AB09-9F91713233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chybí oční kontakt, nemají zpětnou vazbu</a:t>
            </a:r>
          </a:p>
          <a:p>
            <a:r>
              <a:rPr lang="cs-CZ" b="1" dirty="0"/>
              <a:t>neuvědomuje si</a:t>
            </a:r>
            <a:r>
              <a:rPr lang="cs-CZ" dirty="0"/>
              <a:t>, že jeho neverbální komunikace má nějakou informační hodnotu (nereguluje automatismy)</a:t>
            </a:r>
          </a:p>
          <a:p>
            <a:r>
              <a:rPr lang="cs-CZ" b="1" dirty="0"/>
              <a:t>je také daleko těžší porozumět signálům dítěte</a:t>
            </a:r>
          </a:p>
          <a:p>
            <a:r>
              <a:rPr lang="cs-CZ" b="1" dirty="0"/>
              <a:t>NK cíleně se věnovat, ukazovat, popisovat, trpělivě učit 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Nevidomí poznávají svět jiným způsobem,“ říká ředitelka Knihovny hmatových  knížek | HATEFREE CULTURE">
            <a:extLst>
              <a:ext uri="{FF2B5EF4-FFF2-40B4-BE49-F238E27FC236}">
                <a16:creationId xmlns:a16="http://schemas.microsoft.com/office/drawing/2014/main" id="{F4180CFF-A824-43CE-B8C0-33AE5786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2514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8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E8EB2-9189-407B-A60D-49F4A65F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Mimika i pantomimika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FC71F8-DDA4-4052-98BC-9BD474E4AD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92628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nedokážou se mimikou vyjádřit</a:t>
            </a:r>
          </a:p>
          <a:p>
            <a:r>
              <a:rPr lang="cs-CZ" b="1" dirty="0"/>
              <a:t>tvář mají strnulou nebo naopak výrazně pohybují obličejovým svalstvem</a:t>
            </a:r>
          </a:p>
          <a:p>
            <a:r>
              <a:rPr lang="cs-CZ" b="1" dirty="0"/>
              <a:t>musí se naučit i úsměvu, znát jeho hodnotu a poznat z hlasu</a:t>
            </a:r>
          </a:p>
          <a:p>
            <a:r>
              <a:rPr lang="cs-CZ" b="1" dirty="0"/>
              <a:t>naučit se, že ostatní sledují jeho výraz a přičítají mu nějaký význam</a:t>
            </a:r>
          </a:p>
          <a:p>
            <a:r>
              <a:rPr lang="cs-CZ" b="1" dirty="0"/>
              <a:t>chudší mimické projevy  ztěžují  přirozené utváření vztahů</a:t>
            </a:r>
            <a:endParaRPr lang="cs-CZ" dirty="0"/>
          </a:p>
          <a:p>
            <a:pPr lvl="1"/>
            <a:r>
              <a:rPr lang="cs-CZ" b="1" dirty="0"/>
              <a:t>neotáčí k osobě, s níž mluví</a:t>
            </a:r>
          </a:p>
          <a:p>
            <a:pPr lvl="1"/>
            <a:r>
              <a:rPr lang="cs-CZ" b="1" dirty="0"/>
              <a:t>vždy ztichne a ztlumí svoji aktivitu, když rodič promluví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68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vyšších kompenzačních činitelů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paměť, pozornost, představivost, myšlení, řeč a vůle</a:t>
            </a:r>
          </a:p>
          <a:p>
            <a:r>
              <a:rPr lang="cs-CZ" sz="2800" b="1" dirty="0"/>
              <a:t>smysly kompenzovat jen velmi omezeně</a:t>
            </a:r>
          </a:p>
          <a:p>
            <a:r>
              <a:rPr lang="cs-CZ" b="1" dirty="0"/>
              <a:t>podporuje vhodné výchovné prostředí a aktivní učení</a:t>
            </a:r>
            <a:endParaRPr lang="cs-CZ" sz="2800" dirty="0"/>
          </a:p>
          <a:p>
            <a:pPr marL="0" indent="0">
              <a:buNone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38344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B58F7-6580-449B-81A3-DB8BBBF7F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6070BF-1FE4-4079-8420-EED7B5227A9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schopnost zaměřit a soustředit se na podnět Z MNOHA</a:t>
            </a:r>
          </a:p>
          <a:p>
            <a:r>
              <a:rPr lang="cs-CZ" b="1" dirty="0"/>
              <a:t>důležité nebo ohrožující </a:t>
            </a:r>
          </a:p>
          <a:p>
            <a:r>
              <a:rPr lang="cs-CZ" b="1" dirty="0"/>
              <a:t>významně ovlivňuje kvalitu všech psychických procesů</a:t>
            </a:r>
          </a:p>
          <a:p>
            <a:r>
              <a:rPr lang="cs-CZ" b="1" dirty="0"/>
              <a:t>je podmíněna intelektuálními, volními a emocionálními vlastnostmi člověka</a:t>
            </a:r>
          </a:p>
          <a:p>
            <a:r>
              <a:rPr lang="cs-CZ" b="1" dirty="0"/>
              <a:t>nutné aktivizovat organismus jinak</a:t>
            </a:r>
          </a:p>
          <a:p>
            <a:pPr lvl="1"/>
            <a:r>
              <a:rPr lang="cs-CZ" b="1" dirty="0"/>
              <a:t>snížená aktivace, ospalost, nižší svalové napětí </a:t>
            </a:r>
          </a:p>
          <a:p>
            <a:pPr lvl="1"/>
            <a:r>
              <a:rPr lang="cs-CZ" b="1" dirty="0"/>
              <a:t>naopak + nerozptyluje se </a:t>
            </a:r>
          </a:p>
          <a:p>
            <a:r>
              <a:rPr lang="cs-CZ" b="1" dirty="0"/>
              <a:t>význam pro POSP</a:t>
            </a:r>
          </a:p>
          <a:p>
            <a:endParaRPr lang="cs-CZ" dirty="0"/>
          </a:p>
        </p:txBody>
      </p:sp>
      <p:pic>
        <p:nvPicPr>
          <p:cNvPr id="1026" name="Picture 2" descr="Děti, jejich pozornost a pocit štěstí ovlivňuje pitný režim -  FamilyFreshNews.cz">
            <a:extLst>
              <a:ext uri="{FF2B5EF4-FFF2-40B4-BE49-F238E27FC236}">
                <a16:creationId xmlns:a16="http://schemas.microsoft.com/office/drawing/2014/main" id="{8B3B7FEC-60FC-47FE-9E3F-EDF2EDF6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22272"/>
            <a:ext cx="227238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9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D4AF0-430E-421F-90E3-A2D0D35B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cap="all" dirty="0"/>
              <a:t>Paměť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FE792D-BFA3-41FA-B68F-4342C382D3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hmatová,  motorická, 	čichová, chuťová, akustická slovní </a:t>
            </a:r>
          </a:p>
          <a:p>
            <a:r>
              <a:rPr lang="cs-CZ" b="1" dirty="0"/>
              <a:t>orientace v prostoru: </a:t>
            </a:r>
          </a:p>
          <a:p>
            <a:pPr lvl="1"/>
            <a:r>
              <a:rPr lang="cs-CZ" sz="2400" dirty="0"/>
              <a:t>vyvolávat paměťové představy o známém</a:t>
            </a:r>
            <a:endParaRPr lang="cs-CZ" sz="1400" dirty="0"/>
          </a:p>
          <a:p>
            <a:pPr lvl="1"/>
            <a:r>
              <a:rPr lang="cs-CZ" sz="2400" dirty="0"/>
              <a:t>nebo prozkoumat ostatními smysly </a:t>
            </a:r>
            <a:endParaRPr lang="cs-CZ" sz="1400" dirty="0"/>
          </a:p>
          <a:p>
            <a:pPr lvl="1"/>
            <a:r>
              <a:rPr lang="cs-CZ" dirty="0"/>
              <a:t>vyhodnotit do celkové představy </a:t>
            </a:r>
          </a:p>
          <a:p>
            <a:r>
              <a:rPr lang="cs-CZ" b="1" dirty="0"/>
              <a:t>úroveň mechanické paměti zpravidla lepší než u dětí vidících</a:t>
            </a:r>
          </a:p>
          <a:p>
            <a:r>
              <a:rPr lang="cs-CZ" b="1" dirty="0"/>
              <a:t>zásada: </a:t>
            </a:r>
            <a:r>
              <a:rPr lang="cs-CZ" b="1" dirty="0" err="1"/>
              <a:t>sytematičnosti</a:t>
            </a:r>
            <a:r>
              <a:rPr lang="cs-CZ" b="1" dirty="0"/>
              <a:t>, usměrňování, podstatné znaky, pomoci s pochopením podstaty</a:t>
            </a:r>
            <a:endParaRPr lang="cs-CZ" dirty="0"/>
          </a:p>
        </p:txBody>
      </p:sp>
      <p:pic>
        <p:nvPicPr>
          <p:cNvPr id="2050" name="Picture 2" descr="Trénujte svou paměť">
            <a:extLst>
              <a:ext uri="{FF2B5EF4-FFF2-40B4-BE49-F238E27FC236}">
                <a16:creationId xmlns:a16="http://schemas.microsoft.com/office/drawing/2014/main" id="{BEB64DDF-4DA9-4E13-A560-A76EAC08F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88840"/>
            <a:ext cx="1698881" cy="17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4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B83DAC-8AA8-4292-896B-EF006804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paměť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487BA7-101B-4BEB-842C-FA3DA0E4F1C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kognitivní mapování při nácviku trasy</a:t>
            </a:r>
          </a:p>
          <a:p>
            <a:r>
              <a:rPr lang="cs-CZ" b="1" dirty="0"/>
              <a:t>vštípení (tvar trasy, orientační body, vodící linie, povrch, čas )</a:t>
            </a:r>
          </a:p>
          <a:p>
            <a:r>
              <a:rPr lang="cs-CZ" b="1" dirty="0"/>
              <a:t>uchování</a:t>
            </a:r>
          </a:p>
          <a:p>
            <a:r>
              <a:rPr lang="cs-CZ" b="1" dirty="0"/>
              <a:t>vybavení</a:t>
            </a:r>
          </a:p>
          <a:p>
            <a:r>
              <a:rPr lang="cs-CZ" b="1" dirty="0"/>
              <a:t>reliéfní plánky</a:t>
            </a:r>
            <a:endParaRPr lang="cs-CZ" dirty="0"/>
          </a:p>
        </p:txBody>
      </p:sp>
      <p:pic>
        <p:nvPicPr>
          <p:cNvPr id="3074" name="Picture 2" descr="Kurz instruktorů prostorové orientace a samostatného pohybu nevidomých a  slabozrakých v Plzni | Sociální služby města Plzně">
            <a:extLst>
              <a:ext uri="{FF2B5EF4-FFF2-40B4-BE49-F238E27FC236}">
                <a16:creationId xmlns:a16="http://schemas.microsoft.com/office/drawing/2014/main" id="{D83DEBAA-908A-4944-BB03-3C349D84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iéfní plánky pro nevidomé spoluobčany « Projekt Bezbariérová Olomouc «  Sociální služby « Občané">
            <a:extLst>
              <a:ext uri="{FF2B5EF4-FFF2-40B4-BE49-F238E27FC236}">
                <a16:creationId xmlns:a16="http://schemas.microsoft.com/office/drawing/2014/main" id="{69C8D851-BFA8-43E8-9868-7D338AA5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24003"/>
            <a:ext cx="3963553" cy="18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A0896-649C-4C24-B71E-8E139FF2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cap="all" dirty="0"/>
              <a:t>Představivost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AB4E870-C7C3-448B-9022-D84EBDF0B3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4400" cy="4572000"/>
          </a:xfrm>
        </p:spPr>
        <p:txBody>
          <a:bodyPr/>
          <a:lstStyle/>
          <a:p>
            <a:r>
              <a:rPr lang="cs-CZ" sz="2400" b="1" dirty="0"/>
              <a:t>představivost je psychický proces, jehož výsledkem jsou představy, tedy jakési obrazy, které si člověk vytvoří ve své mysli, přičemž nemusí jít o představy aktuálně, ale také dříve vnímaného</a:t>
            </a:r>
            <a:endParaRPr lang="cs-CZ" sz="2400" dirty="0"/>
          </a:p>
          <a:p>
            <a:r>
              <a:rPr lang="cs-CZ" sz="2400" b="1" dirty="0"/>
              <a:t>nevidomí: představy hmatové, sluchové, čichové, chuťové, vibrační, motorické a představy o vlastním těle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E159B1B-BC4A-4852-85CA-7AF75D9B84E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3384376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7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CC63D-70F1-4A51-B5BA-8486FAAC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představivost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19EDB8-D1C6-4F73-A860-A710C8FC1CC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zlomkovitost představ</a:t>
            </a:r>
          </a:p>
          <a:p>
            <a:r>
              <a:rPr lang="cs-CZ" b="1" dirty="0"/>
              <a:t>představa není nikdy stejná jako realita</a:t>
            </a:r>
          </a:p>
          <a:p>
            <a:r>
              <a:rPr lang="cs-CZ" b="1" dirty="0"/>
              <a:t>vybereme to, co je podstatné</a:t>
            </a:r>
            <a:endParaRPr lang="cs-CZ" dirty="0"/>
          </a:p>
          <a:p>
            <a:pPr lvl="0"/>
            <a:r>
              <a:rPr lang="cs-CZ" sz="2800" b="1" dirty="0"/>
              <a:t>důležitou roli hraje rozvoj konkrétního myšlení, zvláště </a:t>
            </a:r>
            <a:endParaRPr lang="cs-CZ" sz="1600" dirty="0"/>
          </a:p>
          <a:p>
            <a:pPr lvl="1"/>
            <a:r>
              <a:rPr lang="cs-CZ" sz="2400" b="1" dirty="0"/>
              <a:t>porovnávání (zvuková a hmatová pexesa), </a:t>
            </a:r>
            <a:endParaRPr lang="cs-CZ" sz="1400" dirty="0"/>
          </a:p>
          <a:p>
            <a:pPr lvl="1"/>
            <a:r>
              <a:rPr lang="cs-CZ" sz="2400" b="1" dirty="0"/>
              <a:t>usuzování, které pomáhají zlomkovité představy zpřesňovat a zpracovávat</a:t>
            </a:r>
            <a:endParaRPr lang="cs-CZ" sz="1400" dirty="0"/>
          </a:p>
          <a:p>
            <a:pPr lvl="1"/>
            <a:endParaRPr lang="cs-CZ" dirty="0"/>
          </a:p>
        </p:txBody>
      </p:sp>
      <p:pic>
        <p:nvPicPr>
          <p:cNvPr id="4098" name="Picture 2" descr="Nevidomí a umění">
            <a:extLst>
              <a:ext uri="{FF2B5EF4-FFF2-40B4-BE49-F238E27FC236}">
                <a16:creationId xmlns:a16="http://schemas.microsoft.com/office/drawing/2014/main" id="{EACBD9FB-B16F-4E5F-AFB3-C9537268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62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7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1A034-9CED-4068-B9EA-B6CD86EE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REKONSTRUKČNÍ OBRAZOTVORNOST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5C6097-7DE0-4DAF-82B4-BDB9A9702F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646512" cy="4572000"/>
          </a:xfrm>
        </p:spPr>
        <p:txBody>
          <a:bodyPr>
            <a:normAutofit lnSpcReduction="10000"/>
          </a:bodyPr>
          <a:lstStyle/>
          <a:p>
            <a:r>
              <a:rPr lang="cs-CZ" sz="2900" b="1" dirty="0"/>
              <a:t>podporujeme prohlížením reliéfních obrázků, hmatem i sluchem </a:t>
            </a:r>
            <a:endParaRPr lang="cs-CZ" sz="1900" dirty="0"/>
          </a:p>
          <a:p>
            <a:r>
              <a:rPr lang="cs-CZ" sz="2800" b="1" dirty="0"/>
              <a:t>cílem vytvořit co nejvěrnější obrázek o sledovaném předmětu</a:t>
            </a:r>
          </a:p>
          <a:p>
            <a:r>
              <a:rPr lang="cs-CZ" b="1" dirty="0"/>
              <a:t>Neúplné a nepřesné zobrazení předmětů zhoršuje schopnost zevšeobecňování </a:t>
            </a:r>
          </a:p>
          <a:p>
            <a:r>
              <a:rPr lang="cs-CZ" b="1" dirty="0"/>
              <a:t>vnímání barev spojeno s asociací vlastností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B2F649-5473-494C-A6F5-DE94F762D6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18" y="2319362"/>
            <a:ext cx="2010770" cy="3269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05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3182F-14F2-43C4-88E4-B331A506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8DF14A-80E7-4BFB-84E9-4F5F1656BEA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4EEDFA-0E27-46AA-932C-E24A17C417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47754" y="-315416"/>
            <a:ext cx="4242395" cy="7488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846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1399</TotalTime>
  <Words>701</Words>
  <Application>Microsoft Office PowerPoint</Application>
  <PresentationFormat>Předvádění na obrazovce (4:3)</PresentationFormat>
  <Paragraphs>101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Wingdings</vt:lpstr>
      <vt:lpstr>Wingdings 2</vt:lpstr>
      <vt:lpstr>Administrativní</vt:lpstr>
      <vt:lpstr>Vyšší kompenzační činitelé </vt:lpstr>
      <vt:lpstr>Význam vyšších kompenzačních činitelů</vt:lpstr>
      <vt:lpstr>POZORNOST</vt:lpstr>
      <vt:lpstr>Paměť</vt:lpstr>
      <vt:lpstr>paměť</vt:lpstr>
      <vt:lpstr>Představivost</vt:lpstr>
      <vt:lpstr>představivost</vt:lpstr>
      <vt:lpstr>REKONSTRUKČNÍ OBRAZOTVORNOST</vt:lpstr>
      <vt:lpstr>Prezentace aplikace PowerPoint</vt:lpstr>
      <vt:lpstr>ŘEČ</vt:lpstr>
      <vt:lpstr>Myšlení</vt:lpstr>
      <vt:lpstr>verbální komunikace </vt:lpstr>
      <vt:lpstr>Foneticko-fonologická rovina</vt:lpstr>
      <vt:lpstr>Lexikálně-sémantická rovina</vt:lpstr>
      <vt:lpstr>Morfologicko-syntaktická rovina</vt:lpstr>
      <vt:lpstr>Pragmatická rovina</vt:lpstr>
      <vt:lpstr>SPECIFIKA NEVERBÁLNÍ KOMUNIKACE</vt:lpstr>
      <vt:lpstr>Mimika i pantomimika </vt:lpstr>
    </vt:vector>
  </TitlesOfParts>
  <Company>Soufflet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Urbanovská</dc:creator>
  <cp:lastModifiedBy>Marta Kolaříková</cp:lastModifiedBy>
  <cp:revision>88</cp:revision>
  <cp:lastPrinted>2016-10-16T21:23:57Z</cp:lastPrinted>
  <dcterms:created xsi:type="dcterms:W3CDTF">2016-10-05T10:42:24Z</dcterms:created>
  <dcterms:modified xsi:type="dcterms:W3CDTF">2022-04-06T07:57:55Z</dcterms:modified>
</cp:coreProperties>
</file>