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56" r:id="rId3"/>
    <p:sldId id="262" r:id="rId4"/>
    <p:sldId id="296" r:id="rId5"/>
    <p:sldId id="263" r:id="rId6"/>
    <p:sldId id="261" r:id="rId7"/>
    <p:sldId id="297" r:id="rId8"/>
    <p:sldId id="287" r:id="rId9"/>
    <p:sldId id="280" r:id="rId10"/>
    <p:sldId id="286" r:id="rId11"/>
    <p:sldId id="288" r:id="rId12"/>
    <p:sldId id="289" r:id="rId13"/>
    <p:sldId id="290" r:id="rId14"/>
    <p:sldId id="295" r:id="rId15"/>
    <p:sldId id="292" r:id="rId16"/>
    <p:sldId id="293" r:id="rId17"/>
    <p:sldId id="264" r:id="rId18"/>
    <p:sldId id="29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2" d="100"/>
          <a:sy n="82" d="100"/>
        </p:scale>
        <p:origin x="691"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149920E-1197-44D4-8EC8-569BEF75D1CF}"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cs-CZ"/>
        </a:p>
      </dgm:t>
    </dgm:pt>
    <dgm:pt modelId="{E4D27133-ADE0-4585-B254-CB75068CE6AE}">
      <dgm:prSet phldrT="[Text]"/>
      <dgm:spPr/>
      <dgm:t>
        <a:bodyPr/>
        <a:lstStyle/>
        <a:p>
          <a:r>
            <a:rPr lang="cs-CZ" dirty="0"/>
            <a:t>Exkluze</a:t>
          </a:r>
        </a:p>
      </dgm:t>
    </dgm:pt>
    <dgm:pt modelId="{4DBCD556-A0F4-4684-A111-A7602AA96A77}" type="parTrans" cxnId="{5246168F-AEF0-4AC3-B56A-71CF1B6A15CA}">
      <dgm:prSet/>
      <dgm:spPr/>
      <dgm:t>
        <a:bodyPr/>
        <a:lstStyle/>
        <a:p>
          <a:endParaRPr lang="cs-CZ"/>
        </a:p>
      </dgm:t>
    </dgm:pt>
    <dgm:pt modelId="{B0A244AC-AAB4-4BDA-9D65-DEA618D8F7F1}" type="sibTrans" cxnId="{5246168F-AEF0-4AC3-B56A-71CF1B6A15CA}">
      <dgm:prSet/>
      <dgm:spPr/>
      <dgm:t>
        <a:bodyPr/>
        <a:lstStyle/>
        <a:p>
          <a:endParaRPr lang="cs-CZ"/>
        </a:p>
      </dgm:t>
    </dgm:pt>
    <dgm:pt modelId="{DD11247F-8BC9-4E55-A74C-403BAFBEC160}">
      <dgm:prSet phldrT="[Text]"/>
      <dgm:spPr/>
      <dgm:t>
        <a:bodyPr/>
        <a:lstStyle/>
        <a:p>
          <a:r>
            <a:rPr lang="cs-CZ" dirty="0"/>
            <a:t>Segregace</a:t>
          </a:r>
        </a:p>
      </dgm:t>
    </dgm:pt>
    <dgm:pt modelId="{B6AFF860-0FD7-43E5-9299-F10913EF6AFD}" type="parTrans" cxnId="{0486FF44-E565-4BF7-9730-68289421A493}">
      <dgm:prSet/>
      <dgm:spPr/>
      <dgm:t>
        <a:bodyPr/>
        <a:lstStyle/>
        <a:p>
          <a:endParaRPr lang="cs-CZ"/>
        </a:p>
      </dgm:t>
    </dgm:pt>
    <dgm:pt modelId="{98E45F92-85C0-4E0E-BBAE-4165CFA0D0A5}" type="sibTrans" cxnId="{0486FF44-E565-4BF7-9730-68289421A493}">
      <dgm:prSet/>
      <dgm:spPr/>
      <dgm:t>
        <a:bodyPr/>
        <a:lstStyle/>
        <a:p>
          <a:endParaRPr lang="cs-CZ"/>
        </a:p>
      </dgm:t>
    </dgm:pt>
    <dgm:pt modelId="{6A8964F0-4BC9-4DFC-BD7D-DB115D3E22C7}">
      <dgm:prSet phldrT="[Text]"/>
      <dgm:spPr/>
      <dgm:t>
        <a:bodyPr/>
        <a:lstStyle/>
        <a:p>
          <a:r>
            <a:rPr lang="cs-CZ" dirty="0"/>
            <a:t>Integrace</a:t>
          </a:r>
        </a:p>
      </dgm:t>
    </dgm:pt>
    <dgm:pt modelId="{7BE5BC46-765D-4224-9B1D-44267E611524}" type="parTrans" cxnId="{1A3DBE58-125C-47D8-8F78-76B15A153985}">
      <dgm:prSet/>
      <dgm:spPr/>
      <dgm:t>
        <a:bodyPr/>
        <a:lstStyle/>
        <a:p>
          <a:endParaRPr lang="cs-CZ"/>
        </a:p>
      </dgm:t>
    </dgm:pt>
    <dgm:pt modelId="{154DBE4D-0D0D-4C47-8ED3-C30444A231FF}" type="sibTrans" cxnId="{1A3DBE58-125C-47D8-8F78-76B15A153985}">
      <dgm:prSet/>
      <dgm:spPr/>
      <dgm:t>
        <a:bodyPr/>
        <a:lstStyle/>
        <a:p>
          <a:endParaRPr lang="cs-CZ"/>
        </a:p>
      </dgm:t>
    </dgm:pt>
    <dgm:pt modelId="{B2FC5F26-823A-4FD3-80BA-EAF79F13641C}">
      <dgm:prSet phldrT="[Text]"/>
      <dgm:spPr/>
      <dgm:t>
        <a:bodyPr/>
        <a:lstStyle/>
        <a:p>
          <a:r>
            <a:rPr lang="cs-CZ" dirty="0"/>
            <a:t>Inkluze</a:t>
          </a:r>
        </a:p>
      </dgm:t>
    </dgm:pt>
    <dgm:pt modelId="{D08A5C02-04E5-4E04-8F71-7BCD094E1B39}" type="parTrans" cxnId="{9FA0B15C-5357-463F-BA9F-AC358ECCF9A4}">
      <dgm:prSet/>
      <dgm:spPr/>
      <dgm:t>
        <a:bodyPr/>
        <a:lstStyle/>
        <a:p>
          <a:endParaRPr lang="cs-CZ"/>
        </a:p>
      </dgm:t>
    </dgm:pt>
    <dgm:pt modelId="{7C90B24F-D092-48E6-ACD0-36F098447DFD}" type="sibTrans" cxnId="{9FA0B15C-5357-463F-BA9F-AC358ECCF9A4}">
      <dgm:prSet/>
      <dgm:spPr/>
      <dgm:t>
        <a:bodyPr/>
        <a:lstStyle/>
        <a:p>
          <a:endParaRPr lang="cs-CZ"/>
        </a:p>
      </dgm:t>
    </dgm:pt>
    <dgm:pt modelId="{979823CE-BB20-4A62-9002-00913965D1B2}" type="pres">
      <dgm:prSet presAssocID="{D149920E-1197-44D4-8EC8-569BEF75D1CF}" presName="rootnode" presStyleCnt="0">
        <dgm:presLayoutVars>
          <dgm:chMax/>
          <dgm:chPref/>
          <dgm:dir/>
          <dgm:animLvl val="lvl"/>
        </dgm:presLayoutVars>
      </dgm:prSet>
      <dgm:spPr/>
    </dgm:pt>
    <dgm:pt modelId="{BB31C06E-0B2A-4F77-8E58-9F1CF137CA22}" type="pres">
      <dgm:prSet presAssocID="{E4D27133-ADE0-4585-B254-CB75068CE6AE}" presName="composite" presStyleCnt="0"/>
      <dgm:spPr/>
    </dgm:pt>
    <dgm:pt modelId="{AC01569F-CC35-46A3-84FE-F12EA0547688}" type="pres">
      <dgm:prSet presAssocID="{E4D27133-ADE0-4585-B254-CB75068CE6AE}" presName="bentUpArrow1" presStyleLbl="alignImgPlace1" presStyleIdx="0" presStyleCnt="3"/>
      <dgm:spPr/>
    </dgm:pt>
    <dgm:pt modelId="{8DDAC01E-DA88-4D26-92CE-02291C890E61}" type="pres">
      <dgm:prSet presAssocID="{E4D27133-ADE0-4585-B254-CB75068CE6AE}" presName="ParentText" presStyleLbl="node1" presStyleIdx="0" presStyleCnt="4">
        <dgm:presLayoutVars>
          <dgm:chMax val="1"/>
          <dgm:chPref val="1"/>
          <dgm:bulletEnabled val="1"/>
        </dgm:presLayoutVars>
      </dgm:prSet>
      <dgm:spPr/>
    </dgm:pt>
    <dgm:pt modelId="{D46D0575-EC4B-4249-A1C0-26BE72FA3BFB}" type="pres">
      <dgm:prSet presAssocID="{E4D27133-ADE0-4585-B254-CB75068CE6AE}" presName="ChildText" presStyleLbl="revTx" presStyleIdx="0" presStyleCnt="3">
        <dgm:presLayoutVars>
          <dgm:chMax val="0"/>
          <dgm:chPref val="0"/>
          <dgm:bulletEnabled val="1"/>
        </dgm:presLayoutVars>
      </dgm:prSet>
      <dgm:spPr/>
    </dgm:pt>
    <dgm:pt modelId="{BA005A63-8496-4495-ACB8-46217886DCF4}" type="pres">
      <dgm:prSet presAssocID="{B0A244AC-AAB4-4BDA-9D65-DEA618D8F7F1}" presName="sibTrans" presStyleCnt="0"/>
      <dgm:spPr/>
    </dgm:pt>
    <dgm:pt modelId="{69341AB9-A8D7-4E27-A9A5-E12ABAA513B5}" type="pres">
      <dgm:prSet presAssocID="{DD11247F-8BC9-4E55-A74C-403BAFBEC160}" presName="composite" presStyleCnt="0"/>
      <dgm:spPr/>
    </dgm:pt>
    <dgm:pt modelId="{1FCB1BC0-B529-4D93-9830-EC7A15BBAFE7}" type="pres">
      <dgm:prSet presAssocID="{DD11247F-8BC9-4E55-A74C-403BAFBEC160}" presName="bentUpArrow1" presStyleLbl="alignImgPlace1" presStyleIdx="1" presStyleCnt="3"/>
      <dgm:spPr/>
    </dgm:pt>
    <dgm:pt modelId="{6E2C9CD1-039A-4012-BBB7-045FC7EBD13A}" type="pres">
      <dgm:prSet presAssocID="{DD11247F-8BC9-4E55-A74C-403BAFBEC160}" presName="ParentText" presStyleLbl="node1" presStyleIdx="1" presStyleCnt="4">
        <dgm:presLayoutVars>
          <dgm:chMax val="1"/>
          <dgm:chPref val="1"/>
          <dgm:bulletEnabled val="1"/>
        </dgm:presLayoutVars>
      </dgm:prSet>
      <dgm:spPr/>
    </dgm:pt>
    <dgm:pt modelId="{DC3F9D26-8AC5-48C4-9F29-F95A2CEDEFFD}" type="pres">
      <dgm:prSet presAssocID="{DD11247F-8BC9-4E55-A74C-403BAFBEC160}" presName="ChildText" presStyleLbl="revTx" presStyleIdx="1" presStyleCnt="3">
        <dgm:presLayoutVars>
          <dgm:chMax val="0"/>
          <dgm:chPref val="0"/>
          <dgm:bulletEnabled val="1"/>
        </dgm:presLayoutVars>
      </dgm:prSet>
      <dgm:spPr/>
    </dgm:pt>
    <dgm:pt modelId="{F219D389-BD05-489F-9B9F-F5F404146032}" type="pres">
      <dgm:prSet presAssocID="{98E45F92-85C0-4E0E-BBAE-4165CFA0D0A5}" presName="sibTrans" presStyleCnt="0"/>
      <dgm:spPr/>
    </dgm:pt>
    <dgm:pt modelId="{3895C3AE-A6F1-462A-8114-311D71100044}" type="pres">
      <dgm:prSet presAssocID="{6A8964F0-4BC9-4DFC-BD7D-DB115D3E22C7}" presName="composite" presStyleCnt="0"/>
      <dgm:spPr/>
    </dgm:pt>
    <dgm:pt modelId="{48EDF3F6-F1FC-4483-9FA3-FDB421633B35}" type="pres">
      <dgm:prSet presAssocID="{6A8964F0-4BC9-4DFC-BD7D-DB115D3E22C7}" presName="bentUpArrow1" presStyleLbl="alignImgPlace1" presStyleIdx="2" presStyleCnt="3"/>
      <dgm:spPr/>
    </dgm:pt>
    <dgm:pt modelId="{8EDF98CB-DCCD-43AC-A96A-3BA159DD2299}" type="pres">
      <dgm:prSet presAssocID="{6A8964F0-4BC9-4DFC-BD7D-DB115D3E22C7}" presName="ParentText" presStyleLbl="node1" presStyleIdx="2" presStyleCnt="4">
        <dgm:presLayoutVars>
          <dgm:chMax val="1"/>
          <dgm:chPref val="1"/>
          <dgm:bulletEnabled val="1"/>
        </dgm:presLayoutVars>
      </dgm:prSet>
      <dgm:spPr/>
    </dgm:pt>
    <dgm:pt modelId="{3D85C2C3-E3DE-4017-B2CF-01039CDFA485}" type="pres">
      <dgm:prSet presAssocID="{6A8964F0-4BC9-4DFC-BD7D-DB115D3E22C7}" presName="ChildText" presStyleLbl="revTx" presStyleIdx="2" presStyleCnt="3">
        <dgm:presLayoutVars>
          <dgm:chMax val="0"/>
          <dgm:chPref val="0"/>
          <dgm:bulletEnabled val="1"/>
        </dgm:presLayoutVars>
      </dgm:prSet>
      <dgm:spPr/>
    </dgm:pt>
    <dgm:pt modelId="{D36FCEAD-2252-4123-AC48-36A99DD30893}" type="pres">
      <dgm:prSet presAssocID="{154DBE4D-0D0D-4C47-8ED3-C30444A231FF}" presName="sibTrans" presStyleCnt="0"/>
      <dgm:spPr/>
    </dgm:pt>
    <dgm:pt modelId="{12CFAD20-85C6-4A9C-A7C8-27BE2FD20469}" type="pres">
      <dgm:prSet presAssocID="{B2FC5F26-823A-4FD3-80BA-EAF79F13641C}" presName="composite" presStyleCnt="0"/>
      <dgm:spPr/>
    </dgm:pt>
    <dgm:pt modelId="{4EFE9518-2485-4C02-B4A6-E461DF7480C5}" type="pres">
      <dgm:prSet presAssocID="{B2FC5F26-823A-4FD3-80BA-EAF79F13641C}" presName="ParentText" presStyleLbl="node1" presStyleIdx="3" presStyleCnt="4">
        <dgm:presLayoutVars>
          <dgm:chMax val="1"/>
          <dgm:chPref val="1"/>
          <dgm:bulletEnabled val="1"/>
        </dgm:presLayoutVars>
      </dgm:prSet>
      <dgm:spPr/>
    </dgm:pt>
  </dgm:ptLst>
  <dgm:cxnLst>
    <dgm:cxn modelId="{A51BF801-D419-4E5A-9544-B3A020D76077}" type="presOf" srcId="{B2FC5F26-823A-4FD3-80BA-EAF79F13641C}" destId="{4EFE9518-2485-4C02-B4A6-E461DF7480C5}" srcOrd="0" destOrd="0" presId="urn:microsoft.com/office/officeart/2005/8/layout/StepDownProcess"/>
    <dgm:cxn modelId="{F3F3AF23-32C5-4B9B-AD61-0A88763C5F5B}" type="presOf" srcId="{DD11247F-8BC9-4E55-A74C-403BAFBEC160}" destId="{6E2C9CD1-039A-4012-BBB7-045FC7EBD13A}" srcOrd="0" destOrd="0" presId="urn:microsoft.com/office/officeart/2005/8/layout/StepDownProcess"/>
    <dgm:cxn modelId="{8A81E32F-9903-4507-9255-3D914968E2D9}" type="presOf" srcId="{E4D27133-ADE0-4585-B254-CB75068CE6AE}" destId="{8DDAC01E-DA88-4D26-92CE-02291C890E61}" srcOrd="0" destOrd="0" presId="urn:microsoft.com/office/officeart/2005/8/layout/StepDownProcess"/>
    <dgm:cxn modelId="{9FA0B15C-5357-463F-BA9F-AC358ECCF9A4}" srcId="{D149920E-1197-44D4-8EC8-569BEF75D1CF}" destId="{B2FC5F26-823A-4FD3-80BA-EAF79F13641C}" srcOrd="3" destOrd="0" parTransId="{D08A5C02-04E5-4E04-8F71-7BCD094E1B39}" sibTransId="{7C90B24F-D092-48E6-ACD0-36F098447DFD}"/>
    <dgm:cxn modelId="{0486FF44-E565-4BF7-9730-68289421A493}" srcId="{D149920E-1197-44D4-8EC8-569BEF75D1CF}" destId="{DD11247F-8BC9-4E55-A74C-403BAFBEC160}" srcOrd="1" destOrd="0" parTransId="{B6AFF860-0FD7-43E5-9299-F10913EF6AFD}" sibTransId="{98E45F92-85C0-4E0E-BBAE-4165CFA0D0A5}"/>
    <dgm:cxn modelId="{1A3DBE58-125C-47D8-8F78-76B15A153985}" srcId="{D149920E-1197-44D4-8EC8-569BEF75D1CF}" destId="{6A8964F0-4BC9-4DFC-BD7D-DB115D3E22C7}" srcOrd="2" destOrd="0" parTransId="{7BE5BC46-765D-4224-9B1D-44267E611524}" sibTransId="{154DBE4D-0D0D-4C47-8ED3-C30444A231FF}"/>
    <dgm:cxn modelId="{5246168F-AEF0-4AC3-B56A-71CF1B6A15CA}" srcId="{D149920E-1197-44D4-8EC8-569BEF75D1CF}" destId="{E4D27133-ADE0-4585-B254-CB75068CE6AE}" srcOrd="0" destOrd="0" parTransId="{4DBCD556-A0F4-4684-A111-A7602AA96A77}" sibTransId="{B0A244AC-AAB4-4BDA-9D65-DEA618D8F7F1}"/>
    <dgm:cxn modelId="{865357CA-B2FE-4C20-823F-1A8674E148A3}" type="presOf" srcId="{6A8964F0-4BC9-4DFC-BD7D-DB115D3E22C7}" destId="{8EDF98CB-DCCD-43AC-A96A-3BA159DD2299}" srcOrd="0" destOrd="0" presId="urn:microsoft.com/office/officeart/2005/8/layout/StepDownProcess"/>
    <dgm:cxn modelId="{236940D7-99A8-4170-8E2C-32DCF825C05D}" type="presOf" srcId="{D149920E-1197-44D4-8EC8-569BEF75D1CF}" destId="{979823CE-BB20-4A62-9002-00913965D1B2}" srcOrd="0" destOrd="0" presId="urn:microsoft.com/office/officeart/2005/8/layout/StepDownProcess"/>
    <dgm:cxn modelId="{D45BB90A-4674-4409-8363-C4FE3229DE75}" type="presParOf" srcId="{979823CE-BB20-4A62-9002-00913965D1B2}" destId="{BB31C06E-0B2A-4F77-8E58-9F1CF137CA22}" srcOrd="0" destOrd="0" presId="urn:microsoft.com/office/officeart/2005/8/layout/StepDownProcess"/>
    <dgm:cxn modelId="{32C3568E-2DF3-449F-AA22-EAC8F9A76C76}" type="presParOf" srcId="{BB31C06E-0B2A-4F77-8E58-9F1CF137CA22}" destId="{AC01569F-CC35-46A3-84FE-F12EA0547688}" srcOrd="0" destOrd="0" presId="urn:microsoft.com/office/officeart/2005/8/layout/StepDownProcess"/>
    <dgm:cxn modelId="{EEBBF41D-72D1-4436-ADAF-6E6B02DE46CE}" type="presParOf" srcId="{BB31C06E-0B2A-4F77-8E58-9F1CF137CA22}" destId="{8DDAC01E-DA88-4D26-92CE-02291C890E61}" srcOrd="1" destOrd="0" presId="urn:microsoft.com/office/officeart/2005/8/layout/StepDownProcess"/>
    <dgm:cxn modelId="{D447DBB3-F320-4462-BCBD-BE3BAD96EF5D}" type="presParOf" srcId="{BB31C06E-0B2A-4F77-8E58-9F1CF137CA22}" destId="{D46D0575-EC4B-4249-A1C0-26BE72FA3BFB}" srcOrd="2" destOrd="0" presId="urn:microsoft.com/office/officeart/2005/8/layout/StepDownProcess"/>
    <dgm:cxn modelId="{F6D71D00-E84F-4E6F-8930-ED0567C9C830}" type="presParOf" srcId="{979823CE-BB20-4A62-9002-00913965D1B2}" destId="{BA005A63-8496-4495-ACB8-46217886DCF4}" srcOrd="1" destOrd="0" presId="urn:microsoft.com/office/officeart/2005/8/layout/StepDownProcess"/>
    <dgm:cxn modelId="{53442B9D-4AF8-4372-9DA7-A517D9568BA2}" type="presParOf" srcId="{979823CE-BB20-4A62-9002-00913965D1B2}" destId="{69341AB9-A8D7-4E27-A9A5-E12ABAA513B5}" srcOrd="2" destOrd="0" presId="urn:microsoft.com/office/officeart/2005/8/layout/StepDownProcess"/>
    <dgm:cxn modelId="{B79887E9-CAE6-4A2C-BACD-DB03BD5DF46C}" type="presParOf" srcId="{69341AB9-A8D7-4E27-A9A5-E12ABAA513B5}" destId="{1FCB1BC0-B529-4D93-9830-EC7A15BBAFE7}" srcOrd="0" destOrd="0" presId="urn:microsoft.com/office/officeart/2005/8/layout/StepDownProcess"/>
    <dgm:cxn modelId="{833A246F-2D35-4390-914E-5542A435BCC8}" type="presParOf" srcId="{69341AB9-A8D7-4E27-A9A5-E12ABAA513B5}" destId="{6E2C9CD1-039A-4012-BBB7-045FC7EBD13A}" srcOrd="1" destOrd="0" presId="urn:microsoft.com/office/officeart/2005/8/layout/StepDownProcess"/>
    <dgm:cxn modelId="{D2478DC2-5493-48DF-8690-837CA5180531}" type="presParOf" srcId="{69341AB9-A8D7-4E27-A9A5-E12ABAA513B5}" destId="{DC3F9D26-8AC5-48C4-9F29-F95A2CEDEFFD}" srcOrd="2" destOrd="0" presId="urn:microsoft.com/office/officeart/2005/8/layout/StepDownProcess"/>
    <dgm:cxn modelId="{F141A6C8-BC72-4C43-A11F-41631A2FD52E}" type="presParOf" srcId="{979823CE-BB20-4A62-9002-00913965D1B2}" destId="{F219D389-BD05-489F-9B9F-F5F404146032}" srcOrd="3" destOrd="0" presId="urn:microsoft.com/office/officeart/2005/8/layout/StepDownProcess"/>
    <dgm:cxn modelId="{F93A9B65-FAD0-4D9C-ABA7-399AEA195ACC}" type="presParOf" srcId="{979823CE-BB20-4A62-9002-00913965D1B2}" destId="{3895C3AE-A6F1-462A-8114-311D71100044}" srcOrd="4" destOrd="0" presId="urn:microsoft.com/office/officeart/2005/8/layout/StepDownProcess"/>
    <dgm:cxn modelId="{D7A5C308-ADDD-46EC-A134-A5EC04CC50A6}" type="presParOf" srcId="{3895C3AE-A6F1-462A-8114-311D71100044}" destId="{48EDF3F6-F1FC-4483-9FA3-FDB421633B35}" srcOrd="0" destOrd="0" presId="urn:microsoft.com/office/officeart/2005/8/layout/StepDownProcess"/>
    <dgm:cxn modelId="{4163C206-C13D-4F91-B66E-1025EC1E7112}" type="presParOf" srcId="{3895C3AE-A6F1-462A-8114-311D71100044}" destId="{8EDF98CB-DCCD-43AC-A96A-3BA159DD2299}" srcOrd="1" destOrd="0" presId="urn:microsoft.com/office/officeart/2005/8/layout/StepDownProcess"/>
    <dgm:cxn modelId="{516B641B-FF89-4133-8FC9-B21B913691A7}" type="presParOf" srcId="{3895C3AE-A6F1-462A-8114-311D71100044}" destId="{3D85C2C3-E3DE-4017-B2CF-01039CDFA485}" srcOrd="2" destOrd="0" presId="urn:microsoft.com/office/officeart/2005/8/layout/StepDownProcess"/>
    <dgm:cxn modelId="{A9821564-ACF4-409A-ACFB-4E3B62032898}" type="presParOf" srcId="{979823CE-BB20-4A62-9002-00913965D1B2}" destId="{D36FCEAD-2252-4123-AC48-36A99DD30893}" srcOrd="5" destOrd="0" presId="urn:microsoft.com/office/officeart/2005/8/layout/StepDownProcess"/>
    <dgm:cxn modelId="{0CD2B631-D59C-4543-A6DB-8EA18E2136DD}" type="presParOf" srcId="{979823CE-BB20-4A62-9002-00913965D1B2}" destId="{12CFAD20-85C6-4A9C-A7C8-27BE2FD20469}" srcOrd="6" destOrd="0" presId="urn:microsoft.com/office/officeart/2005/8/layout/StepDownProcess"/>
    <dgm:cxn modelId="{449A7F60-4D2F-4F9B-9DE9-BEBB43EFA418}" type="presParOf" srcId="{12CFAD20-85C6-4A9C-A7C8-27BE2FD20469}" destId="{4EFE9518-2485-4C02-B4A6-E461DF7480C5}" srcOrd="0"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1569F-CC35-46A3-84FE-F12EA0547688}">
      <dsp:nvSpPr>
        <dsp:cNvPr id="0" name=""/>
        <dsp:cNvSpPr/>
      </dsp:nvSpPr>
      <dsp:spPr>
        <a:xfrm rot="5400000">
          <a:off x="1357423" y="842009"/>
          <a:ext cx="739467" cy="841857"/>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DDAC01E-DA88-4D26-92CE-02291C890E61}">
      <dsp:nvSpPr>
        <dsp:cNvPr id="0" name=""/>
        <dsp:cNvSpPr/>
      </dsp:nvSpPr>
      <dsp:spPr>
        <a:xfrm>
          <a:off x="1161509" y="22295"/>
          <a:ext cx="1244828" cy="871339"/>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Exkluze</a:t>
          </a:r>
        </a:p>
      </dsp:txBody>
      <dsp:txXfrm>
        <a:off x="1204052" y="64838"/>
        <a:ext cx="1159742" cy="786253"/>
      </dsp:txXfrm>
    </dsp:sp>
    <dsp:sp modelId="{D46D0575-EC4B-4249-A1C0-26BE72FA3BFB}">
      <dsp:nvSpPr>
        <dsp:cNvPr id="0" name=""/>
        <dsp:cNvSpPr/>
      </dsp:nvSpPr>
      <dsp:spPr>
        <a:xfrm>
          <a:off x="2406337" y="105397"/>
          <a:ext cx="905369" cy="704254"/>
        </a:xfrm>
        <a:prstGeom prst="rect">
          <a:avLst/>
        </a:prstGeom>
        <a:noFill/>
        <a:ln>
          <a:noFill/>
        </a:ln>
        <a:effectLst/>
      </dsp:spPr>
      <dsp:style>
        <a:lnRef idx="0">
          <a:scrgbClr r="0" g="0" b="0"/>
        </a:lnRef>
        <a:fillRef idx="0">
          <a:scrgbClr r="0" g="0" b="0"/>
        </a:fillRef>
        <a:effectRef idx="0">
          <a:scrgbClr r="0" g="0" b="0"/>
        </a:effectRef>
        <a:fontRef idx="minor"/>
      </dsp:style>
    </dsp:sp>
    <dsp:sp modelId="{1FCB1BC0-B529-4D93-9830-EC7A15BBAFE7}">
      <dsp:nvSpPr>
        <dsp:cNvPr id="0" name=""/>
        <dsp:cNvSpPr/>
      </dsp:nvSpPr>
      <dsp:spPr>
        <a:xfrm rot="5400000">
          <a:off x="2389518" y="1820811"/>
          <a:ext cx="739467" cy="841857"/>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E2C9CD1-039A-4012-BBB7-045FC7EBD13A}">
      <dsp:nvSpPr>
        <dsp:cNvPr id="0" name=""/>
        <dsp:cNvSpPr/>
      </dsp:nvSpPr>
      <dsp:spPr>
        <a:xfrm>
          <a:off x="2193604" y="1001096"/>
          <a:ext cx="1244828" cy="871339"/>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Segregace</a:t>
          </a:r>
        </a:p>
      </dsp:txBody>
      <dsp:txXfrm>
        <a:off x="2236147" y="1043639"/>
        <a:ext cx="1159742" cy="786253"/>
      </dsp:txXfrm>
    </dsp:sp>
    <dsp:sp modelId="{DC3F9D26-8AC5-48C4-9F29-F95A2CEDEFFD}">
      <dsp:nvSpPr>
        <dsp:cNvPr id="0" name=""/>
        <dsp:cNvSpPr/>
      </dsp:nvSpPr>
      <dsp:spPr>
        <a:xfrm>
          <a:off x="3438432" y="1084198"/>
          <a:ext cx="905369" cy="704254"/>
        </a:xfrm>
        <a:prstGeom prst="rect">
          <a:avLst/>
        </a:prstGeom>
        <a:noFill/>
        <a:ln>
          <a:noFill/>
        </a:ln>
        <a:effectLst/>
      </dsp:spPr>
      <dsp:style>
        <a:lnRef idx="0">
          <a:scrgbClr r="0" g="0" b="0"/>
        </a:lnRef>
        <a:fillRef idx="0">
          <a:scrgbClr r="0" g="0" b="0"/>
        </a:fillRef>
        <a:effectRef idx="0">
          <a:scrgbClr r="0" g="0" b="0"/>
        </a:effectRef>
        <a:fontRef idx="minor"/>
      </dsp:style>
    </dsp:sp>
    <dsp:sp modelId="{48EDF3F6-F1FC-4483-9FA3-FDB421633B35}">
      <dsp:nvSpPr>
        <dsp:cNvPr id="0" name=""/>
        <dsp:cNvSpPr/>
      </dsp:nvSpPr>
      <dsp:spPr>
        <a:xfrm rot="5400000">
          <a:off x="3421612" y="2799612"/>
          <a:ext cx="739467" cy="841857"/>
        </a:xfrm>
        <a:prstGeom prst="bentUpArrow">
          <a:avLst>
            <a:gd name="adj1" fmla="val 32840"/>
            <a:gd name="adj2" fmla="val 25000"/>
            <a:gd name="adj3" fmla="val 35780"/>
          </a:avLst>
        </a:prstGeom>
        <a:solidFill>
          <a:schemeClr val="accent1">
            <a:tint val="5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EDF98CB-DCCD-43AC-A96A-3BA159DD2299}">
      <dsp:nvSpPr>
        <dsp:cNvPr id="0" name=""/>
        <dsp:cNvSpPr/>
      </dsp:nvSpPr>
      <dsp:spPr>
        <a:xfrm>
          <a:off x="3225698" y="1979898"/>
          <a:ext cx="1244828" cy="871339"/>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Integrace</a:t>
          </a:r>
        </a:p>
      </dsp:txBody>
      <dsp:txXfrm>
        <a:off x="3268241" y="2022441"/>
        <a:ext cx="1159742" cy="786253"/>
      </dsp:txXfrm>
    </dsp:sp>
    <dsp:sp modelId="{3D85C2C3-E3DE-4017-B2CF-01039CDFA485}">
      <dsp:nvSpPr>
        <dsp:cNvPr id="0" name=""/>
        <dsp:cNvSpPr/>
      </dsp:nvSpPr>
      <dsp:spPr>
        <a:xfrm>
          <a:off x="4470526" y="2063000"/>
          <a:ext cx="905369" cy="704254"/>
        </a:xfrm>
        <a:prstGeom prst="rect">
          <a:avLst/>
        </a:prstGeom>
        <a:noFill/>
        <a:ln>
          <a:noFill/>
        </a:ln>
        <a:effectLst/>
      </dsp:spPr>
      <dsp:style>
        <a:lnRef idx="0">
          <a:scrgbClr r="0" g="0" b="0"/>
        </a:lnRef>
        <a:fillRef idx="0">
          <a:scrgbClr r="0" g="0" b="0"/>
        </a:fillRef>
        <a:effectRef idx="0">
          <a:scrgbClr r="0" g="0" b="0"/>
        </a:effectRef>
        <a:fontRef idx="minor"/>
      </dsp:style>
    </dsp:sp>
    <dsp:sp modelId="{4EFE9518-2485-4C02-B4A6-E461DF7480C5}">
      <dsp:nvSpPr>
        <dsp:cNvPr id="0" name=""/>
        <dsp:cNvSpPr/>
      </dsp:nvSpPr>
      <dsp:spPr>
        <a:xfrm>
          <a:off x="4257793" y="2958699"/>
          <a:ext cx="1244828" cy="871339"/>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cs-CZ" sz="2000" kern="1200" dirty="0"/>
            <a:t>Inkluze</a:t>
          </a:r>
        </a:p>
      </dsp:txBody>
      <dsp:txXfrm>
        <a:off x="4300336" y="3001242"/>
        <a:ext cx="1159742" cy="786253"/>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A336688-953B-4A8E-AD3A-36E61391DCB2}" type="datetimeFigureOut">
              <a:rPr lang="en-GB" smtClean="0"/>
              <a:t>23/02/2024</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CBC822A7-BC09-484D-BC55-2C183BC537E5}"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6357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AA336688-953B-4A8E-AD3A-36E61391DCB2}" type="datetimeFigureOut">
              <a:rPr lang="en-GB" smtClean="0"/>
              <a:t>23/02/2024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C822A7-BC09-484D-BC55-2C183BC537E5}" type="slidenum">
              <a:rPr lang="en-GB" smtClean="0"/>
              <a:t>‹#›</a:t>
            </a:fld>
            <a:endParaRPr lang="en-GB"/>
          </a:p>
        </p:txBody>
      </p:sp>
    </p:spTree>
    <p:extLst>
      <p:ext uri="{BB962C8B-B14F-4D97-AF65-F5344CB8AC3E}">
        <p14:creationId xmlns:p14="http://schemas.microsoft.com/office/powerpoint/2010/main" val="82180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A336688-953B-4A8E-AD3A-36E61391DCB2}"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8929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A336688-953B-4A8E-AD3A-36E61391DCB2}"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102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A336688-953B-4A8E-AD3A-36E61391DCB2}"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spTree>
    <p:extLst>
      <p:ext uri="{BB962C8B-B14F-4D97-AF65-F5344CB8AC3E}">
        <p14:creationId xmlns:p14="http://schemas.microsoft.com/office/powerpoint/2010/main" val="1839115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A336688-953B-4A8E-AD3A-36E61391DCB2}"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0092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A336688-953B-4A8E-AD3A-36E61391DCB2}"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4212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A336688-953B-4A8E-AD3A-36E61391DCB2}"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2674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A336688-953B-4A8E-AD3A-36E61391DCB2}"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3584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a:prstGeom prst="rect">
            <a:avLst/>
          </a:prstGeom>
        </p:spPr>
        <p:txBody>
          <a:bodyPr/>
          <a:lstStyle/>
          <a:p>
            <a:r>
              <a:rPr lang="cs-CZ" dirty="0"/>
              <a:t>Kliknutím lze upravit styl.</a:t>
            </a:r>
          </a:p>
        </p:txBody>
      </p:sp>
      <p:sp>
        <p:nvSpPr>
          <p:cNvPr id="3" name="Podnadpis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23.02.2024</a:t>
            </a:fld>
            <a:endParaRPr lang="cs-CZ"/>
          </a:p>
        </p:txBody>
      </p:sp>
      <p:sp>
        <p:nvSpPr>
          <p:cNvPr id="5" name="Zástupný symbol pro zápatí 4"/>
          <p:cNvSpPr>
            <a:spLocks noGrp="1"/>
          </p:cNvSpPr>
          <p:nvPr>
            <p:ph type="ftr" sz="quarter" idx="11"/>
          </p:nvPr>
        </p:nvSpPr>
        <p:spPr>
          <a:xfrm>
            <a:off x="4271797" y="472514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4275839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23.02.2024</a:t>
            </a:fld>
            <a:endParaRPr lang="cs-CZ"/>
          </a:p>
        </p:txBody>
      </p:sp>
      <p:sp>
        <p:nvSpPr>
          <p:cNvPr id="5" name="Zástupný symbol pro zápatí 4"/>
          <p:cNvSpPr>
            <a:spLocks noGrp="1"/>
          </p:cNvSpPr>
          <p:nvPr>
            <p:ph type="ftr" sz="quarter" idx="11"/>
          </p:nvPr>
        </p:nvSpPr>
        <p:spPr>
          <a:xfrm>
            <a:off x="4271797" y="472514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53379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A336688-953B-4A8E-AD3A-36E61391DCB2}"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spTree>
    <p:extLst>
      <p:ext uri="{BB962C8B-B14F-4D97-AF65-F5344CB8AC3E}">
        <p14:creationId xmlns:p14="http://schemas.microsoft.com/office/powerpoint/2010/main" val="3469275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23.02.2024</a:t>
            </a:fld>
            <a:endParaRPr lang="cs-CZ"/>
          </a:p>
        </p:txBody>
      </p:sp>
      <p:sp>
        <p:nvSpPr>
          <p:cNvPr id="5" name="Zástupný symbol pro zápatí 4"/>
          <p:cNvSpPr>
            <a:spLocks noGrp="1"/>
          </p:cNvSpPr>
          <p:nvPr>
            <p:ph type="ftr" sz="quarter" idx="11"/>
          </p:nvPr>
        </p:nvSpPr>
        <p:spPr>
          <a:xfrm>
            <a:off x="4271797" y="472514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3931148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23.02.2024</a:t>
            </a:fld>
            <a:endParaRPr lang="cs-CZ"/>
          </a:p>
        </p:txBody>
      </p:sp>
      <p:sp>
        <p:nvSpPr>
          <p:cNvPr id="6" name="Zástupný symbol pro zápatí 5"/>
          <p:cNvSpPr>
            <a:spLocks noGrp="1"/>
          </p:cNvSpPr>
          <p:nvPr>
            <p:ph type="ftr" sz="quarter" idx="11"/>
          </p:nvPr>
        </p:nvSpPr>
        <p:spPr>
          <a:xfrm>
            <a:off x="4271797" y="4725145"/>
            <a:ext cx="3860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869919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23.02.2024</a:t>
            </a:fld>
            <a:endParaRPr lang="cs-CZ"/>
          </a:p>
        </p:txBody>
      </p:sp>
      <p:sp>
        <p:nvSpPr>
          <p:cNvPr id="8" name="Zástupný symbol pro zápatí 7"/>
          <p:cNvSpPr>
            <a:spLocks noGrp="1"/>
          </p:cNvSpPr>
          <p:nvPr>
            <p:ph type="ftr" sz="quarter" idx="11"/>
          </p:nvPr>
        </p:nvSpPr>
        <p:spPr>
          <a:xfrm>
            <a:off x="4271797" y="4725145"/>
            <a:ext cx="3860800" cy="365125"/>
          </a:xfrm>
          <a:prstGeom prst="rect">
            <a:avLst/>
          </a:prstGeom>
        </p:spPr>
        <p:txBody>
          <a:bodyPr/>
          <a:lstStyle/>
          <a:p>
            <a:endParaRPr lang="cs-CZ"/>
          </a:p>
        </p:txBody>
      </p:sp>
      <p:sp>
        <p:nvSpPr>
          <p:cNvPr id="9" name="Zástupný symbol pro číslo snímku 8"/>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3037509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datum 2"/>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23.02.2024</a:t>
            </a:fld>
            <a:endParaRPr lang="cs-CZ"/>
          </a:p>
        </p:txBody>
      </p:sp>
      <p:sp>
        <p:nvSpPr>
          <p:cNvPr id="4" name="Zástupný symbol pro zápatí 3"/>
          <p:cNvSpPr>
            <a:spLocks noGrp="1"/>
          </p:cNvSpPr>
          <p:nvPr>
            <p:ph type="ftr" sz="quarter" idx="11"/>
          </p:nvPr>
        </p:nvSpPr>
        <p:spPr>
          <a:xfrm>
            <a:off x="4271797" y="4725145"/>
            <a:ext cx="3860800" cy="365125"/>
          </a:xfrm>
          <a:prstGeom prst="rect">
            <a:avLst/>
          </a:prstGeom>
        </p:spPr>
        <p:txBody>
          <a:bodyPr/>
          <a:lstStyle/>
          <a:p>
            <a:endParaRPr lang="cs-CZ"/>
          </a:p>
        </p:txBody>
      </p:sp>
      <p:sp>
        <p:nvSpPr>
          <p:cNvPr id="5" name="Zástupný symbol pro číslo snímku 4"/>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2991345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23.02.2024</a:t>
            </a:fld>
            <a:endParaRPr lang="cs-CZ"/>
          </a:p>
        </p:txBody>
      </p:sp>
      <p:sp>
        <p:nvSpPr>
          <p:cNvPr id="3" name="Zástupný symbol pro zápatí 2"/>
          <p:cNvSpPr>
            <a:spLocks noGrp="1"/>
          </p:cNvSpPr>
          <p:nvPr>
            <p:ph type="ftr" sz="quarter" idx="11"/>
          </p:nvPr>
        </p:nvSpPr>
        <p:spPr>
          <a:xfrm>
            <a:off x="4271797" y="4725145"/>
            <a:ext cx="3860800" cy="365125"/>
          </a:xfrm>
          <a:prstGeom prst="rect">
            <a:avLst/>
          </a:prstGeom>
        </p:spPr>
        <p:txBody>
          <a:bodyPr/>
          <a:lstStyle/>
          <a:p>
            <a:endParaRPr lang="cs-CZ"/>
          </a:p>
        </p:txBody>
      </p:sp>
      <p:sp>
        <p:nvSpPr>
          <p:cNvPr id="4" name="Zástupný symbol pro číslo snímku 3"/>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2206472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a:prstGeom prst="rect">
            <a:avLst/>
          </a:prstGeo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23.02.2024</a:t>
            </a:fld>
            <a:endParaRPr lang="cs-CZ"/>
          </a:p>
        </p:txBody>
      </p:sp>
      <p:sp>
        <p:nvSpPr>
          <p:cNvPr id="6" name="Zástupný symbol pro zápatí 5"/>
          <p:cNvSpPr>
            <a:spLocks noGrp="1"/>
          </p:cNvSpPr>
          <p:nvPr>
            <p:ph type="ftr" sz="quarter" idx="11"/>
          </p:nvPr>
        </p:nvSpPr>
        <p:spPr>
          <a:xfrm>
            <a:off x="4271797" y="4725145"/>
            <a:ext cx="3860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882708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a:prstGeom prst="rect">
            <a:avLst/>
          </a:prstGeo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23.02.2024</a:t>
            </a:fld>
            <a:endParaRPr lang="cs-CZ"/>
          </a:p>
        </p:txBody>
      </p:sp>
      <p:sp>
        <p:nvSpPr>
          <p:cNvPr id="6" name="Zástupný symbol pro zápatí 5"/>
          <p:cNvSpPr>
            <a:spLocks noGrp="1"/>
          </p:cNvSpPr>
          <p:nvPr>
            <p:ph type="ftr" sz="quarter" idx="11"/>
          </p:nvPr>
        </p:nvSpPr>
        <p:spPr>
          <a:xfrm>
            <a:off x="4271797" y="4725145"/>
            <a:ext cx="3860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1197213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svislý text 2"/>
          <p:cNvSpPr>
            <a:spLocks noGrp="1"/>
          </p:cNvSpPr>
          <p:nvPr>
            <p:ph type="body" orient="vert" idx="1"/>
          </p:nvPr>
        </p:nvSpPr>
        <p:spPr>
          <a:xfrm>
            <a:off x="609600" y="1600201"/>
            <a:ext cx="10972800" cy="4525963"/>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23.02.2024</a:t>
            </a:fld>
            <a:endParaRPr lang="cs-CZ"/>
          </a:p>
        </p:txBody>
      </p:sp>
      <p:sp>
        <p:nvSpPr>
          <p:cNvPr id="5" name="Zástupný symbol pro zápatí 4"/>
          <p:cNvSpPr>
            <a:spLocks noGrp="1"/>
          </p:cNvSpPr>
          <p:nvPr>
            <p:ph type="ftr" sz="quarter" idx="11"/>
          </p:nvPr>
        </p:nvSpPr>
        <p:spPr>
          <a:xfrm>
            <a:off x="4271797" y="472514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427985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a:prstGeom prst="rect">
            <a:avLst/>
          </a:prstGeo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0" y="274639"/>
            <a:ext cx="8026400" cy="5851525"/>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23.02.2024</a:t>
            </a:fld>
            <a:endParaRPr lang="cs-CZ"/>
          </a:p>
        </p:txBody>
      </p:sp>
      <p:sp>
        <p:nvSpPr>
          <p:cNvPr id="5" name="Zástupný symbol pro zápatí 4"/>
          <p:cNvSpPr>
            <a:spLocks noGrp="1"/>
          </p:cNvSpPr>
          <p:nvPr>
            <p:ph type="ftr" sz="quarter" idx="11"/>
          </p:nvPr>
        </p:nvSpPr>
        <p:spPr>
          <a:xfrm>
            <a:off x="4271797" y="472514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822607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Nadpis a obsah">
    <p:spTree>
      <p:nvGrpSpPr>
        <p:cNvPr id="1" name=""/>
        <p:cNvGrpSpPr/>
        <p:nvPr/>
      </p:nvGrpSpPr>
      <p:grpSpPr>
        <a:xfrm>
          <a:off x="0" y="0"/>
          <a:ext cx="0" cy="0"/>
          <a:chOff x="0" y="0"/>
          <a:chExt cx="0" cy="0"/>
        </a:xfrm>
      </p:grpSpPr>
      <p:sp>
        <p:nvSpPr>
          <p:cNvPr id="4" name="Rectangle 8"/>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1" name="Content Placeholder 30"/>
          <p:cNvSpPr>
            <a:spLocks noGrp="1"/>
          </p:cNvSpPr>
          <p:nvPr>
            <p:ph sz="quarter" idx="13"/>
          </p:nvPr>
        </p:nvSpPr>
        <p:spPr>
          <a:xfrm>
            <a:off x="469901" y="1463040"/>
            <a:ext cx="10241280" cy="47244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Title 7"/>
          <p:cNvSpPr>
            <a:spLocks noGrp="1"/>
          </p:cNvSpPr>
          <p:nvPr>
            <p:ph type="title"/>
          </p:nvPr>
        </p:nvSpPr>
        <p:spPr/>
        <p:txBody>
          <a:bodyPr/>
          <a:lstStyle/>
          <a:p>
            <a:r>
              <a:rPr lang="cs-CZ"/>
              <a:t>Kliknutím lze upravit styl.</a:t>
            </a:r>
            <a:endParaRPr lang="en-US" dirty="0"/>
          </a:p>
        </p:txBody>
      </p:sp>
      <p:sp>
        <p:nvSpPr>
          <p:cNvPr id="5" name="Date Placeholder 11"/>
          <p:cNvSpPr>
            <a:spLocks noGrp="1"/>
          </p:cNvSpPr>
          <p:nvPr>
            <p:ph type="dt" sz="half" idx="14"/>
          </p:nvPr>
        </p:nvSpPr>
        <p:spPr/>
        <p:txBody>
          <a:bodyPr/>
          <a:lstStyle>
            <a:lvl1pPr>
              <a:defRPr/>
            </a:lvl1pPr>
          </a:lstStyle>
          <a:p>
            <a:pPr>
              <a:defRPr/>
            </a:pPr>
            <a:fld id="{ECDFFDCA-5616-4CA7-B7D9-1E190768AA85}" type="datetimeFigureOut">
              <a:rPr lang="cs-CZ"/>
              <a:pPr>
                <a:defRPr/>
              </a:pPr>
              <a:t>23.02.2024</a:t>
            </a:fld>
            <a:endParaRPr lang="cs-CZ"/>
          </a:p>
        </p:txBody>
      </p:sp>
      <p:sp>
        <p:nvSpPr>
          <p:cNvPr id="6" name="Slide Number Placeholder 18"/>
          <p:cNvSpPr>
            <a:spLocks noGrp="1"/>
          </p:cNvSpPr>
          <p:nvPr>
            <p:ph type="sldNum" sz="quarter" idx="15"/>
          </p:nvPr>
        </p:nvSpPr>
        <p:spPr/>
        <p:txBody>
          <a:bodyPr/>
          <a:lstStyle>
            <a:lvl1pPr>
              <a:defRPr/>
            </a:lvl1pPr>
          </a:lstStyle>
          <a:p>
            <a:pPr>
              <a:defRPr/>
            </a:pPr>
            <a:fld id="{DCA8B170-E1C0-4FF9-8A75-7080C2EB653E}" type="slidenum">
              <a:rPr lang="cs-CZ"/>
              <a:pPr>
                <a:defRPr/>
              </a:pPr>
              <a:t>‹#›</a:t>
            </a:fld>
            <a:endParaRPr lang="cs-CZ"/>
          </a:p>
        </p:txBody>
      </p:sp>
      <p:sp>
        <p:nvSpPr>
          <p:cNvPr id="7" name="Footer Placeholder 20"/>
          <p:cNvSpPr>
            <a:spLocks noGrp="1"/>
          </p:cNvSpPr>
          <p:nvPr>
            <p:ph type="ftr" sz="quarter" idx="16"/>
          </p:nvPr>
        </p:nvSpPr>
        <p:spPr/>
        <p:txBody>
          <a:bodyPr/>
          <a:lstStyle>
            <a:lvl1pPr>
              <a:defRPr/>
            </a:lvl1pPr>
          </a:lstStyle>
          <a:p>
            <a:pPr>
              <a:defRPr/>
            </a:pPr>
            <a:endParaRPr lang="cs-CZ"/>
          </a:p>
        </p:txBody>
      </p:sp>
    </p:spTree>
    <p:extLst>
      <p:ext uri="{BB962C8B-B14F-4D97-AF65-F5344CB8AC3E}">
        <p14:creationId xmlns:p14="http://schemas.microsoft.com/office/powerpoint/2010/main" val="1288652865"/>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A336688-953B-4A8E-AD3A-36E61391DCB2}" type="datetimeFigureOut">
              <a:rPr lang="en-GB" smtClean="0"/>
              <a:t>23/02/2024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54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AA336688-953B-4A8E-AD3A-36E61391DCB2}" type="datetimeFigureOut">
              <a:rPr lang="en-GB" smtClean="0"/>
              <a:t>23/02/2024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C822A7-BC09-484D-BC55-2C183BC537E5}" type="slidenum">
              <a:rPr lang="en-GB" smtClean="0"/>
              <a:t>‹#›</a:t>
            </a:fld>
            <a:endParaRPr lang="en-GB"/>
          </a:p>
        </p:txBody>
      </p:sp>
    </p:spTree>
    <p:extLst>
      <p:ext uri="{BB962C8B-B14F-4D97-AF65-F5344CB8AC3E}">
        <p14:creationId xmlns:p14="http://schemas.microsoft.com/office/powerpoint/2010/main" val="121003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AA336688-953B-4A8E-AD3A-36E61391DCB2}" type="datetimeFigureOut">
              <a:rPr lang="en-GB" smtClean="0"/>
              <a:t>23/02/2024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C822A7-BC09-484D-BC55-2C183BC537E5}"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47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AA336688-953B-4A8E-AD3A-36E61391DCB2}" type="datetimeFigureOut">
              <a:rPr lang="en-GB" smtClean="0"/>
              <a:t>23/02/2024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C822A7-BC09-484D-BC55-2C183BC537E5}"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56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36688-953B-4A8E-AD3A-36E61391DCB2}" type="datetimeFigureOut">
              <a:rPr lang="en-GB" smtClean="0"/>
              <a:t>23/02/2024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C822A7-BC09-484D-BC55-2C183BC537E5}" type="slidenum">
              <a:rPr lang="en-GB" smtClean="0"/>
              <a:t>‹#›</a:t>
            </a:fld>
            <a:endParaRPr lang="en-GB"/>
          </a:p>
        </p:txBody>
      </p:sp>
    </p:spTree>
    <p:extLst>
      <p:ext uri="{BB962C8B-B14F-4D97-AF65-F5344CB8AC3E}">
        <p14:creationId xmlns:p14="http://schemas.microsoft.com/office/powerpoint/2010/main" val="1154254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AA336688-953B-4A8E-AD3A-36E61391DCB2}" type="datetimeFigureOut">
              <a:rPr lang="en-GB" smtClean="0"/>
              <a:t>23/02/2024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C822A7-BC09-484D-BC55-2C183BC537E5}"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444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AA336688-953B-4A8E-AD3A-36E61391DCB2}" type="datetimeFigureOut">
              <a:rPr lang="en-GB" smtClean="0"/>
              <a:t>23/02/2024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C822A7-BC09-484D-BC55-2C183BC537E5}" type="slidenum">
              <a:rPr lang="en-GB" smtClean="0"/>
              <a:t>‹#›</a:t>
            </a:fld>
            <a:endParaRPr lang="en-GB"/>
          </a:p>
        </p:txBody>
      </p:sp>
    </p:spTree>
    <p:extLst>
      <p:ext uri="{BB962C8B-B14F-4D97-AF65-F5344CB8AC3E}">
        <p14:creationId xmlns:p14="http://schemas.microsoft.com/office/powerpoint/2010/main" val="386605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9.jpeg"/><Relationship Id="rId2" Type="http://schemas.openxmlformats.org/officeDocument/2006/relationships/slideLayout" Target="../slideLayouts/slideLayout19.xml"/><Relationship Id="rId16"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microsoft.com/office/2007/relationships/hdphoto" Target="../media/hdphoto1.wdp"/><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336688-953B-4A8E-AD3A-36E61391DCB2}" type="datetimeFigureOut">
              <a:rPr lang="en-GB" smtClean="0"/>
              <a:t>23/02/2024</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C822A7-BC09-484D-BC55-2C183BC537E5}" type="slidenum">
              <a:rPr lang="en-GB" smtClean="0"/>
              <a:t>‹#›</a:t>
            </a:fld>
            <a:endParaRPr lang="en-GB"/>
          </a:p>
        </p:txBody>
      </p:sp>
    </p:spTree>
    <p:extLst>
      <p:ext uri="{BB962C8B-B14F-4D97-AF65-F5344CB8AC3E}">
        <p14:creationId xmlns:p14="http://schemas.microsoft.com/office/powerpoint/2010/main" val="4041744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8" name="Picture 4" descr="C:\Users\vitha\Desktop\ASZ_logo-rgb.jpg"/>
          <p:cNvPicPr>
            <a:picLocks noChangeAspect="1" noChangeArrowheads="1"/>
          </p:cNvPicPr>
          <p:nvPr userDrawn="1"/>
        </p:nvPicPr>
        <p:blipFill rotWithShape="1">
          <a:blip r:embed="rId14">
            <a:lum bright="70000" contrast="-70000"/>
            <a:extLst>
              <a:ext uri="{BEBA8EAE-BF5A-486C-A8C5-ECC9F3942E4B}">
                <a14:imgProps xmlns:a14="http://schemas.microsoft.com/office/drawing/2010/main">
                  <a14:imgLayer r:embed="rId15">
                    <a14:imgEffect>
                      <a14:saturation sat="66000"/>
                    </a14:imgEffect>
                  </a14:imgLayer>
                </a14:imgProps>
              </a:ext>
              <a:ext uri="{28A0092B-C50C-407E-A947-70E740481C1C}">
                <a14:useLocalDpi xmlns:a14="http://schemas.microsoft.com/office/drawing/2010/main" val="0"/>
              </a:ext>
            </a:extLst>
          </a:blip>
          <a:srcRect r="23542"/>
          <a:stretch/>
        </p:blipFill>
        <p:spPr bwMode="auto">
          <a:xfrm>
            <a:off x="5391307" y="946887"/>
            <a:ext cx="6800693" cy="53403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smt.cz/uploads/OP_VVV/Pravidla_pro_publicitu/logolinky/Logolink_OP_VVV_hor_barva_cz.jpg"/>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l="2076" t="16772" r="3165" b="15437"/>
          <a:stretch/>
        </p:blipFill>
        <p:spPr bwMode="auto">
          <a:xfrm>
            <a:off x="2447595" y="5935201"/>
            <a:ext cx="6921371" cy="8241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uvcr-logo-sablony-zahlavi"/>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056107" y="346813"/>
            <a:ext cx="2781300" cy="6000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ulka 7"/>
          <p:cNvGraphicFramePr>
            <a:graphicFrameLocks noGrp="1"/>
          </p:cNvGraphicFramePr>
          <p:nvPr userDrawn="1">
            <p:extLst/>
          </p:nvPr>
        </p:nvGraphicFramePr>
        <p:xfrm>
          <a:off x="2461768" y="346813"/>
          <a:ext cx="4334272" cy="718895"/>
        </p:xfrm>
        <a:graphic>
          <a:graphicData uri="http://schemas.openxmlformats.org/drawingml/2006/table">
            <a:tbl>
              <a:tblPr firstRow="1" firstCol="1" bandRow="1">
                <a:tableStyleId>{5C22544A-7EE6-4342-B048-85BDC9FD1C3A}</a:tableStyleId>
              </a:tblPr>
              <a:tblGrid>
                <a:gridCol w="4334272">
                  <a:extLst>
                    <a:ext uri="{9D8B030D-6E8A-4147-A177-3AD203B41FA5}">
                      <a16:colId xmlns:a16="http://schemas.microsoft.com/office/drawing/2014/main" val="20000"/>
                    </a:ext>
                  </a:extLst>
                </a:gridCol>
              </a:tblGrid>
              <a:tr h="718895">
                <a:tc>
                  <a:txBody>
                    <a:bodyPr/>
                    <a:lstStyle/>
                    <a:p>
                      <a:pPr>
                        <a:lnSpc>
                          <a:spcPct val="115000"/>
                        </a:lnSpc>
                        <a:spcAft>
                          <a:spcPts val="1000"/>
                        </a:spcAft>
                        <a:tabLst>
                          <a:tab pos="765810" algn="l"/>
                        </a:tabLst>
                      </a:pPr>
                      <a:r>
                        <a:rPr lang="cs-CZ" sz="2100" dirty="0">
                          <a:solidFill>
                            <a:schemeClr val="tx2"/>
                          </a:solidFill>
                          <a:effectLst/>
                        </a:rPr>
                        <a:t>Úřad vlády České republiky</a:t>
                      </a:r>
                      <a:br>
                        <a:rPr lang="cs-CZ" sz="2100" dirty="0">
                          <a:solidFill>
                            <a:schemeClr val="tx2"/>
                          </a:solidFill>
                          <a:effectLst/>
                        </a:rPr>
                      </a:br>
                      <a:r>
                        <a:rPr lang="cs-CZ" sz="1400" dirty="0">
                          <a:solidFill>
                            <a:schemeClr val="tx2"/>
                          </a:solidFill>
                          <a:effectLst/>
                        </a:rPr>
                        <a:t>Odbor (Agentura) pro sociální začleňování</a:t>
                      </a:r>
                      <a:endParaRPr lang="cs-CZ" sz="1100" dirty="0">
                        <a:solidFill>
                          <a:schemeClr val="tx2"/>
                        </a:solidFill>
                        <a:effectLst/>
                        <a:latin typeface="Calibri"/>
                        <a:ea typeface="Calibri"/>
                        <a:cs typeface="Times New Roman"/>
                      </a:endParaRPr>
                    </a:p>
                  </a:txBody>
                  <a:tcPr marL="88220" marR="88220" marT="0" marB="0">
                    <a:noFill/>
                  </a:tcPr>
                </a:tc>
                <a:extLst>
                  <a:ext uri="{0D108BD9-81ED-4DB2-BD59-A6C34878D82A}">
                    <a16:rowId xmlns:a16="http://schemas.microsoft.com/office/drawing/2014/main" val="10000"/>
                  </a:ext>
                </a:extLst>
              </a:tr>
            </a:tbl>
          </a:graphicData>
        </a:graphic>
      </p:graphicFrame>
      <p:sp>
        <p:nvSpPr>
          <p:cNvPr id="10" name="Zástupný symbol pro nadpis 9"/>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Kliknutím lze upravit styl.</a:t>
            </a:r>
          </a:p>
        </p:txBody>
      </p:sp>
    </p:spTree>
    <p:extLst>
      <p:ext uri="{BB962C8B-B14F-4D97-AF65-F5344CB8AC3E}">
        <p14:creationId xmlns:p14="http://schemas.microsoft.com/office/powerpoint/2010/main" val="292178603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nrzp.cz/" TargetMode="External"/><Relationship Id="rId2" Type="http://schemas.openxmlformats.org/officeDocument/2006/relationships/hyperlink" Target="http://www.worldbank.org/en/topic/disability"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9E222D-3E05-459F-ACA7-49A8CA7E99B7}"/>
              </a:ext>
            </a:extLst>
          </p:cNvPr>
          <p:cNvSpPr>
            <a:spLocks noGrp="1"/>
          </p:cNvSpPr>
          <p:nvPr>
            <p:ph type="ctrTitle"/>
          </p:nvPr>
        </p:nvSpPr>
        <p:spPr/>
        <p:txBody>
          <a:bodyPr/>
          <a:lstStyle/>
          <a:p>
            <a:r>
              <a:rPr lang="cs-CZ" dirty="0"/>
              <a:t>Současné trendy ve vzdělávání?</a:t>
            </a:r>
            <a:endParaRPr lang="en-GB" dirty="0"/>
          </a:p>
        </p:txBody>
      </p:sp>
      <p:sp>
        <p:nvSpPr>
          <p:cNvPr id="3" name="Podnadpis 2">
            <a:extLst>
              <a:ext uri="{FF2B5EF4-FFF2-40B4-BE49-F238E27FC236}">
                <a16:creationId xmlns:a16="http://schemas.microsoft.com/office/drawing/2014/main" id="{34C3BBDF-0879-4F33-AA0A-F67F3B830071}"/>
              </a:ext>
            </a:extLst>
          </p:cNvPr>
          <p:cNvSpPr>
            <a:spLocks noGrp="1"/>
          </p:cNvSpPr>
          <p:nvPr>
            <p:ph type="subTitle" idx="1"/>
          </p:nvPr>
        </p:nvSpPr>
        <p:spPr/>
        <p:txBody>
          <a:bodyPr>
            <a:normAutofit/>
          </a:bodyPr>
          <a:lstStyle/>
          <a:p>
            <a:r>
              <a:rPr lang="cs-CZ" dirty="0"/>
              <a:t>Mgr. Kateřina Janků, Ph.D.</a:t>
            </a:r>
          </a:p>
          <a:p>
            <a:endParaRPr lang="cs-CZ" b="1" dirty="0"/>
          </a:p>
          <a:p>
            <a:endParaRPr lang="en-GB" dirty="0"/>
          </a:p>
        </p:txBody>
      </p:sp>
    </p:spTree>
    <p:extLst>
      <p:ext uri="{BB962C8B-B14F-4D97-AF65-F5344CB8AC3E}">
        <p14:creationId xmlns:p14="http://schemas.microsoft.com/office/powerpoint/2010/main" val="280823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489EDD-2DF7-4F54-8123-C4DBF5C18167}"/>
              </a:ext>
            </a:extLst>
          </p:cNvPr>
          <p:cNvSpPr>
            <a:spLocks noGrp="1"/>
          </p:cNvSpPr>
          <p:nvPr>
            <p:ph type="title"/>
          </p:nvPr>
        </p:nvSpPr>
        <p:spPr/>
        <p:txBody>
          <a:bodyPr/>
          <a:lstStyle/>
          <a:p>
            <a:r>
              <a:rPr lang="cs-CZ" dirty="0"/>
              <a:t>Inkluze a inkluzivní vzdělávání</a:t>
            </a:r>
            <a:endParaRPr lang="en-GB" dirty="0"/>
          </a:p>
        </p:txBody>
      </p:sp>
      <p:sp>
        <p:nvSpPr>
          <p:cNvPr id="3" name="Zástupný symbol pro obsah 2">
            <a:extLst>
              <a:ext uri="{FF2B5EF4-FFF2-40B4-BE49-F238E27FC236}">
                <a16:creationId xmlns:a16="http://schemas.microsoft.com/office/drawing/2014/main" id="{AA76D5FB-DD28-404F-8827-1F7E6B3A6375}"/>
              </a:ext>
            </a:extLst>
          </p:cNvPr>
          <p:cNvSpPr>
            <a:spLocks noGrp="1"/>
          </p:cNvSpPr>
          <p:nvPr>
            <p:ph idx="1"/>
          </p:nvPr>
        </p:nvSpPr>
        <p:spPr/>
        <p:txBody>
          <a:bodyPr>
            <a:normAutofit fontScale="92500" lnSpcReduction="20000"/>
          </a:bodyPr>
          <a:lstStyle/>
          <a:p>
            <a:r>
              <a:rPr lang="cs-CZ" dirty="0"/>
              <a:t>Inkluze je takový stav společnosti, ve kterém lidé akceptují každého člověka, a každý chápe, že člověk s postižením má takové kvality, které tuto společnost obohacují.</a:t>
            </a:r>
          </a:p>
          <a:p>
            <a:r>
              <a:rPr lang="cs-CZ" dirty="0"/>
              <a:t>V roce 1994 na konferenci v </a:t>
            </a:r>
            <a:r>
              <a:rPr lang="cs-CZ" dirty="0" err="1"/>
              <a:t>Salamance</a:t>
            </a:r>
            <a:r>
              <a:rPr lang="cs-CZ" dirty="0"/>
              <a:t> bylo odsouhlaseno, že vzdělávat budeme celospolečensky inkluzivně. </a:t>
            </a:r>
          </a:p>
          <a:p>
            <a:pPr marL="0" indent="0">
              <a:buNone/>
            </a:pPr>
            <a:r>
              <a:rPr lang="cs-CZ" dirty="0"/>
              <a:t>Prohlášení ze </a:t>
            </a:r>
            <a:r>
              <a:rPr lang="cs-CZ" dirty="0" err="1"/>
              <a:t>Salamanky</a:t>
            </a:r>
            <a:r>
              <a:rPr lang="cs-CZ" dirty="0"/>
              <a:t>: … inkluzivní škola je taková škola, která musí zajistit různorodé potřeby svých studentů, přizpůsobit jim styl a tempo vyučování a prostřednictvím vhodného kurikula, organizace, vyučovacích metod a využíváním zdrojů a za spoluúčasti komunity zajistit kvalitní vzdělávání pro všechny. Kontinuitě speciálních potřeb, s kterými se lze setkat na každé škole, by měla odpovídat kontinuita podpory a služeb (UNESCO 1994, Vítková, Bartoňová, 2020).</a:t>
            </a:r>
          </a:p>
        </p:txBody>
      </p:sp>
    </p:spTree>
    <p:extLst>
      <p:ext uri="{BB962C8B-B14F-4D97-AF65-F5344CB8AC3E}">
        <p14:creationId xmlns:p14="http://schemas.microsoft.com/office/powerpoint/2010/main" val="561551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B76B45D9-0420-4F39-8609-3BCB895FF628}"/>
              </a:ext>
            </a:extLst>
          </p:cNvPr>
          <p:cNvSpPr>
            <a:spLocks noGrp="1"/>
          </p:cNvSpPr>
          <p:nvPr>
            <p:ph idx="1"/>
          </p:nvPr>
        </p:nvSpPr>
        <p:spPr>
          <a:xfrm>
            <a:off x="1295401" y="1249680"/>
            <a:ext cx="9601196" cy="4626188"/>
          </a:xfrm>
        </p:spPr>
        <p:txBody>
          <a:bodyPr>
            <a:normAutofit lnSpcReduction="10000"/>
          </a:bodyPr>
          <a:lstStyle/>
          <a:p>
            <a:r>
              <a:rPr lang="cs-CZ" dirty="0"/>
              <a:t>Zatímco v </a:t>
            </a:r>
            <a:r>
              <a:rPr lang="cs-CZ" dirty="0" err="1"/>
              <a:t>integrativním</a:t>
            </a:r>
            <a:r>
              <a:rPr lang="cs-CZ" dirty="0"/>
              <a:t> vzdělávacím systému se mění žáci se speciálními vzdělávacími potřebami v důsledku analýzy a poznání individuálních vzdělávacích potřeb a jejich naplnění, tak v inkluzivních vzdělávacích systémech se mění školy hlavního vzdělávacího proudu tak, aby odpovídaly potřebám, zájmům a schopnostem všech žáků. </a:t>
            </a:r>
          </a:p>
          <a:p>
            <a:r>
              <a:rPr lang="cs-CZ" dirty="0"/>
              <a:t>V integraci se žák přizpůsobuje škole, kdežto v inkluzi je škola přizpůsobována žákům. </a:t>
            </a:r>
          </a:p>
          <a:p>
            <a:r>
              <a:rPr lang="cs-CZ" dirty="0"/>
              <a:t>Vzrůstající diferenciace a individualizace ve škole hlavního vzdělávacího proudu podporuje vznik a rozvoj inkluzivní didaktiky v inkluzivním prostředí školy. Týmová práce, orientace na žáka, otevřené vyučování a alternativní formy hodnocení se stávají součástí inkluzivně pojatého vyučování (Bartoňová, Vítková, et al. 2007, 2013).</a:t>
            </a:r>
          </a:p>
          <a:p>
            <a:endParaRPr lang="cs-CZ" dirty="0"/>
          </a:p>
          <a:p>
            <a:endParaRPr lang="en-GB" dirty="0"/>
          </a:p>
        </p:txBody>
      </p:sp>
    </p:spTree>
    <p:extLst>
      <p:ext uri="{BB962C8B-B14F-4D97-AF65-F5344CB8AC3E}">
        <p14:creationId xmlns:p14="http://schemas.microsoft.com/office/powerpoint/2010/main" val="4247508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79FE9DB6-9381-42D4-8BE2-640FE466A135}"/>
              </a:ext>
            </a:extLst>
          </p:cNvPr>
          <p:cNvSpPr/>
          <p:nvPr/>
        </p:nvSpPr>
        <p:spPr>
          <a:xfrm>
            <a:off x="870598" y="4005656"/>
            <a:ext cx="6096000" cy="646331"/>
          </a:xfrm>
          <a:prstGeom prst="rect">
            <a:avLst/>
          </a:prstGeom>
        </p:spPr>
        <p:txBody>
          <a:bodyPr>
            <a:spAutoFit/>
          </a:bodyPr>
          <a:lstStyle/>
          <a:p>
            <a:r>
              <a:rPr lang="cs-CZ" dirty="0"/>
              <a:t>EQUALITY = ROVNOST</a:t>
            </a:r>
          </a:p>
          <a:p>
            <a:endParaRPr lang="en-GB" dirty="0"/>
          </a:p>
        </p:txBody>
      </p:sp>
      <p:pic>
        <p:nvPicPr>
          <p:cNvPr id="4" name="Zástupný symbol pro obsah 3">
            <a:extLst>
              <a:ext uri="{FF2B5EF4-FFF2-40B4-BE49-F238E27FC236}">
                <a16:creationId xmlns:a16="http://schemas.microsoft.com/office/drawing/2014/main" id="{3FF3337C-6F35-46DF-8C92-1138751A791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r="50000"/>
          <a:stretch/>
        </p:blipFill>
        <p:spPr>
          <a:xfrm>
            <a:off x="3560815" y="1212981"/>
            <a:ext cx="3922336" cy="4662358"/>
          </a:xfrm>
          <a:prstGeom prst="rect">
            <a:avLst/>
          </a:prstGeom>
        </p:spPr>
      </p:pic>
    </p:spTree>
    <p:extLst>
      <p:ext uri="{BB962C8B-B14F-4D97-AF65-F5344CB8AC3E}">
        <p14:creationId xmlns:p14="http://schemas.microsoft.com/office/powerpoint/2010/main" val="3562775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79FE9DB6-9381-42D4-8BE2-640FE466A135}"/>
              </a:ext>
            </a:extLst>
          </p:cNvPr>
          <p:cNvSpPr/>
          <p:nvPr/>
        </p:nvSpPr>
        <p:spPr>
          <a:xfrm>
            <a:off x="870598" y="4005656"/>
            <a:ext cx="6096000" cy="646331"/>
          </a:xfrm>
          <a:prstGeom prst="rect">
            <a:avLst/>
          </a:prstGeom>
        </p:spPr>
        <p:txBody>
          <a:bodyPr>
            <a:spAutoFit/>
          </a:bodyPr>
          <a:lstStyle/>
          <a:p>
            <a:r>
              <a:rPr lang="cs-CZ" dirty="0"/>
              <a:t>EQUITY = SPRAVEDLNOST</a:t>
            </a:r>
          </a:p>
          <a:p>
            <a:endParaRPr lang="en-GB" dirty="0"/>
          </a:p>
        </p:txBody>
      </p:sp>
      <p:pic>
        <p:nvPicPr>
          <p:cNvPr id="6" name="Zástupný symbol pro obsah 5">
            <a:extLst>
              <a:ext uri="{FF2B5EF4-FFF2-40B4-BE49-F238E27FC236}">
                <a16:creationId xmlns:a16="http://schemas.microsoft.com/office/drawing/2014/main" id="{ED40129E-AE21-481F-AEE2-7F059A276C8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51411"/>
          <a:stretch/>
        </p:blipFill>
        <p:spPr>
          <a:xfrm>
            <a:off x="4301413" y="1091683"/>
            <a:ext cx="4142792" cy="4469362"/>
          </a:xfrm>
          <a:prstGeom prst="rect">
            <a:avLst/>
          </a:prstGeom>
        </p:spPr>
      </p:pic>
    </p:spTree>
    <p:extLst>
      <p:ext uri="{BB962C8B-B14F-4D97-AF65-F5344CB8AC3E}">
        <p14:creationId xmlns:p14="http://schemas.microsoft.com/office/powerpoint/2010/main" val="2521508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Inkluzivní vzdělávání ve školském zákoně</a:t>
            </a:r>
          </a:p>
        </p:txBody>
      </p:sp>
      <p:sp>
        <p:nvSpPr>
          <p:cNvPr id="3" name="Zástupný symbol pro obsah 2"/>
          <p:cNvSpPr>
            <a:spLocks noGrp="1"/>
          </p:cNvSpPr>
          <p:nvPr>
            <p:ph idx="1"/>
          </p:nvPr>
        </p:nvSpPr>
        <p:spPr/>
        <p:txBody>
          <a:bodyPr>
            <a:normAutofit fontScale="85000" lnSpcReduction="10000"/>
          </a:bodyPr>
          <a:lstStyle/>
          <a:p>
            <a:r>
              <a:rPr lang="cs-CZ" b="1" dirty="0"/>
              <a:t>Vzdělávání dětí, žáků a studentů se </a:t>
            </a:r>
            <a:r>
              <a:rPr lang="cs-CZ" b="1" dirty="0">
                <a:solidFill>
                  <a:srgbClr val="FF0000"/>
                </a:solidFill>
              </a:rPr>
              <a:t>speciálními vzdělávacími potřebami </a:t>
            </a:r>
            <a:r>
              <a:rPr lang="cs-CZ" b="1" dirty="0"/>
              <a:t>a dětí, žáků a studentů nadaných</a:t>
            </a:r>
            <a:endParaRPr lang="cs-CZ" dirty="0"/>
          </a:p>
          <a:p>
            <a:pPr marL="0" indent="0">
              <a:buNone/>
            </a:pPr>
            <a:r>
              <a:rPr lang="cs-CZ" b="1" dirty="0"/>
              <a:t>Podpora vzdělávání dětí, žáků a studentů se speciálními vzdělávacími potřebami</a:t>
            </a:r>
            <a:endParaRPr lang="cs-CZ" dirty="0"/>
          </a:p>
          <a:p>
            <a:r>
              <a:rPr lang="cs-CZ" dirty="0"/>
              <a:t>(1) Dítětem, žákem a studentem se speciálními vzdělávacími potřebami se rozumí osoba, která k naplnění svých vzdělávacích možností nebo k uplatnění nebo užívání svých práv na rovnoprávném základě s ostatními potřebuje poskytnutí </a:t>
            </a:r>
            <a:r>
              <a:rPr lang="cs-CZ" dirty="0">
                <a:solidFill>
                  <a:srgbClr val="FF0000"/>
                </a:solidFill>
              </a:rPr>
              <a:t>podpůrných opatření. </a:t>
            </a:r>
            <a:r>
              <a:rPr lang="cs-CZ" dirty="0"/>
              <a:t>Podpůrnými opatřeními se rozumí nezbytné úpravy ve vzdělávání a školských službách odpovídající zdravotnímu stavu, kulturnímu prostředí nebo jiným životním podmínkám dítěte, žáka nebo studenta. Děti, žáci a studenti se speciálními vzdělávacími potřebami mají právo na bezplatné poskytování podpůrných opatření školou a školským zařízením.</a:t>
            </a:r>
          </a:p>
          <a:p>
            <a:endParaRPr lang="cs-CZ" dirty="0"/>
          </a:p>
        </p:txBody>
      </p:sp>
    </p:spTree>
    <p:extLst>
      <p:ext uri="{BB962C8B-B14F-4D97-AF65-F5344CB8AC3E}">
        <p14:creationId xmlns:p14="http://schemas.microsoft.com/office/powerpoint/2010/main" val="25207823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295401" y="1145059"/>
            <a:ext cx="9601196" cy="5313406"/>
          </a:xfrm>
        </p:spPr>
        <p:txBody>
          <a:bodyPr>
            <a:normAutofit fontScale="70000" lnSpcReduction="20000"/>
          </a:bodyPr>
          <a:lstStyle/>
          <a:p>
            <a:pPr marL="0" indent="0">
              <a:buNone/>
            </a:pPr>
            <a:r>
              <a:rPr lang="cs-CZ" b="1" dirty="0">
                <a:highlight>
                  <a:srgbClr val="FFFF00"/>
                </a:highlight>
              </a:rPr>
              <a:t>Podpůrná opatření spočívají v</a:t>
            </a:r>
          </a:p>
          <a:p>
            <a:r>
              <a:rPr lang="cs-CZ" dirty="0"/>
              <a:t>a) poradenské pomoci školy a školského poradenského zařízení,</a:t>
            </a:r>
          </a:p>
          <a:p>
            <a:r>
              <a:rPr lang="cs-CZ" dirty="0"/>
              <a:t>b) úpravě organizace, obsahu, hodnocení, forem a metod vzdělávání a školských služeb, včetně zabezpečení výuky předmětů speciálně pedagogické péče a včetně prodloužení délky středního nebo vyššího odborného vzdělávání až o dva roky,</a:t>
            </a:r>
          </a:p>
          <a:p>
            <a:r>
              <a:rPr lang="cs-CZ" dirty="0"/>
              <a:t>c) úpravě podmínek přijímání ke vzdělávání a ukončování vzdělávání,</a:t>
            </a:r>
          </a:p>
          <a:p>
            <a:r>
              <a:rPr lang="cs-CZ" dirty="0"/>
              <a:t>d) použití kompenzačních pomůcek, speciálních učebnic a speciálních učebních pomůcek, využívání komunikačních systémů neslyšících a hluchoslepých osob</a:t>
            </a:r>
            <a:r>
              <a:rPr lang="cs-CZ" baseline="30000" dirty="0"/>
              <a:t>11a</a:t>
            </a:r>
            <a:r>
              <a:rPr lang="cs-CZ" dirty="0"/>
              <a:t>), Braillova písma a podpůrných nebo náhradních komunikačních systémů,</a:t>
            </a:r>
          </a:p>
          <a:p>
            <a:r>
              <a:rPr lang="cs-CZ" dirty="0"/>
              <a:t>e) úpravě očekávaných výstupů vzdělávání v mezích stanovených rámcovými vzdělávacími programy a akreditovanými vzdělávacími programy,</a:t>
            </a:r>
          </a:p>
          <a:p>
            <a:r>
              <a:rPr lang="cs-CZ" dirty="0"/>
              <a:t>f) vzdělávání podle individuálního vzdělávacího plánu,</a:t>
            </a:r>
          </a:p>
          <a:p>
            <a:r>
              <a:rPr lang="cs-CZ" dirty="0"/>
              <a:t>g) využití asistenta pedagoga,</a:t>
            </a:r>
          </a:p>
          <a:p>
            <a:r>
              <a:rPr lang="cs-CZ" dirty="0"/>
              <a:t>h) využití dalšího pedagogického pracovníka, tlumočníka českého znakového jazyka, přepisovatele pro neslyšící nebo možnosti působení osob poskytujících dítěti, žákovi nebo studentovi po dobu jeho pobytu ve škole nebo školském zařízení podporu podle zvláštních právních předpisů, nebo</a:t>
            </a:r>
          </a:p>
          <a:p>
            <a:r>
              <a:rPr lang="cs-CZ" dirty="0"/>
              <a:t>i) poskytování vzdělávání nebo školských služeb v prostorách stavebně nebo technicky upravených.</a:t>
            </a:r>
          </a:p>
          <a:p>
            <a:endParaRPr lang="cs-CZ" dirty="0"/>
          </a:p>
        </p:txBody>
      </p:sp>
    </p:spTree>
    <p:extLst>
      <p:ext uri="{BB962C8B-B14F-4D97-AF65-F5344CB8AC3E}">
        <p14:creationId xmlns:p14="http://schemas.microsoft.com/office/powerpoint/2010/main" val="5030841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8B36AB-2BBA-43E3-BAFF-8408EDA7C510}"/>
              </a:ext>
            </a:extLst>
          </p:cNvPr>
          <p:cNvSpPr>
            <a:spLocks noGrp="1"/>
          </p:cNvSpPr>
          <p:nvPr>
            <p:ph type="title"/>
          </p:nvPr>
        </p:nvSpPr>
        <p:spPr/>
        <p:txBody>
          <a:bodyPr/>
          <a:lstStyle/>
          <a:p>
            <a:r>
              <a:rPr lang="cs-CZ" dirty="0"/>
              <a:t>Inkluzivní pedagogika</a:t>
            </a:r>
            <a:endParaRPr lang="en-GB" dirty="0"/>
          </a:p>
        </p:txBody>
      </p:sp>
      <p:sp>
        <p:nvSpPr>
          <p:cNvPr id="3" name="Zástupný symbol pro obsah 2">
            <a:extLst>
              <a:ext uri="{FF2B5EF4-FFF2-40B4-BE49-F238E27FC236}">
                <a16:creationId xmlns:a16="http://schemas.microsoft.com/office/drawing/2014/main" id="{D5576094-0BC0-46DE-8585-E88E5E4E81E9}"/>
              </a:ext>
            </a:extLst>
          </p:cNvPr>
          <p:cNvSpPr>
            <a:spLocks noGrp="1"/>
          </p:cNvSpPr>
          <p:nvPr>
            <p:ph idx="1"/>
          </p:nvPr>
        </p:nvSpPr>
        <p:spPr/>
        <p:txBody>
          <a:bodyPr>
            <a:normAutofit/>
          </a:bodyPr>
          <a:lstStyle/>
          <a:p>
            <a:r>
              <a:rPr lang="cs-CZ" sz="3200" b="1" dirty="0"/>
              <a:t>Jaká je inkluzivní pedagogika, co toto spojení znamená?</a:t>
            </a:r>
          </a:p>
          <a:p>
            <a:r>
              <a:rPr lang="cs-CZ" sz="3200" b="1" dirty="0"/>
              <a:t>Jak souvisí inkluzivní pedagogika a speciální pedagogika? Jak těmto termínům rozumíte? </a:t>
            </a:r>
          </a:p>
        </p:txBody>
      </p:sp>
    </p:spTree>
    <p:extLst>
      <p:ext uri="{BB962C8B-B14F-4D97-AF65-F5344CB8AC3E}">
        <p14:creationId xmlns:p14="http://schemas.microsoft.com/office/powerpoint/2010/main" val="1012217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8B36AB-2BBA-43E3-BAFF-8408EDA7C510}"/>
              </a:ext>
            </a:extLst>
          </p:cNvPr>
          <p:cNvSpPr>
            <a:spLocks noGrp="1"/>
          </p:cNvSpPr>
          <p:nvPr>
            <p:ph type="title"/>
          </p:nvPr>
        </p:nvSpPr>
        <p:spPr>
          <a:xfrm>
            <a:off x="1295402" y="982132"/>
            <a:ext cx="9601196" cy="1070603"/>
          </a:xfrm>
        </p:spPr>
        <p:txBody>
          <a:bodyPr/>
          <a:lstStyle/>
          <a:p>
            <a:r>
              <a:rPr lang="cs-CZ" dirty="0"/>
              <a:t>Jaké jsou další trendy ve vzdělávání:</a:t>
            </a:r>
            <a:endParaRPr lang="en-GB" dirty="0"/>
          </a:p>
        </p:txBody>
      </p:sp>
      <p:sp>
        <p:nvSpPr>
          <p:cNvPr id="3" name="Zástupný symbol pro obsah 2">
            <a:extLst>
              <a:ext uri="{FF2B5EF4-FFF2-40B4-BE49-F238E27FC236}">
                <a16:creationId xmlns:a16="http://schemas.microsoft.com/office/drawing/2014/main" id="{D5576094-0BC0-46DE-8585-E88E5E4E81E9}"/>
              </a:ext>
            </a:extLst>
          </p:cNvPr>
          <p:cNvSpPr>
            <a:spLocks noGrp="1"/>
          </p:cNvSpPr>
          <p:nvPr>
            <p:ph idx="1"/>
          </p:nvPr>
        </p:nvSpPr>
        <p:spPr>
          <a:xfrm>
            <a:off x="1203650" y="2052735"/>
            <a:ext cx="9692948" cy="3487231"/>
          </a:xfrm>
        </p:spPr>
        <p:txBody>
          <a:bodyPr>
            <a:noAutofit/>
          </a:bodyPr>
          <a:lstStyle/>
          <a:p>
            <a:pPr marL="0" indent="0">
              <a:buNone/>
            </a:pPr>
            <a:r>
              <a:rPr lang="cs-CZ" sz="1600" b="1" dirty="0">
                <a:highlight>
                  <a:srgbClr val="FFFF00"/>
                </a:highlight>
              </a:rPr>
              <a:t>Technologie:</a:t>
            </a:r>
          </a:p>
          <a:p>
            <a:r>
              <a:rPr lang="cs-CZ" sz="1600" b="1" dirty="0"/>
              <a:t>Jak technologie (např. aplikace, softwarové programy, digitální technologie) pomáhají žákům a studentům se speciálními vzdělávacími potřebami? Příklady? </a:t>
            </a:r>
          </a:p>
          <a:p>
            <a:pPr marL="0" indent="0">
              <a:buNone/>
            </a:pPr>
            <a:r>
              <a:rPr lang="cs-CZ" sz="1600" b="1" dirty="0">
                <a:highlight>
                  <a:srgbClr val="FFFF00"/>
                </a:highlight>
              </a:rPr>
              <a:t>Individualizované učební plány</a:t>
            </a:r>
          </a:p>
          <a:p>
            <a:r>
              <a:rPr lang="cs-CZ" sz="1600" b="1" dirty="0"/>
              <a:t>Co to znamená individuální vzdělávání? V širším a užším smyslu? </a:t>
            </a:r>
          </a:p>
          <a:p>
            <a:pPr marL="0" indent="0">
              <a:buNone/>
            </a:pPr>
            <a:r>
              <a:rPr lang="cs-CZ" sz="1600" b="1" dirty="0" err="1">
                <a:highlight>
                  <a:srgbClr val="FFFF00"/>
                </a:highlight>
              </a:rPr>
              <a:t>Multisenzorické</a:t>
            </a:r>
            <a:r>
              <a:rPr lang="cs-CZ" sz="1600" b="1" dirty="0">
                <a:highlight>
                  <a:srgbClr val="FFFF00"/>
                </a:highlight>
              </a:rPr>
              <a:t> učební strategie a podpůrné metody</a:t>
            </a:r>
          </a:p>
          <a:p>
            <a:r>
              <a:rPr lang="cs-CZ" sz="1600" b="1" dirty="0"/>
              <a:t>Jaký mají význam </a:t>
            </a:r>
            <a:r>
              <a:rPr lang="cs-CZ" sz="1600" b="1" dirty="0" err="1"/>
              <a:t>multismyslové</a:t>
            </a:r>
            <a:r>
              <a:rPr lang="cs-CZ" sz="1600" b="1" dirty="0"/>
              <a:t> učební strategie? Jak se využívají podpůrné metody?</a:t>
            </a:r>
          </a:p>
          <a:p>
            <a:pPr marL="0" indent="0">
              <a:buNone/>
            </a:pPr>
            <a:r>
              <a:rPr lang="cs-CZ" sz="1600" b="1" dirty="0">
                <a:highlight>
                  <a:srgbClr val="FFFF00"/>
                </a:highlight>
              </a:rPr>
              <a:t>Spolupráce s rodinami a komunitami</a:t>
            </a:r>
          </a:p>
          <a:p>
            <a:r>
              <a:rPr lang="cs-CZ" sz="1600" b="1" dirty="0"/>
              <a:t>-Proč je důležitá spolupráce s rodinou a na jaké úrovni se tato spolupráce děje? </a:t>
            </a:r>
          </a:p>
          <a:p>
            <a:pPr marL="0" indent="0">
              <a:buNone/>
            </a:pPr>
            <a:r>
              <a:rPr lang="cs-CZ" sz="1600" b="1" dirty="0">
                <a:highlight>
                  <a:srgbClr val="FFFF00"/>
                </a:highlight>
              </a:rPr>
              <a:t>Profesionální rozvoj pro učitele</a:t>
            </a:r>
          </a:p>
          <a:p>
            <a:r>
              <a:rPr lang="cs-CZ" sz="1600" b="1" dirty="0"/>
              <a:t>Je neustálé celoživotní vzdělávání důležité? Proč?</a:t>
            </a:r>
          </a:p>
        </p:txBody>
      </p:sp>
    </p:spTree>
    <p:extLst>
      <p:ext uri="{BB962C8B-B14F-4D97-AF65-F5344CB8AC3E}">
        <p14:creationId xmlns:p14="http://schemas.microsoft.com/office/powerpoint/2010/main" val="3367005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886DA00C-5548-46BC-B1CA-53A4EF73D0F6}"/>
              </a:ext>
            </a:extLst>
          </p:cNvPr>
          <p:cNvSpPr/>
          <p:nvPr/>
        </p:nvSpPr>
        <p:spPr>
          <a:xfrm>
            <a:off x="930876" y="1775074"/>
            <a:ext cx="10165492" cy="3549305"/>
          </a:xfrm>
          <a:prstGeom prst="rect">
            <a:avLst/>
          </a:prstGeom>
        </p:spPr>
        <p:txBody>
          <a:bodyPr wrap="square">
            <a:spAutoFit/>
          </a:bodyPr>
          <a:lstStyle/>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Jedna miliarda lidí na celém světě neboli 15 % světové populace, má nějakou formu postižení. Výskyt (prevalence) postižení je vyšší v rozvojových zemích. Jedna pětina odhadovaného globálního součtu, tedy 110 milionů až 190 milionů lidí, má těžké zdravotní postižení. (srov. </a:t>
            </a:r>
            <a:r>
              <a:rPr lang="cs-CZ" u="sng" dirty="0">
                <a:solidFill>
                  <a:srgbClr val="000080"/>
                </a:solidFill>
                <a:latin typeface="Times New Roman" panose="02020603050405020304" pitchFamily="18" charset="0"/>
                <a:ea typeface="Calibri" panose="020F0502020204030204" pitchFamily="34" charset="0"/>
                <a:cs typeface="Times New Roman" panose="02020603050405020304" pitchFamily="18" charset="0"/>
                <a:hlinkClick r:id="rId2"/>
              </a:rPr>
              <a:t>www.worldbank.org/en/</a:t>
            </a:r>
            <a:r>
              <a:rPr lang="cs-CZ" u="sng" dirty="0" err="1">
                <a:solidFill>
                  <a:srgbClr val="000080"/>
                </a:solidFill>
                <a:latin typeface="Times New Roman" panose="02020603050405020304" pitchFamily="18" charset="0"/>
                <a:ea typeface="Calibri" panose="020F0502020204030204" pitchFamily="34" charset="0"/>
                <a:cs typeface="Times New Roman" panose="02020603050405020304" pitchFamily="18" charset="0"/>
                <a:hlinkClick r:id="rId2"/>
              </a:rPr>
              <a:t>topic</a:t>
            </a:r>
            <a:r>
              <a:rPr lang="cs-CZ" u="sng" dirty="0">
                <a:solidFill>
                  <a:srgbClr val="000080"/>
                </a:solidFill>
                <a:latin typeface="Times New Roman" panose="02020603050405020304" pitchFamily="18" charset="0"/>
                <a:ea typeface="Calibri" panose="020F0502020204030204" pitchFamily="34" charset="0"/>
                <a:cs typeface="Times New Roman" panose="02020603050405020304" pitchFamily="18" charset="0"/>
                <a:hlinkClick r:id="rId2"/>
              </a:rPr>
              <a:t>/disability</a:t>
            </a:r>
            <a:r>
              <a:rPr lang="cs-CZ" dirty="0">
                <a:latin typeface="Times New Roman" panose="02020603050405020304" pitchFamily="18" charset="0"/>
                <a:ea typeface="Calibri" panose="020F0502020204030204" pitchFamily="34" charset="0"/>
                <a:cs typeface="Times New Roman" panose="02020603050405020304" pitchFamily="18" charset="0"/>
              </a:rPr>
              <a:t>, 2021)</a:t>
            </a:r>
          </a:p>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U osob se zdravotním postižením vždy byla a stále je větší pravděpodobnost, že se setkají s nepříznivými socioekonomickými důsledky svého handicapu, jako je nižší vzdělání, horší zdravotní stav, nižší úroveň zaměstnanosti a vyšší míra chudoby.</a:t>
            </a:r>
          </a:p>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Ještě v roce 2013 se počet osob se zdravotním postižením odhadoval spíše na 10 % světové populace, tedy na přibližně 650 miliónů lidí. (srov. </a:t>
            </a:r>
            <a:r>
              <a:rPr lang="cs-CZ" u="sng" dirty="0">
                <a:solidFill>
                  <a:srgbClr val="000080"/>
                </a:solidFill>
                <a:latin typeface="Times New Roman" panose="02020603050405020304" pitchFamily="18" charset="0"/>
                <a:ea typeface="Calibri" panose="020F0502020204030204" pitchFamily="34" charset="0"/>
                <a:cs typeface="Times New Roman" panose="02020603050405020304" pitchFamily="18" charset="0"/>
                <a:hlinkClick r:id="rId3"/>
              </a:rPr>
              <a:t>www.nrzp.cz</a:t>
            </a:r>
            <a:r>
              <a:rPr lang="cs-CZ" dirty="0">
                <a:latin typeface="Times New Roman" panose="02020603050405020304" pitchFamily="18" charset="0"/>
                <a:ea typeface="Calibri" panose="020F0502020204030204" pitchFamily="34" charset="0"/>
                <a:cs typeface="Times New Roman" panose="02020603050405020304" pitchFamily="18" charset="0"/>
              </a:rPr>
              <a:t>, 2021) Počty tedy naprosto doloženě narůstají. </a:t>
            </a:r>
          </a:p>
        </p:txBody>
      </p:sp>
    </p:spTree>
    <p:extLst>
      <p:ext uri="{BB962C8B-B14F-4D97-AF65-F5344CB8AC3E}">
        <p14:creationId xmlns:p14="http://schemas.microsoft.com/office/powerpoint/2010/main" val="12691231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886DA00C-5548-46BC-B1CA-53A4EF73D0F6}"/>
              </a:ext>
            </a:extLst>
          </p:cNvPr>
          <p:cNvSpPr/>
          <p:nvPr/>
        </p:nvSpPr>
        <p:spPr>
          <a:xfrm>
            <a:off x="2351314" y="1439172"/>
            <a:ext cx="8493128" cy="2427909"/>
          </a:xfrm>
          <a:prstGeom prst="rect">
            <a:avLst/>
          </a:prstGeom>
        </p:spPr>
        <p:txBody>
          <a:bodyPr wrap="square">
            <a:spAutoFit/>
          </a:bodyPr>
          <a:lstStyle/>
          <a:p>
            <a:pPr indent="180340" algn="just">
              <a:lnSpc>
                <a:spcPct val="115000"/>
              </a:lnSpc>
              <a:spcBef>
                <a:spcPts val="1200"/>
              </a:spcBef>
              <a:spcAft>
                <a:spcPts val="1200"/>
              </a:spcAft>
            </a:pPr>
            <a:r>
              <a:rPr lang="cs-CZ" sz="2400" dirty="0">
                <a:latin typeface="Times New Roman" panose="02020603050405020304" pitchFamily="18" charset="0"/>
                <a:ea typeface="Calibri" panose="020F0502020204030204" pitchFamily="34" charset="0"/>
                <a:cs typeface="Times New Roman" panose="02020603050405020304" pitchFamily="18" charset="0"/>
              </a:rPr>
              <a:t>Fenoménem současnosti je</a:t>
            </a:r>
          </a:p>
          <a:p>
            <a:pPr indent="180340" algn="just">
              <a:lnSpc>
                <a:spcPct val="115000"/>
              </a:lnSpc>
              <a:spcBef>
                <a:spcPts val="1200"/>
              </a:spcBef>
              <a:spcAft>
                <a:spcPts val="1200"/>
              </a:spcAft>
            </a:pPr>
            <a:endParaRPr lang="cs-CZ" dirty="0">
              <a:latin typeface="Times New Roman" panose="02020603050405020304" pitchFamily="18" charset="0"/>
              <a:ea typeface="Calibri" panose="020F0502020204030204" pitchFamily="34" charset="0"/>
              <a:cs typeface="Times New Roman" panose="02020603050405020304" pitchFamily="18" charset="0"/>
            </a:endParaRPr>
          </a:p>
          <a:p>
            <a:pPr indent="180340" algn="just">
              <a:lnSpc>
                <a:spcPct val="115000"/>
              </a:lnSpc>
              <a:spcBef>
                <a:spcPts val="1200"/>
              </a:spcBef>
              <a:spcAft>
                <a:spcPts val="1200"/>
              </a:spcAft>
            </a:pPr>
            <a:r>
              <a:rPr lang="cs-CZ" sz="6000" dirty="0">
                <a:latin typeface="Times New Roman" panose="02020603050405020304" pitchFamily="18" charset="0"/>
                <a:ea typeface="Calibri" panose="020F0502020204030204" pitchFamily="34" charset="0"/>
                <a:cs typeface="Times New Roman" panose="02020603050405020304" pitchFamily="18" charset="0"/>
              </a:rPr>
              <a:t>INKLUZE</a:t>
            </a:r>
          </a:p>
        </p:txBody>
      </p:sp>
    </p:spTree>
    <p:extLst>
      <p:ext uri="{BB962C8B-B14F-4D97-AF65-F5344CB8AC3E}">
        <p14:creationId xmlns:p14="http://schemas.microsoft.com/office/powerpoint/2010/main" val="2421749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CA24E5-6531-4C35-A127-6E2CABEDECA6}"/>
              </a:ext>
            </a:extLst>
          </p:cNvPr>
          <p:cNvSpPr>
            <a:spLocks noGrp="1"/>
          </p:cNvSpPr>
          <p:nvPr>
            <p:ph type="title"/>
          </p:nvPr>
        </p:nvSpPr>
        <p:spPr/>
        <p:txBody>
          <a:bodyPr/>
          <a:lstStyle/>
          <a:p>
            <a:r>
              <a:rPr lang="cs-CZ" dirty="0"/>
              <a:t>Vzdělávací politika státu a regionu by měla:</a:t>
            </a:r>
            <a:endParaRPr lang="en-GB" dirty="0"/>
          </a:p>
        </p:txBody>
      </p:sp>
      <p:sp>
        <p:nvSpPr>
          <p:cNvPr id="3" name="Zástupný symbol pro obsah 2">
            <a:extLst>
              <a:ext uri="{FF2B5EF4-FFF2-40B4-BE49-F238E27FC236}">
                <a16:creationId xmlns:a16="http://schemas.microsoft.com/office/drawing/2014/main" id="{4AC2562A-A980-493B-82D0-0DC61F62AFC2}"/>
              </a:ext>
            </a:extLst>
          </p:cNvPr>
          <p:cNvSpPr>
            <a:spLocks noGrp="1"/>
          </p:cNvSpPr>
          <p:nvPr>
            <p:ph idx="1"/>
          </p:nvPr>
        </p:nvSpPr>
        <p:spPr/>
        <p:txBody>
          <a:bodyPr/>
          <a:lstStyle/>
          <a:p>
            <a:r>
              <a:rPr lang="cs-CZ" b="1" i="1" dirty="0"/>
              <a:t>…poskytovat kvalitní vzdělání všem dětem a žákům bez rozdílů v sociálním či rodinném zázemí, v etnickém původu nebo ve zdravotním stavu, v míře jejich nadání, v nesegregujícím prostředí.</a:t>
            </a:r>
          </a:p>
          <a:p>
            <a:r>
              <a:rPr lang="cs-CZ" b="1" i="1" dirty="0"/>
              <a:t> ….být proto adekvátně nastavená a materiálně i personálně připravená.</a:t>
            </a:r>
            <a:endParaRPr lang="cs-CZ" dirty="0"/>
          </a:p>
          <a:p>
            <a:endParaRPr lang="en-GB" dirty="0"/>
          </a:p>
        </p:txBody>
      </p:sp>
    </p:spTree>
    <p:extLst>
      <p:ext uri="{BB962C8B-B14F-4D97-AF65-F5344CB8AC3E}">
        <p14:creationId xmlns:p14="http://schemas.microsoft.com/office/powerpoint/2010/main" val="3001818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C4ED65-F77A-4530-98DC-1F2162F79E92}"/>
              </a:ext>
            </a:extLst>
          </p:cNvPr>
          <p:cNvSpPr>
            <a:spLocks noGrp="1"/>
          </p:cNvSpPr>
          <p:nvPr>
            <p:ph type="title"/>
          </p:nvPr>
        </p:nvSpPr>
        <p:spPr/>
        <p:txBody>
          <a:bodyPr>
            <a:normAutofit fontScale="90000"/>
          </a:bodyPr>
          <a:lstStyle/>
          <a:p>
            <a:br>
              <a:rPr lang="pl-PL" sz="3600" dirty="0"/>
            </a:br>
            <a:r>
              <a:rPr lang="pl-PL" sz="3600" dirty="0"/>
              <a:t>Vzdělávací politika České republiky</a:t>
            </a:r>
            <a:br>
              <a:rPr lang="cs-CZ" dirty="0"/>
            </a:br>
            <a:endParaRPr lang="en-GB" dirty="0"/>
          </a:p>
        </p:txBody>
      </p:sp>
      <p:sp>
        <p:nvSpPr>
          <p:cNvPr id="3" name="Zástupný symbol pro obsah 2">
            <a:extLst>
              <a:ext uri="{FF2B5EF4-FFF2-40B4-BE49-F238E27FC236}">
                <a16:creationId xmlns:a16="http://schemas.microsoft.com/office/drawing/2014/main" id="{48ABF5B4-ABA8-49A4-B71B-9B1AE669A281}"/>
              </a:ext>
            </a:extLst>
          </p:cNvPr>
          <p:cNvSpPr>
            <a:spLocks noGrp="1"/>
          </p:cNvSpPr>
          <p:nvPr>
            <p:ph idx="1"/>
          </p:nvPr>
        </p:nvSpPr>
        <p:spPr/>
        <p:txBody>
          <a:bodyPr>
            <a:normAutofit fontScale="92500"/>
          </a:bodyPr>
          <a:lstStyle/>
          <a:p>
            <a:r>
              <a:rPr lang="cs-CZ" dirty="0"/>
              <a:t>Proč máme „inkluzivní vzdělávání“ u nás v České republice a co to znamená?</a:t>
            </a:r>
          </a:p>
          <a:p>
            <a:pPr>
              <a:spcAft>
                <a:spcPts val="0"/>
              </a:spcAft>
              <a:buClr>
                <a:schemeClr val="accent5"/>
              </a:buClr>
              <a:buFont typeface="Arial" pitchFamily="34" charset="0"/>
              <a:buChar char="•"/>
              <a:defRPr/>
            </a:pPr>
            <a:r>
              <a:rPr lang="cs-CZ" dirty="0">
                <a:cs typeface="Arial" panose="020B0604020202020204" pitchFamily="34" charset="0"/>
              </a:rPr>
              <a:t>Chceme dát šanci na kvalitní vzdělání všem dětem bez rozdílu.</a:t>
            </a:r>
          </a:p>
          <a:p>
            <a:pPr>
              <a:spcAft>
                <a:spcPts val="0"/>
              </a:spcAft>
              <a:buClr>
                <a:schemeClr val="accent5"/>
              </a:buClr>
              <a:buFont typeface="Arial" pitchFamily="34" charset="0"/>
              <a:buChar char="•"/>
              <a:defRPr/>
            </a:pPr>
            <a:r>
              <a:rPr lang="cs-CZ" dirty="0">
                <a:cs typeface="Arial" panose="020B0604020202020204" pitchFamily="34" charset="0"/>
              </a:rPr>
              <a:t>Chceme rozvíjet dobré vzájemné vztahy mezi různými etnickými skupinami i vztahy k majoritnímu obyvatelstvu.</a:t>
            </a:r>
          </a:p>
          <a:p>
            <a:pPr>
              <a:spcAft>
                <a:spcPts val="0"/>
              </a:spcAft>
              <a:buClr>
                <a:schemeClr val="accent5"/>
              </a:buClr>
              <a:buFont typeface="Arial" pitchFamily="34" charset="0"/>
              <a:buChar char="•"/>
              <a:defRPr/>
            </a:pPr>
            <a:r>
              <a:rPr lang="cs-CZ" dirty="0">
                <a:cs typeface="Arial" panose="020B0604020202020204" pitchFamily="34" charset="0"/>
              </a:rPr>
              <a:t>Chceme pomoci sociálně znevýhodněným rodinám a minoritním etnickým skupinám, aby se mohly plně zapojit do společnosti a podílet se ne veřejném životě.</a:t>
            </a:r>
          </a:p>
          <a:p>
            <a:pPr>
              <a:spcAft>
                <a:spcPts val="0"/>
              </a:spcAft>
              <a:buClr>
                <a:schemeClr val="accent5"/>
              </a:buClr>
              <a:buFont typeface="Arial" pitchFamily="34" charset="0"/>
              <a:buChar char="•"/>
              <a:defRPr/>
            </a:pPr>
            <a:r>
              <a:rPr lang="cs-CZ" dirty="0">
                <a:cs typeface="Arial" panose="020B0604020202020204" pitchFamily="34" charset="0"/>
              </a:rPr>
              <a:t>Chceme omezit další prohlubování sociálního vyloučení.</a:t>
            </a:r>
            <a:r>
              <a:rPr lang="en-US" dirty="0">
                <a:cs typeface="Arial" panose="020B0604020202020204" pitchFamily="34" charset="0"/>
              </a:rPr>
              <a:t> </a:t>
            </a:r>
            <a:endParaRPr lang="cs-CZ" dirty="0">
              <a:cs typeface="Arial" panose="020B0604020202020204" pitchFamily="34" charset="0"/>
            </a:endParaRPr>
          </a:p>
          <a:p>
            <a:endParaRPr lang="en-GB" dirty="0"/>
          </a:p>
        </p:txBody>
      </p:sp>
    </p:spTree>
    <p:extLst>
      <p:ext uri="{BB962C8B-B14F-4D97-AF65-F5344CB8AC3E}">
        <p14:creationId xmlns:p14="http://schemas.microsoft.com/office/powerpoint/2010/main" val="866280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8B36AB-2BBA-43E3-BAFF-8408EDA7C510}"/>
              </a:ext>
            </a:extLst>
          </p:cNvPr>
          <p:cNvSpPr>
            <a:spLocks noGrp="1"/>
          </p:cNvSpPr>
          <p:nvPr>
            <p:ph type="title"/>
          </p:nvPr>
        </p:nvSpPr>
        <p:spPr/>
        <p:txBody>
          <a:bodyPr/>
          <a:lstStyle/>
          <a:p>
            <a:r>
              <a:rPr lang="cs-CZ" dirty="0"/>
              <a:t>Přístupy ke vzdělávání v ČR dříve a teď</a:t>
            </a:r>
            <a:endParaRPr lang="en-GB" dirty="0"/>
          </a:p>
        </p:txBody>
      </p:sp>
      <p:sp>
        <p:nvSpPr>
          <p:cNvPr id="3" name="Zástupný symbol pro obsah 2">
            <a:extLst>
              <a:ext uri="{FF2B5EF4-FFF2-40B4-BE49-F238E27FC236}">
                <a16:creationId xmlns:a16="http://schemas.microsoft.com/office/drawing/2014/main" id="{D5576094-0BC0-46DE-8585-E88E5E4E81E9}"/>
              </a:ext>
            </a:extLst>
          </p:cNvPr>
          <p:cNvSpPr>
            <a:spLocks noGrp="1"/>
          </p:cNvSpPr>
          <p:nvPr>
            <p:ph idx="1"/>
          </p:nvPr>
        </p:nvSpPr>
        <p:spPr/>
        <p:txBody>
          <a:bodyPr>
            <a:normAutofit/>
          </a:bodyPr>
          <a:lstStyle/>
          <a:p>
            <a:r>
              <a:rPr lang="cs-CZ" sz="3200" b="1" dirty="0"/>
              <a:t>EXKLUZE </a:t>
            </a:r>
          </a:p>
          <a:p>
            <a:r>
              <a:rPr lang="cs-CZ" sz="3200" b="1" dirty="0"/>
              <a:t>SEGREGACE</a:t>
            </a:r>
          </a:p>
          <a:p>
            <a:r>
              <a:rPr lang="cs-CZ" sz="3200" b="1" dirty="0"/>
              <a:t>INTEGRACE</a:t>
            </a:r>
          </a:p>
          <a:p>
            <a:r>
              <a:rPr lang="cs-CZ" sz="3200" b="1" dirty="0"/>
              <a:t>INKLUZE</a:t>
            </a:r>
          </a:p>
        </p:txBody>
      </p:sp>
      <p:graphicFrame>
        <p:nvGraphicFramePr>
          <p:cNvPr id="4" name="Diagram 3">
            <a:extLst>
              <a:ext uri="{FF2B5EF4-FFF2-40B4-BE49-F238E27FC236}">
                <a16:creationId xmlns:a16="http://schemas.microsoft.com/office/drawing/2014/main" id="{1BEF1CC9-72A9-4BF2-B904-D3D7A8AF9D06}"/>
              </a:ext>
            </a:extLst>
          </p:cNvPr>
          <p:cNvGraphicFramePr/>
          <p:nvPr>
            <p:extLst>
              <p:ext uri="{D42A27DB-BD31-4B8C-83A1-F6EECF244321}">
                <p14:modId xmlns:p14="http://schemas.microsoft.com/office/powerpoint/2010/main" val="2888702403"/>
              </p:ext>
            </p:extLst>
          </p:nvPr>
        </p:nvGraphicFramePr>
        <p:xfrm>
          <a:off x="4457958" y="2360644"/>
          <a:ext cx="6664131" cy="38523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287203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5E7D5AA7-B6DB-4DC3-B309-FB9F5F5D9471}"/>
              </a:ext>
            </a:extLst>
          </p:cNvPr>
          <p:cNvPicPr>
            <a:picLocks noChangeAspect="1"/>
          </p:cNvPicPr>
          <p:nvPr/>
        </p:nvPicPr>
        <p:blipFill>
          <a:blip r:embed="rId2"/>
          <a:stretch>
            <a:fillRect/>
          </a:stretch>
        </p:blipFill>
        <p:spPr>
          <a:xfrm>
            <a:off x="1475656" y="1447800"/>
            <a:ext cx="8554169" cy="3637384"/>
          </a:xfrm>
          <a:prstGeom prst="rect">
            <a:avLst/>
          </a:prstGeom>
        </p:spPr>
      </p:pic>
    </p:spTree>
    <p:extLst>
      <p:ext uri="{BB962C8B-B14F-4D97-AF65-F5344CB8AC3E}">
        <p14:creationId xmlns:p14="http://schemas.microsoft.com/office/powerpoint/2010/main" val="41987856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3"/>
          </p:nvPr>
        </p:nvSpPr>
        <p:spPr>
          <a:xfrm>
            <a:off x="1905445" y="1556792"/>
            <a:ext cx="8468046" cy="4680520"/>
          </a:xfrm>
        </p:spPr>
        <p:txBody>
          <a:bodyPr>
            <a:normAutofit/>
          </a:bodyPr>
          <a:lstStyle/>
          <a:p>
            <a:pPr indent="0">
              <a:buClr>
                <a:schemeClr val="tx1"/>
              </a:buClr>
              <a:buNone/>
            </a:pPr>
            <a:r>
              <a:rPr lang="cs-CZ" sz="1700" b="1" dirty="0">
                <a:cs typeface="Arial" panose="020B0604020202020204" pitchFamily="34" charset="0"/>
              </a:rPr>
              <a:t>INKLUZE sociální </a:t>
            </a:r>
            <a:r>
              <a:rPr lang="cs-CZ" sz="1700" dirty="0">
                <a:cs typeface="Arial" panose="020B0604020202020204" pitchFamily="34" charset="0"/>
              </a:rPr>
              <a:t> (v oblasti zaměstnanosti, bydlení, bezpečnosti, sociálních služeb)</a:t>
            </a:r>
            <a:endParaRPr lang="cs-CZ" sz="1700" b="1" dirty="0">
              <a:cs typeface="Arial" panose="020B0604020202020204" pitchFamily="34" charset="0"/>
            </a:endParaRPr>
          </a:p>
          <a:p>
            <a:pPr marL="900113" indent="0">
              <a:buClr>
                <a:schemeClr val="tx1"/>
              </a:buClr>
              <a:buNone/>
            </a:pPr>
            <a:r>
              <a:rPr lang="cs-CZ" sz="1700" dirty="0">
                <a:cs typeface="Arial" panose="020B0604020202020204" pitchFamily="34" charset="0"/>
              </a:rPr>
              <a:t>          </a:t>
            </a:r>
            <a:r>
              <a:rPr lang="cs-CZ" sz="1700" b="1" dirty="0">
                <a:cs typeface="Arial" panose="020B0604020202020204" pitchFamily="34" charset="0"/>
              </a:rPr>
              <a:t>INKLUZE školní </a:t>
            </a:r>
            <a:r>
              <a:rPr lang="cs-CZ" sz="1700" dirty="0">
                <a:cs typeface="Arial" panose="020B0604020202020204" pitchFamily="34" charset="0"/>
              </a:rPr>
              <a:t>(neboli INKLUZIVNÍ VZDĚLÁVÁNÍ)</a:t>
            </a:r>
          </a:p>
          <a:p>
            <a:pPr marL="2073275" indent="-285750">
              <a:buClr>
                <a:schemeClr val="tx1"/>
              </a:buClr>
            </a:pPr>
            <a:r>
              <a:rPr lang="cs-CZ" sz="1700" dirty="0">
                <a:cs typeface="Arial" panose="020B0604020202020204" pitchFamily="34" charset="0"/>
              </a:rPr>
              <a:t>Integrace (</a:t>
            </a:r>
            <a:r>
              <a:rPr lang="cs-CZ" sz="1700" dirty="0"/>
              <a:t>existence rozdílných podskupin žáků vedle sebe, v případě neúspěchu se může dítě vrátit do speciálního zařízení - „zasloužit a dokazovat“)</a:t>
            </a:r>
            <a:endParaRPr lang="cs-CZ" sz="1700" dirty="0">
              <a:cs typeface="Arial" panose="020B0604020202020204" pitchFamily="34" charset="0"/>
            </a:endParaRPr>
          </a:p>
          <a:p>
            <a:pPr marL="2073275" indent="-285750">
              <a:buClr>
                <a:schemeClr val="tx1"/>
              </a:buClr>
            </a:pPr>
            <a:r>
              <a:rPr lang="cs-CZ" sz="1700" dirty="0">
                <a:cs typeface="Arial" panose="020B0604020202020204" pitchFamily="34" charset="0"/>
              </a:rPr>
              <a:t>Inkluzivní vzdělávání umožňuje se všem dětem úspěšně vzdělávat v běžné ZŠ, ideálně v lokalitě jejich bydliště. </a:t>
            </a:r>
            <a:r>
              <a:rPr lang="cs-CZ" sz="1700" dirty="0"/>
              <a:t>V inkluzivním systému není existence paralelních proudů edukace možná, proces přechodu mezi nimi tam a zpět proto neexistuje.</a:t>
            </a:r>
            <a:endParaRPr lang="cs-CZ" sz="1700" dirty="0">
              <a:cs typeface="Arial" panose="020B0604020202020204" pitchFamily="34" charset="0"/>
            </a:endParaRPr>
          </a:p>
          <a:p>
            <a:pPr indent="0">
              <a:buClr>
                <a:schemeClr val="tx1"/>
              </a:buClr>
              <a:buNone/>
            </a:pPr>
            <a:r>
              <a:rPr lang="cs-CZ" sz="1400" i="1" dirty="0"/>
              <a:t>                                            (dva vývojové stupně; často existující paralelně)</a:t>
            </a:r>
          </a:p>
          <a:p>
            <a:pPr indent="0">
              <a:buClr>
                <a:schemeClr val="tx1"/>
              </a:buClr>
              <a:buNone/>
            </a:pPr>
            <a:endParaRPr lang="cs-CZ" sz="1400" i="1" dirty="0"/>
          </a:p>
          <a:p>
            <a:pPr indent="0">
              <a:buClr>
                <a:schemeClr val="tx1"/>
              </a:buClr>
              <a:buNone/>
            </a:pPr>
            <a:r>
              <a:rPr lang="cs-CZ" sz="1400" b="1" i="1" dirty="0">
                <a:cs typeface="Arial" panose="020B0604020202020204" pitchFamily="34" charset="0"/>
              </a:rPr>
              <a:t>Fáze inkluzivního procesu (</a:t>
            </a:r>
            <a:r>
              <a:rPr lang="cs-CZ" sz="1400" b="1" i="1" dirty="0" err="1">
                <a:cs typeface="Arial" panose="020B0604020202020204" pitchFamily="34" charset="0"/>
              </a:rPr>
              <a:t>P.Farrell</a:t>
            </a:r>
            <a:r>
              <a:rPr lang="cs-CZ" sz="1400" b="1" i="1" dirty="0">
                <a:cs typeface="Arial" panose="020B0604020202020204" pitchFamily="34" charset="0"/>
              </a:rPr>
              <a:t>, 2002)</a:t>
            </a:r>
          </a:p>
          <a:p>
            <a:pPr marL="628650" indent="-285750">
              <a:buClr>
                <a:schemeClr val="tx1"/>
              </a:buClr>
            </a:pPr>
            <a:r>
              <a:rPr lang="cs-CZ" sz="1400" b="1" dirty="0">
                <a:cs typeface="Arial" panose="020B0604020202020204" pitchFamily="34" charset="0"/>
              </a:rPr>
              <a:t>Integrace</a:t>
            </a:r>
            <a:r>
              <a:rPr lang="cs-CZ" sz="1400" dirty="0">
                <a:cs typeface="Arial" panose="020B0604020202020204" pitchFamily="34" charset="0"/>
              </a:rPr>
              <a:t> -  prostá fyzická přítomnost žáků se SVP v běžných třídách jako opak exkluze (vyloučení)</a:t>
            </a:r>
          </a:p>
          <a:p>
            <a:pPr marL="628650" indent="-285750">
              <a:buClr>
                <a:schemeClr val="tx1"/>
              </a:buClr>
            </a:pPr>
            <a:r>
              <a:rPr lang="cs-CZ" sz="1400" b="1" dirty="0">
                <a:cs typeface="Arial" panose="020B0604020202020204" pitchFamily="34" charset="0"/>
              </a:rPr>
              <a:t>Akceptace</a:t>
            </a:r>
            <a:r>
              <a:rPr lang="cs-CZ" sz="1400" dirty="0">
                <a:cs typeface="Arial" panose="020B0604020202020204" pitchFamily="34" charset="0"/>
              </a:rPr>
              <a:t> – žáci jsou postupně přijati učiteli, spolužáky, rodiči, jako plnohodnotní členové školní komunity</a:t>
            </a:r>
          </a:p>
          <a:p>
            <a:pPr marL="628650" indent="-285750">
              <a:buClr>
                <a:schemeClr val="tx1"/>
              </a:buClr>
            </a:pPr>
            <a:r>
              <a:rPr lang="cs-CZ" sz="1400" b="1" dirty="0">
                <a:cs typeface="Arial" panose="020B0604020202020204" pitchFamily="34" charset="0"/>
              </a:rPr>
              <a:t>Participace </a:t>
            </a:r>
            <a:r>
              <a:rPr lang="cs-CZ" sz="1400" dirty="0">
                <a:cs typeface="Arial" panose="020B0604020202020204" pitchFamily="34" charset="0"/>
              </a:rPr>
              <a:t>– jsou vytvořeny podmínky pro aktivní účast dětí se SVP na většině školních činností</a:t>
            </a:r>
          </a:p>
          <a:p>
            <a:pPr marL="628650" indent="-285750">
              <a:buClr>
                <a:schemeClr val="tx1"/>
              </a:buClr>
            </a:pPr>
            <a:r>
              <a:rPr lang="cs-CZ" sz="1400" b="1" dirty="0">
                <a:cs typeface="Arial" panose="020B0604020202020204" pitchFamily="34" charset="0"/>
              </a:rPr>
              <a:t>Dosažení výsledku (</a:t>
            </a:r>
            <a:r>
              <a:rPr lang="cs-CZ" sz="1400" b="1" dirty="0" err="1">
                <a:cs typeface="Arial" panose="020B0604020202020204" pitchFamily="34" charset="0"/>
              </a:rPr>
              <a:t>achievement</a:t>
            </a:r>
            <a:r>
              <a:rPr lang="cs-CZ" sz="1400" b="1" dirty="0">
                <a:cs typeface="Arial" panose="020B0604020202020204" pitchFamily="34" charset="0"/>
              </a:rPr>
              <a:t>) </a:t>
            </a:r>
            <a:r>
              <a:rPr lang="cs-CZ" sz="1400" dirty="0">
                <a:cs typeface="Arial" panose="020B0604020202020204" pitchFamily="34" charset="0"/>
              </a:rPr>
              <a:t>– žáci se SVP dosahují hmatatelných učebních výsledků</a:t>
            </a:r>
          </a:p>
          <a:p>
            <a:endParaRPr lang="cs-CZ" dirty="0"/>
          </a:p>
        </p:txBody>
      </p:sp>
      <p:sp>
        <p:nvSpPr>
          <p:cNvPr id="3" name="Nadpis 2"/>
          <p:cNvSpPr>
            <a:spLocks noGrp="1"/>
          </p:cNvSpPr>
          <p:nvPr>
            <p:ph type="title"/>
          </p:nvPr>
        </p:nvSpPr>
        <p:spPr>
          <a:xfrm>
            <a:off x="1991544" y="836712"/>
            <a:ext cx="5266928" cy="736456"/>
          </a:xfrm>
        </p:spPr>
        <p:txBody>
          <a:bodyPr>
            <a:normAutofit fontScale="90000"/>
          </a:bodyPr>
          <a:lstStyle/>
          <a:p>
            <a:r>
              <a:rPr lang="cs-CZ" b="1" dirty="0">
                <a:solidFill>
                  <a:schemeClr val="accent2">
                    <a:lumMod val="75000"/>
                  </a:schemeClr>
                </a:solidFill>
                <a:cs typeface="Arial" panose="020B0604020202020204" pitchFamily="34" charset="0"/>
              </a:rPr>
              <a:t>Inkluze jako proces</a:t>
            </a:r>
            <a:endParaRPr lang="cs-CZ" b="1" dirty="0"/>
          </a:p>
        </p:txBody>
      </p:sp>
      <p:cxnSp>
        <p:nvCxnSpPr>
          <p:cNvPr id="13" name="Spojnice: pravoúhlá 12"/>
          <p:cNvCxnSpPr/>
          <p:nvPr/>
        </p:nvCxnSpPr>
        <p:spPr>
          <a:xfrm>
            <a:off x="2351584" y="1963979"/>
            <a:ext cx="1008112" cy="216024"/>
          </a:xfrm>
          <a:prstGeom prst="bentConnector3">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049651"/>
      </p:ext>
    </p:extLst>
  </p:cSld>
  <p:clrMapOvr>
    <a:masterClrMapping/>
  </p:clrMapOvr>
  <p:transition spd="slow">
    <p:wheel spokes="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3"/>
          </p:nvPr>
        </p:nvSpPr>
        <p:spPr>
          <a:xfrm>
            <a:off x="857250" y="1922106"/>
            <a:ext cx="10191750" cy="4265334"/>
          </a:xfrm>
        </p:spPr>
        <p:txBody>
          <a:bodyPr/>
          <a:lstStyle/>
          <a:p>
            <a:pPr algn="ctr">
              <a:buClr>
                <a:srgbClr val="E6E6E6"/>
              </a:buClr>
              <a:buSzPct val="45000"/>
              <a:buNone/>
            </a:pPr>
            <a:r>
              <a:rPr lang="cs-CZ" sz="1800" dirty="0">
                <a:ea typeface="HG Mincho Light J"/>
                <a:cs typeface="Times New Roman" pitchFamily="18" charset="0"/>
              </a:rPr>
              <a:t> Inkluzivní vzdělávání lze chápat jako přístup, který předpokládá zařazení všech dětí </a:t>
            </a:r>
            <a:r>
              <a:rPr lang="cs-CZ" sz="1800" b="1" i="1" dirty="0">
                <a:ea typeface="HG Mincho Light J"/>
                <a:cs typeface="Times New Roman" pitchFamily="18" charset="0"/>
              </a:rPr>
              <a:t>do běžné školy</a:t>
            </a:r>
          </a:p>
          <a:p>
            <a:pPr algn="ctr">
              <a:buClr>
                <a:srgbClr val="E6E6E6"/>
              </a:buClr>
              <a:buSzPct val="45000"/>
              <a:buNone/>
            </a:pPr>
            <a:r>
              <a:rPr lang="cs-CZ" sz="1800" b="1" i="1" dirty="0">
                <a:ea typeface="HG Mincho Light J"/>
                <a:cs typeface="Times New Roman" pitchFamily="18" charset="0"/>
              </a:rPr>
              <a:t>(tzv. hlavní vzdělávací proud), která je na tento postup patřičně připravena</a:t>
            </a:r>
            <a:r>
              <a:rPr lang="cs-CZ" sz="1800" dirty="0">
                <a:ea typeface="HG Mincho Light J"/>
                <a:cs typeface="Times New Roman" pitchFamily="18" charset="0"/>
              </a:rPr>
              <a:t>. Ze svého principu</a:t>
            </a:r>
          </a:p>
          <a:p>
            <a:pPr algn="ctr">
              <a:buClr>
                <a:srgbClr val="E6E6E6"/>
              </a:buClr>
              <a:buSzPct val="45000"/>
              <a:buNone/>
            </a:pPr>
            <a:r>
              <a:rPr lang="cs-CZ" sz="1800" dirty="0">
                <a:ea typeface="HG Mincho Light J"/>
                <a:cs typeface="Times New Roman" pitchFamily="18" charset="0"/>
              </a:rPr>
              <a:t>nerozděluje děti na ty se speciálními vzdělávacími potřebami a bez nich. Pracuje se samozřejmostí</a:t>
            </a:r>
          </a:p>
          <a:p>
            <a:pPr algn="ctr">
              <a:buClr>
                <a:srgbClr val="E6E6E6"/>
              </a:buClr>
              <a:buSzPct val="45000"/>
              <a:buNone/>
            </a:pPr>
            <a:r>
              <a:rPr lang="cs-CZ" sz="1800" dirty="0">
                <a:ea typeface="HG Mincho Light J"/>
                <a:cs typeface="Times New Roman" pitchFamily="18" charset="0"/>
              </a:rPr>
              <a:t>k heterogennímu složení kolektivu a každý jedinec se proto stává objektem individualizovaného</a:t>
            </a:r>
          </a:p>
          <a:p>
            <a:pPr algn="ctr">
              <a:buClr>
                <a:srgbClr val="E6E6E6"/>
              </a:buClr>
              <a:buSzPct val="45000"/>
              <a:buNone/>
            </a:pPr>
            <a:r>
              <a:rPr lang="cs-CZ" sz="1800" dirty="0">
                <a:ea typeface="HG Mincho Light J"/>
                <a:cs typeface="Times New Roman" pitchFamily="18" charset="0"/>
              </a:rPr>
              <a:t> přístupu.</a:t>
            </a:r>
          </a:p>
          <a:p>
            <a:pPr algn="ctr">
              <a:buClr>
                <a:srgbClr val="E6E6E6"/>
              </a:buClr>
              <a:buSzPct val="45000"/>
              <a:buNone/>
            </a:pPr>
            <a:endParaRPr lang="cs-CZ" sz="1800" dirty="0">
              <a:ea typeface="HG Mincho Light J"/>
              <a:cs typeface="Times New Roman" pitchFamily="18" charset="0"/>
            </a:endParaRPr>
          </a:p>
          <a:p>
            <a:pPr algn="ctr">
              <a:buClr>
                <a:srgbClr val="E6E6E6"/>
              </a:buClr>
              <a:buSzPct val="45000"/>
              <a:buNone/>
            </a:pPr>
            <a:r>
              <a:rPr lang="cs-CZ" sz="1800" i="1" dirty="0">
                <a:ea typeface="HG Mincho Light J"/>
                <a:cs typeface="Times New Roman" pitchFamily="18" charset="0"/>
              </a:rPr>
              <a:t> V jedné třídě se tak spolu</a:t>
            </a:r>
          </a:p>
          <a:p>
            <a:pPr algn="ctr">
              <a:buClr>
                <a:srgbClr val="E6E6E6"/>
              </a:buClr>
              <a:buSzPct val="45000"/>
              <a:buNone/>
            </a:pPr>
            <a:r>
              <a:rPr lang="cs-CZ" sz="1800" i="1" dirty="0">
                <a:ea typeface="HG Mincho Light J"/>
                <a:cs typeface="Times New Roman" pitchFamily="18" charset="0"/>
              </a:rPr>
              <a:t> vzdělávají děti zdravotně</a:t>
            </a:r>
          </a:p>
          <a:p>
            <a:pPr algn="ctr">
              <a:buClr>
                <a:srgbClr val="E6E6E6"/>
              </a:buClr>
              <a:buSzPct val="45000"/>
              <a:buNone/>
            </a:pPr>
            <a:r>
              <a:rPr lang="cs-CZ" sz="1800" i="1" dirty="0">
                <a:ea typeface="HG Mincho Light J"/>
                <a:cs typeface="Times New Roman" pitchFamily="18" charset="0"/>
              </a:rPr>
              <a:t> postižené, nadané, dětí cizinců,</a:t>
            </a:r>
          </a:p>
          <a:p>
            <a:pPr algn="ctr">
              <a:buClr>
                <a:srgbClr val="E6E6E6"/>
              </a:buClr>
              <a:buSzPct val="45000"/>
              <a:buNone/>
            </a:pPr>
            <a:r>
              <a:rPr lang="cs-CZ" sz="1800" i="1" dirty="0">
                <a:ea typeface="HG Mincho Light J"/>
                <a:cs typeface="Times New Roman" pitchFamily="18" charset="0"/>
              </a:rPr>
              <a:t>děti jiného etnika či většinové</a:t>
            </a:r>
          </a:p>
          <a:p>
            <a:pPr algn="ctr">
              <a:buClr>
                <a:srgbClr val="E6E6E6"/>
              </a:buClr>
              <a:buSzPct val="45000"/>
              <a:buNone/>
            </a:pPr>
            <a:r>
              <a:rPr lang="cs-CZ" sz="1800" i="1" dirty="0">
                <a:ea typeface="HG Mincho Light J"/>
                <a:cs typeface="Times New Roman" pitchFamily="18" charset="0"/>
              </a:rPr>
              <a:t>společnosti. Pedagog se všem</a:t>
            </a:r>
          </a:p>
          <a:p>
            <a:pPr algn="ctr">
              <a:buClr>
                <a:srgbClr val="E6E6E6"/>
              </a:buClr>
              <a:buSzPct val="45000"/>
              <a:buNone/>
            </a:pPr>
            <a:r>
              <a:rPr lang="cs-CZ" sz="1800" i="1" dirty="0">
                <a:ea typeface="HG Mincho Light J"/>
                <a:cs typeface="Times New Roman" pitchFamily="18" charset="0"/>
              </a:rPr>
              <a:t>dětem věnuje rovnocenně.</a:t>
            </a:r>
          </a:p>
          <a:p>
            <a:endParaRPr lang="cs-CZ" dirty="0"/>
          </a:p>
        </p:txBody>
      </p:sp>
      <p:sp>
        <p:nvSpPr>
          <p:cNvPr id="3" name="Nadpis 2"/>
          <p:cNvSpPr>
            <a:spLocks noGrp="1"/>
          </p:cNvSpPr>
          <p:nvPr>
            <p:ph type="title"/>
          </p:nvPr>
        </p:nvSpPr>
        <p:spPr>
          <a:xfrm>
            <a:off x="1991544" y="764704"/>
            <a:ext cx="8229600" cy="792088"/>
          </a:xfrm>
        </p:spPr>
        <p:txBody>
          <a:bodyPr>
            <a:normAutofit/>
          </a:bodyPr>
          <a:lstStyle/>
          <a:p>
            <a:r>
              <a:rPr lang="cs-CZ" sz="2400" b="1" dirty="0">
                <a:solidFill>
                  <a:schemeClr val="accent2"/>
                </a:solidFill>
              </a:rPr>
              <a:t>Definice inkluzivního vzdělávání</a:t>
            </a:r>
          </a:p>
        </p:txBody>
      </p:sp>
    </p:spTree>
    <p:extLst>
      <p:ext uri="{BB962C8B-B14F-4D97-AF65-F5344CB8AC3E}">
        <p14:creationId xmlns:p14="http://schemas.microsoft.com/office/powerpoint/2010/main" val="3436759361"/>
      </p:ext>
    </p:extLst>
  </p:cSld>
  <p:clrMapOvr>
    <a:masterClrMapping/>
  </p:clrMapOvr>
  <p:transition spd="slow">
    <p:wheel spokes="1"/>
  </p:transition>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ka">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a">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a">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TM02900743[[fn=Organika]]</Template>
  <TotalTime>233</TotalTime>
  <Words>1255</Words>
  <Application>Microsoft Office PowerPoint</Application>
  <PresentationFormat>Širokoúhlá obrazovka</PresentationFormat>
  <Paragraphs>88</Paragraphs>
  <Slides>17</Slides>
  <Notes>0</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17</vt:i4>
      </vt:variant>
    </vt:vector>
  </HeadingPairs>
  <TitlesOfParts>
    <vt:vector size="24" baseType="lpstr">
      <vt:lpstr>Arial</vt:lpstr>
      <vt:lpstr>Calibri</vt:lpstr>
      <vt:lpstr>Garamond</vt:lpstr>
      <vt:lpstr>HG Mincho Light J</vt:lpstr>
      <vt:lpstr>Times New Roman</vt:lpstr>
      <vt:lpstr>Organika</vt:lpstr>
      <vt:lpstr>Motiv systému Office</vt:lpstr>
      <vt:lpstr>Současné trendy ve vzdělávání?</vt:lpstr>
      <vt:lpstr>Prezentace aplikace PowerPoint</vt:lpstr>
      <vt:lpstr>Prezentace aplikace PowerPoint</vt:lpstr>
      <vt:lpstr>Vzdělávací politika státu a regionu by měla:</vt:lpstr>
      <vt:lpstr> Vzdělávací politika České republiky </vt:lpstr>
      <vt:lpstr>Přístupy ke vzdělávání v ČR dříve a teď</vt:lpstr>
      <vt:lpstr>Prezentace aplikace PowerPoint</vt:lpstr>
      <vt:lpstr>Inkluze jako proces</vt:lpstr>
      <vt:lpstr>Definice inkluzivního vzdělávání</vt:lpstr>
      <vt:lpstr>Inkluze a inkluzivní vzdělávání</vt:lpstr>
      <vt:lpstr>Prezentace aplikace PowerPoint</vt:lpstr>
      <vt:lpstr>Prezentace aplikace PowerPoint</vt:lpstr>
      <vt:lpstr>Prezentace aplikace PowerPoint</vt:lpstr>
      <vt:lpstr>Inkluzivní vzdělávání ve školském zákoně</vt:lpstr>
      <vt:lpstr>Prezentace aplikace PowerPoint</vt:lpstr>
      <vt:lpstr>Inkluzivní pedagogika</vt:lpstr>
      <vt:lpstr>Jaké jsou další trendy ve vzdělávání:</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Inkluzivní pedagogika</dc:title>
  <dc:creator>Kateřina Janků</dc:creator>
  <cp:lastModifiedBy>Kateřina Janků</cp:lastModifiedBy>
  <cp:revision>18</cp:revision>
  <dcterms:created xsi:type="dcterms:W3CDTF">2021-09-17T16:51:22Z</dcterms:created>
  <dcterms:modified xsi:type="dcterms:W3CDTF">2024-02-23T16:56:46Z</dcterms:modified>
</cp:coreProperties>
</file>