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88" r:id="rId4"/>
    <p:sldId id="289" r:id="rId5"/>
    <p:sldId id="290" r:id="rId6"/>
    <p:sldId id="291" r:id="rId7"/>
    <p:sldId id="292" r:id="rId8"/>
    <p:sldId id="293" r:id="rId9"/>
    <p:sldId id="277" r:id="rId10"/>
    <p:sldId id="280" r:id="rId11"/>
    <p:sldId id="281" r:id="rId12"/>
    <p:sldId id="282" r:id="rId13"/>
    <p:sldId id="283" r:id="rId14"/>
    <p:sldId id="278" r:id="rId15"/>
    <p:sldId id="279" r:id="rId16"/>
    <p:sldId id="284" r:id="rId17"/>
    <p:sldId id="285" r:id="rId18"/>
    <p:sldId id="286" r:id="rId19"/>
    <p:sldId id="28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25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5B21323-7B69-46BD-B785-0F4107896EEB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Morální vývoj dítěte</a:t>
            </a:r>
          </a:p>
        </p:txBody>
      </p:sp>
    </p:spTree>
    <p:extLst>
      <p:ext uri="{BB962C8B-B14F-4D97-AF65-F5344CB8AC3E}">
        <p14:creationId xmlns:p14="http://schemas.microsoft.com/office/powerpoint/2010/main" val="183131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052736"/>
            <a:ext cx="7125112" cy="42139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Užívání pravidel:</a:t>
            </a:r>
          </a:p>
          <a:p>
            <a:pPr marL="0" indent="0">
              <a:buNone/>
            </a:pPr>
            <a:r>
              <a:rPr lang="cs-CZ" sz="2400" dirty="0"/>
              <a:t>1. </a:t>
            </a:r>
            <a:r>
              <a:rPr lang="cs-CZ" sz="2400" b="1" dirty="0"/>
              <a:t>Čistě motorické stádium – 0-2 roky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jednostranný respekt k dospělému, opakuje…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b="1" dirty="0"/>
              <a:t>Egocentrické stádium – 2-6 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každé dítě hraje svoji vlastní hru;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nápodoba starších, vědomí o existenci </a:t>
            </a:r>
            <a:r>
              <a:rPr lang="cs-CZ" sz="2400" dirty="0" err="1"/>
              <a:t>něj.pravidel</a:t>
            </a:r>
            <a:r>
              <a:rPr lang="cs-CZ" sz="2400" dirty="0"/>
              <a:t>, považuje je za posvátná, nedotknutelná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7959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052736"/>
            <a:ext cx="7125112" cy="4213927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3. Stádium začínající spolupráce – 7-10let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Začíná sociální zájem dětí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Silná potřeba hrát podle pravidel!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Silná touha kooperace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4. Stádium kodifikování prav. – 11-12 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Rozvoj abstraktního myšlení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Znalost pravidel = dodržování pravidel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Vědomí o vytváření pravidel a o jeho změnách!</a:t>
            </a:r>
          </a:p>
        </p:txBody>
      </p:sp>
    </p:spTree>
    <p:extLst>
      <p:ext uri="{BB962C8B-B14F-4D97-AF65-F5344CB8AC3E}">
        <p14:creationId xmlns:p14="http://schemas.microsoft.com/office/powerpoint/2010/main" val="79674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476672"/>
            <a:ext cx="7125112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1. Motorická schémata (Anomie)</a:t>
            </a:r>
          </a:p>
          <a:p>
            <a:pPr marL="0" indent="0">
              <a:buNone/>
            </a:pPr>
            <a:r>
              <a:rPr lang="cs-CZ" sz="2400" b="1" dirty="0"/>
              <a:t>2. Heteronomie = Morální realismus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Povinnost – příkazy, zákazy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Žádné polehčující okolnosti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Kognitivní egocentrismus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„vidí a slyší nekriticky“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PODŘÍZENOST normám a autoritě</a:t>
            </a:r>
          </a:p>
          <a:p>
            <a:pPr marL="0" indent="0">
              <a:buNone/>
            </a:pPr>
            <a:r>
              <a:rPr lang="cs-CZ" sz="2400" b="1" dirty="0"/>
              <a:t>3. Autonomie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postaveno na vztahu kooperace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Pravidla = produkty vzájemné dohody (otevřeno diskuzi)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Nesprávné jednání x původní záměr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Trest – zohledňování záměrem, prostředek k naplnění ideálů</a:t>
            </a:r>
          </a:p>
        </p:txBody>
      </p:sp>
    </p:spTree>
    <p:extLst>
      <p:ext uri="{BB962C8B-B14F-4D97-AF65-F5344CB8AC3E}">
        <p14:creationId xmlns:p14="http://schemas.microsoft.com/office/powerpoint/2010/main" val="3308562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476672"/>
            <a:ext cx="7125112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Podmínky přechodů skrze stupně:</a:t>
            </a:r>
          </a:p>
          <a:p>
            <a:pPr marL="457200" indent="-457200">
              <a:buAutoNum type="arabicPeriod"/>
            </a:pPr>
            <a:r>
              <a:rPr lang="cs-CZ" sz="2400" dirty="0"/>
              <a:t>Intelektuální rozvoj</a:t>
            </a:r>
          </a:p>
          <a:p>
            <a:pPr marL="457200" indent="-457200">
              <a:buAutoNum type="arabicPeriod"/>
            </a:pPr>
            <a:r>
              <a:rPr lang="cs-CZ" sz="2400" dirty="0"/>
              <a:t>Zkušenost s vrstevníky, sociálně rovnocenné vztahy</a:t>
            </a:r>
          </a:p>
          <a:p>
            <a:pPr marL="457200" indent="-457200">
              <a:buAutoNum type="arabicPeriod"/>
            </a:pPr>
            <a:r>
              <a:rPr lang="cs-CZ" sz="2400" dirty="0"/>
              <a:t>Nezávislost na dospělých autoritách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DOBRO JE PRODUKTEM KOOPERACE!</a:t>
            </a:r>
          </a:p>
        </p:txBody>
      </p:sp>
    </p:spTree>
    <p:extLst>
      <p:ext uri="{BB962C8B-B14F-4D97-AF65-F5344CB8AC3E}">
        <p14:creationId xmlns:p14="http://schemas.microsoft.com/office/powerpoint/2010/main" val="2770107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</a:t>
            </a:r>
            <a:r>
              <a:rPr lang="cs-CZ" dirty="0" err="1"/>
              <a:t>Lawrence</a:t>
            </a:r>
            <a:r>
              <a:rPr lang="cs-CZ" dirty="0"/>
              <a:t> </a:t>
            </a:r>
            <a:r>
              <a:rPr lang="cs-CZ" dirty="0" err="1"/>
              <a:t>Kohlberg</a:t>
            </a:r>
            <a:br>
              <a:rPr lang="cs-CZ" dirty="0"/>
            </a:br>
            <a:r>
              <a:rPr lang="cs-CZ" dirty="0"/>
              <a:t>(1927-1987)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Propracoval teorii </a:t>
            </a:r>
            <a:r>
              <a:rPr lang="cs-CZ" sz="2400" dirty="0" err="1"/>
              <a:t>Piageta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3 úrovně a 6 stádií morálního vývoje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Předpoklad: lidské myšlení prochází jednotlivými fázemi a jedinec zraje psychicky i morálně</a:t>
            </a:r>
          </a:p>
        </p:txBody>
      </p:sp>
    </p:spTree>
    <p:extLst>
      <p:ext uri="{BB962C8B-B14F-4D97-AF65-F5344CB8AC3E}">
        <p14:creationId xmlns:p14="http://schemas.microsoft.com/office/powerpoint/2010/main" val="1082210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1. PREKONVENČNÍ úroveň (1. a 2. st.)</a:t>
            </a:r>
          </a:p>
          <a:p>
            <a:pPr marL="0" indent="0">
              <a:buNone/>
            </a:pPr>
            <a:r>
              <a:rPr lang="cs-CZ" sz="2400" dirty="0"/>
              <a:t>2. KONVENČNÍ  úroveň (3. a 4. st.)</a:t>
            </a:r>
          </a:p>
          <a:p>
            <a:pPr marL="0" indent="0">
              <a:buNone/>
            </a:pPr>
            <a:r>
              <a:rPr lang="cs-CZ" sz="2400" dirty="0"/>
              <a:t>3. POSTKONVENČNÍ úroveň (5. a 6. st.)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1. do 9 let + </a:t>
            </a:r>
            <a:r>
              <a:rPr lang="cs-CZ" sz="2400" dirty="0" err="1"/>
              <a:t>někt.adol</a:t>
            </a:r>
            <a:r>
              <a:rPr lang="cs-CZ" sz="2400" dirty="0"/>
              <a:t>., dospělí </a:t>
            </a:r>
            <a:r>
              <a:rPr lang="cs-CZ" sz="2400" dirty="0" err="1"/>
              <a:t>krimin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dirty="0" err="1"/>
              <a:t>větš</a:t>
            </a:r>
            <a:r>
              <a:rPr lang="cs-CZ" sz="2400" dirty="0"/>
              <a:t>. </a:t>
            </a:r>
            <a:r>
              <a:rPr lang="cs-CZ" sz="2400" dirty="0" err="1"/>
              <a:t>Adolesc</a:t>
            </a:r>
            <a:r>
              <a:rPr lang="cs-CZ" sz="2400" dirty="0"/>
              <a:t>. + dospělých</a:t>
            </a:r>
          </a:p>
          <a:p>
            <a:pPr marL="0" indent="0">
              <a:buNone/>
            </a:pPr>
            <a:r>
              <a:rPr lang="cs-CZ" sz="2400" dirty="0"/>
              <a:t>3. menšina </a:t>
            </a:r>
            <a:r>
              <a:rPr lang="cs-CZ" sz="2400" dirty="0" err="1"/>
              <a:t>dosp</a:t>
            </a:r>
            <a:r>
              <a:rPr lang="cs-CZ" sz="2400" dirty="0"/>
              <a:t>. až po 20.roce života a výš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2210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476672"/>
            <a:ext cx="7125112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/>
              <a:t>Prekonvenčnost</a:t>
            </a:r>
            <a:r>
              <a:rPr lang="cs-CZ" sz="2400" dirty="0"/>
              <a:t>: dostatečně necháme a nepodporuje pravidla a očekávání společnosti</a:t>
            </a:r>
          </a:p>
          <a:p>
            <a:pPr marL="0" indent="0">
              <a:buNone/>
            </a:pPr>
            <a:r>
              <a:rPr lang="cs-CZ" sz="2400" b="1" dirty="0"/>
              <a:t>Konvenčnost:</a:t>
            </a:r>
            <a:r>
              <a:rPr lang="cs-CZ" sz="2400" dirty="0"/>
              <a:t> = konformita, podpora norem</a:t>
            </a:r>
          </a:p>
          <a:p>
            <a:pPr marL="0" indent="0">
              <a:buNone/>
            </a:pPr>
            <a:r>
              <a:rPr lang="cs-CZ" sz="2400" b="1" dirty="0" err="1"/>
              <a:t>Postkonvenčnost</a:t>
            </a:r>
            <a:r>
              <a:rPr lang="cs-CZ" sz="2400" b="1" dirty="0"/>
              <a:t>: </a:t>
            </a:r>
            <a:r>
              <a:rPr lang="cs-CZ" sz="2400" dirty="0"/>
              <a:t>chápe a akceptuje normy na základě obecných morálních principů, dává jim přednost před konvencí!</a:t>
            </a:r>
          </a:p>
        </p:txBody>
      </p:sp>
    </p:spTree>
    <p:extLst>
      <p:ext uri="{BB962C8B-B14F-4D97-AF65-F5344CB8AC3E}">
        <p14:creationId xmlns:p14="http://schemas.microsoft.com/office/powerpoint/2010/main" val="3834964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Prekonvenční</a:t>
            </a:r>
            <a:r>
              <a:rPr lang="cs-CZ" dirty="0"/>
              <a:t> úroveň: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1</a:t>
            </a:r>
            <a:r>
              <a:rPr lang="cs-CZ" sz="2400" b="1" dirty="0"/>
              <a:t>. heteronomní morálka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Orientace na poslušnost a vyhýbání se trestu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Egocentrita</a:t>
            </a:r>
            <a:r>
              <a:rPr lang="cs-CZ" sz="2400" dirty="0"/>
              <a:t> x decentrace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Dítě neumí zaujmout pohled z perspektivy 2. osoby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b="1" dirty="0"/>
              <a:t>individualismus, účelovost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Pravidla jsou dodržována, když to vyhovuje zájmu jedince, uspokojení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Objevují se prvky „férovosti“, ale „ty uděláš něco pro mě, já pro tebe“</a:t>
            </a:r>
          </a:p>
        </p:txBody>
      </p:sp>
    </p:spTree>
    <p:extLst>
      <p:ext uri="{BB962C8B-B14F-4D97-AF65-F5344CB8AC3E}">
        <p14:creationId xmlns:p14="http://schemas.microsoft.com/office/powerpoint/2010/main" val="1042032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Konvenční úroveň: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49685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3. Orientace na vzájemné vztahy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Sociální shoda: dobrý hoch a hodná dívka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Život odpovídá očekávání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Potřeba být dobrým v očích jiných</a:t>
            </a:r>
          </a:p>
          <a:p>
            <a:pPr marL="0" indent="0">
              <a:buNone/>
            </a:pPr>
            <a:r>
              <a:rPr lang="cs-CZ" sz="2400" b="1" dirty="0"/>
              <a:t>4. společenský systém a svědomí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Zachovat stávající společenství respekt. Zákonů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Zákon je respektován pro zákon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Pravidla a normy jsou statické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 upřednostňována norma před svědomím!</a:t>
            </a:r>
          </a:p>
        </p:txBody>
      </p:sp>
    </p:spTree>
    <p:extLst>
      <p:ext uri="{BB962C8B-B14F-4D97-AF65-F5344CB8AC3E}">
        <p14:creationId xmlns:p14="http://schemas.microsoft.com/office/powerpoint/2010/main" val="3787697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924475"/>
          </a:xfrm>
        </p:spPr>
        <p:txBody>
          <a:bodyPr/>
          <a:lstStyle/>
          <a:p>
            <a:r>
              <a:rPr lang="cs-CZ" dirty="0" err="1"/>
              <a:t>Postkonvenční</a:t>
            </a:r>
            <a:r>
              <a:rPr lang="cs-CZ" dirty="0"/>
              <a:t> úroveň: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49685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5. Společenská smlouva a individuální práva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Různé hodnoty a postoje jsou podmíněny sociální dohodou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Existují hodnoty, které musí být </a:t>
            </a:r>
            <a:r>
              <a:rPr lang="cs-CZ" sz="2400" dirty="0" err="1"/>
              <a:t>respketovány</a:t>
            </a:r>
            <a:r>
              <a:rPr lang="cs-CZ" sz="2400" dirty="0"/>
              <a:t> bez ohledu na názor většiny (právo na život, svobodu, atd.)</a:t>
            </a:r>
          </a:p>
          <a:p>
            <a:pPr marL="0" indent="0">
              <a:buNone/>
            </a:pPr>
            <a:r>
              <a:rPr lang="cs-CZ" sz="2400" b="1" dirty="0"/>
              <a:t>6. Univerzální etické principy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Řídit se podle vlastních morálních principů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rovnosti lidí, respekt. Lidské důstojnosti, </a:t>
            </a:r>
            <a:r>
              <a:rPr lang="cs-CZ" sz="2400" dirty="0" err="1"/>
              <a:t>invid</a:t>
            </a:r>
            <a:r>
              <a:rPr lang="cs-CZ" sz="2400" dirty="0"/>
              <a:t>. Svobody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Vlastní svědomí!</a:t>
            </a:r>
          </a:p>
        </p:txBody>
      </p:sp>
    </p:spTree>
    <p:extLst>
      <p:ext uri="{BB962C8B-B14F-4D97-AF65-F5344CB8AC3E}">
        <p14:creationId xmlns:p14="http://schemas.microsoft.com/office/powerpoint/2010/main" val="426200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S. Freud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J. </a:t>
            </a:r>
            <a:r>
              <a:rPr lang="cs-CZ" sz="2400" dirty="0" err="1"/>
              <a:t>Piaget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L. </a:t>
            </a:r>
            <a:r>
              <a:rPr lang="cs-CZ" sz="2400" dirty="0" err="1"/>
              <a:t>Kolberg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096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Sigmund Freud</a:t>
            </a:r>
            <a:br>
              <a:rPr lang="cs-CZ" dirty="0"/>
            </a:br>
            <a:r>
              <a:rPr lang="cs-CZ" dirty="0"/>
              <a:t>(1856-1939)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Vychází z rodinných vztahů lidské prehistorie – soupeření mezi otci a syny a v přístupu k ženám rodiny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Vzpomínky zakódovány v tzv. paměti lidského rodu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 nejhlubším podvědomí (pudově): nenávist a respekt k otcům a incestní touha ke svým matkám</a:t>
            </a:r>
          </a:p>
        </p:txBody>
      </p:sp>
    </p:spTree>
    <p:extLst>
      <p:ext uri="{BB962C8B-B14F-4D97-AF65-F5344CB8AC3E}">
        <p14:creationId xmlns:p14="http://schemas.microsoft.com/office/powerpoint/2010/main" val="98942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Sigmund Freud</a:t>
            </a:r>
            <a:br>
              <a:rPr lang="cs-CZ" dirty="0"/>
            </a:br>
            <a:r>
              <a:rPr lang="cs-CZ" dirty="0"/>
              <a:t>(1856-1939)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Oidipovský a Elektřin komplex: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 – absence otce – odmítavost k autoritám, může nastat až odmítavost ke společnosti jako k takové, zvýšené ego, snížené superego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 – absence matky - může dojít k masivním pocitům viny, je vytvořeno silné superego – dochází až k psychickým onemocněním (deprese, úzkosti, neuro., apod.)</a:t>
            </a:r>
          </a:p>
        </p:txBody>
      </p:sp>
    </p:spTree>
    <p:extLst>
      <p:ext uri="{BB962C8B-B14F-4D97-AF65-F5344CB8AC3E}">
        <p14:creationId xmlns:p14="http://schemas.microsoft.com/office/powerpoint/2010/main" val="534116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Duševní život člověka je ovládán:</a:t>
            </a:r>
          </a:p>
          <a:p>
            <a:pPr marL="0" indent="0">
              <a:buNone/>
            </a:pPr>
            <a:r>
              <a:rPr lang="cs-CZ" sz="2400" dirty="0"/>
              <a:t>Pudem sexuálním a pudem destrukčním</a:t>
            </a:r>
          </a:p>
          <a:p>
            <a:pPr marL="0" indent="0">
              <a:buNone/>
            </a:pPr>
            <a:r>
              <a:rPr lang="cs-CZ" sz="2400" dirty="0"/>
              <a:t>Principem slasti a principem smrti ------&gt;</a:t>
            </a:r>
          </a:p>
          <a:p>
            <a:pPr marL="0" indent="0">
              <a:buNone/>
            </a:pPr>
            <a:r>
              <a:rPr lang="cs-CZ" sz="2400" dirty="0"/>
              <a:t>„Pokud se člověk chová PŘIROZENĚ, pak je DEVIANTNÍ ke společnosti, pokud se chová KONFORMNĚ, pak je DEVIANTNÍ vůči své vlastní přirozenosti!“</a:t>
            </a:r>
          </a:p>
        </p:txBody>
      </p:sp>
    </p:spTree>
    <p:extLst>
      <p:ext uri="{BB962C8B-B14F-4D97-AF65-F5344CB8AC3E}">
        <p14:creationId xmlns:p14="http://schemas.microsoft.com/office/powerpoint/2010/main" val="244310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SUPEREGO: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Zvnitřněné a ne plně uvědomované představy rodičů v dítěti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dokonalosti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Míra správného a špatného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Morální kodex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Vědomé i nevědomé</a:t>
            </a:r>
          </a:p>
        </p:txBody>
      </p:sp>
    </p:spTree>
    <p:extLst>
      <p:ext uri="{BB962C8B-B14F-4D97-AF65-F5344CB8AC3E}">
        <p14:creationId xmlns:p14="http://schemas.microsoft.com/office/powerpoint/2010/main" val="66728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EGO: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Vědomé a „předvědomé“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reality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Sekundární proces</a:t>
            </a:r>
          </a:p>
          <a:p>
            <a:pPr marL="0" indent="0">
              <a:buNone/>
            </a:pPr>
            <a:r>
              <a:rPr lang="cs-CZ" sz="2400" dirty="0"/>
              <a:t>ID: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Nevědomé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slasti - pudy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Primární proces</a:t>
            </a:r>
          </a:p>
        </p:txBody>
      </p:sp>
    </p:spTree>
    <p:extLst>
      <p:ext uri="{BB962C8B-B14F-4D97-AF65-F5344CB8AC3E}">
        <p14:creationId xmlns:p14="http://schemas.microsoft.com/office/powerpoint/2010/main" val="2760211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Pokud převládá superego…(„morálka nade vše“, nezohledňuje nic, co vedlo k </a:t>
            </a:r>
          </a:p>
          <a:p>
            <a:pPr marL="0" indent="0">
              <a:buNone/>
            </a:pPr>
            <a:r>
              <a:rPr lang="cs-CZ" sz="2400" dirty="0"/>
              <a:t>Pokud převládá ego…</a:t>
            </a:r>
          </a:p>
          <a:p>
            <a:pPr marL="0" indent="0">
              <a:buNone/>
            </a:pPr>
            <a:r>
              <a:rPr lang="cs-CZ" sz="2400" dirty="0"/>
              <a:t>Pokud převládá id…</a:t>
            </a:r>
          </a:p>
        </p:txBody>
      </p:sp>
    </p:spTree>
    <p:extLst>
      <p:ext uri="{BB962C8B-B14F-4D97-AF65-F5344CB8AC3E}">
        <p14:creationId xmlns:p14="http://schemas.microsoft.com/office/powerpoint/2010/main" val="292654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Jean </a:t>
            </a:r>
            <a:r>
              <a:rPr lang="cs-CZ" dirty="0" err="1"/>
              <a:t>Piaget</a:t>
            </a:r>
            <a:br>
              <a:rPr lang="cs-CZ" dirty="0"/>
            </a:br>
            <a:r>
              <a:rPr lang="cs-CZ" dirty="0"/>
              <a:t>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Psychologie morálky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Dílo: Morální úsudek dítěte (1932)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Princip: ex. odlišnosti dětí a dospělých v kognitivním i osobnostním vývoji a také v úrovni morálního usuzování…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Veškerá morálka spočívá v respektu k pravidlům!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2210245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CD47F2BD399342A0C56186A7380A37" ma:contentTypeVersion="3" ma:contentTypeDescription="Vytvoří nový dokument" ma:contentTypeScope="" ma:versionID="fa7bfd406585c2ef2b8874e21138eb2f">
  <xsd:schema xmlns:xsd="http://www.w3.org/2001/XMLSchema" xmlns:xs="http://www.w3.org/2001/XMLSchema" xmlns:p="http://schemas.microsoft.com/office/2006/metadata/properties" xmlns:ns2="cd68069a-4f50-4998-a3d9-b9e7c7f53a94" targetNamespace="http://schemas.microsoft.com/office/2006/metadata/properties" ma:root="true" ma:fieldsID="bb39881805ff3cdc6d679bc67e8f786d" ns2:_="">
    <xsd:import namespace="cd68069a-4f50-4998-a3d9-b9e7c7f53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68069a-4f50-4998-a3d9-b9e7c7f53a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31D620-6B82-4478-ADB4-D6D8A6421593}"/>
</file>

<file path=customXml/itemProps2.xml><?xml version="1.0" encoding="utf-8"?>
<ds:datastoreItem xmlns:ds="http://schemas.openxmlformats.org/officeDocument/2006/customXml" ds:itemID="{B4AAB0FA-CD5C-472E-B201-B5D4F7A91E05}"/>
</file>

<file path=customXml/itemProps3.xml><?xml version="1.0" encoding="utf-8"?>
<ds:datastoreItem xmlns:ds="http://schemas.openxmlformats.org/officeDocument/2006/customXml" ds:itemID="{756F3A7B-72BD-449E-903B-CF931E4A03C3}"/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204</TotalTime>
  <Words>773</Words>
  <Application>Microsoft Office PowerPoint</Application>
  <PresentationFormat>Předvádění na obrazovce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Trebuchet MS</vt:lpstr>
      <vt:lpstr>Verdana</vt:lpstr>
      <vt:lpstr>Wingdings 2</vt:lpstr>
      <vt:lpstr>Autumn</vt:lpstr>
      <vt:lpstr>Morální vývoj dítěte</vt:lpstr>
      <vt:lpstr>Morální vývoj:</vt:lpstr>
      <vt:lpstr>Morální vývoj: Sigmund Freud (1856-1939)</vt:lpstr>
      <vt:lpstr>Morální vývoj: Sigmund Freud (1856-1939)</vt:lpstr>
      <vt:lpstr>Prezentace aplikace PowerPoint</vt:lpstr>
      <vt:lpstr>Prezentace aplikace PowerPoint</vt:lpstr>
      <vt:lpstr>Prezentace aplikace PowerPoint</vt:lpstr>
      <vt:lpstr>Prezentace aplikace PowerPoint</vt:lpstr>
      <vt:lpstr>Morální vývoj: Jean Piaget (1896-1980)</vt:lpstr>
      <vt:lpstr>Prezentace aplikace PowerPoint</vt:lpstr>
      <vt:lpstr>Prezentace aplikace PowerPoint</vt:lpstr>
      <vt:lpstr>Prezentace aplikace PowerPoint</vt:lpstr>
      <vt:lpstr>Prezentace aplikace PowerPoint</vt:lpstr>
      <vt:lpstr>Morální vývoj: Lawrence Kohlberg (1927-1987)</vt:lpstr>
      <vt:lpstr>Úrovně:</vt:lpstr>
      <vt:lpstr>Prezentace aplikace PowerPoint</vt:lpstr>
      <vt:lpstr>Prekonvenční úroveň:</vt:lpstr>
      <vt:lpstr>Konvenční úroveň:</vt:lpstr>
      <vt:lpstr>Postkonvenční úroveň: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s mentálním postižením a možnosti jeho integrace</dc:title>
  <dc:creator>Janků</dc:creator>
  <cp:lastModifiedBy>jan0293</cp:lastModifiedBy>
  <cp:revision>28</cp:revision>
  <dcterms:created xsi:type="dcterms:W3CDTF">2013-09-29T11:35:56Z</dcterms:created>
  <dcterms:modified xsi:type="dcterms:W3CDTF">2019-10-14T04:09:53Z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0x01010033CD47F2BD399342A0C56186A7380A37</vt:lpwstr>
  </property>
</Properties>
</file>