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58" r:id="rId6"/>
    <p:sldId id="267" r:id="rId7"/>
    <p:sldId id="268" r:id="rId8"/>
    <p:sldId id="269" r:id="rId9"/>
    <p:sldId id="272" r:id="rId10"/>
    <p:sldId id="259" r:id="rId11"/>
    <p:sldId id="270" r:id="rId12"/>
    <p:sldId id="276" r:id="rId13"/>
    <p:sldId id="294" r:id="rId14"/>
    <p:sldId id="295" r:id="rId15"/>
    <p:sldId id="296" r:id="rId16"/>
    <p:sldId id="271" r:id="rId17"/>
    <p:sldId id="260" r:id="rId18"/>
    <p:sldId id="273" r:id="rId19"/>
    <p:sldId id="275" r:id="rId20"/>
    <p:sldId id="26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5" autoAdjust="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25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E5B21323-7B69-46BD-B785-0F4107896EEB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Dítě s poruchou chování</a:t>
            </a:r>
          </a:p>
        </p:txBody>
      </p:sp>
    </p:spTree>
    <p:extLst>
      <p:ext uri="{BB962C8B-B14F-4D97-AF65-F5344CB8AC3E}">
        <p14:creationId xmlns:p14="http://schemas.microsoft.com/office/powerpoint/2010/main" val="1831310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125113" cy="924475"/>
          </a:xfrm>
        </p:spPr>
        <p:txBody>
          <a:bodyPr/>
          <a:lstStyle/>
          <a:p>
            <a:r>
              <a:rPr lang="cs-CZ" dirty="0"/>
              <a:t>Poruchové chování versus</a:t>
            </a:r>
            <a:br>
              <a:rPr lang="cs-CZ" dirty="0"/>
            </a:br>
            <a:r>
              <a:rPr lang="cs-CZ" dirty="0"/>
              <a:t>problémové chování: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Rozdíl v motivaci (proč se chová jinak!)</a:t>
            </a:r>
          </a:p>
          <a:p>
            <a:r>
              <a:rPr lang="cs-CZ" sz="2400" dirty="0"/>
              <a:t>Rozdíl v délce a častosti chování </a:t>
            </a:r>
          </a:p>
          <a:p>
            <a:r>
              <a:rPr lang="cs-CZ" sz="2400" dirty="0"/>
              <a:t>Rozdíl v možnostech intervence (pozor na </a:t>
            </a:r>
            <a:r>
              <a:rPr lang="cs-CZ" sz="2400" dirty="0" err="1"/>
              <a:t>etiketizaci</a:t>
            </a:r>
            <a:r>
              <a:rPr lang="cs-CZ" sz="2400" dirty="0"/>
              <a:t> a vyloučení žáka z běžné společnosti a kolektivu!)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003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Dělení dle věku</a:t>
            </a:r>
          </a:p>
          <a:p>
            <a:r>
              <a:rPr lang="cs-CZ" dirty="0"/>
              <a:t>Dělení dle WHO </a:t>
            </a:r>
          </a:p>
          <a:p>
            <a:r>
              <a:rPr lang="cs-CZ" dirty="0"/>
              <a:t>Dělení dle symptomů agresivity</a:t>
            </a:r>
          </a:p>
          <a:p>
            <a:r>
              <a:rPr lang="cs-CZ" dirty="0"/>
              <a:t>Dělení dle symptomů narušené socializace</a:t>
            </a:r>
          </a:p>
          <a:p>
            <a:r>
              <a:rPr lang="cs-CZ" dirty="0"/>
              <a:t>Dělení dle výskytu konkrétních faktorů a podstaty poruch</a:t>
            </a:r>
          </a:p>
        </p:txBody>
      </p:sp>
    </p:spTree>
    <p:extLst>
      <p:ext uri="{BB962C8B-B14F-4D97-AF65-F5344CB8AC3E}">
        <p14:creationId xmlns:p14="http://schemas.microsoft.com/office/powerpoint/2010/main" val="603232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dle WHO: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484785"/>
            <a:ext cx="7125112" cy="4896544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900" dirty="0">
                <a:latin typeface="Calibri" panose="020F0502020204030204" pitchFamily="34" charset="0"/>
              </a:rPr>
              <a:t>F 91. Poruchy chování</a:t>
            </a:r>
          </a:p>
          <a:p>
            <a:r>
              <a:rPr lang="cs-CZ" sz="2900" dirty="0">
                <a:latin typeface="Calibri" panose="020F0502020204030204" pitchFamily="34" charset="0"/>
              </a:rPr>
              <a:t>Nesocializovaná agresivní porucha chování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Nesocializovaná porucha chování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Porucha chování samotářského typu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Porucha chování skupinového typu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Porucha chování vázaná na vztahy k rodině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Socializovaná porucha chování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Skupinová delikvence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Krádež s partou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Opoziční vzdorovité chování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Poruchy chování nespecifikované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Poruchy chování jiné </a:t>
            </a:r>
          </a:p>
          <a:p>
            <a:r>
              <a:rPr lang="cs-CZ" sz="2900" dirty="0">
                <a:latin typeface="Calibri" panose="020F0502020204030204" pitchFamily="34" charset="0"/>
              </a:rPr>
              <a:t>Poklesky v souvislosti se členstvím v gangu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76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268761"/>
            <a:ext cx="7125112" cy="4590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</a:rPr>
              <a:t>F. 92 Smíšené poruchy chování a emocí: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Depresivní porucha chování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Poruchy chování spojená s emoční poruchou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Porucha chování spojená s neurotickou poruchou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Smíšené poruchy chování a emocí </a:t>
            </a:r>
          </a:p>
          <a:p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16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196753"/>
            <a:ext cx="7125112" cy="4662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</a:rPr>
              <a:t>F. 93 Emoční poruchy: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Separační úzkostná porucha v dětství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Fobická </a:t>
            </a:r>
            <a:r>
              <a:rPr lang="cs-CZ" sz="2400" dirty="0" err="1">
                <a:latin typeface="Calibri" panose="020F0502020204030204" pitchFamily="34" charset="0"/>
              </a:rPr>
              <a:t>anxiozní</a:t>
            </a:r>
            <a:r>
              <a:rPr lang="cs-CZ" sz="2400" dirty="0">
                <a:latin typeface="Calibri" panose="020F0502020204030204" pitchFamily="34" charset="0"/>
              </a:rPr>
              <a:t> porucha v dětství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Sociální </a:t>
            </a:r>
            <a:r>
              <a:rPr lang="cs-CZ" sz="2400" dirty="0" err="1">
                <a:latin typeface="Calibri" panose="020F0502020204030204" pitchFamily="34" charset="0"/>
              </a:rPr>
              <a:t>anxiozní</a:t>
            </a:r>
            <a:r>
              <a:rPr lang="cs-CZ" sz="2400" dirty="0">
                <a:latin typeface="Calibri" panose="020F0502020204030204" pitchFamily="34" charset="0"/>
              </a:rPr>
              <a:t> porucha v dětství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Porucha sourozenecké rivality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Poruchy identity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Dětská emoční porucha nespecifikovaná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Nadměrně úzkostná porucha </a:t>
            </a:r>
          </a:p>
          <a:p>
            <a:pPr marL="0" indent="0"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49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12776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>
                <a:latin typeface="Calibri" panose="020F0502020204030204" pitchFamily="34" charset="0"/>
              </a:rPr>
              <a:t>F. 94 Poruchy sociálních funkcí: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Elektivní mutismus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Selektivní mutismus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Reaktivní porucha příchylnosti dětí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Porucha </a:t>
            </a:r>
            <a:r>
              <a:rPr lang="cs-CZ" sz="2400" dirty="0" err="1">
                <a:latin typeface="Calibri" panose="020F0502020204030204" pitchFamily="34" charset="0"/>
              </a:rPr>
              <a:t>desinhibovaných</a:t>
            </a:r>
            <a:r>
              <a:rPr lang="cs-CZ" sz="2400" dirty="0">
                <a:latin typeface="Calibri" panose="020F0502020204030204" pitchFamily="34" charset="0"/>
              </a:rPr>
              <a:t> vztahů u dětí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Syndrom ústavního dítěte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Citově chladná psychopatie, atd.</a:t>
            </a:r>
          </a:p>
        </p:txBody>
      </p:sp>
    </p:spTree>
    <p:extLst>
      <p:ext uri="{BB962C8B-B14F-4D97-AF65-F5344CB8AC3E}">
        <p14:creationId xmlns:p14="http://schemas.microsoft.com/office/powerpoint/2010/main" val="2262905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poruchy: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412776"/>
            <a:ext cx="7125112" cy="4051437"/>
          </a:xfrm>
        </p:spPr>
        <p:txBody>
          <a:bodyPr>
            <a:normAutofit/>
          </a:bodyPr>
          <a:lstStyle/>
          <a:p>
            <a:r>
              <a:rPr lang="cs-CZ" sz="2400" dirty="0"/>
              <a:t>Nazýváme je „kontrolované poruchy“</a:t>
            </a:r>
          </a:p>
          <a:p>
            <a:r>
              <a:rPr lang="cs-CZ" sz="2400" dirty="0"/>
              <a:t>Př.: agresivita, vyjadřování navenek, vyjadřování temperamentu, apod.</a:t>
            </a:r>
          </a:p>
          <a:p>
            <a:r>
              <a:rPr lang="cs-CZ" sz="2400" dirty="0"/>
              <a:t>Vždy narušují chod třídy a vzdělávací proces</a:t>
            </a:r>
          </a:p>
        </p:txBody>
      </p:sp>
    </p:spTree>
    <p:extLst>
      <p:ext uri="{BB962C8B-B14F-4D97-AF65-F5344CB8AC3E}">
        <p14:creationId xmlns:p14="http://schemas.microsoft.com/office/powerpoint/2010/main" val="3128249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poruchy: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570341"/>
            <a:ext cx="7125112" cy="4051437"/>
          </a:xfrm>
        </p:spPr>
        <p:txBody>
          <a:bodyPr>
            <a:normAutofit/>
          </a:bodyPr>
          <a:lstStyle/>
          <a:p>
            <a:r>
              <a:rPr lang="cs-CZ" sz="2400" dirty="0"/>
              <a:t>Nazýváme je „nekontrolovatelné poruchy“</a:t>
            </a:r>
          </a:p>
          <a:p>
            <a:r>
              <a:rPr lang="cs-CZ" sz="2400" dirty="0"/>
              <a:t>Charakteristické sociální maladaptací, úzkostmi, depresí (</a:t>
            </a:r>
            <a:r>
              <a:rPr lang="cs-CZ" sz="2400" dirty="0" err="1"/>
              <a:t>přidruž.emoc.poruchy</a:t>
            </a:r>
            <a:r>
              <a:rPr lang="cs-CZ" sz="2400" dirty="0"/>
              <a:t>)</a:t>
            </a:r>
          </a:p>
          <a:p>
            <a:r>
              <a:rPr lang="cs-CZ" sz="2400" dirty="0"/>
              <a:t>Nemusí souviset přímo se </a:t>
            </a:r>
            <a:r>
              <a:rPr lang="cs-CZ" sz="2400" dirty="0" err="1"/>
              <a:t>vzděl.procesem</a:t>
            </a:r>
            <a:endParaRPr lang="cs-CZ" sz="2400" dirty="0"/>
          </a:p>
          <a:p>
            <a:r>
              <a:rPr lang="cs-CZ" sz="2400" dirty="0"/>
              <a:t>(spíše dívky)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7295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PCH: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412776"/>
            <a:ext cx="7125112" cy="4051437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Osobnostní charakteristiky a genetické dispozice</a:t>
            </a:r>
          </a:p>
          <a:p>
            <a:r>
              <a:rPr lang="cs-CZ" sz="2400" dirty="0">
                <a:latin typeface="Calibri" panose="020F0502020204030204" pitchFamily="34" charset="0"/>
              </a:rPr>
              <a:t>Oslabení nebo poruchy CNS, mentální postižení</a:t>
            </a:r>
          </a:p>
          <a:p>
            <a:r>
              <a:rPr lang="cs-CZ" sz="2400" dirty="0">
                <a:latin typeface="Calibri" panose="020F0502020204030204" pitchFamily="34" charset="0"/>
              </a:rPr>
              <a:t>Vlivy sociálního rodinného prostředí</a:t>
            </a:r>
          </a:p>
          <a:p>
            <a:r>
              <a:rPr lang="cs-CZ" sz="2400" dirty="0" err="1">
                <a:latin typeface="Calibri" panose="020F0502020204030204" pitchFamily="34" charset="0"/>
              </a:rPr>
              <a:t>Subdeprivační</a:t>
            </a:r>
            <a:r>
              <a:rPr lang="cs-CZ" sz="2400" dirty="0">
                <a:latin typeface="Calibri" panose="020F0502020204030204" pitchFamily="34" charset="0"/>
              </a:rPr>
              <a:t> a deprivační zkušenost dítěte</a:t>
            </a:r>
          </a:p>
          <a:p>
            <a:r>
              <a:rPr lang="cs-CZ" sz="2400" dirty="0">
                <a:latin typeface="Calibri" panose="020F0502020204030204" pitchFamily="34" charset="0"/>
              </a:rPr>
              <a:t>Subkultury a vrstevnické sociální prostředí</a:t>
            </a:r>
          </a:p>
          <a:p>
            <a:r>
              <a:rPr lang="cs-CZ" sz="2400" dirty="0">
                <a:latin typeface="Calibri" panose="020F0502020204030204" pitchFamily="34" charset="0"/>
              </a:rPr>
              <a:t>Životní prostředí a jeho vlivy</a:t>
            </a:r>
          </a:p>
        </p:txBody>
      </p:sp>
    </p:spTree>
    <p:extLst>
      <p:ext uri="{BB962C8B-B14F-4D97-AF65-F5344CB8AC3E}">
        <p14:creationId xmlns:p14="http://schemas.microsoft.com/office/powerpoint/2010/main" val="99899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>
            <a:normAutofit/>
          </a:bodyPr>
          <a:lstStyle/>
          <a:p>
            <a:r>
              <a:rPr lang="cs-CZ" dirty="0"/>
              <a:t>Edukace: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96752"/>
            <a:ext cx="7125112" cy="457396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integrace (individuální)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poradenské podpory (PPP, SPC, SVP, ad.)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institucionální péče</a:t>
            </a:r>
          </a:p>
        </p:txBody>
      </p:sp>
    </p:spTree>
    <p:extLst>
      <p:ext uri="{BB962C8B-B14F-4D97-AF65-F5344CB8AC3E}">
        <p14:creationId xmlns:p14="http://schemas.microsoft.com/office/powerpoint/2010/main" val="360023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Definice: Porucha chování je: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28800"/>
            <a:ext cx="7125112" cy="44644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Nežádoucí odchylka od tzv. normálního chování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Negativní odchylka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Lišící se netolerované chování (dle doby, společnosti, věku, typu, apod.)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34514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Problematika institucionální péče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01959"/>
          </a:xfrm>
        </p:spPr>
        <p:txBody>
          <a:bodyPr>
            <a:normAutofit/>
          </a:bodyPr>
          <a:lstStyle/>
          <a:p>
            <a:pPr lvl="0"/>
            <a:r>
              <a:rPr lang="cs-CZ" sz="2400" dirty="0">
                <a:latin typeface="Calibri" panose="020F0502020204030204" pitchFamily="34" charset="0"/>
              </a:rPr>
              <a:t>nedostatečné zapojení jedinců, jejich umisťování na okraji společnosti, nepřínosné a stereotypní celoroční pobyty bez většího kontaktu s okolním světem</a:t>
            </a:r>
          </a:p>
          <a:p>
            <a:pPr lvl="0"/>
            <a:r>
              <a:rPr lang="cs-CZ" sz="2400" dirty="0">
                <a:latin typeface="Calibri" panose="020F0502020204030204" pitchFamily="34" charset="0"/>
              </a:rPr>
              <a:t>nedostatečné možnosti „normálního“ vývoje, který souvisí se zachováním duševního zdraví, optimálního zdravotního stavu a nekonečného procesu seberealizace; </a:t>
            </a:r>
          </a:p>
          <a:p>
            <a:pPr lvl="0"/>
            <a:r>
              <a:rPr lang="cs-CZ" sz="2400" dirty="0">
                <a:latin typeface="Calibri" panose="020F0502020204030204" pitchFamily="34" charset="0"/>
              </a:rPr>
              <a:t>nedostatečné rozvíjení možností a schopností každého jedince; rovné šance a příležitosti vyplývající z naprosté rovnosti veškerých lidských bytostí 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548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Skupina dětí s </a:t>
            </a:r>
            <a:r>
              <a:rPr lang="cs-CZ" dirty="0" err="1"/>
              <a:t>pch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84784"/>
            <a:ext cx="7125112" cy="40514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 velmi různorodá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Vykazuje různé symptomy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Projevuje se různě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Může mít různé přidružené emocionální poruchy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Projevuje se různým stupněm a typem agresivního chování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901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Tzv. abnormální chování: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Je odchylkou normy – normálního chování </a:t>
            </a:r>
          </a:p>
        </p:txBody>
      </p:sp>
    </p:spTree>
    <p:extLst>
      <p:ext uri="{BB962C8B-B14F-4D97-AF65-F5344CB8AC3E}">
        <p14:creationId xmlns:p14="http://schemas.microsoft.com/office/powerpoint/2010/main" val="129221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Normy – normální chování: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Souvisí s mravní normou</a:t>
            </a:r>
          </a:p>
          <a:p>
            <a:r>
              <a:rPr lang="cs-CZ" sz="2400" dirty="0"/>
              <a:t>Souvisí s morální normou</a:t>
            </a:r>
          </a:p>
          <a:p>
            <a:r>
              <a:rPr lang="cs-CZ" sz="2400" dirty="0"/>
              <a:t>Souvisí s právní normou</a:t>
            </a:r>
          </a:p>
        </p:txBody>
      </p:sp>
    </p:spTree>
    <p:extLst>
      <p:ext uri="{BB962C8B-B14F-4D97-AF65-F5344CB8AC3E}">
        <p14:creationId xmlns:p14="http://schemas.microsoft.com/office/powerpoint/2010/main" val="106653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PCH: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570341"/>
            <a:ext cx="7125112" cy="4051437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Vyvíjí se od útlého dětství – souvislost s morálním vývojem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Je trvalá, dlouhodobá, stabilně se opakující (není občasná!)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Souvisí s nesprávnou socializací, vyskytují se nepřiměřené, nesprávné vztahy s okolím (rodiče, vrstevníci, atd.)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Prolíná se „špatným, dysfunkčním“ primárním rodinným prostředím (vztahy, funkce rodinných příslušníků, zázemí, apod.)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Vyskytují se přidružené poruchy (emocionální, hyperaktivita – ADHD, postižení, znevýhodnění…)</a:t>
            </a:r>
          </a:p>
        </p:txBody>
      </p:sp>
    </p:spTree>
    <p:extLst>
      <p:ext uri="{BB962C8B-B14F-4D97-AF65-F5344CB8AC3E}">
        <p14:creationId xmlns:p14="http://schemas.microsoft.com/office/powerpoint/2010/main" val="268268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7125112" cy="4518030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Je sociálně nepřiměřené chování, které očekáváme v určitém věku dítěte (vývojově nepřiměřené)</a:t>
            </a:r>
          </a:p>
          <a:p>
            <a:r>
              <a:rPr lang="cs-CZ" sz="2400" dirty="0"/>
              <a:t>Je závažnější než nezbednost, vzdor v určitých </a:t>
            </a:r>
            <a:r>
              <a:rPr lang="cs-CZ" sz="2400" dirty="0" err="1"/>
              <a:t>věk.obdobích</a:t>
            </a:r>
            <a:r>
              <a:rPr lang="cs-CZ" sz="2400" dirty="0"/>
              <a:t> (2-3 roky, puberta, apod.)</a:t>
            </a:r>
          </a:p>
          <a:p>
            <a:r>
              <a:rPr lang="cs-CZ" sz="2400" dirty="0"/>
              <a:t>Není ojedinělá!</a:t>
            </a:r>
          </a:p>
          <a:p>
            <a:r>
              <a:rPr lang="cs-CZ" sz="2400" dirty="0"/>
              <a:t>Vyskytuje se minimálně ve dvou prostředích – jedním z nich je vždy škola</a:t>
            </a:r>
          </a:p>
          <a:p>
            <a:r>
              <a:rPr lang="cs-CZ" sz="2400" dirty="0"/>
              <a:t>Nepodléhá žádné běžné intervenci (neplatí na ně běžný zákaz či zásah)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711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548680"/>
            <a:ext cx="7416824" cy="46805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FREKVENCE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INTENZITA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DÉLKA TRVÁNÍ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PŘIMĚŘENOST</a:t>
            </a:r>
          </a:p>
        </p:txBody>
      </p:sp>
    </p:spTree>
    <p:extLst>
      <p:ext uri="{BB962C8B-B14F-4D97-AF65-F5344CB8AC3E}">
        <p14:creationId xmlns:p14="http://schemas.microsoft.com/office/powerpoint/2010/main" val="1607959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Typické je pro dítěte s PCH: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37098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Nepříznivě ovlivňuje vzdělávací proces ve škole,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Je zvýšeně egoistické,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Je neempatické,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Je citově chladné,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Zaostává v sociálních vztazích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Nerespektuje žádné normy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Chová se nepřiměřeně (uvědomuje si své chování)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Může z vlastní vůle své chování změnit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Vždy se chová nepřátelsky k autoritám.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1522039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CD47F2BD399342A0C56186A7380A37" ma:contentTypeVersion="3" ma:contentTypeDescription="Vytvoří nový dokument" ma:contentTypeScope="" ma:versionID="fa7bfd406585c2ef2b8874e21138eb2f">
  <xsd:schema xmlns:xsd="http://www.w3.org/2001/XMLSchema" xmlns:xs="http://www.w3.org/2001/XMLSchema" xmlns:p="http://schemas.microsoft.com/office/2006/metadata/properties" xmlns:ns2="cd68069a-4f50-4998-a3d9-b9e7c7f53a94" targetNamespace="http://schemas.microsoft.com/office/2006/metadata/properties" ma:root="true" ma:fieldsID="bb39881805ff3cdc6d679bc67e8f786d" ns2:_="">
    <xsd:import namespace="cd68069a-4f50-4998-a3d9-b9e7c7f53a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68069a-4f50-4998-a3d9-b9e7c7f53a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65F6C2-75DA-497F-87A2-4BB05008165E}"/>
</file>

<file path=customXml/itemProps2.xml><?xml version="1.0" encoding="utf-8"?>
<ds:datastoreItem xmlns:ds="http://schemas.openxmlformats.org/officeDocument/2006/customXml" ds:itemID="{5C758BC3-5353-470C-8E5C-681A00A30923}"/>
</file>

<file path=customXml/itemProps3.xml><?xml version="1.0" encoding="utf-8"?>
<ds:datastoreItem xmlns:ds="http://schemas.openxmlformats.org/officeDocument/2006/customXml" ds:itemID="{34E36C60-810F-4958-AFFB-A17B8DACBFF9}"/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203</TotalTime>
  <Words>644</Words>
  <Application>Microsoft Office PowerPoint</Application>
  <PresentationFormat>Předvádění na obrazovce (4:3)</PresentationFormat>
  <Paragraphs>112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Trebuchet MS</vt:lpstr>
      <vt:lpstr>Verdana</vt:lpstr>
      <vt:lpstr>Wingdings</vt:lpstr>
      <vt:lpstr>Wingdings 2</vt:lpstr>
      <vt:lpstr>Autumn</vt:lpstr>
      <vt:lpstr>Dítě s poruchou chování</vt:lpstr>
      <vt:lpstr>Definice: Porucha chování je: </vt:lpstr>
      <vt:lpstr>Skupina dětí s pch:</vt:lpstr>
      <vt:lpstr>Tzv. abnormální chování:</vt:lpstr>
      <vt:lpstr>Normy – normální chování:</vt:lpstr>
      <vt:lpstr>Charakteristika PCH:</vt:lpstr>
      <vt:lpstr>Prezentace aplikace PowerPoint</vt:lpstr>
      <vt:lpstr>Prezentace aplikace PowerPoint</vt:lpstr>
      <vt:lpstr>Typické je pro dítěte s PCH:</vt:lpstr>
      <vt:lpstr>Poruchové chování versus problémové chování:</vt:lpstr>
      <vt:lpstr>Klasifikace PCH:</vt:lpstr>
      <vt:lpstr>Klasifikace dle WHO:</vt:lpstr>
      <vt:lpstr>Prezentace aplikace PowerPoint</vt:lpstr>
      <vt:lpstr>Prezentace aplikace PowerPoint</vt:lpstr>
      <vt:lpstr>Prezentace aplikace PowerPoint</vt:lpstr>
      <vt:lpstr>Vnější poruchy:</vt:lpstr>
      <vt:lpstr>Vnitřní poruchy:</vt:lpstr>
      <vt:lpstr>Etiologie PCH:</vt:lpstr>
      <vt:lpstr>Edukace:</vt:lpstr>
      <vt:lpstr>Problematika institucionální péče: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s mentálním postižením a možnosti jeho integrace</dc:title>
  <dc:creator>Janků</dc:creator>
  <cp:lastModifiedBy>jan0293</cp:lastModifiedBy>
  <cp:revision>28</cp:revision>
  <dcterms:created xsi:type="dcterms:W3CDTF">2013-09-29T11:35:56Z</dcterms:created>
  <dcterms:modified xsi:type="dcterms:W3CDTF">2019-10-21T17:20:49Z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0x01010033CD47F2BD399342A0C56186A7380A37</vt:lpwstr>
  </property>
</Properties>
</file>