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400" r:id="rId3"/>
    <p:sldId id="402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1" r:id="rId2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B3035-4D12-4DED-8F87-CBF64F81BDAD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E032A0-F9E4-43EF-8CA8-0624ED7BDB17}">
      <dgm:prSet/>
      <dgm:spPr/>
      <dgm:t>
        <a:bodyPr/>
        <a:lstStyle/>
        <a:p>
          <a:r>
            <a:rPr lang="cs-CZ" b="1"/>
            <a:t>Vývoj řeči</a:t>
          </a:r>
          <a:endParaRPr lang="en-US"/>
        </a:p>
      </dgm:t>
    </dgm:pt>
    <dgm:pt modelId="{38F05AFF-0B38-43AE-8FF5-3CDA8D0A1AD1}" type="parTrans" cxnId="{FBC7BE8F-A225-4EE8-8640-D4428777DF64}">
      <dgm:prSet/>
      <dgm:spPr/>
      <dgm:t>
        <a:bodyPr/>
        <a:lstStyle/>
        <a:p>
          <a:endParaRPr lang="en-US"/>
        </a:p>
      </dgm:t>
    </dgm:pt>
    <dgm:pt modelId="{A5E1E30F-4DAE-4208-BA99-FD51D4CF0436}" type="sibTrans" cxnId="{FBC7BE8F-A225-4EE8-8640-D4428777DF64}">
      <dgm:prSet/>
      <dgm:spPr/>
      <dgm:t>
        <a:bodyPr/>
        <a:lstStyle/>
        <a:p>
          <a:endParaRPr lang="en-US"/>
        </a:p>
      </dgm:t>
    </dgm:pt>
    <dgm:pt modelId="{7DC1A57B-E55C-41E7-9CAD-0416E89DAE1B}">
      <dgm:prSet/>
      <dgm:spPr/>
      <dgm:t>
        <a:bodyPr/>
        <a:lstStyle/>
        <a:p>
          <a:r>
            <a:rPr lang="cs-CZ"/>
            <a:t>Omezený – neslyšící děti</a:t>
          </a:r>
          <a:endParaRPr lang="en-US"/>
        </a:p>
      </dgm:t>
    </dgm:pt>
    <dgm:pt modelId="{569C068F-DDDF-43B8-93AB-C1977B9C2926}" type="parTrans" cxnId="{321F38DF-6E1F-48EF-A4AE-45279E91FB70}">
      <dgm:prSet/>
      <dgm:spPr/>
      <dgm:t>
        <a:bodyPr/>
        <a:lstStyle/>
        <a:p>
          <a:endParaRPr lang="en-US"/>
        </a:p>
      </dgm:t>
    </dgm:pt>
    <dgm:pt modelId="{C0483261-3E8E-4F44-BFC7-26DD66161A4D}" type="sibTrans" cxnId="{321F38DF-6E1F-48EF-A4AE-45279E91FB70}">
      <dgm:prSet/>
      <dgm:spPr/>
      <dgm:t>
        <a:bodyPr/>
        <a:lstStyle/>
        <a:p>
          <a:endParaRPr lang="en-US"/>
        </a:p>
      </dgm:t>
    </dgm:pt>
    <dgm:pt modelId="{5517ECDE-62B2-49B4-A6B5-00DB886EB67A}">
      <dgm:prSet/>
      <dgm:spPr/>
      <dgm:t>
        <a:bodyPr/>
        <a:lstStyle/>
        <a:p>
          <a:r>
            <a:rPr lang="cs-CZ"/>
            <a:t>Přerušený – při ztrátě sluchu do určitého věku</a:t>
          </a:r>
          <a:endParaRPr lang="en-US"/>
        </a:p>
      </dgm:t>
    </dgm:pt>
    <dgm:pt modelId="{E4FC7DED-AD73-44CA-8C9A-9620C8312623}" type="parTrans" cxnId="{2A893C08-0C35-455B-97F8-3DED42643112}">
      <dgm:prSet/>
      <dgm:spPr/>
      <dgm:t>
        <a:bodyPr/>
        <a:lstStyle/>
        <a:p>
          <a:endParaRPr lang="en-US"/>
        </a:p>
      </dgm:t>
    </dgm:pt>
    <dgm:pt modelId="{7AD7E011-63A5-4848-A92B-26BC318D5DDF}" type="sibTrans" cxnId="{2A893C08-0C35-455B-97F8-3DED42643112}">
      <dgm:prSet/>
      <dgm:spPr/>
      <dgm:t>
        <a:bodyPr/>
        <a:lstStyle/>
        <a:p>
          <a:endParaRPr lang="en-US"/>
        </a:p>
      </dgm:t>
    </dgm:pt>
    <dgm:pt modelId="{AC7F1067-A96E-40EE-9A8F-BA27A12A80E1}">
      <dgm:prSet/>
      <dgm:spPr/>
      <dgm:t>
        <a:bodyPr/>
        <a:lstStyle/>
        <a:p>
          <a:r>
            <a:rPr lang="cs-CZ"/>
            <a:t>Opožděný – nedoslýchavé děti</a:t>
          </a:r>
          <a:endParaRPr lang="en-US"/>
        </a:p>
      </dgm:t>
    </dgm:pt>
    <dgm:pt modelId="{631E4439-F850-4FC6-9D6B-DF6FFE63CE15}" type="parTrans" cxnId="{C81B1CB2-D49F-4F96-80A9-E5D701157C8F}">
      <dgm:prSet/>
      <dgm:spPr/>
      <dgm:t>
        <a:bodyPr/>
        <a:lstStyle/>
        <a:p>
          <a:endParaRPr lang="en-US"/>
        </a:p>
      </dgm:t>
    </dgm:pt>
    <dgm:pt modelId="{F6FDF0A5-F821-4199-8FD5-5B1B6CABB6D8}" type="sibTrans" cxnId="{C81B1CB2-D49F-4F96-80A9-E5D701157C8F}">
      <dgm:prSet/>
      <dgm:spPr/>
      <dgm:t>
        <a:bodyPr/>
        <a:lstStyle/>
        <a:p>
          <a:endParaRPr lang="en-US"/>
        </a:p>
      </dgm:t>
    </dgm:pt>
    <dgm:pt modelId="{7322489D-DA85-4D66-B0F0-F7E6D6ABF190}" type="pres">
      <dgm:prSet presAssocID="{7BEB3035-4D12-4DED-8F87-CBF64F81BDAD}" presName="diagram" presStyleCnt="0">
        <dgm:presLayoutVars>
          <dgm:dir/>
          <dgm:resizeHandles val="exact"/>
        </dgm:presLayoutVars>
      </dgm:prSet>
      <dgm:spPr/>
    </dgm:pt>
    <dgm:pt modelId="{98E0BC4C-D417-40A2-BC27-1DFA9739339B}" type="pres">
      <dgm:prSet presAssocID="{03E032A0-F9E4-43EF-8CA8-0624ED7BDB17}" presName="node" presStyleLbl="node1" presStyleIdx="0" presStyleCnt="4">
        <dgm:presLayoutVars>
          <dgm:bulletEnabled val="1"/>
        </dgm:presLayoutVars>
      </dgm:prSet>
      <dgm:spPr/>
    </dgm:pt>
    <dgm:pt modelId="{765771FB-365D-4BBE-BDC6-2FB9FF5EF156}" type="pres">
      <dgm:prSet presAssocID="{A5E1E30F-4DAE-4208-BA99-FD51D4CF0436}" presName="sibTrans" presStyleLbl="sibTrans2D1" presStyleIdx="0" presStyleCnt="3"/>
      <dgm:spPr/>
    </dgm:pt>
    <dgm:pt modelId="{1BA8D1A0-8FD8-4140-8B1F-63E7C0BA89F3}" type="pres">
      <dgm:prSet presAssocID="{A5E1E30F-4DAE-4208-BA99-FD51D4CF0436}" presName="connectorText" presStyleLbl="sibTrans2D1" presStyleIdx="0" presStyleCnt="3"/>
      <dgm:spPr/>
    </dgm:pt>
    <dgm:pt modelId="{8B8B8326-A130-4CAD-9667-F204EF09546D}" type="pres">
      <dgm:prSet presAssocID="{7DC1A57B-E55C-41E7-9CAD-0416E89DAE1B}" presName="node" presStyleLbl="node1" presStyleIdx="1" presStyleCnt="4">
        <dgm:presLayoutVars>
          <dgm:bulletEnabled val="1"/>
        </dgm:presLayoutVars>
      </dgm:prSet>
      <dgm:spPr/>
    </dgm:pt>
    <dgm:pt modelId="{9A176C02-AB2D-4F60-B2FE-69C9C85EFA0B}" type="pres">
      <dgm:prSet presAssocID="{C0483261-3E8E-4F44-BFC7-26DD66161A4D}" presName="sibTrans" presStyleLbl="sibTrans2D1" presStyleIdx="1" presStyleCnt="3"/>
      <dgm:spPr/>
    </dgm:pt>
    <dgm:pt modelId="{1B1681C6-2DEA-40E3-95A2-714E842B2CAC}" type="pres">
      <dgm:prSet presAssocID="{C0483261-3E8E-4F44-BFC7-26DD66161A4D}" presName="connectorText" presStyleLbl="sibTrans2D1" presStyleIdx="1" presStyleCnt="3"/>
      <dgm:spPr/>
    </dgm:pt>
    <dgm:pt modelId="{D46BAE1A-F5D1-4DBA-8B2F-2444AF03C8AC}" type="pres">
      <dgm:prSet presAssocID="{5517ECDE-62B2-49B4-A6B5-00DB886EB67A}" presName="node" presStyleLbl="node1" presStyleIdx="2" presStyleCnt="4">
        <dgm:presLayoutVars>
          <dgm:bulletEnabled val="1"/>
        </dgm:presLayoutVars>
      </dgm:prSet>
      <dgm:spPr/>
    </dgm:pt>
    <dgm:pt modelId="{00252097-7394-48C1-A040-6E6198F484D7}" type="pres">
      <dgm:prSet presAssocID="{7AD7E011-63A5-4848-A92B-26BC318D5DDF}" presName="sibTrans" presStyleLbl="sibTrans2D1" presStyleIdx="2" presStyleCnt="3"/>
      <dgm:spPr/>
    </dgm:pt>
    <dgm:pt modelId="{E0B5B795-E4A9-4132-A942-41F032FF387B}" type="pres">
      <dgm:prSet presAssocID="{7AD7E011-63A5-4848-A92B-26BC318D5DDF}" presName="connectorText" presStyleLbl="sibTrans2D1" presStyleIdx="2" presStyleCnt="3"/>
      <dgm:spPr/>
    </dgm:pt>
    <dgm:pt modelId="{9D725441-D29C-4CE4-8392-DB9017563FF5}" type="pres">
      <dgm:prSet presAssocID="{AC7F1067-A96E-40EE-9A8F-BA27A12A80E1}" presName="node" presStyleLbl="node1" presStyleIdx="3" presStyleCnt="4">
        <dgm:presLayoutVars>
          <dgm:bulletEnabled val="1"/>
        </dgm:presLayoutVars>
      </dgm:prSet>
      <dgm:spPr/>
    </dgm:pt>
  </dgm:ptLst>
  <dgm:cxnLst>
    <dgm:cxn modelId="{2A893C08-0C35-455B-97F8-3DED42643112}" srcId="{7BEB3035-4D12-4DED-8F87-CBF64F81BDAD}" destId="{5517ECDE-62B2-49B4-A6B5-00DB886EB67A}" srcOrd="2" destOrd="0" parTransId="{E4FC7DED-AD73-44CA-8C9A-9620C8312623}" sibTransId="{7AD7E011-63A5-4848-A92B-26BC318D5DDF}"/>
    <dgm:cxn modelId="{EF0E0D0D-D1D9-42FA-B09F-BC586BCD38B2}" type="presOf" srcId="{AC7F1067-A96E-40EE-9A8F-BA27A12A80E1}" destId="{9D725441-D29C-4CE4-8392-DB9017563FF5}" srcOrd="0" destOrd="0" presId="urn:microsoft.com/office/officeart/2005/8/layout/process5"/>
    <dgm:cxn modelId="{88D68235-DB86-45FE-9AF3-0BB014C975DE}" type="presOf" srcId="{C0483261-3E8E-4F44-BFC7-26DD66161A4D}" destId="{1B1681C6-2DEA-40E3-95A2-714E842B2CAC}" srcOrd="1" destOrd="0" presId="urn:microsoft.com/office/officeart/2005/8/layout/process5"/>
    <dgm:cxn modelId="{2806114B-474B-4BF8-9306-58F6CAAC09C0}" type="presOf" srcId="{7AD7E011-63A5-4848-A92B-26BC318D5DDF}" destId="{00252097-7394-48C1-A040-6E6198F484D7}" srcOrd="0" destOrd="0" presId="urn:microsoft.com/office/officeart/2005/8/layout/process5"/>
    <dgm:cxn modelId="{F94E8D50-A4DA-4CD6-B0FD-A88B26527D3D}" type="presOf" srcId="{A5E1E30F-4DAE-4208-BA99-FD51D4CF0436}" destId="{765771FB-365D-4BBE-BDC6-2FB9FF5EF156}" srcOrd="0" destOrd="0" presId="urn:microsoft.com/office/officeart/2005/8/layout/process5"/>
    <dgm:cxn modelId="{84177953-4BA0-40EF-8A7A-3231F376749C}" type="presOf" srcId="{7DC1A57B-E55C-41E7-9CAD-0416E89DAE1B}" destId="{8B8B8326-A130-4CAD-9667-F204EF09546D}" srcOrd="0" destOrd="0" presId="urn:microsoft.com/office/officeart/2005/8/layout/process5"/>
    <dgm:cxn modelId="{FBC7BE8F-A225-4EE8-8640-D4428777DF64}" srcId="{7BEB3035-4D12-4DED-8F87-CBF64F81BDAD}" destId="{03E032A0-F9E4-43EF-8CA8-0624ED7BDB17}" srcOrd="0" destOrd="0" parTransId="{38F05AFF-0B38-43AE-8FF5-3CDA8D0A1AD1}" sibTransId="{A5E1E30F-4DAE-4208-BA99-FD51D4CF0436}"/>
    <dgm:cxn modelId="{CE8E66A2-20AD-448E-A1DA-FC33FD0749C1}" type="presOf" srcId="{7BEB3035-4D12-4DED-8F87-CBF64F81BDAD}" destId="{7322489D-DA85-4D66-B0F0-F7E6D6ABF190}" srcOrd="0" destOrd="0" presId="urn:microsoft.com/office/officeart/2005/8/layout/process5"/>
    <dgm:cxn modelId="{C81B1CB2-D49F-4F96-80A9-E5D701157C8F}" srcId="{7BEB3035-4D12-4DED-8F87-CBF64F81BDAD}" destId="{AC7F1067-A96E-40EE-9A8F-BA27A12A80E1}" srcOrd="3" destOrd="0" parTransId="{631E4439-F850-4FC6-9D6B-DF6FFE63CE15}" sibTransId="{F6FDF0A5-F821-4199-8FD5-5B1B6CABB6D8}"/>
    <dgm:cxn modelId="{7B2636B6-E418-426B-95EC-9D0494CA568B}" type="presOf" srcId="{03E032A0-F9E4-43EF-8CA8-0624ED7BDB17}" destId="{98E0BC4C-D417-40A2-BC27-1DFA9739339B}" srcOrd="0" destOrd="0" presId="urn:microsoft.com/office/officeart/2005/8/layout/process5"/>
    <dgm:cxn modelId="{27E6ABBE-107D-46F3-B414-ADEAE06361C2}" type="presOf" srcId="{7AD7E011-63A5-4848-A92B-26BC318D5DDF}" destId="{E0B5B795-E4A9-4132-A942-41F032FF387B}" srcOrd="1" destOrd="0" presId="urn:microsoft.com/office/officeart/2005/8/layout/process5"/>
    <dgm:cxn modelId="{321F38DF-6E1F-48EF-A4AE-45279E91FB70}" srcId="{7BEB3035-4D12-4DED-8F87-CBF64F81BDAD}" destId="{7DC1A57B-E55C-41E7-9CAD-0416E89DAE1B}" srcOrd="1" destOrd="0" parTransId="{569C068F-DDDF-43B8-93AB-C1977B9C2926}" sibTransId="{C0483261-3E8E-4F44-BFC7-26DD66161A4D}"/>
    <dgm:cxn modelId="{DABA57E9-3DDD-41E0-A572-72B16EA36CFE}" type="presOf" srcId="{5517ECDE-62B2-49B4-A6B5-00DB886EB67A}" destId="{D46BAE1A-F5D1-4DBA-8B2F-2444AF03C8AC}" srcOrd="0" destOrd="0" presId="urn:microsoft.com/office/officeart/2005/8/layout/process5"/>
    <dgm:cxn modelId="{2A65FEEC-5250-402E-B519-F4D0764A5438}" type="presOf" srcId="{C0483261-3E8E-4F44-BFC7-26DD66161A4D}" destId="{9A176C02-AB2D-4F60-B2FE-69C9C85EFA0B}" srcOrd="0" destOrd="0" presId="urn:microsoft.com/office/officeart/2005/8/layout/process5"/>
    <dgm:cxn modelId="{9D647CFF-690B-4BE6-82F1-BF6F44757E14}" type="presOf" srcId="{A5E1E30F-4DAE-4208-BA99-FD51D4CF0436}" destId="{1BA8D1A0-8FD8-4140-8B1F-63E7C0BA89F3}" srcOrd="1" destOrd="0" presId="urn:microsoft.com/office/officeart/2005/8/layout/process5"/>
    <dgm:cxn modelId="{5ABFE5AE-6793-4DF4-AD5C-7201263ED5C2}" type="presParOf" srcId="{7322489D-DA85-4D66-B0F0-F7E6D6ABF190}" destId="{98E0BC4C-D417-40A2-BC27-1DFA9739339B}" srcOrd="0" destOrd="0" presId="urn:microsoft.com/office/officeart/2005/8/layout/process5"/>
    <dgm:cxn modelId="{B52B701A-9CC4-4CB7-985E-4EEC5823C053}" type="presParOf" srcId="{7322489D-DA85-4D66-B0F0-F7E6D6ABF190}" destId="{765771FB-365D-4BBE-BDC6-2FB9FF5EF156}" srcOrd="1" destOrd="0" presId="urn:microsoft.com/office/officeart/2005/8/layout/process5"/>
    <dgm:cxn modelId="{259CC925-7BCA-4078-9C68-C49078B7328A}" type="presParOf" srcId="{765771FB-365D-4BBE-BDC6-2FB9FF5EF156}" destId="{1BA8D1A0-8FD8-4140-8B1F-63E7C0BA89F3}" srcOrd="0" destOrd="0" presId="urn:microsoft.com/office/officeart/2005/8/layout/process5"/>
    <dgm:cxn modelId="{77C45A00-8EA7-45B1-9492-086465E9E042}" type="presParOf" srcId="{7322489D-DA85-4D66-B0F0-F7E6D6ABF190}" destId="{8B8B8326-A130-4CAD-9667-F204EF09546D}" srcOrd="2" destOrd="0" presId="urn:microsoft.com/office/officeart/2005/8/layout/process5"/>
    <dgm:cxn modelId="{19CA9807-2CCF-482A-9766-281A7C049F81}" type="presParOf" srcId="{7322489D-DA85-4D66-B0F0-F7E6D6ABF190}" destId="{9A176C02-AB2D-4F60-B2FE-69C9C85EFA0B}" srcOrd="3" destOrd="0" presId="urn:microsoft.com/office/officeart/2005/8/layout/process5"/>
    <dgm:cxn modelId="{C192088A-317D-4A2B-BDD7-86D850313B76}" type="presParOf" srcId="{9A176C02-AB2D-4F60-B2FE-69C9C85EFA0B}" destId="{1B1681C6-2DEA-40E3-95A2-714E842B2CAC}" srcOrd="0" destOrd="0" presId="urn:microsoft.com/office/officeart/2005/8/layout/process5"/>
    <dgm:cxn modelId="{35A33B32-9496-4F86-828C-103BD50EAAEB}" type="presParOf" srcId="{7322489D-DA85-4D66-B0F0-F7E6D6ABF190}" destId="{D46BAE1A-F5D1-4DBA-8B2F-2444AF03C8AC}" srcOrd="4" destOrd="0" presId="urn:microsoft.com/office/officeart/2005/8/layout/process5"/>
    <dgm:cxn modelId="{9E0E44E8-C7F8-47A1-91F3-905C1B7EABB7}" type="presParOf" srcId="{7322489D-DA85-4D66-B0F0-F7E6D6ABF190}" destId="{00252097-7394-48C1-A040-6E6198F484D7}" srcOrd="5" destOrd="0" presId="urn:microsoft.com/office/officeart/2005/8/layout/process5"/>
    <dgm:cxn modelId="{D7C6B3A7-B820-40CC-8FFD-1FB66C97B3B6}" type="presParOf" srcId="{00252097-7394-48C1-A040-6E6198F484D7}" destId="{E0B5B795-E4A9-4132-A942-41F032FF387B}" srcOrd="0" destOrd="0" presId="urn:microsoft.com/office/officeart/2005/8/layout/process5"/>
    <dgm:cxn modelId="{E0E4A18D-6E28-4999-86E1-04949EC0EF11}" type="presParOf" srcId="{7322489D-DA85-4D66-B0F0-F7E6D6ABF190}" destId="{9D725441-D29C-4CE4-8392-DB9017563FF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0BC4C-D417-40A2-BC27-1DFA9739339B}">
      <dsp:nvSpPr>
        <dsp:cNvPr id="0" name=""/>
        <dsp:cNvSpPr/>
      </dsp:nvSpPr>
      <dsp:spPr>
        <a:xfrm>
          <a:off x="1456436" y="1598"/>
          <a:ext cx="2102273" cy="12613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Vývoj řeči</a:t>
          </a:r>
          <a:endParaRPr lang="en-US" sz="2000" kern="1200"/>
        </a:p>
      </dsp:txBody>
      <dsp:txXfrm>
        <a:off x="1493380" y="38542"/>
        <a:ext cx="2028385" cy="1187476"/>
      </dsp:txXfrm>
    </dsp:sp>
    <dsp:sp modelId="{765771FB-365D-4BBE-BDC6-2FB9FF5EF156}">
      <dsp:nvSpPr>
        <dsp:cNvPr id="0" name=""/>
        <dsp:cNvSpPr/>
      </dsp:nvSpPr>
      <dsp:spPr>
        <a:xfrm>
          <a:off x="3743710" y="371598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743710" y="475871"/>
        <a:ext cx="311977" cy="312817"/>
      </dsp:txXfrm>
    </dsp:sp>
    <dsp:sp modelId="{8B8B8326-A130-4CAD-9667-F204EF09546D}">
      <dsp:nvSpPr>
        <dsp:cNvPr id="0" name=""/>
        <dsp:cNvSpPr/>
      </dsp:nvSpPr>
      <dsp:spPr>
        <a:xfrm>
          <a:off x="4399619" y="1598"/>
          <a:ext cx="2102273" cy="1261364"/>
        </a:xfrm>
        <a:prstGeom prst="roundRect">
          <a:avLst>
            <a:gd name="adj" fmla="val 10000"/>
          </a:avLst>
        </a:prstGeom>
        <a:solidFill>
          <a:schemeClr val="accent5">
            <a:hueOff val="-400875"/>
            <a:satOff val="-7903"/>
            <a:lumOff val="169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Omezený – neslyšící děti</a:t>
          </a:r>
          <a:endParaRPr lang="en-US" sz="2000" kern="1200"/>
        </a:p>
      </dsp:txBody>
      <dsp:txXfrm>
        <a:off x="4436563" y="38542"/>
        <a:ext cx="2028385" cy="1187476"/>
      </dsp:txXfrm>
    </dsp:sp>
    <dsp:sp modelId="{9A176C02-AB2D-4F60-B2FE-69C9C85EFA0B}">
      <dsp:nvSpPr>
        <dsp:cNvPr id="0" name=""/>
        <dsp:cNvSpPr/>
      </dsp:nvSpPr>
      <dsp:spPr>
        <a:xfrm rot="5400000">
          <a:off x="5227915" y="1410121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1313"/>
            <a:satOff val="-11854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5294348" y="1447962"/>
        <a:ext cx="312817" cy="311977"/>
      </dsp:txXfrm>
    </dsp:sp>
    <dsp:sp modelId="{D46BAE1A-F5D1-4DBA-8B2F-2444AF03C8AC}">
      <dsp:nvSpPr>
        <dsp:cNvPr id="0" name=""/>
        <dsp:cNvSpPr/>
      </dsp:nvSpPr>
      <dsp:spPr>
        <a:xfrm>
          <a:off x="4399619" y="2103871"/>
          <a:ext cx="2102273" cy="1261364"/>
        </a:xfrm>
        <a:prstGeom prst="roundRect">
          <a:avLst>
            <a:gd name="adj" fmla="val 10000"/>
          </a:avLst>
        </a:prstGeom>
        <a:solidFill>
          <a:schemeClr val="accent5">
            <a:hueOff val="-801751"/>
            <a:satOff val="-15806"/>
            <a:lumOff val="339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Přerušený – při ztrátě sluchu do určitého věku</a:t>
          </a:r>
          <a:endParaRPr lang="en-US" sz="2000" kern="1200"/>
        </a:p>
      </dsp:txBody>
      <dsp:txXfrm>
        <a:off x="4436563" y="2140815"/>
        <a:ext cx="2028385" cy="1187476"/>
      </dsp:txXfrm>
    </dsp:sp>
    <dsp:sp modelId="{00252097-7394-48C1-A040-6E6198F484D7}">
      <dsp:nvSpPr>
        <dsp:cNvPr id="0" name=""/>
        <dsp:cNvSpPr/>
      </dsp:nvSpPr>
      <dsp:spPr>
        <a:xfrm rot="10800000">
          <a:off x="3768937" y="2473871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02626"/>
            <a:satOff val="-23709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902642" y="2578144"/>
        <a:ext cx="311977" cy="312817"/>
      </dsp:txXfrm>
    </dsp:sp>
    <dsp:sp modelId="{9D725441-D29C-4CE4-8392-DB9017563FF5}">
      <dsp:nvSpPr>
        <dsp:cNvPr id="0" name=""/>
        <dsp:cNvSpPr/>
      </dsp:nvSpPr>
      <dsp:spPr>
        <a:xfrm>
          <a:off x="1456436" y="2103871"/>
          <a:ext cx="2102273" cy="1261364"/>
        </a:xfrm>
        <a:prstGeom prst="roundRect">
          <a:avLst>
            <a:gd name="adj" fmla="val 10000"/>
          </a:avLst>
        </a:prstGeom>
        <a:solidFill>
          <a:schemeClr val="accent5">
            <a:hueOff val="-1202626"/>
            <a:satOff val="-23709"/>
            <a:lumOff val="509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Opožděný – nedoslýchavé děti</a:t>
          </a:r>
          <a:endParaRPr lang="en-US" sz="2000" kern="1200"/>
        </a:p>
      </dsp:txBody>
      <dsp:txXfrm>
        <a:off x="1493380" y="2140815"/>
        <a:ext cx="2028385" cy="118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6FB4F-95B4-309C-F467-FDD517916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103" y="3428998"/>
            <a:ext cx="6540771" cy="2268559"/>
          </a:xfrm>
        </p:spPr>
        <p:txBody>
          <a:bodyPr>
            <a:noAutofit/>
          </a:bodyPr>
          <a:lstStyle/>
          <a:p>
            <a:br>
              <a:rPr lang="cs-CZ" sz="3200" b="0" i="0" dirty="0">
                <a:effectLst/>
                <a:latin typeface="Open Sans" panose="020B0606030504020204" pitchFamily="34" charset="0"/>
              </a:rPr>
            </a:br>
            <a:r>
              <a:rPr lang="cs-CZ" sz="3200" b="0" i="0" dirty="0">
                <a:effectLst/>
                <a:latin typeface="Open Sans" panose="020B0606030504020204" pitchFamily="34" charset="0"/>
              </a:rPr>
              <a:t>Symptomatické poruchy řeči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FD8AB2E-DBE6-599D-6900-6A07BA94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5117450"/>
            <a:ext cx="5357600" cy="1160213"/>
          </a:xfrm>
        </p:spPr>
        <p:txBody>
          <a:bodyPr/>
          <a:lstStyle/>
          <a:p>
            <a:r>
              <a:rPr lang="cs-CZ" dirty="0"/>
              <a:t>Mgr. et Mgr. Petra Volná</a:t>
            </a:r>
          </a:p>
        </p:txBody>
      </p:sp>
    </p:spTree>
    <p:extLst>
      <p:ext uri="{BB962C8B-B14F-4D97-AF65-F5344CB8AC3E}">
        <p14:creationId xmlns:p14="http://schemas.microsoft.com/office/powerpoint/2010/main" val="413371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42230-B1C4-35DF-7943-32E3C422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 u osob s LMP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BA760-B20B-6ACC-90AF-BF10CE78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začátky vývoje řeči opožděny o jeden i více roků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verbální schopnosti se postupně zdokonalí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řeč je v běžných komunikačních situacích víceméně dostačující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problémy v nepředvídaných komunikačních situacích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800" kern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nemůže použít zafixované řečové stereotypy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26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097F1-2791-85D6-6A54-5CF354EA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 u osob se SMP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814E8-AFBB-DC07-53C0-54183DA1B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začíná se vyvíjet velmi opožděně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většinou až po 6. roce života	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řeč se ale potom může rozvinout  relativně dobře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naučí se dorozumívat se svým okolím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pasivní slovní zásoba  mnohem rozsáhlejší než aktivní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schopnost dobré mechanické paměti a napodobování - </a:t>
            </a: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echolalie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schopny zopakovat i poměrně dlouhé řečové celky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bez porozumění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62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D6FF8-3C74-7E8F-F336-9968BF1A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 u osob s těžkým a hlubokým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2C6A8-2BFF-B844-5FF2-587DB91DB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obvykle se nenaučí mluvit vůbec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řečové projevy zůstávají na pudové úrovni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produkují dysfonický, chraptivý hlas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modulují podle momentálního citového rozpoložení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u některých lze dosáhnout reakce na zavolání či vyslovení vlastního zkomoleného slova (např. máma, táta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3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F7136-60F1-9574-C01B-CCCF67D8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843DB-53C6-0929-99BE-ED38A012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Dyslalie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vynechávají hlásky na konci slov - souvisí s labilitou koncentrace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častěji se vyskytují orgánové příčiny - nedokonalá stavba artikulačních orgánů, vadný skus, deformace čelistí 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Dysartrie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zejména v případech, kdy je MR v kombinaci s poruchou motoriky, nejčastěji DMO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Breptavost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Koktavost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Huhňavost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88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08F17-AED5-CC52-3508-B0AA03FE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NKS u dětí se SP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D1B2163-F028-C0B2-40A8-1493BF20C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98113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32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01336-7B3F-040A-4DD1-28705ECA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SPŘ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A2DC2-F0F0-172D-F6DC-09293402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nepřechází do stádia </a:t>
            </a: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napodobujícího žvatlání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(chybí zvuková kontrola)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křik kojence tlumený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žvatlání monotónní – bez podpory se řeč nevyvine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hlučná chůze, mlaskání při jídle, skřípání zuby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Vývoj řeči ovlivněn </a:t>
            </a: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dobou vzniku SP, stupněm SP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38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BEB25-FCFE-5161-971B-D54B51CE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E612B-1A1B-04C4-3E49-FB20BFD1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Dyslalie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Neslyšící: 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častá neadekvátní artikulace samohlásek, (hlavně E,O)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problémy s artikulací třených hlásek (</a:t>
            </a:r>
            <a:r>
              <a:rPr lang="cs-CZ" sz="1600" kern="1400" dirty="0" err="1">
                <a:effectLst/>
                <a:latin typeface="+mj-lt"/>
                <a:ea typeface="Times New Roman" panose="02020603050405020304" pitchFamily="18" charset="0"/>
              </a:rPr>
              <a:t>fvsz</a:t>
            </a: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) a R, (zvýšená vibrace)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výslovnost sykavek je málo ostrá a </a:t>
            </a:r>
            <a:r>
              <a:rPr lang="cs-CZ" sz="1600" kern="1400" dirty="0" err="1">
                <a:effectLst/>
                <a:latin typeface="+mj-lt"/>
                <a:ea typeface="Times New Roman" panose="02020603050405020304" pitchFamily="18" charset="0"/>
              </a:rPr>
              <a:t>addentální</a:t>
            </a: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nepřesně diferencují hlásky s podobnou artikulací, ale odlišnou znělostí (B-P, V-F…)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největší problém je osvojení hlásek CH,J,G, Ď,Ť,Ň,R</a:t>
            </a:r>
          </a:p>
          <a:p>
            <a:pPr marL="6160" indent="0" hangingPunct="0">
              <a:lnSpc>
                <a:spcPct val="114000"/>
              </a:lnSpc>
              <a:buNone/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Nedoslýchaví: 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nesprávná výslovnost sykavek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23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BEFF5-C1AC-B522-337C-8ADB81E0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92799-215E-19BA-D552-CBE82342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11045"/>
            <a:ext cx="7796540" cy="4238899"/>
          </a:xfrm>
        </p:spPr>
        <p:txBody>
          <a:bodyPr>
            <a:normAutofit/>
          </a:bodyPr>
          <a:lstStyle/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Dysprozódie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nepřirozené prozodické faktory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melodie řeči není zrakovou cestou postřehnutelná</a:t>
            </a:r>
          </a:p>
          <a:p>
            <a:pPr marL="457010" lvl="1" indent="0" hangingPunct="0">
              <a:lnSpc>
                <a:spcPct val="114000"/>
              </a:lnSpc>
              <a:buNone/>
            </a:pPr>
            <a:endParaRPr lang="cs-CZ" sz="16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Dysfonie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i="1" kern="1400" dirty="0" err="1">
                <a:effectLst/>
                <a:latin typeface="+mj-lt"/>
                <a:ea typeface="Times New Roman" panose="02020603050405020304" pitchFamily="18" charset="0"/>
              </a:rPr>
              <a:t>Audiogenní</a:t>
            </a:r>
            <a:r>
              <a:rPr lang="cs-CZ" sz="1600" i="1" kern="1400" dirty="0">
                <a:effectLst/>
                <a:latin typeface="+mj-lt"/>
                <a:ea typeface="Times New Roman" panose="02020603050405020304" pitchFamily="18" charset="0"/>
              </a:rPr>
              <a:t> dysfonie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při ztrátě sluch nad 60 dB vznikají změny hlasu, které závisí na stupni a době poškození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(např. hlasitý, chraptivý)</a:t>
            </a:r>
          </a:p>
          <a:p>
            <a:pPr hangingPunct="0">
              <a:lnSpc>
                <a:spcPct val="114000"/>
              </a:lnSpc>
            </a:pPr>
            <a:endParaRPr lang="cs-CZ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09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86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55D9FC-C919-239D-229D-14D9DBC3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cs-CZ"/>
              <a:t>NKS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A5AF1-5C1F-FDA7-74B0-8A54E4FF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317493" cy="3997828"/>
          </a:xfrm>
        </p:spPr>
        <p:txBody>
          <a:bodyPr>
            <a:normAutofit/>
          </a:bodyPr>
          <a:lstStyle/>
          <a:p>
            <a:pPr hangingPunct="0">
              <a:lnSpc>
                <a:spcPct val="110000"/>
              </a:lnSpc>
            </a:pPr>
            <a:r>
              <a:rPr lang="cs-CZ" sz="1400" kern="1400">
                <a:effectLst/>
                <a:latin typeface="+mj-lt"/>
                <a:ea typeface="Times New Roman" panose="02020603050405020304" pitchFamily="18" charset="0"/>
              </a:rPr>
              <a:t>hlas: drsný, křiklavý, pisklavý nebo příliš hluboký</a:t>
            </a:r>
          </a:p>
          <a:p>
            <a:pPr hangingPunct="0">
              <a:lnSpc>
                <a:spcPct val="110000"/>
              </a:lnSpc>
            </a:pPr>
            <a:r>
              <a:rPr lang="cs-CZ" sz="1400" kern="1400">
                <a:effectLst/>
                <a:latin typeface="+mj-lt"/>
                <a:ea typeface="Times New Roman" panose="02020603050405020304" pitchFamily="18" charset="0"/>
              </a:rPr>
              <a:t>poruchy v síle, výšce , barvě hlasu</a:t>
            </a:r>
          </a:p>
          <a:p>
            <a:pPr hangingPunct="0">
              <a:lnSpc>
                <a:spcPct val="110000"/>
              </a:lnSpc>
            </a:pPr>
            <a:r>
              <a:rPr lang="cs-CZ" sz="1400" kern="1400">
                <a:effectLst/>
                <a:latin typeface="+mj-lt"/>
                <a:ea typeface="Times New Roman" panose="02020603050405020304" pitchFamily="18" charset="0"/>
              </a:rPr>
              <a:t>narušené dýchání – dýchání změněno hlavně k kvalitativního hlediska (namáhavá artikulace) - časté přerušování výdechu a nové nadechování při mluvě, hlasité dýchání</a:t>
            </a:r>
          </a:p>
          <a:p>
            <a:pPr marL="6160" indent="0" hangingPunct="0">
              <a:lnSpc>
                <a:spcPct val="110000"/>
              </a:lnSpc>
              <a:buNone/>
            </a:pPr>
            <a:endParaRPr lang="cs-CZ" sz="1400" kern="140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0000"/>
              </a:lnSpc>
            </a:pPr>
            <a:r>
              <a:rPr lang="cs-CZ" sz="1400" i="1" kern="1400">
                <a:effectLst/>
                <a:latin typeface="+mj-lt"/>
                <a:ea typeface="Times New Roman" panose="02020603050405020304" pitchFamily="18" charset="0"/>
              </a:rPr>
              <a:t>Huhňavost (porucha zvuku řeči)</a:t>
            </a:r>
          </a:p>
          <a:p>
            <a:pPr hangingPunct="0">
              <a:lnSpc>
                <a:spcPct val="110000"/>
              </a:lnSpc>
            </a:pPr>
            <a:r>
              <a:rPr lang="cs-CZ" sz="1400" i="1" kern="1400">
                <a:latin typeface="+mj-lt"/>
                <a:ea typeface="Times New Roman" panose="02020603050405020304" pitchFamily="18" charset="0"/>
              </a:rPr>
              <a:t>P</a:t>
            </a:r>
            <a:r>
              <a:rPr lang="cs-CZ" sz="1400" i="1" kern="1400">
                <a:effectLst/>
                <a:latin typeface="+mj-lt"/>
                <a:ea typeface="Times New Roman" panose="02020603050405020304" pitchFamily="18" charset="0"/>
              </a:rPr>
              <a:t>oruchy plynulosti řeči</a:t>
            </a:r>
          </a:p>
          <a:p>
            <a:pPr>
              <a:lnSpc>
                <a:spcPct val="110000"/>
              </a:lnSpc>
            </a:pPr>
            <a:endParaRPr lang="cs-CZ" sz="1400"/>
          </a:p>
        </p:txBody>
      </p:sp>
      <p:pic>
        <p:nvPicPr>
          <p:cNvPr id="76" name="Graphic 75" descr="Žena upravující naslouchátko na dítěti">
            <a:extLst>
              <a:ext uri="{FF2B5EF4-FFF2-40B4-BE49-F238E27FC236}">
                <a16:creationId xmlns:a16="http://schemas.microsoft.com/office/drawing/2014/main" id="{741C04AC-9A54-D23A-AF5A-4B7E6D4D2A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4766" y="1878662"/>
            <a:ext cx="4651619" cy="310133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EEB229-3EBA-4333-B94C-ED62EC1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666C73-1C44-4BD3-9529-A7E02C6A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3E4E2F-EA2E-477B-A595-C5A5F62E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500FA0-D185-45FF-9F47-EF5FB71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73825F-243F-467C-8349-B97E81C3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5659AF-6F61-42EF-B761-0862A79D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8EC018-F7C1-9B92-5A94-5C5CC42A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cs-CZ" sz="3100"/>
              <a:t>SPŘ u osob se zrakovým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5B4BF-6174-B3B5-0608-A27568B7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 marL="6160" indent="0" hangingPunct="0">
              <a:lnSpc>
                <a:spcPct val="110000"/>
              </a:lnSpc>
              <a:buNone/>
            </a:pPr>
            <a:r>
              <a:rPr lang="cs-CZ" sz="1000" u="sng" kern="1400" dirty="0">
                <a:effectLst/>
                <a:latin typeface="+mj-lt"/>
                <a:ea typeface="Times New Roman" panose="02020603050405020304" pitchFamily="18" charset="0"/>
              </a:rPr>
              <a:t>Kompenzační smysly:</a:t>
            </a:r>
            <a:endParaRPr lang="cs-CZ" sz="10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0000"/>
              </a:lnSpc>
            </a:pPr>
            <a:r>
              <a:rPr lang="cs-CZ" sz="1000" b="1" kern="1400" dirty="0">
                <a:effectLst/>
                <a:latin typeface="+mj-lt"/>
                <a:ea typeface="Times New Roman" panose="02020603050405020304" pitchFamily="18" charset="0"/>
              </a:rPr>
              <a:t>sluch (řeč) </a:t>
            </a:r>
            <a:r>
              <a:rPr lang="cs-CZ" sz="10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komentování </a:t>
            </a:r>
          </a:p>
          <a:p>
            <a:pPr hangingPunct="0">
              <a:lnSpc>
                <a:spcPct val="110000"/>
              </a:lnSpc>
            </a:pPr>
            <a:r>
              <a:rPr lang="cs-CZ" sz="1000" b="1" kern="1400" dirty="0">
                <a:effectLst/>
                <a:latin typeface="+mj-lt"/>
                <a:ea typeface="Times New Roman" panose="02020603050405020304" pitchFamily="18" charset="0"/>
              </a:rPr>
              <a:t>hmat </a:t>
            </a:r>
            <a:r>
              <a:rPr lang="cs-CZ" sz="10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kontakt se zdrojem zvuku, vibrace, poznání vlastností předmětu</a:t>
            </a:r>
          </a:p>
          <a:p>
            <a:pPr hangingPunct="0">
              <a:lnSpc>
                <a:spcPct val="110000"/>
              </a:lnSpc>
            </a:pPr>
            <a:r>
              <a:rPr lang="cs-CZ" sz="1000" b="1" kern="1400" dirty="0">
                <a:effectLst/>
                <a:latin typeface="+mj-lt"/>
                <a:ea typeface="Times New Roman" panose="02020603050405020304" pitchFamily="18" charset="0"/>
              </a:rPr>
              <a:t>chuť a čich </a:t>
            </a:r>
            <a:r>
              <a:rPr lang="cs-CZ" sz="10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kontrolní </a:t>
            </a:r>
            <a:r>
              <a:rPr lang="cs-CZ" sz="1000" kern="1400" dirty="0" err="1">
                <a:effectLst/>
                <a:latin typeface="+mj-lt"/>
                <a:ea typeface="Times New Roman" panose="02020603050405020304" pitchFamily="18" charset="0"/>
              </a:rPr>
              <a:t>fce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0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zápach je hrozící nebezpečí</a:t>
            </a:r>
          </a:p>
          <a:p>
            <a:pPr hangingPunct="0">
              <a:lnSpc>
                <a:spcPct val="110000"/>
              </a:lnSpc>
            </a:pPr>
            <a:r>
              <a:rPr lang="cs-CZ" sz="1000" b="1" kern="1400" dirty="0">
                <a:effectLst/>
                <a:latin typeface="+mj-lt"/>
                <a:ea typeface="Times New Roman" panose="02020603050405020304" pitchFamily="18" charset="0"/>
              </a:rPr>
              <a:t>kinestetické vnímání 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= vnímání pomocí tělesných pohybů </a:t>
            </a:r>
            <a:r>
              <a:rPr lang="cs-CZ" sz="10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 uvědomění si vlastní polohy</a:t>
            </a:r>
          </a:p>
          <a:p>
            <a:pPr marL="6160" indent="0" hangingPunct="0">
              <a:lnSpc>
                <a:spcPct val="110000"/>
              </a:lnSpc>
              <a:buNone/>
            </a:pPr>
            <a:endParaRPr lang="cs-CZ" sz="10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6160" indent="0" hangingPunct="0">
              <a:lnSpc>
                <a:spcPct val="110000"/>
              </a:lnSpc>
              <a:buNone/>
            </a:pPr>
            <a:r>
              <a:rPr lang="cs-CZ" sz="1000" b="1" kern="1400" dirty="0">
                <a:effectLst/>
                <a:latin typeface="+mj-lt"/>
                <a:ea typeface="Times New Roman" panose="02020603050405020304" pitchFamily="18" charset="0"/>
              </a:rPr>
              <a:t>Vývoj řeči:</a:t>
            </a:r>
          </a:p>
          <a:p>
            <a:pPr hangingPunct="0"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opožděný - asi o 6-10 měsíců (ale ne omezený)</a:t>
            </a:r>
          </a:p>
          <a:p>
            <a:pPr hangingPunct="0"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narušena především dynamika vývoje řeči </a:t>
            </a:r>
          </a:p>
          <a:p>
            <a:pPr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prudký rozvoj s nástupem Braillova písma </a:t>
            </a:r>
            <a:endParaRPr lang="cs-CZ" sz="10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650157-038B-4377-BAFA-B12FF57E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5C045-7885-9972-C59C-7C6167BF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r>
              <a:rPr lang="cs-CZ" dirty="0"/>
              <a:t>Symptomatické poruchy řeči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D1A30-9C39-469A-5CDA-64A21B4E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1885285"/>
            <a:ext cx="5343826" cy="47536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Narušená komunikační schopnost doprovázející jiné, dominující postižení, případně poruchy a onemocnění (</a:t>
            </a:r>
            <a:r>
              <a:rPr lang="cs-CZ" sz="1400" dirty="0" err="1"/>
              <a:t>Lechta</a:t>
            </a:r>
            <a:r>
              <a:rPr lang="cs-CZ" sz="1400" dirty="0"/>
              <a:t>, 2011) </a:t>
            </a:r>
          </a:p>
          <a:p>
            <a:pPr lvl="1">
              <a:lnSpc>
                <a:spcPct val="110000"/>
              </a:lnSpc>
            </a:pPr>
            <a:r>
              <a:rPr lang="cs-CZ" sz="1400" b="1" dirty="0">
                <a:latin typeface="+mj-lt"/>
              </a:rPr>
              <a:t>→ symptom jiného dominujícího postižení, onemocnění, poruchy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Mohou být příznakem začínajících, velmi vážných onemocnění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Projevují se ve všech jazykových rovinách </a:t>
            </a:r>
          </a:p>
        </p:txBody>
      </p:sp>
      <p:pic>
        <p:nvPicPr>
          <p:cNvPr id="5" name="Picture 4" descr="Snímek lidského mozku na neurologické klinice">
            <a:extLst>
              <a:ext uri="{FF2B5EF4-FFF2-40B4-BE49-F238E27FC236}">
                <a16:creationId xmlns:a16="http://schemas.microsoft.com/office/drawing/2014/main" id="{B65325EC-A82D-7E30-B95F-FF99E9F5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58" r="8571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0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7CAEE-C59A-5A3F-31DD-E783180B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zrakovým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1BD39-81DE-AF20-5493-384747B4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Verbalismus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používá i ta slova, u nichž nechápe přesně jejich smysl (např.: barvy)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rozpor mezi existující slovní zásobou a konkrétními představami o předmětech, které označují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 čistou formou verbalismu se v současnosti setkáváme jen zřídka (většinou má nevidoucí nějakou představu o smyslovém obsahu slova)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lze jej vhodnými metodikami výrazně korigovat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málo konkrétní slovník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15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03742-AEA9-64A2-98A0-841FD5D8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zrakovým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76171-708B-334F-CFC1-650111CF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Dyslálie 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sigmatizmus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špatná diferenciace M a N (chybí zrakový vzor) – relativně rychlá korekce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mezizubní (interdentální) výslovnost T,D,N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obouretné L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zbytečné, nepřirozené pohyby rtů, jazyka, tvoření hlásek artikulačními orgány, které se artikulace běžně neúčastní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4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766B1-4746-5F56-98C9-A600D4D4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zrakovým postižením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A1098-B341-A115-9626-0BF25104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Narušené koverbální chování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chování mluvícího v průběhu komunikace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působí rušivě v souvislosti s obsahem komunikace nebo s komunikačním záměrem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chybí doplňující, vizuálně vnímané komponenty řeči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 mimika, gesta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ZP:  strnulý, stereotypní výraz, který neodpovídá myšlení a řeči → vliv na </a:t>
            </a:r>
            <a:r>
              <a:rPr lang="cs-CZ" sz="1800" kern="1400" dirty="0" err="1">
                <a:effectLst/>
                <a:latin typeface="+mj-lt"/>
                <a:ea typeface="Times New Roman" panose="02020603050405020304" pitchFamily="18" charset="0"/>
              </a:rPr>
              <a:t>prozodii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kývání ze strany na stranu, vyprávění v předklonu, strnulá mimika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89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E6EE8-DA75-E9B9-54E3-229B6D8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3F9CE-B9C1-ECF2-8596-33D8BD47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91449"/>
            <a:ext cx="7796540" cy="506914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BYTEŠNÍKOVÁ, Ilona.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Rozvoj komunikačních kompetencí u dětí předškolního věku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Brno: Masarykova univerzita, 2007, 200 s. ISBN 978-80-210-4454-8.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KEJKLÍČKOVÁ, Ilona.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Logopedie v ošetřovatelské praxi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Praha: Grada, 2011, 128 s. ISBN 978-802-4728-353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KLENKOVÁ, Jiřina. Logopedie: narušení komunikační schopnosti, logopedická prevence, logopedická intervence v ČR, příklady z praxe. 1. vyd. Praha: Grada, 2006, 224 s. ISBN 80-247-1110-9.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dirty="0">
                <a:effectLst/>
                <a:latin typeface="+mj-lt"/>
              </a:rPr>
              <a:t>LECHTA, Viktor. </a:t>
            </a:r>
            <a:r>
              <a:rPr lang="cs-CZ" sz="1800" b="0" i="1" dirty="0">
                <a:effectLst/>
                <a:latin typeface="+mj-lt"/>
              </a:rPr>
              <a:t>Symptomatické poruchy řeči u dětí</a:t>
            </a:r>
            <a:r>
              <a:rPr lang="cs-CZ" sz="1800" b="0" i="0" dirty="0">
                <a:effectLst/>
                <a:latin typeface="+mj-lt"/>
              </a:rPr>
              <a:t>. Vyd. 3., dopl. a </a:t>
            </a:r>
            <a:r>
              <a:rPr lang="cs-CZ" sz="1800" b="0" i="0" dirty="0" err="1">
                <a:effectLst/>
                <a:latin typeface="+mj-lt"/>
              </a:rPr>
              <a:t>přeprac</a:t>
            </a:r>
            <a:r>
              <a:rPr lang="cs-CZ" sz="1800" b="0" i="0" dirty="0">
                <a:effectLst/>
                <a:latin typeface="+mj-lt"/>
              </a:rPr>
              <a:t>. Přeložil Jana KŘÍŽOVÁ. Praha: Portál, 2011. ISBN 978-80-7367-977-4.</a:t>
            </a:r>
            <a:endParaRPr lang="cs-CZ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LEJSKA, Mojmír.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Poruchy verbální komunikace a foniatrie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Brno: </a:t>
            </a:r>
            <a:r>
              <a:rPr lang="cs-CZ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Paido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2003, 156 s. ISBN 80-731-5038-7.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MIKULÁŠTÍK, Milan.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Komunikační dovednosti v praxi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1. vyd. Praha: Grada, 2003, 361 s. ISBN 80-247-0650-4.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POKORNÝ, Jan. </a:t>
            </a:r>
            <a:r>
              <a:rPr lang="cs-CZ" sz="18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Lingvistická antropologie: jazyk, mysl a kultura. </a:t>
            </a:r>
            <a:r>
              <a:rPr lang="cs-CZ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Grada, 2010, 346 s. ISBN 978-802-4728-438.</a:t>
            </a:r>
          </a:p>
          <a:p>
            <a:r>
              <a:rPr lang="cs-CZ" b="0" i="0" dirty="0">
                <a:effectLst/>
                <a:latin typeface="+mj-lt"/>
              </a:rPr>
              <a:t>ŠKODOVÁ, Eva a JEDLIČKA, Ivan. </a:t>
            </a:r>
            <a:r>
              <a:rPr lang="cs-CZ" b="0" i="1" dirty="0">
                <a:effectLst/>
                <a:latin typeface="+mj-lt"/>
              </a:rPr>
              <a:t>Klinická logopedie</a:t>
            </a:r>
            <a:r>
              <a:rPr lang="cs-CZ" b="0" i="0" dirty="0">
                <a:effectLst/>
                <a:latin typeface="+mj-lt"/>
              </a:rPr>
              <a:t>. 2., </a:t>
            </a:r>
            <a:r>
              <a:rPr lang="cs-CZ" b="0" i="0" dirty="0" err="1">
                <a:effectLst/>
                <a:latin typeface="+mj-lt"/>
              </a:rPr>
              <a:t>aktualiz</a:t>
            </a:r>
            <a:r>
              <a:rPr lang="cs-CZ" b="0" i="0" dirty="0">
                <a:effectLst/>
                <a:latin typeface="+mj-lt"/>
              </a:rPr>
              <a:t>. vyd. Praha: Portál, 2007. ISBN 978-80-7367-340-6.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VYBÍRAL, Zbyněk. </a:t>
            </a:r>
            <a:r>
              <a:rPr lang="cs-CZ" sz="20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Psychologie lidské komunikace. </a:t>
            </a: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Portál, 2000, 264 s. ISBN 80-717-8291-2.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VYMĚTAL, Jan. </a:t>
            </a:r>
            <a:r>
              <a:rPr lang="cs-CZ" sz="20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Průvodce úspěšnou komunikací: efektivní komunikace v praxi. </a:t>
            </a:r>
            <a:r>
              <a:rPr lang="cs-CZ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vyd. Praha: Grada, 2008, 322 s. ISBN 9788024726144.</a:t>
            </a:r>
            <a:endParaRPr lang="cs-CZ" b="0" i="0" dirty="0">
              <a:effectLst/>
              <a:latin typeface="+mj-lt"/>
            </a:endParaRPr>
          </a:p>
          <a:p>
            <a:r>
              <a:rPr lang="cs-CZ" b="0" i="0" dirty="0">
                <a:effectLst/>
                <a:latin typeface="+mj-lt"/>
              </a:rPr>
              <a:t>ZEZULKOVÁ, Eva. </a:t>
            </a:r>
            <a:r>
              <a:rPr lang="cs-CZ" b="0" i="1" dirty="0">
                <a:effectLst/>
                <a:latin typeface="+mj-lt"/>
              </a:rPr>
              <a:t>Jazyková a komunikativní kompetence dětí s mentálním postižením. </a:t>
            </a:r>
            <a:r>
              <a:rPr lang="cs-CZ" b="0" i="0" dirty="0">
                <a:effectLst/>
                <a:latin typeface="+mj-lt"/>
              </a:rPr>
              <a:t>Ostrava: Ostravská univerzita, 2011. ISBN 978-80-7368-991-9.</a:t>
            </a:r>
          </a:p>
          <a:p>
            <a:r>
              <a:rPr lang="cs-CZ" b="0" i="0" dirty="0">
                <a:effectLst/>
                <a:latin typeface="+mj-lt"/>
              </a:rPr>
              <a:t>ZEZULKOVÁ, Eva. </a:t>
            </a:r>
            <a:r>
              <a:rPr lang="cs-CZ" b="0" i="1" dirty="0">
                <a:effectLst/>
                <a:latin typeface="+mj-lt"/>
              </a:rPr>
              <a:t>Symptomatické poruchy řeči. </a:t>
            </a:r>
            <a:r>
              <a:rPr lang="cs-CZ" b="0" i="0" dirty="0">
                <a:effectLst/>
                <a:latin typeface="+mj-lt"/>
              </a:rPr>
              <a:t>In E-learning kurz pro studenty studijního programu Speciální pedagogika Fakulty veřejných politik v Opavě. Opava: Slezská univerzita v Opavě.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41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8F8EC-47A7-4F9B-DB63-254E6C57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Symptomatické poruchy řeči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FB43D-D6AB-75D3-C94C-81E8C046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Na vzniku SPŘ se podílí: </a:t>
            </a:r>
          </a:p>
          <a:p>
            <a:pPr lvl="1"/>
            <a:r>
              <a:rPr lang="cs-CZ" dirty="0"/>
              <a:t>vlivy prenatálního, perinatálního a postnatálního poškození CNS, smyslových či pohybových orgánů nebo jiných vlivů působících během dalšího života (degenerativní onemocnění, úrazy, apod.)</a:t>
            </a:r>
          </a:p>
          <a:p>
            <a:pPr marL="457010" lvl="1" indent="0">
              <a:buNone/>
            </a:pPr>
            <a:endParaRPr lang="cs-CZ" dirty="0"/>
          </a:p>
          <a:p>
            <a:r>
              <a:rPr lang="cs-CZ" dirty="0"/>
              <a:t>Symptomatologie závisí </a:t>
            </a:r>
            <a:r>
              <a:rPr lang="cs-CZ" dirty="0">
                <a:latin typeface="Century Gothic" panose="020B0502020202020204" pitchFamily="34" charset="0"/>
              </a:rPr>
              <a:t>→ </a:t>
            </a:r>
            <a:r>
              <a:rPr lang="cs-CZ" b="1" dirty="0"/>
              <a:t>na dominujícím postižení </a:t>
            </a:r>
          </a:p>
          <a:p>
            <a:pPr lvl="1"/>
            <a:r>
              <a:rPr lang="cs-CZ" dirty="0"/>
              <a:t>zahrnuje mnoho různorodých příznaků od lehkých odchylek od normy až po úplnou nemluvnost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6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1E9D8-96C1-60B9-5B39-3427B964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Nejčastější SPŘ u dětí</a:t>
            </a:r>
            <a:br>
              <a:rPr lang="cs-CZ" sz="36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CDFD5-213C-697B-2E18-44CC0E75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cs-CZ" sz="1400" dirty="0"/>
              <a:t>NKS u dětí s MO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NKS u dětí s MP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NKS u dětí se SP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NKS u dětí se ZP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4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E7E78-4581-6F83-3AD2-475D67C4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SPŘ u osob s 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D07C41-B8AB-5C4B-30AA-40907C4E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u="sng" kern="1400" dirty="0">
                <a:effectLst/>
                <a:latin typeface="+mj-lt"/>
                <a:ea typeface="Times New Roman" panose="02020603050405020304" pitchFamily="18" charset="0"/>
              </a:rPr>
              <a:t>Faktory ovlivňující vývoj řeči: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Zkušenostní a řečová deprivace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menší možnost pohybu, poznávání okolí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Zanedbaná raná péče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Zanedbaná komplexní péče</a:t>
            </a:r>
          </a:p>
          <a:p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Další přidružená postižení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63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4DE7F-B9E0-C4F0-AABE-F6FF461E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SPŘ u osob s 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1B863-ADA8-29CA-629B-9F6C49DE2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u="sng" kern="1400" dirty="0">
                <a:effectLst/>
                <a:latin typeface="+mj-lt"/>
                <a:ea typeface="Times New Roman" panose="02020603050405020304" pitchFamily="18" charset="0"/>
              </a:rPr>
              <a:t>Narušený </a:t>
            </a:r>
            <a:r>
              <a:rPr lang="cs-CZ" sz="1800" u="sng" kern="1400" dirty="0" err="1">
                <a:effectLst/>
                <a:latin typeface="+mj-lt"/>
                <a:ea typeface="Times New Roman" panose="02020603050405020304" pitchFamily="18" charset="0"/>
              </a:rPr>
              <a:t>předverbální</a:t>
            </a:r>
            <a:r>
              <a:rPr lang="cs-CZ" sz="1800" u="sng" kern="1400" dirty="0">
                <a:effectLst/>
                <a:latin typeface="+mj-lt"/>
                <a:ea typeface="Times New Roman" panose="02020603050405020304" pitchFamily="18" charset="0"/>
              </a:rPr>
              <a:t> vývoj: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narušené dýchání, sání a polykání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slabý pláč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tiché nebo žádné broukání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chybí hra s končetinami i pudové žvatlání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zaostávají orální reflexy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citlivost dutiny ústní – </a:t>
            </a:r>
            <a:r>
              <a:rPr lang="cs-CZ" sz="1800" kern="1400" dirty="0" err="1">
                <a:effectLst/>
                <a:latin typeface="+mj-lt"/>
                <a:ea typeface="Times New Roman" panose="02020603050405020304" pitchFamily="18" charset="0"/>
              </a:rPr>
              <a:t>hypo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/hypersenzibilita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narušená koordinace rtů a jazyka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narušený oční kontakt</a:t>
            </a:r>
          </a:p>
          <a:p>
            <a:r>
              <a:rPr lang="cs-CZ" sz="1800" kern="1400" dirty="0" err="1">
                <a:effectLst/>
                <a:latin typeface="+mj-lt"/>
                <a:ea typeface="Times New Roman" panose="02020603050405020304" pitchFamily="18" charset="0"/>
              </a:rPr>
              <a:t>hypersalivace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35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285D0-8CEF-E1AB-6E20-4834FF5E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400" dirty="0">
                <a:effectLst/>
                <a:ea typeface="Times New Roman" panose="02020603050405020304" pitchFamily="18" charset="0"/>
              </a:rPr>
              <a:t>Řeč dětí s MO:</a:t>
            </a:r>
            <a:br>
              <a:rPr lang="cs-CZ" sz="36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F060E-10CA-82EA-3B20-EE351DFC5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Narušený vývoj řeči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Narušení zvukové stránky řeči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Narušení </a:t>
            </a:r>
            <a:r>
              <a:rPr lang="cs-CZ" sz="1800" kern="1400" dirty="0" err="1">
                <a:effectLst/>
                <a:latin typeface="+mj-lt"/>
                <a:ea typeface="Times New Roman" panose="02020603050405020304" pitchFamily="18" charset="0"/>
              </a:rPr>
              <a:t>fluence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Narušení obsahové stránky řeči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Respirace – křečovité dýchání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Fonace- tichý/nadměrně silný hlas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Artikulace</a:t>
            </a:r>
          </a:p>
          <a:p>
            <a:r>
              <a:rPr lang="cs-CZ" sz="1800" kern="1400" dirty="0" err="1">
                <a:effectLst/>
                <a:latin typeface="+mj-lt"/>
                <a:ea typeface="Times New Roman" panose="02020603050405020304" pitchFamily="18" charset="0"/>
              </a:rPr>
              <a:t>Prozódie</a:t>
            </a:r>
            <a:r>
              <a:rPr lang="cs-CZ" sz="1800" u="sng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66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9269B-86CD-F58F-650F-013B481A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dětí s 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6C0D9-6259-700F-3BEE-93CC921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13390"/>
            <a:ext cx="7796540" cy="4336554"/>
          </a:xfrm>
        </p:spPr>
        <p:txBody>
          <a:bodyPr>
            <a:normAutofit/>
          </a:bodyPr>
          <a:lstStyle/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Dysartrie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porucha respirace, fonace, artikulace, i modulačních faktorů řeči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Poruchy inervace 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neprokrvení lícních, mimických i jiných obličejových svalů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Dysfázie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= specificky narušený vývoj řeči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snížená schopnost až neschopnost naučit se verbálně komunikovat, i když podmínky pro vývoj řeči jsou přiměřené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Malá slovní zásoba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Málo kontaktů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úzká sociální oblast komunikace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Dysfagie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800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→ 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porucha polykání, sání, příjmu potravy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79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F7A35-042B-C880-F4B2-C4C69144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dětí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1FD3C-05B8-3344-0FD6-437A6073A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Mentální postižení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vývojová porucha integrace psychických funkcí, která postihuje jedince ve všech složkách jeho osobnosti – duševní, tělesné i sociální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celkové snížení intelektových schopností, které v sobě zahrnují schopnost myslet, schopnost učit se a schopnost adaptovat se na požadavky svého okolí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projevuje se především v procesu učení</a:t>
            </a:r>
          </a:p>
          <a:p>
            <a:pPr hangingPunct="0">
              <a:lnSpc>
                <a:spcPct val="114000"/>
              </a:lnSpc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možnosti výchovy a vzdělání jsou omezeny v závislosti na stupni postižení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543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569</TotalTime>
  <Words>1417</Words>
  <Application>Microsoft Office PowerPoint</Application>
  <PresentationFormat>Širokoúhlá obrazovka</PresentationFormat>
  <Paragraphs>164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MS Shell Dlg 2</vt:lpstr>
      <vt:lpstr>Open Sans</vt:lpstr>
      <vt:lpstr>Times New Roman</vt:lpstr>
      <vt:lpstr>Wingdings</vt:lpstr>
      <vt:lpstr>Wingdings 3</vt:lpstr>
      <vt:lpstr>Madison</vt:lpstr>
      <vt:lpstr> Symptomatické poruchy řeči</vt:lpstr>
      <vt:lpstr>Symptomatické poruchy řeči</vt:lpstr>
      <vt:lpstr>Symptomatické poruchy řeči</vt:lpstr>
      <vt:lpstr>Nejčastější SPŘ u dětí </vt:lpstr>
      <vt:lpstr>SPŘ u osob s MO</vt:lpstr>
      <vt:lpstr>SPŘ u osob s MO</vt:lpstr>
      <vt:lpstr>Řeč dětí s MO: </vt:lpstr>
      <vt:lpstr>NKS u dětí s MO</vt:lpstr>
      <vt:lpstr>NKS u dětí s MP</vt:lpstr>
      <vt:lpstr>Řeč u osob s LMP</vt:lpstr>
      <vt:lpstr>Řeč u osob se SMP</vt:lpstr>
      <vt:lpstr>Řeč u osob s těžkým a hlubokým MP</vt:lpstr>
      <vt:lpstr>NKS u osob s MP</vt:lpstr>
      <vt:lpstr>NKS u dětí se SP</vt:lpstr>
      <vt:lpstr>SPŘ u osob se SP</vt:lpstr>
      <vt:lpstr>NKS u osob se SP</vt:lpstr>
      <vt:lpstr>NKS u osob se SP</vt:lpstr>
      <vt:lpstr>NKS u osob se SP</vt:lpstr>
      <vt:lpstr>SPŘ u osob se zrakovým postižením</vt:lpstr>
      <vt:lpstr>NKS u osob se zrakovým postižením</vt:lpstr>
      <vt:lpstr>NKS u osob se zrakovým postižením</vt:lpstr>
      <vt:lpstr>NKS u osob se zrakovým postižením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Symptomatické poruchy řeči</dc:title>
  <dc:creator>Petra Volná</dc:creator>
  <cp:lastModifiedBy>Petra Volná</cp:lastModifiedBy>
  <cp:revision>84</cp:revision>
  <dcterms:created xsi:type="dcterms:W3CDTF">2024-02-20T12:18:06Z</dcterms:created>
  <dcterms:modified xsi:type="dcterms:W3CDTF">2024-03-23T16:19:27Z</dcterms:modified>
</cp:coreProperties>
</file>