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52" r:id="rId2"/>
    <p:sldId id="453" r:id="rId3"/>
    <p:sldId id="454" r:id="rId4"/>
    <p:sldId id="455" r:id="rId5"/>
    <p:sldId id="456" r:id="rId6"/>
    <p:sldId id="457" r:id="rId7"/>
    <p:sldId id="458" r:id="rId8"/>
    <p:sldId id="4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6FB4F-95B4-309C-F467-FDD517916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b="0" i="0" dirty="0">
                <a:effectLst/>
                <a:latin typeface="Open Sans" panose="020B0606030504020204" pitchFamily="34" charset="0"/>
              </a:rPr>
              <a:t>Podíl nervové činnosti na osvojování řeči, problémy při osvojování jazyka u nemluvících dětí</a:t>
            </a:r>
            <a:endParaRPr lang="cs-CZ" sz="32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58D96C-2AD9-C159-75AF-A72534B00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5331583"/>
            <a:ext cx="5357600" cy="116021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04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8E764-B3FD-84E0-EA82-B64D193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nervové činnosti na osvojování řeči (Sovák, M. 1978)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05B45-2407-1C41-4244-3B755F8A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60" indent="0">
              <a:buNone/>
            </a:pPr>
            <a:r>
              <a:rPr lang="cs-CZ" b="1" dirty="0"/>
              <a:t>Vytváření artikulačních okruhů:</a:t>
            </a:r>
          </a:p>
          <a:p>
            <a:r>
              <a:rPr lang="cs-CZ" b="1" dirty="0"/>
              <a:t>Primární artikulační okruh </a:t>
            </a:r>
            <a:r>
              <a:rPr lang="cs-CZ" b="1" dirty="0">
                <a:latin typeface="Century Gothic" panose="020B0502020202020204" pitchFamily="34" charset="0"/>
              </a:rPr>
              <a:t>→ </a:t>
            </a:r>
            <a:r>
              <a:rPr lang="cs-CZ" b="1" dirty="0"/>
              <a:t>žvatlání pudové </a:t>
            </a:r>
            <a:r>
              <a:rPr lang="cs-CZ" dirty="0"/>
              <a:t>– okruh </a:t>
            </a:r>
            <a:r>
              <a:rPr lang="cs-CZ" dirty="0" err="1"/>
              <a:t>motoricko</a:t>
            </a:r>
            <a:r>
              <a:rPr lang="cs-CZ" dirty="0"/>
              <a:t>–kinestetický </a:t>
            </a:r>
            <a:r>
              <a:rPr lang="cs-CZ" dirty="0">
                <a:latin typeface="Century Gothic" panose="020B0502020202020204" pitchFamily="34" charset="0"/>
              </a:rPr>
              <a:t>→ </a:t>
            </a:r>
            <a:r>
              <a:rPr lang="cs-CZ" dirty="0"/>
              <a:t>pudově konané pohyby mluvního ústrojí, jsou zároveň vnímány pohybovým smyslem</a:t>
            </a:r>
          </a:p>
          <a:p>
            <a:r>
              <a:rPr lang="cs-CZ" b="1" dirty="0"/>
              <a:t>Sekundární artikulační okruh </a:t>
            </a:r>
            <a:r>
              <a:rPr lang="cs-CZ" b="1" dirty="0">
                <a:latin typeface="Century Gothic" panose="020B0502020202020204" pitchFamily="34" charset="0"/>
              </a:rPr>
              <a:t>→</a:t>
            </a:r>
            <a:r>
              <a:rPr lang="cs-CZ" dirty="0"/>
              <a:t> </a:t>
            </a:r>
            <a:r>
              <a:rPr lang="cs-CZ" b="1" dirty="0"/>
              <a:t>žvatlání napodobivé -</a:t>
            </a:r>
            <a:r>
              <a:rPr lang="cs-CZ" dirty="0"/>
              <a:t> okruh </a:t>
            </a:r>
            <a:r>
              <a:rPr lang="cs-CZ" dirty="0" err="1"/>
              <a:t>motoricko</a:t>
            </a:r>
            <a:r>
              <a:rPr lang="cs-CZ" dirty="0"/>
              <a:t>–</a:t>
            </a:r>
            <a:r>
              <a:rPr lang="cs-CZ" dirty="0" err="1"/>
              <a:t>kinesteticko</a:t>
            </a:r>
            <a:r>
              <a:rPr lang="cs-CZ" dirty="0"/>
              <a:t> a akustický</a:t>
            </a:r>
          </a:p>
          <a:p>
            <a:r>
              <a:rPr lang="cs-CZ" b="1" dirty="0"/>
              <a:t>Terciální artikulační okruh </a:t>
            </a:r>
            <a:r>
              <a:rPr lang="cs-CZ" dirty="0"/>
              <a:t>– napodobování mateřské jazyka</a:t>
            </a:r>
          </a:p>
          <a:p>
            <a:pPr marL="616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392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2374FC2-E49D-49E1-8C0D-9703F21B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FB6044-140D-43BB-ADDF-523FC5D7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F7213E-2A1D-4616-A74A-859D587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3AF8F60-3FCE-465C-ACB1-C902FCE58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651E28-81A4-4A5F-9698-5F523C1DA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C91B9E-875E-4553-867D-91BA07D64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048B1-EA22-20E0-739D-5151E02E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985" y="808056"/>
            <a:ext cx="4549586" cy="1077229"/>
          </a:xfrm>
        </p:spPr>
        <p:txBody>
          <a:bodyPr>
            <a:normAutofit/>
          </a:bodyPr>
          <a:lstStyle/>
          <a:p>
            <a:pPr algn="l"/>
            <a:r>
              <a:rPr lang="cs-CZ" sz="2900"/>
              <a:t>Problémy při osvojování jazyka u nemluvících dětí</a:t>
            </a:r>
          </a:p>
        </p:txBody>
      </p:sp>
      <p:pic>
        <p:nvPicPr>
          <p:cNvPr id="5" name="Picture 4" descr="Dvě dandelions">
            <a:extLst>
              <a:ext uri="{FF2B5EF4-FFF2-40B4-BE49-F238E27FC236}">
                <a16:creationId xmlns:a16="http://schemas.microsoft.com/office/drawing/2014/main" id="{28396B69-642A-C7BF-696A-2BDC49425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753" r="27753"/>
          <a:stretch/>
        </p:blipFill>
        <p:spPr>
          <a:xfrm>
            <a:off x="2021832" y="647190"/>
            <a:ext cx="2475771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ECFFF-189D-4E85-7F86-4BDCC5BD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985" y="2052116"/>
            <a:ext cx="4549586" cy="3997828"/>
          </a:xfrm>
        </p:spPr>
        <p:txBody>
          <a:bodyPr>
            <a:normAutofit/>
          </a:bodyPr>
          <a:lstStyle/>
          <a:p>
            <a:r>
              <a:rPr lang="cs-CZ" sz="1800"/>
              <a:t>Specifické zvláštnosti se projevují již v předřečovém vývoji  </a:t>
            </a:r>
          </a:p>
          <a:p>
            <a:pPr lvl="1"/>
            <a:r>
              <a:rPr lang="cs-CZ" dirty="0"/>
              <a:t>dále při osvojování slovní zásoby a gramatiky </a:t>
            </a:r>
          </a:p>
          <a:p>
            <a:pPr lvl="1"/>
            <a:r>
              <a:rPr lang="cs-CZ" dirty="0"/>
              <a:t>ovlivňují citový vývoj dítěte</a:t>
            </a:r>
          </a:p>
          <a:p>
            <a:r>
              <a:rPr lang="cs-CZ" sz="1800"/>
              <a:t>Nutno zvolit jiné postupy než u dětí standardně se vyvíjejících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83C72-A248-4D5B-BE74-B90A82C06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5B0DA-197B-D88F-9F2A-60C6DC01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Předřečový</a:t>
            </a:r>
            <a:r>
              <a:rPr lang="cs-CZ" dirty="0"/>
              <a:t>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BDE3C4-4B54-6A39-BC10-10D8391D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Mohou se objevit tyto problémy: </a:t>
            </a:r>
          </a:p>
          <a:p>
            <a:pPr lvl="1"/>
            <a:r>
              <a:rPr lang="cs-CZ" dirty="0"/>
              <a:t>neúspěšné vydávání zvuků </a:t>
            </a:r>
          </a:p>
          <a:p>
            <a:pPr lvl="1"/>
            <a:r>
              <a:rPr lang="cs-CZ" dirty="0"/>
              <a:t>omezená "slovní" zásoba </a:t>
            </a:r>
          </a:p>
          <a:p>
            <a:pPr lvl="1"/>
            <a:r>
              <a:rPr lang="cs-CZ" dirty="0"/>
              <a:t>omezování svévolného vydávání zvuků</a:t>
            </a:r>
          </a:p>
          <a:p>
            <a:pPr lvl="1"/>
            <a:r>
              <a:rPr lang="cs-CZ" dirty="0"/>
              <a:t>neprobíhající, zkreslené nebo zpožděné zvukové reakce</a:t>
            </a:r>
          </a:p>
        </p:txBody>
      </p:sp>
    </p:spTree>
    <p:extLst>
      <p:ext uri="{BB962C8B-B14F-4D97-AF65-F5344CB8AC3E}">
        <p14:creationId xmlns:p14="http://schemas.microsoft.com/office/powerpoint/2010/main" val="47770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325D34-BA0D-B328-878A-91BA8CDB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Vývoj řeči</a:t>
            </a:r>
            <a:endParaRPr lang="cs-CZ"/>
          </a:p>
        </p:txBody>
      </p:sp>
      <p:pic>
        <p:nvPicPr>
          <p:cNvPr id="5" name="Picture 4" descr="Batole se pokouší pomoct ženě v kuchyně.">
            <a:extLst>
              <a:ext uri="{FF2B5EF4-FFF2-40B4-BE49-F238E27FC236}">
                <a16:creationId xmlns:a16="http://schemas.microsoft.com/office/drawing/2014/main" id="{A14F4F68-DDB0-1AC5-31D9-FD4587C521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147" r="35147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A0FB2-7483-46C9-64AE-2587FBA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r>
              <a:rPr lang="cs-CZ" dirty="0"/>
              <a:t>Změněn je celkový význam jazyka (řeči) </a:t>
            </a:r>
            <a:r>
              <a:rPr lang="cs-CZ" dirty="0">
                <a:latin typeface="Century Gothic" panose="020B0502020202020204" pitchFamily="34" charset="0"/>
              </a:rPr>
              <a:t>→ r</a:t>
            </a:r>
            <a:r>
              <a:rPr lang="cs-CZ" dirty="0"/>
              <a:t>odiče jej mohou užívat méně cíleně v interakci s dítětem</a:t>
            </a:r>
          </a:p>
          <a:p>
            <a:r>
              <a:rPr lang="cs-CZ" dirty="0"/>
              <a:t>Poruchy psychomotorického vývoje malého dítěte mají vliv na:</a:t>
            </a:r>
          </a:p>
          <a:p>
            <a:pPr lvl="1"/>
            <a:r>
              <a:rPr lang="cs-CZ" dirty="0"/>
              <a:t>časný jazykově-komunikativní vývoj</a:t>
            </a:r>
          </a:p>
          <a:p>
            <a:pPr lvl="1"/>
            <a:r>
              <a:rPr lang="cs-CZ" dirty="0"/>
              <a:t>kognitivní vývoj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0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573D95-036A-2275-6AEC-820F7CC3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/>
              <a:t>Gramatika</a:t>
            </a:r>
          </a:p>
        </p:txBody>
      </p:sp>
      <p:pic>
        <p:nvPicPr>
          <p:cNvPr id="5" name="Picture 4" descr="Mnoho otazníků na černém pozadí">
            <a:extLst>
              <a:ext uri="{FF2B5EF4-FFF2-40B4-BE49-F238E27FC236}">
                <a16:creationId xmlns:a16="http://schemas.microsoft.com/office/drawing/2014/main" id="{716CC91A-A8E3-129A-B76E-B64B6602B3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48" r="2" b="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2E12CE-382A-A839-8894-4DC75521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1391478"/>
            <a:ext cx="4203365" cy="54638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/>
              <a:t>Otázka vývoje gramatiky u omezeně nebo vůbec nemluvících dětí, bývá velmi </a:t>
            </a:r>
            <a:r>
              <a:rPr lang="cs-CZ" sz="1800" b="1" dirty="0"/>
              <a:t>často podceňována </a:t>
            </a:r>
            <a:r>
              <a:rPr lang="cs-CZ" sz="1800" dirty="0">
                <a:latin typeface="Century Gothic" panose="020B0502020202020204" pitchFamily="34" charset="0"/>
              </a:rPr>
              <a:t>→ n</a:t>
            </a:r>
            <a:r>
              <a:rPr lang="cs-CZ" sz="1800" dirty="0"/>
              <a:t>ejedná se jen o otázku estetiky mluveného projevu </a:t>
            </a:r>
            <a:r>
              <a:rPr lang="cs-CZ" sz="1800" dirty="0">
                <a:latin typeface="Century Gothic" panose="020B0502020202020204" pitchFamily="34" charset="0"/>
              </a:rPr>
              <a:t>→ </a:t>
            </a:r>
            <a:r>
              <a:rPr lang="cs-CZ" sz="1800" b="1" dirty="0"/>
              <a:t>schopnost porozumění a komplexního vyjadřování dítěte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Záleží na druhu a stupni postižení 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Nejprve se musí učit slova různých slovních druhů </a:t>
            </a:r>
            <a:r>
              <a:rPr lang="cs-CZ" sz="1800" dirty="0">
                <a:latin typeface="Century Gothic" panose="020B0502020202020204" pitchFamily="34" charset="0"/>
              </a:rPr>
              <a:t>→ </a:t>
            </a:r>
            <a:r>
              <a:rPr lang="cs-CZ" sz="1800" dirty="0"/>
              <a:t>učení se správně spojovat slova do krátkých / později rozvitých vět, souvětí a poté do komplexního projevu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6F54E-1322-4A80-50A3-42F7374F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61381-A479-17BF-48B7-C7904C13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>
              <a:buNone/>
            </a:pPr>
            <a:r>
              <a:rPr lang="cs-CZ" dirty="0"/>
              <a:t>Příklad komunikační situace: skloňování podstatných jmen</a:t>
            </a:r>
          </a:p>
          <a:p>
            <a:r>
              <a:rPr lang="cs-CZ" i="1" dirty="0"/>
              <a:t>V koupelně (dítě ukazuje na ručník) </a:t>
            </a:r>
          </a:p>
          <a:p>
            <a:r>
              <a:rPr lang="cs-CZ" i="1" dirty="0"/>
              <a:t>Dítě: tatínek hadřík </a:t>
            </a:r>
          </a:p>
          <a:p>
            <a:r>
              <a:rPr lang="cs-CZ" i="1" dirty="0"/>
              <a:t>Otec: tatínkův ručník </a:t>
            </a:r>
          </a:p>
          <a:p>
            <a:r>
              <a:rPr lang="cs-CZ" i="1" dirty="0"/>
              <a:t>Dítě: maminka hadřík </a:t>
            </a:r>
          </a:p>
          <a:p>
            <a:r>
              <a:rPr lang="cs-CZ" i="1" dirty="0"/>
              <a:t>Otec: maminčin ručník </a:t>
            </a:r>
          </a:p>
          <a:p>
            <a:r>
              <a:rPr lang="cs-CZ" i="1" dirty="0"/>
              <a:t>Dítě: Magda hadřík </a:t>
            </a:r>
          </a:p>
          <a:p>
            <a:r>
              <a:rPr lang="cs-CZ" i="1" dirty="0"/>
              <a:t>Otec: Magdin ručník, atd</a:t>
            </a:r>
          </a:p>
        </p:txBody>
      </p:sp>
    </p:spTree>
    <p:extLst>
      <p:ext uri="{BB962C8B-B14F-4D97-AF65-F5344CB8AC3E}">
        <p14:creationId xmlns:p14="http://schemas.microsoft.com/office/powerpoint/2010/main" val="42400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17E0E-A912-ED2F-9112-55A72840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80C91-66B0-A617-CF79-8DD0F39B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>
                <a:latin typeface="+mj-lt"/>
              </a:rPr>
              <a:t>Tatínek – auto“ → může označovat více vyjádření </a:t>
            </a:r>
          </a:p>
          <a:p>
            <a:pPr marL="6160" indent="0">
              <a:buNone/>
            </a:pPr>
            <a:r>
              <a:rPr lang="cs-CZ" dirty="0">
                <a:latin typeface="+mj-lt"/>
              </a:rPr>
              <a:t>	Tatínek je v autě. x Tatínek jede s někým.</a:t>
            </a:r>
          </a:p>
          <a:p>
            <a:pPr marL="6160" indent="0">
              <a:buNone/>
            </a:pPr>
            <a:endParaRPr lang="cs-CZ" dirty="0">
              <a:latin typeface="+mj-lt"/>
            </a:endParaRPr>
          </a:p>
          <a:p>
            <a:pPr marL="6160" indent="0">
              <a:buNone/>
            </a:pPr>
            <a:r>
              <a:rPr lang="cs-CZ" dirty="0">
                <a:latin typeface="+mj-lt"/>
              </a:rPr>
              <a:t>V rámci terapie možno uplatnit </a:t>
            </a:r>
            <a:r>
              <a:rPr lang="cs-CZ" b="1" dirty="0">
                <a:latin typeface="+mj-lt"/>
              </a:rPr>
              <a:t>„</a:t>
            </a:r>
            <a:r>
              <a:rPr lang="cs-CZ" b="1" dirty="0" err="1"/>
              <a:t>Fitgeraldův</a:t>
            </a:r>
            <a:r>
              <a:rPr lang="cs-CZ" b="1" dirty="0"/>
              <a:t> klíč“ </a:t>
            </a:r>
            <a:r>
              <a:rPr lang="cs-CZ" dirty="0">
                <a:latin typeface="Century Gothic" panose="020B0502020202020204" pitchFamily="34" charset="0"/>
              </a:rPr>
              <a:t>→ </a:t>
            </a:r>
            <a:r>
              <a:rPr lang="cs-CZ" dirty="0"/>
              <a:t>struktura podmět – přísudek - předmět, eventuálně lze spojovat barevnými nebo jinými značkami různé skupiny slov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022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702</TotalTime>
  <Words>328</Words>
  <Application>Microsoft Office PowerPoint</Application>
  <PresentationFormat>Širokoúhlá obrazovka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MS Shell Dlg 2</vt:lpstr>
      <vt:lpstr>Open Sans</vt:lpstr>
      <vt:lpstr>Wingdings</vt:lpstr>
      <vt:lpstr>Wingdings 3</vt:lpstr>
      <vt:lpstr>Madison</vt:lpstr>
      <vt:lpstr>Podíl nervové činnosti na osvojování řeči, problémy při osvojování jazyka u nemluvících dětí</vt:lpstr>
      <vt:lpstr>Podíl nervové činnosti na osvojování řeči (Sovák, M. 1978) </vt:lpstr>
      <vt:lpstr>Problémy při osvojování jazyka u nemluvících dětí</vt:lpstr>
      <vt:lpstr>Předřečový vývoj</vt:lpstr>
      <vt:lpstr>Vývoj řeči</vt:lpstr>
      <vt:lpstr>Gramatika</vt:lpstr>
      <vt:lpstr>K zamyšlení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Symptomatické poruchy řeči</dc:title>
  <dc:creator>Petra Volná</dc:creator>
  <cp:lastModifiedBy>Petra Volná</cp:lastModifiedBy>
  <cp:revision>89</cp:revision>
  <dcterms:created xsi:type="dcterms:W3CDTF">2024-02-20T12:18:06Z</dcterms:created>
  <dcterms:modified xsi:type="dcterms:W3CDTF">2024-03-23T15:50:20Z</dcterms:modified>
</cp:coreProperties>
</file>