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6" r:id="rId4"/>
    <p:sldId id="473" r:id="rId5"/>
    <p:sldId id="474" r:id="rId6"/>
    <p:sldId id="4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6B0EF-E1AA-0614-7CF4-84157C1F2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Symptomatické poruchy řeči 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Specifika logopedické péče u osob se SP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DE850C-63A2-DD67-BD34-205C610E33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36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40812E-521B-A58B-C13F-2B9F209C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Vývoj řeči u dítěte se SP</a:t>
            </a:r>
          </a:p>
        </p:txBody>
      </p:sp>
      <p:pic>
        <p:nvPicPr>
          <p:cNvPr id="5" name="Picture 4" descr="Graf v dokumentu a pero">
            <a:extLst>
              <a:ext uri="{FF2B5EF4-FFF2-40B4-BE49-F238E27FC236}">
                <a16:creationId xmlns:a16="http://schemas.microsoft.com/office/drawing/2014/main" id="{6000BE5B-BE4F-147E-413B-3E35B4C56A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31" r="21608" b="-2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CAD51-BDF7-28A5-0100-A99CF3FE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r>
              <a:rPr lang="cs-CZ" sz="1800" b="1" dirty="0"/>
              <a:t>Omezený</a:t>
            </a:r>
            <a:r>
              <a:rPr lang="cs-CZ" sz="1800" dirty="0"/>
              <a:t> </a:t>
            </a:r>
          </a:p>
          <a:p>
            <a:pPr lvl="1"/>
            <a:r>
              <a:rPr lang="cs-CZ" sz="1600" dirty="0"/>
              <a:t>neslyšící děti</a:t>
            </a:r>
          </a:p>
          <a:p>
            <a:r>
              <a:rPr lang="cs-CZ" sz="1800" b="1" dirty="0"/>
              <a:t>Přerušený </a:t>
            </a:r>
          </a:p>
          <a:p>
            <a:pPr lvl="1"/>
            <a:r>
              <a:rPr lang="cs-CZ" sz="1600" dirty="0"/>
              <a:t>při ztrátě sluchu do určitého věku</a:t>
            </a:r>
          </a:p>
          <a:p>
            <a:r>
              <a:rPr lang="cs-CZ" sz="1800" b="1" dirty="0"/>
              <a:t>Opožděný </a:t>
            </a:r>
          </a:p>
          <a:p>
            <a:pPr lvl="1"/>
            <a:r>
              <a:rPr lang="cs-CZ" sz="1600" dirty="0"/>
              <a:t>nedoslýchavé děti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F72E5-958A-911B-3218-EEBB1FBCC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5AD27-AF28-7BE6-079F-DAA7061A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Specifika vývoje řeči u dítěte se SP</a:t>
            </a:r>
          </a:p>
        </p:txBody>
      </p:sp>
      <p:pic>
        <p:nvPicPr>
          <p:cNvPr id="5" name="Picture 4" descr="Děti hrající a kresloucí na zemi">
            <a:extLst>
              <a:ext uri="{FF2B5EF4-FFF2-40B4-BE49-F238E27FC236}">
                <a16:creationId xmlns:a16="http://schemas.microsoft.com/office/drawing/2014/main" id="{8C957C34-DE5F-8D88-439D-A75C452870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36" r="28336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8357DF-C762-AEB7-D990-DFA2979A5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r>
              <a:rPr lang="cs-CZ" sz="1800" b="1" dirty="0"/>
              <a:t>nepřechází do stádia napodobujícího žvatlání </a:t>
            </a:r>
            <a:r>
              <a:rPr lang="cs-CZ" sz="1800" b="1" dirty="0">
                <a:latin typeface="Century Gothic" panose="020B0502020202020204" pitchFamily="34" charset="0"/>
              </a:rPr>
              <a:t>→ </a:t>
            </a:r>
            <a:r>
              <a:rPr lang="cs-CZ" sz="1800" b="1" dirty="0"/>
              <a:t>chybí zvuková kontrola</a:t>
            </a:r>
          </a:p>
          <a:p>
            <a:r>
              <a:rPr lang="cs-CZ" sz="1800" b="1" dirty="0"/>
              <a:t>křik kojence tlumený</a:t>
            </a:r>
          </a:p>
          <a:p>
            <a:r>
              <a:rPr lang="cs-CZ" sz="1800" b="1" dirty="0"/>
              <a:t>žvatlání monotónní </a:t>
            </a:r>
          </a:p>
          <a:p>
            <a:r>
              <a:rPr lang="cs-CZ" sz="1800" b="1" dirty="0"/>
              <a:t>hlučná chůze, mlaskání při jídle, skřípání zuby</a:t>
            </a:r>
          </a:p>
          <a:p>
            <a:r>
              <a:rPr lang="cs-CZ" sz="1800" b="1" dirty="0"/>
              <a:t>vliv na vývoj má doba vzniku SP, stupeň SP</a:t>
            </a:r>
          </a:p>
        </p:txBody>
      </p:sp>
    </p:spTree>
    <p:extLst>
      <p:ext uri="{BB962C8B-B14F-4D97-AF65-F5344CB8AC3E}">
        <p14:creationId xmlns:p14="http://schemas.microsoft.com/office/powerpoint/2010/main" val="369696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BEB25-FCFE-5161-971B-D54B51CE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NKS u osob se SP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E612B-1A1B-04C4-3E49-FB20BFD1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160" indent="0" hangingPunct="0">
              <a:lnSpc>
                <a:spcPct val="114000"/>
              </a:lnSpc>
              <a:buNone/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Dyslalie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Neslyšící: </a:t>
            </a:r>
            <a:endParaRPr lang="cs-CZ" sz="18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častá neadekvátní artikulace samohlásek, (hlavně E,O)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problémy s artikulací třených hlásek (</a:t>
            </a:r>
            <a:r>
              <a:rPr lang="cs-CZ" sz="1600" kern="1400" dirty="0" err="1">
                <a:effectLst/>
                <a:latin typeface="+mj-lt"/>
                <a:ea typeface="Times New Roman" panose="02020603050405020304" pitchFamily="18" charset="0"/>
              </a:rPr>
              <a:t>fvsz</a:t>
            </a: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) a R, (zvýšená vibrace)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výslovnost sykavek je málo ostrá a </a:t>
            </a:r>
            <a:r>
              <a:rPr lang="cs-CZ" sz="1600" kern="1400" dirty="0" err="1">
                <a:effectLst/>
                <a:latin typeface="+mj-lt"/>
                <a:ea typeface="Times New Roman" panose="02020603050405020304" pitchFamily="18" charset="0"/>
              </a:rPr>
              <a:t>addentální</a:t>
            </a: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nepřesně diferencují hlásky s podobnou artikulací, ale odlišnou znělostí (B-P, V-F…)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největší problém je osvojení hlásek CH,J,G, Ď,Ť,Ň,R</a:t>
            </a:r>
          </a:p>
          <a:p>
            <a:pPr marL="6160" indent="0" hangingPunct="0">
              <a:lnSpc>
                <a:spcPct val="114000"/>
              </a:lnSpc>
              <a:buNone/>
            </a:pP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Nedoslýchaví: </a:t>
            </a:r>
            <a:endParaRPr lang="cs-CZ" sz="18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nesprávná výslovnost sykavek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23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BEFF5-C1AC-B522-337C-8ADB81E0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NKS u osob se SP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992799-215E-19BA-D552-CBE82342A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811045"/>
            <a:ext cx="7796540" cy="4238899"/>
          </a:xfrm>
        </p:spPr>
        <p:txBody>
          <a:bodyPr>
            <a:normAutofit/>
          </a:bodyPr>
          <a:lstStyle/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Dysprozódie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nepřirozené prozodické faktory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melodie řeči není zrakovou cestou postřehnutelná</a:t>
            </a:r>
          </a:p>
          <a:p>
            <a:pPr marL="457010" lvl="1" indent="0" hangingPunct="0">
              <a:lnSpc>
                <a:spcPct val="114000"/>
              </a:lnSpc>
              <a:buNone/>
            </a:pPr>
            <a:endParaRPr lang="cs-CZ" sz="16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hangingPunct="0">
              <a:lnSpc>
                <a:spcPct val="114000"/>
              </a:lnSpc>
            </a:pPr>
            <a:r>
              <a:rPr lang="cs-CZ" sz="1800" b="1" kern="1400" dirty="0">
                <a:effectLst/>
                <a:latin typeface="+mj-lt"/>
                <a:ea typeface="Times New Roman" panose="02020603050405020304" pitchFamily="18" charset="0"/>
              </a:rPr>
              <a:t>Dysfonie</a:t>
            </a:r>
            <a:r>
              <a:rPr lang="cs-CZ" sz="1800" kern="1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1" hangingPunct="0">
              <a:lnSpc>
                <a:spcPct val="114000"/>
              </a:lnSpc>
            </a:pPr>
            <a:r>
              <a:rPr lang="cs-CZ" sz="1600" i="1" kern="1400" dirty="0" err="1">
                <a:effectLst/>
                <a:latin typeface="+mj-lt"/>
                <a:ea typeface="Times New Roman" panose="02020603050405020304" pitchFamily="18" charset="0"/>
              </a:rPr>
              <a:t>Audiogenní</a:t>
            </a:r>
            <a:r>
              <a:rPr lang="cs-CZ" sz="1600" i="1" kern="1400" dirty="0">
                <a:effectLst/>
                <a:latin typeface="+mj-lt"/>
                <a:ea typeface="Times New Roman" panose="02020603050405020304" pitchFamily="18" charset="0"/>
              </a:rPr>
              <a:t> dysfonie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při ztrátě sluch nad 60 dB vznikají změny hlasu, které závisí na stupni a době poškození </a:t>
            </a:r>
          </a:p>
          <a:p>
            <a:pPr lvl="1" hangingPunct="0">
              <a:lnSpc>
                <a:spcPct val="114000"/>
              </a:lnSpc>
            </a:pPr>
            <a:r>
              <a:rPr lang="cs-CZ" sz="1600" kern="1400" dirty="0">
                <a:effectLst/>
                <a:latin typeface="+mj-lt"/>
                <a:ea typeface="Times New Roman" panose="02020603050405020304" pitchFamily="18" charset="0"/>
              </a:rPr>
              <a:t>(např. hlasitý, chraptivý)</a:t>
            </a:r>
          </a:p>
          <a:p>
            <a:pPr hangingPunct="0">
              <a:lnSpc>
                <a:spcPct val="114000"/>
              </a:lnSpc>
            </a:pPr>
            <a:endParaRPr lang="cs-CZ" sz="18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09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5D9FC-C919-239D-229D-14D9DBC3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NKS u osob se SP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A5AF1-5C1F-FDA7-74B0-8A54E4FF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1660124"/>
            <a:ext cx="5321640" cy="4749554"/>
          </a:xfrm>
        </p:spPr>
        <p:txBody>
          <a:bodyPr>
            <a:normAutofit/>
          </a:bodyPr>
          <a:lstStyle/>
          <a:p>
            <a:pPr hangingPunct="0">
              <a:lnSpc>
                <a:spcPct val="110000"/>
              </a:lnSpc>
            </a:pP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hlas: drsný, křiklavý, pisklavý nebo příliš hluboký</a:t>
            </a:r>
          </a:p>
          <a:p>
            <a:pPr hangingPunct="0">
              <a:lnSpc>
                <a:spcPct val="110000"/>
              </a:lnSpc>
            </a:pP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poruchy v síle, výšce , barvě hlasu</a:t>
            </a:r>
          </a:p>
          <a:p>
            <a:pPr hangingPunct="0">
              <a:lnSpc>
                <a:spcPct val="110000"/>
              </a:lnSpc>
            </a:pPr>
            <a:r>
              <a:rPr lang="cs-CZ" sz="1000" kern="1400" dirty="0">
                <a:effectLst/>
                <a:latin typeface="+mj-lt"/>
                <a:ea typeface="Times New Roman" panose="02020603050405020304" pitchFamily="18" charset="0"/>
              </a:rPr>
              <a:t>narušené dýchání – dýchání změněno hlavně k kvalitativního hlediska (namáhavá artikulace) - časté přerušování výdechu a nové nadechování při mluvě, hlasité dýchání</a:t>
            </a:r>
          </a:p>
          <a:p>
            <a:pPr marL="6160" indent="0" hangingPunct="0">
              <a:lnSpc>
                <a:spcPct val="110000"/>
              </a:lnSpc>
              <a:buNone/>
            </a:pPr>
            <a:endParaRPr lang="cs-CZ" sz="1000" kern="1400" dirty="0">
              <a:effectLst/>
              <a:latin typeface="+mj-lt"/>
              <a:ea typeface="Times New Roman" panose="02020603050405020304" pitchFamily="18" charset="0"/>
            </a:endParaRPr>
          </a:p>
          <a:p>
            <a:pPr hangingPunct="0">
              <a:lnSpc>
                <a:spcPct val="110000"/>
              </a:lnSpc>
            </a:pPr>
            <a:r>
              <a:rPr lang="cs-CZ" sz="1000" i="1" kern="1400" dirty="0">
                <a:effectLst/>
                <a:latin typeface="+mj-lt"/>
                <a:ea typeface="Times New Roman" panose="02020603050405020304" pitchFamily="18" charset="0"/>
              </a:rPr>
              <a:t>Huhňavost (porucha zvuku řeči)</a:t>
            </a:r>
          </a:p>
          <a:p>
            <a:pPr hangingPunct="0">
              <a:lnSpc>
                <a:spcPct val="110000"/>
              </a:lnSpc>
            </a:pPr>
            <a:r>
              <a:rPr lang="cs-CZ" sz="1000" i="1" kern="1400" dirty="0">
                <a:latin typeface="+mj-lt"/>
                <a:ea typeface="Times New Roman" panose="02020603050405020304" pitchFamily="18" charset="0"/>
              </a:rPr>
              <a:t>P</a:t>
            </a:r>
            <a:r>
              <a:rPr lang="cs-CZ" sz="1000" i="1" kern="1400" dirty="0">
                <a:effectLst/>
                <a:latin typeface="+mj-lt"/>
                <a:ea typeface="Times New Roman" panose="02020603050405020304" pitchFamily="18" charset="0"/>
              </a:rPr>
              <a:t>oruchy plynulosti řeči</a:t>
            </a:r>
          </a:p>
          <a:p>
            <a:pPr>
              <a:lnSpc>
                <a:spcPct val="110000"/>
              </a:lnSpc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068038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103</TotalTime>
  <Words>250</Words>
  <Application>Microsoft Office PowerPoint</Application>
  <PresentationFormat>Širokoúhlá obrazovka</PresentationFormat>
  <Paragraphs>41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Century Gothic</vt:lpstr>
      <vt:lpstr>MS Shell Dlg 2</vt:lpstr>
      <vt:lpstr>Times New Roman</vt:lpstr>
      <vt:lpstr>Wingdings</vt:lpstr>
      <vt:lpstr>Wingdings 3</vt:lpstr>
      <vt:lpstr>Madison</vt:lpstr>
      <vt:lpstr>Symptomatické poruchy řeči   Specifika logopedické péče u osob se SP</vt:lpstr>
      <vt:lpstr>Vývoj řeči u dítěte se SP</vt:lpstr>
      <vt:lpstr>Specifika vývoje řeči u dítěte se SP</vt:lpstr>
      <vt:lpstr>NKS u osob se SP</vt:lpstr>
      <vt:lpstr>NKS u osob se SP</vt:lpstr>
      <vt:lpstr>NKS u osob se SP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Symptomatické poruchy řeči   Specifika logopedické péče u osob s MO</dc:title>
  <dc:creator>Petra Volná</dc:creator>
  <cp:lastModifiedBy>Petra Volná</cp:lastModifiedBy>
  <cp:revision>16</cp:revision>
  <dcterms:created xsi:type="dcterms:W3CDTF">2024-04-01T12:19:23Z</dcterms:created>
  <dcterms:modified xsi:type="dcterms:W3CDTF">2024-04-30T15:11:41Z</dcterms:modified>
</cp:coreProperties>
</file>