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2" r:id="rId5"/>
    <p:sldId id="275" r:id="rId6"/>
    <p:sldId id="258" r:id="rId7"/>
    <p:sldId id="271" r:id="rId8"/>
    <p:sldId id="274" r:id="rId9"/>
    <p:sldId id="268" r:id="rId10"/>
    <p:sldId id="314" r:id="rId11"/>
    <p:sldId id="277" r:id="rId12"/>
    <p:sldId id="321" r:id="rId13"/>
    <p:sldId id="322" r:id="rId14"/>
    <p:sldId id="323" r:id="rId15"/>
    <p:sldId id="289" r:id="rId16"/>
    <p:sldId id="276" r:id="rId17"/>
    <p:sldId id="315" r:id="rId18"/>
    <p:sldId id="320" r:id="rId19"/>
    <p:sldId id="278" r:id="rId20"/>
    <p:sldId id="290" r:id="rId21"/>
    <p:sldId id="291" r:id="rId22"/>
    <p:sldId id="316" r:id="rId23"/>
    <p:sldId id="279" r:id="rId24"/>
    <p:sldId id="260" r:id="rId25"/>
    <p:sldId id="293" r:id="rId26"/>
    <p:sldId id="294" r:id="rId27"/>
    <p:sldId id="297" r:id="rId28"/>
    <p:sldId id="295" r:id="rId29"/>
    <p:sldId id="296" r:id="rId30"/>
    <p:sldId id="261" r:id="rId31"/>
    <p:sldId id="324" r:id="rId32"/>
    <p:sldId id="302" r:id="rId33"/>
    <p:sldId id="325" r:id="rId34"/>
    <p:sldId id="327" r:id="rId35"/>
    <p:sldId id="269" r:id="rId36"/>
    <p:sldId id="270" r:id="rId37"/>
    <p:sldId id="280" r:id="rId38"/>
    <p:sldId id="262" r:id="rId39"/>
    <p:sldId id="303" r:id="rId40"/>
    <p:sldId id="263" r:id="rId41"/>
    <p:sldId id="304" r:id="rId42"/>
    <p:sldId id="305" r:id="rId43"/>
    <p:sldId id="307" r:id="rId44"/>
    <p:sldId id="308" r:id="rId45"/>
    <p:sldId id="317" r:id="rId46"/>
    <p:sldId id="318" r:id="rId47"/>
    <p:sldId id="283" r:id="rId48"/>
    <p:sldId id="282" r:id="rId49"/>
    <p:sldId id="281" r:id="rId50"/>
    <p:sldId id="306" r:id="rId51"/>
    <p:sldId id="312" r:id="rId52"/>
    <p:sldId id="287" r:id="rId53"/>
    <p:sldId id="309" r:id="rId54"/>
    <p:sldId id="326" r:id="rId55"/>
    <p:sldId id="311" r:id="rId56"/>
    <p:sldId id="265" r:id="rId57"/>
    <p:sldId id="285" r:id="rId58"/>
    <p:sldId id="328" r:id="rId59"/>
    <p:sldId id="288" r:id="rId60"/>
    <p:sldId id="266" r:id="rId61"/>
    <p:sldId id="267" r:id="rId62"/>
    <p:sldId id="343" r:id="rId63"/>
    <p:sldId id="344" r:id="rId64"/>
    <p:sldId id="345" r:id="rId65"/>
    <p:sldId id="346" r:id="rId66"/>
    <p:sldId id="347" r:id="rId67"/>
    <p:sldId id="349" r:id="rId68"/>
    <p:sldId id="348" r:id="rId69"/>
    <p:sldId id="286" r:id="rId7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EA1F6D-BD56-4A40-ACD2-3A242FDB533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7FA4B06-5BC1-4D9C-AE63-0E98B76E2B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1852963-0951-422A-81F6-127F7E690B06}"/>
              </a:ext>
            </a:extLst>
          </p:cNvPr>
          <p:cNvSpPr>
            <a:spLocks noGrp="1"/>
          </p:cNvSpPr>
          <p:nvPr>
            <p:ph type="dt" sz="half" idx="10"/>
          </p:nvPr>
        </p:nvSpPr>
        <p:spPr/>
        <p:txBody>
          <a:bodyPr/>
          <a:lstStyle/>
          <a:p>
            <a:fld id="{4C89800B-AA31-4F91-B9B8-8BA35A417400}" type="datetimeFigureOut">
              <a:rPr lang="cs-CZ" smtClean="0"/>
              <a:t>09.03.2024</a:t>
            </a:fld>
            <a:endParaRPr lang="cs-CZ"/>
          </a:p>
        </p:txBody>
      </p:sp>
      <p:sp>
        <p:nvSpPr>
          <p:cNvPr id="5" name="Zástupný symbol pro zápatí 4">
            <a:extLst>
              <a:ext uri="{FF2B5EF4-FFF2-40B4-BE49-F238E27FC236}">
                <a16:creationId xmlns:a16="http://schemas.microsoft.com/office/drawing/2014/main" id="{910CBE9C-18A9-4414-B63B-9A78228FC83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9074149-D33A-4E8F-8773-0E6FA2CB7B4A}"/>
              </a:ext>
            </a:extLst>
          </p:cNvPr>
          <p:cNvSpPr>
            <a:spLocks noGrp="1"/>
          </p:cNvSpPr>
          <p:nvPr>
            <p:ph type="sldNum" sz="quarter" idx="12"/>
          </p:nvPr>
        </p:nvSpPr>
        <p:spPr/>
        <p:txBody>
          <a:bodyPr/>
          <a:lstStyle/>
          <a:p>
            <a:fld id="{BA24C3E7-E602-4E5B-BB20-F3F97E5DEBD3}" type="slidenum">
              <a:rPr lang="cs-CZ" smtClean="0"/>
              <a:t>‹#›</a:t>
            </a:fld>
            <a:endParaRPr lang="cs-CZ"/>
          </a:p>
        </p:txBody>
      </p:sp>
    </p:spTree>
    <p:extLst>
      <p:ext uri="{BB962C8B-B14F-4D97-AF65-F5344CB8AC3E}">
        <p14:creationId xmlns:p14="http://schemas.microsoft.com/office/powerpoint/2010/main" val="970086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772A4D-B204-4E7C-9DDD-A7A97C06C996}"/>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CCEC012-4629-4123-A29E-CE3734D839E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B6D355D-09FB-43E7-B36C-73A104C2D506}"/>
              </a:ext>
            </a:extLst>
          </p:cNvPr>
          <p:cNvSpPr>
            <a:spLocks noGrp="1"/>
          </p:cNvSpPr>
          <p:nvPr>
            <p:ph type="dt" sz="half" idx="10"/>
          </p:nvPr>
        </p:nvSpPr>
        <p:spPr/>
        <p:txBody>
          <a:bodyPr/>
          <a:lstStyle/>
          <a:p>
            <a:fld id="{4C89800B-AA31-4F91-B9B8-8BA35A417400}" type="datetimeFigureOut">
              <a:rPr lang="cs-CZ" smtClean="0"/>
              <a:t>09.03.2024</a:t>
            </a:fld>
            <a:endParaRPr lang="cs-CZ"/>
          </a:p>
        </p:txBody>
      </p:sp>
      <p:sp>
        <p:nvSpPr>
          <p:cNvPr id="5" name="Zástupný symbol pro zápatí 4">
            <a:extLst>
              <a:ext uri="{FF2B5EF4-FFF2-40B4-BE49-F238E27FC236}">
                <a16:creationId xmlns:a16="http://schemas.microsoft.com/office/drawing/2014/main" id="{A3D3848F-5D78-4F1D-9833-DD6F8CFBDBA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D530021-1926-46E1-BA6A-F1279DCA5436}"/>
              </a:ext>
            </a:extLst>
          </p:cNvPr>
          <p:cNvSpPr>
            <a:spLocks noGrp="1"/>
          </p:cNvSpPr>
          <p:nvPr>
            <p:ph type="sldNum" sz="quarter" idx="12"/>
          </p:nvPr>
        </p:nvSpPr>
        <p:spPr/>
        <p:txBody>
          <a:bodyPr/>
          <a:lstStyle/>
          <a:p>
            <a:fld id="{BA24C3E7-E602-4E5B-BB20-F3F97E5DEBD3}" type="slidenum">
              <a:rPr lang="cs-CZ" smtClean="0"/>
              <a:t>‹#›</a:t>
            </a:fld>
            <a:endParaRPr lang="cs-CZ"/>
          </a:p>
        </p:txBody>
      </p:sp>
    </p:spTree>
    <p:extLst>
      <p:ext uri="{BB962C8B-B14F-4D97-AF65-F5344CB8AC3E}">
        <p14:creationId xmlns:p14="http://schemas.microsoft.com/office/powerpoint/2010/main" val="3767859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B7BE9D4-7F68-4D7C-B027-87E98E5B5F62}"/>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EC960790-0776-4CE1-9468-CF52E83D2D2D}"/>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7339E24-CD36-4A03-BDC7-33647026EA6F}"/>
              </a:ext>
            </a:extLst>
          </p:cNvPr>
          <p:cNvSpPr>
            <a:spLocks noGrp="1"/>
          </p:cNvSpPr>
          <p:nvPr>
            <p:ph type="dt" sz="half" idx="10"/>
          </p:nvPr>
        </p:nvSpPr>
        <p:spPr/>
        <p:txBody>
          <a:bodyPr/>
          <a:lstStyle/>
          <a:p>
            <a:fld id="{4C89800B-AA31-4F91-B9B8-8BA35A417400}" type="datetimeFigureOut">
              <a:rPr lang="cs-CZ" smtClean="0"/>
              <a:t>09.03.2024</a:t>
            </a:fld>
            <a:endParaRPr lang="cs-CZ"/>
          </a:p>
        </p:txBody>
      </p:sp>
      <p:sp>
        <p:nvSpPr>
          <p:cNvPr id="5" name="Zástupný symbol pro zápatí 4">
            <a:extLst>
              <a:ext uri="{FF2B5EF4-FFF2-40B4-BE49-F238E27FC236}">
                <a16:creationId xmlns:a16="http://schemas.microsoft.com/office/drawing/2014/main" id="{1FA09E6F-6452-435C-8A39-0F1613B5DA6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BB5F7CE-4CA7-43FC-A5F8-A8B3F7E75C71}"/>
              </a:ext>
            </a:extLst>
          </p:cNvPr>
          <p:cNvSpPr>
            <a:spLocks noGrp="1"/>
          </p:cNvSpPr>
          <p:nvPr>
            <p:ph type="sldNum" sz="quarter" idx="12"/>
          </p:nvPr>
        </p:nvSpPr>
        <p:spPr/>
        <p:txBody>
          <a:bodyPr/>
          <a:lstStyle/>
          <a:p>
            <a:fld id="{BA24C3E7-E602-4E5B-BB20-F3F97E5DEBD3}" type="slidenum">
              <a:rPr lang="cs-CZ" smtClean="0"/>
              <a:t>‹#›</a:t>
            </a:fld>
            <a:endParaRPr lang="cs-CZ"/>
          </a:p>
        </p:txBody>
      </p:sp>
    </p:spTree>
    <p:extLst>
      <p:ext uri="{BB962C8B-B14F-4D97-AF65-F5344CB8AC3E}">
        <p14:creationId xmlns:p14="http://schemas.microsoft.com/office/powerpoint/2010/main" val="1565206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DAB671-BCA7-45F4-B83C-FEB3F91CBF3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1E2D50D5-6974-4B82-90E2-5E5F27734E6C}"/>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A31B40C-FF7B-4947-92CF-049FDFD6718D}"/>
              </a:ext>
            </a:extLst>
          </p:cNvPr>
          <p:cNvSpPr>
            <a:spLocks noGrp="1"/>
          </p:cNvSpPr>
          <p:nvPr>
            <p:ph type="dt" sz="half" idx="10"/>
          </p:nvPr>
        </p:nvSpPr>
        <p:spPr/>
        <p:txBody>
          <a:bodyPr/>
          <a:lstStyle/>
          <a:p>
            <a:fld id="{4C89800B-AA31-4F91-B9B8-8BA35A417400}" type="datetimeFigureOut">
              <a:rPr lang="cs-CZ" smtClean="0"/>
              <a:t>09.03.2024</a:t>
            </a:fld>
            <a:endParaRPr lang="cs-CZ"/>
          </a:p>
        </p:txBody>
      </p:sp>
      <p:sp>
        <p:nvSpPr>
          <p:cNvPr id="5" name="Zástupný symbol pro zápatí 4">
            <a:extLst>
              <a:ext uri="{FF2B5EF4-FFF2-40B4-BE49-F238E27FC236}">
                <a16:creationId xmlns:a16="http://schemas.microsoft.com/office/drawing/2014/main" id="{19E9C0D2-B004-422A-B3F6-66C11A87755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9DD1517-17A5-4161-B9D7-FFB988C07514}"/>
              </a:ext>
            </a:extLst>
          </p:cNvPr>
          <p:cNvSpPr>
            <a:spLocks noGrp="1"/>
          </p:cNvSpPr>
          <p:nvPr>
            <p:ph type="sldNum" sz="quarter" idx="12"/>
          </p:nvPr>
        </p:nvSpPr>
        <p:spPr/>
        <p:txBody>
          <a:bodyPr/>
          <a:lstStyle/>
          <a:p>
            <a:fld id="{BA24C3E7-E602-4E5B-BB20-F3F97E5DEBD3}" type="slidenum">
              <a:rPr lang="cs-CZ" smtClean="0"/>
              <a:t>‹#›</a:t>
            </a:fld>
            <a:endParaRPr lang="cs-CZ"/>
          </a:p>
        </p:txBody>
      </p:sp>
    </p:spTree>
    <p:extLst>
      <p:ext uri="{BB962C8B-B14F-4D97-AF65-F5344CB8AC3E}">
        <p14:creationId xmlns:p14="http://schemas.microsoft.com/office/powerpoint/2010/main" val="298651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ED0E36-8B44-4C3F-911A-8F13FD163981}"/>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A9ABA8F2-7785-4B2F-A9A6-2719AD975D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34DE8FA8-5467-4462-A3EE-29F3FFC26989}"/>
              </a:ext>
            </a:extLst>
          </p:cNvPr>
          <p:cNvSpPr>
            <a:spLocks noGrp="1"/>
          </p:cNvSpPr>
          <p:nvPr>
            <p:ph type="dt" sz="half" idx="10"/>
          </p:nvPr>
        </p:nvSpPr>
        <p:spPr/>
        <p:txBody>
          <a:bodyPr/>
          <a:lstStyle/>
          <a:p>
            <a:fld id="{4C89800B-AA31-4F91-B9B8-8BA35A417400}" type="datetimeFigureOut">
              <a:rPr lang="cs-CZ" smtClean="0"/>
              <a:t>09.03.2024</a:t>
            </a:fld>
            <a:endParaRPr lang="cs-CZ"/>
          </a:p>
        </p:txBody>
      </p:sp>
      <p:sp>
        <p:nvSpPr>
          <p:cNvPr id="5" name="Zástupný symbol pro zápatí 4">
            <a:extLst>
              <a:ext uri="{FF2B5EF4-FFF2-40B4-BE49-F238E27FC236}">
                <a16:creationId xmlns:a16="http://schemas.microsoft.com/office/drawing/2014/main" id="{223DAC88-A1AA-4B8F-947F-BD1D471B61C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8F8C337-66D8-4BB0-9119-345522BEB374}"/>
              </a:ext>
            </a:extLst>
          </p:cNvPr>
          <p:cNvSpPr>
            <a:spLocks noGrp="1"/>
          </p:cNvSpPr>
          <p:nvPr>
            <p:ph type="sldNum" sz="quarter" idx="12"/>
          </p:nvPr>
        </p:nvSpPr>
        <p:spPr/>
        <p:txBody>
          <a:bodyPr/>
          <a:lstStyle/>
          <a:p>
            <a:fld id="{BA24C3E7-E602-4E5B-BB20-F3F97E5DEBD3}" type="slidenum">
              <a:rPr lang="cs-CZ" smtClean="0"/>
              <a:t>‹#›</a:t>
            </a:fld>
            <a:endParaRPr lang="cs-CZ"/>
          </a:p>
        </p:txBody>
      </p:sp>
    </p:spTree>
    <p:extLst>
      <p:ext uri="{BB962C8B-B14F-4D97-AF65-F5344CB8AC3E}">
        <p14:creationId xmlns:p14="http://schemas.microsoft.com/office/powerpoint/2010/main" val="1012730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7AE652-A914-4947-8892-AE7F3B0CC7D6}"/>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45E38B6-2724-4E99-A1E0-8DCD3CFC0ABD}"/>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C7693228-C38D-4E25-9446-6A4FEB7987CF}"/>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AA770AB-6F10-4318-B879-2477BF483535}"/>
              </a:ext>
            </a:extLst>
          </p:cNvPr>
          <p:cNvSpPr>
            <a:spLocks noGrp="1"/>
          </p:cNvSpPr>
          <p:nvPr>
            <p:ph type="dt" sz="half" idx="10"/>
          </p:nvPr>
        </p:nvSpPr>
        <p:spPr/>
        <p:txBody>
          <a:bodyPr/>
          <a:lstStyle/>
          <a:p>
            <a:fld id="{4C89800B-AA31-4F91-B9B8-8BA35A417400}" type="datetimeFigureOut">
              <a:rPr lang="cs-CZ" smtClean="0"/>
              <a:t>09.03.2024</a:t>
            </a:fld>
            <a:endParaRPr lang="cs-CZ"/>
          </a:p>
        </p:txBody>
      </p:sp>
      <p:sp>
        <p:nvSpPr>
          <p:cNvPr id="6" name="Zástupný symbol pro zápatí 5">
            <a:extLst>
              <a:ext uri="{FF2B5EF4-FFF2-40B4-BE49-F238E27FC236}">
                <a16:creationId xmlns:a16="http://schemas.microsoft.com/office/drawing/2014/main" id="{956623AC-B144-4E5F-A160-CB1E5629A74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B69931A-8B70-467F-BF24-1063C76C6F74}"/>
              </a:ext>
            </a:extLst>
          </p:cNvPr>
          <p:cNvSpPr>
            <a:spLocks noGrp="1"/>
          </p:cNvSpPr>
          <p:nvPr>
            <p:ph type="sldNum" sz="quarter" idx="12"/>
          </p:nvPr>
        </p:nvSpPr>
        <p:spPr/>
        <p:txBody>
          <a:bodyPr/>
          <a:lstStyle/>
          <a:p>
            <a:fld id="{BA24C3E7-E602-4E5B-BB20-F3F97E5DEBD3}" type="slidenum">
              <a:rPr lang="cs-CZ" smtClean="0"/>
              <a:t>‹#›</a:t>
            </a:fld>
            <a:endParaRPr lang="cs-CZ"/>
          </a:p>
        </p:txBody>
      </p:sp>
    </p:spTree>
    <p:extLst>
      <p:ext uri="{BB962C8B-B14F-4D97-AF65-F5344CB8AC3E}">
        <p14:creationId xmlns:p14="http://schemas.microsoft.com/office/powerpoint/2010/main" val="2769726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86BCF6-831F-4BC4-8F63-7CE832D1E079}"/>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22392F85-A164-4913-9CCF-2EFF6871AC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CCD41CC9-0033-4314-A853-7AFB26148765}"/>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7EC63EAE-BB69-4CE2-9661-BF7069C787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50834C50-49D5-458C-92DA-0523D0D4E73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7805557-6E0A-4A05-940E-CA252C282CBA}"/>
              </a:ext>
            </a:extLst>
          </p:cNvPr>
          <p:cNvSpPr>
            <a:spLocks noGrp="1"/>
          </p:cNvSpPr>
          <p:nvPr>
            <p:ph type="dt" sz="half" idx="10"/>
          </p:nvPr>
        </p:nvSpPr>
        <p:spPr/>
        <p:txBody>
          <a:bodyPr/>
          <a:lstStyle/>
          <a:p>
            <a:fld id="{4C89800B-AA31-4F91-B9B8-8BA35A417400}" type="datetimeFigureOut">
              <a:rPr lang="cs-CZ" smtClean="0"/>
              <a:t>09.03.2024</a:t>
            </a:fld>
            <a:endParaRPr lang="cs-CZ"/>
          </a:p>
        </p:txBody>
      </p:sp>
      <p:sp>
        <p:nvSpPr>
          <p:cNvPr id="8" name="Zástupný symbol pro zápatí 7">
            <a:extLst>
              <a:ext uri="{FF2B5EF4-FFF2-40B4-BE49-F238E27FC236}">
                <a16:creationId xmlns:a16="http://schemas.microsoft.com/office/drawing/2014/main" id="{928AA109-48EF-424A-B396-484C80AB7B8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BB7A9E1-BC00-41A2-8CE1-BC253C077295}"/>
              </a:ext>
            </a:extLst>
          </p:cNvPr>
          <p:cNvSpPr>
            <a:spLocks noGrp="1"/>
          </p:cNvSpPr>
          <p:nvPr>
            <p:ph type="sldNum" sz="quarter" idx="12"/>
          </p:nvPr>
        </p:nvSpPr>
        <p:spPr/>
        <p:txBody>
          <a:bodyPr/>
          <a:lstStyle/>
          <a:p>
            <a:fld id="{BA24C3E7-E602-4E5B-BB20-F3F97E5DEBD3}" type="slidenum">
              <a:rPr lang="cs-CZ" smtClean="0"/>
              <a:t>‹#›</a:t>
            </a:fld>
            <a:endParaRPr lang="cs-CZ"/>
          </a:p>
        </p:txBody>
      </p:sp>
    </p:spTree>
    <p:extLst>
      <p:ext uri="{BB962C8B-B14F-4D97-AF65-F5344CB8AC3E}">
        <p14:creationId xmlns:p14="http://schemas.microsoft.com/office/powerpoint/2010/main" val="4294621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DD8B90-12F9-49AC-BFED-9F7FD307884A}"/>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1A74DAC-77C9-4A01-BEED-ECA69AA02553}"/>
              </a:ext>
            </a:extLst>
          </p:cNvPr>
          <p:cNvSpPr>
            <a:spLocks noGrp="1"/>
          </p:cNvSpPr>
          <p:nvPr>
            <p:ph type="dt" sz="half" idx="10"/>
          </p:nvPr>
        </p:nvSpPr>
        <p:spPr/>
        <p:txBody>
          <a:bodyPr/>
          <a:lstStyle/>
          <a:p>
            <a:fld id="{4C89800B-AA31-4F91-B9B8-8BA35A417400}" type="datetimeFigureOut">
              <a:rPr lang="cs-CZ" smtClean="0"/>
              <a:t>09.03.2024</a:t>
            </a:fld>
            <a:endParaRPr lang="cs-CZ"/>
          </a:p>
        </p:txBody>
      </p:sp>
      <p:sp>
        <p:nvSpPr>
          <p:cNvPr id="4" name="Zástupný symbol pro zápatí 3">
            <a:extLst>
              <a:ext uri="{FF2B5EF4-FFF2-40B4-BE49-F238E27FC236}">
                <a16:creationId xmlns:a16="http://schemas.microsoft.com/office/drawing/2014/main" id="{3475A1A7-F369-426C-AF0F-A2A522110BC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D82B8C6D-1563-4D07-A0FA-CACBD44EEC17}"/>
              </a:ext>
            </a:extLst>
          </p:cNvPr>
          <p:cNvSpPr>
            <a:spLocks noGrp="1"/>
          </p:cNvSpPr>
          <p:nvPr>
            <p:ph type="sldNum" sz="quarter" idx="12"/>
          </p:nvPr>
        </p:nvSpPr>
        <p:spPr/>
        <p:txBody>
          <a:bodyPr/>
          <a:lstStyle/>
          <a:p>
            <a:fld id="{BA24C3E7-E602-4E5B-BB20-F3F97E5DEBD3}" type="slidenum">
              <a:rPr lang="cs-CZ" smtClean="0"/>
              <a:t>‹#›</a:t>
            </a:fld>
            <a:endParaRPr lang="cs-CZ"/>
          </a:p>
        </p:txBody>
      </p:sp>
    </p:spTree>
    <p:extLst>
      <p:ext uri="{BB962C8B-B14F-4D97-AF65-F5344CB8AC3E}">
        <p14:creationId xmlns:p14="http://schemas.microsoft.com/office/powerpoint/2010/main" val="919821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351A3BC-A76E-4486-ACD8-C20D8DEABDDE}"/>
              </a:ext>
            </a:extLst>
          </p:cNvPr>
          <p:cNvSpPr>
            <a:spLocks noGrp="1"/>
          </p:cNvSpPr>
          <p:nvPr>
            <p:ph type="dt" sz="half" idx="10"/>
          </p:nvPr>
        </p:nvSpPr>
        <p:spPr/>
        <p:txBody>
          <a:bodyPr/>
          <a:lstStyle/>
          <a:p>
            <a:fld id="{4C89800B-AA31-4F91-B9B8-8BA35A417400}" type="datetimeFigureOut">
              <a:rPr lang="cs-CZ" smtClean="0"/>
              <a:t>09.03.2024</a:t>
            </a:fld>
            <a:endParaRPr lang="cs-CZ"/>
          </a:p>
        </p:txBody>
      </p:sp>
      <p:sp>
        <p:nvSpPr>
          <p:cNvPr id="3" name="Zástupný symbol pro zápatí 2">
            <a:extLst>
              <a:ext uri="{FF2B5EF4-FFF2-40B4-BE49-F238E27FC236}">
                <a16:creationId xmlns:a16="http://schemas.microsoft.com/office/drawing/2014/main" id="{F86A00BE-863A-46EF-8601-7F52B4284F6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06D481CB-5DCB-4D97-A30F-9165F2C997DA}"/>
              </a:ext>
            </a:extLst>
          </p:cNvPr>
          <p:cNvSpPr>
            <a:spLocks noGrp="1"/>
          </p:cNvSpPr>
          <p:nvPr>
            <p:ph type="sldNum" sz="quarter" idx="12"/>
          </p:nvPr>
        </p:nvSpPr>
        <p:spPr/>
        <p:txBody>
          <a:bodyPr/>
          <a:lstStyle/>
          <a:p>
            <a:fld id="{BA24C3E7-E602-4E5B-BB20-F3F97E5DEBD3}" type="slidenum">
              <a:rPr lang="cs-CZ" smtClean="0"/>
              <a:t>‹#›</a:t>
            </a:fld>
            <a:endParaRPr lang="cs-CZ"/>
          </a:p>
        </p:txBody>
      </p:sp>
    </p:spTree>
    <p:extLst>
      <p:ext uri="{BB962C8B-B14F-4D97-AF65-F5344CB8AC3E}">
        <p14:creationId xmlns:p14="http://schemas.microsoft.com/office/powerpoint/2010/main" val="1166403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A4CCA-6DFB-4BC4-AEEE-C9D7833D83F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F096E925-5605-40CE-90D1-E2409A1744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5F15929D-5743-4073-B201-9D9753F4B0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3FF58248-8662-4843-947F-738A1F823431}"/>
              </a:ext>
            </a:extLst>
          </p:cNvPr>
          <p:cNvSpPr>
            <a:spLocks noGrp="1"/>
          </p:cNvSpPr>
          <p:nvPr>
            <p:ph type="dt" sz="half" idx="10"/>
          </p:nvPr>
        </p:nvSpPr>
        <p:spPr/>
        <p:txBody>
          <a:bodyPr/>
          <a:lstStyle/>
          <a:p>
            <a:fld id="{4C89800B-AA31-4F91-B9B8-8BA35A417400}" type="datetimeFigureOut">
              <a:rPr lang="cs-CZ" smtClean="0"/>
              <a:t>09.03.2024</a:t>
            </a:fld>
            <a:endParaRPr lang="cs-CZ"/>
          </a:p>
        </p:txBody>
      </p:sp>
      <p:sp>
        <p:nvSpPr>
          <p:cNvPr id="6" name="Zástupný symbol pro zápatí 5">
            <a:extLst>
              <a:ext uri="{FF2B5EF4-FFF2-40B4-BE49-F238E27FC236}">
                <a16:creationId xmlns:a16="http://schemas.microsoft.com/office/drawing/2014/main" id="{89CC384A-7778-4B22-8D04-AA33EFFCBD0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578B7F9-FD55-4D08-A33D-80C17EEFC87A}"/>
              </a:ext>
            </a:extLst>
          </p:cNvPr>
          <p:cNvSpPr>
            <a:spLocks noGrp="1"/>
          </p:cNvSpPr>
          <p:nvPr>
            <p:ph type="sldNum" sz="quarter" idx="12"/>
          </p:nvPr>
        </p:nvSpPr>
        <p:spPr/>
        <p:txBody>
          <a:bodyPr/>
          <a:lstStyle/>
          <a:p>
            <a:fld id="{BA24C3E7-E602-4E5B-BB20-F3F97E5DEBD3}" type="slidenum">
              <a:rPr lang="cs-CZ" smtClean="0"/>
              <a:t>‹#›</a:t>
            </a:fld>
            <a:endParaRPr lang="cs-CZ"/>
          </a:p>
        </p:txBody>
      </p:sp>
    </p:spTree>
    <p:extLst>
      <p:ext uri="{BB962C8B-B14F-4D97-AF65-F5344CB8AC3E}">
        <p14:creationId xmlns:p14="http://schemas.microsoft.com/office/powerpoint/2010/main" val="334154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4C1A6F-02F3-4E04-B875-FE387F511B2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7480D8F-C668-45FC-A847-954D2ED09F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E3967730-4649-4536-95AD-7617A1FB7F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297BD3AF-E747-42F3-9F4F-94F453B0F45F}"/>
              </a:ext>
            </a:extLst>
          </p:cNvPr>
          <p:cNvSpPr>
            <a:spLocks noGrp="1"/>
          </p:cNvSpPr>
          <p:nvPr>
            <p:ph type="dt" sz="half" idx="10"/>
          </p:nvPr>
        </p:nvSpPr>
        <p:spPr/>
        <p:txBody>
          <a:bodyPr/>
          <a:lstStyle/>
          <a:p>
            <a:fld id="{4C89800B-AA31-4F91-B9B8-8BA35A417400}" type="datetimeFigureOut">
              <a:rPr lang="cs-CZ" smtClean="0"/>
              <a:t>09.03.2024</a:t>
            </a:fld>
            <a:endParaRPr lang="cs-CZ"/>
          </a:p>
        </p:txBody>
      </p:sp>
      <p:sp>
        <p:nvSpPr>
          <p:cNvPr id="6" name="Zástupný symbol pro zápatí 5">
            <a:extLst>
              <a:ext uri="{FF2B5EF4-FFF2-40B4-BE49-F238E27FC236}">
                <a16:creationId xmlns:a16="http://schemas.microsoft.com/office/drawing/2014/main" id="{97669F22-440E-4953-BA84-3EA67FD7CBE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C48310D-1697-456F-8406-9B592A7D19FB}"/>
              </a:ext>
            </a:extLst>
          </p:cNvPr>
          <p:cNvSpPr>
            <a:spLocks noGrp="1"/>
          </p:cNvSpPr>
          <p:nvPr>
            <p:ph type="sldNum" sz="quarter" idx="12"/>
          </p:nvPr>
        </p:nvSpPr>
        <p:spPr/>
        <p:txBody>
          <a:bodyPr/>
          <a:lstStyle/>
          <a:p>
            <a:fld id="{BA24C3E7-E602-4E5B-BB20-F3F97E5DEBD3}" type="slidenum">
              <a:rPr lang="cs-CZ" smtClean="0"/>
              <a:t>‹#›</a:t>
            </a:fld>
            <a:endParaRPr lang="cs-CZ"/>
          </a:p>
        </p:txBody>
      </p:sp>
    </p:spTree>
    <p:extLst>
      <p:ext uri="{BB962C8B-B14F-4D97-AF65-F5344CB8AC3E}">
        <p14:creationId xmlns:p14="http://schemas.microsoft.com/office/powerpoint/2010/main" val="252408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F0A433D-9769-4709-97D8-2D0DF9AC94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9A81BCB6-4C47-4A2C-8906-B55623282E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A031C1D-4FCE-45CE-83D1-1DDC898FF4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9800B-AA31-4F91-B9B8-8BA35A417400}" type="datetimeFigureOut">
              <a:rPr lang="cs-CZ" smtClean="0"/>
              <a:t>09.03.2024</a:t>
            </a:fld>
            <a:endParaRPr lang="cs-CZ"/>
          </a:p>
        </p:txBody>
      </p:sp>
      <p:sp>
        <p:nvSpPr>
          <p:cNvPr id="5" name="Zástupný symbol pro zápatí 4">
            <a:extLst>
              <a:ext uri="{FF2B5EF4-FFF2-40B4-BE49-F238E27FC236}">
                <a16:creationId xmlns:a16="http://schemas.microsoft.com/office/drawing/2014/main" id="{9374C503-68EE-4A8A-9B16-CD2194B4C0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324002D1-69CC-4469-85E6-13EA351445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4C3E7-E602-4E5B-BB20-F3F97E5DEBD3}" type="slidenum">
              <a:rPr lang="cs-CZ" smtClean="0"/>
              <a:t>‹#›</a:t>
            </a:fld>
            <a:endParaRPr lang="cs-CZ"/>
          </a:p>
        </p:txBody>
      </p:sp>
    </p:spTree>
    <p:extLst>
      <p:ext uri="{BB962C8B-B14F-4D97-AF65-F5344CB8AC3E}">
        <p14:creationId xmlns:p14="http://schemas.microsoft.com/office/powerpoint/2010/main" val="2898579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iassw-aiets.org/global-definition-of-social-work-review-of-the-global-definition/"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supervize.eu/" TargetMode="External"/><Relationship Id="rId2" Type="http://schemas.openxmlformats.org/officeDocument/2006/relationships/hyperlink" Target="http://praha.vupsv.cz/cgi-webisnt/sh.wis?h2=10&amp;dbn%5Et4000=epccicso&amp;gizmo%5Et4001=aw-1250&amp;prefix%5Et4002=AU=&amp;pft%5Et4003=*@depccicso.pfg&amp;letdisp%5Et4006=BEG&amp;jump%5Et4501=generic&amp;db%5Et4700=gen&amp;lang%5Et4902=CZ&amp;name%5Et4903=EPCCICSO&amp;ctl%5Et4921=GA&amp;thead1%5Et4922=CLASS=tabulka1%20BORDER=1%20CELLSPACING=1%20CELLPADDING=5&amp;thead2%5Et4923=ALIGN=CENTER%20VALIGN=TOP&amp;battr%5Et4930=BGCOLOR=white&amp;tfattr%5Et4932=class=intro&amp;metaex%5Et4940=LINK%20href=/webisnt/custom/cicsoepc/styl.css%20type=text/css%20rel=StyleSheet&amp;TYPE%5Et4901=G&amp;h1=1&amp;search=VY=VUPSV,%20V.%20V.%20I."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ww.mpsv.cz/documents/20142/225517/profesni_zakon_text.pdf/ac1f0186-10e1-b2ad-3e1b-a8d25350f4d1" TargetMode="External"/><Relationship Id="rId2" Type="http://schemas.openxmlformats.org/officeDocument/2006/relationships/hyperlink" Target="https://www.mpsv.cz/documents/20142/225517/profesni_zakon.pdf/465e76da-c021-2d2d-d8d7-77569df97bb0"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praha.vupsv.cz/cgi-webisnt/sh.wis?h2=10&amp;dbn%5Et4000=epccicso&amp;gizmo%5Et4001=aw-1250&amp;prefix%5Et4002=AU=&amp;pft%5Et4003=*@depccicso.pfg&amp;letdisp%5Et4006=BEG&amp;jump%5Et4501=generic&amp;db%5Et4700=gen&amp;lang%5Et4902=CZ&amp;name%5Et4903=EPCCICSO&amp;ctl%5Et4921=GA&amp;thead1%5Et4922=CLASS=tabulka1%20BORDER=1%20CELLSPACING=1%20CELLPADDING=5&amp;thead2%5Et4923=ALIGN=CENTER%20VALIGN=TOP&amp;battr%5Et4930=BGCOLOR=white&amp;tfattr%5Et4932=class=intro&amp;metaex%5Et4940=LINK%20href=/webisnt/custom/cicsoepc/styl.css%20type=text/css%20rel=StyleSheet&amp;TYPE%5Et4901=G&amp;h1=1&amp;search=VY=VUPSV,%20V.%20V.%20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AA5A67-CCFB-4BC0-B8D8-BF7A5DD3DDB2}"/>
              </a:ext>
            </a:extLst>
          </p:cNvPr>
          <p:cNvSpPr>
            <a:spLocks noGrp="1"/>
          </p:cNvSpPr>
          <p:nvPr>
            <p:ph type="ctrTitle"/>
          </p:nvPr>
        </p:nvSpPr>
        <p:spPr>
          <a:xfrm>
            <a:off x="589280" y="1122363"/>
            <a:ext cx="10850880" cy="2387600"/>
          </a:xfrm>
        </p:spPr>
        <p:txBody>
          <a:bodyPr/>
          <a:lstStyle/>
          <a:p>
            <a:r>
              <a:rPr lang="cs-CZ" dirty="0"/>
              <a:t>Moderní metody sociální práce I.</a:t>
            </a:r>
          </a:p>
        </p:txBody>
      </p:sp>
      <p:sp>
        <p:nvSpPr>
          <p:cNvPr id="3" name="Podnadpis 2">
            <a:extLst>
              <a:ext uri="{FF2B5EF4-FFF2-40B4-BE49-F238E27FC236}">
                <a16:creationId xmlns:a16="http://schemas.microsoft.com/office/drawing/2014/main" id="{D7B7E141-F824-4307-B12E-18418D42AC67}"/>
              </a:ext>
            </a:extLst>
          </p:cNvPr>
          <p:cNvSpPr>
            <a:spLocks noGrp="1"/>
          </p:cNvSpPr>
          <p:nvPr>
            <p:ph type="subTitle" idx="1"/>
          </p:nvPr>
        </p:nvSpPr>
        <p:spPr>
          <a:xfrm>
            <a:off x="1524000" y="3602038"/>
            <a:ext cx="9144000" cy="2504122"/>
          </a:xfrm>
        </p:spPr>
        <p:txBody>
          <a:bodyPr>
            <a:normAutofit/>
          </a:bodyPr>
          <a:lstStyle/>
          <a:p>
            <a:endParaRPr lang="cs-CZ" sz="3600" dirty="0"/>
          </a:p>
          <a:p>
            <a:r>
              <a:rPr lang="cs-CZ" sz="3600" dirty="0"/>
              <a:t>Mgr. Pavel Bareš, Ph.D.</a:t>
            </a:r>
          </a:p>
        </p:txBody>
      </p:sp>
    </p:spTree>
    <p:extLst>
      <p:ext uri="{BB962C8B-B14F-4D97-AF65-F5344CB8AC3E}">
        <p14:creationId xmlns:p14="http://schemas.microsoft.com/office/powerpoint/2010/main" val="3036208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a:extLst>
              <a:ext uri="{FF2B5EF4-FFF2-40B4-BE49-F238E27FC236}">
                <a16:creationId xmlns:a16="http://schemas.microsoft.com/office/drawing/2014/main" id="{25D0775B-2DA0-4F8A-BBB6-3944E8B5E687}"/>
              </a:ext>
            </a:extLst>
          </p:cNvPr>
          <p:cNvSpPr>
            <a:spLocks noGrp="1"/>
          </p:cNvSpPr>
          <p:nvPr>
            <p:ph idx="1"/>
          </p:nvPr>
        </p:nvSpPr>
        <p:spPr>
          <a:xfrm>
            <a:off x="929640" y="1463040"/>
            <a:ext cx="10937240" cy="5273040"/>
          </a:xfrm>
        </p:spPr>
        <p:txBody>
          <a:bodyPr>
            <a:normAutofit lnSpcReduction="10000"/>
          </a:bodyPr>
          <a:lstStyle/>
          <a:p>
            <a:r>
              <a:rPr lang="cs-CZ" dirty="0"/>
              <a:t>Trend k mezioborovosti, komplementaritě, vzájemné provázanosti či prostupnosti</a:t>
            </a:r>
          </a:p>
          <a:p>
            <a:pPr lvl="1"/>
            <a:r>
              <a:rPr lang="cs-CZ" dirty="0"/>
              <a:t>V sociální práci je interdisciplinární přístup považován za nezbytný a přirozený (jde především o člověka a je nutné reagovat na to, jak se proměňuje jeho životní situace ve všech důležitých oblastech) a je jejím neodmyslitelným atributem (v sociální práci je tak důraz na ucelený přístup v zásadě její „tradiční esencí“)</a:t>
            </a:r>
          </a:p>
          <a:p>
            <a:pPr lvl="1"/>
            <a:r>
              <a:rPr lang="cs-CZ" dirty="0"/>
              <a:t>V dalších oblastech (zejména pak na úrovni institucionálních a regulatorních mechanismů) se snaha o překonání (resortních, oborových apod.) hranic sice prosazuje také, ale podstatně obtížněji a pomaleji (jde především o jasné vymezení kompetencí a o jejich plnění, respektive nepřekračování); Interdisciplinarita je vnímána jako určitý „nadstandard“, „něco navíc“, požadavek, který lze naplnit až po splnění či dodržení dalších postupů, není chápán jako obvyklý (a může tak na ni být v některých oblastech nahlíženo jako na nově artikulovaný požadavek, znak určité „modernizace “ apod.)</a:t>
            </a:r>
          </a:p>
          <a:p>
            <a:pPr lvl="1"/>
            <a:r>
              <a:rPr lang="cs-CZ" dirty="0"/>
              <a:t>U sociálních služeb: předpoklady, které interdisciplinární přístup podporují i ty, které jej brzdí</a:t>
            </a:r>
          </a:p>
        </p:txBody>
      </p:sp>
      <p:sp>
        <p:nvSpPr>
          <p:cNvPr id="9" name="Nadpis 1">
            <a:extLst>
              <a:ext uri="{FF2B5EF4-FFF2-40B4-BE49-F238E27FC236}">
                <a16:creationId xmlns:a16="http://schemas.microsoft.com/office/drawing/2014/main" id="{F8639225-9340-440A-A163-FCDF1051E2D4}"/>
              </a:ext>
            </a:extLst>
          </p:cNvPr>
          <p:cNvSpPr txBox="1">
            <a:spLocks/>
          </p:cNvSpPr>
          <p:nvPr/>
        </p:nvSpPr>
        <p:spPr>
          <a:xfrm>
            <a:off x="838200" y="365125"/>
            <a:ext cx="1087628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dirty="0"/>
              <a:t>Životní situace osob vs. institucionální rámec III</a:t>
            </a:r>
          </a:p>
        </p:txBody>
      </p:sp>
    </p:spTree>
    <p:extLst>
      <p:ext uri="{BB962C8B-B14F-4D97-AF65-F5344CB8AC3E}">
        <p14:creationId xmlns:p14="http://schemas.microsoft.com/office/powerpoint/2010/main" val="4058380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1C01C4B0-42C6-4F86-BA49-C51088BA1A83}"/>
              </a:ext>
            </a:extLst>
          </p:cNvPr>
          <p:cNvSpPr>
            <a:spLocks noGrp="1"/>
          </p:cNvSpPr>
          <p:nvPr>
            <p:ph idx="1"/>
          </p:nvPr>
        </p:nvSpPr>
        <p:spPr>
          <a:xfrm>
            <a:off x="838199" y="1724024"/>
            <a:ext cx="11155327" cy="4974488"/>
          </a:xfrm>
        </p:spPr>
        <p:txBody>
          <a:bodyPr>
            <a:normAutofit fontScale="85000" lnSpcReduction="20000"/>
          </a:bodyPr>
          <a:lstStyle/>
          <a:p>
            <a:r>
              <a:rPr lang="cs-CZ" dirty="0"/>
              <a:t>U řady životních oblastí je pro úspěch realizovaných opatření nezbytná interakce mezi různými oblastmi uplatnění sociální práce</a:t>
            </a:r>
          </a:p>
          <a:p>
            <a:pPr marL="0" indent="0">
              <a:buNone/>
            </a:pPr>
            <a:r>
              <a:rPr lang="cs-CZ" b="1" dirty="0"/>
              <a:t>Příklady</a:t>
            </a:r>
          </a:p>
          <a:p>
            <a:r>
              <a:rPr lang="cs-CZ" dirty="0"/>
              <a:t>Služby v oblasti post-</a:t>
            </a:r>
            <a:r>
              <a:rPr lang="cs-CZ" dirty="0" err="1"/>
              <a:t>penitenciární</a:t>
            </a:r>
            <a:r>
              <a:rPr lang="cs-CZ" dirty="0"/>
              <a:t> péče</a:t>
            </a:r>
          </a:p>
          <a:p>
            <a:r>
              <a:rPr lang="cs-CZ" dirty="0"/>
              <a:t>Situace osob opouštějících VTOS:</a:t>
            </a:r>
          </a:p>
          <a:p>
            <a:pPr lvl="1"/>
            <a:r>
              <a:rPr lang="cs-CZ" dirty="0"/>
              <a:t>Nedostatek finančních prostředků</a:t>
            </a:r>
          </a:p>
          <a:p>
            <a:pPr lvl="1"/>
            <a:r>
              <a:rPr lang="cs-CZ" dirty="0"/>
              <a:t>Zatížení dluhy a exekucemi</a:t>
            </a:r>
          </a:p>
          <a:p>
            <a:pPr lvl="1"/>
            <a:r>
              <a:rPr lang="cs-CZ" dirty="0"/>
              <a:t>Zhoršené možnosti nalezení legálního zaměstnání</a:t>
            </a:r>
          </a:p>
          <a:p>
            <a:pPr lvl="1"/>
            <a:r>
              <a:rPr lang="cs-CZ" dirty="0"/>
              <a:t>Potřeba zajištění bydlení</a:t>
            </a:r>
          </a:p>
          <a:p>
            <a:pPr lvl="1"/>
            <a:r>
              <a:rPr lang="cs-CZ" dirty="0"/>
              <a:t>Závislost na návykových látkách nebo jejich zneužívání</a:t>
            </a:r>
          </a:p>
          <a:p>
            <a:pPr lvl="1"/>
            <a:r>
              <a:rPr lang="cs-CZ" dirty="0"/>
              <a:t>Narušené rodinné prostředí</a:t>
            </a:r>
          </a:p>
          <a:p>
            <a:r>
              <a:rPr lang="cs-CZ" dirty="0"/>
              <a:t>Oblast působení různých institutů, organizací, respektive odborníků</a:t>
            </a:r>
          </a:p>
          <a:p>
            <a:pPr lvl="1"/>
            <a:r>
              <a:rPr lang="cs-CZ" dirty="0"/>
              <a:t>Sociální pracovník věznice, sociální kurátor, probační úředník, neziskové organizace</a:t>
            </a:r>
          </a:p>
          <a:p>
            <a:r>
              <a:rPr lang="cs-CZ" dirty="0"/>
              <a:t>V některých případech dochází k poměrně intenzivní výměně informací a spolupráci,   v řadě oblastí stále značné rezervy (Úřad práce, lišící se situace v regionech)</a:t>
            </a:r>
          </a:p>
        </p:txBody>
      </p:sp>
      <p:sp>
        <p:nvSpPr>
          <p:cNvPr id="5" name="Nadpis 1">
            <a:extLst>
              <a:ext uri="{FF2B5EF4-FFF2-40B4-BE49-F238E27FC236}">
                <a16:creationId xmlns:a16="http://schemas.microsoft.com/office/drawing/2014/main" id="{5B7417B2-0CF6-4B61-9B68-78CFD05F47B5}"/>
              </a:ext>
            </a:extLst>
          </p:cNvPr>
          <p:cNvSpPr txBox="1">
            <a:spLocks/>
          </p:cNvSpPr>
          <p:nvPr/>
        </p:nvSpPr>
        <p:spPr>
          <a:xfrm>
            <a:off x="838200" y="294005"/>
            <a:ext cx="1087628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dirty="0"/>
              <a:t>Koordinace mezi systémy jako předpoklad poskytování pomoci v některých situacích I</a:t>
            </a:r>
          </a:p>
        </p:txBody>
      </p:sp>
    </p:spTree>
    <p:extLst>
      <p:ext uri="{BB962C8B-B14F-4D97-AF65-F5344CB8AC3E}">
        <p14:creationId xmlns:p14="http://schemas.microsoft.com/office/powerpoint/2010/main" val="611442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grpId="0"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 calcmode="lin" valueType="num">
                                      <p:cBhvr additive="base">
                                        <p:cTn id="59"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3">
                                            <p:txEl>
                                              <p:pRg st="12" end="12"/>
                                            </p:txEl>
                                          </p:spTgt>
                                        </p:tgtEl>
                                        <p:attrNameLst>
                                          <p:attrName>style.visibility</p:attrName>
                                        </p:attrNameLst>
                                      </p:cBhvr>
                                      <p:to>
                                        <p:strVal val="visible"/>
                                      </p:to>
                                    </p:set>
                                    <p:anim calcmode="lin" valueType="num">
                                      <p:cBhvr additive="base">
                                        <p:cTn id="65"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66"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1C01C4B0-42C6-4F86-BA49-C51088BA1A83}"/>
              </a:ext>
            </a:extLst>
          </p:cNvPr>
          <p:cNvSpPr>
            <a:spLocks noGrp="1"/>
          </p:cNvSpPr>
          <p:nvPr>
            <p:ph idx="1"/>
          </p:nvPr>
        </p:nvSpPr>
        <p:spPr>
          <a:xfrm>
            <a:off x="838200" y="1724024"/>
            <a:ext cx="10515600" cy="4890135"/>
          </a:xfrm>
        </p:spPr>
        <p:txBody>
          <a:bodyPr>
            <a:normAutofit lnSpcReduction="10000"/>
          </a:bodyPr>
          <a:lstStyle/>
          <a:p>
            <a:r>
              <a:rPr lang="cs-CZ" dirty="0"/>
              <a:t>Mezi některými institucionálními systémy je již vzájemná kooperace poměrně dobře zavedená</a:t>
            </a:r>
          </a:p>
          <a:p>
            <a:pPr marL="0" indent="0">
              <a:buNone/>
            </a:pPr>
            <a:r>
              <a:rPr lang="cs-CZ" b="1" dirty="0"/>
              <a:t>Příklady</a:t>
            </a:r>
          </a:p>
          <a:p>
            <a:r>
              <a:rPr lang="cs-CZ" dirty="0"/>
              <a:t>Drogová léčba a prevence</a:t>
            </a:r>
          </a:p>
          <a:p>
            <a:pPr lvl="1"/>
            <a:r>
              <a:rPr lang="cs-CZ" dirty="0"/>
              <a:t>Zapojení a součinnost resortů zdravotnictví, práce a sociálních věcí a školství</a:t>
            </a:r>
          </a:p>
          <a:p>
            <a:pPr lvl="1"/>
            <a:r>
              <a:rPr lang="cs-CZ" dirty="0"/>
              <a:t>Resorty spravedlnosti a vnitra relevanci služeb v této oblasti nezpochybňují</a:t>
            </a:r>
          </a:p>
          <a:p>
            <a:pPr lvl="1"/>
            <a:r>
              <a:rPr lang="cs-CZ" dirty="0"/>
              <a:t>Koordinace probíhá na krajské i regionální úrovni (meziresortní komise, krajský koordinátor, komunitní plánování sociálních služeb na úrovni krajů a obcí atd.)</a:t>
            </a:r>
          </a:p>
          <a:p>
            <a:pPr lvl="1"/>
            <a:r>
              <a:rPr lang="cs-CZ" dirty="0"/>
              <a:t>Aktivity v této oblasti jsou koordinovány dlouhodobě, je zde zavedený systém komunikace</a:t>
            </a:r>
          </a:p>
          <a:p>
            <a:r>
              <a:rPr lang="cs-CZ" dirty="0"/>
              <a:t>Hospicová péče</a:t>
            </a:r>
          </a:p>
          <a:p>
            <a:pPr lvl="1"/>
            <a:r>
              <a:rPr lang="cs-CZ" dirty="0"/>
              <a:t>Úhrady péče z veřejného zdravotního pojištění</a:t>
            </a:r>
          </a:p>
          <a:p>
            <a:endParaRPr lang="cs-CZ" dirty="0"/>
          </a:p>
        </p:txBody>
      </p:sp>
      <p:sp>
        <p:nvSpPr>
          <p:cNvPr id="4" name="Nadpis 1">
            <a:extLst>
              <a:ext uri="{FF2B5EF4-FFF2-40B4-BE49-F238E27FC236}">
                <a16:creationId xmlns:a16="http://schemas.microsoft.com/office/drawing/2014/main" id="{F929749F-8262-4028-A661-776FF73ACF41}"/>
              </a:ext>
            </a:extLst>
          </p:cNvPr>
          <p:cNvSpPr txBox="1">
            <a:spLocks/>
          </p:cNvSpPr>
          <p:nvPr/>
        </p:nvSpPr>
        <p:spPr>
          <a:xfrm>
            <a:off x="838200" y="294005"/>
            <a:ext cx="1087628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dirty="0"/>
              <a:t>Koordinace mezi systémy jako předpoklad poskytování pomoci v některých situacích II</a:t>
            </a:r>
          </a:p>
        </p:txBody>
      </p:sp>
    </p:spTree>
    <p:extLst>
      <p:ext uri="{BB962C8B-B14F-4D97-AF65-F5344CB8AC3E}">
        <p14:creationId xmlns:p14="http://schemas.microsoft.com/office/powerpoint/2010/main" val="209213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1C01C4B0-42C6-4F86-BA49-C51088BA1A83}"/>
              </a:ext>
            </a:extLst>
          </p:cNvPr>
          <p:cNvSpPr>
            <a:spLocks noGrp="1"/>
          </p:cNvSpPr>
          <p:nvPr>
            <p:ph idx="1"/>
          </p:nvPr>
        </p:nvSpPr>
        <p:spPr>
          <a:xfrm>
            <a:off x="838200" y="1724024"/>
            <a:ext cx="10515600" cy="5133976"/>
          </a:xfrm>
        </p:spPr>
        <p:txBody>
          <a:bodyPr>
            <a:normAutofit fontScale="92500" lnSpcReduction="10000"/>
          </a:bodyPr>
          <a:lstStyle/>
          <a:p>
            <a:r>
              <a:rPr lang="cs-CZ" dirty="0"/>
              <a:t>V určitých oblastech k interakci mezi různými institucionálními systémy nedochází nebo je koordinace různých aktivit jen omezená</a:t>
            </a:r>
          </a:p>
          <a:p>
            <a:r>
              <a:rPr lang="cs-CZ" dirty="0"/>
              <a:t>Případně ke vzájemné koordinaci dochází „jen“ díky „nesystémovým“ iniciativám „zdola“, bez existence odpovídající regulace a systémové podpory</a:t>
            </a:r>
          </a:p>
          <a:p>
            <a:pPr marL="0" indent="0">
              <a:buNone/>
            </a:pPr>
            <a:r>
              <a:rPr lang="cs-CZ" b="1" dirty="0"/>
              <a:t>Příklady</a:t>
            </a:r>
          </a:p>
          <a:p>
            <a:r>
              <a:rPr lang="cs-CZ" dirty="0"/>
              <a:t>Pomezí mezi poskytováním sociální služby a zaměstnáváním znevýhodněných osob</a:t>
            </a:r>
          </a:p>
          <a:p>
            <a:pPr lvl="1"/>
            <a:r>
              <a:rPr lang="cs-CZ" dirty="0"/>
              <a:t>Sociální podniky – jejich fungování ztěžuje mj. regulace poskytování sociálních služeb a stávající nastavení institutu chráněného poskytování místa</a:t>
            </a:r>
          </a:p>
          <a:p>
            <a:r>
              <a:rPr lang="cs-CZ" dirty="0"/>
              <a:t>Služby zaměřené na podporu pečujících osob</a:t>
            </a:r>
          </a:p>
          <a:p>
            <a:pPr lvl="1"/>
            <a:r>
              <a:rPr lang="cs-CZ" dirty="0"/>
              <a:t>Na úrovni samospráv existují různé iniciativy, projekty i již dobře zavedené služby</a:t>
            </a:r>
          </a:p>
          <a:p>
            <a:pPr lvl="1"/>
            <a:r>
              <a:rPr lang="cs-CZ" dirty="0"/>
              <a:t>Systémová podpora v této oblasti ale stále schází (např. doposud nebyla zavedena moderní právní úprava, která by se týkala oblasti dlouhodobé péče)</a:t>
            </a:r>
          </a:p>
          <a:p>
            <a:endParaRPr lang="cs-CZ" dirty="0"/>
          </a:p>
        </p:txBody>
      </p:sp>
      <p:sp>
        <p:nvSpPr>
          <p:cNvPr id="4" name="Nadpis 1">
            <a:extLst>
              <a:ext uri="{FF2B5EF4-FFF2-40B4-BE49-F238E27FC236}">
                <a16:creationId xmlns:a16="http://schemas.microsoft.com/office/drawing/2014/main" id="{2967E8CD-F03A-497F-9F29-C11FFE6151A6}"/>
              </a:ext>
            </a:extLst>
          </p:cNvPr>
          <p:cNvSpPr txBox="1">
            <a:spLocks/>
          </p:cNvSpPr>
          <p:nvPr/>
        </p:nvSpPr>
        <p:spPr>
          <a:xfrm>
            <a:off x="838200" y="294005"/>
            <a:ext cx="1087628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dirty="0"/>
              <a:t>Koordinace mezi systémy jako předpoklad poskytování pomoci v některých situacích III</a:t>
            </a:r>
          </a:p>
        </p:txBody>
      </p:sp>
    </p:spTree>
    <p:extLst>
      <p:ext uri="{BB962C8B-B14F-4D97-AF65-F5344CB8AC3E}">
        <p14:creationId xmlns:p14="http://schemas.microsoft.com/office/powerpoint/2010/main" val="85347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1C01C4B0-42C6-4F86-BA49-C51088BA1A83}"/>
              </a:ext>
            </a:extLst>
          </p:cNvPr>
          <p:cNvSpPr>
            <a:spLocks noGrp="1"/>
          </p:cNvSpPr>
          <p:nvPr>
            <p:ph idx="1"/>
          </p:nvPr>
        </p:nvSpPr>
        <p:spPr>
          <a:xfrm>
            <a:off x="912631" y="1713391"/>
            <a:ext cx="10515600" cy="4890135"/>
          </a:xfrm>
        </p:spPr>
        <p:txBody>
          <a:bodyPr>
            <a:normAutofit/>
          </a:bodyPr>
          <a:lstStyle/>
          <a:p>
            <a:r>
              <a:rPr lang="cs-CZ" dirty="0"/>
              <a:t>Pro některé oblasti sociální práce je zásadním limitem i stávající regulace týkající se přímo příslušné oblasti, v níž sociální pracovník vykonává svoji činnost, případně absence odpovídající regulace</a:t>
            </a:r>
            <a:br>
              <a:rPr lang="cs-CZ" dirty="0"/>
            </a:br>
            <a:r>
              <a:rPr lang="cs-CZ" dirty="0"/>
              <a:t>v některé z relevantních oblastí</a:t>
            </a:r>
          </a:p>
          <a:p>
            <a:pPr marL="0" indent="0">
              <a:buNone/>
            </a:pPr>
            <a:r>
              <a:rPr lang="cs-CZ" b="1" dirty="0"/>
              <a:t>Příklady</a:t>
            </a:r>
          </a:p>
          <a:p>
            <a:r>
              <a:rPr lang="cs-CZ" dirty="0"/>
              <a:t>Stávající regulace v oblasti exekucí</a:t>
            </a:r>
          </a:p>
          <a:p>
            <a:r>
              <a:rPr lang="cs-CZ" dirty="0"/>
              <a:t>Nedostatečná právní úprava a systémová podpora týkající se</a:t>
            </a:r>
          </a:p>
          <a:p>
            <a:pPr lvl="1"/>
            <a:r>
              <a:rPr lang="cs-CZ" dirty="0"/>
              <a:t>sociálního bydlení</a:t>
            </a:r>
          </a:p>
          <a:p>
            <a:pPr lvl="1"/>
            <a:r>
              <a:rPr lang="cs-CZ" dirty="0"/>
              <a:t>situace osob poskytujících péči osobám závislým na péči</a:t>
            </a:r>
          </a:p>
          <a:p>
            <a:pPr lvl="1"/>
            <a:r>
              <a:rPr lang="cs-CZ" dirty="0"/>
              <a:t>sociálního podnikání</a:t>
            </a:r>
          </a:p>
          <a:p>
            <a:endParaRPr lang="cs-CZ" dirty="0"/>
          </a:p>
        </p:txBody>
      </p:sp>
      <p:sp>
        <p:nvSpPr>
          <p:cNvPr id="4" name="Nadpis 1">
            <a:extLst>
              <a:ext uri="{FF2B5EF4-FFF2-40B4-BE49-F238E27FC236}">
                <a16:creationId xmlns:a16="http://schemas.microsoft.com/office/drawing/2014/main" id="{EB3B457E-2D1E-4910-9694-BF8029AAE1B9}"/>
              </a:ext>
            </a:extLst>
          </p:cNvPr>
          <p:cNvSpPr txBox="1">
            <a:spLocks/>
          </p:cNvSpPr>
          <p:nvPr/>
        </p:nvSpPr>
        <p:spPr>
          <a:xfrm>
            <a:off x="838200" y="294005"/>
            <a:ext cx="1087628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dirty="0"/>
              <a:t>Koordinace mezi systémy jako předpoklad poskytování pomoci v některých situacích IV</a:t>
            </a:r>
          </a:p>
        </p:txBody>
      </p:sp>
    </p:spTree>
    <p:extLst>
      <p:ext uri="{BB962C8B-B14F-4D97-AF65-F5344CB8AC3E}">
        <p14:creationId xmlns:p14="http://schemas.microsoft.com/office/powerpoint/2010/main" val="3379735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004A1FC7-D6C7-4DBB-824D-0C93314ACDC3}"/>
              </a:ext>
            </a:extLst>
          </p:cNvPr>
          <p:cNvSpPr>
            <a:spLocks noGrp="1"/>
          </p:cNvSpPr>
          <p:nvPr>
            <p:ph idx="1"/>
          </p:nvPr>
        </p:nvSpPr>
        <p:spPr>
          <a:xfrm>
            <a:off x="838200" y="1825625"/>
            <a:ext cx="10515600" cy="4667250"/>
          </a:xfrm>
        </p:spPr>
        <p:txBody>
          <a:bodyPr>
            <a:normAutofit lnSpcReduction="10000"/>
          </a:bodyPr>
          <a:lstStyle/>
          <a:p>
            <a:r>
              <a:rPr lang="cs-CZ" dirty="0"/>
              <a:t>Proměnlivost okruhu potřeb artikulovaných osobami, jimž je sociální práce poskytována</a:t>
            </a:r>
          </a:p>
          <a:p>
            <a:r>
              <a:rPr lang="cs-CZ" dirty="0"/>
              <a:t>Nová artikulace určité potřeby</a:t>
            </a:r>
          </a:p>
          <a:p>
            <a:pPr lvl="1"/>
            <a:r>
              <a:rPr lang="cs-CZ" dirty="0"/>
              <a:t>Ve smyslu sílícího společenského trendu, tj. trendu, který se svým významem nově etabluje jako důležitá „společenská norma“, ne ve smyslu „absolutní novosti“</a:t>
            </a:r>
          </a:p>
          <a:p>
            <a:r>
              <a:rPr lang="cs-CZ" dirty="0" err="1"/>
              <a:t>Prioritizace</a:t>
            </a:r>
            <a:r>
              <a:rPr lang="cs-CZ" dirty="0"/>
              <a:t> určitých oblastí, proces „nastolení“ určité agendy</a:t>
            </a:r>
          </a:p>
          <a:p>
            <a:pPr lvl="1"/>
            <a:r>
              <a:rPr lang="cs-CZ" dirty="0"/>
              <a:t>Zastínění některých témat jinými, nižší akcent na určité potřeby v souvislosti s určitými společenskými trendy</a:t>
            </a:r>
          </a:p>
          <a:p>
            <a:r>
              <a:rPr lang="cs-CZ" dirty="0"/>
              <a:t>Změny kontextu poskytování sociální práce nebo určitých důležitých charakteristik týkajících se jejího poskytování a proměny institucionálního rámce pro její poskytování</a:t>
            </a:r>
          </a:p>
          <a:p>
            <a:endParaRPr lang="cs-CZ" dirty="0"/>
          </a:p>
        </p:txBody>
      </p:sp>
      <p:sp>
        <p:nvSpPr>
          <p:cNvPr id="5" name="Nadpis 1">
            <a:extLst>
              <a:ext uri="{FF2B5EF4-FFF2-40B4-BE49-F238E27FC236}">
                <a16:creationId xmlns:a16="http://schemas.microsoft.com/office/drawing/2014/main" id="{50CF06D6-A774-47A1-9600-D392D6437ADE}"/>
              </a:ext>
            </a:extLst>
          </p:cNvPr>
          <p:cNvSpPr>
            <a:spLocks noGrp="1"/>
          </p:cNvSpPr>
          <p:nvPr>
            <p:ph type="title"/>
          </p:nvPr>
        </p:nvSpPr>
        <p:spPr>
          <a:xfrm>
            <a:off x="838200" y="365125"/>
            <a:ext cx="10515600" cy="1325563"/>
          </a:xfrm>
        </p:spPr>
        <p:txBody>
          <a:bodyPr>
            <a:normAutofit/>
          </a:bodyPr>
          <a:lstStyle/>
          <a:p>
            <a:r>
              <a:rPr lang="cs-CZ" dirty="0"/>
              <a:t>Oblasti uplatnění sociální práce v kontextu aktuálních společenských trendů a výzev I</a:t>
            </a:r>
          </a:p>
        </p:txBody>
      </p:sp>
    </p:spTree>
    <p:extLst>
      <p:ext uri="{BB962C8B-B14F-4D97-AF65-F5344CB8AC3E}">
        <p14:creationId xmlns:p14="http://schemas.microsoft.com/office/powerpoint/2010/main" val="46612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9207EF-3415-4C33-9836-8CF509640EED}"/>
              </a:ext>
            </a:extLst>
          </p:cNvPr>
          <p:cNvSpPr>
            <a:spLocks noGrp="1"/>
          </p:cNvSpPr>
          <p:nvPr>
            <p:ph type="title"/>
          </p:nvPr>
        </p:nvSpPr>
        <p:spPr>
          <a:xfrm>
            <a:off x="838199" y="365125"/>
            <a:ext cx="10687493" cy="1325563"/>
          </a:xfrm>
        </p:spPr>
        <p:txBody>
          <a:bodyPr>
            <a:normAutofit/>
          </a:bodyPr>
          <a:lstStyle/>
          <a:p>
            <a:r>
              <a:rPr lang="cs-CZ" dirty="0"/>
              <a:t>Oblasti uplatnění sociální práce v kontextu aktuálních společenských trendů a výzev II</a:t>
            </a:r>
          </a:p>
        </p:txBody>
      </p:sp>
      <p:sp>
        <p:nvSpPr>
          <p:cNvPr id="5" name="Zástupný symbol pro obsah 4">
            <a:extLst>
              <a:ext uri="{FF2B5EF4-FFF2-40B4-BE49-F238E27FC236}">
                <a16:creationId xmlns:a16="http://schemas.microsoft.com/office/drawing/2014/main" id="{17C93DA3-C3EA-441B-B1D8-AA7D0CD569BA}"/>
              </a:ext>
            </a:extLst>
          </p:cNvPr>
          <p:cNvSpPr>
            <a:spLocks noGrp="1"/>
          </p:cNvSpPr>
          <p:nvPr>
            <p:ph idx="1"/>
          </p:nvPr>
        </p:nvSpPr>
        <p:spPr>
          <a:xfrm>
            <a:off x="838199" y="1825624"/>
            <a:ext cx="11059634" cy="5032375"/>
          </a:xfrm>
        </p:spPr>
        <p:txBody>
          <a:bodyPr>
            <a:normAutofit fontScale="77500" lnSpcReduction="20000"/>
          </a:bodyPr>
          <a:lstStyle/>
          <a:p>
            <a:pPr marL="0" indent="0">
              <a:buNone/>
            </a:pPr>
            <a:r>
              <a:rPr lang="cs-CZ" b="1" dirty="0"/>
              <a:t>Životní oblasti: aktuální, nově se etablující nebo narůstající rizika a problémy</a:t>
            </a:r>
          </a:p>
          <a:p>
            <a:r>
              <a:rPr lang="cs-CZ" dirty="0"/>
              <a:t>Krizové situace, potřeba humanitární pomoci, poskytování psychologické pomoci obětem válečných konfliktů</a:t>
            </a:r>
          </a:p>
          <a:p>
            <a:r>
              <a:rPr lang="cs-CZ" dirty="0"/>
              <a:t>Zhoršení ekonomické a sociální situace osob nebo rodin s nízkými příjmy, sociální vyloučení</a:t>
            </a:r>
          </a:p>
          <a:p>
            <a:r>
              <a:rPr lang="cs-CZ" dirty="0"/>
              <a:t>Sociální distance v souvislosti s covidem-19 a její negativní dopady: např. nahrazení osobní interakce </a:t>
            </a:r>
            <a:r>
              <a:rPr lang="cs-CZ" dirty="0" err="1"/>
              <a:t>videohovory</a:t>
            </a:r>
            <a:r>
              <a:rPr lang="cs-CZ" dirty="0"/>
              <a:t> (reálného kontaktu virtuálním kontaktem se světem), sociální izolace seniorů, domácí násilí, </a:t>
            </a:r>
            <a:r>
              <a:rPr lang="cs-CZ" dirty="0" err="1"/>
              <a:t>kyberšikana</a:t>
            </a:r>
            <a:r>
              <a:rPr lang="cs-CZ" dirty="0"/>
              <a:t>...</a:t>
            </a:r>
          </a:p>
          <a:p>
            <a:r>
              <a:rPr lang="cs-CZ" dirty="0"/>
              <a:t>Polarizace společnosti, vedoucí k nenávistným reakcím či ostrakizaci některých osob - např. nakažených členů komunity, osob zasažených dopady pandemie „jinak“ (méně, „díky jejich vlastnímu přičinění“ apod.)...</a:t>
            </a:r>
          </a:p>
          <a:p>
            <a:r>
              <a:rPr lang="cs-CZ" dirty="0"/>
              <a:t>Propad v zaměstnatelnosti u osob znevýhodněných na trhu práce v důsledku nemoci covid-19</a:t>
            </a:r>
          </a:p>
          <a:p>
            <a:r>
              <a:rPr lang="cs-CZ" dirty="0"/>
              <a:t>Dětský dlužník – možnosti prevence těchto situací a jejich řešení</a:t>
            </a:r>
          </a:p>
          <a:p>
            <a:r>
              <a:rPr lang="cs-CZ" dirty="0"/>
              <a:t>Radikalizace, aktivizace zastánců radikálních názorů – způsob práce s těmito osobami, využívání informačních a komunikačních technologií při práci s nimi...</a:t>
            </a:r>
          </a:p>
          <a:p>
            <a:r>
              <a:rPr lang="cs-CZ" dirty="0"/>
              <a:t>...</a:t>
            </a:r>
          </a:p>
        </p:txBody>
      </p:sp>
    </p:spTree>
    <p:extLst>
      <p:ext uri="{BB962C8B-B14F-4D97-AF65-F5344CB8AC3E}">
        <p14:creationId xmlns:p14="http://schemas.microsoft.com/office/powerpoint/2010/main" val="171819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additive="base">
                                        <p:cTn id="29" dur="500" fill="hold"/>
                                        <p:tgtEl>
                                          <p:spTgt spid="5">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5">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 calcmode="lin" valueType="num">
                                      <p:cBhvr additive="base">
                                        <p:cTn id="33" dur="500" fill="hold"/>
                                        <p:tgtEl>
                                          <p:spTgt spid="5">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 calcmode="lin" valueType="num">
                                      <p:cBhvr additive="base">
                                        <p:cTn id="39" dur="500" fill="hold"/>
                                        <p:tgtEl>
                                          <p:spTgt spid="5">
                                            <p:txEl>
                                              <p:pRg st="6" end="6"/>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nodeType="clickEffect">
                                  <p:stCondLst>
                                    <p:cond delay="0"/>
                                  </p:stCondLst>
                                  <p:childTnLst>
                                    <p:set>
                                      <p:cBhvr>
                                        <p:cTn id="44" dur="1" fill="hold">
                                          <p:stCondLst>
                                            <p:cond delay="0"/>
                                          </p:stCondLst>
                                        </p:cTn>
                                        <p:tgtEl>
                                          <p:spTgt spid="5">
                                            <p:txEl>
                                              <p:pRg st="7" end="7"/>
                                            </p:txEl>
                                          </p:spTgt>
                                        </p:tgtEl>
                                        <p:attrNameLst>
                                          <p:attrName>style.visibility</p:attrName>
                                        </p:attrNameLst>
                                      </p:cBhvr>
                                      <p:to>
                                        <p:strVal val="visible"/>
                                      </p:to>
                                    </p:set>
                                    <p:anim calcmode="lin" valueType="num">
                                      <p:cBhvr additive="base">
                                        <p:cTn id="45" dur="500" fill="hold"/>
                                        <p:tgtEl>
                                          <p:spTgt spid="5">
                                            <p:txEl>
                                              <p:pRg st="7" end="7"/>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5">
                                            <p:txEl>
                                              <p:pRg st="7" end="7"/>
                                            </p:txEl>
                                          </p:spTgt>
                                        </p:tgtEl>
                                        <p:attrNameLst>
                                          <p:attrName>ppt_y</p:attrName>
                                        </p:attrNameLst>
                                      </p:cBhvr>
                                      <p:tavLst>
                                        <p:tav tm="0">
                                          <p:val>
                                            <p:strVal val="#ppt_y"/>
                                          </p:val>
                                        </p:tav>
                                        <p:tav tm="100000">
                                          <p:val>
                                            <p:strVal val="#ppt_y"/>
                                          </p:val>
                                        </p:tav>
                                      </p:tavLst>
                                    </p:anim>
                                  </p:childTnLst>
                                </p:cTn>
                              </p:par>
                              <p:par>
                                <p:cTn id="47" presetID="2" presetClass="entr" presetSubtype="2" fill="hold" nodeType="with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 calcmode="lin" valueType="num">
                                      <p:cBhvr additive="base">
                                        <p:cTn id="49" dur="500" fill="hold"/>
                                        <p:tgtEl>
                                          <p:spTgt spid="5">
                                            <p:txEl>
                                              <p:pRg st="8" end="8"/>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004A1FC7-D6C7-4DBB-824D-0C93314ACDC3}"/>
              </a:ext>
            </a:extLst>
          </p:cNvPr>
          <p:cNvSpPr>
            <a:spLocks noGrp="1"/>
          </p:cNvSpPr>
          <p:nvPr>
            <p:ph idx="1"/>
          </p:nvPr>
        </p:nvSpPr>
        <p:spPr>
          <a:xfrm>
            <a:off x="838200" y="1825625"/>
            <a:ext cx="10515600" cy="4667250"/>
          </a:xfrm>
        </p:spPr>
        <p:txBody>
          <a:bodyPr>
            <a:normAutofit/>
          </a:bodyPr>
          <a:lstStyle/>
          <a:p>
            <a:r>
              <a:rPr lang="cs-CZ" dirty="0"/>
              <a:t>Institucionální podmínky se modifikují v reakci na vývoj společnosti, ale se zpožděním a se značnou setrvačností</a:t>
            </a:r>
          </a:p>
          <a:p>
            <a:pPr lvl="1"/>
            <a:r>
              <a:rPr lang="cs-CZ" dirty="0"/>
              <a:t>Potřeba uznání společenské důležitosti změn, reakce institucí, nutnost dodržení procedur při prosazování legislativních změn, včetně různých lhůt</a:t>
            </a:r>
          </a:p>
          <a:p>
            <a:r>
              <a:rPr lang="cs-CZ" dirty="0"/>
              <a:t>Zavádění změn v různých institucionálních systémech může podmínky poskytování sociální práce měnit přímo,</a:t>
            </a:r>
          </a:p>
          <a:p>
            <a:pPr lvl="1"/>
            <a:r>
              <a:rPr lang="cs-CZ" dirty="0"/>
              <a:t>Kdy se změna týká přímo podmínek, institutů nebo důležitých charakteristik týkajících se poskytování sociální práce</a:t>
            </a:r>
          </a:p>
          <a:p>
            <a:r>
              <a:rPr lang="cs-CZ" dirty="0"/>
              <a:t>Tak také nepřímo,</a:t>
            </a:r>
          </a:p>
          <a:p>
            <a:pPr lvl="1"/>
            <a:r>
              <a:rPr lang="cs-CZ" dirty="0"/>
              <a:t>Kdy se významným způsobem mění kontext, ve kterém je sociální práce poskytována</a:t>
            </a:r>
          </a:p>
          <a:p>
            <a:endParaRPr lang="cs-CZ" dirty="0"/>
          </a:p>
          <a:p>
            <a:endParaRPr lang="cs-CZ" dirty="0"/>
          </a:p>
        </p:txBody>
      </p:sp>
      <p:sp>
        <p:nvSpPr>
          <p:cNvPr id="5" name="Nadpis 1">
            <a:extLst>
              <a:ext uri="{FF2B5EF4-FFF2-40B4-BE49-F238E27FC236}">
                <a16:creationId xmlns:a16="http://schemas.microsoft.com/office/drawing/2014/main" id="{50CF06D6-A774-47A1-9600-D392D6437ADE}"/>
              </a:ext>
            </a:extLst>
          </p:cNvPr>
          <p:cNvSpPr>
            <a:spLocks noGrp="1"/>
          </p:cNvSpPr>
          <p:nvPr>
            <p:ph type="title"/>
          </p:nvPr>
        </p:nvSpPr>
        <p:spPr>
          <a:xfrm>
            <a:off x="838200" y="365125"/>
            <a:ext cx="10515600" cy="1325563"/>
          </a:xfrm>
        </p:spPr>
        <p:txBody>
          <a:bodyPr>
            <a:normAutofit/>
          </a:bodyPr>
          <a:lstStyle/>
          <a:p>
            <a:r>
              <a:rPr lang="cs-CZ" dirty="0"/>
              <a:t>Oblasti uplatnění sociální práce v kontextu aktuálních společenských trendů a výzev III</a:t>
            </a:r>
          </a:p>
        </p:txBody>
      </p:sp>
    </p:spTree>
    <p:extLst>
      <p:ext uri="{BB962C8B-B14F-4D97-AF65-F5344CB8AC3E}">
        <p14:creationId xmlns:p14="http://schemas.microsoft.com/office/powerpoint/2010/main" val="3915866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94BC5C-A67F-48C8-8A38-2BACEB552603}"/>
              </a:ext>
            </a:extLst>
          </p:cNvPr>
          <p:cNvSpPr>
            <a:spLocks noGrp="1"/>
          </p:cNvSpPr>
          <p:nvPr>
            <p:ph type="title"/>
          </p:nvPr>
        </p:nvSpPr>
        <p:spPr/>
        <p:txBody>
          <a:bodyPr/>
          <a:lstStyle/>
          <a:p>
            <a:r>
              <a:rPr lang="cs-CZ" dirty="0"/>
              <a:t>Oblasti uplatnění sociální práce v kontextu aktuálních společenských trendů a výzev IV</a:t>
            </a:r>
          </a:p>
        </p:txBody>
      </p:sp>
      <p:sp>
        <p:nvSpPr>
          <p:cNvPr id="3" name="Zástupný symbol pro obsah 2">
            <a:extLst>
              <a:ext uri="{FF2B5EF4-FFF2-40B4-BE49-F238E27FC236}">
                <a16:creationId xmlns:a16="http://schemas.microsoft.com/office/drawing/2014/main" id="{5351400A-E3F3-4372-ACFD-5442456207F7}"/>
              </a:ext>
            </a:extLst>
          </p:cNvPr>
          <p:cNvSpPr>
            <a:spLocks noGrp="1"/>
          </p:cNvSpPr>
          <p:nvPr>
            <p:ph idx="1"/>
          </p:nvPr>
        </p:nvSpPr>
        <p:spPr>
          <a:xfrm>
            <a:off x="838199" y="1825624"/>
            <a:ext cx="10772553" cy="4947315"/>
          </a:xfrm>
        </p:spPr>
        <p:txBody>
          <a:bodyPr>
            <a:normAutofit/>
          </a:bodyPr>
          <a:lstStyle/>
          <a:p>
            <a:r>
              <a:rPr lang="cs-CZ" dirty="0"/>
              <a:t>Novým trendům se institucionální systémy převážně přizpůsobují zvyšováním komplexity regulace v příslušné oblasti, tj. zaváděním nových úprav do již existující regulace</a:t>
            </a:r>
          </a:p>
          <a:p>
            <a:pPr lvl="1"/>
            <a:r>
              <a:rPr lang="cs-CZ" dirty="0"/>
              <a:t>Týká se např. právní úpravy zaměřené na stíhání nových forem kriminality</a:t>
            </a:r>
          </a:p>
          <a:p>
            <a:r>
              <a:rPr lang="cs-CZ" dirty="0"/>
              <a:t>V určitých případech může dojít k vyčlenění určité oblasti a vytvoření nových specifických regulačních mechanismů, respektive specifických institucí působících v příslušné oblasti</a:t>
            </a:r>
          </a:p>
          <a:p>
            <a:pPr lvl="1"/>
            <a:r>
              <a:rPr lang="cs-CZ" dirty="0"/>
              <a:t>Jako příklady z minulosti, které mohou takový postup ilustrovat, lze uvést např. zřízení Probační a mediační služby nebo kodifikaci samostatných úprav týkajících se sociálně-právní ochrany dětí nebo sociálních služeb</a:t>
            </a:r>
          </a:p>
          <a:p>
            <a:r>
              <a:rPr lang="cs-CZ" dirty="0"/>
              <a:t>V obou těchto případech je přirozeně nezbytná harmonizace těchto úprav s dalšími regulatorními předpisy a institucionálními mechanismy</a:t>
            </a:r>
          </a:p>
          <a:p>
            <a:endParaRPr lang="cs-CZ" dirty="0"/>
          </a:p>
          <a:p>
            <a:pPr lvl="1"/>
            <a:endParaRPr lang="cs-CZ" dirty="0"/>
          </a:p>
        </p:txBody>
      </p:sp>
    </p:spTree>
    <p:extLst>
      <p:ext uri="{BB962C8B-B14F-4D97-AF65-F5344CB8AC3E}">
        <p14:creationId xmlns:p14="http://schemas.microsoft.com/office/powerpoint/2010/main" val="3795357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9207EF-3415-4C33-9836-8CF509640EED}"/>
              </a:ext>
            </a:extLst>
          </p:cNvPr>
          <p:cNvSpPr>
            <a:spLocks noGrp="1"/>
          </p:cNvSpPr>
          <p:nvPr>
            <p:ph type="title"/>
          </p:nvPr>
        </p:nvSpPr>
        <p:spPr>
          <a:xfrm>
            <a:off x="838199" y="365125"/>
            <a:ext cx="10730023" cy="1325563"/>
          </a:xfrm>
        </p:spPr>
        <p:txBody>
          <a:bodyPr>
            <a:normAutofit/>
          </a:bodyPr>
          <a:lstStyle/>
          <a:p>
            <a:r>
              <a:rPr lang="cs-CZ" dirty="0"/>
              <a:t>Oblasti uplatnění sociální práce v kontextu aktuálních společenských trendů a výzev V</a:t>
            </a:r>
          </a:p>
        </p:txBody>
      </p:sp>
      <p:sp>
        <p:nvSpPr>
          <p:cNvPr id="7" name="Zástupný symbol pro obsah 6">
            <a:extLst>
              <a:ext uri="{FF2B5EF4-FFF2-40B4-BE49-F238E27FC236}">
                <a16:creationId xmlns:a16="http://schemas.microsoft.com/office/drawing/2014/main" id="{69BA5688-D85E-46E6-B502-152AB07121F3}"/>
              </a:ext>
            </a:extLst>
          </p:cNvPr>
          <p:cNvSpPr>
            <a:spLocks noGrp="1"/>
          </p:cNvSpPr>
          <p:nvPr>
            <p:ph idx="1"/>
          </p:nvPr>
        </p:nvSpPr>
        <p:spPr>
          <a:xfrm>
            <a:off x="838200" y="1825624"/>
            <a:ext cx="10515600" cy="4798695"/>
          </a:xfrm>
        </p:spPr>
        <p:txBody>
          <a:bodyPr>
            <a:normAutofit fontScale="70000" lnSpcReduction="20000"/>
          </a:bodyPr>
          <a:lstStyle/>
          <a:p>
            <a:pPr marL="0" indent="0">
              <a:buNone/>
            </a:pPr>
            <a:r>
              <a:rPr lang="cs-CZ" b="1" dirty="0"/>
              <a:t>Institucionální podmínky v oblastech, na které musí sociální práce reagovat, nebo jež procházejí změnami či by v nich změny byly žádoucí</a:t>
            </a:r>
          </a:p>
          <a:p>
            <a:r>
              <a:rPr lang="cs-CZ" dirty="0"/>
              <a:t>Ad hoc změny humanitární pomoci a humanitárního práva, změny azylové a migrační politiky</a:t>
            </a:r>
          </a:p>
          <a:p>
            <a:r>
              <a:rPr lang="cs-CZ" dirty="0"/>
              <a:t>Protiepidemická opatření – obecná, zasahující cílové skupiny, zasahující činnost organizací poskytujících pomoc těmto osobám, zasahující jejich personál...</a:t>
            </a:r>
          </a:p>
          <a:p>
            <a:r>
              <a:rPr lang="cs-CZ" dirty="0"/>
              <a:t>Systém podpor a kompenzací zavedených v souvislostí s pandemií nemoci covid-19</a:t>
            </a:r>
          </a:p>
          <a:p>
            <a:r>
              <a:rPr lang="cs-CZ" dirty="0"/>
              <a:t>Personální situace (propouštění, nemocnost, nárůst poptávky...) či ekonomická situace organizací poskytujících služby osobám ohroženým sociálními vyloučením</a:t>
            </a:r>
          </a:p>
          <a:p>
            <a:r>
              <a:rPr lang="cs-CZ" dirty="0"/>
              <a:t>Poskytování péče neformálními pečujícími</a:t>
            </a:r>
          </a:p>
          <a:p>
            <a:r>
              <a:rPr lang="cs-CZ" dirty="0"/>
              <a:t>Zavedení úpravy sociálního bydlení</a:t>
            </a:r>
          </a:p>
          <a:p>
            <a:r>
              <a:rPr lang="cs-CZ" dirty="0"/>
              <a:t>Zavedení úpravy pro sociální podnikání</a:t>
            </a:r>
          </a:p>
          <a:p>
            <a:r>
              <a:rPr lang="cs-CZ" dirty="0"/>
              <a:t>Změna stávající úpravy exekucí</a:t>
            </a:r>
          </a:p>
          <a:p>
            <a:r>
              <a:rPr lang="cs-CZ" dirty="0"/>
              <a:t>Vývoj v oblasti informačních a telekomunikačních technologií a s nimi spojených rizik</a:t>
            </a:r>
          </a:p>
          <a:p>
            <a:r>
              <a:rPr lang="cs-CZ" dirty="0"/>
              <a:t>Dopady digitalizace a automatizace na osoby znevýhodněné na trhu práce</a:t>
            </a:r>
          </a:p>
          <a:p>
            <a:r>
              <a:rPr lang="cs-CZ" dirty="0"/>
              <a:t>...</a:t>
            </a:r>
          </a:p>
        </p:txBody>
      </p:sp>
    </p:spTree>
    <p:extLst>
      <p:ext uri="{BB962C8B-B14F-4D97-AF65-F5344CB8AC3E}">
        <p14:creationId xmlns:p14="http://schemas.microsoft.com/office/powerpoint/2010/main" val="2506837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500" fill="hold"/>
                                        <p:tgtEl>
                                          <p:spTgt spid="7">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7">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additive="base">
                                        <p:cTn id="21" dur="500" fill="hold"/>
                                        <p:tgtEl>
                                          <p:spTgt spid="7">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calcmode="lin" valueType="num">
                                      <p:cBhvr additive="base">
                                        <p:cTn id="27" dur="500" fill="hold"/>
                                        <p:tgtEl>
                                          <p:spTgt spid="7">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nodeType="clickEffect">
                                  <p:stCondLst>
                                    <p:cond delay="0"/>
                                  </p:stCondLst>
                                  <p:childTnLst>
                                    <p:set>
                                      <p:cBhvr>
                                        <p:cTn id="32" dur="1" fill="hold">
                                          <p:stCondLst>
                                            <p:cond delay="0"/>
                                          </p:stCondLst>
                                        </p:cTn>
                                        <p:tgtEl>
                                          <p:spTgt spid="7">
                                            <p:txEl>
                                              <p:pRg st="5" end="5"/>
                                            </p:txEl>
                                          </p:spTgt>
                                        </p:tgtEl>
                                        <p:attrNameLst>
                                          <p:attrName>style.visibility</p:attrName>
                                        </p:attrNameLst>
                                      </p:cBhvr>
                                      <p:to>
                                        <p:strVal val="visible"/>
                                      </p:to>
                                    </p:set>
                                    <p:anim calcmode="lin" valueType="num">
                                      <p:cBhvr additive="base">
                                        <p:cTn id="33" dur="500" fill="hold"/>
                                        <p:tgtEl>
                                          <p:spTgt spid="7">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nodeType="clickEffect">
                                  <p:stCondLst>
                                    <p:cond delay="0"/>
                                  </p:stCondLst>
                                  <p:childTnLst>
                                    <p:set>
                                      <p:cBhvr>
                                        <p:cTn id="38" dur="1" fill="hold">
                                          <p:stCondLst>
                                            <p:cond delay="0"/>
                                          </p:stCondLst>
                                        </p:cTn>
                                        <p:tgtEl>
                                          <p:spTgt spid="7">
                                            <p:txEl>
                                              <p:pRg st="6" end="6"/>
                                            </p:txEl>
                                          </p:spTgt>
                                        </p:tgtEl>
                                        <p:attrNameLst>
                                          <p:attrName>style.visibility</p:attrName>
                                        </p:attrNameLst>
                                      </p:cBhvr>
                                      <p:to>
                                        <p:strVal val="visible"/>
                                      </p:to>
                                    </p:set>
                                    <p:anim calcmode="lin" valueType="num">
                                      <p:cBhvr additive="base">
                                        <p:cTn id="39" dur="500" fill="hold"/>
                                        <p:tgtEl>
                                          <p:spTgt spid="7">
                                            <p:txEl>
                                              <p:pRg st="6" end="6"/>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7">
                                            <p:txEl>
                                              <p:pRg st="6" end="6"/>
                                            </p:txEl>
                                          </p:spTgt>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7">
                                            <p:txEl>
                                              <p:pRg st="7" end="7"/>
                                            </p:txEl>
                                          </p:spTgt>
                                        </p:tgtEl>
                                        <p:attrNameLst>
                                          <p:attrName>style.visibility</p:attrName>
                                        </p:attrNameLst>
                                      </p:cBhvr>
                                      <p:to>
                                        <p:strVal val="visible"/>
                                      </p:to>
                                    </p:set>
                                    <p:anim calcmode="lin" valueType="num">
                                      <p:cBhvr additive="base">
                                        <p:cTn id="43" dur="500" fill="hold"/>
                                        <p:tgtEl>
                                          <p:spTgt spid="7">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7">
                                            <p:txEl>
                                              <p:pRg st="7" end="7"/>
                                            </p:txEl>
                                          </p:spTgt>
                                        </p:tgtEl>
                                        <p:attrNameLst>
                                          <p:attrName>ppt_y</p:attrName>
                                        </p:attrNameLst>
                                      </p:cBhvr>
                                      <p:tavLst>
                                        <p:tav tm="0">
                                          <p:val>
                                            <p:strVal val="#ppt_y"/>
                                          </p:val>
                                        </p:tav>
                                        <p:tav tm="100000">
                                          <p:val>
                                            <p:strVal val="#ppt_y"/>
                                          </p:val>
                                        </p:tav>
                                      </p:tavLst>
                                    </p:anim>
                                  </p:childTnLst>
                                </p:cTn>
                              </p:par>
                              <p:par>
                                <p:cTn id="45" presetID="2" presetClass="entr" presetSubtype="2" fill="hold" nodeType="with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 calcmode="lin" valueType="num">
                                      <p:cBhvr additive="base">
                                        <p:cTn id="47" dur="500" fill="hold"/>
                                        <p:tgtEl>
                                          <p:spTgt spid="7">
                                            <p:txEl>
                                              <p:pRg st="8" end="8"/>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nodeType="clickEffect">
                                  <p:stCondLst>
                                    <p:cond delay="0"/>
                                  </p:stCondLst>
                                  <p:childTnLst>
                                    <p:set>
                                      <p:cBhvr>
                                        <p:cTn id="52" dur="1" fill="hold">
                                          <p:stCondLst>
                                            <p:cond delay="0"/>
                                          </p:stCondLst>
                                        </p:cTn>
                                        <p:tgtEl>
                                          <p:spTgt spid="7">
                                            <p:txEl>
                                              <p:pRg st="9" end="9"/>
                                            </p:txEl>
                                          </p:spTgt>
                                        </p:tgtEl>
                                        <p:attrNameLst>
                                          <p:attrName>style.visibility</p:attrName>
                                        </p:attrNameLst>
                                      </p:cBhvr>
                                      <p:to>
                                        <p:strVal val="visible"/>
                                      </p:to>
                                    </p:set>
                                    <p:anim calcmode="lin" valueType="num">
                                      <p:cBhvr additive="base">
                                        <p:cTn id="53" dur="500" fill="hold"/>
                                        <p:tgtEl>
                                          <p:spTgt spid="7">
                                            <p:txEl>
                                              <p:pRg st="9" end="9"/>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7">
                                            <p:txEl>
                                              <p:pRg st="9" end="9"/>
                                            </p:txEl>
                                          </p:spTgt>
                                        </p:tgtEl>
                                        <p:attrNameLst>
                                          <p:attrName>ppt_y</p:attrName>
                                        </p:attrNameLst>
                                      </p:cBhvr>
                                      <p:tavLst>
                                        <p:tav tm="0">
                                          <p:val>
                                            <p:strVal val="#ppt_y"/>
                                          </p:val>
                                        </p:tav>
                                        <p:tav tm="100000">
                                          <p:val>
                                            <p:strVal val="#ppt_y"/>
                                          </p:val>
                                        </p:tav>
                                      </p:tavLst>
                                    </p:anim>
                                  </p:childTnLst>
                                </p:cTn>
                              </p:par>
                              <p:par>
                                <p:cTn id="55" presetID="2" presetClass="entr" presetSubtype="2" fill="hold" nodeType="with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 calcmode="lin" valueType="num">
                                      <p:cBhvr additive="base">
                                        <p:cTn id="57" dur="500" fill="hold"/>
                                        <p:tgtEl>
                                          <p:spTgt spid="7">
                                            <p:txEl>
                                              <p:pRg st="10" end="10"/>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7">
                                            <p:txEl>
                                              <p:pRg st="10" end="10"/>
                                            </p:txEl>
                                          </p:spTgt>
                                        </p:tgtEl>
                                        <p:attrNameLst>
                                          <p:attrName>ppt_y</p:attrName>
                                        </p:attrNameLst>
                                      </p:cBhvr>
                                      <p:tavLst>
                                        <p:tav tm="0">
                                          <p:val>
                                            <p:strVal val="#ppt_y"/>
                                          </p:val>
                                        </p:tav>
                                        <p:tav tm="100000">
                                          <p:val>
                                            <p:strVal val="#ppt_y"/>
                                          </p:val>
                                        </p:tav>
                                      </p:tavLst>
                                    </p:anim>
                                  </p:childTnLst>
                                </p:cTn>
                              </p:par>
                              <p:par>
                                <p:cTn id="59" presetID="2" presetClass="entr" presetSubtype="2" fill="hold" nodeType="withEffect">
                                  <p:stCondLst>
                                    <p:cond delay="0"/>
                                  </p:stCondLst>
                                  <p:childTnLst>
                                    <p:set>
                                      <p:cBhvr>
                                        <p:cTn id="60" dur="1" fill="hold">
                                          <p:stCondLst>
                                            <p:cond delay="0"/>
                                          </p:stCondLst>
                                        </p:cTn>
                                        <p:tgtEl>
                                          <p:spTgt spid="7">
                                            <p:txEl>
                                              <p:pRg st="11" end="11"/>
                                            </p:txEl>
                                          </p:spTgt>
                                        </p:tgtEl>
                                        <p:attrNameLst>
                                          <p:attrName>style.visibility</p:attrName>
                                        </p:attrNameLst>
                                      </p:cBhvr>
                                      <p:to>
                                        <p:strVal val="visible"/>
                                      </p:to>
                                    </p:set>
                                    <p:anim calcmode="lin" valueType="num">
                                      <p:cBhvr additive="base">
                                        <p:cTn id="61" dur="500" fill="hold"/>
                                        <p:tgtEl>
                                          <p:spTgt spid="7">
                                            <p:txEl>
                                              <p:pRg st="11" end="11"/>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7">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C0B93D-10A1-49EC-8A3F-AE9FD40E3F67}"/>
              </a:ext>
            </a:extLst>
          </p:cNvPr>
          <p:cNvSpPr>
            <a:spLocks noGrp="1"/>
          </p:cNvSpPr>
          <p:nvPr>
            <p:ph type="title"/>
          </p:nvPr>
        </p:nvSpPr>
        <p:spPr/>
        <p:txBody>
          <a:bodyPr>
            <a:normAutofit fontScale="90000"/>
          </a:bodyPr>
          <a:lstStyle/>
          <a:p>
            <a:r>
              <a:rPr lang="cs-CZ" dirty="0"/>
              <a:t>Je v sociální práci označení určitého pojetí jako moderního, respektive tradičního relevantní ?</a:t>
            </a:r>
          </a:p>
        </p:txBody>
      </p:sp>
      <p:sp>
        <p:nvSpPr>
          <p:cNvPr id="3" name="Zástupný symbol pro obsah 2">
            <a:extLst>
              <a:ext uri="{FF2B5EF4-FFF2-40B4-BE49-F238E27FC236}">
                <a16:creationId xmlns:a16="http://schemas.microsoft.com/office/drawing/2014/main" id="{51267C82-5366-458A-80CA-6A4E81247FDF}"/>
              </a:ext>
            </a:extLst>
          </p:cNvPr>
          <p:cNvSpPr>
            <a:spLocks noGrp="1"/>
          </p:cNvSpPr>
          <p:nvPr>
            <p:ph idx="1"/>
          </p:nvPr>
        </p:nvSpPr>
        <p:spPr>
          <a:xfrm>
            <a:off x="838200" y="1825624"/>
            <a:ext cx="10515600" cy="5032376"/>
          </a:xfrm>
        </p:spPr>
        <p:txBody>
          <a:bodyPr>
            <a:normAutofit fontScale="85000" lnSpcReduction="20000"/>
          </a:bodyPr>
          <a:lstStyle/>
          <a:p>
            <a:r>
              <a:rPr lang="cs-CZ" dirty="0"/>
              <a:t>Metoda jako definovaný, osvědčený, ověřený, propracovaný atd. postup</a:t>
            </a:r>
          </a:p>
          <a:p>
            <a:r>
              <a:rPr lang="cs-CZ" dirty="0"/>
              <a:t>Potřeba profesionality, používání osvědčených, fungujících apod. postupů vs. nutnost reflexe konkrétního kontextu a aktuálních souvislostí při práci s klientem</a:t>
            </a:r>
          </a:p>
          <a:p>
            <a:pPr lvl="1"/>
            <a:r>
              <a:rPr lang="cs-CZ" dirty="0"/>
              <a:t>„Řešení aktuálních problémů (tady a teď) už 150 let“ (v širším pojetí ještě déle)</a:t>
            </a:r>
          </a:p>
          <a:p>
            <a:r>
              <a:rPr lang="cs-CZ" dirty="0"/>
              <a:t>Dilema mezi tradičními a moderními paradigmaty, přístupy, metodami atd. v sociální práci</a:t>
            </a:r>
          </a:p>
          <a:p>
            <a:pPr lvl="1"/>
            <a:r>
              <a:rPr lang="cs-CZ" dirty="0"/>
              <a:t>klient jako pasivní příjemce vs. aktivní aktér („</a:t>
            </a:r>
            <a:r>
              <a:rPr lang="cs-CZ" dirty="0" err="1"/>
              <a:t>opečovávání</a:t>
            </a:r>
            <a:r>
              <a:rPr lang="cs-CZ" dirty="0"/>
              <a:t>“ vs. aktivizace klienta)</a:t>
            </a:r>
          </a:p>
          <a:p>
            <a:pPr lvl="1"/>
            <a:r>
              <a:rPr lang="cs-CZ" dirty="0"/>
              <a:t>ústavní péče vs. služby poskytované v domácnostech</a:t>
            </a:r>
          </a:p>
          <a:p>
            <a:pPr lvl="1"/>
            <a:r>
              <a:rPr lang="cs-CZ" dirty="0"/>
              <a:t>přístup "o někoho se postarat" vs. přístup "něco dotyčnému zajistit"</a:t>
            </a:r>
          </a:p>
          <a:p>
            <a:r>
              <a:rPr lang="cs-CZ" dirty="0"/>
              <a:t>Společenský vývoj, obecnější společenské procesy, nové společenské výzvy: nové oblasti pro uplatnění sociální práce a pro uplatnění nových postupů</a:t>
            </a:r>
          </a:p>
          <a:p>
            <a:pPr lvl="1"/>
            <a:r>
              <a:rPr lang="cs-CZ" dirty="0"/>
              <a:t>Stárnutí populace, dluhy a exekuce (nová témata?), nové formy kriminality a nová rizika (např. v kyberprostoru), aktuální i budoucí dopady pandemie nemoci covid-19 na různé oblasti života, dopady robotizace a automatizace na společnost, dopady digitalizace na polarizaci společnosti, využívání informačních technologií zastánci extremistických postojů, jejich aktivace a radikalizace jejich prostřednictvím...</a:t>
            </a:r>
          </a:p>
          <a:p>
            <a:r>
              <a:rPr lang="cs-CZ" dirty="0"/>
              <a:t>Vývoj poznání v oboru, vývoj oboru a obecně vývoj společenských věd</a:t>
            </a:r>
          </a:p>
        </p:txBody>
      </p:sp>
    </p:spTree>
    <p:extLst>
      <p:ext uri="{BB962C8B-B14F-4D97-AF65-F5344CB8AC3E}">
        <p14:creationId xmlns:p14="http://schemas.microsoft.com/office/powerpoint/2010/main" val="2493446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A99D99-BE63-4941-88AB-A5C32820C0CA}"/>
              </a:ext>
            </a:extLst>
          </p:cNvPr>
          <p:cNvSpPr>
            <a:spLocks noGrp="1"/>
          </p:cNvSpPr>
          <p:nvPr>
            <p:ph type="title"/>
          </p:nvPr>
        </p:nvSpPr>
        <p:spPr/>
        <p:txBody>
          <a:bodyPr/>
          <a:lstStyle/>
          <a:p>
            <a:r>
              <a:rPr lang="cs-CZ" dirty="0"/>
              <a:t>Institucionální rámec pro sociální práci v ČR I</a:t>
            </a:r>
          </a:p>
        </p:txBody>
      </p:sp>
      <p:sp>
        <p:nvSpPr>
          <p:cNvPr id="3" name="Zástupný symbol pro obsah 2">
            <a:extLst>
              <a:ext uri="{FF2B5EF4-FFF2-40B4-BE49-F238E27FC236}">
                <a16:creationId xmlns:a16="http://schemas.microsoft.com/office/drawing/2014/main" id="{772DB037-A091-4CAB-99CB-7B044014E972}"/>
              </a:ext>
            </a:extLst>
          </p:cNvPr>
          <p:cNvSpPr>
            <a:spLocks noGrp="1"/>
          </p:cNvSpPr>
          <p:nvPr>
            <p:ph idx="1"/>
          </p:nvPr>
        </p:nvSpPr>
        <p:spPr/>
        <p:txBody>
          <a:bodyPr/>
          <a:lstStyle/>
          <a:p>
            <a:r>
              <a:rPr lang="cs-CZ" dirty="0"/>
              <a:t>Sociální práce je v ČR poskytována v kontextu regulací a institucionálních systémů, které neupravují primárně sociální práci samotnou, ale určitou jinak vymezenou širší tematickou oblast</a:t>
            </a:r>
          </a:p>
          <a:p>
            <a:r>
              <a:rPr lang="cs-CZ" dirty="0"/>
              <a:t>V rámci každé z těchto oblastí může existovat i specifická regulace týkající se sociální práce </a:t>
            </a:r>
          </a:p>
          <a:p>
            <a:pPr lvl="1"/>
            <a:r>
              <a:rPr lang="cs-CZ" dirty="0"/>
              <a:t>Např. v rámci institucionálního systému pro poskytování sociálních služeb</a:t>
            </a:r>
          </a:p>
          <a:p>
            <a:r>
              <a:rPr lang="cs-CZ" dirty="0"/>
              <a:t>Sociální práce je ale </a:t>
            </a:r>
            <a:r>
              <a:rPr lang="cs-CZ"/>
              <a:t>poskytována i </a:t>
            </a:r>
            <a:r>
              <a:rPr lang="cs-CZ" dirty="0"/>
              <a:t>v oblastech, ve kterých se jí regulatorní mechanismy týkají jen zprostředkovaně a týká se jí jen minimum regulatorních či institucionálních mechanismů</a:t>
            </a:r>
          </a:p>
          <a:p>
            <a:pPr lvl="1"/>
            <a:r>
              <a:rPr lang="cs-CZ" dirty="0"/>
              <a:t>Zdravotnictví, školství aj.</a:t>
            </a:r>
          </a:p>
          <a:p>
            <a:endParaRPr lang="cs-CZ" dirty="0"/>
          </a:p>
        </p:txBody>
      </p:sp>
    </p:spTree>
    <p:extLst>
      <p:ext uri="{BB962C8B-B14F-4D97-AF65-F5344CB8AC3E}">
        <p14:creationId xmlns:p14="http://schemas.microsoft.com/office/powerpoint/2010/main" val="313736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8DBEF4-EC79-4C65-BB57-363D2F0A114E}"/>
              </a:ext>
            </a:extLst>
          </p:cNvPr>
          <p:cNvSpPr>
            <a:spLocks noGrp="1"/>
          </p:cNvSpPr>
          <p:nvPr>
            <p:ph type="title"/>
          </p:nvPr>
        </p:nvSpPr>
        <p:spPr/>
        <p:txBody>
          <a:bodyPr/>
          <a:lstStyle/>
          <a:p>
            <a:r>
              <a:rPr lang="cs-CZ" dirty="0"/>
              <a:t>Institucionální rámec pro sociální práci v ČR II</a:t>
            </a:r>
          </a:p>
        </p:txBody>
      </p:sp>
      <p:sp>
        <p:nvSpPr>
          <p:cNvPr id="3" name="Zástupný symbol pro obsah 2">
            <a:extLst>
              <a:ext uri="{FF2B5EF4-FFF2-40B4-BE49-F238E27FC236}">
                <a16:creationId xmlns:a16="http://schemas.microsoft.com/office/drawing/2014/main" id="{D9C112CD-37C3-4B0E-97D4-DD96C2337141}"/>
              </a:ext>
            </a:extLst>
          </p:cNvPr>
          <p:cNvSpPr>
            <a:spLocks noGrp="1"/>
          </p:cNvSpPr>
          <p:nvPr>
            <p:ph idx="1"/>
          </p:nvPr>
        </p:nvSpPr>
        <p:spPr>
          <a:xfrm>
            <a:off x="838200" y="1825625"/>
            <a:ext cx="10515600" cy="4351338"/>
          </a:xfrm>
        </p:spPr>
        <p:txBody>
          <a:bodyPr/>
          <a:lstStyle/>
          <a:p>
            <a:r>
              <a:rPr lang="cs-CZ" dirty="0"/>
              <a:t>V současnosti tak není poskytování sociální práce v ČR regulováno žádným právním předpisem, který by se týkal specificky sociální práce nebo sociálních pracovníků a který by působnost a činnost sociálního pracovníka či výkon sociální práce reguloval uceleně</a:t>
            </a:r>
          </a:p>
          <a:p>
            <a:r>
              <a:rPr lang="cs-CZ" dirty="0"/>
              <a:t>V roce 2014 předložilo MPSV odborné veřejnosti ke konzultacím a připomínkování text, v nichž byly rozpracovány základní teze pro tvorbu věcného záměru zákona (VZZ) o sociálních pracovnících</a:t>
            </a:r>
          </a:p>
          <a:p>
            <a:r>
              <a:rPr lang="cs-CZ" dirty="0"/>
              <a:t>Samotný VZZ, který by se týkal této oblasti ale již nebyl vytvořen a proces legislativní přípravy normy s tímto zaměřením již dále nepokračoval</a:t>
            </a:r>
          </a:p>
        </p:txBody>
      </p:sp>
    </p:spTree>
    <p:extLst>
      <p:ext uri="{BB962C8B-B14F-4D97-AF65-F5344CB8AC3E}">
        <p14:creationId xmlns:p14="http://schemas.microsoft.com/office/powerpoint/2010/main" val="152074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567BC7-5BC6-44E8-AD10-F60C9DD13B89}"/>
              </a:ext>
            </a:extLst>
          </p:cNvPr>
          <p:cNvSpPr>
            <a:spLocks noGrp="1"/>
          </p:cNvSpPr>
          <p:nvPr>
            <p:ph type="title"/>
          </p:nvPr>
        </p:nvSpPr>
        <p:spPr/>
        <p:txBody>
          <a:bodyPr/>
          <a:lstStyle/>
          <a:p>
            <a:r>
              <a:rPr lang="cs-CZ" dirty="0"/>
              <a:t>Institucionální rámec pro sociální práci v ČR III</a:t>
            </a:r>
          </a:p>
        </p:txBody>
      </p:sp>
      <p:sp>
        <p:nvSpPr>
          <p:cNvPr id="3" name="Zástupný symbol pro obsah 2">
            <a:extLst>
              <a:ext uri="{FF2B5EF4-FFF2-40B4-BE49-F238E27FC236}">
                <a16:creationId xmlns:a16="http://schemas.microsoft.com/office/drawing/2014/main" id="{B836F504-10B3-4EA7-A53C-23213DC1D5B6}"/>
              </a:ext>
            </a:extLst>
          </p:cNvPr>
          <p:cNvSpPr>
            <a:spLocks noGrp="1"/>
          </p:cNvSpPr>
          <p:nvPr>
            <p:ph idx="1"/>
          </p:nvPr>
        </p:nvSpPr>
        <p:spPr/>
        <p:txBody>
          <a:bodyPr>
            <a:normAutofit fontScale="92500" lnSpcReduction="10000"/>
          </a:bodyPr>
          <a:lstStyle/>
          <a:p>
            <a:pPr marL="0" indent="0">
              <a:buNone/>
            </a:pPr>
            <a:r>
              <a:rPr lang="cs-CZ" b="1" dirty="0"/>
              <a:t>Hlavní implikace </a:t>
            </a:r>
            <a:r>
              <a:rPr lang="cs-CZ" dirty="0"/>
              <a:t>skutečnosti, že sociální práce podléhá různým oborovým regulacím navržených primárně pro příslušnou oblast jejího uplatnění (zpracováno podle Hubíková et al. 2021):</a:t>
            </a:r>
          </a:p>
          <a:p>
            <a:r>
              <a:rPr lang="cs-CZ" dirty="0"/>
              <a:t>Systém ukotvení sociální práce napříč různými oblastmi jejího uplatnění lze vnímat jako minimalistický, v některých oblastech pak dokonce jako nevyhovující</a:t>
            </a:r>
          </a:p>
          <a:p>
            <a:r>
              <a:rPr lang="cs-CZ" dirty="0"/>
              <a:t>Tato situace má v mnoha ohledech výrazný vliv na možnosti poskytování sociální práce v praxi</a:t>
            </a:r>
          </a:p>
          <a:p>
            <a:r>
              <a:rPr lang="cs-CZ" dirty="0"/>
              <a:t>I v případě sociálních služeb, které představují jednu z nejvýznamnějších oblastí uplatnění sociální práce, je poskytování sociálních služeb začleněno spíše okrajově a ani tento zákon neaspiruje na to, aby byla sociální práce alespoň v této oblasti jejího výkonu upravena uceleně</a:t>
            </a:r>
          </a:p>
          <a:p>
            <a:endParaRPr lang="cs-CZ" dirty="0"/>
          </a:p>
        </p:txBody>
      </p:sp>
    </p:spTree>
    <p:extLst>
      <p:ext uri="{BB962C8B-B14F-4D97-AF65-F5344CB8AC3E}">
        <p14:creationId xmlns:p14="http://schemas.microsoft.com/office/powerpoint/2010/main" val="2777192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352C78-E043-441F-9170-C562B887CB5A}"/>
              </a:ext>
            </a:extLst>
          </p:cNvPr>
          <p:cNvSpPr>
            <a:spLocks noGrp="1"/>
          </p:cNvSpPr>
          <p:nvPr>
            <p:ph type="title"/>
          </p:nvPr>
        </p:nvSpPr>
        <p:spPr/>
        <p:txBody>
          <a:bodyPr/>
          <a:lstStyle/>
          <a:p>
            <a:r>
              <a:rPr lang="cs-CZ" dirty="0"/>
              <a:t>Doporučená literatura k tématu</a:t>
            </a:r>
          </a:p>
        </p:txBody>
      </p:sp>
      <p:sp>
        <p:nvSpPr>
          <p:cNvPr id="3" name="Zástupný symbol pro obsah 2">
            <a:extLst>
              <a:ext uri="{FF2B5EF4-FFF2-40B4-BE49-F238E27FC236}">
                <a16:creationId xmlns:a16="http://schemas.microsoft.com/office/drawing/2014/main" id="{A321D766-FC9C-4C8B-A773-92EE861A4A5A}"/>
              </a:ext>
            </a:extLst>
          </p:cNvPr>
          <p:cNvSpPr>
            <a:spLocks noGrp="1"/>
          </p:cNvSpPr>
          <p:nvPr>
            <p:ph idx="1"/>
          </p:nvPr>
        </p:nvSpPr>
        <p:spPr>
          <a:xfrm>
            <a:off x="838200" y="1825625"/>
            <a:ext cx="10515600" cy="4667250"/>
          </a:xfrm>
        </p:spPr>
        <p:txBody>
          <a:bodyPr>
            <a:normAutofit fontScale="55000" lnSpcReduction="20000"/>
          </a:bodyPr>
          <a:lstStyle/>
          <a:p>
            <a:r>
              <a:rPr lang="cs-CZ" dirty="0"/>
              <a:t>GABURA, J. PRUŽINSKÁ. J. 1995. </a:t>
            </a:r>
            <a:r>
              <a:rPr lang="cs-CZ" i="1" dirty="0"/>
              <a:t>Poradenský proces</a:t>
            </a:r>
            <a:r>
              <a:rPr lang="cs-CZ" dirty="0"/>
              <a:t>. Praha: Sociologické nakladatelství (SLON). Studijní texty (Sociologické nakladatelství), sv. 7.</a:t>
            </a:r>
          </a:p>
          <a:p>
            <a:r>
              <a:rPr lang="cs-CZ" dirty="0"/>
              <a:t>HUBÍKOVÁ, O., HAVLÍKOVÁ. J., TRBOLA, R., MUSIL, L. 2021. </a:t>
            </a:r>
            <a:r>
              <a:rPr lang="cs-CZ" i="1" dirty="0"/>
              <a:t>Deficity ukotvení české sociální práce. </a:t>
            </a:r>
            <a:r>
              <a:rPr lang="cs-CZ" dirty="0"/>
              <a:t>Praha: VÚPSV, v. v. i.</a:t>
            </a:r>
          </a:p>
          <a:p>
            <a:r>
              <a:rPr lang="cs-CZ" dirty="0"/>
              <a:t>KOPŘIVA, K. 1997. </a:t>
            </a:r>
            <a:r>
              <a:rPr lang="cs-CZ" i="1" dirty="0"/>
              <a:t>Lidský vztah jako součást profese. psychoterapeutické kapitoly pro sociální, pedagogické a zdravotnické profese. </a:t>
            </a:r>
            <a:r>
              <a:rPr lang="cs-CZ" dirty="0"/>
              <a:t>2., </a:t>
            </a:r>
            <a:r>
              <a:rPr lang="cs-CZ" dirty="0" err="1"/>
              <a:t>rozš</a:t>
            </a:r>
            <a:r>
              <a:rPr lang="cs-CZ" dirty="0"/>
              <a:t>. a </a:t>
            </a:r>
            <a:r>
              <a:rPr lang="cs-CZ" dirty="0" err="1"/>
              <a:t>přeprac</a:t>
            </a:r>
            <a:r>
              <a:rPr lang="cs-CZ" dirty="0"/>
              <a:t>. vyd. Praha: Portál.</a:t>
            </a:r>
          </a:p>
          <a:p>
            <a:r>
              <a:rPr lang="cs-CZ" dirty="0"/>
              <a:t>MATOUŠEK, O. 2007a. Očekávaný vývoj sociálních služeb. In MATOUŠEK, O. a kol. </a:t>
            </a:r>
            <a:r>
              <a:rPr lang="cs-CZ" i="1" dirty="0"/>
              <a:t>Sociální služby</a:t>
            </a:r>
            <a:r>
              <a:rPr lang="cs-CZ" dirty="0"/>
              <a:t>. Praha: Portál, s. 173-177.</a:t>
            </a:r>
          </a:p>
          <a:p>
            <a:r>
              <a:rPr lang="cs-CZ" dirty="0"/>
              <a:t>MATOUŠEK, O. et al. 2001. </a:t>
            </a:r>
            <a:r>
              <a:rPr lang="cs-CZ" i="1" dirty="0"/>
              <a:t>Základy sociální práce</a:t>
            </a:r>
            <a:r>
              <a:rPr lang="cs-CZ" dirty="0"/>
              <a:t>. Praha: Portál.</a:t>
            </a:r>
          </a:p>
          <a:p>
            <a:r>
              <a:rPr lang="cs-CZ" dirty="0"/>
              <a:t>MATOUŠEK, O., KODYMOVÁ, P. KOLÁČKOVÁ, J. 2005. </a:t>
            </a:r>
            <a:r>
              <a:rPr lang="cs-CZ" i="1" dirty="0"/>
              <a:t>Sociální práce v praxi : Specifika různých cílových skupin a práce s nimi. </a:t>
            </a:r>
            <a:r>
              <a:rPr lang="cs-CZ" dirty="0"/>
              <a:t>Praha: Portál.</a:t>
            </a:r>
          </a:p>
          <a:p>
            <a:r>
              <a:rPr lang="cs-CZ" dirty="0"/>
              <a:t>MPSV. 2004. </a:t>
            </a:r>
            <a:r>
              <a:rPr lang="cs-CZ" i="1" dirty="0"/>
              <a:t>Analýza a vyhodnocení činnosti sociálních pracovníků z hlediska kvantity jejich potřeby a z hlediska jejich pracovní náplně. </a:t>
            </a:r>
            <a:r>
              <a:rPr lang="cs-CZ" dirty="0"/>
              <a:t>Praha: MPSV.</a:t>
            </a:r>
          </a:p>
          <a:p>
            <a:r>
              <a:rPr lang="cs-CZ" dirty="0"/>
              <a:t>MUSIL, L., BAREŠ, P., HAVLÍKOVÁ, J. (</a:t>
            </a:r>
            <a:r>
              <a:rPr lang="cs-CZ" dirty="0" err="1"/>
              <a:t>Eds</a:t>
            </a:r>
            <a:r>
              <a:rPr lang="cs-CZ" dirty="0"/>
              <a:t>.) 2017. </a:t>
            </a:r>
            <a:r>
              <a:rPr lang="cs-CZ" i="1" dirty="0"/>
              <a:t>Výkon profese sociální práce v systémech sociální ochrany ČR.</a:t>
            </a:r>
            <a:r>
              <a:rPr lang="cs-CZ" dirty="0"/>
              <a:t> Praha: VÚPSV, v. v. i.</a:t>
            </a:r>
          </a:p>
          <a:p>
            <a:r>
              <a:rPr lang="cs-CZ" dirty="0"/>
              <a:t>NOVOTNÁ, V., SCHIMMERLINGOVÁ, V. 1992. Sociální práce její vývoj a metodické postupy</a:t>
            </a:r>
            <a:r>
              <a:rPr lang="cs-CZ" i="1" dirty="0"/>
              <a:t>. </a:t>
            </a:r>
            <a:r>
              <a:rPr lang="cs-CZ" dirty="0"/>
              <a:t>Praha: Karolinum, 1992.</a:t>
            </a:r>
          </a:p>
          <a:p>
            <a:r>
              <a:rPr lang="cs-CZ" dirty="0"/>
              <a:t>ŘEZNÍČEK, I. 1997. </a:t>
            </a:r>
            <a:r>
              <a:rPr lang="cs-CZ" i="1" dirty="0"/>
              <a:t>Metody sociální práce. </a:t>
            </a:r>
            <a:r>
              <a:rPr lang="cs-CZ" dirty="0"/>
              <a:t>Praha: Sociologické nakladatelství, dotisk 1. vydání.</a:t>
            </a:r>
          </a:p>
          <a:p>
            <a:r>
              <a:rPr lang="cs-CZ" dirty="0"/>
              <a:t>VAŠŤATKOVÁ, J., LOUKOTOVÁ, V. (</a:t>
            </a:r>
            <a:r>
              <a:rPr lang="cs-CZ" dirty="0" err="1"/>
              <a:t>Eds</a:t>
            </a:r>
            <a:r>
              <a:rPr lang="cs-CZ" dirty="0"/>
              <a:t>.) 2007. </a:t>
            </a:r>
            <a:r>
              <a:rPr lang="cs-CZ" i="1" dirty="0"/>
              <a:t>Akční pole sociální práce aneb </a:t>
            </a:r>
            <a:r>
              <a:rPr lang="cs-CZ" i="1" dirty="0" err="1"/>
              <a:t>sociálněpedagogické</a:t>
            </a:r>
            <a:r>
              <a:rPr lang="cs-CZ" i="1" dirty="0"/>
              <a:t> otázky současnosti. </a:t>
            </a:r>
            <a:r>
              <a:rPr lang="cs-CZ" dirty="0"/>
              <a:t>Olomouc: Univerzita Palackého v Olomouci.</a:t>
            </a:r>
          </a:p>
          <a:p>
            <a:r>
              <a:rPr lang="cs-CZ" dirty="0"/>
              <a:t>ÚLEHLA I. 1999. </a:t>
            </a:r>
            <a:r>
              <a:rPr lang="cs-CZ" i="1" dirty="0"/>
              <a:t>Umění pomáhat: učebnice metod sociální práce.</a:t>
            </a:r>
            <a:r>
              <a:rPr lang="cs-CZ" dirty="0"/>
              <a:t> Praha: Sociologické nakladatelství, 2. vydání.</a:t>
            </a:r>
          </a:p>
          <a:p>
            <a:r>
              <a:rPr lang="cs-CZ" i="1" dirty="0"/>
              <a:t>články v časopise Sociální práce / sociálna </a:t>
            </a:r>
            <a:r>
              <a:rPr lang="cs-CZ" i="1" dirty="0" err="1"/>
              <a:t>práca</a:t>
            </a:r>
            <a:r>
              <a:rPr lang="cs-CZ" i="1" dirty="0"/>
              <a:t> </a:t>
            </a:r>
            <a:r>
              <a:rPr lang="cs-CZ" dirty="0"/>
              <a:t>(např. tematická čísla 3/2019, 5/2018, tématu se věnující články v dalších číslech), </a:t>
            </a:r>
            <a:r>
              <a:rPr lang="cs-CZ" i="1" dirty="0"/>
              <a:t>případně v dalším zahraničním a domácím odborném periodiku</a:t>
            </a:r>
          </a:p>
        </p:txBody>
      </p:sp>
    </p:spTree>
    <p:extLst>
      <p:ext uri="{BB962C8B-B14F-4D97-AF65-F5344CB8AC3E}">
        <p14:creationId xmlns:p14="http://schemas.microsoft.com/office/powerpoint/2010/main" val="2760119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78F21B8-83D3-4FC4-9754-BF21AD9F66DE}"/>
              </a:ext>
            </a:extLst>
          </p:cNvPr>
          <p:cNvSpPr>
            <a:spLocks noGrp="1"/>
          </p:cNvSpPr>
          <p:nvPr>
            <p:ph type="title"/>
          </p:nvPr>
        </p:nvSpPr>
        <p:spPr/>
        <p:txBody>
          <a:bodyPr/>
          <a:lstStyle/>
          <a:p>
            <a:r>
              <a:rPr lang="cs-CZ" dirty="0"/>
              <a:t>Cíle a přístupy v sociální práci</a:t>
            </a:r>
          </a:p>
        </p:txBody>
      </p:sp>
    </p:spTree>
    <p:extLst>
      <p:ext uri="{BB962C8B-B14F-4D97-AF65-F5344CB8AC3E}">
        <p14:creationId xmlns:p14="http://schemas.microsoft.com/office/powerpoint/2010/main" val="2303292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8FBC1C-38A7-4FD9-A7C4-3E6BDE6A26D3}"/>
              </a:ext>
            </a:extLst>
          </p:cNvPr>
          <p:cNvSpPr>
            <a:spLocks noGrp="1"/>
          </p:cNvSpPr>
          <p:nvPr>
            <p:ph type="title"/>
          </p:nvPr>
        </p:nvSpPr>
        <p:spPr/>
        <p:txBody>
          <a:bodyPr/>
          <a:lstStyle/>
          <a:p>
            <a:r>
              <a:rPr lang="cs-CZ" dirty="0"/>
              <a:t>Obecné vymezení cílů sociální práce (SP) I</a:t>
            </a:r>
          </a:p>
        </p:txBody>
      </p:sp>
      <p:sp>
        <p:nvSpPr>
          <p:cNvPr id="3" name="Zástupný symbol pro obsah 2">
            <a:extLst>
              <a:ext uri="{FF2B5EF4-FFF2-40B4-BE49-F238E27FC236}">
                <a16:creationId xmlns:a16="http://schemas.microsoft.com/office/drawing/2014/main" id="{4A9DFE08-6872-47ED-9E35-F2F05326DFD4}"/>
              </a:ext>
            </a:extLst>
          </p:cNvPr>
          <p:cNvSpPr>
            <a:spLocks noGrp="1"/>
          </p:cNvSpPr>
          <p:nvPr>
            <p:ph idx="1"/>
          </p:nvPr>
        </p:nvSpPr>
        <p:spPr/>
        <p:txBody>
          <a:bodyPr>
            <a:normAutofit lnSpcReduction="10000"/>
          </a:bodyPr>
          <a:lstStyle/>
          <a:p>
            <a:pPr marL="0" indent="0">
              <a:buNone/>
            </a:pPr>
            <a:r>
              <a:rPr lang="cs-CZ" b="1" dirty="0"/>
              <a:t>Vymezení sociální práce přijaté Mezinárodní asociací škol sociální práce a Mezinárodní federací sociálních pracovníků:</a:t>
            </a:r>
          </a:p>
          <a:p>
            <a:r>
              <a:rPr lang="cs-CZ" dirty="0"/>
              <a:t>„praktická profese a akademická disciplína, která podporuje sociální změnu, rozvoj sociální soudržnosti, zplnomocnění a osvobození lidí“,</a:t>
            </a:r>
          </a:p>
          <a:p>
            <a:r>
              <a:rPr lang="cs-CZ" dirty="0"/>
              <a:t>pro níž platí, že</a:t>
            </a:r>
          </a:p>
          <a:p>
            <a:pPr lvl="1"/>
            <a:r>
              <a:rPr lang="cs-CZ" dirty="0"/>
              <a:t>„sociální spravedlnost, lidská práva, kolektivní odpovědnost a respekt k rozdílnosti jsou základními principy sociální práce“ a že</a:t>
            </a:r>
          </a:p>
          <a:p>
            <a:pPr lvl="1"/>
            <a:r>
              <a:rPr lang="cs-CZ" dirty="0"/>
              <a:t>„sociální práce podporuje, s podporou teorií sociální práce, sociálních věd, humanitních věd a vlastních znalostí, lidi a struktury, aby se vypořádali s životními problémy a došlo ke zlepšení jejich životních podmínek“ (IASSW, 2014). </a:t>
            </a:r>
          </a:p>
        </p:txBody>
      </p:sp>
    </p:spTree>
    <p:extLst>
      <p:ext uri="{BB962C8B-B14F-4D97-AF65-F5344CB8AC3E}">
        <p14:creationId xmlns:p14="http://schemas.microsoft.com/office/powerpoint/2010/main" val="9369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7EDEED-283D-4F8D-8D54-DC3F6053C7C9}"/>
              </a:ext>
            </a:extLst>
          </p:cNvPr>
          <p:cNvSpPr>
            <a:spLocks noGrp="1"/>
          </p:cNvSpPr>
          <p:nvPr>
            <p:ph type="title"/>
          </p:nvPr>
        </p:nvSpPr>
        <p:spPr/>
        <p:txBody>
          <a:bodyPr/>
          <a:lstStyle/>
          <a:p>
            <a:r>
              <a:rPr lang="cs-CZ" dirty="0"/>
              <a:t>Obecné vymezení cílů sociální práce (SP) II</a:t>
            </a:r>
          </a:p>
        </p:txBody>
      </p:sp>
      <p:sp>
        <p:nvSpPr>
          <p:cNvPr id="3" name="Zástupný symbol pro obsah 2">
            <a:extLst>
              <a:ext uri="{FF2B5EF4-FFF2-40B4-BE49-F238E27FC236}">
                <a16:creationId xmlns:a16="http://schemas.microsoft.com/office/drawing/2014/main" id="{634A4D64-977F-4D46-B930-18E95E4F249B}"/>
              </a:ext>
            </a:extLst>
          </p:cNvPr>
          <p:cNvSpPr>
            <a:spLocks noGrp="1"/>
          </p:cNvSpPr>
          <p:nvPr>
            <p:ph idx="1"/>
          </p:nvPr>
        </p:nvSpPr>
        <p:spPr>
          <a:xfrm>
            <a:off x="838200" y="1825625"/>
            <a:ext cx="10515600" cy="4351338"/>
          </a:xfrm>
        </p:spPr>
        <p:txBody>
          <a:bodyPr/>
          <a:lstStyle/>
          <a:p>
            <a:pPr marL="0" indent="0">
              <a:buNone/>
            </a:pPr>
            <a:r>
              <a:rPr lang="cs-CZ" b="1" dirty="0"/>
              <a:t>Obecná vyjádření cíle SP v návaznosti na uvedenou definici:</a:t>
            </a:r>
          </a:p>
          <a:p>
            <a:r>
              <a:rPr lang="cs-CZ" dirty="0"/>
              <a:t>			snaha zlepšit životní situaci člověka (klienta), skupiny nebo komunity, která je z nějakého důvodu pro jedince nebo skupinu osob obtížná a současně ji jedinec nebo skupina osob nedovedou řešit vlastními silami nebo s využitím vlastních zdrojů</a:t>
            </a:r>
          </a:p>
          <a:p>
            <a:r>
              <a:rPr lang="cs-CZ" dirty="0"/>
              <a:t>snaha o „dosahování harmoničtějších životních situací v disharmonických podmínkách“ (Řezníček 1997)</a:t>
            </a:r>
          </a:p>
          <a:p>
            <a:r>
              <a:rPr lang="cs-CZ" dirty="0"/>
              <a:t>...</a:t>
            </a:r>
          </a:p>
        </p:txBody>
      </p:sp>
    </p:spTree>
    <p:extLst>
      <p:ext uri="{BB962C8B-B14F-4D97-AF65-F5344CB8AC3E}">
        <p14:creationId xmlns:p14="http://schemas.microsoft.com/office/powerpoint/2010/main" val="1967736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7EDEED-283D-4F8D-8D54-DC3F6053C7C9}"/>
              </a:ext>
            </a:extLst>
          </p:cNvPr>
          <p:cNvSpPr>
            <a:spLocks noGrp="1"/>
          </p:cNvSpPr>
          <p:nvPr>
            <p:ph type="title"/>
          </p:nvPr>
        </p:nvSpPr>
        <p:spPr/>
        <p:txBody>
          <a:bodyPr/>
          <a:lstStyle/>
          <a:p>
            <a:r>
              <a:rPr lang="cs-CZ" dirty="0"/>
              <a:t>Obecné vymezení cílů sociální práce (SP) II</a:t>
            </a:r>
          </a:p>
        </p:txBody>
      </p:sp>
      <p:sp>
        <p:nvSpPr>
          <p:cNvPr id="3" name="Zástupný symbol pro obsah 2">
            <a:extLst>
              <a:ext uri="{FF2B5EF4-FFF2-40B4-BE49-F238E27FC236}">
                <a16:creationId xmlns:a16="http://schemas.microsoft.com/office/drawing/2014/main" id="{634A4D64-977F-4D46-B930-18E95E4F249B}"/>
              </a:ext>
            </a:extLst>
          </p:cNvPr>
          <p:cNvSpPr>
            <a:spLocks noGrp="1"/>
          </p:cNvSpPr>
          <p:nvPr>
            <p:ph idx="1"/>
          </p:nvPr>
        </p:nvSpPr>
        <p:spPr/>
        <p:txBody>
          <a:bodyPr/>
          <a:lstStyle/>
          <a:p>
            <a:pPr marL="0" indent="0">
              <a:buNone/>
            </a:pPr>
            <a:r>
              <a:rPr lang="cs-CZ" b="1" dirty="0"/>
              <a:t>Obecná vyjádření cíle SP v návaznosti na uvedenou definici:</a:t>
            </a:r>
          </a:p>
          <a:p>
            <a:r>
              <a:rPr lang="cs-CZ" b="1" dirty="0"/>
              <a:t>Cílem sociální práce je	</a:t>
            </a:r>
            <a:r>
              <a:rPr lang="cs-CZ" dirty="0"/>
              <a:t>zlepšit životní situaci člověka (klienta), skupiny nebo komunity, která je z nějakého důvodu pro jedince nebo skupinu osob obtížná a současně ji jedinec nebo skupina osob nedovedou řešit vlastními silami nebo s využitím vlastních zdrojů</a:t>
            </a:r>
          </a:p>
          <a:p>
            <a:r>
              <a:rPr lang="cs-CZ" dirty="0"/>
              <a:t>snaha o „dosahování harmoničtějších životních situací v disharmonických podmínkách“ (Řezníček 1997)</a:t>
            </a:r>
          </a:p>
          <a:p>
            <a:r>
              <a:rPr lang="cs-CZ" dirty="0"/>
              <a:t>...</a:t>
            </a:r>
          </a:p>
        </p:txBody>
      </p:sp>
    </p:spTree>
    <p:extLst>
      <p:ext uri="{BB962C8B-B14F-4D97-AF65-F5344CB8AC3E}">
        <p14:creationId xmlns:p14="http://schemas.microsoft.com/office/powerpoint/2010/main" val="3821112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C18C0D-DB05-483F-B7F4-65B1FE61E59F}"/>
              </a:ext>
            </a:extLst>
          </p:cNvPr>
          <p:cNvSpPr>
            <a:spLocks noGrp="1"/>
          </p:cNvSpPr>
          <p:nvPr>
            <p:ph type="title"/>
          </p:nvPr>
        </p:nvSpPr>
        <p:spPr/>
        <p:txBody>
          <a:bodyPr/>
          <a:lstStyle/>
          <a:p>
            <a:r>
              <a:rPr lang="cs-CZ" dirty="0"/>
              <a:t>Obecné vymezení cílů sociální práce (SP) III</a:t>
            </a:r>
          </a:p>
        </p:txBody>
      </p:sp>
      <p:sp>
        <p:nvSpPr>
          <p:cNvPr id="3" name="Zástupný symbol pro obsah 2">
            <a:extLst>
              <a:ext uri="{FF2B5EF4-FFF2-40B4-BE49-F238E27FC236}">
                <a16:creationId xmlns:a16="http://schemas.microsoft.com/office/drawing/2014/main" id="{06DCF21B-D8CB-48B6-BCCF-651268DEBEA7}"/>
              </a:ext>
            </a:extLst>
          </p:cNvPr>
          <p:cNvSpPr>
            <a:spLocks noGrp="1"/>
          </p:cNvSpPr>
          <p:nvPr>
            <p:ph idx="1"/>
          </p:nvPr>
        </p:nvSpPr>
        <p:spPr/>
        <p:txBody>
          <a:bodyPr>
            <a:normAutofit lnSpcReduction="10000"/>
          </a:bodyPr>
          <a:lstStyle/>
          <a:p>
            <a:pPr marL="0" indent="0">
              <a:buNone/>
            </a:pPr>
            <a:r>
              <a:rPr lang="cs-CZ" b="1" dirty="0"/>
              <a:t>Oblasti k dalšímu upřesnění u výše nastíněného vymezení cílů (a):</a:t>
            </a:r>
          </a:p>
          <a:p>
            <a:r>
              <a:rPr lang="cs-CZ" i="1" dirty="0"/>
              <a:t>Cíl sociální práce</a:t>
            </a:r>
          </a:p>
          <a:p>
            <a:pPr lvl="1"/>
            <a:r>
              <a:rPr lang="cs-CZ" dirty="0"/>
              <a:t>Je cíl sociální práce v něčem specifický ve srovnání s dalšími aktivitami konanými ve prospěch jedince nebo určité skupiny osob? Jakou roli má mít a má při dosahování těchto cílů sociální práce (respektive sociální pracovník) a jaký další profese (respektive další odborníci)?</a:t>
            </a:r>
          </a:p>
          <a:p>
            <a:r>
              <a:rPr lang="cs-CZ" i="1" dirty="0"/>
              <a:t>...lze v úplně obecné rovině vnímat jako...</a:t>
            </a:r>
          </a:p>
          <a:p>
            <a:r>
              <a:rPr lang="cs-CZ" i="1" dirty="0"/>
              <a:t>...snahu zlepšit...</a:t>
            </a:r>
          </a:p>
          <a:p>
            <a:pPr lvl="1"/>
            <a:r>
              <a:rPr lang="cs-CZ" dirty="0"/>
              <a:t>V čem by mělo toto zlepšení spočívat? Jaké konkrétní zlepšení může sociální práce nabídnout, respektive o jaké by měla usilovat? Jaké prostředky k tomu může použít a jak mají být používány? Atd.</a:t>
            </a:r>
          </a:p>
          <a:p>
            <a:pPr lvl="1"/>
            <a:endParaRPr lang="cs-CZ" dirty="0"/>
          </a:p>
          <a:p>
            <a:endParaRPr lang="cs-CZ" dirty="0"/>
          </a:p>
        </p:txBody>
      </p:sp>
    </p:spTree>
    <p:extLst>
      <p:ext uri="{BB962C8B-B14F-4D97-AF65-F5344CB8AC3E}">
        <p14:creationId xmlns:p14="http://schemas.microsoft.com/office/powerpoint/2010/main" val="270951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C18C0D-DB05-483F-B7F4-65B1FE61E59F}"/>
              </a:ext>
            </a:extLst>
          </p:cNvPr>
          <p:cNvSpPr>
            <a:spLocks noGrp="1"/>
          </p:cNvSpPr>
          <p:nvPr>
            <p:ph type="title"/>
          </p:nvPr>
        </p:nvSpPr>
        <p:spPr/>
        <p:txBody>
          <a:bodyPr/>
          <a:lstStyle/>
          <a:p>
            <a:r>
              <a:rPr lang="cs-CZ" dirty="0"/>
              <a:t>Obecné vymezení cílů sociální práce (SP) IV</a:t>
            </a:r>
          </a:p>
        </p:txBody>
      </p:sp>
      <p:sp>
        <p:nvSpPr>
          <p:cNvPr id="3" name="Zástupný symbol pro obsah 2">
            <a:extLst>
              <a:ext uri="{FF2B5EF4-FFF2-40B4-BE49-F238E27FC236}">
                <a16:creationId xmlns:a16="http://schemas.microsoft.com/office/drawing/2014/main" id="{06DCF21B-D8CB-48B6-BCCF-651268DEBEA7}"/>
              </a:ext>
            </a:extLst>
          </p:cNvPr>
          <p:cNvSpPr>
            <a:spLocks noGrp="1"/>
          </p:cNvSpPr>
          <p:nvPr>
            <p:ph idx="1"/>
          </p:nvPr>
        </p:nvSpPr>
        <p:spPr>
          <a:xfrm>
            <a:off x="838200" y="1825625"/>
            <a:ext cx="10515600" cy="4351338"/>
          </a:xfrm>
        </p:spPr>
        <p:txBody>
          <a:bodyPr>
            <a:normAutofit/>
          </a:bodyPr>
          <a:lstStyle/>
          <a:p>
            <a:pPr marL="0" indent="0">
              <a:buNone/>
            </a:pPr>
            <a:r>
              <a:rPr lang="cs-CZ" b="1" dirty="0"/>
              <a:t>Oblasti k dalšímu upřesnění u výše nastíněného vymezení cílů (b):</a:t>
            </a:r>
          </a:p>
          <a:p>
            <a:r>
              <a:rPr lang="cs-CZ" i="1" dirty="0"/>
              <a:t>...životní situaci </a:t>
            </a:r>
            <a:r>
              <a:rPr lang="en-US" i="1" dirty="0"/>
              <a:t>[...], </a:t>
            </a:r>
            <a:r>
              <a:rPr lang="en-US" i="1" dirty="0" err="1"/>
              <a:t>kter</a:t>
            </a:r>
            <a:r>
              <a:rPr lang="cs-CZ" i="1" dirty="0"/>
              <a:t>á je z nějakého důvodu pro jedince nebo skupinu osob obtížná</a:t>
            </a:r>
          </a:p>
          <a:p>
            <a:pPr lvl="1"/>
            <a:r>
              <a:rPr lang="cs-CZ" dirty="0"/>
              <a:t>Za jakých okolností lze životní situaci osoby či skupiny vnímat jako obtížnou či nepříznivou? A proč? Jak se k této otázce staví různé osoby, jichž se situace osoby nebo určité skupiny osob určitým způsobem týká? </a:t>
            </a:r>
          </a:p>
          <a:p>
            <a:r>
              <a:rPr lang="cs-CZ" i="1" dirty="0"/>
              <a:t>...</a:t>
            </a:r>
            <a:r>
              <a:rPr lang="en-US" i="1" dirty="0"/>
              <a:t>[</a:t>
            </a:r>
            <a:r>
              <a:rPr lang="cs-CZ" i="1" dirty="0"/>
              <a:t>zlepšit životní situaci</a:t>
            </a:r>
            <a:r>
              <a:rPr lang="en-US" i="1" dirty="0"/>
              <a:t>]</a:t>
            </a:r>
            <a:r>
              <a:rPr lang="cs-CZ" i="1" dirty="0"/>
              <a:t> člověka (klienta), skupiny nebo komunity...</a:t>
            </a:r>
          </a:p>
          <a:p>
            <a:pPr lvl="1"/>
            <a:r>
              <a:rPr lang="cs-CZ" dirty="0"/>
              <a:t>Jakým osobám (v jakých situacích) je sociální práce poskytována? Jaké charakteristiky osob nebo jejich situace lze vnímat jako významné okolnosti indikující potřebu poskytování sociální práce? V jakých případech je naopak vhodnější zprostředkování kontaktu na jiné odborníky?</a:t>
            </a:r>
          </a:p>
          <a:p>
            <a:endParaRPr lang="cs-CZ" dirty="0"/>
          </a:p>
        </p:txBody>
      </p:sp>
    </p:spTree>
    <p:extLst>
      <p:ext uri="{BB962C8B-B14F-4D97-AF65-F5344CB8AC3E}">
        <p14:creationId xmlns:p14="http://schemas.microsoft.com/office/powerpoint/2010/main" val="3570212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78F21B8-83D3-4FC4-9754-BF21AD9F66DE}"/>
              </a:ext>
            </a:extLst>
          </p:cNvPr>
          <p:cNvSpPr>
            <a:spLocks noGrp="1"/>
          </p:cNvSpPr>
          <p:nvPr>
            <p:ph type="title"/>
          </p:nvPr>
        </p:nvSpPr>
        <p:spPr>
          <a:xfrm>
            <a:off x="831850" y="1709738"/>
            <a:ext cx="10515600" cy="2852737"/>
          </a:xfrm>
        </p:spPr>
        <p:txBody>
          <a:bodyPr/>
          <a:lstStyle/>
          <a:p>
            <a:r>
              <a:rPr lang="cs-CZ" dirty="0"/>
              <a:t>Oblasti uplatnění sociální práce</a:t>
            </a:r>
          </a:p>
        </p:txBody>
      </p:sp>
    </p:spTree>
    <p:extLst>
      <p:ext uri="{BB962C8B-B14F-4D97-AF65-F5344CB8AC3E}">
        <p14:creationId xmlns:p14="http://schemas.microsoft.com/office/powerpoint/2010/main" val="1179531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8A8559-408A-4C6E-85BB-3D4A2059FF18}"/>
              </a:ext>
            </a:extLst>
          </p:cNvPr>
          <p:cNvSpPr>
            <a:spLocks noGrp="1"/>
          </p:cNvSpPr>
          <p:nvPr>
            <p:ph type="title"/>
          </p:nvPr>
        </p:nvSpPr>
        <p:spPr>
          <a:xfrm>
            <a:off x="838199" y="365125"/>
            <a:ext cx="10676861" cy="1325563"/>
          </a:xfrm>
        </p:spPr>
        <p:txBody>
          <a:bodyPr>
            <a:normAutofit fontScale="90000"/>
          </a:bodyPr>
          <a:lstStyle/>
          <a:p>
            <a:r>
              <a:rPr lang="cs-CZ" sz="4000" dirty="0"/>
              <a:t>Všeobecné souvislosti determinující podobu cílů sociální práce a faktory promítající se do jejich podoby I</a:t>
            </a:r>
          </a:p>
        </p:txBody>
      </p:sp>
      <p:sp>
        <p:nvSpPr>
          <p:cNvPr id="3" name="Zástupný symbol pro obsah 2">
            <a:extLst>
              <a:ext uri="{FF2B5EF4-FFF2-40B4-BE49-F238E27FC236}">
                <a16:creationId xmlns:a16="http://schemas.microsoft.com/office/drawing/2014/main" id="{60661132-4C58-40B1-80C4-0B862DE759CE}"/>
              </a:ext>
            </a:extLst>
          </p:cNvPr>
          <p:cNvSpPr>
            <a:spLocks noGrp="1"/>
          </p:cNvSpPr>
          <p:nvPr>
            <p:ph idx="1"/>
          </p:nvPr>
        </p:nvSpPr>
        <p:spPr>
          <a:xfrm>
            <a:off x="848833" y="1825624"/>
            <a:ext cx="10515600" cy="4849495"/>
          </a:xfrm>
        </p:spPr>
        <p:txBody>
          <a:bodyPr>
            <a:normAutofit/>
          </a:bodyPr>
          <a:lstStyle/>
          <a:p>
            <a:r>
              <a:rPr lang="cs-CZ" dirty="0"/>
              <a:t>Primárně záleží na oblasti působení, povaze řešeného problému, potřebách klienta (příjemce intervence) atd.</a:t>
            </a:r>
          </a:p>
          <a:p>
            <a:r>
              <a:rPr lang="cs-CZ" dirty="0"/>
              <a:t>Liší se podle „sektorové příslušnosti“</a:t>
            </a:r>
          </a:p>
          <a:p>
            <a:pPr lvl="1"/>
            <a:r>
              <a:rPr lang="cs-CZ" dirty="0"/>
              <a:t>z hlediska oboru, gesce apod.</a:t>
            </a:r>
          </a:p>
          <a:p>
            <a:pPr lvl="1"/>
            <a:r>
              <a:rPr lang="cs-CZ" dirty="0"/>
              <a:t>z hlediska sektorů národního hospodářství (veřejná správa vs. nestátní organizace)?</a:t>
            </a:r>
          </a:p>
          <a:p>
            <a:r>
              <a:rPr lang="cs-CZ" dirty="0"/>
              <a:t>Konkrétní instituce – poslání organizace</a:t>
            </a:r>
          </a:p>
          <a:p>
            <a:r>
              <a:rPr lang="cs-CZ" dirty="0"/>
              <a:t>Konkrétní pozice jednotlivých členů pracovního týmu</a:t>
            </a:r>
          </a:p>
          <a:p>
            <a:r>
              <a:rPr lang="cs-CZ" dirty="0"/>
              <a:t>Osobnostní předpoklady – hodnoty, zkušenosti, profesionalita...</a:t>
            </a:r>
          </a:p>
          <a:p>
            <a:r>
              <a:rPr lang="cs-CZ" dirty="0"/>
              <a:t>Vývoj oboru, tradice reflexe cílů, paradigmat a přístupů v sociální práci</a:t>
            </a:r>
          </a:p>
        </p:txBody>
      </p:sp>
    </p:spTree>
    <p:extLst>
      <p:ext uri="{BB962C8B-B14F-4D97-AF65-F5344CB8AC3E}">
        <p14:creationId xmlns:p14="http://schemas.microsoft.com/office/powerpoint/2010/main" val="3192758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14395F-093F-4E95-BEFF-2EEE5A179265}"/>
              </a:ext>
            </a:extLst>
          </p:cNvPr>
          <p:cNvSpPr>
            <a:spLocks noGrp="1"/>
          </p:cNvSpPr>
          <p:nvPr>
            <p:ph type="title"/>
          </p:nvPr>
        </p:nvSpPr>
        <p:spPr>
          <a:xfrm>
            <a:off x="838199" y="301329"/>
            <a:ext cx="10687493" cy="1325563"/>
          </a:xfrm>
        </p:spPr>
        <p:txBody>
          <a:bodyPr>
            <a:noAutofit/>
          </a:bodyPr>
          <a:lstStyle/>
          <a:p>
            <a:r>
              <a:rPr lang="cs-CZ" sz="3600" dirty="0"/>
              <a:t>Všeobecné souvislosti determinující podobu cílů sociální práce a faktory promítající se do jejich podoby II</a:t>
            </a:r>
          </a:p>
        </p:txBody>
      </p:sp>
      <p:sp>
        <p:nvSpPr>
          <p:cNvPr id="3" name="Zástupný symbol pro obsah 2">
            <a:extLst>
              <a:ext uri="{FF2B5EF4-FFF2-40B4-BE49-F238E27FC236}">
                <a16:creationId xmlns:a16="http://schemas.microsoft.com/office/drawing/2014/main" id="{3C2B5D92-9C6B-498C-BA1A-3B1C823C7279}"/>
              </a:ext>
            </a:extLst>
          </p:cNvPr>
          <p:cNvSpPr>
            <a:spLocks noGrp="1"/>
          </p:cNvSpPr>
          <p:nvPr>
            <p:ph idx="1"/>
          </p:nvPr>
        </p:nvSpPr>
        <p:spPr/>
        <p:txBody>
          <a:bodyPr>
            <a:normAutofit fontScale="92500" lnSpcReduction="20000"/>
          </a:bodyPr>
          <a:lstStyle/>
          <a:p>
            <a:r>
              <a:rPr lang="cs-CZ" dirty="0"/>
              <a:t>Cíle při práci s konkrétním klientem a v konkrétní situaci, druhy cílů</a:t>
            </a:r>
          </a:p>
          <a:p>
            <a:pPr lvl="1"/>
            <a:r>
              <a:rPr lang="cs-CZ" dirty="0"/>
              <a:t>celkový cíl</a:t>
            </a:r>
          </a:p>
          <a:p>
            <a:pPr lvl="1"/>
            <a:r>
              <a:rPr lang="cs-CZ" dirty="0"/>
              <a:t>dílčí a instrumentální cíle</a:t>
            </a:r>
          </a:p>
          <a:p>
            <a:pPr lvl="1"/>
            <a:r>
              <a:rPr lang="cs-CZ" dirty="0"/>
              <a:t>potřeba vyjasnění cílů sledovaných rozličnými aktéry</a:t>
            </a:r>
          </a:p>
          <a:p>
            <a:pPr lvl="1"/>
            <a:r>
              <a:rPr lang="cs-CZ" dirty="0"/>
              <a:t>deklarované a nedeklarované cíle</a:t>
            </a:r>
          </a:p>
          <a:p>
            <a:r>
              <a:rPr lang="cs-CZ" dirty="0"/>
              <a:t>Způsob nakládání s tématem cílů při práci</a:t>
            </a:r>
          </a:p>
          <a:p>
            <a:pPr lvl="1"/>
            <a:r>
              <a:rPr lang="cs-CZ" dirty="0"/>
              <a:t>postup sjednání nebo stanovení cílů a způsob určení jejich priority</a:t>
            </a:r>
          </a:p>
          <a:p>
            <a:pPr lvl="1"/>
            <a:r>
              <a:rPr lang="cs-CZ" dirty="0"/>
              <a:t>rozdělení kompetencí, zodpovědnost za stanovení, plnění a vyhodnocování cílů</a:t>
            </a:r>
          </a:p>
          <a:p>
            <a:pPr lvl="1"/>
            <a:r>
              <a:rPr lang="cs-CZ" dirty="0"/>
              <a:t>stanovení hodnotících kritérií</a:t>
            </a:r>
          </a:p>
          <a:p>
            <a:pPr lvl="1"/>
            <a:r>
              <a:rPr lang="cs-CZ" dirty="0"/>
              <a:t>naplánování způsobu plnění stanovených cílů,</a:t>
            </a:r>
          </a:p>
          <a:p>
            <a:pPr lvl="1"/>
            <a:r>
              <a:rPr lang="cs-CZ" dirty="0"/>
              <a:t>realizace kroků vedoucích k jejich dosažení</a:t>
            </a:r>
          </a:p>
          <a:p>
            <a:pPr lvl="1"/>
            <a:r>
              <a:rPr lang="cs-CZ" dirty="0"/>
              <a:t>průběžná kontrola plnění dílčích cílů, vyhodnocování dosažených cílů</a:t>
            </a:r>
          </a:p>
          <a:p>
            <a:pPr lvl="1"/>
            <a:r>
              <a:rPr lang="cs-CZ" dirty="0"/>
              <a:t>revize či přehodnocení cílů</a:t>
            </a:r>
          </a:p>
        </p:txBody>
      </p:sp>
    </p:spTree>
    <p:extLst>
      <p:ext uri="{BB962C8B-B14F-4D97-AF65-F5344CB8AC3E}">
        <p14:creationId xmlns:p14="http://schemas.microsoft.com/office/powerpoint/2010/main" val="3893572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3">
                                            <p:txEl>
                                              <p:pRg st="11" end="11"/>
                                            </p:txEl>
                                          </p:spTgt>
                                        </p:tgtEl>
                                        <p:attrNameLst>
                                          <p:attrName>ppt_y</p:attrName>
                                        </p:attrNameLst>
                                      </p:cBhvr>
                                      <p:tavLst>
                                        <p:tav tm="0">
                                          <p:val>
                                            <p:strVal val="#ppt_y"/>
                                          </p:val>
                                        </p:tav>
                                        <p:tav tm="100000">
                                          <p:val>
                                            <p:strVal val="#ppt_y"/>
                                          </p:val>
                                        </p:tav>
                                      </p:tavLst>
                                    </p:anim>
                                  </p:childTnLst>
                                </p:cTn>
                              </p:par>
                              <p:par>
                                <p:cTn id="59" presetID="2" presetClass="entr" presetSubtype="2" fill="hold" grpId="0" nodeType="with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7759B7-7FF4-4C80-9EAF-0987FDF855DC}"/>
              </a:ext>
            </a:extLst>
          </p:cNvPr>
          <p:cNvSpPr>
            <a:spLocks noGrp="1"/>
          </p:cNvSpPr>
          <p:nvPr>
            <p:ph type="title"/>
          </p:nvPr>
        </p:nvSpPr>
        <p:spPr/>
        <p:txBody>
          <a:bodyPr/>
          <a:lstStyle/>
          <a:p>
            <a:r>
              <a:rPr lang="cs-CZ" dirty="0"/>
              <a:t>Specifické okolnosti determinující podobu cílů v sociální práci</a:t>
            </a:r>
          </a:p>
        </p:txBody>
      </p:sp>
      <p:sp>
        <p:nvSpPr>
          <p:cNvPr id="3" name="Zástupný symbol pro obsah 2">
            <a:extLst>
              <a:ext uri="{FF2B5EF4-FFF2-40B4-BE49-F238E27FC236}">
                <a16:creationId xmlns:a16="http://schemas.microsoft.com/office/drawing/2014/main" id="{BBA8F15E-2592-4DEB-89CA-90695998D081}"/>
              </a:ext>
            </a:extLst>
          </p:cNvPr>
          <p:cNvSpPr>
            <a:spLocks noGrp="1"/>
          </p:cNvSpPr>
          <p:nvPr>
            <p:ph idx="1"/>
          </p:nvPr>
        </p:nvSpPr>
        <p:spPr/>
        <p:txBody>
          <a:bodyPr/>
          <a:lstStyle/>
          <a:p>
            <a:r>
              <a:rPr lang="cs-CZ" dirty="0"/>
              <a:t>Vzájemný vztah mezi sociální prací a sociální politikou</a:t>
            </a:r>
          </a:p>
          <a:p>
            <a:pPr lvl="1"/>
            <a:r>
              <a:rPr lang="cs-CZ" dirty="0"/>
              <a:t>Sociální politika určuje stěžejní podmínky pro poskytování sociální práce</a:t>
            </a:r>
          </a:p>
          <a:p>
            <a:pPr lvl="1"/>
            <a:r>
              <a:rPr lang="cs-CZ" dirty="0"/>
              <a:t>Zároveň sociální práce výrazným způsobem formuje a modifikuje charakter sociální politiky</a:t>
            </a:r>
          </a:p>
          <a:p>
            <a:r>
              <a:rPr lang="cs-CZ" dirty="0"/>
              <a:t>Zájmy klienta a společenská zakázka</a:t>
            </a:r>
          </a:p>
          <a:p>
            <a:pPr lvl="1"/>
            <a:r>
              <a:rPr lang="cs-CZ" dirty="0"/>
              <a:t>Kontrola a pomoc v sociální práci</a:t>
            </a:r>
          </a:p>
          <a:p>
            <a:r>
              <a:rPr lang="cs-CZ" dirty="0"/>
              <a:t>Specifické instituty v oblasti sociálních služeb:</a:t>
            </a:r>
          </a:p>
          <a:p>
            <a:pPr lvl="1"/>
            <a:r>
              <a:rPr lang="cs-CZ" dirty="0"/>
              <a:t>Individuální plánování</a:t>
            </a:r>
          </a:p>
          <a:p>
            <a:pPr lvl="1"/>
            <a:r>
              <a:rPr lang="cs-CZ" dirty="0"/>
              <a:t>Klíčový pracovník</a:t>
            </a:r>
          </a:p>
          <a:p>
            <a:endParaRPr lang="cs-CZ" dirty="0"/>
          </a:p>
          <a:p>
            <a:pPr lvl="1"/>
            <a:endParaRPr lang="cs-CZ" dirty="0"/>
          </a:p>
        </p:txBody>
      </p:sp>
    </p:spTree>
    <p:extLst>
      <p:ext uri="{BB962C8B-B14F-4D97-AF65-F5344CB8AC3E}">
        <p14:creationId xmlns:p14="http://schemas.microsoft.com/office/powerpoint/2010/main" val="109790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EC0AC5-7B7D-46C3-8F58-60849450EA91}"/>
              </a:ext>
            </a:extLst>
          </p:cNvPr>
          <p:cNvSpPr>
            <a:spLocks noGrp="1"/>
          </p:cNvSpPr>
          <p:nvPr>
            <p:ph type="title"/>
          </p:nvPr>
        </p:nvSpPr>
        <p:spPr/>
        <p:txBody>
          <a:bodyPr/>
          <a:lstStyle/>
          <a:p>
            <a:r>
              <a:rPr lang="cs-CZ" dirty="0"/>
              <a:t>Důležitost formulace cílů v sociální práci </a:t>
            </a:r>
          </a:p>
        </p:txBody>
      </p:sp>
      <p:sp>
        <p:nvSpPr>
          <p:cNvPr id="3" name="Zástupný symbol pro obsah 2">
            <a:extLst>
              <a:ext uri="{FF2B5EF4-FFF2-40B4-BE49-F238E27FC236}">
                <a16:creationId xmlns:a16="http://schemas.microsoft.com/office/drawing/2014/main" id="{49A8599D-7048-47A0-A7E4-42867986110F}"/>
              </a:ext>
            </a:extLst>
          </p:cNvPr>
          <p:cNvSpPr>
            <a:spLocks noGrp="1"/>
          </p:cNvSpPr>
          <p:nvPr>
            <p:ph idx="1"/>
          </p:nvPr>
        </p:nvSpPr>
        <p:spPr>
          <a:xfrm>
            <a:off x="838200" y="1825624"/>
            <a:ext cx="10515600" cy="4915417"/>
          </a:xfrm>
        </p:spPr>
        <p:txBody>
          <a:bodyPr>
            <a:normAutofit fontScale="85000" lnSpcReduction="20000"/>
          </a:bodyPr>
          <a:lstStyle/>
          <a:p>
            <a:r>
              <a:rPr lang="cs-CZ" dirty="0"/>
              <a:t>Tématu formulace cílů je při poskytování sociální práce potřebné věnovat náležitou pozornost </a:t>
            </a:r>
          </a:p>
          <a:p>
            <a:r>
              <a:rPr lang="cs-CZ" dirty="0"/>
              <a:t>Je totiž potřebné minimalizovat riziko,</a:t>
            </a:r>
          </a:p>
          <a:p>
            <a:pPr lvl="1"/>
            <a:r>
              <a:rPr lang="cs-CZ" dirty="0"/>
              <a:t>že bude při poskytování sociální práce sledován cíl, který</a:t>
            </a:r>
          </a:p>
          <a:p>
            <a:pPr lvl="2"/>
            <a:r>
              <a:rPr lang="cs-CZ" dirty="0"/>
              <a:t>nebyl dojednán s klientem,</a:t>
            </a:r>
          </a:p>
          <a:p>
            <a:pPr lvl="2"/>
            <a:r>
              <a:rPr lang="cs-CZ" dirty="0"/>
              <a:t>nebyl jasně deklarován nebo</a:t>
            </a:r>
          </a:p>
          <a:p>
            <a:pPr lvl="2"/>
            <a:r>
              <a:rPr lang="cs-CZ" dirty="0"/>
              <a:t>nebyl dokonce ani zamýšlen, a</a:t>
            </a:r>
          </a:p>
          <a:p>
            <a:pPr lvl="1"/>
            <a:r>
              <a:rPr lang="cs-CZ" dirty="0"/>
              <a:t>že určitá sociální intervence bude mít za následek neplánované nežádoucí dopady na klientovu situaci a/nebo</a:t>
            </a:r>
          </a:p>
          <a:p>
            <a:pPr lvl="1"/>
            <a:r>
              <a:rPr lang="cs-CZ" dirty="0"/>
              <a:t>že nedeklarované cíle nebo nezamýšlené dopady provedených rozhodnutí ohrozí možnost</a:t>
            </a:r>
          </a:p>
          <a:p>
            <a:pPr lvl="2"/>
            <a:r>
              <a:rPr lang="cs-CZ" dirty="0"/>
              <a:t>další vzájemné spolupráce mezi sociálním pracovníkem a klientem a</a:t>
            </a:r>
          </a:p>
          <a:p>
            <a:pPr lvl="2"/>
            <a:r>
              <a:rPr lang="cs-CZ" dirty="0"/>
              <a:t>dosažení celkového cíle, jehož si sociální pracovník a klient přejí dosáhnout.</a:t>
            </a:r>
          </a:p>
          <a:p>
            <a:r>
              <a:rPr lang="cs-CZ" dirty="0"/>
              <a:t>Zhodnocení relevance cílů tedy musí vycházet primárně z potřeb klienta</a:t>
            </a:r>
          </a:p>
          <a:p>
            <a:r>
              <a:rPr lang="cs-CZ" dirty="0"/>
              <a:t>V různé míře ale může být potřebné zohlednit i další výše uvedené širší souvislosti </a:t>
            </a:r>
          </a:p>
          <a:p>
            <a:pPr lvl="1"/>
            <a:r>
              <a:rPr lang="cs-CZ" dirty="0"/>
              <a:t>např. ohled na základní potřeby nebo bezpečí dalších osob v klientově okolí, soulad s profesními hodnotami na pracovišti, potřebu vzájemné koordinace aktivit členů týmu při formulaci a snaze o dosažení cílů při práci s klientem apod.</a:t>
            </a:r>
          </a:p>
        </p:txBody>
      </p:sp>
    </p:spTree>
    <p:extLst>
      <p:ext uri="{BB962C8B-B14F-4D97-AF65-F5344CB8AC3E}">
        <p14:creationId xmlns:p14="http://schemas.microsoft.com/office/powerpoint/2010/main" val="2344481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 calcmode="lin" valueType="num">
                                      <p:cBhvr additive="base">
                                        <p:cTn id="59"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3">
                                            <p:txEl>
                                              <p:pRg st="11" end="11"/>
                                            </p:txEl>
                                          </p:spTgt>
                                        </p:tgtEl>
                                        <p:attrNameLst>
                                          <p:attrName>style.visibility</p:attrName>
                                        </p:attrNameLst>
                                      </p:cBhvr>
                                      <p:to>
                                        <p:strVal val="visible"/>
                                      </p:to>
                                    </p:set>
                                    <p:anim calcmode="lin" valueType="num">
                                      <p:cBhvr additive="base">
                                        <p:cTn id="65"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66" dur="500" fill="hold"/>
                                        <p:tgtEl>
                                          <p:spTgt spid="3">
                                            <p:txEl>
                                              <p:pRg st="11" end="11"/>
                                            </p:txEl>
                                          </p:spTgt>
                                        </p:tgtEl>
                                        <p:attrNameLst>
                                          <p:attrName>ppt_y</p:attrName>
                                        </p:attrNameLst>
                                      </p:cBhvr>
                                      <p:tavLst>
                                        <p:tav tm="0">
                                          <p:val>
                                            <p:strVal val="#ppt_y"/>
                                          </p:val>
                                        </p:tav>
                                        <p:tav tm="100000">
                                          <p:val>
                                            <p:strVal val="#ppt_y"/>
                                          </p:val>
                                        </p:tav>
                                      </p:tavLst>
                                    </p:anim>
                                  </p:childTnLst>
                                </p:cTn>
                              </p:par>
                              <p:par>
                                <p:cTn id="67" presetID="2" presetClass="entr" presetSubtype="2" fill="hold" grpId="0" nodeType="withEffect">
                                  <p:stCondLst>
                                    <p:cond delay="0"/>
                                  </p:stCondLst>
                                  <p:childTnLst>
                                    <p:set>
                                      <p:cBhvr>
                                        <p:cTn id="68" dur="1" fill="hold">
                                          <p:stCondLst>
                                            <p:cond delay="0"/>
                                          </p:stCondLst>
                                        </p:cTn>
                                        <p:tgtEl>
                                          <p:spTgt spid="3">
                                            <p:txEl>
                                              <p:pRg st="12" end="12"/>
                                            </p:txEl>
                                          </p:spTgt>
                                        </p:tgtEl>
                                        <p:attrNameLst>
                                          <p:attrName>style.visibility</p:attrName>
                                        </p:attrNameLst>
                                      </p:cBhvr>
                                      <p:to>
                                        <p:strVal val="visible"/>
                                      </p:to>
                                    </p:set>
                                    <p:anim calcmode="lin" valueType="num">
                                      <p:cBhvr additive="base">
                                        <p:cTn id="69"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70"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5A409E-ED62-4334-AA9F-6B6A381A9B82}"/>
              </a:ext>
            </a:extLst>
          </p:cNvPr>
          <p:cNvSpPr>
            <a:spLocks noGrp="1"/>
          </p:cNvSpPr>
          <p:nvPr>
            <p:ph type="title"/>
          </p:nvPr>
        </p:nvSpPr>
        <p:spPr/>
        <p:txBody>
          <a:bodyPr/>
          <a:lstStyle/>
          <a:p>
            <a:r>
              <a:rPr lang="cs-CZ" dirty="0"/>
              <a:t>Distinkce mezi tradicí a modernitou v případě cílů v sociální práci I</a:t>
            </a:r>
          </a:p>
        </p:txBody>
      </p:sp>
      <p:pic>
        <p:nvPicPr>
          <p:cNvPr id="12" name="Zástupný symbol pro obsah 11">
            <a:extLst>
              <a:ext uri="{FF2B5EF4-FFF2-40B4-BE49-F238E27FC236}">
                <a16:creationId xmlns:a16="http://schemas.microsoft.com/office/drawing/2014/main" id="{D429312A-F978-4C5C-8B0F-D59642BA799B}"/>
              </a:ext>
            </a:extLst>
          </p:cNvPr>
          <p:cNvPicPr>
            <a:picLocks noGrp="1" noChangeAspect="1"/>
          </p:cNvPicPr>
          <p:nvPr>
            <p:ph idx="1"/>
          </p:nvPr>
        </p:nvPicPr>
        <p:blipFill>
          <a:blip r:embed="rId2"/>
          <a:stretch>
            <a:fillRect/>
          </a:stretch>
        </p:blipFill>
        <p:spPr>
          <a:xfrm>
            <a:off x="2228144" y="1825625"/>
            <a:ext cx="7735712" cy="4351338"/>
          </a:xfrm>
          <a:prstGeom prst="rect">
            <a:avLst/>
          </a:prstGeom>
          <a:ln>
            <a:solidFill>
              <a:schemeClr val="tx1"/>
            </a:solidFill>
          </a:ln>
        </p:spPr>
      </p:pic>
    </p:spTree>
    <p:extLst>
      <p:ext uri="{BB962C8B-B14F-4D97-AF65-F5344CB8AC3E}">
        <p14:creationId xmlns:p14="http://schemas.microsoft.com/office/powerpoint/2010/main" val="374604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12"/>
                                        </p:tgtEl>
                                      </p:cBhvr>
                                      <p:by x="125000" y="12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5A3299-0D93-49C8-AB0E-4107FA78F92B}"/>
              </a:ext>
            </a:extLst>
          </p:cNvPr>
          <p:cNvSpPr>
            <a:spLocks noGrp="1"/>
          </p:cNvSpPr>
          <p:nvPr>
            <p:ph type="title"/>
          </p:nvPr>
        </p:nvSpPr>
        <p:spPr/>
        <p:txBody>
          <a:bodyPr/>
          <a:lstStyle/>
          <a:p>
            <a:r>
              <a:rPr lang="cs-CZ" dirty="0"/>
              <a:t>Distinkce mezi tradicí a modernitou v případě cílů v sociální práci II</a:t>
            </a:r>
          </a:p>
        </p:txBody>
      </p:sp>
      <p:sp>
        <p:nvSpPr>
          <p:cNvPr id="3" name="Zástupný symbol pro obsah 2">
            <a:extLst>
              <a:ext uri="{FF2B5EF4-FFF2-40B4-BE49-F238E27FC236}">
                <a16:creationId xmlns:a16="http://schemas.microsoft.com/office/drawing/2014/main" id="{A3C66E18-F841-4ECC-A805-C17680D6D19A}"/>
              </a:ext>
            </a:extLst>
          </p:cNvPr>
          <p:cNvSpPr>
            <a:spLocks noGrp="1"/>
          </p:cNvSpPr>
          <p:nvPr>
            <p:ph idx="1"/>
          </p:nvPr>
        </p:nvSpPr>
        <p:spPr>
          <a:xfrm>
            <a:off x="838200" y="1805305"/>
            <a:ext cx="10698126" cy="4687570"/>
          </a:xfrm>
        </p:spPr>
        <p:txBody>
          <a:bodyPr>
            <a:normAutofit fontScale="85000" lnSpcReduction="20000"/>
          </a:bodyPr>
          <a:lstStyle/>
          <a:p>
            <a:r>
              <a:rPr lang="cs-CZ" dirty="0"/>
              <a:t>Základní směřování činností sociální práce vs. různá východiska / paradigmata pro definici cílů v sociální práci – např. harmonizace vztahu jedince se společností, koncept kvality života / </a:t>
            </a:r>
            <a:r>
              <a:rPr lang="cs-CZ" dirty="0" err="1"/>
              <a:t>well-being</a:t>
            </a:r>
            <a:r>
              <a:rPr lang="cs-CZ" dirty="0"/>
              <a:t> apod.</a:t>
            </a:r>
          </a:p>
          <a:p>
            <a:r>
              <a:rPr lang="cs-CZ" dirty="0"/>
              <a:t>Podmíněnost společenským kontextem, podmínkami v konkrétní organizaci, osobností sociálního pracovníka (viz snímky popisující všeobecné determinanty SP)</a:t>
            </a:r>
          </a:p>
          <a:p>
            <a:r>
              <a:rPr lang="cs-CZ" dirty="0"/>
              <a:t>Hodnoty, tradice, kompetence (regulace, hierarchie) vs. kritická sociální práce, akční přístup, „aktivismus“</a:t>
            </a:r>
          </a:p>
          <a:p>
            <a:r>
              <a:rPr lang="cs-CZ" dirty="0"/>
              <a:t>Rizika </a:t>
            </a:r>
          </a:p>
          <a:p>
            <a:pPr lvl="1"/>
            <a:r>
              <a:rPr lang="cs-CZ" dirty="0"/>
              <a:t>neschopnost komplexního přístupu k osobě, upnutí se k jednotlivým problémům, větší rigidita, vyhoření, odstup od problémů klienta</a:t>
            </a:r>
          </a:p>
          <a:p>
            <a:pPr lvl="1"/>
            <a:r>
              <a:rPr lang="cs-CZ" dirty="0"/>
              <a:t>snížená sebereflexe, případně nedostatečná reflexe hodnotových východisek sociální práce a vývoje oboru, nekompatibilita s přístupem kolegů nebo s podnikovou kulturou v organizaci, obtíže při spolupráci s dalšími institucemi či organizacemi</a:t>
            </a:r>
          </a:p>
          <a:p>
            <a:r>
              <a:rPr lang="cs-CZ" dirty="0"/>
              <a:t>Podpůrné faktory</a:t>
            </a:r>
          </a:p>
          <a:p>
            <a:pPr lvl="1"/>
            <a:r>
              <a:rPr lang="cs-CZ" dirty="0"/>
              <a:t>Etika a hodnoty v sociální práci</a:t>
            </a:r>
          </a:p>
          <a:p>
            <a:pPr lvl="1"/>
            <a:r>
              <a:rPr lang="cs-CZ" dirty="0"/>
              <a:t>(Další) vzdělávání, supervize</a:t>
            </a:r>
          </a:p>
          <a:p>
            <a:pPr lvl="1"/>
            <a:endParaRPr lang="cs-CZ" dirty="0"/>
          </a:p>
        </p:txBody>
      </p:sp>
    </p:spTree>
    <p:extLst>
      <p:ext uri="{BB962C8B-B14F-4D97-AF65-F5344CB8AC3E}">
        <p14:creationId xmlns:p14="http://schemas.microsoft.com/office/powerpoint/2010/main" val="2338314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1CB2D3-FDAE-4920-8AEE-D0D6E2DF45A0}"/>
              </a:ext>
            </a:extLst>
          </p:cNvPr>
          <p:cNvSpPr>
            <a:spLocks noGrp="1"/>
          </p:cNvSpPr>
          <p:nvPr>
            <p:ph type="title"/>
          </p:nvPr>
        </p:nvSpPr>
        <p:spPr/>
        <p:txBody>
          <a:bodyPr/>
          <a:lstStyle/>
          <a:p>
            <a:r>
              <a:rPr lang="cs-CZ" dirty="0"/>
              <a:t>Přístupy k sociální práci jako předmět analýzy</a:t>
            </a:r>
          </a:p>
        </p:txBody>
      </p:sp>
      <p:sp>
        <p:nvSpPr>
          <p:cNvPr id="3" name="Zástupný symbol pro obsah 2">
            <a:extLst>
              <a:ext uri="{FF2B5EF4-FFF2-40B4-BE49-F238E27FC236}">
                <a16:creationId xmlns:a16="http://schemas.microsoft.com/office/drawing/2014/main" id="{F766DE95-E72C-4BDE-8498-8C32698BAC22}"/>
              </a:ext>
            </a:extLst>
          </p:cNvPr>
          <p:cNvSpPr>
            <a:spLocks noGrp="1"/>
          </p:cNvSpPr>
          <p:nvPr>
            <p:ph idx="1"/>
          </p:nvPr>
        </p:nvSpPr>
        <p:spPr>
          <a:xfrm>
            <a:off x="838200" y="1724024"/>
            <a:ext cx="10673080" cy="5032375"/>
          </a:xfrm>
        </p:spPr>
        <p:txBody>
          <a:bodyPr>
            <a:normAutofit fontScale="85000" lnSpcReduction="20000"/>
          </a:bodyPr>
          <a:lstStyle/>
          <a:p>
            <a:r>
              <a:rPr lang="cs-CZ" dirty="0"/>
              <a:t>Přístupy a cíle</a:t>
            </a:r>
          </a:p>
          <a:p>
            <a:r>
              <a:rPr lang="cs-CZ" dirty="0"/>
              <a:t>Přístupy a metody</a:t>
            </a:r>
          </a:p>
          <a:p>
            <a:r>
              <a:rPr lang="cs-CZ" dirty="0"/>
              <a:t>Výrazná souvislost postupů nejen s cíli a s životními oblastmi, jichž se týkají, ale také s následujícími faktory</a:t>
            </a:r>
          </a:p>
          <a:p>
            <a:pPr lvl="1"/>
            <a:r>
              <a:rPr lang="cs-CZ" b="1" dirty="0"/>
              <a:t>potřeby a situace klienta</a:t>
            </a:r>
          </a:p>
          <a:p>
            <a:pPr lvl="1"/>
            <a:r>
              <a:rPr lang="cs-CZ" dirty="0"/>
              <a:t>teoretická východiska (např. humanistický přístup, systemický přístup, orientace na úkoly...) a hodnotové zakotvení (jak v případě používaných postupů, tak v případě osoby sociálního pracovníka)</a:t>
            </a:r>
          </a:p>
          <a:p>
            <a:pPr lvl="1"/>
            <a:r>
              <a:rPr lang="cs-CZ" dirty="0"/>
              <a:t>metody práce</a:t>
            </a:r>
          </a:p>
          <a:p>
            <a:pPr lvl="1"/>
            <a:r>
              <a:rPr lang="cs-CZ" dirty="0"/>
              <a:t>odbornost a profesionalita pracovníka</a:t>
            </a:r>
          </a:p>
          <a:p>
            <a:pPr lvl="1"/>
            <a:r>
              <a:rPr lang="cs-CZ" dirty="0"/>
              <a:t>prostředí organizace</a:t>
            </a:r>
          </a:p>
          <a:p>
            <a:pPr lvl="1"/>
            <a:r>
              <a:rPr lang="cs-CZ" dirty="0"/>
              <a:t>zařazení a role v pracovním týmu</a:t>
            </a:r>
          </a:p>
          <a:p>
            <a:r>
              <a:rPr lang="cs-CZ" dirty="0"/>
              <a:t>Rozlišení přístupů</a:t>
            </a:r>
          </a:p>
          <a:p>
            <a:pPr lvl="1"/>
            <a:r>
              <a:rPr lang="cs-CZ" dirty="0"/>
              <a:t>ideální typy, schematická konstrukce s určitým účelem (minimálně didaktickým či poznávacím)</a:t>
            </a:r>
          </a:p>
          <a:p>
            <a:pPr lvl="1"/>
            <a:r>
              <a:rPr lang="cs-CZ" dirty="0"/>
              <a:t>různé klasifikace založené na různých parametrech – východiska přístupu, akcenty při práci, vztah s klientem, vztahy s prostředím...</a:t>
            </a:r>
          </a:p>
          <a:p>
            <a:pPr lvl="1"/>
            <a:r>
              <a:rPr lang="cs-CZ" dirty="0"/>
              <a:t>např.: aktivační, terapeutický, poradenský, administrativní, participativní, dramaturgický</a:t>
            </a:r>
          </a:p>
          <a:p>
            <a:endParaRPr lang="cs-CZ" dirty="0"/>
          </a:p>
        </p:txBody>
      </p:sp>
    </p:spTree>
    <p:extLst>
      <p:ext uri="{BB962C8B-B14F-4D97-AF65-F5344CB8AC3E}">
        <p14:creationId xmlns:p14="http://schemas.microsoft.com/office/powerpoint/2010/main" val="294780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3">
                                            <p:txEl>
                                              <p:pRg st="11" end="11"/>
                                            </p:txEl>
                                          </p:spTgt>
                                        </p:tgtEl>
                                        <p:attrNameLst>
                                          <p:attrName>ppt_y</p:attrName>
                                        </p:attrNameLst>
                                      </p:cBhvr>
                                      <p:tavLst>
                                        <p:tav tm="0">
                                          <p:val>
                                            <p:strVal val="#ppt_y"/>
                                          </p:val>
                                        </p:tav>
                                        <p:tav tm="100000">
                                          <p:val>
                                            <p:strVal val="#ppt_y"/>
                                          </p:val>
                                        </p:tav>
                                      </p:tavLst>
                                    </p:anim>
                                  </p:childTnLst>
                                </p:cTn>
                              </p:par>
                              <p:par>
                                <p:cTn id="59" presetID="2" presetClass="entr" presetSubtype="2" fill="hold" grpId="0" nodeType="with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352C78-E043-441F-9170-C562B887CB5A}"/>
              </a:ext>
            </a:extLst>
          </p:cNvPr>
          <p:cNvSpPr>
            <a:spLocks noGrp="1"/>
          </p:cNvSpPr>
          <p:nvPr>
            <p:ph type="title"/>
          </p:nvPr>
        </p:nvSpPr>
        <p:spPr/>
        <p:txBody>
          <a:bodyPr/>
          <a:lstStyle/>
          <a:p>
            <a:r>
              <a:rPr lang="cs-CZ" dirty="0"/>
              <a:t>Doporučená literatura k tématu</a:t>
            </a:r>
          </a:p>
        </p:txBody>
      </p:sp>
      <p:sp>
        <p:nvSpPr>
          <p:cNvPr id="3" name="Zástupný symbol pro obsah 2">
            <a:extLst>
              <a:ext uri="{FF2B5EF4-FFF2-40B4-BE49-F238E27FC236}">
                <a16:creationId xmlns:a16="http://schemas.microsoft.com/office/drawing/2014/main" id="{A321D766-FC9C-4C8B-A773-92EE861A4A5A}"/>
              </a:ext>
            </a:extLst>
          </p:cNvPr>
          <p:cNvSpPr>
            <a:spLocks noGrp="1"/>
          </p:cNvSpPr>
          <p:nvPr>
            <p:ph idx="1"/>
          </p:nvPr>
        </p:nvSpPr>
        <p:spPr>
          <a:xfrm>
            <a:off x="838200" y="1825625"/>
            <a:ext cx="10515600" cy="5032375"/>
          </a:xfrm>
        </p:spPr>
        <p:txBody>
          <a:bodyPr>
            <a:normAutofit fontScale="55000" lnSpcReduction="20000"/>
          </a:bodyPr>
          <a:lstStyle/>
          <a:p>
            <a:r>
              <a:rPr lang="cs-CZ" dirty="0"/>
              <a:t>BAVELAS, J.B., JACKSON, D.D., WATZLTAWICK, P. 1999. </a:t>
            </a:r>
            <a:r>
              <a:rPr lang="cs-CZ" i="1" dirty="0"/>
              <a:t>Pragmatika lidské komunikace: interakční vzorce, patologie, paradoxy. </a:t>
            </a:r>
            <a:r>
              <a:rPr lang="cs-CZ" dirty="0"/>
              <a:t>Hradec Králové: Konfrontace.</a:t>
            </a:r>
          </a:p>
          <a:p>
            <a:r>
              <a:rPr lang="cs-CZ" dirty="0"/>
              <a:t>BERNE, E. 1992. </a:t>
            </a:r>
            <a:r>
              <a:rPr lang="cs-CZ" i="1" dirty="0"/>
              <a:t>Jak si lidé hrají.</a:t>
            </a:r>
            <a:r>
              <a:rPr lang="cs-CZ" dirty="0"/>
              <a:t> Litvínov: Dialog.</a:t>
            </a:r>
          </a:p>
          <a:p>
            <a:r>
              <a:rPr lang="cs-CZ" dirty="0"/>
              <a:t>FRANKL, V., E. 1994. </a:t>
            </a:r>
            <a:r>
              <a:rPr lang="cs-CZ" i="1" dirty="0"/>
              <a:t>Vůle ke smyslu. </a:t>
            </a:r>
            <a:r>
              <a:rPr lang="cs-CZ" dirty="0"/>
              <a:t>Brno: Cesta.</a:t>
            </a:r>
          </a:p>
          <a:p>
            <a:r>
              <a:rPr lang="cs-CZ" dirty="0"/>
              <a:t>GABURA, J. PRUŽINSKÁ. J. 1995. </a:t>
            </a:r>
            <a:r>
              <a:rPr lang="cs-CZ" i="1" dirty="0"/>
              <a:t>Poradenský proces</a:t>
            </a:r>
            <a:r>
              <a:rPr lang="cs-CZ" dirty="0"/>
              <a:t>. Praha: Sociologické nakladatelství (SLON). Studijní texty (Sociologické nakladatelství), sv. 7.</a:t>
            </a:r>
          </a:p>
          <a:p>
            <a:r>
              <a:rPr lang="cs-CZ" dirty="0"/>
              <a:t>KOPŘIVA, K. 1997. </a:t>
            </a:r>
            <a:r>
              <a:rPr lang="cs-CZ" i="1" dirty="0"/>
              <a:t>Lidský vztah jako součást profese. psychoterapeutické kapitoly pro sociální, pedagogické a zdravotnické profese. </a:t>
            </a:r>
            <a:r>
              <a:rPr lang="cs-CZ" dirty="0"/>
              <a:t>2., </a:t>
            </a:r>
            <a:r>
              <a:rPr lang="cs-CZ" dirty="0" err="1"/>
              <a:t>rozš</a:t>
            </a:r>
            <a:r>
              <a:rPr lang="cs-CZ" dirty="0"/>
              <a:t>. a </a:t>
            </a:r>
            <a:r>
              <a:rPr lang="cs-CZ" dirty="0" err="1"/>
              <a:t>přeprac</a:t>
            </a:r>
            <a:r>
              <a:rPr lang="cs-CZ" dirty="0"/>
              <a:t>. vyd. Praha: Portál.</a:t>
            </a:r>
          </a:p>
          <a:p>
            <a:r>
              <a:rPr lang="cs-CZ" dirty="0"/>
              <a:t>KŘIVOHLAVÝ, J. 1994. </a:t>
            </a:r>
            <a:r>
              <a:rPr lang="cs-CZ" i="1" dirty="0"/>
              <a:t>Mít pro co žít. </a:t>
            </a:r>
            <a:r>
              <a:rPr lang="cs-CZ" dirty="0"/>
              <a:t>Praha: Návrat domů.</a:t>
            </a:r>
          </a:p>
          <a:p>
            <a:r>
              <a:rPr lang="cs-CZ" dirty="0"/>
              <a:t>IASSW. 2014. </a:t>
            </a:r>
            <a:r>
              <a:rPr lang="cs-CZ" i="1" dirty="0" err="1"/>
              <a:t>Global</a:t>
            </a:r>
            <a:r>
              <a:rPr lang="cs-CZ" i="1" dirty="0"/>
              <a:t> </a:t>
            </a:r>
            <a:r>
              <a:rPr lang="cs-CZ" i="1" dirty="0" err="1"/>
              <a:t>Definition</a:t>
            </a:r>
            <a:r>
              <a:rPr lang="cs-CZ" i="1" dirty="0"/>
              <a:t> </a:t>
            </a:r>
            <a:r>
              <a:rPr lang="cs-CZ" i="1" dirty="0" err="1"/>
              <a:t>of</a:t>
            </a:r>
            <a:r>
              <a:rPr lang="cs-CZ" i="1" dirty="0"/>
              <a:t> </a:t>
            </a:r>
            <a:r>
              <a:rPr lang="cs-CZ" i="1" dirty="0" err="1"/>
              <a:t>Social</a:t>
            </a:r>
            <a:r>
              <a:rPr lang="cs-CZ" i="1" dirty="0"/>
              <a:t> </a:t>
            </a:r>
            <a:r>
              <a:rPr lang="cs-CZ" i="1" dirty="0" err="1"/>
              <a:t>Work</a:t>
            </a:r>
            <a:r>
              <a:rPr lang="cs-CZ" i="1" dirty="0"/>
              <a:t> </a:t>
            </a:r>
            <a:r>
              <a:rPr lang="cs-CZ" dirty="0"/>
              <a:t>[online]. [13. 11. 2017]. Dostupné na: </a:t>
            </a:r>
            <a:r>
              <a:rPr lang="cs-CZ" u="sng" dirty="0">
                <a:hlinkClick r:id="rId2"/>
              </a:rPr>
              <a:t>https://www.iassw-aiets.org/global-definition-of-social-work-review-of-the-global-definition/</a:t>
            </a:r>
            <a:endParaRPr lang="cs-CZ" dirty="0"/>
          </a:p>
          <a:p>
            <a:r>
              <a:rPr lang="cs-CZ" dirty="0"/>
              <a:t>MATOUŠEK, O. et al. 2001. </a:t>
            </a:r>
            <a:r>
              <a:rPr lang="cs-CZ" i="1" dirty="0"/>
              <a:t>Základy sociální práce</a:t>
            </a:r>
            <a:r>
              <a:rPr lang="cs-CZ" dirty="0"/>
              <a:t>. Praha: Portál.</a:t>
            </a:r>
          </a:p>
          <a:p>
            <a:r>
              <a:rPr lang="cs-CZ" dirty="0"/>
              <a:t>MATOUŠEK, O., KODYMOVÁ, P. KOLÁČKOVÁ, J. 2005. </a:t>
            </a:r>
            <a:r>
              <a:rPr lang="cs-CZ" i="1" dirty="0"/>
              <a:t>Sociální práce v praxi : Specifika různých cílových skupin a práce s nimi. </a:t>
            </a:r>
            <a:r>
              <a:rPr lang="cs-CZ" dirty="0"/>
              <a:t>Praha: Portál.</a:t>
            </a:r>
          </a:p>
          <a:p>
            <a:r>
              <a:rPr lang="cs-CZ" dirty="0"/>
              <a:t>MEADOR B. D., ROGERS, C. R. 1996. </a:t>
            </a:r>
            <a:r>
              <a:rPr lang="cs-CZ" dirty="0" err="1"/>
              <a:t>Prístup</a:t>
            </a:r>
            <a:r>
              <a:rPr lang="cs-CZ" dirty="0"/>
              <a:t> </a:t>
            </a:r>
            <a:r>
              <a:rPr lang="cs-CZ" dirty="0" err="1"/>
              <a:t>zameraný</a:t>
            </a:r>
            <a:r>
              <a:rPr lang="cs-CZ" dirty="0"/>
              <a:t> na </a:t>
            </a:r>
            <a:r>
              <a:rPr lang="cs-CZ" dirty="0" err="1"/>
              <a:t>človeka</a:t>
            </a:r>
            <a:r>
              <a:rPr lang="cs-CZ" dirty="0"/>
              <a:t>. In: ČERNOUŠEK, M. (Ed.) </a:t>
            </a:r>
            <a:r>
              <a:rPr lang="cs-CZ" i="1" dirty="0"/>
              <a:t>Psychoterapie: sborník přednášek. </a:t>
            </a:r>
            <a:r>
              <a:rPr lang="cs-CZ" dirty="0"/>
              <a:t>2., opravené a rozšířené vydání. Praha: Triton.</a:t>
            </a:r>
          </a:p>
          <a:p>
            <a:r>
              <a:rPr lang="cs-CZ" dirty="0"/>
              <a:t>ŘEZNÍČEK, I. 1997. </a:t>
            </a:r>
            <a:r>
              <a:rPr lang="cs-CZ" i="1" dirty="0"/>
              <a:t>Metody sociální práce. </a:t>
            </a:r>
            <a:r>
              <a:rPr lang="cs-CZ" dirty="0"/>
              <a:t>Praha: Sociologické nakladatelství, dotisk 1. vydání.</a:t>
            </a:r>
          </a:p>
          <a:p>
            <a:r>
              <a:rPr lang="cs-CZ" dirty="0"/>
              <a:t>ÚLEHLA I. 1999. </a:t>
            </a:r>
            <a:r>
              <a:rPr lang="cs-CZ" i="1" dirty="0"/>
              <a:t>Umění pomáhat: učebnice metod sociální práce.</a:t>
            </a:r>
            <a:r>
              <a:rPr lang="cs-CZ" dirty="0"/>
              <a:t> Praha: Sociologické nakladatelství, 2. vydání.</a:t>
            </a:r>
          </a:p>
          <a:p>
            <a:r>
              <a:rPr lang="cs-CZ" i="1" dirty="0"/>
              <a:t>články v časopise Sociální práce / sociálna </a:t>
            </a:r>
            <a:r>
              <a:rPr lang="cs-CZ" i="1" dirty="0" err="1"/>
              <a:t>práca</a:t>
            </a:r>
            <a:r>
              <a:rPr lang="cs-CZ" i="1" dirty="0"/>
              <a:t> </a:t>
            </a:r>
            <a:r>
              <a:rPr lang="cs-CZ" dirty="0"/>
              <a:t>(např. tematická čísla 3/2019, 6/2018, tématu se věnující články v dalších číslech), </a:t>
            </a:r>
            <a:r>
              <a:rPr lang="cs-CZ" i="1" dirty="0"/>
              <a:t>případně v dalším zahraničním a domácím odborném periodiku</a:t>
            </a:r>
          </a:p>
          <a:p>
            <a:endParaRPr lang="cs-CZ" dirty="0"/>
          </a:p>
        </p:txBody>
      </p:sp>
    </p:spTree>
    <p:extLst>
      <p:ext uri="{BB962C8B-B14F-4D97-AF65-F5344CB8AC3E}">
        <p14:creationId xmlns:p14="http://schemas.microsoft.com/office/powerpoint/2010/main" val="38330774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78F21B8-83D3-4FC4-9754-BF21AD9F66DE}"/>
              </a:ext>
            </a:extLst>
          </p:cNvPr>
          <p:cNvSpPr>
            <a:spLocks noGrp="1"/>
          </p:cNvSpPr>
          <p:nvPr>
            <p:ph type="title"/>
          </p:nvPr>
        </p:nvSpPr>
        <p:spPr/>
        <p:txBody>
          <a:bodyPr/>
          <a:lstStyle/>
          <a:p>
            <a:r>
              <a:rPr lang="cs-CZ" dirty="0"/>
              <a:t>Osobnost sociálního pracovníka a hodnoty v sociální práci</a:t>
            </a:r>
          </a:p>
        </p:txBody>
      </p:sp>
    </p:spTree>
    <p:extLst>
      <p:ext uri="{BB962C8B-B14F-4D97-AF65-F5344CB8AC3E}">
        <p14:creationId xmlns:p14="http://schemas.microsoft.com/office/powerpoint/2010/main" val="35355206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C30B81-1183-4EEC-BFB8-DF5A25A86521}"/>
              </a:ext>
            </a:extLst>
          </p:cNvPr>
          <p:cNvSpPr>
            <a:spLocks noGrp="1"/>
          </p:cNvSpPr>
          <p:nvPr>
            <p:ph type="title"/>
          </p:nvPr>
        </p:nvSpPr>
        <p:spPr/>
        <p:txBody>
          <a:bodyPr/>
          <a:lstStyle/>
          <a:p>
            <a:r>
              <a:rPr lang="cs-CZ" dirty="0"/>
              <a:t>Potřeba reflexe role profesionála při poskytování SP</a:t>
            </a:r>
          </a:p>
        </p:txBody>
      </p:sp>
      <p:sp>
        <p:nvSpPr>
          <p:cNvPr id="3" name="Zástupný symbol pro obsah 2">
            <a:extLst>
              <a:ext uri="{FF2B5EF4-FFF2-40B4-BE49-F238E27FC236}">
                <a16:creationId xmlns:a16="http://schemas.microsoft.com/office/drawing/2014/main" id="{02A84F9C-8F13-47F3-9789-4BA4B51F4AE5}"/>
              </a:ext>
            </a:extLst>
          </p:cNvPr>
          <p:cNvSpPr>
            <a:spLocks noGrp="1"/>
          </p:cNvSpPr>
          <p:nvPr>
            <p:ph idx="1"/>
          </p:nvPr>
        </p:nvSpPr>
        <p:spPr/>
        <p:txBody>
          <a:bodyPr/>
          <a:lstStyle/>
          <a:p>
            <a:r>
              <a:rPr lang="cs-CZ" dirty="0"/>
              <a:t>Reflexe vlastní role je nezbytnou součástí výkonu SP a jejím základním předpokladem</a:t>
            </a:r>
          </a:p>
          <a:p>
            <a:pPr lvl="1"/>
            <a:r>
              <a:rPr lang="cs-CZ" dirty="0"/>
              <a:t>Toto konstatování platí pro pomáhající profese obecněji, SP nevyjímaje</a:t>
            </a:r>
          </a:p>
          <a:p>
            <a:pPr lvl="1"/>
            <a:r>
              <a:rPr lang="cs-CZ" dirty="0"/>
              <a:t>Je proto potřeba předejít tomu, aby došlo k zanedbání reflexe role profesionála nebo dokonce odklonu sociálního pracovníka od stěžejních hodnot profese</a:t>
            </a:r>
          </a:p>
          <a:p>
            <a:pPr lvl="1"/>
            <a:r>
              <a:rPr lang="cs-CZ" dirty="0"/>
              <a:t>V opačném případě by mohla být negativně ovlivněna jak spolupráce s klientem a průběh naplánovaných a realizovaných intervencí, tak i samotná životní situaci klienta</a:t>
            </a:r>
          </a:p>
          <a:p>
            <a:endParaRPr lang="cs-CZ" dirty="0"/>
          </a:p>
        </p:txBody>
      </p:sp>
    </p:spTree>
    <p:extLst>
      <p:ext uri="{BB962C8B-B14F-4D97-AF65-F5344CB8AC3E}">
        <p14:creationId xmlns:p14="http://schemas.microsoft.com/office/powerpoint/2010/main" val="3909398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35EAFC36-8297-4C30-B775-8CC1E663FB06}"/>
              </a:ext>
            </a:extLst>
          </p:cNvPr>
          <p:cNvSpPr>
            <a:spLocks noGrp="1"/>
          </p:cNvSpPr>
          <p:nvPr>
            <p:ph type="title"/>
          </p:nvPr>
        </p:nvSpPr>
        <p:spPr>
          <a:xfrm>
            <a:off x="838200" y="365125"/>
            <a:ext cx="11150600" cy="1325563"/>
          </a:xfrm>
        </p:spPr>
        <p:txBody>
          <a:bodyPr/>
          <a:lstStyle/>
          <a:p>
            <a:r>
              <a:rPr lang="cs-CZ" dirty="0"/>
              <a:t>Dvě stěžejní hlediska pro rozlišení oblastí uplatnění sociální práce</a:t>
            </a:r>
          </a:p>
        </p:txBody>
      </p:sp>
      <p:sp>
        <p:nvSpPr>
          <p:cNvPr id="5" name="Zástupný symbol pro obsah 4">
            <a:extLst>
              <a:ext uri="{FF2B5EF4-FFF2-40B4-BE49-F238E27FC236}">
                <a16:creationId xmlns:a16="http://schemas.microsoft.com/office/drawing/2014/main" id="{967E45BD-7856-4A0F-A84F-B205CA9124E7}"/>
              </a:ext>
            </a:extLst>
          </p:cNvPr>
          <p:cNvSpPr>
            <a:spLocks noGrp="1"/>
          </p:cNvSpPr>
          <p:nvPr>
            <p:ph idx="1"/>
          </p:nvPr>
        </p:nvSpPr>
        <p:spPr>
          <a:xfrm>
            <a:off x="838200" y="1825625"/>
            <a:ext cx="11150600" cy="4351338"/>
          </a:xfrm>
        </p:spPr>
        <p:txBody>
          <a:bodyPr/>
          <a:lstStyle/>
          <a:p>
            <a:pPr marL="0" indent="0">
              <a:buNone/>
            </a:pPr>
            <a:r>
              <a:rPr lang="cs-CZ" u="sng" dirty="0"/>
              <a:t>Individuální perspektiva (představuje základní východisko sociální práce):</a:t>
            </a:r>
          </a:p>
          <a:p>
            <a:r>
              <a:rPr lang="cs-CZ" dirty="0"/>
              <a:t>Osobnost klienta</a:t>
            </a:r>
          </a:p>
          <a:p>
            <a:pPr lvl="1"/>
            <a:r>
              <a:rPr lang="cs-CZ" dirty="0"/>
              <a:t>Nutnost reflexe rozdílnosti oproti kategorii „cílová skupina“ (srov. následující bod)</a:t>
            </a:r>
          </a:p>
          <a:p>
            <a:pPr marL="0" indent="0">
              <a:buNone/>
            </a:pPr>
            <a:endParaRPr lang="cs-CZ" u="sng" dirty="0"/>
          </a:p>
          <a:p>
            <a:pPr marL="0" indent="0">
              <a:buNone/>
            </a:pPr>
            <a:r>
              <a:rPr lang="cs-CZ" u="sng" dirty="0"/>
              <a:t>Společenská perspektiva (umožňuje rozlišit různé oblasti působení):</a:t>
            </a:r>
          </a:p>
          <a:p>
            <a:r>
              <a:rPr lang="cs-CZ" dirty="0"/>
              <a:t>Rizikové situace, problémové jevy, podstata problémů + cílové skupiny</a:t>
            </a:r>
          </a:p>
          <a:p>
            <a:r>
              <a:rPr lang="cs-CZ" dirty="0"/>
              <a:t>Nástroje, opatření, programy, metody, metodologické a teoretické zakotvení, resortní příslušnost, legislativní a institucionální rámec...</a:t>
            </a:r>
          </a:p>
        </p:txBody>
      </p:sp>
    </p:spTree>
    <p:extLst>
      <p:ext uri="{BB962C8B-B14F-4D97-AF65-F5344CB8AC3E}">
        <p14:creationId xmlns:p14="http://schemas.microsoft.com/office/powerpoint/2010/main" val="3606167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8A8559-408A-4C6E-85BB-3D4A2059FF18}"/>
              </a:ext>
            </a:extLst>
          </p:cNvPr>
          <p:cNvSpPr>
            <a:spLocks noGrp="1"/>
          </p:cNvSpPr>
          <p:nvPr>
            <p:ph type="title"/>
          </p:nvPr>
        </p:nvSpPr>
        <p:spPr>
          <a:xfrm>
            <a:off x="838200" y="354492"/>
            <a:ext cx="10515600" cy="1325563"/>
          </a:xfrm>
        </p:spPr>
        <p:txBody>
          <a:bodyPr/>
          <a:lstStyle/>
          <a:p>
            <a:r>
              <a:rPr lang="cs-CZ" dirty="0"/>
              <a:t>Osobnost sociálního pracovníka</a:t>
            </a:r>
          </a:p>
        </p:txBody>
      </p:sp>
      <p:sp>
        <p:nvSpPr>
          <p:cNvPr id="3" name="Zástupný symbol pro obsah 2">
            <a:extLst>
              <a:ext uri="{FF2B5EF4-FFF2-40B4-BE49-F238E27FC236}">
                <a16:creationId xmlns:a16="http://schemas.microsoft.com/office/drawing/2014/main" id="{60661132-4C58-40B1-80C4-0B862DE759CE}"/>
              </a:ext>
            </a:extLst>
          </p:cNvPr>
          <p:cNvSpPr>
            <a:spLocks noGrp="1"/>
          </p:cNvSpPr>
          <p:nvPr>
            <p:ph idx="1"/>
          </p:nvPr>
        </p:nvSpPr>
        <p:spPr>
          <a:xfrm>
            <a:off x="838200" y="1594884"/>
            <a:ext cx="10916920" cy="5100555"/>
          </a:xfrm>
        </p:spPr>
        <p:txBody>
          <a:bodyPr>
            <a:normAutofit fontScale="92500" lnSpcReduction="20000"/>
          </a:bodyPr>
          <a:lstStyle/>
          <a:p>
            <a:r>
              <a:rPr lang="cs-CZ" dirty="0"/>
              <a:t>Ovlivňuje průběh a úspěšnost poskytování sociální práce</a:t>
            </a:r>
          </a:p>
          <a:p>
            <a:r>
              <a:rPr lang="cs-CZ" dirty="0"/>
              <a:t>Postoje a hodnoty, další osobnostní charakteristiky</a:t>
            </a:r>
          </a:p>
          <a:p>
            <a:pPr lvl="1"/>
            <a:r>
              <a:rPr lang="cs-CZ" dirty="0"/>
              <a:t>Etická východiska, (další) vzdělávání, osobnostní rozvoj (např. sebezkušenostní výcvik), supervize</a:t>
            </a:r>
          </a:p>
          <a:p>
            <a:r>
              <a:rPr lang="cs-CZ" dirty="0"/>
              <a:t>Odbornost, profesionalita (viz dále)</a:t>
            </a:r>
          </a:p>
          <a:p>
            <a:pPr lvl="1"/>
            <a:r>
              <a:rPr lang="cs-CZ" dirty="0"/>
              <a:t>(Další) vzdělávání (kurzy, školení, stáže, nácvik specifických technik či dovedností atd.), zkušenosti z praxe, supervize</a:t>
            </a:r>
          </a:p>
          <a:p>
            <a:r>
              <a:rPr lang="cs-CZ" dirty="0"/>
              <a:t>Kompetence, pozice v pracovním týmu (viz dále)</a:t>
            </a:r>
          </a:p>
          <a:p>
            <a:r>
              <a:rPr lang="cs-CZ" dirty="0"/>
              <a:t>Role sociálního pracovníka (viz dále)</a:t>
            </a:r>
          </a:p>
          <a:p>
            <a:r>
              <a:rPr lang="cs-CZ" b="1" dirty="0"/>
              <a:t>Charakter vztahu a interakcí s klientem</a:t>
            </a:r>
          </a:p>
          <a:p>
            <a:pPr lvl="1"/>
            <a:r>
              <a:rPr lang="cs-CZ" dirty="0"/>
              <a:t>Jde o dvoustrannou záležitost - závisí na vlastnostech a osobnostních rysech na straně pracovníka i klienta, je proto důležitá schopnost sociálních pracovníků reagovat na různé osobnosti klientů (sociální pracovník má usilovat o zachování rovného přístupu ke klientům bez ohledu na jejich osobnostní charakteristiky, vlastnosti, postoje, způsob komunikace... – viz dále)</a:t>
            </a:r>
          </a:p>
          <a:p>
            <a:endParaRPr lang="cs-CZ" dirty="0"/>
          </a:p>
        </p:txBody>
      </p:sp>
    </p:spTree>
    <p:extLst>
      <p:ext uri="{BB962C8B-B14F-4D97-AF65-F5344CB8AC3E}">
        <p14:creationId xmlns:p14="http://schemas.microsoft.com/office/powerpoint/2010/main" val="3947050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9F32B4-FF00-4441-9EF6-DE8DB15CCDCC}"/>
              </a:ext>
            </a:extLst>
          </p:cNvPr>
          <p:cNvSpPr>
            <a:spLocks noGrp="1"/>
          </p:cNvSpPr>
          <p:nvPr>
            <p:ph type="title"/>
          </p:nvPr>
        </p:nvSpPr>
        <p:spPr/>
        <p:txBody>
          <a:bodyPr/>
          <a:lstStyle/>
          <a:p>
            <a:r>
              <a:rPr lang="cs-CZ" dirty="0"/>
              <a:t>Interakce mezi klientem a sociálním pracovníkem I</a:t>
            </a:r>
          </a:p>
        </p:txBody>
      </p:sp>
      <p:sp>
        <p:nvSpPr>
          <p:cNvPr id="3" name="Zástupný symbol pro obsah 2">
            <a:extLst>
              <a:ext uri="{FF2B5EF4-FFF2-40B4-BE49-F238E27FC236}">
                <a16:creationId xmlns:a16="http://schemas.microsoft.com/office/drawing/2014/main" id="{3FF87472-BD23-46A6-8268-29752189B679}"/>
              </a:ext>
            </a:extLst>
          </p:cNvPr>
          <p:cNvSpPr>
            <a:spLocks noGrp="1"/>
          </p:cNvSpPr>
          <p:nvPr>
            <p:ph idx="1"/>
          </p:nvPr>
        </p:nvSpPr>
        <p:spPr/>
        <p:txBody>
          <a:bodyPr/>
          <a:lstStyle/>
          <a:p>
            <a:r>
              <a:rPr lang="cs-CZ" dirty="0"/>
              <a:t>Způsob komunikace s klientem je klíčový pro úspěšnost intervencí poskytovaných v rámci sociální práce</a:t>
            </a:r>
          </a:p>
          <a:p>
            <a:r>
              <a:rPr lang="cs-CZ" dirty="0"/>
              <a:t>Bez vzájemné komunikace nemá sociální pracovník možnost seznámit se dostatečně s životní situací klienta a ztrácí možnost, nabídnout klientovi pomoc, která bude v maximální možné míře odpovídat klientovým potřebám</a:t>
            </a:r>
          </a:p>
          <a:p>
            <a:r>
              <a:rPr lang="cs-CZ" dirty="0"/>
              <a:t>Zároveň ani klient nemá možnost vyjadřovat se k možnostem nabízeným sociálním pracovníkem a aktivně se podílet na rozhodování o možnostech řešení své situace </a:t>
            </a:r>
          </a:p>
        </p:txBody>
      </p:sp>
    </p:spTree>
    <p:extLst>
      <p:ext uri="{BB962C8B-B14F-4D97-AF65-F5344CB8AC3E}">
        <p14:creationId xmlns:p14="http://schemas.microsoft.com/office/powerpoint/2010/main" val="28825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8253EC-970A-4A5C-83D7-BE2EDF14085A}"/>
              </a:ext>
            </a:extLst>
          </p:cNvPr>
          <p:cNvSpPr>
            <a:spLocks noGrp="1"/>
          </p:cNvSpPr>
          <p:nvPr>
            <p:ph type="title"/>
          </p:nvPr>
        </p:nvSpPr>
        <p:spPr/>
        <p:txBody>
          <a:bodyPr/>
          <a:lstStyle/>
          <a:p>
            <a:r>
              <a:rPr lang="cs-CZ" dirty="0"/>
              <a:t>Interakce mezi klientem a sociálním pracovníkem II</a:t>
            </a:r>
          </a:p>
        </p:txBody>
      </p:sp>
      <p:sp>
        <p:nvSpPr>
          <p:cNvPr id="3" name="Zástupný symbol pro obsah 2">
            <a:extLst>
              <a:ext uri="{FF2B5EF4-FFF2-40B4-BE49-F238E27FC236}">
                <a16:creationId xmlns:a16="http://schemas.microsoft.com/office/drawing/2014/main" id="{65217135-D762-409C-884E-D02457D04994}"/>
              </a:ext>
            </a:extLst>
          </p:cNvPr>
          <p:cNvSpPr>
            <a:spLocks noGrp="1"/>
          </p:cNvSpPr>
          <p:nvPr>
            <p:ph idx="1"/>
          </p:nvPr>
        </p:nvSpPr>
        <p:spPr>
          <a:xfrm>
            <a:off x="880732" y="1825625"/>
            <a:ext cx="10515600" cy="4351338"/>
          </a:xfrm>
        </p:spPr>
        <p:txBody>
          <a:bodyPr>
            <a:normAutofit fontScale="85000" lnSpcReduction="10000"/>
          </a:bodyPr>
          <a:lstStyle/>
          <a:p>
            <a:r>
              <a:rPr lang="cs-CZ" dirty="0"/>
              <a:t>Vzájemná interakce mezi sociálním pracovníkem a klientem přitom není „jen“ praktickým „nástrojem“, který je používán, proto, že má výrazný potenciál přispět k řešení klientovy situace</a:t>
            </a:r>
          </a:p>
          <a:p>
            <a:r>
              <a:rPr lang="cs-CZ" dirty="0"/>
              <a:t>Silný akcent na toto téma v SP vyplývá přímo z hodnotových východisek sociální práce:</a:t>
            </a:r>
          </a:p>
          <a:p>
            <a:pPr lvl="1"/>
            <a:r>
              <a:rPr lang="cs-CZ" dirty="0"/>
              <a:t>mezi nimi zaujímá zásadní místo aktivizace a participace klienta při řešení jeho problémů</a:t>
            </a:r>
          </a:p>
          <a:p>
            <a:r>
              <a:rPr lang="cs-CZ" dirty="0"/>
              <a:t>Hledisko aktivizace klienta a snahy o dosažení, respektive podpory jeho participace při řešení jeho problémů přitom odkazují k základním etickým východiskům sociální práce, respektu k lidské důstojnosti a lidským právům,</a:t>
            </a:r>
          </a:p>
          <a:p>
            <a:r>
              <a:rPr lang="cs-CZ" dirty="0"/>
              <a:t>tak také k přístupu, který je pro sociální práci charakteristický a jsou pro něj používána označení reflexivita (Havrdová 2012), reflexivní přístup (</a:t>
            </a:r>
            <a:r>
              <a:rPr lang="cs-CZ"/>
              <a:t>Janebová 2014), </a:t>
            </a:r>
            <a:r>
              <a:rPr lang="cs-CZ" dirty="0"/>
              <a:t>případně reflexivní praxe (Hubíková, Havlíková a </a:t>
            </a:r>
            <a:r>
              <a:rPr lang="cs-CZ" dirty="0" err="1"/>
              <a:t>Trbola</a:t>
            </a:r>
            <a:r>
              <a:rPr lang="cs-CZ" dirty="0"/>
              <a:t> 2021).</a:t>
            </a:r>
          </a:p>
          <a:p>
            <a:endParaRPr lang="cs-CZ" dirty="0"/>
          </a:p>
        </p:txBody>
      </p:sp>
    </p:spTree>
    <p:extLst>
      <p:ext uri="{BB962C8B-B14F-4D97-AF65-F5344CB8AC3E}">
        <p14:creationId xmlns:p14="http://schemas.microsoft.com/office/powerpoint/2010/main" val="2925169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866447-238D-4862-9971-38446213A7F5}"/>
              </a:ext>
            </a:extLst>
          </p:cNvPr>
          <p:cNvSpPr>
            <a:spLocks noGrp="1"/>
          </p:cNvSpPr>
          <p:nvPr>
            <p:ph type="title"/>
          </p:nvPr>
        </p:nvSpPr>
        <p:spPr/>
        <p:txBody>
          <a:bodyPr/>
          <a:lstStyle/>
          <a:p>
            <a:r>
              <a:rPr lang="cs-CZ" dirty="0"/>
              <a:t>Situační a procedurální přístup sociálních pracovníků ke klientům I</a:t>
            </a:r>
          </a:p>
        </p:txBody>
      </p:sp>
      <p:sp>
        <p:nvSpPr>
          <p:cNvPr id="3" name="Zástupný symbol pro obsah 2">
            <a:extLst>
              <a:ext uri="{FF2B5EF4-FFF2-40B4-BE49-F238E27FC236}">
                <a16:creationId xmlns:a16="http://schemas.microsoft.com/office/drawing/2014/main" id="{F59BC4CF-1E4D-408C-A22C-347BEA95A5B0}"/>
              </a:ext>
            </a:extLst>
          </p:cNvPr>
          <p:cNvSpPr>
            <a:spLocks noGrp="1"/>
          </p:cNvSpPr>
          <p:nvPr>
            <p:ph idx="1"/>
          </p:nvPr>
        </p:nvSpPr>
        <p:spPr>
          <a:xfrm>
            <a:off x="838200" y="1825625"/>
            <a:ext cx="10515600" cy="4787826"/>
          </a:xfrm>
        </p:spPr>
        <p:txBody>
          <a:bodyPr>
            <a:normAutofit fontScale="77500" lnSpcReduction="20000"/>
          </a:bodyPr>
          <a:lstStyle/>
          <a:p>
            <a:pPr marL="0" indent="0">
              <a:buNone/>
            </a:pPr>
            <a:r>
              <a:rPr lang="cs-CZ" b="1" dirty="0"/>
              <a:t>Situační přístup</a:t>
            </a:r>
          </a:p>
          <a:p>
            <a:r>
              <a:rPr lang="cs-CZ" dirty="0"/>
              <a:t>Sociální pracovníci považují klienta „za aktéra životní situace, jež kromě řešeného problému zahrnuje další okolnosti klientova života a kterou je třeba prozkoumat a posoudit jako celek.“</a:t>
            </a:r>
          </a:p>
          <a:p>
            <a:r>
              <a:rPr lang="cs-CZ" dirty="0"/>
              <a:t>Přitom se „nepředpokládá, že by mohlo existovat předem připravené řešení.“ (Musil 2013, s. 105). Podle Musila a spoluautorů (2019b) je při takovémto přístupu „řešení přání, životních okolností či problému klienta [...] ‚ušito na míru‘ tak, aby odpovídalo individuálním okolnostem, potřebám a zájmům klienta a jeho života“.</a:t>
            </a:r>
          </a:p>
          <a:p>
            <a:pPr marL="0" indent="0">
              <a:buNone/>
            </a:pPr>
            <a:r>
              <a:rPr lang="cs-CZ" b="1" dirty="0"/>
              <a:t>Procedurální přístup</a:t>
            </a:r>
          </a:p>
          <a:p>
            <a:r>
              <a:rPr lang="cs-CZ" dirty="0"/>
              <a:t>Pro něj je charakteristické, že „sociální pracovník očekává, že klient přijde s požadavkem, tzn., že předloží žádost nebo požádá o pomoc s problémem určité předem dané kategorie“ s tím, že „pokud tomu tak není, sociální pracovník předpokládá, že jeho úkolem je převést přání klienta do podoby očekávaného požadavku“, a současně, že „požadavek klienta přitom sociální pracovník považuje za izolovaný problém, a nehledá tudíž jeho souvislosti s jinými potížemi daného klienta“ (tamtéž).</a:t>
            </a:r>
          </a:p>
          <a:p>
            <a:endParaRPr lang="cs-CZ" dirty="0"/>
          </a:p>
        </p:txBody>
      </p:sp>
    </p:spTree>
    <p:extLst>
      <p:ext uri="{BB962C8B-B14F-4D97-AF65-F5344CB8AC3E}">
        <p14:creationId xmlns:p14="http://schemas.microsoft.com/office/powerpoint/2010/main" val="3291762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7391E0-3C9A-4734-A34D-235495214976}"/>
              </a:ext>
            </a:extLst>
          </p:cNvPr>
          <p:cNvSpPr>
            <a:spLocks noGrp="1"/>
          </p:cNvSpPr>
          <p:nvPr>
            <p:ph type="title"/>
          </p:nvPr>
        </p:nvSpPr>
        <p:spPr/>
        <p:txBody>
          <a:bodyPr/>
          <a:lstStyle/>
          <a:p>
            <a:r>
              <a:rPr lang="cs-CZ" dirty="0"/>
              <a:t>Situační a procedurální přístup sociálních pracovníků ke klientům II</a:t>
            </a:r>
          </a:p>
        </p:txBody>
      </p:sp>
      <p:sp>
        <p:nvSpPr>
          <p:cNvPr id="3" name="Zástupný symbol pro obsah 2">
            <a:extLst>
              <a:ext uri="{FF2B5EF4-FFF2-40B4-BE49-F238E27FC236}">
                <a16:creationId xmlns:a16="http://schemas.microsoft.com/office/drawing/2014/main" id="{30B987ED-DF70-4B7B-B696-C143C8B92EA2}"/>
              </a:ext>
            </a:extLst>
          </p:cNvPr>
          <p:cNvSpPr>
            <a:spLocks noGrp="1"/>
          </p:cNvSpPr>
          <p:nvPr>
            <p:ph idx="1"/>
          </p:nvPr>
        </p:nvSpPr>
        <p:spPr>
          <a:xfrm>
            <a:off x="838200" y="1825625"/>
            <a:ext cx="10515600" cy="4351338"/>
          </a:xfrm>
        </p:spPr>
        <p:txBody>
          <a:bodyPr>
            <a:normAutofit fontScale="92500" lnSpcReduction="10000"/>
          </a:bodyPr>
          <a:lstStyle/>
          <a:p>
            <a:r>
              <a:rPr lang="cs-CZ" dirty="0"/>
              <a:t>Je zřejmé, že zvedené rozlišení je poměrně schematické, i tak je ale pro SP důležité,</a:t>
            </a:r>
          </a:p>
          <a:p>
            <a:r>
              <a:rPr lang="cs-CZ" dirty="0"/>
              <a:t>Protože podle citovaných autorů „výhradně procedurálním přístupem není možné poskytnout přiměřenou pomoc“. Při poskytování sociální práce je proto potřebné vhodným způsobem kombinovat prvky obou těchto přístupů, respektive je potřebné v rámci vzdělávání v sociální práci podporovat osvojení principů a předpokladů situačního přístupu s cílem omezit riziko jednostranného prosazování procedurálního přístupu (tamtéž). </a:t>
            </a:r>
          </a:p>
          <a:p>
            <a:r>
              <a:rPr lang="cs-CZ" dirty="0"/>
              <a:t>V literatuře se lze setkat také s dalšími obdobnými způsoby rozlišení přístupu sociálního pracovníka ke klientovy, také u nich je zdůrazňována role reflexivity a potřeby nahlížet na potřeby klientů komplexně</a:t>
            </a:r>
          </a:p>
          <a:p>
            <a:endParaRPr lang="cs-CZ" dirty="0"/>
          </a:p>
        </p:txBody>
      </p:sp>
    </p:spTree>
    <p:extLst>
      <p:ext uri="{BB962C8B-B14F-4D97-AF65-F5344CB8AC3E}">
        <p14:creationId xmlns:p14="http://schemas.microsoft.com/office/powerpoint/2010/main" val="256768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09849F-3F32-4A66-9EDF-0AEAF1047F55}"/>
              </a:ext>
            </a:extLst>
          </p:cNvPr>
          <p:cNvSpPr>
            <a:spLocks noGrp="1"/>
          </p:cNvSpPr>
          <p:nvPr>
            <p:ph type="title"/>
          </p:nvPr>
        </p:nvSpPr>
        <p:spPr/>
        <p:txBody>
          <a:bodyPr/>
          <a:lstStyle/>
          <a:p>
            <a:r>
              <a:rPr lang="cs-CZ" dirty="0"/>
              <a:t>Situační a procedurální přístup sociálních pracovníků ke klientům III</a:t>
            </a:r>
          </a:p>
        </p:txBody>
      </p:sp>
      <p:pic>
        <p:nvPicPr>
          <p:cNvPr id="5" name="Zástupný symbol pro obsah 4">
            <a:extLst>
              <a:ext uri="{FF2B5EF4-FFF2-40B4-BE49-F238E27FC236}">
                <a16:creationId xmlns:a16="http://schemas.microsoft.com/office/drawing/2014/main" id="{71ADE36A-382C-4966-9AC8-303BB4C93755}"/>
              </a:ext>
            </a:extLst>
          </p:cNvPr>
          <p:cNvPicPr>
            <a:picLocks noGrp="1" noChangeAspect="1"/>
          </p:cNvPicPr>
          <p:nvPr>
            <p:ph idx="1"/>
          </p:nvPr>
        </p:nvPicPr>
        <p:blipFill>
          <a:blip r:embed="rId2"/>
          <a:stretch>
            <a:fillRect/>
          </a:stretch>
        </p:blipFill>
        <p:spPr>
          <a:xfrm>
            <a:off x="2228144" y="1825625"/>
            <a:ext cx="7735712" cy="4351338"/>
          </a:xfrm>
          <a:prstGeom prst="rect">
            <a:avLst/>
          </a:prstGeom>
          <a:ln>
            <a:solidFill>
              <a:schemeClr val="tx1"/>
            </a:solidFill>
          </a:ln>
        </p:spPr>
      </p:pic>
    </p:spTree>
    <p:extLst>
      <p:ext uri="{BB962C8B-B14F-4D97-AF65-F5344CB8AC3E}">
        <p14:creationId xmlns:p14="http://schemas.microsoft.com/office/powerpoint/2010/main" val="35127274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E2895D-166C-4762-848E-1ABCABBD4765}"/>
              </a:ext>
            </a:extLst>
          </p:cNvPr>
          <p:cNvSpPr>
            <a:spLocks noGrp="1"/>
          </p:cNvSpPr>
          <p:nvPr>
            <p:ph type="title"/>
          </p:nvPr>
        </p:nvSpPr>
        <p:spPr/>
        <p:txBody>
          <a:bodyPr/>
          <a:lstStyle/>
          <a:p>
            <a:r>
              <a:rPr lang="cs-CZ" dirty="0"/>
              <a:t>Situační a procedurální přístup sociálních pracovníků ke klientům III</a:t>
            </a:r>
          </a:p>
        </p:txBody>
      </p:sp>
      <p:pic>
        <p:nvPicPr>
          <p:cNvPr id="4" name="Zástupný symbol pro obsah 3">
            <a:extLst>
              <a:ext uri="{FF2B5EF4-FFF2-40B4-BE49-F238E27FC236}">
                <a16:creationId xmlns:a16="http://schemas.microsoft.com/office/drawing/2014/main" id="{7DE75FC8-B033-477B-8DE0-01C6619DCACF}"/>
              </a:ext>
            </a:extLst>
          </p:cNvPr>
          <p:cNvPicPr>
            <a:picLocks noGrp="1" noChangeAspect="1"/>
          </p:cNvPicPr>
          <p:nvPr>
            <p:ph idx="1"/>
          </p:nvPr>
        </p:nvPicPr>
        <p:blipFill>
          <a:blip r:embed="rId2"/>
          <a:stretch>
            <a:fillRect/>
          </a:stretch>
        </p:blipFill>
        <p:spPr>
          <a:xfrm>
            <a:off x="2228144" y="1825625"/>
            <a:ext cx="7735712" cy="4351338"/>
          </a:xfrm>
          <a:prstGeom prst="rect">
            <a:avLst/>
          </a:prstGeom>
          <a:ln>
            <a:solidFill>
              <a:schemeClr val="tx1"/>
            </a:solidFill>
          </a:ln>
        </p:spPr>
      </p:pic>
    </p:spTree>
    <p:extLst>
      <p:ext uri="{BB962C8B-B14F-4D97-AF65-F5344CB8AC3E}">
        <p14:creationId xmlns:p14="http://schemas.microsoft.com/office/powerpoint/2010/main" val="336160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4"/>
                                        </p:tgtEl>
                                      </p:cBhvr>
                                      <p:by x="125000" y="12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B64D39-E480-4F7B-B22A-91EB9008FEF2}"/>
              </a:ext>
            </a:extLst>
          </p:cNvPr>
          <p:cNvSpPr>
            <a:spLocks noGrp="1"/>
          </p:cNvSpPr>
          <p:nvPr>
            <p:ph type="title"/>
          </p:nvPr>
        </p:nvSpPr>
        <p:spPr/>
        <p:txBody>
          <a:bodyPr/>
          <a:lstStyle/>
          <a:p>
            <a:r>
              <a:rPr lang="cs-CZ" dirty="0"/>
              <a:t>Stěžejní východiska a hodnoty v přístupu ke klientům</a:t>
            </a:r>
          </a:p>
        </p:txBody>
      </p:sp>
      <p:sp>
        <p:nvSpPr>
          <p:cNvPr id="3" name="Zástupný symbol pro obsah 2">
            <a:extLst>
              <a:ext uri="{FF2B5EF4-FFF2-40B4-BE49-F238E27FC236}">
                <a16:creationId xmlns:a16="http://schemas.microsoft.com/office/drawing/2014/main" id="{9D00E566-5C4F-4BD8-B1FB-AB108A9BCDB2}"/>
              </a:ext>
            </a:extLst>
          </p:cNvPr>
          <p:cNvSpPr>
            <a:spLocks noGrp="1"/>
          </p:cNvSpPr>
          <p:nvPr>
            <p:ph idx="1"/>
          </p:nvPr>
        </p:nvSpPr>
        <p:spPr/>
        <p:txBody>
          <a:bodyPr>
            <a:normAutofit fontScale="92500" lnSpcReduction="20000"/>
          </a:bodyPr>
          <a:lstStyle/>
          <a:p>
            <a:pPr lvl="1"/>
            <a:r>
              <a:rPr lang="cs-CZ" dirty="0"/>
              <a:t>Respektování svobodného rozhodování klienta</a:t>
            </a:r>
          </a:p>
          <a:p>
            <a:pPr lvl="1"/>
            <a:r>
              <a:rPr lang="cs-CZ" dirty="0"/>
              <a:t>Zachování důvěrnosti sdělených informací, vytvoření v klientovi pocitu důvěry, bezpečnosti </a:t>
            </a:r>
          </a:p>
          <a:p>
            <a:pPr lvl="1"/>
            <a:r>
              <a:rPr lang="cs-CZ" dirty="0"/>
              <a:t>Profesionalita</a:t>
            </a:r>
          </a:p>
          <a:p>
            <a:pPr lvl="2"/>
            <a:r>
              <a:rPr lang="cs-CZ" dirty="0"/>
              <a:t>Zachování objektivity</a:t>
            </a:r>
          </a:p>
          <a:p>
            <a:pPr lvl="2"/>
            <a:r>
              <a:rPr lang="cs-CZ" dirty="0"/>
              <a:t>Respektování rozdílů mezi lidmi, vyvarování se generalizací nebo předsudků</a:t>
            </a:r>
          </a:p>
          <a:p>
            <a:pPr lvl="2"/>
            <a:r>
              <a:rPr lang="cs-CZ" dirty="0"/>
              <a:t>Respektování důstojnosti člověka, vnímání klienta jako člověka s množstvím různých potřeb a vyvarování se stigmatizaci klienta  jeho „škatulkováním“ nebo redukcí vnímání klienta na úzký okruh potřeb, které sociální pracovník řeší (naopak snaha o celostní přístup ke klientovi jako druhému člověku)</a:t>
            </a:r>
          </a:p>
          <a:p>
            <a:pPr lvl="2"/>
            <a:r>
              <a:rPr lang="cs-CZ" dirty="0"/>
              <a:t>Předávání dovedností klientům</a:t>
            </a:r>
          </a:p>
          <a:p>
            <a:pPr lvl="2"/>
            <a:r>
              <a:rPr lang="cs-CZ" dirty="0"/>
              <a:t>Vyhodnocování kontaktu s klientem, zodpovědnost vůči klientům</a:t>
            </a:r>
          </a:p>
          <a:p>
            <a:pPr lvl="2"/>
            <a:r>
              <a:rPr lang="cs-CZ" dirty="0"/>
              <a:t>Znalost vlastní osoby,  vlastních sklonů, vlastních hranic apod.</a:t>
            </a:r>
          </a:p>
          <a:p>
            <a:pPr lvl="1"/>
            <a:r>
              <a:rPr lang="cs-CZ" dirty="0"/>
              <a:t>Hodnoty sociální práce, dodržování etických předpisů, kodexů</a:t>
            </a:r>
          </a:p>
          <a:p>
            <a:pPr lvl="1"/>
            <a:r>
              <a:rPr lang="cs-CZ" dirty="0"/>
              <a:t>Zodpovědnost vůči komunitě</a:t>
            </a:r>
          </a:p>
        </p:txBody>
      </p:sp>
    </p:spTree>
    <p:extLst>
      <p:ext uri="{BB962C8B-B14F-4D97-AF65-F5344CB8AC3E}">
        <p14:creationId xmlns:p14="http://schemas.microsoft.com/office/powerpoint/2010/main" val="46360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4DCACF-A071-4219-8E3A-1AC99164BD7B}"/>
              </a:ext>
            </a:extLst>
          </p:cNvPr>
          <p:cNvSpPr>
            <a:spLocks noGrp="1"/>
          </p:cNvSpPr>
          <p:nvPr>
            <p:ph type="title"/>
          </p:nvPr>
        </p:nvSpPr>
        <p:spPr/>
        <p:txBody>
          <a:bodyPr>
            <a:normAutofit/>
          </a:bodyPr>
          <a:lstStyle/>
          <a:p>
            <a:r>
              <a:rPr lang="cs-CZ" dirty="0"/>
              <a:t>Okolnosti podporující vztah a spolupráci mezi sociálním pracovníkem a klientem</a:t>
            </a:r>
          </a:p>
        </p:txBody>
      </p:sp>
      <p:sp>
        <p:nvSpPr>
          <p:cNvPr id="3" name="Zástupný symbol pro obsah 2">
            <a:extLst>
              <a:ext uri="{FF2B5EF4-FFF2-40B4-BE49-F238E27FC236}">
                <a16:creationId xmlns:a16="http://schemas.microsoft.com/office/drawing/2014/main" id="{674F836F-598F-4CA4-8697-25C6D9053932}"/>
              </a:ext>
            </a:extLst>
          </p:cNvPr>
          <p:cNvSpPr>
            <a:spLocks noGrp="1"/>
          </p:cNvSpPr>
          <p:nvPr>
            <p:ph idx="1"/>
          </p:nvPr>
        </p:nvSpPr>
        <p:spPr/>
        <p:txBody>
          <a:bodyPr>
            <a:normAutofit/>
          </a:bodyPr>
          <a:lstStyle/>
          <a:p>
            <a:r>
              <a:rPr lang="cs-CZ" dirty="0"/>
              <a:t>Navázání kontaktu, získání důvěry</a:t>
            </a:r>
          </a:p>
          <a:p>
            <a:r>
              <a:rPr lang="cs-CZ" dirty="0"/>
              <a:t>Empatie</a:t>
            </a:r>
          </a:p>
          <a:p>
            <a:r>
              <a:rPr lang="cs-CZ" dirty="0"/>
              <a:t>Upřímnost (vřelost, opravdovost)</a:t>
            </a:r>
          </a:p>
          <a:p>
            <a:r>
              <a:rPr lang="cs-CZ" dirty="0"/>
              <a:t>Další důležité povahové rysy jako např. tvořivost a flexibilita</a:t>
            </a:r>
          </a:p>
          <a:p>
            <a:r>
              <a:rPr lang="cs-CZ" dirty="0"/>
              <a:t>Schopnost improvizace, hledání řešení, obměňování přístupů, otevřenost k využívání různých vhodných přístupů</a:t>
            </a:r>
          </a:p>
          <a:p>
            <a:r>
              <a:rPr lang="cs-CZ" dirty="0"/>
              <a:t>Respekt ke klientovi a k základním hodnotám sociální práce</a:t>
            </a:r>
          </a:p>
          <a:p>
            <a:pPr lvl="1"/>
            <a:endParaRPr lang="cs-CZ" dirty="0"/>
          </a:p>
          <a:p>
            <a:endParaRPr lang="cs-CZ" dirty="0"/>
          </a:p>
        </p:txBody>
      </p:sp>
    </p:spTree>
    <p:extLst>
      <p:ext uri="{BB962C8B-B14F-4D97-AF65-F5344CB8AC3E}">
        <p14:creationId xmlns:p14="http://schemas.microsoft.com/office/powerpoint/2010/main" val="4748990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352C78-E043-441F-9170-C562B887CB5A}"/>
              </a:ext>
            </a:extLst>
          </p:cNvPr>
          <p:cNvSpPr>
            <a:spLocks noGrp="1"/>
          </p:cNvSpPr>
          <p:nvPr>
            <p:ph type="title"/>
          </p:nvPr>
        </p:nvSpPr>
        <p:spPr/>
        <p:txBody>
          <a:bodyPr/>
          <a:lstStyle/>
          <a:p>
            <a:r>
              <a:rPr lang="cs-CZ" dirty="0"/>
              <a:t>Doporučená literatura k tématu I</a:t>
            </a:r>
          </a:p>
        </p:txBody>
      </p:sp>
      <p:sp>
        <p:nvSpPr>
          <p:cNvPr id="3" name="Zástupný symbol pro obsah 2">
            <a:extLst>
              <a:ext uri="{FF2B5EF4-FFF2-40B4-BE49-F238E27FC236}">
                <a16:creationId xmlns:a16="http://schemas.microsoft.com/office/drawing/2014/main" id="{A321D766-FC9C-4C8B-A773-92EE861A4A5A}"/>
              </a:ext>
            </a:extLst>
          </p:cNvPr>
          <p:cNvSpPr>
            <a:spLocks noGrp="1"/>
          </p:cNvSpPr>
          <p:nvPr>
            <p:ph idx="1"/>
          </p:nvPr>
        </p:nvSpPr>
        <p:spPr>
          <a:xfrm>
            <a:off x="838200" y="1513840"/>
            <a:ext cx="10515600" cy="5344159"/>
          </a:xfrm>
        </p:spPr>
        <p:txBody>
          <a:bodyPr>
            <a:normAutofit fontScale="70000" lnSpcReduction="20000"/>
          </a:bodyPr>
          <a:lstStyle/>
          <a:p>
            <a:r>
              <a:rPr lang="cs-CZ" dirty="0"/>
              <a:t>FISCHER, O. et al. 2008. </a:t>
            </a:r>
            <a:r>
              <a:rPr lang="cs-CZ" i="1" dirty="0"/>
              <a:t>Etika a lidská práva v sociální práci.</a:t>
            </a:r>
            <a:r>
              <a:rPr lang="cs-CZ" dirty="0"/>
              <a:t> Praha: Centrum sociálních služeb.</a:t>
            </a:r>
          </a:p>
          <a:p>
            <a:r>
              <a:rPr lang="cs-CZ" dirty="0"/>
              <a:t>GABURA, J. PRUŽINSKÁ. J. 1995. </a:t>
            </a:r>
            <a:r>
              <a:rPr lang="cs-CZ" i="1" dirty="0"/>
              <a:t>Poradenský proces</a:t>
            </a:r>
            <a:r>
              <a:rPr lang="cs-CZ" dirty="0"/>
              <a:t>. Praha: Sociologické nakladatelství (SLON). Studijní texty (Sociologické nakladatelství), sv. 7.</a:t>
            </a:r>
          </a:p>
          <a:p>
            <a:r>
              <a:rPr lang="cs-CZ" dirty="0"/>
              <a:t>HAVRDOVÁ, Z. 2012. Reflexe a reflexivita jako nástroje poznávání. In: KODYMOVÁ, P. - ŠÁMALOVÁ, K. (</a:t>
            </a:r>
            <a:r>
              <a:rPr lang="cs-CZ" dirty="0" err="1"/>
              <a:t>Eds</a:t>
            </a:r>
            <a:r>
              <a:rPr lang="cs-CZ" dirty="0"/>
              <a:t>.) </a:t>
            </a:r>
            <a:r>
              <a:rPr lang="cs-CZ" i="1" dirty="0"/>
              <a:t>Vzdělávání v sociální práci. Sborník z mezinárodní vědecké konference 5. dny sociální práce konané 15.–16. 9. 2011 v Praze</a:t>
            </a:r>
            <a:r>
              <a:rPr lang="cs-CZ" dirty="0"/>
              <a:t>. Praha: Falešník Ondřej Ing. – FALON. 263-267.</a:t>
            </a:r>
          </a:p>
          <a:p>
            <a:r>
              <a:rPr lang="cs-CZ" dirty="0"/>
              <a:t>HAWKINS, P., SHOHET, R. 2016. </a:t>
            </a:r>
            <a:r>
              <a:rPr lang="cs-CZ" i="1" dirty="0"/>
              <a:t>Supervize v pomáhajících profesích.</a:t>
            </a:r>
            <a:r>
              <a:rPr lang="cs-CZ" dirty="0"/>
              <a:t> Praha: Portál.</a:t>
            </a:r>
          </a:p>
          <a:p>
            <a:r>
              <a:rPr lang="cs-CZ" dirty="0"/>
              <a:t>HUBÍKOVÁ, O., HAVLÍKOVÁ. J., TRBOLA, R. 2021. Cíle sociální práce v kontextu jejího slabého ukotvení. In: </a:t>
            </a:r>
            <a:r>
              <a:rPr lang="cs-CZ" i="1" dirty="0"/>
              <a:t>Sociální práce / Sociálna </a:t>
            </a:r>
            <a:r>
              <a:rPr lang="cs-CZ" i="1" dirty="0" err="1"/>
              <a:t>práca</a:t>
            </a:r>
            <a:r>
              <a:rPr lang="cs-CZ" i="1" dirty="0"/>
              <a:t>,</a:t>
            </a:r>
            <a:r>
              <a:rPr lang="cs-CZ" dirty="0"/>
              <a:t> roč. 21, č. 5, s. 5-21.</a:t>
            </a:r>
          </a:p>
          <a:p>
            <a:r>
              <a:rPr lang="cs-CZ" dirty="0"/>
              <a:t>JANEBOVÁ, R. 2014. </a:t>
            </a:r>
            <a:r>
              <a:rPr lang="cs-CZ" i="1" dirty="0"/>
              <a:t>Teorie a metody sociální práce - reflexivní přistup.</a:t>
            </a:r>
            <a:r>
              <a:rPr lang="cs-CZ" dirty="0"/>
              <a:t> Hradec Králové: </a:t>
            </a:r>
            <a:r>
              <a:rPr lang="cs-CZ" dirty="0" err="1"/>
              <a:t>Gaudeamus</a:t>
            </a:r>
            <a:r>
              <a:rPr lang="cs-CZ" dirty="0"/>
              <a:t>.</a:t>
            </a:r>
          </a:p>
          <a:p>
            <a:r>
              <a:rPr lang="cs-CZ" dirty="0"/>
              <a:t>KOPŘIVA, K. 1997. </a:t>
            </a:r>
            <a:r>
              <a:rPr lang="cs-CZ" i="1" dirty="0"/>
              <a:t>Lidský vztah jako součást profese. psychoterapeutické kapitoly pro sociální, pedagogické a zdravotnické profese. </a:t>
            </a:r>
            <a:r>
              <a:rPr lang="cs-CZ" dirty="0"/>
              <a:t>2., </a:t>
            </a:r>
            <a:r>
              <a:rPr lang="cs-CZ" dirty="0" err="1"/>
              <a:t>rozš</a:t>
            </a:r>
            <a:r>
              <a:rPr lang="cs-CZ" dirty="0"/>
              <a:t>. a </a:t>
            </a:r>
            <a:r>
              <a:rPr lang="cs-CZ" dirty="0" err="1"/>
              <a:t>přeprac</a:t>
            </a:r>
            <a:r>
              <a:rPr lang="cs-CZ" dirty="0"/>
              <a:t>. vyd. Praha: Portál.</a:t>
            </a:r>
          </a:p>
          <a:p>
            <a:r>
              <a:rPr lang="cs-CZ" dirty="0"/>
              <a:t>KOVAŘÍK, J. 2003. Etika v sociální práci v České republice a ve světě. In: KOZLOVÁ, L. - ŠIMKOVÁ, M., D (</a:t>
            </a:r>
            <a:r>
              <a:rPr lang="cs-CZ" dirty="0" err="1"/>
              <a:t>Eds</a:t>
            </a:r>
            <a:r>
              <a:rPr lang="cs-CZ" dirty="0"/>
              <a:t>.) </a:t>
            </a:r>
            <a:r>
              <a:rPr lang="cs-CZ" i="1" dirty="0"/>
              <a:t>Rozvoj a výhledy sociální práce ve světle vstupu do Evropské unie. Sborník z mezinárodní konference.</a:t>
            </a:r>
            <a:r>
              <a:rPr lang="cs-CZ" dirty="0"/>
              <a:t> České Budějovice: Jihočeská univerzita v Českých Budějovicích, s. 4–7.</a:t>
            </a:r>
          </a:p>
        </p:txBody>
      </p:sp>
    </p:spTree>
    <p:extLst>
      <p:ext uri="{BB962C8B-B14F-4D97-AF65-F5344CB8AC3E}">
        <p14:creationId xmlns:p14="http://schemas.microsoft.com/office/powerpoint/2010/main" val="1222168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a:extLst>
              <a:ext uri="{FF2B5EF4-FFF2-40B4-BE49-F238E27FC236}">
                <a16:creationId xmlns:a16="http://schemas.microsoft.com/office/drawing/2014/main" id="{967E45BD-7856-4A0F-A84F-B205CA9124E7}"/>
              </a:ext>
            </a:extLst>
          </p:cNvPr>
          <p:cNvSpPr>
            <a:spLocks noGrp="1"/>
          </p:cNvSpPr>
          <p:nvPr>
            <p:ph idx="1"/>
          </p:nvPr>
        </p:nvSpPr>
        <p:spPr>
          <a:xfrm>
            <a:off x="838200" y="1825625"/>
            <a:ext cx="10988040" cy="4351338"/>
          </a:xfrm>
        </p:spPr>
        <p:txBody>
          <a:bodyPr/>
          <a:lstStyle/>
          <a:p>
            <a:pPr marL="0" indent="0">
              <a:buNone/>
            </a:pPr>
            <a:r>
              <a:rPr lang="cs-CZ" u="sng" dirty="0"/>
              <a:t>Individuální perspektiva:</a:t>
            </a:r>
          </a:p>
          <a:p>
            <a:r>
              <a:rPr lang="cs-CZ" dirty="0"/>
              <a:t>Osobnost klienta</a:t>
            </a:r>
          </a:p>
          <a:p>
            <a:pPr lvl="1"/>
            <a:r>
              <a:rPr lang="cs-CZ" dirty="0"/>
              <a:t>Nutnost reflexe rozdílnosti oproti kategorii „cílová skupina“ (srov. následující bod)</a:t>
            </a:r>
          </a:p>
          <a:p>
            <a:pPr marL="0" indent="0">
              <a:buNone/>
            </a:pPr>
            <a:endParaRPr lang="cs-CZ" u="sng" dirty="0"/>
          </a:p>
          <a:p>
            <a:pPr marL="0" indent="0">
              <a:buNone/>
            </a:pPr>
            <a:r>
              <a:rPr lang="cs-CZ" u="sng" dirty="0"/>
              <a:t>Společenská perspektiva:</a:t>
            </a:r>
          </a:p>
          <a:p>
            <a:r>
              <a:rPr lang="cs-CZ" dirty="0"/>
              <a:t>Rizikové situace, problémové jevy, podstata problémů + cílové skupiny</a:t>
            </a:r>
          </a:p>
          <a:p>
            <a:r>
              <a:rPr lang="cs-CZ" dirty="0"/>
              <a:t>Nástroje, opatření, programy, metody, metodologické a teoretické zakotvení, resortní příslušnost, legislativní a institucionální rámec...</a:t>
            </a:r>
          </a:p>
        </p:txBody>
      </p:sp>
      <p:sp>
        <p:nvSpPr>
          <p:cNvPr id="2" name="TextovéPole 1">
            <a:extLst>
              <a:ext uri="{FF2B5EF4-FFF2-40B4-BE49-F238E27FC236}">
                <a16:creationId xmlns:a16="http://schemas.microsoft.com/office/drawing/2014/main" id="{107C8396-CA70-4E63-ACC6-64ECB8490975}"/>
              </a:ext>
            </a:extLst>
          </p:cNvPr>
          <p:cNvSpPr txBox="1"/>
          <p:nvPr/>
        </p:nvSpPr>
        <p:spPr>
          <a:xfrm>
            <a:off x="6278880" y="3549194"/>
            <a:ext cx="5547360" cy="523220"/>
          </a:xfrm>
          <a:prstGeom prst="rect">
            <a:avLst/>
          </a:prstGeom>
          <a:solidFill>
            <a:schemeClr val="accent6">
              <a:lumMod val="40000"/>
              <a:lumOff val="60000"/>
            </a:schemeClr>
          </a:solidFill>
        </p:spPr>
        <p:txBody>
          <a:bodyPr wrap="square" rtlCol="0">
            <a:spAutoFit/>
          </a:bodyPr>
          <a:lstStyle/>
          <a:p>
            <a:pPr algn="ctr"/>
            <a:r>
              <a:rPr lang="cs-CZ" sz="2800" dirty="0"/>
              <a:t>Životní situace osob</a:t>
            </a:r>
          </a:p>
        </p:txBody>
      </p:sp>
      <p:sp>
        <p:nvSpPr>
          <p:cNvPr id="6" name="TextovéPole 5">
            <a:extLst>
              <a:ext uri="{FF2B5EF4-FFF2-40B4-BE49-F238E27FC236}">
                <a16:creationId xmlns:a16="http://schemas.microsoft.com/office/drawing/2014/main" id="{B4DC7B2F-6E6B-4F0F-81FA-4C601BC6253E}"/>
              </a:ext>
            </a:extLst>
          </p:cNvPr>
          <p:cNvSpPr txBox="1"/>
          <p:nvPr/>
        </p:nvSpPr>
        <p:spPr>
          <a:xfrm>
            <a:off x="6278880" y="6027113"/>
            <a:ext cx="5547360" cy="523220"/>
          </a:xfrm>
          <a:prstGeom prst="rect">
            <a:avLst/>
          </a:prstGeom>
          <a:solidFill>
            <a:schemeClr val="accent6">
              <a:lumMod val="40000"/>
              <a:lumOff val="60000"/>
            </a:schemeClr>
          </a:solidFill>
        </p:spPr>
        <p:txBody>
          <a:bodyPr wrap="square" rtlCol="0">
            <a:spAutoFit/>
          </a:bodyPr>
          <a:lstStyle/>
          <a:p>
            <a:pPr algn="ctr"/>
            <a:r>
              <a:rPr lang="cs-CZ" sz="2800" dirty="0"/>
              <a:t>Institucionální rámec</a:t>
            </a:r>
          </a:p>
        </p:txBody>
      </p:sp>
      <p:sp>
        <p:nvSpPr>
          <p:cNvPr id="8" name="Šipka: dolů 7">
            <a:extLst>
              <a:ext uri="{FF2B5EF4-FFF2-40B4-BE49-F238E27FC236}">
                <a16:creationId xmlns:a16="http://schemas.microsoft.com/office/drawing/2014/main" id="{A303D421-F48D-40A8-85AC-15BBFE805B07}"/>
              </a:ext>
            </a:extLst>
          </p:cNvPr>
          <p:cNvSpPr/>
          <p:nvPr/>
        </p:nvSpPr>
        <p:spPr>
          <a:xfrm rot="19096853">
            <a:off x="5960241" y="3200400"/>
            <a:ext cx="426720" cy="386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dolů 8">
            <a:extLst>
              <a:ext uri="{FF2B5EF4-FFF2-40B4-BE49-F238E27FC236}">
                <a16:creationId xmlns:a16="http://schemas.microsoft.com/office/drawing/2014/main" id="{27C37160-A6EC-4360-B138-CE75A4F37E06}"/>
              </a:ext>
            </a:extLst>
          </p:cNvPr>
          <p:cNvSpPr/>
          <p:nvPr/>
        </p:nvSpPr>
        <p:spPr>
          <a:xfrm rot="19096853">
            <a:off x="5960242" y="5686608"/>
            <a:ext cx="426720" cy="386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Šipka: dolů 9">
            <a:extLst>
              <a:ext uri="{FF2B5EF4-FFF2-40B4-BE49-F238E27FC236}">
                <a16:creationId xmlns:a16="http://schemas.microsoft.com/office/drawing/2014/main" id="{BE970625-C5C9-4A1E-A6D6-D1991919678C}"/>
              </a:ext>
            </a:extLst>
          </p:cNvPr>
          <p:cNvSpPr/>
          <p:nvPr/>
        </p:nvSpPr>
        <p:spPr>
          <a:xfrm rot="13560381">
            <a:off x="5960241" y="4032243"/>
            <a:ext cx="426720" cy="386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Nadpis 3">
            <a:extLst>
              <a:ext uri="{FF2B5EF4-FFF2-40B4-BE49-F238E27FC236}">
                <a16:creationId xmlns:a16="http://schemas.microsoft.com/office/drawing/2014/main" id="{6155C76A-761F-4E57-A5F0-6B144CDEB23C}"/>
              </a:ext>
            </a:extLst>
          </p:cNvPr>
          <p:cNvSpPr>
            <a:spLocks noGrp="1"/>
          </p:cNvSpPr>
          <p:nvPr>
            <p:ph type="title"/>
          </p:nvPr>
        </p:nvSpPr>
        <p:spPr>
          <a:xfrm>
            <a:off x="838200" y="365125"/>
            <a:ext cx="11150600" cy="1325563"/>
          </a:xfrm>
        </p:spPr>
        <p:txBody>
          <a:bodyPr/>
          <a:lstStyle/>
          <a:p>
            <a:r>
              <a:rPr lang="cs-CZ" dirty="0"/>
              <a:t>Dvě stěžejní hlediska pro rozlišení oblastí uplatnění sociální práce</a:t>
            </a:r>
          </a:p>
        </p:txBody>
      </p:sp>
    </p:spTree>
    <p:extLst>
      <p:ext uri="{BB962C8B-B14F-4D97-AF65-F5344CB8AC3E}">
        <p14:creationId xmlns:p14="http://schemas.microsoft.com/office/powerpoint/2010/main" val="13431077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352C78-E043-441F-9170-C562B887CB5A}"/>
              </a:ext>
            </a:extLst>
          </p:cNvPr>
          <p:cNvSpPr>
            <a:spLocks noGrp="1"/>
          </p:cNvSpPr>
          <p:nvPr>
            <p:ph type="title"/>
          </p:nvPr>
        </p:nvSpPr>
        <p:spPr/>
        <p:txBody>
          <a:bodyPr/>
          <a:lstStyle/>
          <a:p>
            <a:r>
              <a:rPr lang="cs-CZ" dirty="0"/>
              <a:t>Doporučená literatura k tématu II</a:t>
            </a:r>
          </a:p>
        </p:txBody>
      </p:sp>
      <p:sp>
        <p:nvSpPr>
          <p:cNvPr id="3" name="Zástupný symbol pro obsah 2">
            <a:extLst>
              <a:ext uri="{FF2B5EF4-FFF2-40B4-BE49-F238E27FC236}">
                <a16:creationId xmlns:a16="http://schemas.microsoft.com/office/drawing/2014/main" id="{A321D766-FC9C-4C8B-A773-92EE861A4A5A}"/>
              </a:ext>
            </a:extLst>
          </p:cNvPr>
          <p:cNvSpPr>
            <a:spLocks noGrp="1"/>
          </p:cNvSpPr>
          <p:nvPr>
            <p:ph idx="1"/>
          </p:nvPr>
        </p:nvSpPr>
        <p:spPr>
          <a:xfrm>
            <a:off x="838200" y="1513840"/>
            <a:ext cx="10515600" cy="5344159"/>
          </a:xfrm>
        </p:spPr>
        <p:txBody>
          <a:bodyPr>
            <a:normAutofit fontScale="70000" lnSpcReduction="20000"/>
          </a:bodyPr>
          <a:lstStyle/>
          <a:p>
            <a:r>
              <a:rPr lang="cs-CZ" dirty="0"/>
              <a:t>MALIŠKOVÁ Z. 2012. Etické </a:t>
            </a:r>
            <a:r>
              <a:rPr lang="cs-CZ" dirty="0" err="1"/>
              <a:t>rozhodovanie</a:t>
            </a:r>
            <a:r>
              <a:rPr lang="cs-CZ" dirty="0"/>
              <a:t> </a:t>
            </a:r>
            <a:r>
              <a:rPr lang="cs-CZ" dirty="0" err="1"/>
              <a:t>sociálnych</a:t>
            </a:r>
            <a:r>
              <a:rPr lang="cs-CZ" dirty="0"/>
              <a:t> </a:t>
            </a:r>
            <a:r>
              <a:rPr lang="cs-CZ" dirty="0" err="1"/>
              <a:t>pracovníkov</a:t>
            </a:r>
            <a:r>
              <a:rPr lang="cs-CZ" dirty="0"/>
              <a:t>. In: KODYMOVÁ, P. - ŠÁMALOVÁ, K. (</a:t>
            </a:r>
            <a:r>
              <a:rPr lang="cs-CZ" dirty="0" err="1"/>
              <a:t>Eds</a:t>
            </a:r>
            <a:r>
              <a:rPr lang="cs-CZ" dirty="0"/>
              <a:t>.) </a:t>
            </a:r>
            <a:r>
              <a:rPr lang="cs-CZ" i="1" dirty="0"/>
              <a:t>Vzdělávání v sociální práci. Sborník z mezinárodní vědecké konference 5. dny sociální práce konané 15.–16. 9. 2011 v Praze</a:t>
            </a:r>
            <a:r>
              <a:rPr lang="cs-CZ" dirty="0"/>
              <a:t>. Praha: Falešník Ondřej Ing. – FALON. 189–197.</a:t>
            </a:r>
          </a:p>
          <a:p>
            <a:r>
              <a:rPr lang="cs-CZ" dirty="0"/>
              <a:t>MATOUŠEK, O. et al. 2001. </a:t>
            </a:r>
            <a:r>
              <a:rPr lang="cs-CZ" i="1" dirty="0"/>
              <a:t>Základy sociální práce</a:t>
            </a:r>
            <a:r>
              <a:rPr lang="cs-CZ" dirty="0"/>
              <a:t>. Praha: Portál.</a:t>
            </a:r>
          </a:p>
          <a:p>
            <a:r>
              <a:rPr lang="cs-CZ" dirty="0"/>
              <a:t>MUSIL, L. 2013. Administrativní (procedurální) přístup. In: MATOUŠEK, Oldřich (</a:t>
            </a:r>
            <a:r>
              <a:rPr lang="cs-CZ" dirty="0" err="1"/>
              <a:t>ed</a:t>
            </a:r>
            <a:r>
              <a:rPr lang="cs-CZ" dirty="0"/>
              <a:t>.). </a:t>
            </a:r>
            <a:r>
              <a:rPr lang="cs-CZ" i="1" dirty="0"/>
              <a:t>Encyklopedie sociální práce.</a:t>
            </a:r>
            <a:r>
              <a:rPr lang="cs-CZ" dirty="0"/>
              <a:t> Praha: Portál, 104–106.</a:t>
            </a:r>
          </a:p>
          <a:p>
            <a:r>
              <a:rPr lang="en-US" dirty="0"/>
              <a:t>MUSIL, L., BALÁŽ, R., HAVLÍKOVÁ, J., PUNOVÁ, M., </a:t>
            </a:r>
            <a:r>
              <a:rPr lang="cs-CZ" dirty="0"/>
              <a:t>VOTOUPAL</a:t>
            </a:r>
            <a:r>
              <a:rPr lang="en-US" dirty="0"/>
              <a:t>, M. 2019</a:t>
            </a:r>
            <a:r>
              <a:rPr lang="cs-CZ" dirty="0"/>
              <a:t>a</a:t>
            </a:r>
            <a:r>
              <a:rPr lang="en-US" dirty="0"/>
              <a:t>. </a:t>
            </a:r>
            <a:r>
              <a:rPr lang="en-US" i="1" dirty="0" err="1"/>
              <a:t>Předpoklady</a:t>
            </a:r>
            <a:r>
              <a:rPr lang="en-US" i="1" dirty="0"/>
              <a:t> a </a:t>
            </a:r>
            <a:r>
              <a:rPr lang="en-US" i="1" dirty="0" err="1"/>
              <a:t>osobnostní</a:t>
            </a:r>
            <a:r>
              <a:rPr lang="en-US" i="1" dirty="0"/>
              <a:t> </a:t>
            </a:r>
            <a:r>
              <a:rPr lang="en-US" i="1" dirty="0" err="1"/>
              <a:t>rysy</a:t>
            </a:r>
            <a:r>
              <a:rPr lang="en-US" i="1" dirty="0"/>
              <a:t> </a:t>
            </a:r>
            <a:r>
              <a:rPr lang="en-US" i="1" dirty="0" err="1"/>
              <a:t>vhodné</a:t>
            </a:r>
            <a:r>
              <a:rPr lang="en-US" i="1" dirty="0"/>
              <a:t> pro </a:t>
            </a:r>
            <a:r>
              <a:rPr lang="en-US" i="1" dirty="0" err="1"/>
              <a:t>výkon</a:t>
            </a:r>
            <a:r>
              <a:rPr lang="en-US" i="1" dirty="0"/>
              <a:t> </a:t>
            </a:r>
            <a:r>
              <a:rPr lang="en-US" i="1" dirty="0" err="1"/>
              <a:t>sociální</a:t>
            </a:r>
            <a:r>
              <a:rPr lang="en-US" i="1" dirty="0"/>
              <a:t> </a:t>
            </a:r>
            <a:r>
              <a:rPr lang="en-US" i="1" dirty="0" err="1"/>
              <a:t>práce</a:t>
            </a:r>
            <a:r>
              <a:rPr lang="en-US" i="1" dirty="0"/>
              <a:t>.</a:t>
            </a:r>
            <a:r>
              <a:rPr lang="en-US" dirty="0"/>
              <a:t> Praha: </a:t>
            </a:r>
            <a:r>
              <a:rPr lang="en-US" u="sng" dirty="0">
                <a:hlinkClick r:id="rId2"/>
              </a:rPr>
              <a:t>VÚPSV, v. v. </a:t>
            </a:r>
            <a:r>
              <a:rPr lang="en-US" u="sng" dirty="0" err="1">
                <a:hlinkClick r:id="rId2"/>
              </a:rPr>
              <a:t>i</a:t>
            </a:r>
            <a:r>
              <a:rPr lang="en-US" dirty="0"/>
              <a:t>. </a:t>
            </a:r>
            <a:endParaRPr lang="cs-CZ" dirty="0"/>
          </a:p>
          <a:p>
            <a:r>
              <a:rPr lang="cs-CZ" dirty="0"/>
              <a:t>MUSIL, L., BALÁŽ, R., PUNOVÁ, M., VOTOUPAL, M. 2019b. </a:t>
            </a:r>
            <a:r>
              <a:rPr lang="cs-CZ" i="1" dirty="0"/>
              <a:t>Doporučení ke vzdělávání sociálních pracovníků.</a:t>
            </a:r>
            <a:r>
              <a:rPr lang="cs-CZ" dirty="0"/>
              <a:t> Praha: VÚPSV, </a:t>
            </a:r>
            <a:r>
              <a:rPr lang="cs-CZ" dirty="0" err="1"/>
              <a:t>v.v.i</a:t>
            </a:r>
            <a:r>
              <a:rPr lang="cs-CZ" dirty="0"/>
              <a:t>.</a:t>
            </a:r>
          </a:p>
          <a:p>
            <a:r>
              <a:rPr lang="cs-CZ" dirty="0"/>
              <a:t>ŘEZNÍČEK, I. 1997. </a:t>
            </a:r>
            <a:r>
              <a:rPr lang="cs-CZ" i="1" dirty="0"/>
              <a:t>Metody sociální práce. </a:t>
            </a:r>
            <a:r>
              <a:rPr lang="cs-CZ" dirty="0"/>
              <a:t>Praha: Sociologické nakladatelství, dotisk 1. vydání.</a:t>
            </a:r>
          </a:p>
          <a:p>
            <a:r>
              <a:rPr lang="cs-CZ" dirty="0"/>
              <a:t>TOMEŠ, I. et al. 1997. </a:t>
            </a:r>
            <a:r>
              <a:rPr lang="cs-CZ" i="1" dirty="0"/>
              <a:t>Vzdělávací standardy v sociální práci.</a:t>
            </a:r>
            <a:r>
              <a:rPr lang="cs-CZ" dirty="0"/>
              <a:t> 1. vyd. Praha: </a:t>
            </a:r>
            <a:r>
              <a:rPr lang="cs-CZ" dirty="0" err="1"/>
              <a:t>Sociopress</a:t>
            </a:r>
            <a:r>
              <a:rPr lang="cs-CZ" dirty="0"/>
              <a:t>/</a:t>
            </a:r>
            <a:r>
              <a:rPr lang="cs-CZ" dirty="0" err="1"/>
              <a:t>Socioklub</a:t>
            </a:r>
            <a:r>
              <a:rPr lang="cs-CZ" dirty="0"/>
              <a:t>.</a:t>
            </a:r>
          </a:p>
          <a:p>
            <a:r>
              <a:rPr lang="cs-CZ" dirty="0"/>
              <a:t>ÚLEHLA I. 1999. </a:t>
            </a:r>
            <a:r>
              <a:rPr lang="cs-CZ" i="1" dirty="0"/>
              <a:t>Umění pomáhat: učebnice metod sociální práce.</a:t>
            </a:r>
            <a:r>
              <a:rPr lang="cs-CZ" dirty="0"/>
              <a:t> Praha: Sociologické nakladatelství, 2. vydání.</a:t>
            </a:r>
          </a:p>
          <a:p>
            <a:r>
              <a:rPr lang="cs-CZ" i="1" dirty="0"/>
              <a:t>články v časopise Sociální práce / sociálna </a:t>
            </a:r>
            <a:r>
              <a:rPr lang="cs-CZ" i="1" dirty="0" err="1"/>
              <a:t>práca</a:t>
            </a:r>
            <a:r>
              <a:rPr lang="cs-CZ" dirty="0"/>
              <a:t>, </a:t>
            </a:r>
            <a:r>
              <a:rPr lang="cs-CZ" i="1" dirty="0"/>
              <a:t>případně v dalším zahraničním a domácím odborném periodiku</a:t>
            </a:r>
          </a:p>
          <a:p>
            <a:r>
              <a:rPr lang="cs-CZ" i="1" dirty="0"/>
              <a:t>Webové stránky </a:t>
            </a:r>
            <a:r>
              <a:rPr lang="cs-CZ" dirty="0"/>
              <a:t>Českého institutu pro supervizi </a:t>
            </a:r>
            <a:r>
              <a:rPr lang="cs-CZ" i="1" dirty="0">
                <a:hlinkClick r:id="rId3"/>
              </a:rPr>
              <a:t>https://www.supervize.eu/</a:t>
            </a:r>
            <a:endParaRPr lang="cs-CZ" dirty="0"/>
          </a:p>
        </p:txBody>
      </p:sp>
    </p:spTree>
    <p:extLst>
      <p:ext uri="{BB962C8B-B14F-4D97-AF65-F5344CB8AC3E}">
        <p14:creationId xmlns:p14="http://schemas.microsoft.com/office/powerpoint/2010/main" val="14375743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78F21B8-83D3-4FC4-9754-BF21AD9F66DE}"/>
              </a:ext>
            </a:extLst>
          </p:cNvPr>
          <p:cNvSpPr>
            <a:spLocks noGrp="1"/>
          </p:cNvSpPr>
          <p:nvPr>
            <p:ph type="title"/>
          </p:nvPr>
        </p:nvSpPr>
        <p:spPr>
          <a:xfrm>
            <a:off x="831850" y="1709738"/>
            <a:ext cx="10938392" cy="2852737"/>
          </a:xfrm>
        </p:spPr>
        <p:txBody>
          <a:bodyPr>
            <a:normAutofit fontScale="90000"/>
          </a:bodyPr>
          <a:lstStyle/>
          <a:p>
            <a:r>
              <a:rPr lang="cs-CZ" dirty="0"/>
              <a:t>Pracovní pozice sociálního pracovníka a jeho postavení v multidisciplinárním týmu, mezioborová spolupráce</a:t>
            </a:r>
          </a:p>
        </p:txBody>
      </p:sp>
    </p:spTree>
    <p:extLst>
      <p:ext uri="{BB962C8B-B14F-4D97-AF65-F5344CB8AC3E}">
        <p14:creationId xmlns:p14="http://schemas.microsoft.com/office/powerpoint/2010/main" val="15124120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017AD9-5B79-4755-A600-0C74D418D363}"/>
              </a:ext>
            </a:extLst>
          </p:cNvPr>
          <p:cNvSpPr>
            <a:spLocks noGrp="1"/>
          </p:cNvSpPr>
          <p:nvPr>
            <p:ph type="title"/>
          </p:nvPr>
        </p:nvSpPr>
        <p:spPr/>
        <p:txBody>
          <a:bodyPr/>
          <a:lstStyle/>
          <a:p>
            <a:r>
              <a:rPr lang="cs-CZ" dirty="0"/>
              <a:t>Povaha sociální práce v různých typech organizací</a:t>
            </a:r>
          </a:p>
        </p:txBody>
      </p:sp>
      <p:sp>
        <p:nvSpPr>
          <p:cNvPr id="3" name="Zástupný symbol pro obsah 2">
            <a:extLst>
              <a:ext uri="{FF2B5EF4-FFF2-40B4-BE49-F238E27FC236}">
                <a16:creationId xmlns:a16="http://schemas.microsoft.com/office/drawing/2014/main" id="{A3490A4D-9D38-4CBF-A7A9-B128A35BA4CB}"/>
              </a:ext>
            </a:extLst>
          </p:cNvPr>
          <p:cNvSpPr>
            <a:spLocks noGrp="1"/>
          </p:cNvSpPr>
          <p:nvPr>
            <p:ph idx="1"/>
          </p:nvPr>
        </p:nvSpPr>
        <p:spPr>
          <a:xfrm>
            <a:off x="838200" y="1825625"/>
            <a:ext cx="10515600" cy="4667250"/>
          </a:xfrm>
        </p:spPr>
        <p:txBody>
          <a:bodyPr>
            <a:normAutofit fontScale="85000" lnSpcReduction="20000"/>
          </a:bodyPr>
          <a:lstStyle/>
          <a:p>
            <a:pPr marL="0" indent="0">
              <a:buNone/>
            </a:pPr>
            <a:r>
              <a:rPr lang="cs-CZ" b="1" dirty="0"/>
              <a:t>Institucionální a legislativní východiska</a:t>
            </a:r>
          </a:p>
          <a:p>
            <a:r>
              <a:rPr lang="cs-CZ" dirty="0"/>
              <a:t>Oblast působení organizace</a:t>
            </a:r>
          </a:p>
          <a:p>
            <a:pPr lvl="1"/>
            <a:r>
              <a:rPr lang="cs-CZ" dirty="0"/>
              <a:t>Odlišné cíle a přístupy v různých oblastech (více k tomu viz výše)</a:t>
            </a:r>
          </a:p>
          <a:p>
            <a:pPr lvl="1"/>
            <a:r>
              <a:rPr lang="cs-CZ" dirty="0"/>
              <a:t>Odlišné legislativní a institucionální podmínky pro realizaci činností sociální práce                     v jednotlivých oblastech jejího uplatnění</a:t>
            </a:r>
          </a:p>
          <a:p>
            <a:pPr lvl="2"/>
            <a:r>
              <a:rPr lang="cs-CZ" dirty="0"/>
              <a:t>Součástí české legislativy není ucelená oborová norma upravující sociální práci komplexně</a:t>
            </a:r>
          </a:p>
          <a:p>
            <a:pPr lvl="2"/>
            <a:r>
              <a:rPr lang="cs-CZ" dirty="0"/>
              <a:t>Nejvíce podrobnou úpravu sociální práce lze nalézt v zákoně č. 108/2006 Sb., o sociálních službách</a:t>
            </a:r>
          </a:p>
          <a:p>
            <a:pPr lvl="2"/>
            <a:r>
              <a:rPr lang="cs-CZ" dirty="0"/>
              <a:t>Mimo oblast sociálních služeb se výkon sociální práce řídí primárně oborovými předpisy pro příslušnou oblast, v niž se sociální práce uplatňuje</a:t>
            </a:r>
          </a:p>
          <a:p>
            <a:r>
              <a:rPr lang="cs-CZ" dirty="0"/>
              <a:t>Sektor, který organizace reprezentuje (veřejný / soukromý)</a:t>
            </a:r>
          </a:p>
          <a:p>
            <a:pPr marL="0" indent="0">
              <a:buNone/>
            </a:pPr>
            <a:r>
              <a:rPr lang="cs-CZ" b="1" dirty="0"/>
              <a:t>Prostředí organizace</a:t>
            </a:r>
          </a:p>
          <a:p>
            <a:r>
              <a:rPr lang="cs-CZ" dirty="0"/>
              <a:t>Cíle organizace a metody, které se v ní používají</a:t>
            </a:r>
          </a:p>
          <a:p>
            <a:r>
              <a:rPr lang="cs-CZ" dirty="0"/>
              <a:t>Organizační kultura organizace, personální řízení (kapacity organizace)</a:t>
            </a:r>
          </a:p>
          <a:p>
            <a:r>
              <a:rPr lang="cs-CZ" dirty="0"/>
              <a:t>Zapojení činnosti sociálního pracovníka do činnosti pracovního týmu, kompetence sociálního pracovníka a dalších členů týmu (více viz dále)</a:t>
            </a:r>
          </a:p>
        </p:txBody>
      </p:sp>
    </p:spTree>
    <p:extLst>
      <p:ext uri="{BB962C8B-B14F-4D97-AF65-F5344CB8AC3E}">
        <p14:creationId xmlns:p14="http://schemas.microsoft.com/office/powerpoint/2010/main" val="30074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031540-3704-4D4D-ACC1-D470DB0AA59C}"/>
              </a:ext>
            </a:extLst>
          </p:cNvPr>
          <p:cNvSpPr>
            <a:spLocks noGrp="1"/>
          </p:cNvSpPr>
          <p:nvPr>
            <p:ph type="title"/>
          </p:nvPr>
        </p:nvSpPr>
        <p:spPr/>
        <p:txBody>
          <a:bodyPr/>
          <a:lstStyle/>
          <a:p>
            <a:r>
              <a:rPr lang="cs-CZ" dirty="0"/>
              <a:t>Pracovní pozice sociální pracovníka</a:t>
            </a:r>
          </a:p>
        </p:txBody>
      </p:sp>
      <p:sp>
        <p:nvSpPr>
          <p:cNvPr id="3" name="Zástupný symbol pro obsah 2">
            <a:extLst>
              <a:ext uri="{FF2B5EF4-FFF2-40B4-BE49-F238E27FC236}">
                <a16:creationId xmlns:a16="http://schemas.microsoft.com/office/drawing/2014/main" id="{88BABFA1-FD28-4DDB-BC81-4414D66B2861}"/>
              </a:ext>
            </a:extLst>
          </p:cNvPr>
          <p:cNvSpPr>
            <a:spLocks noGrp="1"/>
          </p:cNvSpPr>
          <p:nvPr>
            <p:ph idx="1"/>
          </p:nvPr>
        </p:nvSpPr>
        <p:spPr>
          <a:xfrm>
            <a:off x="838200" y="1825625"/>
            <a:ext cx="10515600" cy="4351338"/>
          </a:xfrm>
        </p:spPr>
        <p:txBody>
          <a:bodyPr>
            <a:normAutofit fontScale="85000" lnSpcReduction="20000"/>
          </a:bodyPr>
          <a:lstStyle/>
          <a:p>
            <a:r>
              <a:rPr lang="cs-CZ" dirty="0"/>
              <a:t>Pracovní pozici sociální pracovník „lze vymezit na základě teorií sociální práce, tj. prostřednictvím předmětu působení a činnostmi sociálního pracovníka, nebo na základě platné legislativy.“ (Musil et al. 2019)</a:t>
            </a:r>
          </a:p>
          <a:p>
            <a:r>
              <a:rPr lang="cs-CZ" dirty="0"/>
              <a:t>Musil a spoluautoři k tomu dále uvádějí, že „první způsob je vhodný, pokud se usiluje o identifikaci takových pracovních pozic, kde sice z části sociální práce vykonávána je, ale tito pracovníci nejsou jako sociální pracovníci označováni“,</a:t>
            </a:r>
          </a:p>
          <a:p>
            <a:r>
              <a:rPr lang="cs-CZ" dirty="0"/>
              <a:t>Druhý způsob „vede k zaměření se na předpoklady pro výkon sociální práce v rámci pracovních pozic, které jsou regulovány“ platnou legislativou, tj. v českém prostředí zákonem o sociálních službách</a:t>
            </a:r>
          </a:p>
          <a:p>
            <a:r>
              <a:rPr lang="cs-CZ" dirty="0"/>
              <a:t>Otázka, zda je pracovník vykonávající v organizaci činnosti sociální práce (nebo jejich část) pracovně zařazený na pozici sociálního pracovníka, se přirozeně následně velmi výrazně promítá také do celkového nastavení pracovních podmínek pro výkon sociální práce v organizaci a jako taková je důležitá jak pro samotnou organizaci, tak přirozeně i pro její zaměstnance</a:t>
            </a:r>
          </a:p>
        </p:txBody>
      </p:sp>
    </p:spTree>
    <p:extLst>
      <p:ext uri="{BB962C8B-B14F-4D97-AF65-F5344CB8AC3E}">
        <p14:creationId xmlns:p14="http://schemas.microsoft.com/office/powerpoint/2010/main" val="1834931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71D2D6-3BB0-4EF9-89D7-B6EF1CDD9F4C}"/>
              </a:ext>
            </a:extLst>
          </p:cNvPr>
          <p:cNvSpPr>
            <a:spLocks noGrp="1"/>
          </p:cNvSpPr>
          <p:nvPr>
            <p:ph type="title"/>
          </p:nvPr>
        </p:nvSpPr>
        <p:spPr/>
        <p:txBody>
          <a:bodyPr/>
          <a:lstStyle/>
          <a:p>
            <a:r>
              <a:rPr lang="cs-CZ" dirty="0"/>
              <a:t>Sociální pracovník podle zákona 108/2006 Sb., o sociálních službách</a:t>
            </a:r>
          </a:p>
        </p:txBody>
      </p:sp>
      <p:sp>
        <p:nvSpPr>
          <p:cNvPr id="3" name="Zástupný symbol pro obsah 2">
            <a:extLst>
              <a:ext uri="{FF2B5EF4-FFF2-40B4-BE49-F238E27FC236}">
                <a16:creationId xmlns:a16="http://schemas.microsoft.com/office/drawing/2014/main" id="{BB442217-870A-49A6-8C73-402349C2FFC8}"/>
              </a:ext>
            </a:extLst>
          </p:cNvPr>
          <p:cNvSpPr>
            <a:spLocks noGrp="1"/>
          </p:cNvSpPr>
          <p:nvPr>
            <p:ph idx="1"/>
          </p:nvPr>
        </p:nvSpPr>
        <p:spPr>
          <a:xfrm>
            <a:off x="838200" y="1825624"/>
            <a:ext cx="10515600" cy="4947315"/>
          </a:xfrm>
        </p:spPr>
        <p:txBody>
          <a:bodyPr>
            <a:normAutofit fontScale="85000" lnSpcReduction="20000"/>
          </a:bodyPr>
          <a:lstStyle/>
          <a:p>
            <a:pPr marL="0" indent="0">
              <a:buNone/>
            </a:pPr>
            <a:r>
              <a:rPr lang="cs-CZ" dirty="0"/>
              <a:t>Podle ustanovení § 109 zákona o sociálních službách </a:t>
            </a:r>
            <a:r>
              <a:rPr lang="cs-CZ" b="1" dirty="0"/>
              <a:t>Sociální pracovník</a:t>
            </a:r>
          </a:p>
          <a:p>
            <a:r>
              <a:rPr lang="cs-CZ" b="1" dirty="0"/>
              <a:t>vykonává</a:t>
            </a:r>
          </a:p>
          <a:p>
            <a:pPr lvl="1"/>
            <a:r>
              <a:rPr lang="cs-CZ" dirty="0"/>
              <a:t>sociální šetření,</a:t>
            </a:r>
          </a:p>
          <a:p>
            <a:r>
              <a:rPr lang="cs-CZ" b="1" dirty="0"/>
              <a:t>zabezpečuje</a:t>
            </a:r>
          </a:p>
          <a:p>
            <a:pPr lvl="1"/>
            <a:r>
              <a:rPr lang="cs-CZ" dirty="0"/>
              <a:t>sociální agendy včetně řešení sociálně právních problémů v zařízeních poskytujících služby sociální péče,</a:t>
            </a:r>
          </a:p>
          <a:p>
            <a:pPr lvl="1"/>
            <a:r>
              <a:rPr lang="cs-CZ" dirty="0"/>
              <a:t>sociálně právní poradenství,</a:t>
            </a:r>
          </a:p>
          <a:p>
            <a:pPr lvl="1"/>
            <a:r>
              <a:rPr lang="cs-CZ" dirty="0"/>
              <a:t>analytickou, metodickou a koncepční činnost v sociální oblasti,</a:t>
            </a:r>
          </a:p>
          <a:p>
            <a:pPr lvl="1"/>
            <a:r>
              <a:rPr lang="cs-CZ" dirty="0"/>
              <a:t>odborné činnosti v zařízeních poskytujících služby sociální prevence,</a:t>
            </a:r>
          </a:p>
          <a:p>
            <a:pPr lvl="1"/>
            <a:r>
              <a:rPr lang="cs-CZ" dirty="0"/>
              <a:t>depistážní činnost,</a:t>
            </a:r>
          </a:p>
          <a:p>
            <a:pPr lvl="1"/>
            <a:r>
              <a:rPr lang="cs-CZ" dirty="0"/>
              <a:t>poskytování krizové pomoci,</a:t>
            </a:r>
          </a:p>
          <a:p>
            <a:pPr lvl="1"/>
            <a:r>
              <a:rPr lang="cs-CZ" dirty="0"/>
              <a:t>sociální poradenství a</a:t>
            </a:r>
          </a:p>
          <a:p>
            <a:pPr lvl="1"/>
            <a:r>
              <a:rPr lang="cs-CZ" dirty="0"/>
              <a:t>sociální rehabilitace,</a:t>
            </a:r>
          </a:p>
          <a:p>
            <a:r>
              <a:rPr lang="cs-CZ" b="1" dirty="0"/>
              <a:t>zjišťuje</a:t>
            </a:r>
          </a:p>
          <a:p>
            <a:pPr lvl="1"/>
            <a:r>
              <a:rPr lang="cs-CZ" dirty="0"/>
              <a:t>potřeby obyvatel obce a kraje a koordinuje poskytování sociálních služeb.</a:t>
            </a:r>
          </a:p>
          <a:p>
            <a:endParaRPr lang="cs-CZ" dirty="0"/>
          </a:p>
        </p:txBody>
      </p:sp>
    </p:spTree>
    <p:extLst>
      <p:ext uri="{BB962C8B-B14F-4D97-AF65-F5344CB8AC3E}">
        <p14:creationId xmlns:p14="http://schemas.microsoft.com/office/powerpoint/2010/main" val="2750754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 calcmode="lin" valueType="num">
                                      <p:cBhvr additive="base">
                                        <p:cTn id="53"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 calcmode="lin" valueType="num">
                                      <p:cBhvr additive="base">
                                        <p:cTn id="59"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3">
                                            <p:txEl>
                                              <p:pRg st="12" end="12"/>
                                            </p:txEl>
                                          </p:spTgt>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anim calcmode="lin" valueType="num">
                                      <p:cBhvr additive="base">
                                        <p:cTn id="63"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3">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F19789-9616-4F20-97C4-9CE9201C2FB5}"/>
              </a:ext>
            </a:extLst>
          </p:cNvPr>
          <p:cNvSpPr>
            <a:spLocks noGrp="1"/>
          </p:cNvSpPr>
          <p:nvPr>
            <p:ph type="title"/>
          </p:nvPr>
        </p:nvSpPr>
        <p:spPr/>
        <p:txBody>
          <a:bodyPr/>
          <a:lstStyle/>
          <a:p>
            <a:r>
              <a:rPr lang="cs-CZ" dirty="0"/>
              <a:t>Sociální pracovník podle teorií sociální práce </a:t>
            </a:r>
          </a:p>
        </p:txBody>
      </p:sp>
      <p:sp>
        <p:nvSpPr>
          <p:cNvPr id="3" name="Zástupný symbol pro obsah 2">
            <a:extLst>
              <a:ext uri="{FF2B5EF4-FFF2-40B4-BE49-F238E27FC236}">
                <a16:creationId xmlns:a16="http://schemas.microsoft.com/office/drawing/2014/main" id="{8616EC98-F4D0-49AC-96DE-E8524DD2E9DB}"/>
              </a:ext>
            </a:extLst>
          </p:cNvPr>
          <p:cNvSpPr>
            <a:spLocks noGrp="1"/>
          </p:cNvSpPr>
          <p:nvPr>
            <p:ph idx="1"/>
          </p:nvPr>
        </p:nvSpPr>
        <p:spPr/>
        <p:txBody>
          <a:bodyPr>
            <a:normAutofit fontScale="77500" lnSpcReduction="20000"/>
          </a:bodyPr>
          <a:lstStyle/>
          <a:p>
            <a:r>
              <a:rPr lang="cs-CZ" dirty="0"/>
              <a:t>Pracovní pozice sociální pracovníka by měla naplňovat tyto obecné charakteristiky definice pracovní pozice / pracovního místa (cit. podle Musil et al 2019):</a:t>
            </a:r>
          </a:p>
          <a:p>
            <a:r>
              <a:rPr lang="cs-CZ" dirty="0"/>
              <a:t>Mělo by jít o „pozici v organizační struktuře organizace, a to jak v horizontální, tak vertikální (tj. vztahy podřízenosti a nadřízenosti), která je vymezená účelem (tj. proč daná pracovní pozice v organizaci existuje a jaký je očekávaný přínos této pozice pro dosahování cílů organizace), podmínkami, za jakých pracovník práci vykonává, hlavními odpovědnostmi a úkoly, které pracovník na této pozici musí plnit, a od nich odvozenými kvalifikačními předpoklady (tj. výše vzdělání, odbornost, výcvik, zkušenosti).“</a:t>
            </a:r>
          </a:p>
          <a:p>
            <a:r>
              <a:rPr lang="cs-CZ" dirty="0"/>
              <a:t>A dále: „Součástí popisu pracovní pozice může být i vymezení role, tj. úlohy, kterou má jednotlivec hrát při plnění požadavků svého pracovního místa. Od vymezení role se pak odvíjí případné vymezení kompetencí chování pracovníka na daném pracovním místě, tj. jaká jsou s touto pracovní pozicí spojována očekávání vůči chování pracovníka v této pozici (jako např. schopnost spolupráce, flexibilita apod.).“</a:t>
            </a:r>
          </a:p>
          <a:p>
            <a:r>
              <a:rPr lang="cs-CZ" dirty="0"/>
              <a:t>Ukazuje se přitom, že především v oblastech, pro které je charakteristický minimalistický institucionální rámec, je odpovídající zohlednění všech těchto okolností poměrně složité</a:t>
            </a:r>
          </a:p>
          <a:p>
            <a:endParaRPr lang="cs-CZ" dirty="0"/>
          </a:p>
        </p:txBody>
      </p:sp>
    </p:spTree>
    <p:extLst>
      <p:ext uri="{BB962C8B-B14F-4D97-AF65-F5344CB8AC3E}">
        <p14:creationId xmlns:p14="http://schemas.microsoft.com/office/powerpoint/2010/main" val="180184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8A8559-408A-4C6E-85BB-3D4A2059FF18}"/>
              </a:ext>
            </a:extLst>
          </p:cNvPr>
          <p:cNvSpPr>
            <a:spLocks noGrp="1"/>
          </p:cNvSpPr>
          <p:nvPr>
            <p:ph type="title"/>
          </p:nvPr>
        </p:nvSpPr>
        <p:spPr/>
        <p:txBody>
          <a:bodyPr/>
          <a:lstStyle/>
          <a:p>
            <a:r>
              <a:rPr lang="cs-CZ" dirty="0"/>
              <a:t>Sociální práce a další obory</a:t>
            </a:r>
          </a:p>
        </p:txBody>
      </p:sp>
      <p:sp>
        <p:nvSpPr>
          <p:cNvPr id="3" name="Zástupný symbol pro obsah 2">
            <a:extLst>
              <a:ext uri="{FF2B5EF4-FFF2-40B4-BE49-F238E27FC236}">
                <a16:creationId xmlns:a16="http://schemas.microsoft.com/office/drawing/2014/main" id="{60661132-4C58-40B1-80C4-0B862DE759CE}"/>
              </a:ext>
            </a:extLst>
          </p:cNvPr>
          <p:cNvSpPr>
            <a:spLocks noGrp="1"/>
          </p:cNvSpPr>
          <p:nvPr>
            <p:ph idx="1"/>
          </p:nvPr>
        </p:nvSpPr>
        <p:spPr/>
        <p:txBody>
          <a:bodyPr/>
          <a:lstStyle/>
          <a:p>
            <a:r>
              <a:rPr lang="cs-CZ" dirty="0"/>
              <a:t>Běžným aspektem při poskytování sociální práce je spolupráce nebo součinnost s poskytováním dalších služeb nebo dalšími odborníky</a:t>
            </a:r>
          </a:p>
          <a:p>
            <a:r>
              <a:rPr lang="cs-CZ" dirty="0"/>
              <a:t>Velmi důležitou úlohu při sociální práci plní také zprostředkování kontaktu na další instituce</a:t>
            </a:r>
          </a:p>
          <a:p>
            <a:r>
              <a:rPr lang="cs-CZ" dirty="0"/>
              <a:t>Nutnost orientace sociálního pracovníka v institucionálním prostředí ČR v různých oblastech a význam dalšího vzdělávání</a:t>
            </a:r>
          </a:p>
          <a:p>
            <a:endParaRPr lang="cs-CZ" dirty="0"/>
          </a:p>
        </p:txBody>
      </p:sp>
    </p:spTree>
    <p:extLst>
      <p:ext uri="{BB962C8B-B14F-4D97-AF65-F5344CB8AC3E}">
        <p14:creationId xmlns:p14="http://schemas.microsoft.com/office/powerpoint/2010/main" val="19187289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D7D932-B6BB-4786-9939-4FE7C4BC6E8F}"/>
              </a:ext>
            </a:extLst>
          </p:cNvPr>
          <p:cNvSpPr>
            <a:spLocks noGrp="1"/>
          </p:cNvSpPr>
          <p:nvPr>
            <p:ph type="title"/>
          </p:nvPr>
        </p:nvSpPr>
        <p:spPr/>
        <p:txBody>
          <a:bodyPr/>
          <a:lstStyle/>
          <a:p>
            <a:r>
              <a:rPr lang="cs-CZ" dirty="0"/>
              <a:t>Zajištění sociální práce v širším týmu</a:t>
            </a:r>
          </a:p>
        </p:txBody>
      </p:sp>
      <p:sp>
        <p:nvSpPr>
          <p:cNvPr id="3" name="Zástupný symbol pro obsah 2">
            <a:extLst>
              <a:ext uri="{FF2B5EF4-FFF2-40B4-BE49-F238E27FC236}">
                <a16:creationId xmlns:a16="http://schemas.microsoft.com/office/drawing/2014/main" id="{CD2A6E95-19DA-4675-B0A2-4A98B3BB2C1A}"/>
              </a:ext>
            </a:extLst>
          </p:cNvPr>
          <p:cNvSpPr>
            <a:spLocks noGrp="1"/>
          </p:cNvSpPr>
          <p:nvPr>
            <p:ph idx="1"/>
          </p:nvPr>
        </p:nvSpPr>
        <p:spPr>
          <a:xfrm>
            <a:off x="817880" y="1835784"/>
            <a:ext cx="10515600" cy="4808855"/>
          </a:xfrm>
        </p:spPr>
        <p:txBody>
          <a:bodyPr>
            <a:normAutofit fontScale="77500" lnSpcReduction="20000"/>
          </a:bodyPr>
          <a:lstStyle/>
          <a:p>
            <a:r>
              <a:rPr lang="cs-CZ" dirty="0"/>
              <a:t>V podstatě se týká všech oblastí uplatnění sociální práce, jakkoliv v určitých oblastech (typicky sociální služby nebo výkon státní správy v přenesené působnosti nebo samosprávy obcemi) přísluší v pracovním týmu sociálnímu pracovníkovi a jeho agendě výraznější role než jinde (např. zdravotnictví, školství, Úřad práce, vězeňství)</a:t>
            </a:r>
          </a:p>
          <a:p>
            <a:r>
              <a:rPr lang="cs-CZ" dirty="0"/>
              <a:t>Nutnost odpovídajícího začlenění sociální práce do služeb, jež jsou poskytovány, případně do realizovaných postupů či opatření</a:t>
            </a:r>
          </a:p>
          <a:p>
            <a:r>
              <a:rPr lang="cs-CZ" dirty="0"/>
              <a:t>Kompetence jednotlivých členů týmu, včetně role sociálního pracovníka, by tak měly být náležitě vymezeny a měl by být zajištěn soulad mezi nimi ve všech případech, ve kterých je nutná součinnost více různých profesí</a:t>
            </a:r>
          </a:p>
          <a:p>
            <a:r>
              <a:rPr lang="cs-CZ" dirty="0"/>
              <a:t>Konkrétní způsob ukotvení činností zajišťovaných na určitém pracovišti je přirozeně záležitostí příslušného zaměstnavatele. Důležité ale současně je již to, jak tyto možnosti předurčuje, respektive jak podmínky pro toto rozhodování samosprávných subjektů vymezuje legislativa (úloha personálních standardů kvality sociálních služeb)</a:t>
            </a:r>
          </a:p>
          <a:p>
            <a:r>
              <a:rPr lang="cs-CZ" dirty="0"/>
              <a:t>Potřebná </a:t>
            </a:r>
            <a:r>
              <a:rPr lang="cs-CZ"/>
              <a:t>akceptace sociální </a:t>
            </a:r>
            <a:r>
              <a:rPr lang="cs-CZ" dirty="0"/>
              <a:t>práce členy pracovního týmu (a ostatních profesí sociálními pracovníky), důležitost vztahů v týmu a jeho řízení</a:t>
            </a:r>
          </a:p>
          <a:p>
            <a:r>
              <a:rPr lang="cs-CZ" dirty="0"/>
              <a:t>Význam dalšího vzdělávání, supervize, ale také kvalitních vztahů na pracovišti a personálního řízení organizace, jež sociální pracovníky náležitě podporuje</a:t>
            </a:r>
          </a:p>
        </p:txBody>
      </p:sp>
    </p:spTree>
    <p:extLst>
      <p:ext uri="{BB962C8B-B14F-4D97-AF65-F5344CB8AC3E}">
        <p14:creationId xmlns:p14="http://schemas.microsoft.com/office/powerpoint/2010/main" val="311029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352C78-E043-441F-9170-C562B887CB5A}"/>
              </a:ext>
            </a:extLst>
          </p:cNvPr>
          <p:cNvSpPr>
            <a:spLocks noGrp="1"/>
          </p:cNvSpPr>
          <p:nvPr>
            <p:ph type="title"/>
          </p:nvPr>
        </p:nvSpPr>
        <p:spPr/>
        <p:txBody>
          <a:bodyPr/>
          <a:lstStyle/>
          <a:p>
            <a:r>
              <a:rPr lang="cs-CZ" dirty="0"/>
              <a:t>Doporučená literatura k tématu I</a:t>
            </a:r>
          </a:p>
        </p:txBody>
      </p:sp>
      <p:sp>
        <p:nvSpPr>
          <p:cNvPr id="3" name="Zástupný symbol pro obsah 2">
            <a:extLst>
              <a:ext uri="{FF2B5EF4-FFF2-40B4-BE49-F238E27FC236}">
                <a16:creationId xmlns:a16="http://schemas.microsoft.com/office/drawing/2014/main" id="{A321D766-FC9C-4C8B-A773-92EE861A4A5A}"/>
              </a:ext>
            </a:extLst>
          </p:cNvPr>
          <p:cNvSpPr>
            <a:spLocks noGrp="1"/>
          </p:cNvSpPr>
          <p:nvPr>
            <p:ph idx="1"/>
          </p:nvPr>
        </p:nvSpPr>
        <p:spPr>
          <a:xfrm>
            <a:off x="878840" y="1391920"/>
            <a:ext cx="10937240" cy="5476239"/>
          </a:xfrm>
        </p:spPr>
        <p:txBody>
          <a:bodyPr>
            <a:normAutofit fontScale="92500" lnSpcReduction="10000"/>
          </a:bodyPr>
          <a:lstStyle/>
          <a:p>
            <a:r>
              <a:rPr lang="cs-CZ" sz="1800" dirty="0"/>
              <a:t>ČÁMSKÝ, P. et al. 2008. </a:t>
            </a:r>
            <a:r>
              <a:rPr lang="cs-CZ" sz="1800" i="1" dirty="0"/>
              <a:t>Manuál pro tvorbu a zavádění standardů kvality poskytovaných sociálních služeb. </a:t>
            </a:r>
            <a:r>
              <a:rPr lang="cs-CZ" sz="1800" dirty="0"/>
              <a:t>Praha: Centrum sociálních služeb Praha.</a:t>
            </a:r>
          </a:p>
          <a:p>
            <a:r>
              <a:rPr lang="cs-CZ" sz="1800" dirty="0"/>
              <a:t>ČERMÁKOVÁ, M. - PECHOVÁ, D. 2019. Vymezení role a činnosti centra, metody a techniky práce. In: WOJTOŇOVÁ, J. - VAŠKOVICOVÁ, M. (</a:t>
            </a:r>
            <a:r>
              <a:rPr lang="cs-CZ" sz="1800" dirty="0" err="1"/>
              <a:t>Eds</a:t>
            </a:r>
            <a:r>
              <a:rPr lang="cs-CZ" sz="1800" dirty="0"/>
              <a:t>.): </a:t>
            </a:r>
            <a:r>
              <a:rPr lang="cs-CZ" sz="1800" i="1" dirty="0"/>
              <a:t>Metodika aplikace sociálně zdravotní péče realizované prostřednictvím center.</a:t>
            </a:r>
            <a:r>
              <a:rPr lang="cs-CZ" sz="1800" dirty="0"/>
              <a:t> Praha: Česká asociace pečovatelské služby, s. 26–41.</a:t>
            </a:r>
          </a:p>
          <a:p>
            <a:r>
              <a:rPr lang="cs-CZ" sz="1800" dirty="0"/>
              <a:t>HAVLÍKOVÁ. J., HUBÍKOVÁ, O., TRBOLA, R., MUSIL, L. 2021. </a:t>
            </a:r>
            <a:r>
              <a:rPr lang="cs-CZ" sz="1800" i="1" dirty="0"/>
              <a:t>Kvalita výkonu sociální práce očima sociálních pracovníků. </a:t>
            </a:r>
            <a:r>
              <a:rPr lang="cs-CZ" sz="1800" dirty="0"/>
              <a:t>Praha: VÚPSV, v. v. i.</a:t>
            </a:r>
          </a:p>
          <a:p>
            <a:r>
              <a:rPr lang="cs-CZ" sz="1800" dirty="0"/>
              <a:t>KOPŘIVA, K. 1997. </a:t>
            </a:r>
            <a:r>
              <a:rPr lang="cs-CZ" sz="1800" i="1" dirty="0"/>
              <a:t>Lidský vztah jako součást profese. psychoterapeutické kapitoly pro sociální, pedagogické a zdravotnické profese. </a:t>
            </a:r>
            <a:r>
              <a:rPr lang="cs-CZ" sz="1800" dirty="0"/>
              <a:t>2., </a:t>
            </a:r>
            <a:r>
              <a:rPr lang="cs-CZ" sz="1800" dirty="0" err="1"/>
              <a:t>rozš</a:t>
            </a:r>
            <a:r>
              <a:rPr lang="cs-CZ" sz="1800" dirty="0"/>
              <a:t>. a </a:t>
            </a:r>
            <a:r>
              <a:rPr lang="cs-CZ" sz="1800" dirty="0" err="1"/>
              <a:t>přeprac</a:t>
            </a:r>
            <a:r>
              <a:rPr lang="cs-CZ" sz="1800" dirty="0"/>
              <a:t>. vyd. Praha: Portál.</a:t>
            </a:r>
          </a:p>
          <a:p>
            <a:r>
              <a:rPr lang="cs-CZ" sz="1800" dirty="0"/>
              <a:t>MATOUŠEK, O. et al. 2001. </a:t>
            </a:r>
            <a:r>
              <a:rPr lang="cs-CZ" sz="1800" i="1" dirty="0"/>
              <a:t>Základy sociální práce</a:t>
            </a:r>
            <a:r>
              <a:rPr lang="cs-CZ" sz="1800" dirty="0"/>
              <a:t>. Praha: Portál.</a:t>
            </a:r>
          </a:p>
          <a:p>
            <a:r>
              <a:rPr lang="cs-CZ" sz="1800" dirty="0"/>
              <a:t>MATOUŠEK, O. 2007. </a:t>
            </a:r>
            <a:r>
              <a:rPr lang="cs-CZ" sz="1800" i="1" dirty="0"/>
              <a:t>Garance kvality sociálních služeb.</a:t>
            </a:r>
            <a:r>
              <a:rPr lang="cs-CZ" sz="1800" dirty="0"/>
              <a:t> In: MATOUŠEK, O. et al. </a:t>
            </a:r>
            <a:r>
              <a:rPr lang="cs-CZ" sz="1800" i="1" dirty="0"/>
              <a:t>Sociální služby.</a:t>
            </a:r>
            <a:r>
              <a:rPr lang="cs-CZ" sz="1800" dirty="0"/>
              <a:t> Praha: Portál, s. 125-136.</a:t>
            </a:r>
          </a:p>
          <a:p>
            <a:r>
              <a:rPr lang="cs-CZ" sz="1800" dirty="0"/>
              <a:t>MPSV. 2005. </a:t>
            </a:r>
            <a:r>
              <a:rPr lang="cs-CZ" sz="1800" i="1" dirty="0"/>
              <a:t>Teze legislativního zakotvení výkonu sociální práce a celoživotního vzdělávání sociálních pracovníků (leden 2005).</a:t>
            </a:r>
            <a:r>
              <a:rPr lang="cs-CZ" sz="1800" dirty="0"/>
              <a:t> Praha: MPSV. </a:t>
            </a:r>
          </a:p>
          <a:p>
            <a:r>
              <a:rPr lang="cs-CZ" sz="1800" dirty="0"/>
              <a:t>MPSV. Online (a, b). Konzultační dokumenty MPSV pro období leden až březen 2014:</a:t>
            </a:r>
          </a:p>
          <a:p>
            <a:pPr marL="914400" lvl="1" indent="-457200">
              <a:buFont typeface="+mj-lt"/>
              <a:buAutoNum type="alphaLcParenR"/>
            </a:pPr>
            <a:r>
              <a:rPr lang="cs-CZ" sz="1600" dirty="0"/>
              <a:t>MPSV. Online (a). </a:t>
            </a:r>
            <a:r>
              <a:rPr lang="cs-CZ" sz="1600" i="1" dirty="0"/>
              <a:t>Pracovní dokument odborného kolegia pro tvorbu věcného záměru zákona o sociálních pracovnících a profesní komoře (profesní zákon) </a:t>
            </a:r>
            <a:r>
              <a:rPr lang="cs-CZ" sz="1600" dirty="0"/>
              <a:t>/online, cit. 12.3.2021/ Dostupné na </a:t>
            </a:r>
            <a:r>
              <a:rPr lang="cs-CZ" sz="1600" i="1" dirty="0">
                <a:hlinkClick r:id="rId2"/>
              </a:rPr>
              <a:t>https://www.mpsv.cz/documents/20142/225517/profesni_zakon.pdf/465e76da-c021-2d2d-d8d7-77569df97bb0</a:t>
            </a:r>
            <a:endParaRPr lang="cs-CZ" sz="1600" i="1" dirty="0"/>
          </a:p>
          <a:p>
            <a:pPr marL="914400" lvl="1" indent="-457200">
              <a:buFont typeface="+mj-lt"/>
              <a:buAutoNum type="alphaLcParenR"/>
            </a:pPr>
            <a:r>
              <a:rPr lang="cs-CZ" sz="1600" dirty="0"/>
              <a:t>MPSV. Online (b). </a:t>
            </a:r>
            <a:r>
              <a:rPr lang="cs-CZ" sz="1600" i="1" dirty="0"/>
              <a:t>Doprovodný text k pracovnímu dokumentu odborného kolegia pro tvorbu věcného záměru zákona o sociálních pracovnících a profesní komoře (profesní zákon) </a:t>
            </a:r>
            <a:r>
              <a:rPr lang="cs-CZ" sz="1600" dirty="0"/>
              <a:t>/online, cit. 12.3.2021/ Dostupné na</a:t>
            </a:r>
          </a:p>
          <a:p>
            <a:pPr marL="457200" lvl="1" indent="0">
              <a:buNone/>
            </a:pPr>
            <a:r>
              <a:rPr lang="cs-CZ" sz="1600" dirty="0"/>
              <a:t>	 </a:t>
            </a:r>
            <a:r>
              <a:rPr lang="cs-CZ" sz="1600" dirty="0">
                <a:hlinkClick r:id="rId3"/>
              </a:rPr>
              <a:t>https://www.mpsv.cz/documents/20142/225517/profesni_zakon_text.pdf/ac1f0186-10e1-b2ad-3e1b-a8d25350f4d1</a:t>
            </a:r>
            <a:endParaRPr lang="cs-CZ" sz="1600" dirty="0"/>
          </a:p>
        </p:txBody>
      </p:sp>
    </p:spTree>
    <p:extLst>
      <p:ext uri="{BB962C8B-B14F-4D97-AF65-F5344CB8AC3E}">
        <p14:creationId xmlns:p14="http://schemas.microsoft.com/office/powerpoint/2010/main" val="25565703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352C78-E043-441F-9170-C562B887CB5A}"/>
              </a:ext>
            </a:extLst>
          </p:cNvPr>
          <p:cNvSpPr>
            <a:spLocks noGrp="1"/>
          </p:cNvSpPr>
          <p:nvPr>
            <p:ph type="title"/>
          </p:nvPr>
        </p:nvSpPr>
        <p:spPr/>
        <p:txBody>
          <a:bodyPr/>
          <a:lstStyle/>
          <a:p>
            <a:r>
              <a:rPr lang="cs-CZ" dirty="0"/>
              <a:t>Doporučená literatura k tématu II</a:t>
            </a:r>
          </a:p>
        </p:txBody>
      </p:sp>
      <p:sp>
        <p:nvSpPr>
          <p:cNvPr id="3" name="Zástupný symbol pro obsah 2">
            <a:extLst>
              <a:ext uri="{FF2B5EF4-FFF2-40B4-BE49-F238E27FC236}">
                <a16:creationId xmlns:a16="http://schemas.microsoft.com/office/drawing/2014/main" id="{A321D766-FC9C-4C8B-A773-92EE861A4A5A}"/>
              </a:ext>
            </a:extLst>
          </p:cNvPr>
          <p:cNvSpPr>
            <a:spLocks noGrp="1"/>
          </p:cNvSpPr>
          <p:nvPr>
            <p:ph idx="1"/>
          </p:nvPr>
        </p:nvSpPr>
        <p:spPr>
          <a:xfrm>
            <a:off x="878840" y="1391920"/>
            <a:ext cx="10937240" cy="5476239"/>
          </a:xfrm>
        </p:spPr>
        <p:txBody>
          <a:bodyPr>
            <a:normAutofit/>
          </a:bodyPr>
          <a:lstStyle/>
          <a:p>
            <a:r>
              <a:rPr lang="cs-CZ" sz="1800" dirty="0"/>
              <a:t>MUSIL, L., BAREŠ, P., HAVLÍKOVÁ, J. (</a:t>
            </a:r>
            <a:r>
              <a:rPr lang="cs-CZ" sz="1800" dirty="0" err="1"/>
              <a:t>Eds</a:t>
            </a:r>
            <a:r>
              <a:rPr lang="cs-CZ" sz="1800" dirty="0"/>
              <a:t>.) 2017. </a:t>
            </a:r>
            <a:r>
              <a:rPr lang="cs-CZ" sz="1800" i="1" dirty="0"/>
              <a:t>Výkon profese sociální práce v systémech sociální ochrany ČR.</a:t>
            </a:r>
            <a:r>
              <a:rPr lang="cs-CZ" sz="1800" dirty="0"/>
              <a:t> Praha: VÚPSV, v. v. i. </a:t>
            </a:r>
          </a:p>
          <a:p>
            <a:r>
              <a:rPr lang="en-US" sz="1800" dirty="0"/>
              <a:t>MUSIL, L., BALÁŽ, R., HAVLÍKOVÁ, J., PUNOVÁ, M., </a:t>
            </a:r>
            <a:r>
              <a:rPr lang="cs-CZ" sz="1800" dirty="0"/>
              <a:t>VOTOUPAL</a:t>
            </a:r>
            <a:r>
              <a:rPr lang="en-US" sz="1800" dirty="0"/>
              <a:t>, M. 2019. </a:t>
            </a:r>
            <a:r>
              <a:rPr lang="en-US" sz="1800" i="1" dirty="0" err="1"/>
              <a:t>Předpoklady</a:t>
            </a:r>
            <a:r>
              <a:rPr lang="en-US" sz="1800" i="1" dirty="0"/>
              <a:t> a </a:t>
            </a:r>
            <a:r>
              <a:rPr lang="en-US" sz="1800" i="1" dirty="0" err="1"/>
              <a:t>osobnostní</a:t>
            </a:r>
            <a:r>
              <a:rPr lang="en-US" sz="1800" i="1" dirty="0"/>
              <a:t> </a:t>
            </a:r>
            <a:r>
              <a:rPr lang="en-US" sz="1800" i="1" dirty="0" err="1"/>
              <a:t>rysy</a:t>
            </a:r>
            <a:r>
              <a:rPr lang="en-US" sz="1800" i="1" dirty="0"/>
              <a:t> </a:t>
            </a:r>
            <a:r>
              <a:rPr lang="en-US" sz="1800" i="1" dirty="0" err="1"/>
              <a:t>vhodné</a:t>
            </a:r>
            <a:r>
              <a:rPr lang="en-US" sz="1800" i="1" dirty="0"/>
              <a:t> pro </a:t>
            </a:r>
            <a:r>
              <a:rPr lang="en-US" sz="1800" i="1" dirty="0" err="1"/>
              <a:t>výkon</a:t>
            </a:r>
            <a:r>
              <a:rPr lang="en-US" sz="1800" i="1" dirty="0"/>
              <a:t> </a:t>
            </a:r>
            <a:r>
              <a:rPr lang="en-US" sz="1800" i="1" dirty="0" err="1"/>
              <a:t>sociální</a:t>
            </a:r>
            <a:r>
              <a:rPr lang="en-US" sz="1800" i="1" dirty="0"/>
              <a:t> </a:t>
            </a:r>
            <a:r>
              <a:rPr lang="en-US" sz="1800" i="1" dirty="0" err="1"/>
              <a:t>práce</a:t>
            </a:r>
            <a:r>
              <a:rPr lang="en-US" sz="1800" i="1" dirty="0"/>
              <a:t>.</a:t>
            </a:r>
            <a:r>
              <a:rPr lang="en-US" sz="1800" dirty="0"/>
              <a:t> Praha: </a:t>
            </a:r>
            <a:r>
              <a:rPr lang="en-US" sz="1800" u="sng" dirty="0">
                <a:hlinkClick r:id="rId2"/>
              </a:rPr>
              <a:t>VÚPSV, v. v. </a:t>
            </a:r>
            <a:r>
              <a:rPr lang="en-US" sz="1800" u="sng" dirty="0" err="1">
                <a:hlinkClick r:id="rId2"/>
              </a:rPr>
              <a:t>i</a:t>
            </a:r>
            <a:r>
              <a:rPr lang="en-US" sz="1800" dirty="0"/>
              <a:t>. </a:t>
            </a:r>
            <a:endParaRPr lang="cs-CZ" sz="1800" dirty="0"/>
          </a:p>
          <a:p>
            <a:r>
              <a:rPr lang="cs-CZ" sz="1800" dirty="0"/>
              <a:t>PECHOVÁ, D. 2019. Vymezení kompetencí a popis pracovního místa poradce. In: WOJTOŇOVÁ, J. - VAŠKOVICOVÁ, M. (</a:t>
            </a:r>
            <a:r>
              <a:rPr lang="cs-CZ" sz="1800" dirty="0" err="1"/>
              <a:t>Eds</a:t>
            </a:r>
            <a:r>
              <a:rPr lang="cs-CZ" sz="1800" dirty="0"/>
              <a:t>.)</a:t>
            </a:r>
            <a:r>
              <a:rPr lang="cs-CZ" sz="1800" i="1" dirty="0"/>
              <a:t> Metodika aplikace sociálně zdravotní péče realizované prostřednictvím center.</a:t>
            </a:r>
            <a:r>
              <a:rPr lang="cs-CZ" sz="1800" dirty="0"/>
              <a:t> Praha: Česká asociace pečovatelské služby. s. 64–68.</a:t>
            </a:r>
          </a:p>
          <a:p>
            <a:r>
              <a:rPr lang="cs-CZ" sz="1800" dirty="0"/>
              <a:t>ŘEZNÍČEK, I. 1997. </a:t>
            </a:r>
            <a:r>
              <a:rPr lang="cs-CZ" sz="1800" i="1" dirty="0"/>
              <a:t>Metody sociální práce. </a:t>
            </a:r>
            <a:r>
              <a:rPr lang="cs-CZ" sz="1800" dirty="0"/>
              <a:t>Praha: Sociologické nakladatelství, dotisk 1. vydání.</a:t>
            </a:r>
          </a:p>
          <a:p>
            <a:r>
              <a:rPr lang="cs-CZ" sz="1800" dirty="0"/>
              <a:t>TOMEŠ, I. et al. 1997. </a:t>
            </a:r>
            <a:r>
              <a:rPr lang="cs-CZ" sz="1800" i="1" dirty="0"/>
              <a:t>Vzdělávací standardy v sociální práci.</a:t>
            </a:r>
            <a:r>
              <a:rPr lang="cs-CZ" sz="1800" dirty="0"/>
              <a:t> 1. vyd. Praha: </a:t>
            </a:r>
            <a:r>
              <a:rPr lang="cs-CZ" sz="1800" dirty="0" err="1"/>
              <a:t>Sociopress</a:t>
            </a:r>
            <a:r>
              <a:rPr lang="cs-CZ" sz="1800" dirty="0"/>
              <a:t>/</a:t>
            </a:r>
            <a:r>
              <a:rPr lang="cs-CZ" sz="1800" dirty="0" err="1"/>
              <a:t>Socioklub</a:t>
            </a:r>
            <a:r>
              <a:rPr lang="cs-CZ" sz="1800" dirty="0"/>
              <a:t>.</a:t>
            </a:r>
          </a:p>
          <a:p>
            <a:r>
              <a:rPr lang="cs-CZ" sz="1800" i="1" dirty="0"/>
              <a:t>Vyhláška č. 505/2006 Sb., kterou se provádějí některá ustanovení zákona o sociálních službách, ve znění pozdějších předpisů.</a:t>
            </a:r>
            <a:endParaRPr lang="cs-CZ" sz="1800" dirty="0"/>
          </a:p>
          <a:p>
            <a:r>
              <a:rPr lang="cs-CZ" sz="1800" i="1" dirty="0"/>
              <a:t>Zákon č. 108/2006 Sb., o sociálních službách, ve znění pozdějších předpisů.</a:t>
            </a:r>
          </a:p>
          <a:p>
            <a:r>
              <a:rPr lang="cs-CZ" sz="1800" i="1" dirty="0"/>
              <a:t>články v časopise Sociální práce / sociálna </a:t>
            </a:r>
            <a:r>
              <a:rPr lang="cs-CZ" sz="1800" i="1" dirty="0" err="1"/>
              <a:t>práca</a:t>
            </a:r>
            <a:r>
              <a:rPr lang="cs-CZ" sz="1800" dirty="0"/>
              <a:t>, </a:t>
            </a:r>
            <a:r>
              <a:rPr lang="cs-CZ" sz="1800" i="1" dirty="0"/>
              <a:t>případně v dalším zahraničním a domácím odborném periodiku</a:t>
            </a:r>
          </a:p>
        </p:txBody>
      </p:sp>
    </p:spTree>
    <p:extLst>
      <p:ext uri="{BB962C8B-B14F-4D97-AF65-F5344CB8AC3E}">
        <p14:creationId xmlns:p14="http://schemas.microsoft.com/office/powerpoint/2010/main" val="392483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0661132-4C58-40B1-80C4-0B862DE759CE}"/>
              </a:ext>
            </a:extLst>
          </p:cNvPr>
          <p:cNvSpPr>
            <a:spLocks noGrp="1"/>
          </p:cNvSpPr>
          <p:nvPr>
            <p:ph sz="half" idx="1"/>
          </p:nvPr>
        </p:nvSpPr>
        <p:spPr>
          <a:xfrm>
            <a:off x="838200" y="1602104"/>
            <a:ext cx="5181600" cy="5032376"/>
          </a:xfrm>
        </p:spPr>
        <p:txBody>
          <a:bodyPr>
            <a:normAutofit fontScale="77500" lnSpcReduction="20000"/>
          </a:bodyPr>
          <a:lstStyle/>
          <a:p>
            <a:r>
              <a:rPr lang="cs-CZ" dirty="0"/>
              <a:t>Chudoba, nedostatečný příjem, sociální vyloučení, sociální izolace...</a:t>
            </a:r>
          </a:p>
          <a:p>
            <a:r>
              <a:rPr lang="cs-CZ" dirty="0"/>
              <a:t>Dluhy, exekuce, insolvence...</a:t>
            </a:r>
          </a:p>
          <a:p>
            <a:r>
              <a:rPr lang="cs-CZ" dirty="0"/>
              <a:t>Ztráta zaměstnání, znevýhodnění na trhu práce...</a:t>
            </a:r>
          </a:p>
          <a:p>
            <a:r>
              <a:rPr lang="cs-CZ" dirty="0"/>
              <a:t>Ztráta bydlení, nevyhovující bydlení apod.</a:t>
            </a:r>
          </a:p>
          <a:p>
            <a:r>
              <a:rPr lang="cs-CZ" dirty="0"/>
              <a:t>Duševní zdraví, psychické potíže</a:t>
            </a:r>
          </a:p>
          <a:p>
            <a:r>
              <a:rPr lang="cs-CZ" dirty="0"/>
              <a:t>Bio-psycho-sociální aspekty stárnutí</a:t>
            </a:r>
          </a:p>
          <a:p>
            <a:r>
              <a:rPr lang="cs-CZ" dirty="0"/>
              <a:t>Zdravotní postižení</a:t>
            </a:r>
          </a:p>
          <a:p>
            <a:r>
              <a:rPr lang="cs-CZ" dirty="0"/>
              <a:t>Závislosti</a:t>
            </a:r>
          </a:p>
          <a:p>
            <a:r>
              <a:rPr lang="cs-CZ" dirty="0"/>
              <a:t>Krizové situace, vystavení traumatům, násilnému jednání, šikaně apod.</a:t>
            </a:r>
          </a:p>
          <a:p>
            <a:r>
              <a:rPr lang="cs-CZ" dirty="0"/>
              <a:t>Sebevražedné jednání</a:t>
            </a:r>
          </a:p>
          <a:p>
            <a:r>
              <a:rPr lang="cs-CZ" dirty="0"/>
              <a:t>Trestná činnost</a:t>
            </a:r>
          </a:p>
          <a:p>
            <a:r>
              <a:rPr lang="cs-CZ" dirty="0"/>
              <a:t>...</a:t>
            </a:r>
          </a:p>
          <a:p>
            <a:endParaRPr lang="cs-CZ" dirty="0"/>
          </a:p>
        </p:txBody>
      </p:sp>
      <p:sp>
        <p:nvSpPr>
          <p:cNvPr id="7" name="Zástupný symbol pro obsah 6">
            <a:extLst>
              <a:ext uri="{FF2B5EF4-FFF2-40B4-BE49-F238E27FC236}">
                <a16:creationId xmlns:a16="http://schemas.microsoft.com/office/drawing/2014/main" id="{6FF35EC6-85B8-4FE1-8BC3-EA1FE1CB6431}"/>
              </a:ext>
            </a:extLst>
          </p:cNvPr>
          <p:cNvSpPr>
            <a:spLocks noGrp="1"/>
          </p:cNvSpPr>
          <p:nvPr>
            <p:ph sz="half" idx="2"/>
          </p:nvPr>
        </p:nvSpPr>
        <p:spPr>
          <a:xfrm>
            <a:off x="6172200" y="1602104"/>
            <a:ext cx="5181600" cy="5032375"/>
          </a:xfrm>
        </p:spPr>
        <p:txBody>
          <a:bodyPr>
            <a:normAutofit fontScale="77500" lnSpcReduction="20000"/>
          </a:bodyPr>
          <a:lstStyle/>
          <a:p>
            <a:r>
              <a:rPr lang="cs-CZ" dirty="0"/>
              <a:t>Sociální služby</a:t>
            </a:r>
          </a:p>
          <a:p>
            <a:r>
              <a:rPr lang="cs-CZ" dirty="0"/>
              <a:t>Péče o zdraví, zdravotní prevence</a:t>
            </a:r>
          </a:p>
          <a:p>
            <a:r>
              <a:rPr lang="cs-CZ" dirty="0"/>
              <a:t>Školství</a:t>
            </a:r>
          </a:p>
          <a:p>
            <a:r>
              <a:rPr lang="cs-CZ" dirty="0"/>
              <a:t>Sociálně-právní ochrana dětí</a:t>
            </a:r>
          </a:p>
          <a:p>
            <a:r>
              <a:rPr lang="cs-CZ" dirty="0"/>
              <a:t>Služby zaměstnanosti</a:t>
            </a:r>
          </a:p>
          <a:p>
            <a:r>
              <a:rPr lang="cs-CZ" dirty="0"/>
              <a:t>Politika bydlení</a:t>
            </a:r>
          </a:p>
          <a:p>
            <a:r>
              <a:rPr lang="cs-CZ" dirty="0"/>
              <a:t>Integrace cizinců, integrace etnických menšin, podpora interkulturního soužití</a:t>
            </a:r>
          </a:p>
          <a:p>
            <a:r>
              <a:rPr lang="cs-CZ" dirty="0"/>
              <a:t>Řešení situace sociálně vyloučených lokalit</a:t>
            </a:r>
          </a:p>
          <a:p>
            <a:r>
              <a:rPr lang="cs-CZ" dirty="0"/>
              <a:t>Zajištění bezpečnosti</a:t>
            </a:r>
          </a:p>
          <a:p>
            <a:r>
              <a:rPr lang="cs-CZ" dirty="0" err="1"/>
              <a:t>Penitenciární</a:t>
            </a:r>
            <a:r>
              <a:rPr lang="cs-CZ" dirty="0"/>
              <a:t> a post-</a:t>
            </a:r>
            <a:r>
              <a:rPr lang="cs-CZ" dirty="0" err="1"/>
              <a:t>penitenciární</a:t>
            </a:r>
            <a:r>
              <a:rPr lang="cs-CZ" dirty="0"/>
              <a:t> péče (systém práce s pachateli trestných činů)</a:t>
            </a:r>
          </a:p>
          <a:p>
            <a:r>
              <a:rPr lang="cs-CZ" dirty="0"/>
              <a:t>...</a:t>
            </a:r>
          </a:p>
        </p:txBody>
      </p:sp>
      <p:sp>
        <p:nvSpPr>
          <p:cNvPr id="8" name="Nadpis 1">
            <a:extLst>
              <a:ext uri="{FF2B5EF4-FFF2-40B4-BE49-F238E27FC236}">
                <a16:creationId xmlns:a16="http://schemas.microsoft.com/office/drawing/2014/main" id="{87869102-B159-40D2-916E-E000488E57B9}"/>
              </a:ext>
            </a:extLst>
          </p:cNvPr>
          <p:cNvSpPr txBox="1">
            <a:spLocks/>
          </p:cNvSpPr>
          <p:nvPr/>
        </p:nvSpPr>
        <p:spPr>
          <a:xfrm>
            <a:off x="838200" y="301330"/>
            <a:ext cx="1087628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dirty="0"/>
              <a:t>Životní situace osob vs. institucionální rámec I</a:t>
            </a:r>
          </a:p>
        </p:txBody>
      </p:sp>
    </p:spTree>
    <p:extLst>
      <p:ext uri="{BB962C8B-B14F-4D97-AF65-F5344CB8AC3E}">
        <p14:creationId xmlns:p14="http://schemas.microsoft.com/office/powerpoint/2010/main" val="2026152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7">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
                                            <p:txEl>
                                              <p:pRg st="2" end="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
                                            <p:txEl>
                                              <p:pRg st="4" end="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7">
                                            <p:txEl>
                                              <p:pRg st="8" end="8"/>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7">
                                            <p:txEl>
                                              <p:pRg st="9" end="9"/>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78F21B8-83D3-4FC4-9754-BF21AD9F66DE}"/>
              </a:ext>
            </a:extLst>
          </p:cNvPr>
          <p:cNvSpPr>
            <a:spLocks noGrp="1"/>
          </p:cNvSpPr>
          <p:nvPr>
            <p:ph type="title"/>
          </p:nvPr>
        </p:nvSpPr>
        <p:spPr/>
        <p:txBody>
          <a:bodyPr/>
          <a:lstStyle/>
          <a:p>
            <a:r>
              <a:rPr lang="cs-CZ" dirty="0"/>
              <a:t>Role sociálního pracovníka</a:t>
            </a:r>
          </a:p>
        </p:txBody>
      </p:sp>
    </p:spTree>
    <p:extLst>
      <p:ext uri="{BB962C8B-B14F-4D97-AF65-F5344CB8AC3E}">
        <p14:creationId xmlns:p14="http://schemas.microsoft.com/office/powerpoint/2010/main" val="33830996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8A8559-408A-4C6E-85BB-3D4A2059FF18}"/>
              </a:ext>
            </a:extLst>
          </p:cNvPr>
          <p:cNvSpPr>
            <a:spLocks noGrp="1"/>
          </p:cNvSpPr>
          <p:nvPr>
            <p:ph type="title"/>
          </p:nvPr>
        </p:nvSpPr>
        <p:spPr/>
        <p:txBody>
          <a:bodyPr/>
          <a:lstStyle/>
          <a:p>
            <a:r>
              <a:rPr lang="cs-CZ" dirty="0"/>
              <a:t>Role sociálního pracovníka</a:t>
            </a:r>
          </a:p>
        </p:txBody>
      </p:sp>
      <p:sp>
        <p:nvSpPr>
          <p:cNvPr id="3" name="Zástupný symbol pro obsah 2">
            <a:extLst>
              <a:ext uri="{FF2B5EF4-FFF2-40B4-BE49-F238E27FC236}">
                <a16:creationId xmlns:a16="http://schemas.microsoft.com/office/drawing/2014/main" id="{60661132-4C58-40B1-80C4-0B862DE759CE}"/>
              </a:ext>
            </a:extLst>
          </p:cNvPr>
          <p:cNvSpPr>
            <a:spLocks noGrp="1"/>
          </p:cNvSpPr>
          <p:nvPr>
            <p:ph idx="1"/>
          </p:nvPr>
        </p:nvSpPr>
        <p:spPr>
          <a:xfrm>
            <a:off x="838200" y="1734185"/>
            <a:ext cx="10515600" cy="5032375"/>
          </a:xfrm>
        </p:spPr>
        <p:txBody>
          <a:bodyPr>
            <a:normAutofit/>
          </a:bodyPr>
          <a:lstStyle/>
          <a:p>
            <a:r>
              <a:rPr lang="cs-CZ" dirty="0"/>
              <a:t>Konkrétní role zastávaná sociálním pracovníkem závisí na</a:t>
            </a:r>
          </a:p>
          <a:p>
            <a:pPr lvl="1"/>
            <a:r>
              <a:rPr lang="cs-CZ" dirty="0"/>
              <a:t>Situaci a potřebách klienta</a:t>
            </a:r>
          </a:p>
          <a:p>
            <a:pPr lvl="1"/>
            <a:r>
              <a:rPr lang="cs-CZ" dirty="0"/>
              <a:t>Osobnosti pracovníka a jeho odbornosti</a:t>
            </a:r>
          </a:p>
          <a:p>
            <a:pPr lvl="1"/>
            <a:r>
              <a:rPr lang="cs-CZ" dirty="0"/>
              <a:t>Organizaci (cíli, který sleduje, metodách, které se v ní uplatňují atd.)</a:t>
            </a:r>
          </a:p>
          <a:p>
            <a:r>
              <a:rPr lang="cs-CZ" dirty="0"/>
              <a:t>S ohledem na první okolnost jsou role zastávané sociálními pracovníky velmi proměnlivé</a:t>
            </a:r>
          </a:p>
        </p:txBody>
      </p:sp>
    </p:spTree>
    <p:extLst>
      <p:ext uri="{BB962C8B-B14F-4D97-AF65-F5344CB8AC3E}">
        <p14:creationId xmlns:p14="http://schemas.microsoft.com/office/powerpoint/2010/main" val="2905873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DC28AF-7895-4A01-8ABE-7BBB419E8435}"/>
              </a:ext>
            </a:extLst>
          </p:cNvPr>
          <p:cNvSpPr>
            <a:spLocks noGrp="1"/>
          </p:cNvSpPr>
          <p:nvPr>
            <p:ph type="title"/>
          </p:nvPr>
        </p:nvSpPr>
        <p:spPr/>
        <p:txBody>
          <a:bodyPr/>
          <a:lstStyle/>
          <a:p>
            <a:r>
              <a:rPr lang="cs-CZ" dirty="0"/>
              <a:t>Role sociálního pracovníka v kontextu zastávané pracovní pozice I</a:t>
            </a:r>
          </a:p>
        </p:txBody>
      </p:sp>
      <p:sp>
        <p:nvSpPr>
          <p:cNvPr id="3" name="Zástupný symbol pro obsah 2">
            <a:extLst>
              <a:ext uri="{FF2B5EF4-FFF2-40B4-BE49-F238E27FC236}">
                <a16:creationId xmlns:a16="http://schemas.microsoft.com/office/drawing/2014/main" id="{403C616F-6DCC-47AD-814F-888A09C34642}"/>
              </a:ext>
            </a:extLst>
          </p:cNvPr>
          <p:cNvSpPr>
            <a:spLocks noGrp="1"/>
          </p:cNvSpPr>
          <p:nvPr>
            <p:ph idx="1"/>
          </p:nvPr>
        </p:nvSpPr>
        <p:spPr>
          <a:xfrm>
            <a:off x="912631" y="1825625"/>
            <a:ext cx="10515600" cy="4351338"/>
          </a:xfrm>
        </p:spPr>
        <p:txBody>
          <a:bodyPr>
            <a:normAutofit fontScale="92500" lnSpcReduction="10000"/>
          </a:bodyPr>
          <a:lstStyle/>
          <a:p>
            <a:r>
              <a:rPr lang="cs-CZ" dirty="0"/>
              <a:t>Okruh činností, které může sociální pracovník při poskytování sociální práce zastávat, podstatným způsobem definují v předchozích blocích popsané obecné faktory determinující podobu sociální práce v konkrétní organizaci</a:t>
            </a:r>
          </a:p>
          <a:p>
            <a:r>
              <a:rPr lang="cs-CZ" dirty="0"/>
              <a:t>Dále je pak určují tyto stěžejní okolnosti:</a:t>
            </a:r>
          </a:p>
          <a:p>
            <a:pPr lvl="1"/>
            <a:r>
              <a:rPr lang="cs-CZ" dirty="0"/>
              <a:t>okruh činností uvedených v ustanovení § 109 zákona o sociálních službách, respektive ty z nich, které se týkají sociálního pracovníka na určité konkrétní pracovní pozici v určité konkrétní organizaci),</a:t>
            </a:r>
          </a:p>
          <a:p>
            <a:pPr lvl="1"/>
            <a:r>
              <a:rPr lang="cs-CZ" dirty="0"/>
              <a:t>poslání zaměstnavatele,</a:t>
            </a:r>
          </a:p>
          <a:p>
            <a:pPr lvl="1"/>
            <a:r>
              <a:rPr lang="cs-CZ" dirty="0"/>
              <a:t>vymezení cílové skupiny organizace</a:t>
            </a:r>
          </a:p>
          <a:p>
            <a:r>
              <a:rPr lang="cs-CZ" dirty="0"/>
              <a:t>Všechny tyto okolnosti lze chápat jako významné vstupní determinanty, které rámcově vymezují pole, ve kterém se sociální pracovník obvykle při poskytování sociální práce pohybuje</a:t>
            </a:r>
          </a:p>
          <a:p>
            <a:endParaRPr lang="cs-CZ" dirty="0"/>
          </a:p>
        </p:txBody>
      </p:sp>
    </p:spTree>
    <p:extLst>
      <p:ext uri="{BB962C8B-B14F-4D97-AF65-F5344CB8AC3E}">
        <p14:creationId xmlns:p14="http://schemas.microsoft.com/office/powerpoint/2010/main" val="359926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0E4533-7873-4229-A9AD-71CECEEF24E5}"/>
              </a:ext>
            </a:extLst>
          </p:cNvPr>
          <p:cNvSpPr>
            <a:spLocks noGrp="1"/>
          </p:cNvSpPr>
          <p:nvPr>
            <p:ph type="title"/>
          </p:nvPr>
        </p:nvSpPr>
        <p:spPr/>
        <p:txBody>
          <a:bodyPr/>
          <a:lstStyle/>
          <a:p>
            <a:r>
              <a:rPr lang="cs-CZ" dirty="0"/>
              <a:t>Role sociálního pracovníka v kontextu zastávané pracovní pozice II</a:t>
            </a:r>
          </a:p>
        </p:txBody>
      </p:sp>
      <p:sp>
        <p:nvSpPr>
          <p:cNvPr id="3" name="Zástupný symbol pro obsah 2">
            <a:extLst>
              <a:ext uri="{FF2B5EF4-FFF2-40B4-BE49-F238E27FC236}">
                <a16:creationId xmlns:a16="http://schemas.microsoft.com/office/drawing/2014/main" id="{DC41CA5C-67D7-49EB-B619-924ED4C2FFFA}"/>
              </a:ext>
            </a:extLst>
          </p:cNvPr>
          <p:cNvSpPr>
            <a:spLocks noGrp="1"/>
          </p:cNvSpPr>
          <p:nvPr>
            <p:ph idx="1"/>
          </p:nvPr>
        </p:nvSpPr>
        <p:spPr>
          <a:xfrm>
            <a:off x="838200" y="1825625"/>
            <a:ext cx="10515600" cy="4351338"/>
          </a:xfrm>
        </p:spPr>
        <p:txBody>
          <a:bodyPr/>
          <a:lstStyle/>
          <a:p>
            <a:r>
              <a:rPr lang="cs-CZ" dirty="0"/>
              <a:t>Při výkonu sociální práce by se ale sociální pracovník neměl omezit výhradně na procedurální přístup k sociální práci, protože výhradní soustředění na něj by znemožnilo poskytnutí přiměřené pomoci klientovi</a:t>
            </a:r>
          </a:p>
          <a:p>
            <a:r>
              <a:rPr lang="cs-CZ" dirty="0"/>
              <a:t>Z tohoto důvodu se činnosti spojené s poskytováním sociální práce na určité pracovní pozici od výše uvedených vstupních determinant </a:t>
            </a:r>
            <a:r>
              <a:rPr lang="cs-CZ" u="sng" dirty="0"/>
              <a:t>odvíjejí především </a:t>
            </a:r>
            <a:r>
              <a:rPr lang="cs-CZ" dirty="0"/>
              <a:t>(a nikoli zcela), a sociální pracovník, v poli, jež </a:t>
            </a:r>
            <a:r>
              <a:rPr lang="cs-CZ" u="sng" dirty="0"/>
              <a:t>je </a:t>
            </a:r>
            <a:r>
              <a:rPr lang="cs-CZ" dirty="0"/>
              <a:t>jimi </a:t>
            </a:r>
            <a:r>
              <a:rPr lang="cs-CZ" u="sng" dirty="0"/>
              <a:t>vymezeno pouze rámcově </a:t>
            </a:r>
            <a:r>
              <a:rPr lang="cs-CZ" dirty="0"/>
              <a:t>(a nikoli zcela jasně), </a:t>
            </a:r>
            <a:r>
              <a:rPr lang="cs-CZ" u="sng" dirty="0"/>
              <a:t>působí obvykle </a:t>
            </a:r>
            <a:r>
              <a:rPr lang="cs-CZ" dirty="0"/>
              <a:t>(a nikoli výhradně)</a:t>
            </a:r>
          </a:p>
          <a:p>
            <a:endParaRPr lang="cs-CZ" dirty="0"/>
          </a:p>
        </p:txBody>
      </p:sp>
    </p:spTree>
    <p:extLst>
      <p:ext uri="{BB962C8B-B14F-4D97-AF65-F5344CB8AC3E}">
        <p14:creationId xmlns:p14="http://schemas.microsoft.com/office/powerpoint/2010/main" val="61194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8661D7-CD19-49E7-A558-D1619087BBCA}"/>
              </a:ext>
            </a:extLst>
          </p:cNvPr>
          <p:cNvSpPr>
            <a:spLocks noGrp="1"/>
          </p:cNvSpPr>
          <p:nvPr>
            <p:ph type="title"/>
          </p:nvPr>
        </p:nvSpPr>
        <p:spPr/>
        <p:txBody>
          <a:bodyPr/>
          <a:lstStyle/>
          <a:p>
            <a:r>
              <a:rPr lang="cs-CZ" dirty="0"/>
              <a:t>Role sociálního pracovníka v kontextu zastávané pracovní pozice III</a:t>
            </a:r>
          </a:p>
        </p:txBody>
      </p:sp>
      <p:sp>
        <p:nvSpPr>
          <p:cNvPr id="3" name="Zástupný symbol pro obsah 2">
            <a:extLst>
              <a:ext uri="{FF2B5EF4-FFF2-40B4-BE49-F238E27FC236}">
                <a16:creationId xmlns:a16="http://schemas.microsoft.com/office/drawing/2014/main" id="{BE4302B7-1DC8-4B62-B90E-E7A929939C0C}"/>
              </a:ext>
            </a:extLst>
          </p:cNvPr>
          <p:cNvSpPr>
            <a:spLocks noGrp="1"/>
          </p:cNvSpPr>
          <p:nvPr>
            <p:ph idx="1"/>
          </p:nvPr>
        </p:nvSpPr>
        <p:spPr/>
        <p:txBody>
          <a:bodyPr>
            <a:normAutofit fontScale="92500" lnSpcReduction="20000"/>
          </a:bodyPr>
          <a:lstStyle/>
          <a:p>
            <a:r>
              <a:rPr lang="cs-CZ" dirty="0"/>
              <a:t>Při snaze sociálního pracovníka o aplikaci situačního přístupu, tj. při snaze řešit klientovu situaci tak, aby to odpovídalo individuálním okolnostem, potřebám a zájmům klienta mohou přirozeně nastat i situace, kdy je vhodné při práci s klientem použít i postupy nacházející se mimo „obvyklý rámec“ vymezený zmiňovanými vstupními determinantami</a:t>
            </a:r>
          </a:p>
          <a:p>
            <a:r>
              <a:rPr lang="cs-CZ" dirty="0"/>
              <a:t>Současně je ale potřeba vzít v úvahu, že tuto možnost vykročení z obvyklého rámce je třeba vnímat jako spíše výjimečnou a v principu nestandardní</a:t>
            </a:r>
          </a:p>
          <a:p>
            <a:pPr lvl="1"/>
            <a:r>
              <a:rPr lang="cs-CZ" dirty="0"/>
              <a:t>v opačném případě by se nabízela otázka, zda nastavení podmínek pro poskytování sociální práce v organizaci skutečně odpovídá potřebám klientů, s nimiž pracuje</a:t>
            </a:r>
          </a:p>
          <a:p>
            <a:r>
              <a:rPr lang="cs-CZ" dirty="0"/>
              <a:t>Každý případ, kdy se sociální pracovník nepohybuje ve obvyklém rámci vymezeném vstupními determinantami, vyžaduje i vědomou reflexi toho, zda má sociální pracovník při práci s klientem vhodně nastavené hranice, respektive zda se mu je daří udržovat</a:t>
            </a:r>
          </a:p>
        </p:txBody>
      </p:sp>
    </p:spTree>
    <p:extLst>
      <p:ext uri="{BB962C8B-B14F-4D97-AF65-F5344CB8AC3E}">
        <p14:creationId xmlns:p14="http://schemas.microsoft.com/office/powerpoint/2010/main" val="4180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7810F5-5841-46E8-B95D-EE578376FAF8}"/>
              </a:ext>
            </a:extLst>
          </p:cNvPr>
          <p:cNvSpPr>
            <a:spLocks noGrp="1"/>
          </p:cNvSpPr>
          <p:nvPr>
            <p:ph type="title"/>
          </p:nvPr>
        </p:nvSpPr>
        <p:spPr/>
        <p:txBody>
          <a:bodyPr/>
          <a:lstStyle/>
          <a:p>
            <a:r>
              <a:rPr lang="cs-CZ" dirty="0"/>
              <a:t>Role sociálního pracovníka v kontextu zastávané pracovní pozice IV</a:t>
            </a:r>
          </a:p>
        </p:txBody>
      </p:sp>
      <p:sp>
        <p:nvSpPr>
          <p:cNvPr id="3" name="Zástupný symbol pro obsah 2">
            <a:extLst>
              <a:ext uri="{FF2B5EF4-FFF2-40B4-BE49-F238E27FC236}">
                <a16:creationId xmlns:a16="http://schemas.microsoft.com/office/drawing/2014/main" id="{39CC4178-AEB6-4B50-89D5-57174CD4802A}"/>
              </a:ext>
            </a:extLst>
          </p:cNvPr>
          <p:cNvSpPr>
            <a:spLocks noGrp="1"/>
          </p:cNvSpPr>
          <p:nvPr>
            <p:ph idx="1"/>
          </p:nvPr>
        </p:nvSpPr>
        <p:spPr/>
        <p:txBody>
          <a:bodyPr>
            <a:normAutofit fontScale="85000" lnSpcReduction="20000"/>
          </a:bodyPr>
          <a:lstStyle/>
          <a:p>
            <a:r>
              <a:rPr lang="cs-CZ" dirty="0"/>
              <a:t>Naopak jako zcela běžné je při poskytování sociální práce třeba vnímat situace, kdy sociální pracovník musí při pohybu v „obvyklých mantinelech“ rámcově vymezených vstupními determinantami při práci s klientem uplatňovat velmi různorodé přístupy, přistupovat k situaci flexibilně a tvořivě hledat nové způsoby jejího řešení</a:t>
            </a:r>
          </a:p>
          <a:p>
            <a:r>
              <a:rPr lang="cs-CZ" dirty="0"/>
              <a:t>Sociální pracovník tak musí velice často reagovat na dynamické změny v situaci klienta, respektive v interakcích mezi ním a klientem a zastávat různé typy rolí ve vztahu k situaci klienta a ke způsobu, jímž chce s klientem dospět k řešení jeho situace</a:t>
            </a:r>
          </a:p>
          <a:p>
            <a:r>
              <a:rPr lang="cs-CZ" dirty="0"/>
              <a:t>To předpokládá nejen odpovídající „rejstřík“ rolí, které jsou vhodné pro různé situace a jejich odpovídající „zvládnutí“ </a:t>
            </a:r>
            <a:r>
              <a:rPr lang="cs-CZ"/>
              <a:t>(respektive dostatečnou </a:t>
            </a:r>
            <a:r>
              <a:rPr lang="cs-CZ" dirty="0"/>
              <a:t>připravenost tyto role zastávat)</a:t>
            </a:r>
          </a:p>
          <a:p>
            <a:r>
              <a:rPr lang="cs-CZ" dirty="0"/>
              <a:t>Ale také potřebu reflektovat vhodnost jejich použití a přiměřenost zastávané role vzhledem k situaci a potřebám klienta a cílům, které při sociální práci pracovník sleduje</a:t>
            </a:r>
          </a:p>
        </p:txBody>
      </p:sp>
    </p:spTree>
    <p:extLst>
      <p:ext uri="{BB962C8B-B14F-4D97-AF65-F5344CB8AC3E}">
        <p14:creationId xmlns:p14="http://schemas.microsoft.com/office/powerpoint/2010/main" val="351349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8A8559-408A-4C6E-85BB-3D4A2059FF18}"/>
              </a:ext>
            </a:extLst>
          </p:cNvPr>
          <p:cNvSpPr>
            <a:spLocks noGrp="1"/>
          </p:cNvSpPr>
          <p:nvPr>
            <p:ph type="title"/>
          </p:nvPr>
        </p:nvSpPr>
        <p:spPr/>
        <p:txBody>
          <a:bodyPr/>
          <a:lstStyle/>
          <a:p>
            <a:r>
              <a:rPr lang="cs-CZ" dirty="0"/>
              <a:t>Typologie rolí sociálního pracovníka I</a:t>
            </a:r>
          </a:p>
        </p:txBody>
      </p:sp>
      <p:sp>
        <p:nvSpPr>
          <p:cNvPr id="3" name="Zástupný symbol pro obsah 2">
            <a:extLst>
              <a:ext uri="{FF2B5EF4-FFF2-40B4-BE49-F238E27FC236}">
                <a16:creationId xmlns:a16="http://schemas.microsoft.com/office/drawing/2014/main" id="{60661132-4C58-40B1-80C4-0B862DE759CE}"/>
              </a:ext>
            </a:extLst>
          </p:cNvPr>
          <p:cNvSpPr>
            <a:spLocks noGrp="1"/>
          </p:cNvSpPr>
          <p:nvPr>
            <p:ph idx="1"/>
          </p:nvPr>
        </p:nvSpPr>
        <p:spPr>
          <a:xfrm>
            <a:off x="838200" y="1734185"/>
            <a:ext cx="10515600" cy="5032375"/>
          </a:xfrm>
        </p:spPr>
        <p:txBody>
          <a:bodyPr>
            <a:normAutofit/>
          </a:bodyPr>
          <a:lstStyle/>
          <a:p>
            <a:r>
              <a:rPr lang="cs-CZ" dirty="0"/>
              <a:t>Různá rozlišení</a:t>
            </a:r>
          </a:p>
          <a:p>
            <a:pPr lvl="1"/>
            <a:r>
              <a:rPr lang="cs-CZ" dirty="0"/>
              <a:t>ideální typy, schematická konstrukce s určitým účelem (minimálně didaktickým či poznávacím)</a:t>
            </a:r>
          </a:p>
          <a:p>
            <a:pPr lvl="1"/>
            <a:r>
              <a:rPr lang="cs-CZ" dirty="0"/>
              <a:t>různé klasifikace založené na různých parametrech – cíl nebo účel poskytnuté intervence, východiska přístupu, akcenty při práci, vztah s klientem, vztah k dalším institucím, společnosti...</a:t>
            </a:r>
          </a:p>
        </p:txBody>
      </p:sp>
    </p:spTree>
    <p:extLst>
      <p:ext uri="{BB962C8B-B14F-4D97-AF65-F5344CB8AC3E}">
        <p14:creationId xmlns:p14="http://schemas.microsoft.com/office/powerpoint/2010/main" val="305094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8A8559-408A-4C6E-85BB-3D4A2059FF18}"/>
              </a:ext>
            </a:extLst>
          </p:cNvPr>
          <p:cNvSpPr>
            <a:spLocks noGrp="1"/>
          </p:cNvSpPr>
          <p:nvPr>
            <p:ph type="title"/>
          </p:nvPr>
        </p:nvSpPr>
        <p:spPr/>
        <p:txBody>
          <a:bodyPr/>
          <a:lstStyle/>
          <a:p>
            <a:r>
              <a:rPr lang="cs-CZ" dirty="0"/>
              <a:t>Typologie rolí sociálního pracovníka II</a:t>
            </a:r>
          </a:p>
        </p:txBody>
      </p:sp>
      <p:sp>
        <p:nvSpPr>
          <p:cNvPr id="3" name="Zástupný symbol pro obsah 2">
            <a:extLst>
              <a:ext uri="{FF2B5EF4-FFF2-40B4-BE49-F238E27FC236}">
                <a16:creationId xmlns:a16="http://schemas.microsoft.com/office/drawing/2014/main" id="{60661132-4C58-40B1-80C4-0B862DE759CE}"/>
              </a:ext>
            </a:extLst>
          </p:cNvPr>
          <p:cNvSpPr>
            <a:spLocks noGrp="1"/>
          </p:cNvSpPr>
          <p:nvPr>
            <p:ph idx="1"/>
          </p:nvPr>
        </p:nvSpPr>
        <p:spPr>
          <a:xfrm>
            <a:off x="838200" y="1734185"/>
            <a:ext cx="10515600" cy="5032375"/>
          </a:xfrm>
        </p:spPr>
        <p:txBody>
          <a:bodyPr>
            <a:normAutofit fontScale="92500" lnSpcReduction="10000"/>
          </a:bodyPr>
          <a:lstStyle/>
          <a:p>
            <a:r>
              <a:rPr lang="cs-CZ" dirty="0"/>
              <a:t>Mezi významné role sociálního pracovníka lze řadit především:</a:t>
            </a:r>
          </a:p>
          <a:p>
            <a:pPr lvl="1"/>
            <a:r>
              <a:rPr lang="cs-CZ" dirty="0"/>
              <a:t>zprostředkování</a:t>
            </a:r>
          </a:p>
          <a:p>
            <a:pPr lvl="1"/>
            <a:r>
              <a:rPr lang="cs-CZ" dirty="0"/>
              <a:t>zplnomocnění a motivace</a:t>
            </a:r>
          </a:p>
          <a:p>
            <a:pPr lvl="1"/>
            <a:r>
              <a:rPr lang="cs-CZ" dirty="0"/>
              <a:t>poradenství</a:t>
            </a:r>
          </a:p>
          <a:p>
            <a:pPr lvl="1"/>
            <a:r>
              <a:rPr lang="cs-CZ" dirty="0"/>
              <a:t>poskytnutí péče</a:t>
            </a:r>
          </a:p>
          <a:p>
            <a:r>
              <a:rPr lang="cs-CZ" dirty="0"/>
              <a:t>Toto (pouze jedno z možných) rozlišení rolí sociálního pracovníka je ale velmi obecné a jeho činnost a náplň jeho práce postihuje jen rámcově</a:t>
            </a:r>
          </a:p>
          <a:p>
            <a:r>
              <a:rPr lang="cs-CZ" dirty="0"/>
              <a:t>Uvedené rozlišení rolí sociálního pracovníka tak nemusí být postačující, protože charakteristika jeho činnosti na základě něj je jen velmi zběžná</a:t>
            </a:r>
          </a:p>
          <a:p>
            <a:r>
              <a:rPr lang="cs-CZ" dirty="0"/>
              <a:t>V rámci některé z uvedených obecnějších charakteristik role sociálního pracovníka je tak zpravidla na místě, detailněji rozlišit role sociálního pracovníka při zajištění různých dílčích činností nebo pomoci </a:t>
            </a:r>
            <a:r>
              <a:rPr lang="cs-CZ"/>
              <a:t>klientovi </a:t>
            </a:r>
            <a:br>
              <a:rPr lang="cs-CZ"/>
            </a:br>
            <a:r>
              <a:rPr lang="cs-CZ"/>
              <a:t>s </a:t>
            </a:r>
            <a:r>
              <a:rPr lang="cs-CZ" dirty="0"/>
              <a:t>plněním různých konkrétních úkolů</a:t>
            </a:r>
          </a:p>
        </p:txBody>
      </p:sp>
    </p:spTree>
    <p:extLst>
      <p:ext uri="{BB962C8B-B14F-4D97-AF65-F5344CB8AC3E}">
        <p14:creationId xmlns:p14="http://schemas.microsoft.com/office/powerpoint/2010/main" val="2799399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F5B19D-A608-43AA-B76A-A14033EBDE48}"/>
              </a:ext>
            </a:extLst>
          </p:cNvPr>
          <p:cNvSpPr>
            <a:spLocks noGrp="1"/>
          </p:cNvSpPr>
          <p:nvPr>
            <p:ph type="title"/>
          </p:nvPr>
        </p:nvSpPr>
        <p:spPr/>
        <p:txBody>
          <a:bodyPr/>
          <a:lstStyle/>
          <a:p>
            <a:r>
              <a:rPr lang="cs-CZ" dirty="0"/>
              <a:t>Typologie rolí sociálního pracovníka III</a:t>
            </a:r>
          </a:p>
        </p:txBody>
      </p:sp>
      <p:sp>
        <p:nvSpPr>
          <p:cNvPr id="3" name="Zástupný symbol pro obsah 2">
            <a:extLst>
              <a:ext uri="{FF2B5EF4-FFF2-40B4-BE49-F238E27FC236}">
                <a16:creationId xmlns:a16="http://schemas.microsoft.com/office/drawing/2014/main" id="{7F4DE9C6-2D06-4CFF-97E8-35FC989C9121}"/>
              </a:ext>
            </a:extLst>
          </p:cNvPr>
          <p:cNvSpPr>
            <a:spLocks noGrp="1"/>
          </p:cNvSpPr>
          <p:nvPr>
            <p:ph idx="1"/>
          </p:nvPr>
        </p:nvSpPr>
        <p:spPr>
          <a:xfrm>
            <a:off x="838200" y="1584251"/>
            <a:ext cx="10515600" cy="5273749"/>
          </a:xfrm>
        </p:spPr>
        <p:txBody>
          <a:bodyPr>
            <a:normAutofit fontScale="92500" lnSpcReduction="20000"/>
          </a:bodyPr>
          <a:lstStyle/>
          <a:p>
            <a:r>
              <a:rPr lang="cs-CZ" dirty="0"/>
              <a:t>Typologie rolí sociálního pracovníka založená na rozlišení pracovní náplně pracovníka (Řezníček 1997):</a:t>
            </a:r>
          </a:p>
          <a:p>
            <a:pPr lvl="1"/>
            <a:r>
              <a:rPr lang="cs-CZ" dirty="0"/>
              <a:t>pečovatel nebo poskytovatel služeb</a:t>
            </a:r>
          </a:p>
          <a:p>
            <a:pPr lvl="1"/>
            <a:r>
              <a:rPr lang="cs-CZ" dirty="0"/>
              <a:t>zprostředkovatel služeb</a:t>
            </a:r>
          </a:p>
          <a:p>
            <a:pPr lvl="1"/>
            <a:r>
              <a:rPr lang="cs-CZ" dirty="0"/>
              <a:t>cvičitel/učitel sociální adaptace</a:t>
            </a:r>
          </a:p>
          <a:p>
            <a:pPr lvl="1"/>
            <a:r>
              <a:rPr lang="cs-CZ" dirty="0"/>
              <a:t>poradce nebo terapeut</a:t>
            </a:r>
          </a:p>
          <a:p>
            <a:r>
              <a:rPr lang="cs-CZ" dirty="0"/>
              <a:t>Tato klasifikace má ambici postihnout rozdílnost povahy převládající činnosti nebo činností sociálních pracovníků působících v rozličných oblastech, ale nehodí se k rozlišení měnících se rolí zastávaných sociálním pracovníkem v průběhu kontaktu s jedním konkrétním klientem (vzhledem k době publikace zde citované typologie také může uvedené rozlišení vyžadovat aktualizaci nebo revizi)</a:t>
            </a:r>
          </a:p>
          <a:p>
            <a:r>
              <a:rPr lang="cs-CZ" dirty="0"/>
              <a:t>Příklad zároveň ilustruje i důležitost potřeby, aby byl konkrétní způsob rozlišení rolí sociálního pracovníka vždy dostatečně uzpůsoben účelu, k němuž se předpokládá, že bude využit, a také by neměl být mechanicky přenášen mimo kontext, pro který byl vytvořen</a:t>
            </a:r>
          </a:p>
        </p:txBody>
      </p:sp>
      <p:sp>
        <p:nvSpPr>
          <p:cNvPr id="6" name="TextovéPole 5">
            <a:extLst>
              <a:ext uri="{FF2B5EF4-FFF2-40B4-BE49-F238E27FC236}">
                <a16:creationId xmlns:a16="http://schemas.microsoft.com/office/drawing/2014/main" id="{2A5884E0-E7CB-4884-AE1D-2F74849D04D0}"/>
              </a:ext>
            </a:extLst>
          </p:cNvPr>
          <p:cNvSpPr txBox="1"/>
          <p:nvPr/>
        </p:nvSpPr>
        <p:spPr>
          <a:xfrm>
            <a:off x="5582095" y="2109595"/>
            <a:ext cx="6113720" cy="1600438"/>
          </a:xfrm>
          <a:prstGeom prst="rect">
            <a:avLst/>
          </a:prstGeom>
          <a:noFill/>
        </p:spPr>
        <p:txBody>
          <a:bodyPr wrap="square" rtlCol="0">
            <a:spAutoFit/>
          </a:bodyPr>
          <a:lstStyle/>
          <a:p>
            <a:pPr marL="742950" lvl="1" indent="-285750">
              <a:buFont typeface="Arial" panose="020B0604020202020204" pitchFamily="34" charset="0"/>
              <a:buChar char="•"/>
            </a:pPr>
            <a:r>
              <a:rPr lang="cs-CZ" sz="2000" dirty="0"/>
              <a:t>case manažer</a:t>
            </a:r>
          </a:p>
          <a:p>
            <a:pPr marL="742950" lvl="1" indent="-285750">
              <a:buFont typeface="Arial" panose="020B0604020202020204" pitchFamily="34" charset="0"/>
              <a:buChar char="•"/>
            </a:pPr>
            <a:r>
              <a:rPr lang="cs-CZ" sz="2000" dirty="0"/>
              <a:t>manažer pracovní náplně v určitém zařízení</a:t>
            </a:r>
          </a:p>
          <a:p>
            <a:pPr marL="742950" lvl="1" indent="-285750">
              <a:buFont typeface="Arial" panose="020B0604020202020204" pitchFamily="34" charset="0"/>
              <a:buChar char="•"/>
            </a:pPr>
            <a:r>
              <a:rPr lang="cs-CZ" sz="2000" dirty="0"/>
              <a:t>personální manažer</a:t>
            </a:r>
          </a:p>
          <a:p>
            <a:pPr marL="742950" lvl="1" indent="-285750">
              <a:buFont typeface="Arial" panose="020B0604020202020204" pitchFamily="34" charset="0"/>
              <a:buChar char="•"/>
            </a:pPr>
            <a:r>
              <a:rPr lang="cs-CZ" sz="2000" dirty="0"/>
              <a:t>administrátor</a:t>
            </a:r>
          </a:p>
          <a:p>
            <a:endParaRPr lang="cs-CZ" dirty="0"/>
          </a:p>
        </p:txBody>
      </p:sp>
    </p:spTree>
    <p:extLst>
      <p:ext uri="{BB962C8B-B14F-4D97-AF65-F5344CB8AC3E}">
        <p14:creationId xmlns:p14="http://schemas.microsoft.com/office/powerpoint/2010/main" val="256726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1+#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352C78-E043-441F-9170-C562B887CB5A}"/>
              </a:ext>
            </a:extLst>
          </p:cNvPr>
          <p:cNvSpPr>
            <a:spLocks noGrp="1"/>
          </p:cNvSpPr>
          <p:nvPr>
            <p:ph type="title"/>
          </p:nvPr>
        </p:nvSpPr>
        <p:spPr/>
        <p:txBody>
          <a:bodyPr/>
          <a:lstStyle/>
          <a:p>
            <a:r>
              <a:rPr lang="cs-CZ" dirty="0"/>
              <a:t>Doporučená literatura k tématu</a:t>
            </a:r>
          </a:p>
        </p:txBody>
      </p:sp>
      <p:sp>
        <p:nvSpPr>
          <p:cNvPr id="3" name="Zástupný symbol pro obsah 2">
            <a:extLst>
              <a:ext uri="{FF2B5EF4-FFF2-40B4-BE49-F238E27FC236}">
                <a16:creationId xmlns:a16="http://schemas.microsoft.com/office/drawing/2014/main" id="{A321D766-FC9C-4C8B-A773-92EE861A4A5A}"/>
              </a:ext>
            </a:extLst>
          </p:cNvPr>
          <p:cNvSpPr>
            <a:spLocks noGrp="1"/>
          </p:cNvSpPr>
          <p:nvPr>
            <p:ph idx="1"/>
          </p:nvPr>
        </p:nvSpPr>
        <p:spPr>
          <a:xfrm>
            <a:off x="838200" y="1513840"/>
            <a:ext cx="10515600" cy="5344159"/>
          </a:xfrm>
        </p:spPr>
        <p:txBody>
          <a:bodyPr>
            <a:normAutofit fontScale="62500" lnSpcReduction="20000"/>
          </a:bodyPr>
          <a:lstStyle/>
          <a:p>
            <a:r>
              <a:rPr lang="cs-CZ" dirty="0"/>
              <a:t>ČERMÁKOVÁ, M. - PECHOVÁ, D. 2019. Vymezení role a činnosti centra, metody a techniky práce. In: WOJTOŇOVÁ, J. - VAŠKOVICOVÁ, M. (</a:t>
            </a:r>
            <a:r>
              <a:rPr lang="cs-CZ" dirty="0" err="1"/>
              <a:t>Eds</a:t>
            </a:r>
            <a:r>
              <a:rPr lang="cs-CZ" dirty="0"/>
              <a:t>.): </a:t>
            </a:r>
            <a:r>
              <a:rPr lang="cs-CZ" i="1" dirty="0"/>
              <a:t>Metodika aplikace sociálně zdravotní péče realizované prostřednictvím center.</a:t>
            </a:r>
            <a:r>
              <a:rPr lang="cs-CZ" dirty="0"/>
              <a:t> Praha: Česká asociace pečovatelské služby, s. 26–41.</a:t>
            </a:r>
          </a:p>
          <a:p>
            <a:r>
              <a:rPr lang="cs-CZ" dirty="0"/>
              <a:t>KOPŘIVA, K. 1997. </a:t>
            </a:r>
            <a:r>
              <a:rPr lang="cs-CZ" i="1" dirty="0"/>
              <a:t>Lidský vztah jako součást profese. psychoterapeutické kapitoly pro sociální, pedagogické a zdravotnické profese. </a:t>
            </a:r>
            <a:r>
              <a:rPr lang="cs-CZ" dirty="0"/>
              <a:t>2., </a:t>
            </a:r>
            <a:r>
              <a:rPr lang="cs-CZ" dirty="0" err="1"/>
              <a:t>rozš</a:t>
            </a:r>
            <a:r>
              <a:rPr lang="cs-CZ" dirty="0"/>
              <a:t>. a </a:t>
            </a:r>
            <a:r>
              <a:rPr lang="cs-CZ" dirty="0" err="1"/>
              <a:t>přeprac</a:t>
            </a:r>
            <a:r>
              <a:rPr lang="cs-CZ" dirty="0"/>
              <a:t>. vyd. Praha: Portál.</a:t>
            </a:r>
          </a:p>
          <a:p>
            <a:r>
              <a:rPr lang="cs-CZ" dirty="0"/>
              <a:t>MATOUŠEK, O. et al. 2001. </a:t>
            </a:r>
            <a:r>
              <a:rPr lang="cs-CZ" i="1" dirty="0"/>
              <a:t>Základy sociální práce</a:t>
            </a:r>
            <a:r>
              <a:rPr lang="cs-CZ" dirty="0"/>
              <a:t>. Praha: Portál.</a:t>
            </a:r>
          </a:p>
          <a:p>
            <a:r>
              <a:rPr lang="cs-CZ" dirty="0"/>
              <a:t>MATOUŠEK, O., KODYMOVÁ, P. KOLÁČKOVÁ, J. 2005. </a:t>
            </a:r>
            <a:r>
              <a:rPr lang="cs-CZ" i="1" dirty="0"/>
              <a:t>Sociální práce v praxi : Specifika různých cílových skupin a práce s nimi. </a:t>
            </a:r>
            <a:r>
              <a:rPr lang="cs-CZ" dirty="0"/>
              <a:t>Praha: Portál.</a:t>
            </a:r>
          </a:p>
          <a:p>
            <a:r>
              <a:rPr lang="cs-CZ" dirty="0"/>
              <a:t>MPSV. 2004. </a:t>
            </a:r>
            <a:r>
              <a:rPr lang="cs-CZ" i="1" dirty="0"/>
              <a:t>Analýza a vyhodnocení činnosti sociálních pracovníků z hlediska kvantity jejich potřeby a z hlediska jejich pracovní náplně. </a:t>
            </a:r>
            <a:r>
              <a:rPr lang="cs-CZ" dirty="0"/>
              <a:t>Praha: MPSV.</a:t>
            </a:r>
          </a:p>
          <a:p>
            <a:r>
              <a:rPr lang="en-US" dirty="0"/>
              <a:t>MUSIL, L., BALÁŽ, R., HAVLÍKOVÁ, J., PUNOVÁ, M., </a:t>
            </a:r>
            <a:r>
              <a:rPr lang="cs-CZ" dirty="0"/>
              <a:t>VOTOUPAL</a:t>
            </a:r>
            <a:r>
              <a:rPr lang="en-US" dirty="0"/>
              <a:t>, M. </a:t>
            </a:r>
            <a:r>
              <a:rPr lang="cs-CZ" dirty="0"/>
              <a:t>2019. </a:t>
            </a:r>
            <a:r>
              <a:rPr lang="cs-CZ" i="1" dirty="0"/>
              <a:t>Předpoklady a osobnostní rysy vhodné pro výkon sociální práce.</a:t>
            </a:r>
            <a:r>
              <a:rPr lang="cs-CZ" dirty="0"/>
              <a:t> Praha:  VÚPSV, v. v. i.</a:t>
            </a:r>
          </a:p>
          <a:p>
            <a:r>
              <a:rPr lang="cs-CZ" dirty="0"/>
              <a:t>MUSIL, L., BAREŠ, P., HAVLÍKOVÁ, J. (</a:t>
            </a:r>
            <a:r>
              <a:rPr lang="cs-CZ" dirty="0" err="1"/>
              <a:t>Eds</a:t>
            </a:r>
            <a:r>
              <a:rPr lang="cs-CZ" dirty="0"/>
              <a:t>.) 2017. </a:t>
            </a:r>
            <a:r>
              <a:rPr lang="cs-CZ" i="1" dirty="0"/>
              <a:t>Výkon profese sociální práce v systémech sociální ochrany ČR.</a:t>
            </a:r>
            <a:r>
              <a:rPr lang="cs-CZ" dirty="0"/>
              <a:t> Praha: VÚPSV, v. v. i.</a:t>
            </a:r>
          </a:p>
          <a:p>
            <a:r>
              <a:rPr lang="cs-CZ" dirty="0"/>
              <a:t>PECHOVÁ, D. Vymezení kompetencí a popis pracovního místa poradce. In: WOJTOŇOVÁ, J. - VAŠKOVICOVÁ, M. (</a:t>
            </a:r>
            <a:r>
              <a:rPr lang="cs-CZ" dirty="0" err="1"/>
              <a:t>Eds</a:t>
            </a:r>
            <a:r>
              <a:rPr lang="cs-CZ" dirty="0"/>
              <a:t>.)</a:t>
            </a:r>
            <a:r>
              <a:rPr lang="cs-CZ" i="1" dirty="0"/>
              <a:t> Metodika aplikace sociálně zdravotní péče realizované prostřednictvím center.</a:t>
            </a:r>
            <a:r>
              <a:rPr lang="cs-CZ" dirty="0"/>
              <a:t> Praha: Česká asociace pečovatelské služby, 2019. s. 64–68.</a:t>
            </a:r>
          </a:p>
          <a:p>
            <a:r>
              <a:rPr lang="cs-CZ" dirty="0"/>
              <a:t>ŘEZNÍČEK, I. 1997. </a:t>
            </a:r>
            <a:r>
              <a:rPr lang="cs-CZ" i="1" dirty="0"/>
              <a:t>Metody sociální práce. </a:t>
            </a:r>
            <a:r>
              <a:rPr lang="cs-CZ" dirty="0"/>
              <a:t>Praha: Sociologické nakladatelství, dotisk 1. vydání.</a:t>
            </a:r>
          </a:p>
          <a:p>
            <a:r>
              <a:rPr lang="cs-CZ" i="1" dirty="0"/>
              <a:t>články v časopise Sociální práce / sociálna </a:t>
            </a:r>
            <a:r>
              <a:rPr lang="cs-CZ" i="1" dirty="0" err="1"/>
              <a:t>práca</a:t>
            </a:r>
            <a:r>
              <a:rPr lang="cs-CZ" dirty="0"/>
              <a:t>, </a:t>
            </a:r>
            <a:r>
              <a:rPr lang="cs-CZ" i="1" dirty="0"/>
              <a:t>případně v dalším zahraničním a domácím odborném periodiku</a:t>
            </a:r>
          </a:p>
        </p:txBody>
      </p:sp>
    </p:spTree>
    <p:extLst>
      <p:ext uri="{BB962C8B-B14F-4D97-AF65-F5344CB8AC3E}">
        <p14:creationId xmlns:p14="http://schemas.microsoft.com/office/powerpoint/2010/main" val="2982760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0661132-4C58-40B1-80C4-0B862DE759CE}"/>
              </a:ext>
            </a:extLst>
          </p:cNvPr>
          <p:cNvSpPr>
            <a:spLocks noGrp="1"/>
          </p:cNvSpPr>
          <p:nvPr>
            <p:ph sz="half" idx="1"/>
          </p:nvPr>
        </p:nvSpPr>
        <p:spPr>
          <a:xfrm>
            <a:off x="838200" y="1602104"/>
            <a:ext cx="5181600" cy="5032376"/>
          </a:xfrm>
        </p:spPr>
        <p:txBody>
          <a:bodyPr>
            <a:normAutofit fontScale="77500" lnSpcReduction="20000"/>
          </a:bodyPr>
          <a:lstStyle/>
          <a:p>
            <a:r>
              <a:rPr lang="cs-CZ" dirty="0"/>
              <a:t>Chudoba, nedostatečný příjem, sociální vyloučení, sociální izolace...</a:t>
            </a:r>
          </a:p>
          <a:p>
            <a:r>
              <a:rPr lang="cs-CZ" dirty="0"/>
              <a:t>Dluhy, exekuce, insolvence...</a:t>
            </a:r>
          </a:p>
          <a:p>
            <a:r>
              <a:rPr lang="cs-CZ" dirty="0"/>
              <a:t>Ztráta zaměstnání, znevýhodnění na trhu práce...</a:t>
            </a:r>
          </a:p>
          <a:p>
            <a:r>
              <a:rPr lang="cs-CZ" dirty="0"/>
              <a:t>Ztráta bydlení, nevyhovující bydlení apod.</a:t>
            </a:r>
          </a:p>
          <a:p>
            <a:r>
              <a:rPr lang="cs-CZ" dirty="0"/>
              <a:t>Duševní zdraví, psychické potíže</a:t>
            </a:r>
          </a:p>
          <a:p>
            <a:r>
              <a:rPr lang="cs-CZ" dirty="0"/>
              <a:t>Bio-psycho-sociální aspekty stárnutí</a:t>
            </a:r>
          </a:p>
          <a:p>
            <a:r>
              <a:rPr lang="cs-CZ" dirty="0"/>
              <a:t>Zdravotní postižení</a:t>
            </a:r>
          </a:p>
          <a:p>
            <a:r>
              <a:rPr lang="cs-CZ" dirty="0"/>
              <a:t>Závislosti</a:t>
            </a:r>
          </a:p>
          <a:p>
            <a:r>
              <a:rPr lang="cs-CZ" dirty="0"/>
              <a:t>Krizové situace, vystavení traumatům, násilnému jednání, šikaně apod.</a:t>
            </a:r>
          </a:p>
          <a:p>
            <a:r>
              <a:rPr lang="cs-CZ" dirty="0"/>
              <a:t>Sebevražedné jednání</a:t>
            </a:r>
          </a:p>
          <a:p>
            <a:r>
              <a:rPr lang="cs-CZ" dirty="0"/>
              <a:t>Trestná činnost</a:t>
            </a:r>
          </a:p>
          <a:p>
            <a:r>
              <a:rPr lang="cs-CZ" dirty="0"/>
              <a:t>...</a:t>
            </a:r>
          </a:p>
          <a:p>
            <a:endParaRPr lang="cs-CZ" dirty="0"/>
          </a:p>
        </p:txBody>
      </p:sp>
      <p:sp>
        <p:nvSpPr>
          <p:cNvPr id="7" name="Zástupný symbol pro obsah 6">
            <a:extLst>
              <a:ext uri="{FF2B5EF4-FFF2-40B4-BE49-F238E27FC236}">
                <a16:creationId xmlns:a16="http://schemas.microsoft.com/office/drawing/2014/main" id="{6FF35EC6-85B8-4FE1-8BC3-EA1FE1CB6431}"/>
              </a:ext>
            </a:extLst>
          </p:cNvPr>
          <p:cNvSpPr>
            <a:spLocks noGrp="1"/>
          </p:cNvSpPr>
          <p:nvPr>
            <p:ph sz="half" idx="2"/>
          </p:nvPr>
        </p:nvSpPr>
        <p:spPr>
          <a:xfrm>
            <a:off x="6172200" y="1602104"/>
            <a:ext cx="5181600" cy="5032375"/>
          </a:xfrm>
        </p:spPr>
        <p:txBody>
          <a:bodyPr>
            <a:normAutofit fontScale="77500" lnSpcReduction="20000"/>
          </a:bodyPr>
          <a:lstStyle/>
          <a:p>
            <a:r>
              <a:rPr lang="cs-CZ" b="1" dirty="0"/>
              <a:t>Sociální služby</a:t>
            </a:r>
          </a:p>
          <a:p>
            <a:r>
              <a:rPr lang="cs-CZ" dirty="0"/>
              <a:t>Péče o zdraví, zdravotní prevence</a:t>
            </a:r>
          </a:p>
          <a:p>
            <a:r>
              <a:rPr lang="cs-CZ" dirty="0"/>
              <a:t>Školství</a:t>
            </a:r>
          </a:p>
          <a:p>
            <a:r>
              <a:rPr lang="cs-CZ" dirty="0"/>
              <a:t>Sociálně-právní ochrana dětí</a:t>
            </a:r>
          </a:p>
          <a:p>
            <a:r>
              <a:rPr lang="cs-CZ" dirty="0"/>
              <a:t>Služby zaměstnanosti</a:t>
            </a:r>
          </a:p>
          <a:p>
            <a:r>
              <a:rPr lang="cs-CZ" dirty="0"/>
              <a:t>Politika bydlení</a:t>
            </a:r>
          </a:p>
          <a:p>
            <a:r>
              <a:rPr lang="cs-CZ" dirty="0"/>
              <a:t>Integrace cizinců, integrace etnických menšin, podpora interkulturního soužití</a:t>
            </a:r>
          </a:p>
          <a:p>
            <a:r>
              <a:rPr lang="cs-CZ" dirty="0"/>
              <a:t>Řešení situace sociálně vyloučených lokalit</a:t>
            </a:r>
          </a:p>
          <a:p>
            <a:r>
              <a:rPr lang="cs-CZ" dirty="0"/>
              <a:t>Zajištění bezpečnosti</a:t>
            </a:r>
          </a:p>
          <a:p>
            <a:r>
              <a:rPr lang="cs-CZ" dirty="0" err="1"/>
              <a:t>Penitenciární</a:t>
            </a:r>
            <a:r>
              <a:rPr lang="cs-CZ" dirty="0"/>
              <a:t> a post-</a:t>
            </a:r>
            <a:r>
              <a:rPr lang="cs-CZ" dirty="0" err="1"/>
              <a:t>penitenciární</a:t>
            </a:r>
            <a:r>
              <a:rPr lang="cs-CZ" dirty="0"/>
              <a:t> péče (systém práce s pachateli trestných činů)</a:t>
            </a:r>
          </a:p>
          <a:p>
            <a:r>
              <a:rPr lang="cs-CZ" dirty="0"/>
              <a:t>...</a:t>
            </a:r>
          </a:p>
        </p:txBody>
      </p:sp>
      <p:sp>
        <p:nvSpPr>
          <p:cNvPr id="5" name="Nadpis 1">
            <a:extLst>
              <a:ext uri="{FF2B5EF4-FFF2-40B4-BE49-F238E27FC236}">
                <a16:creationId xmlns:a16="http://schemas.microsoft.com/office/drawing/2014/main" id="{6204617E-D359-45A5-9373-62E41E67228F}"/>
              </a:ext>
            </a:extLst>
          </p:cNvPr>
          <p:cNvSpPr txBox="1">
            <a:spLocks/>
          </p:cNvSpPr>
          <p:nvPr/>
        </p:nvSpPr>
        <p:spPr>
          <a:xfrm>
            <a:off x="838200" y="301330"/>
            <a:ext cx="1087628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dirty="0"/>
              <a:t>Životní situace osob vs. institucionální rámec I</a:t>
            </a:r>
          </a:p>
        </p:txBody>
      </p:sp>
    </p:spTree>
    <p:extLst>
      <p:ext uri="{BB962C8B-B14F-4D97-AF65-F5344CB8AC3E}">
        <p14:creationId xmlns:p14="http://schemas.microsoft.com/office/powerpoint/2010/main" val="2478511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0661132-4C58-40B1-80C4-0B862DE759CE}"/>
              </a:ext>
            </a:extLst>
          </p:cNvPr>
          <p:cNvSpPr>
            <a:spLocks noGrp="1"/>
          </p:cNvSpPr>
          <p:nvPr>
            <p:ph sz="half" idx="1"/>
          </p:nvPr>
        </p:nvSpPr>
        <p:spPr>
          <a:xfrm>
            <a:off x="838200" y="1602104"/>
            <a:ext cx="5181600" cy="5032376"/>
          </a:xfrm>
        </p:spPr>
        <p:txBody>
          <a:bodyPr>
            <a:normAutofit fontScale="77500" lnSpcReduction="20000"/>
          </a:bodyPr>
          <a:lstStyle/>
          <a:p>
            <a:r>
              <a:rPr lang="cs-CZ" dirty="0"/>
              <a:t>Chudoba, nedostatečný příjem, sociální vyloučení, sociální izolace...</a:t>
            </a:r>
          </a:p>
          <a:p>
            <a:r>
              <a:rPr lang="cs-CZ" dirty="0"/>
              <a:t>Dluhy, exekuce, insolvence...</a:t>
            </a:r>
          </a:p>
          <a:p>
            <a:r>
              <a:rPr lang="cs-CZ" dirty="0"/>
              <a:t>Ztráta zaměstnání, znevýhodnění na trhu práce...</a:t>
            </a:r>
          </a:p>
          <a:p>
            <a:r>
              <a:rPr lang="cs-CZ" dirty="0"/>
              <a:t>Ztráta bydlení, nevyhovující bydlení apod.</a:t>
            </a:r>
          </a:p>
          <a:p>
            <a:r>
              <a:rPr lang="cs-CZ" dirty="0"/>
              <a:t>Duševní zdraví, psychické potíže</a:t>
            </a:r>
          </a:p>
          <a:p>
            <a:r>
              <a:rPr lang="cs-CZ" dirty="0"/>
              <a:t>Bio-psycho-sociální aspekty stárnutí</a:t>
            </a:r>
          </a:p>
          <a:p>
            <a:r>
              <a:rPr lang="cs-CZ" dirty="0"/>
              <a:t>Zdravotní postižení</a:t>
            </a:r>
          </a:p>
          <a:p>
            <a:r>
              <a:rPr lang="cs-CZ" dirty="0"/>
              <a:t>Závislosti</a:t>
            </a:r>
          </a:p>
          <a:p>
            <a:r>
              <a:rPr lang="cs-CZ" dirty="0"/>
              <a:t>Krizové situace, vystavení traumatům, násilnému jednání, šikaně apod.</a:t>
            </a:r>
          </a:p>
          <a:p>
            <a:r>
              <a:rPr lang="cs-CZ" dirty="0"/>
              <a:t>Sebevražedné jednání</a:t>
            </a:r>
          </a:p>
          <a:p>
            <a:r>
              <a:rPr lang="cs-CZ" dirty="0"/>
              <a:t>Trestná činnost</a:t>
            </a:r>
          </a:p>
          <a:p>
            <a:r>
              <a:rPr lang="cs-CZ" dirty="0"/>
              <a:t>...</a:t>
            </a:r>
          </a:p>
          <a:p>
            <a:endParaRPr lang="cs-CZ" dirty="0"/>
          </a:p>
        </p:txBody>
      </p:sp>
      <p:sp>
        <p:nvSpPr>
          <p:cNvPr id="7" name="Zástupný symbol pro obsah 6">
            <a:extLst>
              <a:ext uri="{FF2B5EF4-FFF2-40B4-BE49-F238E27FC236}">
                <a16:creationId xmlns:a16="http://schemas.microsoft.com/office/drawing/2014/main" id="{6FF35EC6-85B8-4FE1-8BC3-EA1FE1CB6431}"/>
              </a:ext>
            </a:extLst>
          </p:cNvPr>
          <p:cNvSpPr>
            <a:spLocks noGrp="1"/>
          </p:cNvSpPr>
          <p:nvPr>
            <p:ph sz="half" idx="2"/>
          </p:nvPr>
        </p:nvSpPr>
        <p:spPr>
          <a:xfrm>
            <a:off x="6172200" y="1602104"/>
            <a:ext cx="5181600" cy="5032376"/>
          </a:xfrm>
        </p:spPr>
        <p:txBody>
          <a:bodyPr>
            <a:normAutofit fontScale="77500" lnSpcReduction="20000"/>
          </a:bodyPr>
          <a:lstStyle/>
          <a:p>
            <a:r>
              <a:rPr lang="cs-CZ" b="1" dirty="0"/>
              <a:t>Sociální služby</a:t>
            </a:r>
          </a:p>
          <a:p>
            <a:r>
              <a:rPr lang="cs-CZ" dirty="0"/>
              <a:t>Péče o zdraví, zdravotní prevence</a:t>
            </a:r>
          </a:p>
          <a:p>
            <a:r>
              <a:rPr lang="cs-CZ" dirty="0"/>
              <a:t>Školství</a:t>
            </a:r>
          </a:p>
          <a:p>
            <a:r>
              <a:rPr lang="cs-CZ" dirty="0"/>
              <a:t>Sociálně-právní ochrana dětí</a:t>
            </a:r>
          </a:p>
          <a:p>
            <a:r>
              <a:rPr lang="cs-CZ" dirty="0"/>
              <a:t>Služby zaměstnanosti</a:t>
            </a:r>
          </a:p>
          <a:p>
            <a:r>
              <a:rPr lang="cs-CZ" dirty="0"/>
              <a:t>Politika bydlení</a:t>
            </a:r>
          </a:p>
          <a:p>
            <a:r>
              <a:rPr lang="cs-CZ" dirty="0"/>
              <a:t>Integrace cizinců, integrace etnických menšin, podpora interkulturního soužití</a:t>
            </a:r>
          </a:p>
          <a:p>
            <a:r>
              <a:rPr lang="cs-CZ" dirty="0"/>
              <a:t>Řešení situace sociálně vyloučených lokalit</a:t>
            </a:r>
          </a:p>
          <a:p>
            <a:r>
              <a:rPr lang="cs-CZ" dirty="0"/>
              <a:t>Zajištění bezpečnosti</a:t>
            </a:r>
          </a:p>
          <a:p>
            <a:r>
              <a:rPr lang="cs-CZ" dirty="0" err="1"/>
              <a:t>Penitenciární</a:t>
            </a:r>
            <a:r>
              <a:rPr lang="cs-CZ" dirty="0"/>
              <a:t> a post-</a:t>
            </a:r>
            <a:r>
              <a:rPr lang="cs-CZ" dirty="0" err="1"/>
              <a:t>penitenciární</a:t>
            </a:r>
            <a:r>
              <a:rPr lang="cs-CZ" dirty="0"/>
              <a:t> péče (systém práce s pachateli trestných činů)</a:t>
            </a:r>
          </a:p>
          <a:p>
            <a:r>
              <a:rPr lang="cs-CZ" b="1" dirty="0"/>
              <a:t>Sociální práce</a:t>
            </a:r>
          </a:p>
          <a:p>
            <a:r>
              <a:rPr lang="cs-CZ" dirty="0"/>
              <a:t>...</a:t>
            </a:r>
          </a:p>
        </p:txBody>
      </p:sp>
      <p:sp>
        <p:nvSpPr>
          <p:cNvPr id="5" name="Nadpis 1">
            <a:extLst>
              <a:ext uri="{FF2B5EF4-FFF2-40B4-BE49-F238E27FC236}">
                <a16:creationId xmlns:a16="http://schemas.microsoft.com/office/drawing/2014/main" id="{62FD2D11-2DBF-42F2-BA68-6EACA01A6B17}"/>
              </a:ext>
            </a:extLst>
          </p:cNvPr>
          <p:cNvSpPr txBox="1">
            <a:spLocks/>
          </p:cNvSpPr>
          <p:nvPr/>
        </p:nvSpPr>
        <p:spPr>
          <a:xfrm>
            <a:off x="838200" y="301330"/>
            <a:ext cx="1087628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dirty="0"/>
              <a:t>Životní situace osob vs. institucionální rámec I</a:t>
            </a:r>
          </a:p>
        </p:txBody>
      </p:sp>
    </p:spTree>
    <p:extLst>
      <p:ext uri="{BB962C8B-B14F-4D97-AF65-F5344CB8AC3E}">
        <p14:creationId xmlns:p14="http://schemas.microsoft.com/office/powerpoint/2010/main" val="2866576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a:extLst>
              <a:ext uri="{FF2B5EF4-FFF2-40B4-BE49-F238E27FC236}">
                <a16:creationId xmlns:a16="http://schemas.microsoft.com/office/drawing/2014/main" id="{25D0775B-2DA0-4F8A-BBB6-3944E8B5E687}"/>
              </a:ext>
            </a:extLst>
          </p:cNvPr>
          <p:cNvSpPr>
            <a:spLocks noGrp="1"/>
          </p:cNvSpPr>
          <p:nvPr>
            <p:ph idx="1"/>
          </p:nvPr>
        </p:nvSpPr>
        <p:spPr>
          <a:xfrm>
            <a:off x="929640" y="1484306"/>
            <a:ext cx="10937240" cy="5273040"/>
          </a:xfrm>
        </p:spPr>
        <p:txBody>
          <a:bodyPr>
            <a:normAutofit fontScale="92500" lnSpcReduction="10000"/>
          </a:bodyPr>
          <a:lstStyle/>
          <a:p>
            <a:r>
              <a:rPr lang="cs-CZ" dirty="0">
                <a:solidFill>
                  <a:schemeClr val="bg1"/>
                </a:solidFill>
              </a:rPr>
              <a:t>Pro sociální práci jsou primární životní situace, ale institucionální podmínky mají zpravidla zcela zásadní vliv na její výkon</a:t>
            </a:r>
          </a:p>
          <a:p>
            <a:r>
              <a:rPr lang="cs-CZ" dirty="0">
                <a:solidFill>
                  <a:schemeClr val="bg1"/>
                </a:solidFill>
              </a:rPr>
              <a:t>Neohraničenost, různorodost, prostupnost a výrazná dynamika v případě životních situací</a:t>
            </a:r>
          </a:p>
          <a:p>
            <a:r>
              <a:rPr lang="cs-CZ" dirty="0">
                <a:solidFill>
                  <a:schemeClr val="bg1"/>
                </a:solidFill>
              </a:rPr>
              <a:t>X Specifické regulace pro různé společenské oblasti</a:t>
            </a:r>
          </a:p>
          <a:p>
            <a:r>
              <a:rPr lang="cs-CZ" dirty="0"/>
              <a:t>+ Výrazná a dále rostoucí komplexita jednotlivých oborových regulačních systémů</a:t>
            </a:r>
          </a:p>
          <a:p>
            <a:pPr lvl="1"/>
            <a:r>
              <a:rPr lang="cs-CZ" sz="2800" dirty="0">
                <a:solidFill>
                  <a:schemeClr val="bg1"/>
                </a:solidFill>
              </a:rPr>
              <a:t>Odráží značnou a stále se zvyšující komplexitu společenských vztahů</a:t>
            </a:r>
          </a:p>
          <a:p>
            <a:pPr lvl="1"/>
            <a:r>
              <a:rPr lang="cs-CZ" sz="2800" dirty="0">
                <a:solidFill>
                  <a:schemeClr val="bg1"/>
                </a:solidFill>
              </a:rPr>
              <a:t>x domovy pro seniory a LDN</a:t>
            </a:r>
          </a:p>
          <a:p>
            <a:pPr lvl="1"/>
            <a:r>
              <a:rPr lang="cs-CZ" sz="2800" dirty="0">
                <a:solidFill>
                  <a:schemeClr val="bg1"/>
                </a:solidFill>
              </a:rPr>
              <a:t>Riziko příliš výrazného akcentu na přístupy používané pouze v určitém oboru / oblasti</a:t>
            </a:r>
          </a:p>
          <a:p>
            <a:pPr lvl="1"/>
            <a:r>
              <a:rPr lang="cs-CZ" sz="2800" dirty="0">
                <a:solidFill>
                  <a:schemeClr val="bg1"/>
                </a:solidFill>
              </a:rPr>
              <a:t>Větší tendence k setrvačnosti uplatňovaných postupů (v určité míře opodstatněná: zajištění kontinuity, udržení srozumitelnosti a přehlednosti vývoje dané oblasti)</a:t>
            </a:r>
          </a:p>
          <a:p>
            <a:pPr lvl="1"/>
            <a:endParaRPr lang="cs-CZ" sz="2800" dirty="0">
              <a:solidFill>
                <a:schemeClr val="bg1"/>
              </a:solidFill>
            </a:endParaRPr>
          </a:p>
          <a:p>
            <a:pPr lvl="1"/>
            <a:endParaRPr lang="cs-CZ" dirty="0"/>
          </a:p>
        </p:txBody>
      </p:sp>
      <p:sp>
        <p:nvSpPr>
          <p:cNvPr id="9" name="Nadpis 1">
            <a:extLst>
              <a:ext uri="{FF2B5EF4-FFF2-40B4-BE49-F238E27FC236}">
                <a16:creationId xmlns:a16="http://schemas.microsoft.com/office/drawing/2014/main" id="{F8639225-9340-440A-A163-FCDF1051E2D4}"/>
              </a:ext>
            </a:extLst>
          </p:cNvPr>
          <p:cNvSpPr txBox="1">
            <a:spLocks/>
          </p:cNvSpPr>
          <p:nvPr/>
        </p:nvSpPr>
        <p:spPr>
          <a:xfrm>
            <a:off x="838200" y="365125"/>
            <a:ext cx="1087628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dirty="0"/>
              <a:t>Životní situace osob vs. institucionální rámec II</a:t>
            </a:r>
          </a:p>
        </p:txBody>
      </p:sp>
      <p:sp>
        <p:nvSpPr>
          <p:cNvPr id="4" name="Zástupný symbol pro obsah 2">
            <a:extLst>
              <a:ext uri="{FF2B5EF4-FFF2-40B4-BE49-F238E27FC236}">
                <a16:creationId xmlns:a16="http://schemas.microsoft.com/office/drawing/2014/main" id="{C2A12138-2DE2-4D4A-BB3E-89372CBA4441}"/>
              </a:ext>
            </a:extLst>
          </p:cNvPr>
          <p:cNvSpPr txBox="1">
            <a:spLocks/>
          </p:cNvSpPr>
          <p:nvPr/>
        </p:nvSpPr>
        <p:spPr>
          <a:xfrm>
            <a:off x="901995" y="1825624"/>
            <a:ext cx="10515600" cy="493172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cs-CZ" dirty="0"/>
          </a:p>
          <a:p>
            <a:pPr lvl="1"/>
            <a:endParaRPr lang="cs-CZ" dirty="0"/>
          </a:p>
          <a:p>
            <a:pPr lvl="1"/>
            <a:r>
              <a:rPr lang="cs-CZ" dirty="0"/>
              <a:t>Odráží značnou a stále se zvyšující komplexitu společenských vztahů</a:t>
            </a:r>
          </a:p>
          <a:p>
            <a:pPr lvl="1"/>
            <a:r>
              <a:rPr lang="cs-CZ" dirty="0"/>
              <a:t>Tento trend lze názorně  ilustrovat na nárůstu komplexity stávajícího právního rámce (jakkoli se tento nárůst týkal hlavně podzákonných norem) v souvislosti s dopady pandemie nemoci covid-19 v letech 2020 a 2021</a:t>
            </a:r>
          </a:p>
          <a:p>
            <a:pPr lvl="1"/>
            <a:r>
              <a:rPr lang="cs-CZ" dirty="0"/>
              <a:t>Pro jednotlivé oblasti uplatnění sociální práce je tak charakteristické poměrně detailní vymezení kompetencí různých institucí</a:t>
            </a:r>
          </a:p>
          <a:p>
            <a:pPr lvl="1"/>
            <a:r>
              <a:rPr lang="cs-CZ" dirty="0"/>
              <a:t>To někdy ztěžuje možnosti zajištění součinnosti mezi různými institucionálními systémy</a:t>
            </a:r>
          </a:p>
          <a:p>
            <a:pPr lvl="1"/>
            <a:r>
              <a:rPr lang="cs-CZ" dirty="0"/>
              <a:t>Příklad: regulační mechanismy týkající se zdravotní péče a sociálních </a:t>
            </a:r>
            <a:r>
              <a:rPr lang="cs-CZ"/>
              <a:t>služeb – sociální </a:t>
            </a:r>
            <a:r>
              <a:rPr lang="cs-CZ" dirty="0"/>
              <a:t>služby poskytované ve zdravotnických zařízení x domovy pro seniory a LDN</a:t>
            </a:r>
          </a:p>
          <a:p>
            <a:pPr lvl="1"/>
            <a:r>
              <a:rPr lang="cs-CZ" dirty="0"/>
              <a:t>Riziko příliš výrazného akcentu na přístupy používané pouze v určitém oboru / oblasti</a:t>
            </a:r>
          </a:p>
          <a:p>
            <a:pPr lvl="1"/>
            <a:r>
              <a:rPr lang="cs-CZ" dirty="0"/>
              <a:t>Větší tendence k setrvačnosti uplatňovaných postupů</a:t>
            </a:r>
          </a:p>
          <a:p>
            <a:pPr lvl="2"/>
            <a:r>
              <a:rPr lang="cs-CZ" dirty="0"/>
              <a:t>Ta je v určité míře opodstatněná: zajištění kontinuity, udržení srozumitelnosti a přehlednosti vývoje dané oblasti</a:t>
            </a:r>
          </a:p>
          <a:p>
            <a:pPr lvl="2"/>
            <a:r>
              <a:rPr lang="cs-CZ" dirty="0"/>
              <a:t>V jiných případech se stává překážkou rozvoje služeb nebo jejich efektivního poskytování</a:t>
            </a:r>
          </a:p>
        </p:txBody>
      </p:sp>
    </p:spTree>
    <p:extLst>
      <p:ext uri="{BB962C8B-B14F-4D97-AF65-F5344CB8AC3E}">
        <p14:creationId xmlns:p14="http://schemas.microsoft.com/office/powerpoint/2010/main" val="63362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hidden"/>
                                      </p:to>
                                    </p:set>
                                  </p:childTnLst>
                                </p:cTn>
                              </p:par>
                              <p:par>
                                <p:cTn id="11" presetID="42" presetClass="path" presetSubtype="0" accel="50000" decel="50000" fill="hold" nodeType="withEffect">
                                  <p:stCondLst>
                                    <p:cond delay="0"/>
                                  </p:stCondLst>
                                  <p:childTnLst>
                                    <p:animMotion origin="layout" path="M 4.79167E-6 7.40741E-7 L -0.00261 -0.24028 " pathEditMode="relative" rAng="0" ptsTypes="AA">
                                      <p:cBhvr>
                                        <p:cTn id="12" dur="500" fill="hold"/>
                                        <p:tgtEl>
                                          <p:spTgt spid="6">
                                            <p:txEl>
                                              <p:pRg st="3" end="3"/>
                                            </p:txEl>
                                          </p:spTgt>
                                        </p:tgtEl>
                                        <p:attrNameLst>
                                          <p:attrName>ppt_x</p:attrName>
                                          <p:attrName>ppt_y</p:attrName>
                                        </p:attrNameLst>
                                      </p:cBhvr>
                                      <p:rCtr x="-130" y="-12014"/>
                                    </p:animMotion>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additive="base">
                                        <p:cTn id="23" dur="50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 calcmode="lin" valueType="num">
                                      <p:cBhvr additive="base">
                                        <p:cTn id="29" dur="5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 calcmode="lin" valueType="num">
                                      <p:cBhvr additive="base">
                                        <p:cTn id="35" dur="500" fill="hold"/>
                                        <p:tgtEl>
                                          <p:spTgt spid="4">
                                            <p:txEl>
                                              <p:pRg st="5" end="5"/>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nodeType="clickEffect">
                                  <p:stCondLst>
                                    <p:cond delay="0"/>
                                  </p:stCondLst>
                                  <p:childTnLst>
                                    <p:set>
                                      <p:cBhvr>
                                        <p:cTn id="40" dur="1" fill="hold">
                                          <p:stCondLst>
                                            <p:cond delay="0"/>
                                          </p:stCondLst>
                                        </p:cTn>
                                        <p:tgtEl>
                                          <p:spTgt spid="4">
                                            <p:txEl>
                                              <p:pRg st="6" end="6"/>
                                            </p:txEl>
                                          </p:spTgt>
                                        </p:tgtEl>
                                        <p:attrNameLst>
                                          <p:attrName>style.visibility</p:attrName>
                                        </p:attrNameLst>
                                      </p:cBhvr>
                                      <p:to>
                                        <p:strVal val="visible"/>
                                      </p:to>
                                    </p:set>
                                    <p:anim calcmode="lin" valueType="num">
                                      <p:cBhvr additive="base">
                                        <p:cTn id="41" dur="500" fill="hold"/>
                                        <p:tgtEl>
                                          <p:spTgt spid="4">
                                            <p:txEl>
                                              <p:pRg st="6" end="6"/>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 calcmode="lin" valueType="num">
                                      <p:cBhvr additive="base">
                                        <p:cTn id="47" dur="500" fill="hold"/>
                                        <p:tgtEl>
                                          <p:spTgt spid="4">
                                            <p:txEl>
                                              <p:pRg st="7" end="7"/>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nodeType="clickEffect">
                                  <p:stCondLst>
                                    <p:cond delay="0"/>
                                  </p:stCondLst>
                                  <p:childTnLst>
                                    <p:set>
                                      <p:cBhvr>
                                        <p:cTn id="52" dur="1" fill="hold">
                                          <p:stCondLst>
                                            <p:cond delay="0"/>
                                          </p:stCondLst>
                                        </p:cTn>
                                        <p:tgtEl>
                                          <p:spTgt spid="4">
                                            <p:txEl>
                                              <p:pRg st="8" end="8"/>
                                            </p:txEl>
                                          </p:spTgt>
                                        </p:tgtEl>
                                        <p:attrNameLst>
                                          <p:attrName>style.visibility</p:attrName>
                                        </p:attrNameLst>
                                      </p:cBhvr>
                                      <p:to>
                                        <p:strVal val="visible"/>
                                      </p:to>
                                    </p:set>
                                    <p:anim calcmode="lin" valueType="num">
                                      <p:cBhvr additive="base">
                                        <p:cTn id="53" dur="500" fill="hold"/>
                                        <p:tgtEl>
                                          <p:spTgt spid="4">
                                            <p:txEl>
                                              <p:pRg st="8" end="8"/>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4">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nodeType="clickEffect">
                                  <p:stCondLst>
                                    <p:cond delay="0"/>
                                  </p:stCondLst>
                                  <p:childTnLst>
                                    <p:set>
                                      <p:cBhvr>
                                        <p:cTn id="58" dur="1" fill="hold">
                                          <p:stCondLst>
                                            <p:cond delay="0"/>
                                          </p:stCondLst>
                                        </p:cTn>
                                        <p:tgtEl>
                                          <p:spTgt spid="4">
                                            <p:txEl>
                                              <p:pRg st="9" end="9"/>
                                            </p:txEl>
                                          </p:spTgt>
                                        </p:tgtEl>
                                        <p:attrNameLst>
                                          <p:attrName>style.visibility</p:attrName>
                                        </p:attrNameLst>
                                      </p:cBhvr>
                                      <p:to>
                                        <p:strVal val="visible"/>
                                      </p:to>
                                    </p:set>
                                    <p:anim calcmode="lin" valueType="num">
                                      <p:cBhvr additive="base">
                                        <p:cTn id="59" dur="500" fill="hold"/>
                                        <p:tgtEl>
                                          <p:spTgt spid="4">
                                            <p:txEl>
                                              <p:pRg st="9" end="9"/>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4">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nodeType="clickEffect">
                                  <p:stCondLst>
                                    <p:cond delay="0"/>
                                  </p:stCondLst>
                                  <p:childTnLst>
                                    <p:set>
                                      <p:cBhvr>
                                        <p:cTn id="64" dur="1" fill="hold">
                                          <p:stCondLst>
                                            <p:cond delay="0"/>
                                          </p:stCondLst>
                                        </p:cTn>
                                        <p:tgtEl>
                                          <p:spTgt spid="4">
                                            <p:txEl>
                                              <p:pRg st="10" end="10"/>
                                            </p:txEl>
                                          </p:spTgt>
                                        </p:tgtEl>
                                        <p:attrNameLst>
                                          <p:attrName>style.visibility</p:attrName>
                                        </p:attrNameLst>
                                      </p:cBhvr>
                                      <p:to>
                                        <p:strVal val="visible"/>
                                      </p:to>
                                    </p:set>
                                    <p:anim calcmode="lin" valueType="num">
                                      <p:cBhvr additive="base">
                                        <p:cTn id="65" dur="500" fill="hold"/>
                                        <p:tgtEl>
                                          <p:spTgt spid="4">
                                            <p:txEl>
                                              <p:pRg st="10" end="10"/>
                                            </p:txEl>
                                          </p:spTgt>
                                        </p:tgtEl>
                                        <p:attrNameLst>
                                          <p:attrName>ppt_x</p:attrName>
                                        </p:attrNameLst>
                                      </p:cBhvr>
                                      <p:tavLst>
                                        <p:tav tm="0">
                                          <p:val>
                                            <p:strVal val="1+#ppt_w/2"/>
                                          </p:val>
                                        </p:tav>
                                        <p:tav tm="100000">
                                          <p:val>
                                            <p:strVal val="#ppt_x"/>
                                          </p:val>
                                        </p:tav>
                                      </p:tavLst>
                                    </p:anim>
                                    <p:anim calcmode="lin" valueType="num">
                                      <p:cBhvr additive="base">
                                        <p:cTn id="66" dur="500" fill="hold"/>
                                        <p:tgtEl>
                                          <p:spTgt spid="4">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18139</TotalTime>
  <Words>8772</Words>
  <Application>Microsoft Office PowerPoint</Application>
  <PresentationFormat>Širokoúhlá obrazovka</PresentationFormat>
  <Paragraphs>570</Paragraphs>
  <Slides>69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69</vt:i4>
      </vt:variant>
    </vt:vector>
  </HeadingPairs>
  <TitlesOfParts>
    <vt:vector size="73" baseType="lpstr">
      <vt:lpstr>Arial</vt:lpstr>
      <vt:lpstr>Calibri</vt:lpstr>
      <vt:lpstr>Calibri Light</vt:lpstr>
      <vt:lpstr>Motiv Office</vt:lpstr>
      <vt:lpstr>Moderní metody sociální práce I.</vt:lpstr>
      <vt:lpstr>Je v sociální práci označení určitého pojetí jako moderního, respektive tradičního relevantní ?</vt:lpstr>
      <vt:lpstr>Oblasti uplatnění sociální práce</vt:lpstr>
      <vt:lpstr>Dvě stěžejní hlediska pro rozlišení oblastí uplatnění sociální práce</vt:lpstr>
      <vt:lpstr>Dvě stěžejní hlediska pro rozlišení oblastí uplatnění sociální práce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Oblasti uplatnění sociální práce v kontextu aktuálních společenských trendů a výzev I</vt:lpstr>
      <vt:lpstr>Oblasti uplatnění sociální práce v kontextu aktuálních společenských trendů a výzev II</vt:lpstr>
      <vt:lpstr>Oblasti uplatnění sociální práce v kontextu aktuálních společenských trendů a výzev III</vt:lpstr>
      <vt:lpstr>Oblasti uplatnění sociální práce v kontextu aktuálních společenských trendů a výzev IV</vt:lpstr>
      <vt:lpstr>Oblasti uplatnění sociální práce v kontextu aktuálních společenských trendů a výzev V</vt:lpstr>
      <vt:lpstr>Institucionální rámec pro sociální práci v ČR I</vt:lpstr>
      <vt:lpstr>Institucionální rámec pro sociální práci v ČR II</vt:lpstr>
      <vt:lpstr>Institucionální rámec pro sociální práci v ČR III</vt:lpstr>
      <vt:lpstr>Doporučená literatura k tématu</vt:lpstr>
      <vt:lpstr>Cíle a přístupy v sociální práci</vt:lpstr>
      <vt:lpstr>Obecné vymezení cílů sociální práce (SP) I</vt:lpstr>
      <vt:lpstr>Obecné vymezení cílů sociální práce (SP) II</vt:lpstr>
      <vt:lpstr>Obecné vymezení cílů sociální práce (SP) II</vt:lpstr>
      <vt:lpstr>Obecné vymezení cílů sociální práce (SP) III</vt:lpstr>
      <vt:lpstr>Obecné vymezení cílů sociální práce (SP) IV</vt:lpstr>
      <vt:lpstr>Všeobecné souvislosti determinující podobu cílů sociální práce a faktory promítající se do jejich podoby I</vt:lpstr>
      <vt:lpstr>Všeobecné souvislosti determinující podobu cílů sociální práce a faktory promítající se do jejich podoby II</vt:lpstr>
      <vt:lpstr>Specifické okolnosti determinující podobu cílů v sociální práci</vt:lpstr>
      <vt:lpstr>Důležitost formulace cílů v sociální práci </vt:lpstr>
      <vt:lpstr>Distinkce mezi tradicí a modernitou v případě cílů v sociální práci I</vt:lpstr>
      <vt:lpstr>Distinkce mezi tradicí a modernitou v případě cílů v sociální práci II</vt:lpstr>
      <vt:lpstr>Přístupy k sociální práci jako předmět analýzy</vt:lpstr>
      <vt:lpstr>Doporučená literatura k tématu</vt:lpstr>
      <vt:lpstr>Osobnost sociálního pracovníka a hodnoty v sociální práci</vt:lpstr>
      <vt:lpstr>Potřeba reflexe role profesionála při poskytování SP</vt:lpstr>
      <vt:lpstr>Osobnost sociálního pracovníka</vt:lpstr>
      <vt:lpstr>Interakce mezi klientem a sociálním pracovníkem I</vt:lpstr>
      <vt:lpstr>Interakce mezi klientem a sociálním pracovníkem II</vt:lpstr>
      <vt:lpstr>Situační a procedurální přístup sociálních pracovníků ke klientům I</vt:lpstr>
      <vt:lpstr>Situační a procedurální přístup sociálních pracovníků ke klientům II</vt:lpstr>
      <vt:lpstr>Situační a procedurální přístup sociálních pracovníků ke klientům III</vt:lpstr>
      <vt:lpstr>Situační a procedurální přístup sociálních pracovníků ke klientům III</vt:lpstr>
      <vt:lpstr>Stěžejní východiska a hodnoty v přístupu ke klientům</vt:lpstr>
      <vt:lpstr>Okolnosti podporující vztah a spolupráci mezi sociálním pracovníkem a klientem</vt:lpstr>
      <vt:lpstr>Doporučená literatura k tématu I</vt:lpstr>
      <vt:lpstr>Doporučená literatura k tématu II</vt:lpstr>
      <vt:lpstr>Pracovní pozice sociálního pracovníka a jeho postavení v multidisciplinárním týmu, mezioborová spolupráce</vt:lpstr>
      <vt:lpstr>Povaha sociální práce v různých typech organizací</vt:lpstr>
      <vt:lpstr>Pracovní pozice sociální pracovníka</vt:lpstr>
      <vt:lpstr>Sociální pracovník podle zákona 108/2006 Sb., o sociálních službách</vt:lpstr>
      <vt:lpstr>Sociální pracovník podle teorií sociální práce </vt:lpstr>
      <vt:lpstr>Sociální práce a další obory</vt:lpstr>
      <vt:lpstr>Zajištění sociální práce v širším týmu</vt:lpstr>
      <vt:lpstr>Doporučená literatura k tématu I</vt:lpstr>
      <vt:lpstr>Doporučená literatura k tématu II</vt:lpstr>
      <vt:lpstr>Role sociálního pracovníka</vt:lpstr>
      <vt:lpstr>Role sociálního pracovníka</vt:lpstr>
      <vt:lpstr>Role sociálního pracovníka v kontextu zastávané pracovní pozice I</vt:lpstr>
      <vt:lpstr>Role sociálního pracovníka v kontextu zastávané pracovní pozice II</vt:lpstr>
      <vt:lpstr>Role sociálního pracovníka v kontextu zastávané pracovní pozice III</vt:lpstr>
      <vt:lpstr>Role sociálního pracovníka v kontextu zastávané pracovní pozice IV</vt:lpstr>
      <vt:lpstr>Typologie rolí sociálního pracovníka I</vt:lpstr>
      <vt:lpstr>Typologie rolí sociálního pracovníka II</vt:lpstr>
      <vt:lpstr>Typologie rolí sociálního pracovníka III</vt:lpstr>
      <vt:lpstr>Doporučená literatura k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Moderní metody sociální práce</dc:title>
  <dc:creator>Bareš Pavel</dc:creator>
  <cp:lastModifiedBy>Pavel Bareš</cp:lastModifiedBy>
  <cp:revision>325</cp:revision>
  <dcterms:created xsi:type="dcterms:W3CDTF">2021-03-09T19:57:44Z</dcterms:created>
  <dcterms:modified xsi:type="dcterms:W3CDTF">2024-03-09T16:30:19Z</dcterms:modified>
</cp:coreProperties>
</file>