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sldIdLst>
    <p:sldId id="256" r:id="rId2"/>
    <p:sldId id="257" r:id="rId3"/>
    <p:sldId id="275" r:id="rId4"/>
    <p:sldId id="276" r:id="rId5"/>
    <p:sldId id="258" r:id="rId6"/>
    <p:sldId id="259" r:id="rId7"/>
    <p:sldId id="277" r:id="rId8"/>
    <p:sldId id="278" r:id="rId9"/>
    <p:sldId id="281" r:id="rId10"/>
    <p:sldId id="280" r:id="rId11"/>
    <p:sldId id="282" r:id="rId12"/>
    <p:sldId id="279" r:id="rId13"/>
    <p:sldId id="260" r:id="rId14"/>
    <p:sldId id="285" r:id="rId15"/>
    <p:sldId id="261" r:id="rId16"/>
    <p:sldId id="284" r:id="rId17"/>
    <p:sldId id="286" r:id="rId18"/>
    <p:sldId id="263" r:id="rId19"/>
    <p:sldId id="287" r:id="rId20"/>
    <p:sldId id="289" r:id="rId21"/>
    <p:sldId id="290" r:id="rId22"/>
    <p:sldId id="291" r:id="rId23"/>
    <p:sldId id="288" r:id="rId24"/>
    <p:sldId id="283" r:id="rId25"/>
    <p:sldId id="264" r:id="rId26"/>
    <p:sldId id="315" r:id="rId27"/>
    <p:sldId id="304" r:id="rId28"/>
    <p:sldId id="320" r:id="rId29"/>
    <p:sldId id="321" r:id="rId30"/>
    <p:sldId id="323" r:id="rId31"/>
    <p:sldId id="327" r:id="rId32"/>
    <p:sldId id="335" r:id="rId33"/>
    <p:sldId id="328" r:id="rId34"/>
    <p:sldId id="324" r:id="rId35"/>
    <p:sldId id="330" r:id="rId36"/>
    <p:sldId id="305" r:id="rId37"/>
    <p:sldId id="319" r:id="rId38"/>
    <p:sldId id="306" r:id="rId39"/>
    <p:sldId id="307" r:id="rId40"/>
    <p:sldId id="336" r:id="rId41"/>
    <p:sldId id="337" r:id="rId42"/>
    <p:sldId id="340" r:id="rId43"/>
    <p:sldId id="300" r:id="rId44"/>
    <p:sldId id="301" r:id="rId45"/>
    <p:sldId id="339" r:id="rId46"/>
    <p:sldId id="341" r:id="rId47"/>
    <p:sldId id="316" r:id="rId48"/>
    <p:sldId id="379" r:id="rId49"/>
    <p:sldId id="388" r:id="rId50"/>
    <p:sldId id="380" r:id="rId51"/>
    <p:sldId id="298" r:id="rId52"/>
    <p:sldId id="375" r:id="rId53"/>
    <p:sldId id="406" r:id="rId54"/>
    <p:sldId id="309" r:id="rId55"/>
    <p:sldId id="370" r:id="rId56"/>
    <p:sldId id="382" r:id="rId57"/>
    <p:sldId id="376" r:id="rId58"/>
    <p:sldId id="383" r:id="rId59"/>
    <p:sldId id="381" r:id="rId60"/>
    <p:sldId id="378" r:id="rId61"/>
    <p:sldId id="372" r:id="rId62"/>
    <p:sldId id="374" r:id="rId63"/>
    <p:sldId id="308" r:id="rId64"/>
    <p:sldId id="377" r:id="rId65"/>
    <p:sldId id="317" r:id="rId66"/>
    <p:sldId id="434" r:id="rId67"/>
    <p:sldId id="299" r:id="rId68"/>
    <p:sldId id="435" r:id="rId69"/>
    <p:sldId id="444" r:id="rId70"/>
    <p:sldId id="390" r:id="rId71"/>
    <p:sldId id="403" r:id="rId72"/>
    <p:sldId id="349" r:id="rId73"/>
    <p:sldId id="445" r:id="rId74"/>
    <p:sldId id="446" r:id="rId75"/>
    <p:sldId id="447" r:id="rId76"/>
    <p:sldId id="407" r:id="rId77"/>
    <p:sldId id="391" r:id="rId78"/>
    <p:sldId id="392" r:id="rId79"/>
    <p:sldId id="410" r:id="rId80"/>
    <p:sldId id="395" r:id="rId81"/>
    <p:sldId id="396" r:id="rId82"/>
    <p:sldId id="448" r:id="rId83"/>
    <p:sldId id="295" r:id="rId84"/>
    <p:sldId id="314" r:id="rId85"/>
    <p:sldId id="313" r:id="rId86"/>
    <p:sldId id="449" r:id="rId87"/>
    <p:sldId id="296" r:id="rId88"/>
    <p:sldId id="312" r:id="rId89"/>
    <p:sldId id="450" r:id="rId90"/>
    <p:sldId id="297" r:id="rId91"/>
    <p:sldId id="318" r:id="rId92"/>
    <p:sldId id="292" r:id="rId93"/>
    <p:sldId id="310" r:id="rId9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A0E04A-E184-452A-8255-F4394F120711}" type="datetimeFigureOut">
              <a:rPr lang="cs-CZ" smtClean="0"/>
              <a:t>09.03.2024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BAB2C9-E0FD-4976-A4B3-B532850AB9B1}" type="slidenum">
              <a:rPr lang="cs-CZ" smtClean="0"/>
              <a:t>‹#›</a:t>
            </a:fld>
            <a:endParaRPr lang="cs-CZ"/>
          </a:p>
        </p:txBody>
      </p:sp>
    </p:spTree>
    <p:extLst>
      <p:ext uri="{BB962C8B-B14F-4D97-AF65-F5344CB8AC3E}">
        <p14:creationId xmlns:p14="http://schemas.microsoft.com/office/powerpoint/2010/main" val="2166196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62204C-D2F7-44D9-AD4D-190F588F14CE}"/>
              </a:ext>
            </a:extLst>
          </p:cNvPr>
          <p:cNvSpPr>
            <a:spLocks noGrp="1" noChangeArrowheads="1"/>
          </p:cNvSpPr>
          <p:nvPr>
            <p:ph type="sldNum" sz="quarter" idx="5"/>
          </p:nvPr>
        </p:nvSpPr>
        <p:spPr>
          <a:ln/>
        </p:spPr>
        <p:txBody>
          <a:bodyPr/>
          <a:lstStyle/>
          <a:p>
            <a:fld id="{36B13ACF-BED8-47E3-BE39-ACF62BCE8DF0}" type="slidenum">
              <a:rPr lang="cs-CZ" altLang="cs-CZ"/>
              <a:pPr/>
              <a:t>29</a:t>
            </a:fld>
            <a:endParaRPr lang="cs-CZ" altLang="cs-CZ"/>
          </a:p>
        </p:txBody>
      </p:sp>
      <p:sp>
        <p:nvSpPr>
          <p:cNvPr id="53250" name="Rectangle 2">
            <a:extLst>
              <a:ext uri="{FF2B5EF4-FFF2-40B4-BE49-F238E27FC236}">
                <a16:creationId xmlns:a16="http://schemas.microsoft.com/office/drawing/2014/main" id="{F4D21490-8AAC-4375-8EDB-9885DE5A5373}"/>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62E10CC9-A17D-4F48-B330-2F0FE92879EB}"/>
              </a:ext>
            </a:extLst>
          </p:cNvPr>
          <p:cNvSpPr>
            <a:spLocks noGrp="1" noChangeArrowheads="1"/>
          </p:cNvSpPr>
          <p:nvPr>
            <p:ph type="body" idx="1"/>
          </p:nvPr>
        </p:nvSpPr>
        <p:spPr/>
        <p:txBody>
          <a:bodyPr/>
          <a:lstStyle/>
          <a:p>
            <a:r>
              <a:rPr lang="cs-CZ" altLang="cs-CZ"/>
              <a:t>V rámci šetření byly sledovány tři samostatné, nicméně vzájemně související oblasti: 26 typů sociálních služeb, situace 15 vybraných skupin osob, jež mohou být klienty sociálních služeb nebo péče, a 21 vybraných problémových a rizikových jevů. Otázky ve druhých dvou jmenovaných oblastech byly formulovány především ve vazbě na sociální oblast, v případě problémových a rizikových jevů se však na ni zdaleka neomezovaly. Jak je asi z doposud řečeného patrné, omezím se pouze na tuto poslední oblast. </a:t>
            </a:r>
          </a:p>
          <a:p>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1BAB2C9-E0FD-4976-A4B3-B532850AB9B1}" type="slidenum">
              <a:rPr lang="cs-CZ" smtClean="0"/>
              <a:t>67</a:t>
            </a:fld>
            <a:endParaRPr lang="cs-CZ"/>
          </a:p>
        </p:txBody>
      </p:sp>
    </p:spTree>
    <p:extLst>
      <p:ext uri="{BB962C8B-B14F-4D97-AF65-F5344CB8AC3E}">
        <p14:creationId xmlns:p14="http://schemas.microsoft.com/office/powerpoint/2010/main" val="3712593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62204C-D2F7-44D9-AD4D-190F588F14CE}"/>
              </a:ext>
            </a:extLst>
          </p:cNvPr>
          <p:cNvSpPr>
            <a:spLocks noGrp="1" noChangeArrowheads="1"/>
          </p:cNvSpPr>
          <p:nvPr>
            <p:ph type="sldNum" sz="quarter" idx="5"/>
          </p:nvPr>
        </p:nvSpPr>
        <p:spPr>
          <a:ln/>
        </p:spPr>
        <p:txBody>
          <a:bodyPr/>
          <a:lstStyle/>
          <a:p>
            <a:fld id="{36B13ACF-BED8-47E3-BE39-ACF62BCE8DF0}" type="slidenum">
              <a:rPr lang="cs-CZ" altLang="cs-CZ"/>
              <a:pPr/>
              <a:t>30</a:t>
            </a:fld>
            <a:endParaRPr lang="cs-CZ" altLang="cs-CZ"/>
          </a:p>
        </p:txBody>
      </p:sp>
      <p:sp>
        <p:nvSpPr>
          <p:cNvPr id="53250" name="Rectangle 2">
            <a:extLst>
              <a:ext uri="{FF2B5EF4-FFF2-40B4-BE49-F238E27FC236}">
                <a16:creationId xmlns:a16="http://schemas.microsoft.com/office/drawing/2014/main" id="{F4D21490-8AAC-4375-8EDB-9885DE5A5373}"/>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62E10CC9-A17D-4F48-B330-2F0FE92879EB}"/>
              </a:ext>
            </a:extLst>
          </p:cNvPr>
          <p:cNvSpPr>
            <a:spLocks noGrp="1" noChangeArrowheads="1"/>
          </p:cNvSpPr>
          <p:nvPr>
            <p:ph type="body" idx="1"/>
          </p:nvPr>
        </p:nvSpPr>
        <p:spPr/>
        <p:txBody>
          <a:bodyPr/>
          <a:lstStyle/>
          <a:p>
            <a:r>
              <a:rPr lang="cs-CZ" altLang="cs-CZ"/>
              <a:t>V rámci šetření byly sledovány tři samostatné, nicméně vzájemně související oblasti: 26 typů sociálních služeb, situace 15 vybraných skupin osob, jež mohou být klienty sociálních služeb nebo péče, a 21 vybraných problémových a rizikových jevů. Otázky ve druhých dvou jmenovaných oblastech byly formulovány především ve vazbě na sociální oblast, v případě problémových a rizikových jevů se však na ni zdaleka neomezovaly. Jak je asi z doposud řečeného patrné, omezím se pouze na tuto poslední oblast. </a:t>
            </a:r>
          </a:p>
          <a:p>
            <a:endParaRPr lang="cs-CZ" altLang="cs-CZ"/>
          </a:p>
        </p:txBody>
      </p:sp>
    </p:spTree>
    <p:extLst>
      <p:ext uri="{BB962C8B-B14F-4D97-AF65-F5344CB8AC3E}">
        <p14:creationId xmlns:p14="http://schemas.microsoft.com/office/powerpoint/2010/main" val="258707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62204C-D2F7-44D9-AD4D-190F588F14CE}"/>
              </a:ext>
            </a:extLst>
          </p:cNvPr>
          <p:cNvSpPr>
            <a:spLocks noGrp="1" noChangeArrowheads="1"/>
          </p:cNvSpPr>
          <p:nvPr>
            <p:ph type="sldNum" sz="quarter" idx="5"/>
          </p:nvPr>
        </p:nvSpPr>
        <p:spPr>
          <a:ln/>
        </p:spPr>
        <p:txBody>
          <a:bodyPr/>
          <a:lstStyle/>
          <a:p>
            <a:fld id="{36B13ACF-BED8-47E3-BE39-ACF62BCE8DF0}" type="slidenum">
              <a:rPr lang="cs-CZ" altLang="cs-CZ"/>
              <a:pPr/>
              <a:t>31</a:t>
            </a:fld>
            <a:endParaRPr lang="cs-CZ" altLang="cs-CZ"/>
          </a:p>
        </p:txBody>
      </p:sp>
      <p:sp>
        <p:nvSpPr>
          <p:cNvPr id="53250" name="Rectangle 2">
            <a:extLst>
              <a:ext uri="{FF2B5EF4-FFF2-40B4-BE49-F238E27FC236}">
                <a16:creationId xmlns:a16="http://schemas.microsoft.com/office/drawing/2014/main" id="{F4D21490-8AAC-4375-8EDB-9885DE5A5373}"/>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62E10CC9-A17D-4F48-B330-2F0FE92879EB}"/>
              </a:ext>
            </a:extLst>
          </p:cNvPr>
          <p:cNvSpPr>
            <a:spLocks noGrp="1" noChangeArrowheads="1"/>
          </p:cNvSpPr>
          <p:nvPr>
            <p:ph type="body" idx="1"/>
          </p:nvPr>
        </p:nvSpPr>
        <p:spPr/>
        <p:txBody>
          <a:bodyPr/>
          <a:lstStyle/>
          <a:p>
            <a:r>
              <a:rPr lang="cs-CZ" altLang="cs-CZ"/>
              <a:t>V rámci šetření byly sledovány tři samostatné, nicméně vzájemně související oblasti: 26 typů sociálních služeb, situace 15 vybraných skupin osob, jež mohou být klienty sociálních služeb nebo péče, a 21 vybraných problémových a rizikových jevů. Otázky ve druhých dvou jmenovaných oblastech byly formulovány především ve vazbě na sociální oblast, v případě problémových a rizikových jevů se však na ni zdaleka neomezovaly. Jak je asi z doposud řečeného patrné, omezím se pouze na tuto poslední oblast. </a:t>
            </a:r>
          </a:p>
          <a:p>
            <a:endParaRPr lang="cs-CZ" altLang="cs-CZ"/>
          </a:p>
        </p:txBody>
      </p:sp>
    </p:spTree>
    <p:extLst>
      <p:ext uri="{BB962C8B-B14F-4D97-AF65-F5344CB8AC3E}">
        <p14:creationId xmlns:p14="http://schemas.microsoft.com/office/powerpoint/2010/main" val="4108377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62204C-D2F7-44D9-AD4D-190F588F14CE}"/>
              </a:ext>
            </a:extLst>
          </p:cNvPr>
          <p:cNvSpPr>
            <a:spLocks noGrp="1" noChangeArrowheads="1"/>
          </p:cNvSpPr>
          <p:nvPr>
            <p:ph type="sldNum" sz="quarter" idx="5"/>
          </p:nvPr>
        </p:nvSpPr>
        <p:spPr>
          <a:ln/>
        </p:spPr>
        <p:txBody>
          <a:bodyPr/>
          <a:lstStyle/>
          <a:p>
            <a:fld id="{36B13ACF-BED8-47E3-BE39-ACF62BCE8DF0}" type="slidenum">
              <a:rPr lang="cs-CZ" altLang="cs-CZ"/>
              <a:pPr/>
              <a:t>32</a:t>
            </a:fld>
            <a:endParaRPr lang="cs-CZ" altLang="cs-CZ"/>
          </a:p>
        </p:txBody>
      </p:sp>
      <p:sp>
        <p:nvSpPr>
          <p:cNvPr id="53250" name="Rectangle 2">
            <a:extLst>
              <a:ext uri="{FF2B5EF4-FFF2-40B4-BE49-F238E27FC236}">
                <a16:creationId xmlns:a16="http://schemas.microsoft.com/office/drawing/2014/main" id="{F4D21490-8AAC-4375-8EDB-9885DE5A5373}"/>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62E10CC9-A17D-4F48-B330-2F0FE92879EB}"/>
              </a:ext>
            </a:extLst>
          </p:cNvPr>
          <p:cNvSpPr>
            <a:spLocks noGrp="1" noChangeArrowheads="1"/>
          </p:cNvSpPr>
          <p:nvPr>
            <p:ph type="body" idx="1"/>
          </p:nvPr>
        </p:nvSpPr>
        <p:spPr/>
        <p:txBody>
          <a:bodyPr/>
          <a:lstStyle/>
          <a:p>
            <a:r>
              <a:rPr lang="cs-CZ" altLang="cs-CZ"/>
              <a:t>V rámci šetření byly sledovány tři samostatné, nicméně vzájemně související oblasti: 26 typů sociálních služeb, situace 15 vybraných skupin osob, jež mohou být klienty sociálních služeb nebo péče, a 21 vybraných problémových a rizikových jevů. Otázky ve druhých dvou jmenovaných oblastech byly formulovány především ve vazbě na sociální oblast, v případě problémových a rizikových jevů se však na ni zdaleka neomezovaly. Jak je asi z doposud řečeného patrné, omezím se pouze na tuto poslední oblast. </a:t>
            </a:r>
          </a:p>
          <a:p>
            <a:endParaRPr lang="cs-CZ" altLang="cs-CZ"/>
          </a:p>
        </p:txBody>
      </p:sp>
    </p:spTree>
    <p:extLst>
      <p:ext uri="{BB962C8B-B14F-4D97-AF65-F5344CB8AC3E}">
        <p14:creationId xmlns:p14="http://schemas.microsoft.com/office/powerpoint/2010/main" val="3825861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62204C-D2F7-44D9-AD4D-190F588F14CE}"/>
              </a:ext>
            </a:extLst>
          </p:cNvPr>
          <p:cNvSpPr>
            <a:spLocks noGrp="1" noChangeArrowheads="1"/>
          </p:cNvSpPr>
          <p:nvPr>
            <p:ph type="sldNum" sz="quarter" idx="5"/>
          </p:nvPr>
        </p:nvSpPr>
        <p:spPr>
          <a:ln/>
        </p:spPr>
        <p:txBody>
          <a:bodyPr/>
          <a:lstStyle/>
          <a:p>
            <a:fld id="{36B13ACF-BED8-47E3-BE39-ACF62BCE8DF0}" type="slidenum">
              <a:rPr lang="cs-CZ" altLang="cs-CZ"/>
              <a:pPr/>
              <a:t>33</a:t>
            </a:fld>
            <a:endParaRPr lang="cs-CZ" altLang="cs-CZ"/>
          </a:p>
        </p:txBody>
      </p:sp>
      <p:sp>
        <p:nvSpPr>
          <p:cNvPr id="53250" name="Rectangle 2">
            <a:extLst>
              <a:ext uri="{FF2B5EF4-FFF2-40B4-BE49-F238E27FC236}">
                <a16:creationId xmlns:a16="http://schemas.microsoft.com/office/drawing/2014/main" id="{F4D21490-8AAC-4375-8EDB-9885DE5A5373}"/>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62E10CC9-A17D-4F48-B330-2F0FE92879EB}"/>
              </a:ext>
            </a:extLst>
          </p:cNvPr>
          <p:cNvSpPr>
            <a:spLocks noGrp="1" noChangeArrowheads="1"/>
          </p:cNvSpPr>
          <p:nvPr>
            <p:ph type="body" idx="1"/>
          </p:nvPr>
        </p:nvSpPr>
        <p:spPr/>
        <p:txBody>
          <a:bodyPr/>
          <a:lstStyle/>
          <a:p>
            <a:r>
              <a:rPr lang="cs-CZ" altLang="cs-CZ"/>
              <a:t>V rámci šetření byly sledovány tři samostatné, nicméně vzájemně související oblasti: 26 typů sociálních služeb, situace 15 vybraných skupin osob, jež mohou být klienty sociálních služeb nebo péče, a 21 vybraných problémových a rizikových jevů. Otázky ve druhých dvou jmenovaných oblastech byly formulovány především ve vazbě na sociální oblast, v případě problémových a rizikových jevů se však na ni zdaleka neomezovaly. Jak je asi z doposud řečeného patrné, omezím se pouze na tuto poslední oblast. </a:t>
            </a:r>
          </a:p>
          <a:p>
            <a:endParaRPr lang="cs-CZ" altLang="cs-CZ"/>
          </a:p>
        </p:txBody>
      </p:sp>
    </p:spTree>
    <p:extLst>
      <p:ext uri="{BB962C8B-B14F-4D97-AF65-F5344CB8AC3E}">
        <p14:creationId xmlns:p14="http://schemas.microsoft.com/office/powerpoint/2010/main" val="3446427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62204C-D2F7-44D9-AD4D-190F588F14CE}"/>
              </a:ext>
            </a:extLst>
          </p:cNvPr>
          <p:cNvSpPr>
            <a:spLocks noGrp="1" noChangeArrowheads="1"/>
          </p:cNvSpPr>
          <p:nvPr>
            <p:ph type="sldNum" sz="quarter" idx="5"/>
          </p:nvPr>
        </p:nvSpPr>
        <p:spPr>
          <a:ln/>
        </p:spPr>
        <p:txBody>
          <a:bodyPr/>
          <a:lstStyle/>
          <a:p>
            <a:fld id="{36B13ACF-BED8-47E3-BE39-ACF62BCE8DF0}" type="slidenum">
              <a:rPr lang="cs-CZ" altLang="cs-CZ"/>
              <a:pPr/>
              <a:t>34</a:t>
            </a:fld>
            <a:endParaRPr lang="cs-CZ" altLang="cs-CZ"/>
          </a:p>
        </p:txBody>
      </p:sp>
      <p:sp>
        <p:nvSpPr>
          <p:cNvPr id="53250" name="Rectangle 2">
            <a:extLst>
              <a:ext uri="{FF2B5EF4-FFF2-40B4-BE49-F238E27FC236}">
                <a16:creationId xmlns:a16="http://schemas.microsoft.com/office/drawing/2014/main" id="{F4D21490-8AAC-4375-8EDB-9885DE5A5373}"/>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62E10CC9-A17D-4F48-B330-2F0FE92879EB}"/>
              </a:ext>
            </a:extLst>
          </p:cNvPr>
          <p:cNvSpPr>
            <a:spLocks noGrp="1" noChangeArrowheads="1"/>
          </p:cNvSpPr>
          <p:nvPr>
            <p:ph type="body" idx="1"/>
          </p:nvPr>
        </p:nvSpPr>
        <p:spPr/>
        <p:txBody>
          <a:bodyPr/>
          <a:lstStyle/>
          <a:p>
            <a:r>
              <a:rPr lang="cs-CZ" altLang="cs-CZ"/>
              <a:t>V rámci šetření byly sledovány tři samostatné, nicméně vzájemně související oblasti: 26 typů sociálních služeb, situace 15 vybraných skupin osob, jež mohou být klienty sociálních služeb nebo péče, a 21 vybraných problémových a rizikových jevů. Otázky ve druhých dvou jmenovaných oblastech byly formulovány především ve vazbě na sociální oblast, v případě problémových a rizikových jevů se však na ni zdaleka neomezovaly. Jak je asi z doposud řečeného patrné, omezím se pouze na tuto poslední oblast. </a:t>
            </a:r>
          </a:p>
          <a:p>
            <a:endParaRPr lang="cs-CZ" altLang="cs-CZ"/>
          </a:p>
        </p:txBody>
      </p:sp>
    </p:spTree>
    <p:extLst>
      <p:ext uri="{BB962C8B-B14F-4D97-AF65-F5344CB8AC3E}">
        <p14:creationId xmlns:p14="http://schemas.microsoft.com/office/powerpoint/2010/main" val="1893265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62204C-D2F7-44D9-AD4D-190F588F14CE}"/>
              </a:ext>
            </a:extLst>
          </p:cNvPr>
          <p:cNvSpPr>
            <a:spLocks noGrp="1" noChangeArrowheads="1"/>
          </p:cNvSpPr>
          <p:nvPr>
            <p:ph type="sldNum" sz="quarter" idx="5"/>
          </p:nvPr>
        </p:nvSpPr>
        <p:spPr>
          <a:ln/>
        </p:spPr>
        <p:txBody>
          <a:bodyPr/>
          <a:lstStyle/>
          <a:p>
            <a:fld id="{36B13ACF-BED8-47E3-BE39-ACF62BCE8DF0}" type="slidenum">
              <a:rPr lang="cs-CZ" altLang="cs-CZ"/>
              <a:pPr/>
              <a:t>35</a:t>
            </a:fld>
            <a:endParaRPr lang="cs-CZ" altLang="cs-CZ"/>
          </a:p>
        </p:txBody>
      </p:sp>
      <p:sp>
        <p:nvSpPr>
          <p:cNvPr id="53250" name="Rectangle 2">
            <a:extLst>
              <a:ext uri="{FF2B5EF4-FFF2-40B4-BE49-F238E27FC236}">
                <a16:creationId xmlns:a16="http://schemas.microsoft.com/office/drawing/2014/main" id="{F4D21490-8AAC-4375-8EDB-9885DE5A5373}"/>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62E10CC9-A17D-4F48-B330-2F0FE92879EB}"/>
              </a:ext>
            </a:extLst>
          </p:cNvPr>
          <p:cNvSpPr>
            <a:spLocks noGrp="1" noChangeArrowheads="1"/>
          </p:cNvSpPr>
          <p:nvPr>
            <p:ph type="body" idx="1"/>
          </p:nvPr>
        </p:nvSpPr>
        <p:spPr/>
        <p:txBody>
          <a:bodyPr/>
          <a:lstStyle/>
          <a:p>
            <a:r>
              <a:rPr lang="cs-CZ" altLang="cs-CZ"/>
              <a:t>V rámci šetření byly sledovány tři samostatné, nicméně vzájemně související oblasti: 26 typů sociálních služeb, situace 15 vybraných skupin osob, jež mohou být klienty sociálních služeb nebo péče, a 21 vybraných problémových a rizikových jevů. Otázky ve druhých dvou jmenovaných oblastech byly formulovány především ve vazbě na sociální oblast, v případě problémových a rizikových jevů se však na ni zdaleka neomezovaly. Jak je asi z doposud řečeného patrné, omezím se pouze na tuto poslední oblast. </a:t>
            </a:r>
          </a:p>
          <a:p>
            <a:endParaRPr lang="cs-CZ" altLang="cs-CZ"/>
          </a:p>
        </p:txBody>
      </p:sp>
    </p:spTree>
    <p:extLst>
      <p:ext uri="{BB962C8B-B14F-4D97-AF65-F5344CB8AC3E}">
        <p14:creationId xmlns:p14="http://schemas.microsoft.com/office/powerpoint/2010/main" val="729448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1BAB2C9-E0FD-4976-A4B3-B532850AB9B1}" type="slidenum">
              <a:rPr lang="cs-CZ" smtClean="0"/>
              <a:t>44</a:t>
            </a:fld>
            <a:endParaRPr lang="cs-CZ"/>
          </a:p>
        </p:txBody>
      </p:sp>
    </p:spTree>
    <p:extLst>
      <p:ext uri="{BB962C8B-B14F-4D97-AF65-F5344CB8AC3E}">
        <p14:creationId xmlns:p14="http://schemas.microsoft.com/office/powerpoint/2010/main" val="2613478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1BAB2C9-E0FD-4976-A4B3-B532850AB9B1}" type="slidenum">
              <a:rPr lang="cs-CZ" smtClean="0"/>
              <a:t>66</a:t>
            </a:fld>
            <a:endParaRPr lang="cs-CZ"/>
          </a:p>
        </p:txBody>
      </p:sp>
    </p:spTree>
    <p:extLst>
      <p:ext uri="{BB962C8B-B14F-4D97-AF65-F5344CB8AC3E}">
        <p14:creationId xmlns:p14="http://schemas.microsoft.com/office/powerpoint/2010/main" val="119720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879B79-8111-42BD-A6FF-41C23028ACC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89BD30BA-AEF2-47C1-9BF4-7CD813C9F3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E80E0A6-19C4-4A4E-B078-20705BBB038A}"/>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5" name="Zástupný symbol pro zápatí 4">
            <a:extLst>
              <a:ext uri="{FF2B5EF4-FFF2-40B4-BE49-F238E27FC236}">
                <a16:creationId xmlns:a16="http://schemas.microsoft.com/office/drawing/2014/main" id="{856B8EE7-28A7-4AB7-9311-C016F71EDF5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309639A-1C83-4AE5-9BD3-299977A9AD37}"/>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963992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30957D-4586-4875-A1E7-DCD427D8308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15C8DCD-4142-4744-9DF2-BD183F95AC9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9B4F886-C6B6-4473-8D7F-C6CFAEFC9C7D}"/>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5" name="Zástupný symbol pro zápatí 4">
            <a:extLst>
              <a:ext uri="{FF2B5EF4-FFF2-40B4-BE49-F238E27FC236}">
                <a16:creationId xmlns:a16="http://schemas.microsoft.com/office/drawing/2014/main" id="{1EBA0978-1597-4F0A-8DAF-936E9714434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0AD860E-8DC1-4CC3-A8B0-F4124AF35603}"/>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1452257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89B3792-FC3B-465E-BD82-1D662112CCA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95824A5-B347-4BBD-93A6-CC3E9664B127}"/>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3F0E65D-AC39-48A2-8EF3-899DF60C9C22}"/>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5" name="Zástupný symbol pro zápatí 4">
            <a:extLst>
              <a:ext uri="{FF2B5EF4-FFF2-40B4-BE49-F238E27FC236}">
                <a16:creationId xmlns:a16="http://schemas.microsoft.com/office/drawing/2014/main" id="{66722CE7-4EDE-46C1-8A19-9161BBC32D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0005696-9463-4B22-867C-EC602E9D8458}"/>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4039848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E3BDB8-8D6A-45E1-9361-2A3640534CC4}"/>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C612C96-3CBC-4476-9989-C20BA367B8C0}"/>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9F78FEC-4CE3-493C-9BF7-280638C549E8}"/>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5" name="Zástupný symbol pro zápatí 4">
            <a:extLst>
              <a:ext uri="{FF2B5EF4-FFF2-40B4-BE49-F238E27FC236}">
                <a16:creationId xmlns:a16="http://schemas.microsoft.com/office/drawing/2014/main" id="{FEB4EDFA-8BBC-43CC-9080-022A1B0BA76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7878675-3FB6-4CDA-9B23-F35037DD4B26}"/>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3350651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240B69-73DB-45D7-A48B-10AA9302C55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7B3E649E-0E90-454D-B0F6-D1CEA0C179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860976F-D408-41BC-886B-F3A11F11ABB4}"/>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5" name="Zástupný symbol pro zápatí 4">
            <a:extLst>
              <a:ext uri="{FF2B5EF4-FFF2-40B4-BE49-F238E27FC236}">
                <a16:creationId xmlns:a16="http://schemas.microsoft.com/office/drawing/2014/main" id="{6ECC442C-EEC3-4CB2-9270-96C90A32898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345D5E6-6B22-48AE-A876-06D8254054D6}"/>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3516608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919F99-EAA3-443E-AA3B-B8A894E53EE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DFAE2111-FD81-4DEC-8D06-C6163AC278AA}"/>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318C0E0E-8AF2-4F99-8735-A0A62F1C1DAB}"/>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67ACF98-7803-40DD-8FF5-4AB372905812}"/>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6" name="Zástupný symbol pro zápatí 5">
            <a:extLst>
              <a:ext uri="{FF2B5EF4-FFF2-40B4-BE49-F238E27FC236}">
                <a16:creationId xmlns:a16="http://schemas.microsoft.com/office/drawing/2014/main" id="{6CD5831B-C063-4D41-9943-6BF70AAE1D6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749C55B-9057-4227-8051-FA3716188AD2}"/>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1688690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198531-ECBD-47A9-BB1F-DB3D11E9C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D707751E-C64C-4356-B758-F001CBEA7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6F02146F-8981-41FB-9BF2-35F5D81E7807}"/>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630FD6D-CEFA-46A8-9518-1F055EAE86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740A9E36-44BE-4767-A3E8-6C0F2382512F}"/>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F031253-B2FB-46E6-B439-DC9D5372D028}"/>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8" name="Zástupný symbol pro zápatí 7">
            <a:extLst>
              <a:ext uri="{FF2B5EF4-FFF2-40B4-BE49-F238E27FC236}">
                <a16:creationId xmlns:a16="http://schemas.microsoft.com/office/drawing/2014/main" id="{FBB243FE-9479-4FDE-B505-612F8F03E20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A4EBAFF-3B19-4B14-A2E4-A5CAB09111DD}"/>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2587023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3F31A2-60F5-4E5A-A0C4-051759304D6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EE4BFE1-C0B1-4B95-9603-9825989C426D}"/>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4" name="Zástupný symbol pro zápatí 3">
            <a:extLst>
              <a:ext uri="{FF2B5EF4-FFF2-40B4-BE49-F238E27FC236}">
                <a16:creationId xmlns:a16="http://schemas.microsoft.com/office/drawing/2014/main" id="{BCBA6B55-575F-47FA-A5AD-6F817DC6290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D9FA218-F796-4856-915F-917495C5D99C}"/>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2261789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BCD3C78-0B9C-4AE2-8985-47E0C163C50A}"/>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3" name="Zástupný symbol pro zápatí 2">
            <a:extLst>
              <a:ext uri="{FF2B5EF4-FFF2-40B4-BE49-F238E27FC236}">
                <a16:creationId xmlns:a16="http://schemas.microsoft.com/office/drawing/2014/main" id="{A79F2D5C-377D-457E-B73D-F78B5839CAF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1277AE3-5CBC-4D84-873E-A132A7E9CD4C}"/>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288985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60F8E8-DCD9-4A9B-91D5-65E7AC282B1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54FCCB5F-AD69-406A-A6D0-FB36D995D6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0E6D3729-EDAB-4ADF-8FA0-66CDC13AC8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AFEDDC60-3DD1-4866-9506-922FD9172701}"/>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6" name="Zástupný symbol pro zápatí 5">
            <a:extLst>
              <a:ext uri="{FF2B5EF4-FFF2-40B4-BE49-F238E27FC236}">
                <a16:creationId xmlns:a16="http://schemas.microsoft.com/office/drawing/2014/main" id="{7D5099C3-331E-4027-A0C4-0419BF97D5E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C133B-D44C-43A0-BFBD-5D334247B1CF}"/>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2158150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69399B-D309-46D6-A512-CB7F12C9E4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563505B-FF3C-4BD4-B492-06CA41B541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D9F4D77C-0059-4560-B741-19FEFDB87A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4089611-B963-4A11-AB82-921164F77605}"/>
              </a:ext>
            </a:extLst>
          </p:cNvPr>
          <p:cNvSpPr>
            <a:spLocks noGrp="1"/>
          </p:cNvSpPr>
          <p:nvPr>
            <p:ph type="dt" sz="half" idx="10"/>
          </p:nvPr>
        </p:nvSpPr>
        <p:spPr/>
        <p:txBody>
          <a:bodyPr/>
          <a:lstStyle/>
          <a:p>
            <a:fld id="{5920F711-24A8-45DF-9372-ABC114A8BFDB}" type="datetimeFigureOut">
              <a:rPr lang="cs-CZ" smtClean="0"/>
              <a:t>09.03.2024</a:t>
            </a:fld>
            <a:endParaRPr lang="cs-CZ"/>
          </a:p>
        </p:txBody>
      </p:sp>
      <p:sp>
        <p:nvSpPr>
          <p:cNvPr id="6" name="Zástupný symbol pro zápatí 5">
            <a:extLst>
              <a:ext uri="{FF2B5EF4-FFF2-40B4-BE49-F238E27FC236}">
                <a16:creationId xmlns:a16="http://schemas.microsoft.com/office/drawing/2014/main" id="{98260F2C-3D31-4D17-A7BA-05D2C9A0162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EEBF93B-60D3-4771-BE7B-EFFEF77A654E}"/>
              </a:ext>
            </a:extLst>
          </p:cNvPr>
          <p:cNvSpPr>
            <a:spLocks noGrp="1"/>
          </p:cNvSpPr>
          <p:nvPr>
            <p:ph type="sldNum" sz="quarter" idx="12"/>
          </p:nvPr>
        </p:nvSpPr>
        <p:spPr/>
        <p:txBody>
          <a:bodyPr/>
          <a:lstStyle/>
          <a:p>
            <a:fld id="{A814B217-F054-4CCD-B6E3-F082D52D7CE7}" type="slidenum">
              <a:rPr lang="cs-CZ" smtClean="0"/>
              <a:t>‹#›</a:t>
            </a:fld>
            <a:endParaRPr lang="cs-CZ"/>
          </a:p>
        </p:txBody>
      </p:sp>
    </p:spTree>
    <p:extLst>
      <p:ext uri="{BB962C8B-B14F-4D97-AF65-F5344CB8AC3E}">
        <p14:creationId xmlns:p14="http://schemas.microsoft.com/office/powerpoint/2010/main" val="2803170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5B55929-75F5-457B-94F8-AB16918947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5AECEF68-80F7-47C1-A71D-92F76B8524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DA71EF7-F550-4249-BB26-F0EB942DFC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0F711-24A8-45DF-9372-ABC114A8BFDB}" type="datetimeFigureOut">
              <a:rPr lang="cs-CZ" smtClean="0"/>
              <a:t>09.03.2024</a:t>
            </a:fld>
            <a:endParaRPr lang="cs-CZ"/>
          </a:p>
        </p:txBody>
      </p:sp>
      <p:sp>
        <p:nvSpPr>
          <p:cNvPr id="5" name="Zástupný symbol pro zápatí 4">
            <a:extLst>
              <a:ext uri="{FF2B5EF4-FFF2-40B4-BE49-F238E27FC236}">
                <a16:creationId xmlns:a16="http://schemas.microsoft.com/office/drawing/2014/main" id="{291FC4E0-09EF-44F5-AB66-799AF3A7FB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2F230A4-BC34-4856-AF55-1DF053E232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14B217-F054-4CCD-B6E3-F082D52D7CE7}" type="slidenum">
              <a:rPr lang="cs-CZ" smtClean="0"/>
              <a:t>‹#›</a:t>
            </a:fld>
            <a:endParaRPr lang="cs-CZ"/>
          </a:p>
        </p:txBody>
      </p:sp>
    </p:spTree>
    <p:extLst>
      <p:ext uri="{BB962C8B-B14F-4D97-AF65-F5344CB8AC3E}">
        <p14:creationId xmlns:p14="http://schemas.microsoft.com/office/powerpoint/2010/main" val="1257095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A5A67-CCFB-4BC0-B8D8-BF7A5DD3DDB2}"/>
              </a:ext>
            </a:extLst>
          </p:cNvPr>
          <p:cNvSpPr>
            <a:spLocks noGrp="1"/>
          </p:cNvSpPr>
          <p:nvPr>
            <p:ph type="ctrTitle"/>
          </p:nvPr>
        </p:nvSpPr>
        <p:spPr>
          <a:xfrm>
            <a:off x="589280" y="1122363"/>
            <a:ext cx="10850880" cy="2387600"/>
          </a:xfrm>
        </p:spPr>
        <p:txBody>
          <a:bodyPr/>
          <a:lstStyle/>
          <a:p>
            <a:r>
              <a:rPr lang="cs-CZ" dirty="0"/>
              <a:t>Moderní metody sociální práce II.</a:t>
            </a:r>
          </a:p>
        </p:txBody>
      </p:sp>
      <p:sp>
        <p:nvSpPr>
          <p:cNvPr id="3" name="Podnadpis 2">
            <a:extLst>
              <a:ext uri="{FF2B5EF4-FFF2-40B4-BE49-F238E27FC236}">
                <a16:creationId xmlns:a16="http://schemas.microsoft.com/office/drawing/2014/main" id="{D7B7E141-F824-4307-B12E-18418D42AC67}"/>
              </a:ext>
            </a:extLst>
          </p:cNvPr>
          <p:cNvSpPr>
            <a:spLocks noGrp="1"/>
          </p:cNvSpPr>
          <p:nvPr>
            <p:ph type="subTitle" idx="1"/>
          </p:nvPr>
        </p:nvSpPr>
        <p:spPr>
          <a:xfrm>
            <a:off x="1524000" y="3602038"/>
            <a:ext cx="9144000" cy="2504122"/>
          </a:xfrm>
        </p:spPr>
        <p:txBody>
          <a:bodyPr>
            <a:normAutofit/>
          </a:bodyPr>
          <a:lstStyle/>
          <a:p>
            <a:endParaRPr lang="cs-CZ" sz="3600" dirty="0"/>
          </a:p>
          <a:p>
            <a:r>
              <a:rPr lang="cs-CZ" sz="3600" dirty="0"/>
              <a:t>Mgr. Pavel Bareš, Ph.D.</a:t>
            </a:r>
          </a:p>
        </p:txBody>
      </p:sp>
    </p:spTree>
    <p:extLst>
      <p:ext uri="{BB962C8B-B14F-4D97-AF65-F5344CB8AC3E}">
        <p14:creationId xmlns:p14="http://schemas.microsoft.com/office/powerpoint/2010/main" val="3036208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53658E-C98B-490E-9E57-CE816AC5175B}"/>
              </a:ext>
            </a:extLst>
          </p:cNvPr>
          <p:cNvSpPr>
            <a:spLocks noGrp="1"/>
          </p:cNvSpPr>
          <p:nvPr>
            <p:ph type="title"/>
          </p:nvPr>
        </p:nvSpPr>
        <p:spPr/>
        <p:txBody>
          <a:bodyPr/>
          <a:lstStyle/>
          <a:p>
            <a:r>
              <a:rPr lang="cs-CZ" dirty="0"/>
              <a:t>Práce se skupinou</a:t>
            </a:r>
          </a:p>
        </p:txBody>
      </p:sp>
      <p:sp>
        <p:nvSpPr>
          <p:cNvPr id="3" name="Zástupný symbol pro obsah 2">
            <a:extLst>
              <a:ext uri="{FF2B5EF4-FFF2-40B4-BE49-F238E27FC236}">
                <a16:creationId xmlns:a16="http://schemas.microsoft.com/office/drawing/2014/main" id="{B46EDA99-B13E-4105-B84E-89E77B2B7CAB}"/>
              </a:ext>
            </a:extLst>
          </p:cNvPr>
          <p:cNvSpPr>
            <a:spLocks noGrp="1"/>
          </p:cNvSpPr>
          <p:nvPr>
            <p:ph idx="1"/>
          </p:nvPr>
        </p:nvSpPr>
        <p:spPr/>
        <p:txBody>
          <a:bodyPr>
            <a:normAutofit fontScale="92500" lnSpcReduction="20000"/>
          </a:bodyPr>
          <a:lstStyle/>
          <a:p>
            <a:r>
              <a:rPr lang="cs-CZ" dirty="0"/>
              <a:t>Práce se skupinou osob s určitým společným znakem</a:t>
            </a:r>
          </a:p>
          <a:p>
            <a:r>
              <a:rPr lang="cs-CZ" dirty="0"/>
              <a:t>Různá východiska a přístupy (především psychologie, psychiatrie, sociologie, sociální psychologie, sociální antropologie, pedagogika)</a:t>
            </a:r>
          </a:p>
          <a:p>
            <a:r>
              <a:rPr lang="cs-CZ" dirty="0"/>
              <a:t>V sociální práci je využitelná řada specifických přístupů např. poznatky využívané v oblasti rodinné terapie, systemický přístup, využívání mentorů a práce s motivačními faktory ve skupině, peer programy aj.</a:t>
            </a:r>
          </a:p>
          <a:p>
            <a:r>
              <a:rPr lang="cs-CZ" dirty="0"/>
              <a:t>Terapeutické skupiny, terapeutická komunita</a:t>
            </a:r>
          </a:p>
          <a:p>
            <a:r>
              <a:rPr lang="cs-CZ" dirty="0"/>
              <a:t>Svépomocné skupiny</a:t>
            </a:r>
          </a:p>
          <a:p>
            <a:r>
              <a:rPr lang="cs-CZ" dirty="0"/>
              <a:t>Další cíle, případně role skupin, s nimiž se pracuje – rekreační, vzdělávací (tréninková, nácviková)</a:t>
            </a:r>
          </a:p>
          <a:p>
            <a:r>
              <a:rPr lang="cs-CZ" dirty="0"/>
              <a:t>Význam členství ve skupině, působení vztahů ve skupině a skupinové dynamiky</a:t>
            </a:r>
          </a:p>
        </p:txBody>
      </p:sp>
    </p:spTree>
    <p:extLst>
      <p:ext uri="{BB962C8B-B14F-4D97-AF65-F5344CB8AC3E}">
        <p14:creationId xmlns:p14="http://schemas.microsoft.com/office/powerpoint/2010/main" val="78831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A57678-5CB3-4EC4-916A-C56A057669D2}"/>
              </a:ext>
            </a:extLst>
          </p:cNvPr>
          <p:cNvSpPr>
            <a:spLocks noGrp="1"/>
          </p:cNvSpPr>
          <p:nvPr>
            <p:ph type="title"/>
          </p:nvPr>
        </p:nvSpPr>
        <p:spPr/>
        <p:txBody>
          <a:bodyPr/>
          <a:lstStyle/>
          <a:p>
            <a:r>
              <a:rPr lang="cs-CZ" dirty="0"/>
              <a:t>Práce s komunitou</a:t>
            </a:r>
          </a:p>
        </p:txBody>
      </p:sp>
      <p:sp>
        <p:nvSpPr>
          <p:cNvPr id="3" name="Zástupný symbol pro obsah 2">
            <a:extLst>
              <a:ext uri="{FF2B5EF4-FFF2-40B4-BE49-F238E27FC236}">
                <a16:creationId xmlns:a16="http://schemas.microsoft.com/office/drawing/2014/main" id="{2C14C587-8346-403F-BFC7-0A2CD17B4692}"/>
              </a:ext>
            </a:extLst>
          </p:cNvPr>
          <p:cNvSpPr>
            <a:spLocks noGrp="1"/>
          </p:cNvSpPr>
          <p:nvPr>
            <p:ph idx="1"/>
          </p:nvPr>
        </p:nvSpPr>
        <p:spPr/>
        <p:txBody>
          <a:bodyPr>
            <a:normAutofit lnSpcReduction="10000"/>
          </a:bodyPr>
          <a:lstStyle/>
          <a:p>
            <a:r>
              <a:rPr lang="cs-CZ" dirty="0"/>
              <a:t>Historicky souvislost se snahami o podporu rozvoje specifických komunit</a:t>
            </a:r>
          </a:p>
          <a:p>
            <a:r>
              <a:rPr lang="cs-CZ" dirty="0"/>
              <a:t>Oproti skupinové práci se zaměřuje na přirozeně definované společenství osob, respektive jeho členy, které je ale více heterogenní (skupina není vymezena např. prostřednictvím určité diagnózy nebo problému, ale obecnějšími charakteristikami, nejčastěji jde o společné bydliště nebo určitý společný zájem)</a:t>
            </a:r>
          </a:p>
          <a:p>
            <a:r>
              <a:rPr lang="cs-CZ" dirty="0"/>
              <a:t>Teoretická východiska především z oblasti sociologie, sociální antropologie, etnologie či sociální psychologie</a:t>
            </a:r>
          </a:p>
          <a:p>
            <a:r>
              <a:rPr lang="cs-CZ" dirty="0"/>
              <a:t>Důležitým rozměrem je aktivace skupiny – význam zapojení přirozených autorit v komunitě</a:t>
            </a:r>
          </a:p>
        </p:txBody>
      </p:sp>
    </p:spTree>
    <p:extLst>
      <p:ext uri="{BB962C8B-B14F-4D97-AF65-F5344CB8AC3E}">
        <p14:creationId xmlns:p14="http://schemas.microsoft.com/office/powerpoint/2010/main" val="424893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255655-918E-4EFD-9ED5-0F44DB12D8EB}"/>
              </a:ext>
            </a:extLst>
          </p:cNvPr>
          <p:cNvSpPr>
            <a:spLocks noGrp="1"/>
          </p:cNvSpPr>
          <p:nvPr>
            <p:ph type="title"/>
          </p:nvPr>
        </p:nvSpPr>
        <p:spPr/>
        <p:txBody>
          <a:bodyPr/>
          <a:lstStyle/>
          <a:p>
            <a:r>
              <a:rPr lang="cs-CZ" dirty="0"/>
              <a:t>Doporučená literatura k tématu</a:t>
            </a:r>
          </a:p>
        </p:txBody>
      </p:sp>
      <p:sp>
        <p:nvSpPr>
          <p:cNvPr id="3" name="Zástupný symbol pro obsah 2">
            <a:extLst>
              <a:ext uri="{FF2B5EF4-FFF2-40B4-BE49-F238E27FC236}">
                <a16:creationId xmlns:a16="http://schemas.microsoft.com/office/drawing/2014/main" id="{B661D4D4-4B01-4F4F-A2DE-23B576DFA472}"/>
              </a:ext>
            </a:extLst>
          </p:cNvPr>
          <p:cNvSpPr>
            <a:spLocks noGrp="1"/>
          </p:cNvSpPr>
          <p:nvPr>
            <p:ph idx="1"/>
          </p:nvPr>
        </p:nvSpPr>
        <p:spPr>
          <a:xfrm>
            <a:off x="838200" y="1825625"/>
            <a:ext cx="10515600" cy="4667250"/>
          </a:xfrm>
        </p:spPr>
        <p:txBody>
          <a:bodyPr>
            <a:normAutofit fontScale="62500" lnSpcReduction="20000"/>
          </a:bodyPr>
          <a:lstStyle/>
          <a:p>
            <a:r>
              <a:rPr lang="cs-CZ" dirty="0"/>
              <a:t>BAVELAS, J.B., JACKSON, D.D., WATZLTAWICK, P. 1999. </a:t>
            </a:r>
            <a:r>
              <a:rPr lang="cs-CZ" i="1" dirty="0"/>
              <a:t>Pragmatika lidské komunikace: interakční vzorce, patologie, paradoxy. </a:t>
            </a:r>
            <a:r>
              <a:rPr lang="cs-CZ" dirty="0"/>
              <a:t>Hradec Králové: Konfrontace. </a:t>
            </a:r>
          </a:p>
          <a:p>
            <a:r>
              <a:rPr lang="cs-CZ" dirty="0"/>
              <a:t>FRANKL, V., E. 1994. </a:t>
            </a:r>
            <a:r>
              <a:rPr lang="cs-CZ" i="1" dirty="0"/>
              <a:t>Vůle ke smyslu. </a:t>
            </a:r>
            <a:r>
              <a:rPr lang="cs-CZ" dirty="0"/>
              <a:t>Brno: Cesta.</a:t>
            </a:r>
          </a:p>
          <a:p>
            <a:r>
              <a:rPr lang="cs-CZ" dirty="0"/>
              <a:t>HARTL, P. 1993. </a:t>
            </a:r>
            <a:r>
              <a:rPr lang="cs-CZ" i="1" dirty="0"/>
              <a:t>Komunitní práce. </a:t>
            </a:r>
            <a:r>
              <a:rPr lang="cs-CZ" dirty="0"/>
              <a:t> Praha: Filosofická fakulta UK.</a:t>
            </a:r>
          </a:p>
          <a:p>
            <a:r>
              <a:rPr lang="cs-CZ" dirty="0"/>
              <a:t>KRATOCHVÍL, S. 2005. </a:t>
            </a:r>
            <a:r>
              <a:rPr lang="cs-CZ" i="1" dirty="0"/>
              <a:t>Skupinová terapie v praxi: Třetí, doplněné vydání. 3. vyd. </a:t>
            </a:r>
            <a:r>
              <a:rPr lang="cs-CZ" dirty="0"/>
              <a:t>Praha: </a:t>
            </a:r>
            <a:r>
              <a:rPr lang="cs-CZ" dirty="0" err="1"/>
              <a:t>Galén</a:t>
            </a:r>
            <a:r>
              <a:rPr lang="cs-CZ" dirty="0"/>
              <a:t>, 2005.</a:t>
            </a:r>
          </a:p>
          <a:p>
            <a:r>
              <a:rPr lang="cs-CZ" dirty="0"/>
              <a:t>LUKASOVÁ, E. 1998. </a:t>
            </a:r>
            <a:r>
              <a:rPr lang="cs-CZ" i="1" dirty="0"/>
              <a:t>I tvoje utrpení má smysl.</a:t>
            </a:r>
            <a:r>
              <a:rPr lang="cs-CZ" dirty="0"/>
              <a:t> Brno: Cesta.</a:t>
            </a:r>
          </a:p>
          <a:p>
            <a:r>
              <a:rPr lang="cs-CZ" dirty="0"/>
              <a:t>MATOUŠEK, O. et al. 2001. </a:t>
            </a:r>
            <a:r>
              <a:rPr lang="cs-CZ" i="1" dirty="0"/>
              <a:t>Základy sociální práce</a:t>
            </a:r>
            <a:r>
              <a:rPr lang="cs-CZ" dirty="0"/>
              <a:t>. Praha: Portál.</a:t>
            </a:r>
          </a:p>
          <a:p>
            <a:r>
              <a:rPr lang="cs-CZ" dirty="0"/>
              <a:t>MATOUŠEK, O., KODYMOVÁ, P. KOLÁČKOVÁ, J. 2005. </a:t>
            </a:r>
            <a:r>
              <a:rPr lang="cs-CZ" i="1" dirty="0"/>
              <a:t>Sociální práce v praxi : Specifika různých cílových skupin a práce s nimi. </a:t>
            </a:r>
            <a:r>
              <a:rPr lang="cs-CZ" dirty="0"/>
              <a:t>Praha: Portál. </a:t>
            </a:r>
          </a:p>
          <a:p>
            <a:r>
              <a:rPr lang="cs-CZ" dirty="0"/>
              <a:t>MEADOR B. D., ROGERS, C. R. 1996. </a:t>
            </a:r>
            <a:r>
              <a:rPr lang="cs-CZ" dirty="0" err="1"/>
              <a:t>Prístup</a:t>
            </a:r>
            <a:r>
              <a:rPr lang="cs-CZ" dirty="0"/>
              <a:t> </a:t>
            </a:r>
            <a:r>
              <a:rPr lang="cs-CZ" dirty="0" err="1"/>
              <a:t>zameraný</a:t>
            </a:r>
            <a:r>
              <a:rPr lang="cs-CZ" dirty="0"/>
              <a:t> na </a:t>
            </a:r>
            <a:r>
              <a:rPr lang="cs-CZ" dirty="0" err="1"/>
              <a:t>človeka</a:t>
            </a:r>
            <a:r>
              <a:rPr lang="cs-CZ" dirty="0"/>
              <a:t>. In: ČERNOUŠEK, M. (Ed.) </a:t>
            </a:r>
            <a:r>
              <a:rPr lang="cs-CZ" i="1" dirty="0"/>
              <a:t>Psychoterapie: sborník přednášek. </a:t>
            </a:r>
            <a:r>
              <a:rPr lang="cs-CZ" dirty="0"/>
              <a:t>2., opravené a rozšířené vydání. Praha: Triton.</a:t>
            </a:r>
          </a:p>
          <a:p>
            <a:r>
              <a:rPr lang="cs-CZ" dirty="0"/>
              <a:t>NOVOTNÁ, V., SCHIMMERLINGOVÁ, V. 1992. Sociální práce její vývoj a metodické postupy</a:t>
            </a:r>
            <a:r>
              <a:rPr lang="cs-CZ" i="1" dirty="0"/>
              <a:t>. </a:t>
            </a:r>
            <a:r>
              <a:rPr lang="cs-CZ" dirty="0"/>
              <a:t>Praha: Karolinum, 1992.</a:t>
            </a:r>
          </a:p>
          <a:p>
            <a:r>
              <a:rPr lang="cs-CZ" dirty="0"/>
              <a:t>PERLMAN, H., H. 1957. </a:t>
            </a:r>
            <a:r>
              <a:rPr lang="cs-CZ" i="1" dirty="0" err="1"/>
              <a:t>Social</a:t>
            </a:r>
            <a:r>
              <a:rPr lang="cs-CZ" i="1" dirty="0"/>
              <a:t> </a:t>
            </a:r>
            <a:r>
              <a:rPr lang="cs-CZ" i="1" dirty="0" err="1"/>
              <a:t>Casework</a:t>
            </a:r>
            <a:r>
              <a:rPr lang="cs-CZ" i="1" dirty="0"/>
              <a:t>. A </a:t>
            </a:r>
            <a:r>
              <a:rPr lang="cs-CZ" i="1" dirty="0" err="1"/>
              <a:t>Problem-solving</a:t>
            </a:r>
            <a:r>
              <a:rPr lang="cs-CZ" i="1" dirty="0"/>
              <a:t> </a:t>
            </a:r>
            <a:r>
              <a:rPr lang="cs-CZ" i="1" dirty="0" err="1"/>
              <a:t>Process</a:t>
            </a:r>
            <a:r>
              <a:rPr lang="cs-CZ" i="1" dirty="0"/>
              <a:t>. </a:t>
            </a:r>
            <a:r>
              <a:rPr lang="cs-CZ" dirty="0"/>
              <a:t>Chicago: </a:t>
            </a:r>
            <a:r>
              <a:rPr lang="cs-CZ" dirty="0" err="1"/>
              <a:t>The</a:t>
            </a:r>
            <a:r>
              <a:rPr lang="cs-CZ" dirty="0"/>
              <a:t> University </a:t>
            </a:r>
            <a:r>
              <a:rPr lang="cs-CZ" dirty="0" err="1"/>
              <a:t>of</a:t>
            </a:r>
            <a:r>
              <a:rPr lang="cs-CZ" dirty="0"/>
              <a:t> Chicago.</a:t>
            </a:r>
          </a:p>
          <a:p>
            <a:r>
              <a:rPr lang="cs-CZ" dirty="0"/>
              <a:t>REID</a:t>
            </a:r>
            <a:r>
              <a:rPr lang="en-US" dirty="0"/>
              <a:t>, W. J., </a:t>
            </a:r>
            <a:r>
              <a:rPr lang="cs-CZ" dirty="0"/>
              <a:t>EPSTEIN</a:t>
            </a:r>
            <a:r>
              <a:rPr lang="en-US" dirty="0"/>
              <a:t>, L. (1972). </a:t>
            </a:r>
            <a:r>
              <a:rPr lang="en-US" i="1" dirty="0"/>
              <a:t>Task-centered casework</a:t>
            </a:r>
            <a:r>
              <a:rPr lang="en-US" dirty="0"/>
              <a:t>. New York, NY: Columbia University Press.</a:t>
            </a:r>
            <a:endParaRPr lang="cs-CZ" dirty="0"/>
          </a:p>
          <a:p>
            <a:r>
              <a:rPr lang="cs-CZ" dirty="0"/>
              <a:t>ŘEZNÍČEK, I. 1997. </a:t>
            </a:r>
            <a:r>
              <a:rPr lang="cs-CZ" i="1" dirty="0"/>
              <a:t>Metody sociální práce. </a:t>
            </a:r>
            <a:r>
              <a:rPr lang="cs-CZ" dirty="0"/>
              <a:t>Praha: Sociologické nakladatelství, dotisk 1. vydání. </a:t>
            </a:r>
          </a:p>
        </p:txBody>
      </p:sp>
    </p:spTree>
    <p:extLst>
      <p:ext uri="{BB962C8B-B14F-4D97-AF65-F5344CB8AC3E}">
        <p14:creationId xmlns:p14="http://schemas.microsoft.com/office/powerpoint/2010/main" val="2065275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BDCD149-E095-436F-B36E-DC6E44CE3B09}"/>
              </a:ext>
            </a:extLst>
          </p:cNvPr>
          <p:cNvSpPr>
            <a:spLocks noGrp="1"/>
          </p:cNvSpPr>
          <p:nvPr>
            <p:ph type="title"/>
          </p:nvPr>
        </p:nvSpPr>
        <p:spPr>
          <a:xfrm>
            <a:off x="557530" y="1709738"/>
            <a:ext cx="11360150" cy="2852737"/>
          </a:xfrm>
        </p:spPr>
        <p:txBody>
          <a:bodyPr/>
          <a:lstStyle/>
          <a:p>
            <a:r>
              <a:rPr lang="cs-CZ" dirty="0"/>
              <a:t>Případová práce, case management</a:t>
            </a:r>
          </a:p>
        </p:txBody>
      </p:sp>
    </p:spTree>
    <p:extLst>
      <p:ext uri="{BB962C8B-B14F-4D97-AF65-F5344CB8AC3E}">
        <p14:creationId xmlns:p14="http://schemas.microsoft.com/office/powerpoint/2010/main" val="2742015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8E11A1-6160-41A3-AE60-D0E636877FCB}"/>
              </a:ext>
            </a:extLst>
          </p:cNvPr>
          <p:cNvSpPr>
            <a:spLocks noGrp="1"/>
          </p:cNvSpPr>
          <p:nvPr>
            <p:ph type="title"/>
          </p:nvPr>
        </p:nvSpPr>
        <p:spPr/>
        <p:txBody>
          <a:bodyPr/>
          <a:lstStyle/>
          <a:p>
            <a:r>
              <a:rPr lang="cs-CZ" dirty="0"/>
              <a:t>Případová práce</a:t>
            </a:r>
          </a:p>
        </p:txBody>
      </p:sp>
      <p:sp>
        <p:nvSpPr>
          <p:cNvPr id="3" name="Zástupný symbol pro obsah 2">
            <a:extLst>
              <a:ext uri="{FF2B5EF4-FFF2-40B4-BE49-F238E27FC236}">
                <a16:creationId xmlns:a16="http://schemas.microsoft.com/office/drawing/2014/main" id="{AA29B747-7D8A-4B37-921A-55DD3F5C213A}"/>
              </a:ext>
            </a:extLst>
          </p:cNvPr>
          <p:cNvSpPr>
            <a:spLocks noGrp="1"/>
          </p:cNvSpPr>
          <p:nvPr>
            <p:ph idx="1"/>
          </p:nvPr>
        </p:nvSpPr>
        <p:spPr>
          <a:xfrm>
            <a:off x="838200" y="1825625"/>
            <a:ext cx="10515600" cy="4667250"/>
          </a:xfrm>
        </p:spPr>
        <p:txBody>
          <a:bodyPr>
            <a:normAutofit fontScale="92500" lnSpcReduction="20000"/>
          </a:bodyPr>
          <a:lstStyle/>
          <a:p>
            <a:r>
              <a:rPr lang="cs-CZ" dirty="0"/>
              <a:t>Práce s klientem zahrnující čtyři (?) hlavní fáze – sociální evidence, sociální diagnostika, intervence a vyhodnocení jejích dopadů</a:t>
            </a:r>
          </a:p>
          <a:p>
            <a:r>
              <a:rPr lang="cs-CZ" dirty="0"/>
              <a:t>Pouze schematické rozlišení – </a:t>
            </a:r>
            <a:r>
              <a:rPr lang="cs-CZ" dirty="0" err="1"/>
              <a:t>repetitivnost</a:t>
            </a:r>
            <a:r>
              <a:rPr lang="cs-CZ" dirty="0"/>
              <a:t>, prolínání a nejasné ohraničení jednotlivých fází</a:t>
            </a:r>
          </a:p>
          <a:p>
            <a:r>
              <a:rPr lang="cs-CZ" dirty="0"/>
              <a:t>To se týká zejména distinkce mezi diagnostickou fází a fází intervence</a:t>
            </a:r>
          </a:p>
          <a:p>
            <a:pPr lvl="1"/>
            <a:r>
              <a:rPr lang="cs-CZ" dirty="0"/>
              <a:t>Obsah a podobu těchto dvou fází tak vystihuje spíše společné označení </a:t>
            </a:r>
            <a:r>
              <a:rPr lang="cs-CZ" b="1" dirty="0"/>
              <a:t>sjednávání zakázky mezi pracovníkem a klientem</a:t>
            </a:r>
          </a:p>
          <a:p>
            <a:pPr lvl="1"/>
            <a:r>
              <a:rPr lang="cs-CZ" dirty="0"/>
              <a:t>Spojení především zdůrazňuje aktivní roli klienta</a:t>
            </a:r>
          </a:p>
          <a:p>
            <a:pPr lvl="1"/>
            <a:r>
              <a:rPr lang="cs-CZ" dirty="0"/>
              <a:t>Současně také lépe odráží častou </a:t>
            </a:r>
            <a:r>
              <a:rPr lang="cs-CZ" dirty="0" err="1"/>
              <a:t>synchronicitu</a:t>
            </a:r>
            <a:r>
              <a:rPr lang="cs-CZ" dirty="0"/>
              <a:t> mezi sociální diagnostikou a sociální intervencí, která vyplývá z jejich provázanosti (přesněji situaci, jež jako synchronní proces působí navenek, ve skutečnosti jde spíše o postupné sbližování očekávání klienta a možností řešení, které mu může nabídnout pracovník) </a:t>
            </a:r>
          </a:p>
          <a:p>
            <a:pPr lvl="1"/>
            <a:r>
              <a:rPr lang="cs-CZ" dirty="0"/>
              <a:t>Uvedené čtyři fáze rozlišovaly starší prameny o sociální práci, dnes již používáno není</a:t>
            </a:r>
          </a:p>
          <a:p>
            <a:pPr lvl="1"/>
            <a:r>
              <a:rPr lang="cs-CZ" dirty="0"/>
              <a:t>Je zde uvedeno proto, že umožňuje rozlišit oba aspekty, které jsou ve fázi sjednávání zakázky důležité, bez ohledu na to, že se reálně velmi silně prolínají </a:t>
            </a:r>
          </a:p>
          <a:p>
            <a:endParaRPr lang="cs-CZ" dirty="0"/>
          </a:p>
        </p:txBody>
      </p:sp>
    </p:spTree>
    <p:extLst>
      <p:ext uri="{BB962C8B-B14F-4D97-AF65-F5344CB8AC3E}">
        <p14:creationId xmlns:p14="http://schemas.microsoft.com/office/powerpoint/2010/main" val="1643301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8F16A-66BA-4910-BA13-5B8DB406121D}"/>
              </a:ext>
            </a:extLst>
          </p:cNvPr>
          <p:cNvSpPr>
            <a:spLocks noGrp="1"/>
          </p:cNvSpPr>
          <p:nvPr>
            <p:ph type="title"/>
          </p:nvPr>
        </p:nvSpPr>
        <p:spPr/>
        <p:txBody>
          <a:bodyPr/>
          <a:lstStyle/>
          <a:p>
            <a:r>
              <a:rPr lang="cs-CZ" dirty="0"/>
              <a:t>Case management</a:t>
            </a:r>
          </a:p>
        </p:txBody>
      </p:sp>
      <p:sp>
        <p:nvSpPr>
          <p:cNvPr id="3" name="Zástupný symbol pro obsah 2">
            <a:extLst>
              <a:ext uri="{FF2B5EF4-FFF2-40B4-BE49-F238E27FC236}">
                <a16:creationId xmlns:a16="http://schemas.microsoft.com/office/drawing/2014/main" id="{51161B95-4F61-4BD3-86DF-685C38EB2177}"/>
              </a:ext>
            </a:extLst>
          </p:cNvPr>
          <p:cNvSpPr>
            <a:spLocks noGrp="1"/>
          </p:cNvSpPr>
          <p:nvPr>
            <p:ph idx="1"/>
          </p:nvPr>
        </p:nvSpPr>
        <p:spPr/>
        <p:txBody>
          <a:bodyPr/>
          <a:lstStyle/>
          <a:p>
            <a:r>
              <a:rPr lang="pl-PL" dirty="0"/>
              <a:t>Přístup pro situaci, kdy je do práce s klientem zapojeno více </a:t>
            </a:r>
            <a:r>
              <a:rPr lang="cs-CZ" dirty="0"/>
              <a:t>odborníků a je nezbytná koordinace jimi zajišťovaných aktivit</a:t>
            </a:r>
          </a:p>
          <a:p>
            <a:r>
              <a:rPr lang="cs-CZ" dirty="0"/>
              <a:t>Jeho cílem je poskytnout v takovéto situaci klientům podporu co nejlépe odpovídající jejich potřebám</a:t>
            </a:r>
          </a:p>
          <a:p>
            <a:r>
              <a:rPr lang="cs-CZ" dirty="0"/>
              <a:t>Týká se především pomezí různých oblastí (např. situace, při níž jsou důležité sociální a zdravotní aspekty, situace osob opouštějících výkon trestu) a situací, kdy může být pro klienta důležitá možnost obrátit se na jednu osobu (např. podpora integrace osob se zdravotním postižením)</a:t>
            </a:r>
          </a:p>
          <a:p>
            <a:r>
              <a:rPr lang="cs-CZ" dirty="0"/>
              <a:t>Význam spolupráce s dalšími odborníky, síťování organizací</a:t>
            </a:r>
          </a:p>
        </p:txBody>
      </p:sp>
    </p:spTree>
    <p:extLst>
      <p:ext uri="{BB962C8B-B14F-4D97-AF65-F5344CB8AC3E}">
        <p14:creationId xmlns:p14="http://schemas.microsoft.com/office/powerpoint/2010/main" val="92709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20E1A9-2547-4210-957E-39C49FF094AA}"/>
              </a:ext>
            </a:extLst>
          </p:cNvPr>
          <p:cNvSpPr>
            <a:spLocks noGrp="1"/>
          </p:cNvSpPr>
          <p:nvPr>
            <p:ph type="title"/>
          </p:nvPr>
        </p:nvSpPr>
        <p:spPr/>
        <p:txBody>
          <a:bodyPr/>
          <a:lstStyle/>
          <a:p>
            <a:r>
              <a:rPr lang="cs-CZ" dirty="0"/>
              <a:t>Případové konference</a:t>
            </a:r>
          </a:p>
        </p:txBody>
      </p:sp>
      <p:sp>
        <p:nvSpPr>
          <p:cNvPr id="3" name="Zástupný symbol pro obsah 2">
            <a:extLst>
              <a:ext uri="{FF2B5EF4-FFF2-40B4-BE49-F238E27FC236}">
                <a16:creationId xmlns:a16="http://schemas.microsoft.com/office/drawing/2014/main" id="{A4DD83AE-8327-4884-A449-15B5A416F3B5}"/>
              </a:ext>
            </a:extLst>
          </p:cNvPr>
          <p:cNvSpPr>
            <a:spLocks noGrp="1"/>
          </p:cNvSpPr>
          <p:nvPr>
            <p:ph idx="1"/>
          </p:nvPr>
        </p:nvSpPr>
        <p:spPr/>
        <p:txBody>
          <a:bodyPr/>
          <a:lstStyle/>
          <a:p>
            <a:r>
              <a:rPr lang="cs-CZ" dirty="0"/>
              <a:t>Setkání klienta s dalšími osobami, jichž se jeho situace týká nebo jsou součástí jeho podpůrné sítě, za účasti odborníka nebo odborníků</a:t>
            </a:r>
          </a:p>
          <a:p>
            <a:r>
              <a:rPr lang="cs-CZ" dirty="0"/>
              <a:t>Cílem je sdílet informace a zhodnotit situaci klienta a osob v jeho okolí a hledání a plánování optimálního řešení situace a společného postupu</a:t>
            </a:r>
          </a:p>
          <a:p>
            <a:r>
              <a:rPr lang="cs-CZ" dirty="0"/>
              <a:t>Průběh případové konference</a:t>
            </a:r>
          </a:p>
          <a:p>
            <a:pPr lvl="1"/>
            <a:r>
              <a:rPr lang="cs-CZ" dirty="0"/>
              <a:t>Příprava</a:t>
            </a:r>
          </a:p>
          <a:p>
            <a:pPr lvl="1"/>
            <a:r>
              <a:rPr lang="cs-CZ" dirty="0"/>
              <a:t>Samotná případová konference</a:t>
            </a:r>
          </a:p>
          <a:p>
            <a:pPr lvl="1"/>
            <a:r>
              <a:rPr lang="cs-CZ" dirty="0"/>
              <a:t>Individuální plán </a:t>
            </a:r>
          </a:p>
        </p:txBody>
      </p:sp>
    </p:spTree>
    <p:extLst>
      <p:ext uri="{BB962C8B-B14F-4D97-AF65-F5344CB8AC3E}">
        <p14:creationId xmlns:p14="http://schemas.microsoft.com/office/powerpoint/2010/main" val="328993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BDCD149-E095-436F-B36E-DC6E44CE3B09}"/>
              </a:ext>
            </a:extLst>
          </p:cNvPr>
          <p:cNvSpPr>
            <a:spLocks noGrp="1"/>
          </p:cNvSpPr>
          <p:nvPr>
            <p:ph type="title"/>
          </p:nvPr>
        </p:nvSpPr>
        <p:spPr/>
        <p:txBody>
          <a:bodyPr/>
          <a:lstStyle/>
          <a:p>
            <a:r>
              <a:rPr lang="cs-CZ" dirty="0"/>
              <a:t>Poradenský proces - vedení rozhovoru</a:t>
            </a:r>
          </a:p>
        </p:txBody>
      </p:sp>
    </p:spTree>
    <p:extLst>
      <p:ext uri="{BB962C8B-B14F-4D97-AF65-F5344CB8AC3E}">
        <p14:creationId xmlns:p14="http://schemas.microsoft.com/office/powerpoint/2010/main" val="1517709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8F16A-66BA-4910-BA13-5B8DB406121D}"/>
              </a:ext>
            </a:extLst>
          </p:cNvPr>
          <p:cNvSpPr>
            <a:spLocks noGrp="1"/>
          </p:cNvSpPr>
          <p:nvPr>
            <p:ph type="title"/>
          </p:nvPr>
        </p:nvSpPr>
        <p:spPr/>
        <p:txBody>
          <a:bodyPr/>
          <a:lstStyle/>
          <a:p>
            <a:r>
              <a:rPr lang="cs-CZ" dirty="0"/>
              <a:t>Počáteční kontakt, vymezení podmínek spolupráce</a:t>
            </a:r>
          </a:p>
        </p:txBody>
      </p:sp>
      <p:sp>
        <p:nvSpPr>
          <p:cNvPr id="3" name="Zástupný symbol pro obsah 2">
            <a:extLst>
              <a:ext uri="{FF2B5EF4-FFF2-40B4-BE49-F238E27FC236}">
                <a16:creationId xmlns:a16="http://schemas.microsoft.com/office/drawing/2014/main" id="{51161B95-4F61-4BD3-86DF-685C38EB2177}"/>
              </a:ext>
            </a:extLst>
          </p:cNvPr>
          <p:cNvSpPr>
            <a:spLocks noGrp="1"/>
          </p:cNvSpPr>
          <p:nvPr>
            <p:ph idx="1"/>
          </p:nvPr>
        </p:nvSpPr>
        <p:spPr>
          <a:xfrm>
            <a:off x="891365" y="1825625"/>
            <a:ext cx="10515600" cy="4351338"/>
          </a:xfrm>
        </p:spPr>
        <p:txBody>
          <a:bodyPr>
            <a:normAutofit lnSpcReduction="10000"/>
          </a:bodyPr>
          <a:lstStyle/>
          <a:p>
            <a:r>
              <a:rPr lang="cs-CZ" dirty="0"/>
              <a:t>Příprava (s ohledem na odlišné potřeby a situace klientů):</a:t>
            </a:r>
          </a:p>
          <a:p>
            <a:pPr lvl="1"/>
            <a:r>
              <a:rPr lang="cs-CZ" dirty="0"/>
              <a:t>potřebnost obeznámení se se situací klienta (tato možnost ale někdy schází)</a:t>
            </a:r>
          </a:p>
          <a:p>
            <a:pPr lvl="1"/>
            <a:r>
              <a:rPr lang="cs-CZ" dirty="0"/>
              <a:t>vytvoření prostředí, ve kterém se bude klient cítit bezpečně,</a:t>
            </a:r>
          </a:p>
          <a:p>
            <a:pPr lvl="1"/>
            <a:r>
              <a:rPr lang="cs-CZ" dirty="0"/>
              <a:t>prostředí, kde bude klient mít možnost získat při prvním sezení dojem, že spolupráce pro něj může být přínosná a může mu pomoci</a:t>
            </a:r>
          </a:p>
          <a:p>
            <a:pPr lvl="1"/>
            <a:r>
              <a:rPr lang="cs-CZ" dirty="0"/>
              <a:t>nutnost počítat s tím, že klient přichází s obavami, zažil nezdary při předchozí snaze o řešení svého problému apod.</a:t>
            </a:r>
          </a:p>
          <a:p>
            <a:r>
              <a:rPr lang="cs-CZ" dirty="0"/>
              <a:t>Přiblížení vlastních možností a zjištění očekávání klienta – zahájení sjednávání zakázky a přechod do fáze sjednávání zakázky</a:t>
            </a:r>
          </a:p>
          <a:p>
            <a:r>
              <a:rPr lang="cs-CZ" dirty="0"/>
              <a:t>Kroky nejsou jasně odděleny (to by patrně bylo spíše kontraproduktivní), odehrává se v rámci poradenského rozhovoru</a:t>
            </a:r>
          </a:p>
        </p:txBody>
      </p:sp>
    </p:spTree>
    <p:extLst>
      <p:ext uri="{BB962C8B-B14F-4D97-AF65-F5344CB8AC3E}">
        <p14:creationId xmlns:p14="http://schemas.microsoft.com/office/powerpoint/2010/main" val="231816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 presetClass="entr" presetSubtype="2" fill="hold"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6C3B61-F094-463F-8FD6-0EA0C8FB0146}"/>
              </a:ext>
            </a:extLst>
          </p:cNvPr>
          <p:cNvSpPr>
            <a:spLocks noGrp="1"/>
          </p:cNvSpPr>
          <p:nvPr>
            <p:ph type="title"/>
          </p:nvPr>
        </p:nvSpPr>
        <p:spPr>
          <a:xfrm>
            <a:off x="838200" y="365125"/>
            <a:ext cx="10515600" cy="1325563"/>
          </a:xfrm>
        </p:spPr>
        <p:txBody>
          <a:bodyPr/>
          <a:lstStyle/>
          <a:p>
            <a:r>
              <a:rPr lang="cs-CZ" dirty="0"/>
              <a:t>Vyjasnění zakázky</a:t>
            </a:r>
          </a:p>
        </p:txBody>
      </p:sp>
      <p:sp>
        <p:nvSpPr>
          <p:cNvPr id="3" name="Zástupný symbol pro obsah 2">
            <a:extLst>
              <a:ext uri="{FF2B5EF4-FFF2-40B4-BE49-F238E27FC236}">
                <a16:creationId xmlns:a16="http://schemas.microsoft.com/office/drawing/2014/main" id="{386BF9E0-3957-4EF5-B630-C9C94BFB6C72}"/>
              </a:ext>
            </a:extLst>
          </p:cNvPr>
          <p:cNvSpPr>
            <a:spLocks noGrp="1"/>
          </p:cNvSpPr>
          <p:nvPr>
            <p:ph idx="1"/>
          </p:nvPr>
        </p:nvSpPr>
        <p:spPr>
          <a:xfrm>
            <a:off x="838200" y="1825624"/>
            <a:ext cx="10515600" cy="4808855"/>
          </a:xfrm>
        </p:spPr>
        <p:txBody>
          <a:bodyPr>
            <a:normAutofit/>
          </a:bodyPr>
          <a:lstStyle/>
          <a:p>
            <a:r>
              <a:rPr lang="cs-CZ" dirty="0"/>
              <a:t>Pokračující vyjasňování očekávání klienta a možností pracovníka </a:t>
            </a:r>
            <a:br>
              <a:rPr lang="cs-CZ" dirty="0"/>
            </a:br>
            <a:r>
              <a:rPr lang="cs-CZ" dirty="0"/>
              <a:t>v rozhovoru, hledání vhodného postupu řešení situace</a:t>
            </a:r>
          </a:p>
          <a:p>
            <a:r>
              <a:rPr lang="cs-CZ" dirty="0"/>
              <a:t>Využívání rozhovoru a specifických otázek k prohlubování zájmu klienta nebo ke snaze řešit problematiku vlastními prostředky</a:t>
            </a:r>
          </a:p>
          <a:p>
            <a:r>
              <a:rPr lang="cs-CZ" dirty="0"/>
              <a:t>Vyjasnění zakázky, dohoda na dalším postupu, dojednání konkrétních kroků, termínu dalšího setkání apod.</a:t>
            </a:r>
          </a:p>
        </p:txBody>
      </p:sp>
    </p:spTree>
    <p:extLst>
      <p:ext uri="{BB962C8B-B14F-4D97-AF65-F5344CB8AC3E}">
        <p14:creationId xmlns:p14="http://schemas.microsoft.com/office/powerpoint/2010/main" val="1589912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D7F0FE-0B6F-49D1-9C3F-493725070F35}"/>
              </a:ext>
            </a:extLst>
          </p:cNvPr>
          <p:cNvSpPr>
            <a:spLocks noGrp="1"/>
          </p:cNvSpPr>
          <p:nvPr>
            <p:ph type="title"/>
          </p:nvPr>
        </p:nvSpPr>
        <p:spPr/>
        <p:txBody>
          <a:bodyPr/>
          <a:lstStyle/>
          <a:p>
            <a:r>
              <a:rPr lang="cs-CZ" dirty="0"/>
              <a:t>Rekapitulace</a:t>
            </a:r>
          </a:p>
        </p:txBody>
      </p:sp>
      <p:sp>
        <p:nvSpPr>
          <p:cNvPr id="3" name="Zástupný symbol pro obsah 2">
            <a:extLst>
              <a:ext uri="{FF2B5EF4-FFF2-40B4-BE49-F238E27FC236}">
                <a16:creationId xmlns:a16="http://schemas.microsoft.com/office/drawing/2014/main" id="{547DAF24-F9F0-4656-AEA7-D6B6A8C1DFD7}"/>
              </a:ext>
            </a:extLst>
          </p:cNvPr>
          <p:cNvSpPr>
            <a:spLocks noGrp="1"/>
          </p:cNvSpPr>
          <p:nvPr>
            <p:ph idx="1"/>
          </p:nvPr>
        </p:nvSpPr>
        <p:spPr/>
        <p:txBody>
          <a:bodyPr>
            <a:normAutofit fontScale="92500" lnSpcReduction="20000"/>
          </a:bodyPr>
          <a:lstStyle/>
          <a:p>
            <a:r>
              <a:rPr lang="cs-CZ" dirty="0"/>
              <a:t>Uplatnění tradičních i moderních přístupů, postupů apod.</a:t>
            </a:r>
          </a:p>
          <a:p>
            <a:r>
              <a:rPr lang="cs-CZ" dirty="0"/>
              <a:t>Různé aspekty (kontext, cíle, předpoklady)</a:t>
            </a:r>
          </a:p>
          <a:p>
            <a:r>
              <a:rPr lang="cs-CZ" dirty="0"/>
              <a:t>Okolnosti podporující setrvačnost vs. okolnosti vytvářející prostor pro inovace – např. nové společenské problémy, nové technologie x osvědčené a prověřené postupy, dobré praxe, vědecké poznatky, vývoj poznání</a:t>
            </a:r>
          </a:p>
          <a:p>
            <a:r>
              <a:rPr lang="cs-CZ" dirty="0"/>
              <a:t>Jedinečnost situace a osobnosti klienta (princip </a:t>
            </a:r>
            <a:r>
              <a:rPr lang="cs-CZ" dirty="0" err="1"/>
              <a:t>intersekcionality</a:t>
            </a:r>
            <a:r>
              <a:rPr lang="cs-CZ" dirty="0"/>
              <a:t>) i osobnosti sociálního pracovníka (+ téma rolí, význam vztahu mezi pracovníkem a klientem aj.)</a:t>
            </a:r>
          </a:p>
          <a:p>
            <a:r>
              <a:rPr lang="cs-CZ" dirty="0"/>
              <a:t>Institucionální rovina, regulace přesně vymezených oblastí (princip kompetence)</a:t>
            </a:r>
          </a:p>
          <a:p>
            <a:r>
              <a:rPr lang="cs-CZ" dirty="0"/>
              <a:t>Mezioborový přístup, spolupráce mezi obory, vývoj legislativy</a:t>
            </a:r>
          </a:p>
          <a:p>
            <a:r>
              <a:rPr lang="cs-CZ" dirty="0"/>
              <a:t>Etika, vzdělávání, supervize...</a:t>
            </a:r>
          </a:p>
          <a:p>
            <a:endParaRPr lang="cs-CZ" dirty="0"/>
          </a:p>
          <a:p>
            <a:endParaRPr lang="cs-CZ" dirty="0"/>
          </a:p>
        </p:txBody>
      </p:sp>
    </p:spTree>
    <p:extLst>
      <p:ext uri="{BB962C8B-B14F-4D97-AF65-F5344CB8AC3E}">
        <p14:creationId xmlns:p14="http://schemas.microsoft.com/office/powerpoint/2010/main" val="370267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D49E61-E5A9-440F-8F46-2512B6EC4DAD}"/>
              </a:ext>
            </a:extLst>
          </p:cNvPr>
          <p:cNvSpPr>
            <a:spLocks noGrp="1"/>
          </p:cNvSpPr>
          <p:nvPr>
            <p:ph type="title"/>
          </p:nvPr>
        </p:nvSpPr>
        <p:spPr/>
        <p:txBody>
          <a:bodyPr/>
          <a:lstStyle/>
          <a:p>
            <a:r>
              <a:rPr lang="cs-CZ" dirty="0"/>
              <a:t>Vedení rozhovoru a jeho zaměření</a:t>
            </a:r>
          </a:p>
        </p:txBody>
      </p:sp>
      <p:sp>
        <p:nvSpPr>
          <p:cNvPr id="3" name="Zástupný symbol pro obsah 2">
            <a:extLst>
              <a:ext uri="{FF2B5EF4-FFF2-40B4-BE49-F238E27FC236}">
                <a16:creationId xmlns:a16="http://schemas.microsoft.com/office/drawing/2014/main" id="{4CD90E6F-9B51-4E2F-8603-73D795A2F159}"/>
              </a:ext>
            </a:extLst>
          </p:cNvPr>
          <p:cNvSpPr>
            <a:spLocks noGrp="1"/>
          </p:cNvSpPr>
          <p:nvPr>
            <p:ph idx="1"/>
          </p:nvPr>
        </p:nvSpPr>
        <p:spPr>
          <a:xfrm>
            <a:off x="838200" y="1825624"/>
            <a:ext cx="10515600" cy="5032376"/>
          </a:xfrm>
        </p:spPr>
        <p:txBody>
          <a:bodyPr>
            <a:normAutofit fontScale="85000" lnSpcReduction="10000"/>
          </a:bodyPr>
          <a:lstStyle/>
          <a:p>
            <a:r>
              <a:rPr lang="cs-CZ" dirty="0"/>
              <a:t>Způsob vedení rozhovoru je potřebné přizpůsobit konkrétní situaci klienta, respektive i v průběhu rozhovoru je potřebné jej uzpůsobovat tak, aby klientovi prospěl co nejvíce</a:t>
            </a:r>
          </a:p>
          <a:p>
            <a:r>
              <a:rPr lang="cs-CZ" dirty="0"/>
              <a:t>Rozhovor může mít různé cíle a akcenty, typy rozhovoru podle jejich zaměření lze rozlišit např. takto:</a:t>
            </a:r>
          </a:p>
          <a:p>
            <a:pPr lvl="1"/>
            <a:r>
              <a:rPr lang="cs-CZ" dirty="0"/>
              <a:t>Empatický – základní typ, charakteristické pro něj je naslouchání a potvrzení klientovi, že má právo na své pocity</a:t>
            </a:r>
          </a:p>
          <a:p>
            <a:pPr lvl="1"/>
            <a:r>
              <a:rPr lang="cs-CZ" dirty="0"/>
              <a:t>Poradensko-informační – poskytnutí informací</a:t>
            </a:r>
          </a:p>
          <a:p>
            <a:pPr lvl="1"/>
            <a:r>
              <a:rPr lang="cs-CZ" dirty="0"/>
              <a:t>Interpretující – poskytnutí další perspektivy klientovi, umožnění klientovi nahlédnout další souvislosti nebo jim více porozumět</a:t>
            </a:r>
          </a:p>
          <a:p>
            <a:pPr lvl="1"/>
            <a:r>
              <a:rPr lang="cs-CZ" dirty="0"/>
              <a:t>Podpůrný – podpora jistoty klienta, potvrzení důležitosti nebo správnosti určitého přesvědčení nebo rozhodnutí, posílení klienta</a:t>
            </a:r>
          </a:p>
          <a:p>
            <a:pPr lvl="1"/>
            <a:r>
              <a:rPr lang="cs-CZ" dirty="0"/>
              <a:t>Přesvědčující – vedený direktivně, je spojený s převzetím zodpovědnosti za klienta</a:t>
            </a:r>
          </a:p>
          <a:p>
            <a:r>
              <a:rPr lang="cs-CZ" dirty="0"/>
              <a:t>Možná úskalí při vedení rozhovoru</a:t>
            </a:r>
          </a:p>
          <a:p>
            <a:pPr lvl="1"/>
            <a:r>
              <a:rPr lang="cs-CZ" dirty="0"/>
              <a:t>Obtížné zahájení rozhovoru – mlčení, ambivalence, mnohomluvnost</a:t>
            </a:r>
          </a:p>
          <a:p>
            <a:pPr lvl="1"/>
            <a:r>
              <a:rPr lang="cs-CZ" dirty="0"/>
              <a:t>Chyby při vedení rozhovoru – netrpělivost, autoritativnost, sugestivní otázky, lhostejnost...</a:t>
            </a:r>
          </a:p>
        </p:txBody>
      </p:sp>
    </p:spTree>
    <p:extLst>
      <p:ext uri="{BB962C8B-B14F-4D97-AF65-F5344CB8AC3E}">
        <p14:creationId xmlns:p14="http://schemas.microsoft.com/office/powerpoint/2010/main" val="357179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36291A-9E10-4906-B594-BE6B23F28748}"/>
              </a:ext>
            </a:extLst>
          </p:cNvPr>
          <p:cNvSpPr>
            <a:spLocks noGrp="1"/>
          </p:cNvSpPr>
          <p:nvPr>
            <p:ph type="title"/>
          </p:nvPr>
        </p:nvSpPr>
        <p:spPr/>
        <p:txBody>
          <a:bodyPr/>
          <a:lstStyle/>
          <a:p>
            <a:r>
              <a:rPr lang="cs-CZ" dirty="0"/>
              <a:t>Základní předpoklady vedení rozhovoru a vybrané techniky</a:t>
            </a:r>
          </a:p>
        </p:txBody>
      </p:sp>
      <p:sp>
        <p:nvSpPr>
          <p:cNvPr id="3" name="Zástupný symbol pro obsah 2">
            <a:extLst>
              <a:ext uri="{FF2B5EF4-FFF2-40B4-BE49-F238E27FC236}">
                <a16:creationId xmlns:a16="http://schemas.microsoft.com/office/drawing/2014/main" id="{2A7F1DD4-67EE-494F-8448-297D6A8D4EDD}"/>
              </a:ext>
            </a:extLst>
          </p:cNvPr>
          <p:cNvSpPr>
            <a:spLocks noGrp="1"/>
          </p:cNvSpPr>
          <p:nvPr>
            <p:ph idx="1"/>
          </p:nvPr>
        </p:nvSpPr>
        <p:spPr>
          <a:xfrm>
            <a:off x="695960" y="1825624"/>
            <a:ext cx="11353800" cy="4879975"/>
          </a:xfrm>
        </p:spPr>
        <p:txBody>
          <a:bodyPr>
            <a:normAutofit fontScale="92500" lnSpcReduction="20000"/>
          </a:bodyPr>
          <a:lstStyle/>
          <a:p>
            <a:r>
              <a:rPr lang="cs-CZ" dirty="0"/>
              <a:t>Podle </a:t>
            </a:r>
            <a:r>
              <a:rPr lang="cs-CZ" dirty="0" err="1"/>
              <a:t>Ericksona</a:t>
            </a:r>
            <a:r>
              <a:rPr lang="cs-CZ" dirty="0"/>
              <a:t> je vše potřebné obsaženo v klientovi, změna musí vycházet od něj, proto je nutné „držet krok s klientem“, „jít jeho tempem“</a:t>
            </a:r>
          </a:p>
          <a:p>
            <a:r>
              <a:rPr lang="cs-CZ" dirty="0"/>
              <a:t>Vybrané specifické techniky vedení a provázení klienta:</a:t>
            </a:r>
          </a:p>
          <a:p>
            <a:pPr lvl="1"/>
            <a:r>
              <a:rPr lang="cs-CZ" dirty="0"/>
              <a:t>Zrcadlení – reflexe a přizpůsobení verbálního a neverbálního projevu pracovníka podle jednání klienta (vysílá klientovi zprávu, že je vnímán)</a:t>
            </a:r>
          </a:p>
          <a:p>
            <a:pPr lvl="1"/>
            <a:r>
              <a:rPr lang="cs-CZ" dirty="0"/>
              <a:t>Vedení – snaha vést klienta prostřednictvím otázek k problému a rozšířit jeho zorné pole (je vhodnou technikou za situace, kdy klient ví, že jej pracovník vnímá a chápe ho) </a:t>
            </a:r>
          </a:p>
          <a:p>
            <a:pPr lvl="1"/>
            <a:r>
              <a:rPr lang="cs-CZ" dirty="0"/>
              <a:t>Rekapitulace – vyslání signálu klientovi, že ho pracovník vnímá, ověření vzájemného porozumění, otevírá prostor pro přechod k dalšímu tématu</a:t>
            </a:r>
          </a:p>
          <a:p>
            <a:pPr lvl="1"/>
            <a:r>
              <a:rPr lang="cs-CZ" dirty="0"/>
              <a:t>Parafrázování – pracovník jinými slovy řekne, co se dozvěděl od klienta – zpětná vazba, možnost získání jiného pohledu</a:t>
            </a:r>
          </a:p>
          <a:p>
            <a:pPr lvl="1"/>
            <a:r>
              <a:rPr lang="cs-CZ" dirty="0"/>
              <a:t>Shrnutí – uzavření určitého úseku nebo tématu rozhovoru, zhodnocení dosaženého pokroku</a:t>
            </a:r>
          </a:p>
          <a:p>
            <a:pPr lvl="1"/>
            <a:r>
              <a:rPr lang="cs-CZ" dirty="0"/>
              <a:t>Kotvení – zdůraznění témat, která jsou důležitá</a:t>
            </a:r>
          </a:p>
          <a:p>
            <a:pPr lvl="1"/>
            <a:r>
              <a:rPr lang="cs-CZ" dirty="0" err="1"/>
              <a:t>Grounding</a:t>
            </a:r>
            <a:r>
              <a:rPr lang="cs-CZ" dirty="0"/>
              <a:t> (uzemnění)  - uplatňuje se při řešení akutních krizových stavů, panické atace (při osobním kontaktu) – zpomalení tempa, naslouchání, přizpůsobení jazyka, současně také zaujetí pevné a pohodlné pozice s kontaktem nohou se zemí (to podporuje schopnost pracovníka vyhnout se přenosu emocí z klienta na něj)</a:t>
            </a:r>
          </a:p>
          <a:p>
            <a:endParaRPr lang="cs-CZ" dirty="0"/>
          </a:p>
        </p:txBody>
      </p:sp>
    </p:spTree>
    <p:extLst>
      <p:ext uri="{BB962C8B-B14F-4D97-AF65-F5344CB8AC3E}">
        <p14:creationId xmlns:p14="http://schemas.microsoft.com/office/powerpoint/2010/main" val="656927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005A3F-BAC9-4168-A64A-E42630893683}"/>
              </a:ext>
            </a:extLst>
          </p:cNvPr>
          <p:cNvSpPr>
            <a:spLocks noGrp="1"/>
          </p:cNvSpPr>
          <p:nvPr>
            <p:ph type="title"/>
          </p:nvPr>
        </p:nvSpPr>
        <p:spPr/>
        <p:txBody>
          <a:bodyPr/>
          <a:lstStyle/>
          <a:p>
            <a:r>
              <a:rPr lang="cs-CZ" dirty="0"/>
              <a:t>Okolnosti provázející rozhovor s klientem</a:t>
            </a:r>
          </a:p>
        </p:txBody>
      </p:sp>
      <p:sp>
        <p:nvSpPr>
          <p:cNvPr id="3" name="Zástupný symbol pro obsah 2">
            <a:extLst>
              <a:ext uri="{FF2B5EF4-FFF2-40B4-BE49-F238E27FC236}">
                <a16:creationId xmlns:a16="http://schemas.microsoft.com/office/drawing/2014/main" id="{8C8FA656-9837-4D88-9B69-714368332DC2}"/>
              </a:ext>
            </a:extLst>
          </p:cNvPr>
          <p:cNvSpPr>
            <a:spLocks noGrp="1"/>
          </p:cNvSpPr>
          <p:nvPr>
            <p:ph idx="1"/>
          </p:nvPr>
        </p:nvSpPr>
        <p:spPr>
          <a:xfrm>
            <a:off x="838200" y="1690688"/>
            <a:ext cx="10977880" cy="5086032"/>
          </a:xfrm>
        </p:spPr>
        <p:txBody>
          <a:bodyPr>
            <a:normAutofit fontScale="85000" lnSpcReduction="20000"/>
          </a:bodyPr>
          <a:lstStyle/>
          <a:p>
            <a:r>
              <a:rPr lang="cs-CZ" dirty="0"/>
              <a:t>Připravenost na specifické situace (agresivita, bezradnost, snaha o manipulaci), na práci s určitou klientelou (z hlediska věku, zdravotního postižení, v souvislosti s povahou řešených problémů atd.)</a:t>
            </a:r>
          </a:p>
          <a:p>
            <a:r>
              <a:rPr lang="cs-CZ" dirty="0"/>
              <a:t>Odbornost pro danou oblast (legislativa, další instituce nabízející pomoc klientům </a:t>
            </a:r>
            <a:br>
              <a:rPr lang="cs-CZ" dirty="0"/>
            </a:br>
            <a:r>
              <a:rPr lang="cs-CZ" dirty="0"/>
              <a:t>s určitým problémy atd.)</a:t>
            </a:r>
          </a:p>
          <a:p>
            <a:r>
              <a:rPr lang="cs-CZ" dirty="0"/>
              <a:t>Práce se spisy</a:t>
            </a:r>
          </a:p>
          <a:p>
            <a:pPr lvl="1"/>
            <a:r>
              <a:rPr lang="cs-CZ" dirty="0"/>
              <a:t>Nejen doklad práce pro instituci (případně další instituce), ale i pomůcka pro pracovníka, respektive pro další pracovníky, kterým spis usnadňuje jejich práci s klientem</a:t>
            </a:r>
          </a:p>
          <a:p>
            <a:pPr lvl="1"/>
            <a:r>
              <a:rPr lang="cs-CZ" dirty="0"/>
              <a:t>Vedení dokumentace by ale mělo klienta co nejméně obtěžovat</a:t>
            </a:r>
          </a:p>
          <a:p>
            <a:pPr lvl="1"/>
            <a:r>
              <a:rPr lang="cs-CZ" dirty="0"/>
              <a:t>Podoba spisu je dána zaměřením organizace a způsobem práce se spisy v organizaci</a:t>
            </a:r>
          </a:p>
          <a:p>
            <a:pPr lvl="1"/>
            <a:r>
              <a:rPr lang="cs-CZ" dirty="0"/>
              <a:t>Obecně platí, že spis by měl by obsahovat informace např. o tom, co klient už dělal, co jako hlavní téma vnímá klient, co pracovník, co funguje, co se daří, co bylo nejvíce užitečné, pomohlo, co je dobré nedělat, co nefunguje</a:t>
            </a:r>
          </a:p>
          <a:p>
            <a:pPr lvl="1"/>
            <a:r>
              <a:rPr lang="cs-CZ" dirty="0"/>
              <a:t>Spis by se neměl soustředit na negativa (negativní zaměření v pracovníkovi navozuje pocit bezmoci a směřuje jej k negativnímu přístupu při dalších jednáních s klientem)</a:t>
            </a:r>
          </a:p>
          <a:p>
            <a:pPr lvl="1"/>
            <a:r>
              <a:rPr lang="cs-CZ" dirty="0"/>
              <a:t>Nakládání se spisem v souladu se zákonem, předpisy organizace, respektem ke klientovi a etikou (spis je důvěrný, ale ne pro klienta – ten má právo do něj nahlížet; pracovník nesmí dělat nic, co se týká klienta bez jeho vědomí atd.)</a:t>
            </a:r>
          </a:p>
        </p:txBody>
      </p:sp>
    </p:spTree>
    <p:extLst>
      <p:ext uri="{BB962C8B-B14F-4D97-AF65-F5344CB8AC3E}">
        <p14:creationId xmlns:p14="http://schemas.microsoft.com/office/powerpoint/2010/main" val="1007143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CC31DD-8291-4D13-8E9A-374B8AA3F160}"/>
              </a:ext>
            </a:extLst>
          </p:cNvPr>
          <p:cNvSpPr>
            <a:spLocks noGrp="1"/>
          </p:cNvSpPr>
          <p:nvPr>
            <p:ph type="title"/>
          </p:nvPr>
        </p:nvSpPr>
        <p:spPr/>
        <p:txBody>
          <a:bodyPr/>
          <a:lstStyle/>
          <a:p>
            <a:r>
              <a:rPr lang="cs-CZ" dirty="0"/>
              <a:t>Ukončení kontaktu s klientem a hodnocení průběhu kontaktu</a:t>
            </a:r>
          </a:p>
        </p:txBody>
      </p:sp>
      <p:sp>
        <p:nvSpPr>
          <p:cNvPr id="3" name="Zástupný symbol pro obsah 2">
            <a:extLst>
              <a:ext uri="{FF2B5EF4-FFF2-40B4-BE49-F238E27FC236}">
                <a16:creationId xmlns:a16="http://schemas.microsoft.com/office/drawing/2014/main" id="{D3856D4D-4BC9-4E06-B93D-8A8AF8E93740}"/>
              </a:ext>
            </a:extLst>
          </p:cNvPr>
          <p:cNvSpPr>
            <a:spLocks noGrp="1"/>
          </p:cNvSpPr>
          <p:nvPr>
            <p:ph idx="1"/>
          </p:nvPr>
        </p:nvSpPr>
        <p:spPr/>
        <p:txBody>
          <a:bodyPr>
            <a:normAutofit fontScale="92500" lnSpcReduction="20000"/>
          </a:bodyPr>
          <a:lstStyle/>
          <a:p>
            <a:r>
              <a:rPr lang="cs-CZ" dirty="0"/>
              <a:t>Finální fáze sociální práce s klientem</a:t>
            </a:r>
          </a:p>
          <a:p>
            <a:pPr lvl="1"/>
            <a:r>
              <a:rPr lang="cs-CZ" dirty="0"/>
              <a:t>Podobně jako v případě předchozích fází je i odlišení této fáze poněkud umělé</a:t>
            </a:r>
          </a:p>
          <a:p>
            <a:pPr lvl="1"/>
            <a:r>
              <a:rPr lang="cs-CZ" dirty="0"/>
              <a:t>Je ale důležitou částí poradenského procesu, protože v určité situaci už je vhodné pracovní kontakt s klientem ukončit nebo přerušit</a:t>
            </a:r>
          </a:p>
          <a:p>
            <a:pPr lvl="1"/>
            <a:r>
              <a:rPr lang="cs-CZ" dirty="0"/>
              <a:t>Stanovení této fáze a její vyhodnocení se odvíjí od sjednané zakázky</a:t>
            </a:r>
          </a:p>
          <a:p>
            <a:pPr lvl="1"/>
            <a:r>
              <a:rPr lang="cs-CZ" dirty="0"/>
              <a:t>Nicméně dochází i k situacím, kdy sociální práce probíhá neurčitě a neohraničeně, není zřejmé, jaké cíle a termíny má sociální práce sledovat – týká se především poskytování péče, ale i některých „</a:t>
            </a:r>
            <a:r>
              <a:rPr lang="cs-CZ" dirty="0" err="1"/>
              <a:t>multiproblémových</a:t>
            </a:r>
            <a:r>
              <a:rPr lang="cs-CZ" dirty="0"/>
              <a:t>“ klientů, zřetězení některých problémových situací</a:t>
            </a:r>
          </a:p>
          <a:p>
            <a:pPr lvl="1"/>
            <a:r>
              <a:rPr lang="cs-CZ" dirty="0"/>
              <a:t>I v případě zřetězení některých problémových situacích lze ale na situaci nahlížet jako na novou zakázku</a:t>
            </a:r>
          </a:p>
          <a:p>
            <a:pPr lvl="1"/>
            <a:r>
              <a:rPr lang="cs-CZ" dirty="0"/>
              <a:t>Podobně je tomu např. u recidivy, relapsu apod.</a:t>
            </a:r>
          </a:p>
          <a:p>
            <a:r>
              <a:rPr lang="cs-CZ" dirty="0"/>
              <a:t>Obecné zásady: ukončení by nemělo přicházet náhle, v případě, že chce klient ukončit kontakt jednostranně: upozornění např. na možné důsledky takového rozhodnutí (např. u osob podmíněně propuštěných z VTOS) apod.</a:t>
            </a:r>
          </a:p>
        </p:txBody>
      </p:sp>
    </p:spTree>
    <p:extLst>
      <p:ext uri="{BB962C8B-B14F-4D97-AF65-F5344CB8AC3E}">
        <p14:creationId xmlns:p14="http://schemas.microsoft.com/office/powerpoint/2010/main" val="355354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181D95-291F-40F4-AA29-46676C7C6F18}"/>
              </a:ext>
            </a:extLst>
          </p:cNvPr>
          <p:cNvSpPr>
            <a:spLocks noGrp="1"/>
          </p:cNvSpPr>
          <p:nvPr>
            <p:ph type="title"/>
          </p:nvPr>
        </p:nvSpPr>
        <p:spPr/>
        <p:txBody>
          <a:bodyPr/>
          <a:lstStyle/>
          <a:p>
            <a:r>
              <a:rPr lang="cs-CZ" dirty="0"/>
              <a:t>Doporučená literatura k oběma tématům</a:t>
            </a:r>
          </a:p>
        </p:txBody>
      </p:sp>
      <p:sp>
        <p:nvSpPr>
          <p:cNvPr id="3" name="Zástupný symbol pro obsah 2">
            <a:extLst>
              <a:ext uri="{FF2B5EF4-FFF2-40B4-BE49-F238E27FC236}">
                <a16:creationId xmlns:a16="http://schemas.microsoft.com/office/drawing/2014/main" id="{1E49CF33-2E35-48C2-BD73-B82BE5020B2B}"/>
              </a:ext>
            </a:extLst>
          </p:cNvPr>
          <p:cNvSpPr>
            <a:spLocks noGrp="1"/>
          </p:cNvSpPr>
          <p:nvPr>
            <p:ph idx="1"/>
          </p:nvPr>
        </p:nvSpPr>
        <p:spPr/>
        <p:txBody>
          <a:bodyPr>
            <a:normAutofit fontScale="85000" lnSpcReduction="20000"/>
          </a:bodyPr>
          <a:lstStyle/>
          <a:p>
            <a:r>
              <a:rPr lang="cs-CZ" dirty="0"/>
              <a:t>GABURA, J. PRUŽINSKÁ. J. 1995. </a:t>
            </a:r>
            <a:r>
              <a:rPr lang="cs-CZ" i="1" dirty="0"/>
              <a:t>Poradenský proces</a:t>
            </a:r>
            <a:r>
              <a:rPr lang="cs-CZ" dirty="0"/>
              <a:t>. Praha: Sociologické nakladatelství (SLON). Studijní texty (Sociologické nakladatelství), sv. 7. </a:t>
            </a:r>
          </a:p>
          <a:p>
            <a:r>
              <a:rPr lang="cs-CZ" dirty="0"/>
              <a:t>KOZÁKOVÁ, R. 2019. Metoda case managementu a její aplikace v rámci </a:t>
            </a:r>
            <a:r>
              <a:rPr lang="cs-CZ" dirty="0" err="1"/>
              <a:t>CpRP</a:t>
            </a:r>
            <a:r>
              <a:rPr lang="cs-CZ" dirty="0"/>
              <a:t>. In: WOJTOŇOVÁ, J. - VAŠKOVICOVÁ, M. (</a:t>
            </a:r>
            <a:r>
              <a:rPr lang="cs-CZ" dirty="0" err="1"/>
              <a:t>Eds</a:t>
            </a:r>
            <a:r>
              <a:rPr lang="cs-CZ" dirty="0"/>
              <a:t>.): </a:t>
            </a:r>
            <a:r>
              <a:rPr lang="cs-CZ" i="1" dirty="0"/>
              <a:t>Metodika aplikace sociálně zdravotní péče realizované prostřednictvím center.</a:t>
            </a:r>
            <a:r>
              <a:rPr lang="cs-CZ" dirty="0"/>
              <a:t> Praha: Česká asociace pečovatelské služby, s. 34-46.</a:t>
            </a:r>
          </a:p>
          <a:p>
            <a:r>
              <a:rPr lang="cs-CZ" dirty="0"/>
              <a:t>NOVOTNÁ, V., SCHIMMERLINGOVÁ, V. 1992. Sociální práce její vývoj a metodické postupy</a:t>
            </a:r>
            <a:r>
              <a:rPr lang="cs-CZ" i="1" dirty="0"/>
              <a:t>. </a:t>
            </a:r>
            <a:r>
              <a:rPr lang="cs-CZ" dirty="0"/>
              <a:t>Praha: Karolinum, 1992.</a:t>
            </a:r>
          </a:p>
          <a:p>
            <a:r>
              <a:rPr lang="cs-CZ" dirty="0"/>
              <a:t>PERLMAN, H., H. 1957. </a:t>
            </a:r>
            <a:r>
              <a:rPr lang="cs-CZ" i="1" dirty="0" err="1"/>
              <a:t>Social</a:t>
            </a:r>
            <a:r>
              <a:rPr lang="cs-CZ" i="1" dirty="0"/>
              <a:t> </a:t>
            </a:r>
            <a:r>
              <a:rPr lang="cs-CZ" i="1" dirty="0" err="1"/>
              <a:t>Casework</a:t>
            </a:r>
            <a:r>
              <a:rPr lang="cs-CZ" i="1" dirty="0"/>
              <a:t>. A </a:t>
            </a:r>
            <a:r>
              <a:rPr lang="cs-CZ" i="1" dirty="0" err="1"/>
              <a:t>Problem-solving</a:t>
            </a:r>
            <a:r>
              <a:rPr lang="cs-CZ" i="1" dirty="0"/>
              <a:t> </a:t>
            </a:r>
            <a:r>
              <a:rPr lang="cs-CZ" i="1" dirty="0" err="1"/>
              <a:t>Process</a:t>
            </a:r>
            <a:r>
              <a:rPr lang="cs-CZ" i="1" dirty="0"/>
              <a:t>. </a:t>
            </a:r>
            <a:r>
              <a:rPr lang="cs-CZ" dirty="0"/>
              <a:t>Chicago: </a:t>
            </a:r>
            <a:r>
              <a:rPr lang="cs-CZ" dirty="0" err="1"/>
              <a:t>The</a:t>
            </a:r>
            <a:r>
              <a:rPr lang="cs-CZ" dirty="0"/>
              <a:t> University </a:t>
            </a:r>
            <a:r>
              <a:rPr lang="cs-CZ" dirty="0" err="1"/>
              <a:t>of</a:t>
            </a:r>
            <a:r>
              <a:rPr lang="cs-CZ" dirty="0"/>
              <a:t> Chicago.</a:t>
            </a:r>
          </a:p>
          <a:p>
            <a:r>
              <a:rPr lang="cs-CZ" dirty="0"/>
              <a:t>REID</a:t>
            </a:r>
            <a:r>
              <a:rPr lang="en-US" dirty="0"/>
              <a:t>, W. J., </a:t>
            </a:r>
            <a:r>
              <a:rPr lang="cs-CZ" dirty="0"/>
              <a:t>EPSTEIN</a:t>
            </a:r>
            <a:r>
              <a:rPr lang="en-US" dirty="0"/>
              <a:t>, L. (1972). </a:t>
            </a:r>
            <a:r>
              <a:rPr lang="en-US" i="1" dirty="0"/>
              <a:t>Task-centered casework</a:t>
            </a:r>
            <a:r>
              <a:rPr lang="en-US" dirty="0"/>
              <a:t>. New York, NY: Columbia University Press.</a:t>
            </a:r>
            <a:endParaRPr lang="cs-CZ" dirty="0"/>
          </a:p>
          <a:p>
            <a:r>
              <a:rPr lang="cs-CZ" dirty="0"/>
              <a:t>ŘEZNÍČEK, I. 1997. </a:t>
            </a:r>
            <a:r>
              <a:rPr lang="cs-CZ" i="1" dirty="0"/>
              <a:t>Metody sociální práce. </a:t>
            </a:r>
            <a:r>
              <a:rPr lang="cs-CZ" dirty="0"/>
              <a:t>Praha: Sociologické nakladatelství, dotisk 1. vydání. </a:t>
            </a:r>
          </a:p>
          <a:p>
            <a:endParaRPr lang="cs-CZ" dirty="0"/>
          </a:p>
        </p:txBody>
      </p:sp>
    </p:spTree>
    <p:extLst>
      <p:ext uri="{BB962C8B-B14F-4D97-AF65-F5344CB8AC3E}">
        <p14:creationId xmlns:p14="http://schemas.microsoft.com/office/powerpoint/2010/main" val="952525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BDCD149-E095-436F-B36E-DC6E44CE3B09}"/>
              </a:ext>
            </a:extLst>
          </p:cNvPr>
          <p:cNvSpPr>
            <a:spLocks noGrp="1"/>
          </p:cNvSpPr>
          <p:nvPr>
            <p:ph type="title"/>
          </p:nvPr>
        </p:nvSpPr>
        <p:spPr>
          <a:xfrm>
            <a:off x="831850" y="1709738"/>
            <a:ext cx="10974070" cy="2852737"/>
          </a:xfrm>
        </p:spPr>
        <p:txBody>
          <a:bodyPr/>
          <a:lstStyle/>
          <a:p>
            <a:r>
              <a:rPr lang="cs-CZ" dirty="0"/>
              <a:t>Cílové skupiny sociální práce a jejich vymezení</a:t>
            </a:r>
          </a:p>
        </p:txBody>
      </p:sp>
    </p:spTree>
    <p:extLst>
      <p:ext uri="{BB962C8B-B14F-4D97-AF65-F5344CB8AC3E}">
        <p14:creationId xmlns:p14="http://schemas.microsoft.com/office/powerpoint/2010/main" val="3862088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a:extLst>
              <a:ext uri="{FF2B5EF4-FFF2-40B4-BE49-F238E27FC236}">
                <a16:creationId xmlns:a16="http://schemas.microsoft.com/office/drawing/2014/main" id="{967E45BD-7856-4A0F-A84F-B205CA9124E7}"/>
              </a:ext>
            </a:extLst>
          </p:cNvPr>
          <p:cNvSpPr>
            <a:spLocks noGrp="1"/>
          </p:cNvSpPr>
          <p:nvPr>
            <p:ph idx="1"/>
          </p:nvPr>
        </p:nvSpPr>
        <p:spPr>
          <a:xfrm>
            <a:off x="838200" y="1825625"/>
            <a:ext cx="10988040" cy="4351338"/>
          </a:xfrm>
        </p:spPr>
        <p:txBody>
          <a:bodyPr/>
          <a:lstStyle/>
          <a:p>
            <a:pPr marL="0" indent="0">
              <a:buNone/>
            </a:pPr>
            <a:r>
              <a:rPr lang="cs-CZ" u="sng" dirty="0"/>
              <a:t>Individuální perspektiva:</a:t>
            </a:r>
          </a:p>
          <a:p>
            <a:r>
              <a:rPr lang="cs-CZ" dirty="0"/>
              <a:t>Osobnost klienta</a:t>
            </a:r>
          </a:p>
          <a:p>
            <a:pPr lvl="1"/>
            <a:r>
              <a:rPr lang="cs-CZ" dirty="0"/>
              <a:t>Nutnost reflexe rozdílnosti oproti kategorii „cílová skupina“ (srov. následující bod)</a:t>
            </a:r>
          </a:p>
          <a:p>
            <a:pPr marL="0" indent="0">
              <a:buNone/>
            </a:pPr>
            <a:endParaRPr lang="cs-CZ" u="sng" dirty="0"/>
          </a:p>
          <a:p>
            <a:pPr marL="0" indent="0">
              <a:buNone/>
            </a:pPr>
            <a:endParaRPr lang="cs-CZ" u="sng" dirty="0"/>
          </a:p>
          <a:p>
            <a:pPr marL="0" indent="0">
              <a:buNone/>
            </a:pPr>
            <a:endParaRPr lang="cs-CZ" u="sng" dirty="0"/>
          </a:p>
          <a:p>
            <a:pPr marL="0" indent="0">
              <a:buNone/>
            </a:pPr>
            <a:r>
              <a:rPr lang="cs-CZ" u="sng" dirty="0"/>
              <a:t>Společenská perspektiva:</a:t>
            </a:r>
          </a:p>
          <a:p>
            <a:r>
              <a:rPr lang="cs-CZ" dirty="0"/>
              <a:t>Rizikové situace, problémové jevy, podstata problémů + </a:t>
            </a:r>
            <a:r>
              <a:rPr lang="cs-CZ" b="1" u="sng" dirty="0">
                <a:solidFill>
                  <a:schemeClr val="accent1"/>
                </a:solidFill>
              </a:rPr>
              <a:t>cílové skupiny</a:t>
            </a:r>
          </a:p>
        </p:txBody>
      </p:sp>
      <p:sp>
        <p:nvSpPr>
          <p:cNvPr id="2" name="TextovéPole 1">
            <a:extLst>
              <a:ext uri="{FF2B5EF4-FFF2-40B4-BE49-F238E27FC236}">
                <a16:creationId xmlns:a16="http://schemas.microsoft.com/office/drawing/2014/main" id="{107C8396-CA70-4E63-ACC6-64ECB8490975}"/>
              </a:ext>
            </a:extLst>
          </p:cNvPr>
          <p:cNvSpPr txBox="1"/>
          <p:nvPr/>
        </p:nvSpPr>
        <p:spPr>
          <a:xfrm>
            <a:off x="3721253" y="3786428"/>
            <a:ext cx="5547360" cy="523220"/>
          </a:xfrm>
          <a:prstGeom prst="rect">
            <a:avLst/>
          </a:prstGeom>
          <a:solidFill>
            <a:schemeClr val="accent6">
              <a:lumMod val="40000"/>
              <a:lumOff val="60000"/>
            </a:schemeClr>
          </a:solidFill>
        </p:spPr>
        <p:txBody>
          <a:bodyPr wrap="square" rtlCol="0">
            <a:spAutoFit/>
          </a:bodyPr>
          <a:lstStyle/>
          <a:p>
            <a:pPr algn="ctr"/>
            <a:r>
              <a:rPr lang="cs-CZ" sz="2800" dirty="0"/>
              <a:t>Životní situace osob</a:t>
            </a:r>
          </a:p>
        </p:txBody>
      </p:sp>
      <p:sp>
        <p:nvSpPr>
          <p:cNvPr id="8" name="Šipka: dolů 7">
            <a:extLst>
              <a:ext uri="{FF2B5EF4-FFF2-40B4-BE49-F238E27FC236}">
                <a16:creationId xmlns:a16="http://schemas.microsoft.com/office/drawing/2014/main" id="{A303D421-F48D-40A8-85AC-15BBFE805B07}"/>
              </a:ext>
            </a:extLst>
          </p:cNvPr>
          <p:cNvSpPr/>
          <p:nvPr/>
        </p:nvSpPr>
        <p:spPr>
          <a:xfrm>
            <a:off x="6282220" y="4507029"/>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lů 9">
            <a:extLst>
              <a:ext uri="{FF2B5EF4-FFF2-40B4-BE49-F238E27FC236}">
                <a16:creationId xmlns:a16="http://schemas.microsoft.com/office/drawing/2014/main" id="{BE970625-C5C9-4A1E-A6D6-D1991919678C}"/>
              </a:ext>
            </a:extLst>
          </p:cNvPr>
          <p:cNvSpPr/>
          <p:nvPr/>
        </p:nvSpPr>
        <p:spPr>
          <a:xfrm rot="10800000">
            <a:off x="6281573" y="3202968"/>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Nadpis 3">
            <a:extLst>
              <a:ext uri="{FF2B5EF4-FFF2-40B4-BE49-F238E27FC236}">
                <a16:creationId xmlns:a16="http://schemas.microsoft.com/office/drawing/2014/main" id="{6155C76A-761F-4E57-A5F0-6B144CDEB23C}"/>
              </a:ext>
            </a:extLst>
          </p:cNvPr>
          <p:cNvSpPr>
            <a:spLocks noGrp="1"/>
          </p:cNvSpPr>
          <p:nvPr>
            <p:ph type="title"/>
          </p:nvPr>
        </p:nvSpPr>
        <p:spPr>
          <a:xfrm>
            <a:off x="838200" y="365125"/>
            <a:ext cx="11150600" cy="1325563"/>
          </a:xfrm>
        </p:spPr>
        <p:txBody>
          <a:bodyPr/>
          <a:lstStyle/>
          <a:p>
            <a:r>
              <a:rPr lang="cs-CZ" dirty="0"/>
              <a:t>Dvě stěžejní hlediska pro rozlišení oblastí uplatnění sociální práce</a:t>
            </a:r>
          </a:p>
        </p:txBody>
      </p:sp>
      <p:sp>
        <p:nvSpPr>
          <p:cNvPr id="3" name="Obdélník 2">
            <a:extLst>
              <a:ext uri="{FF2B5EF4-FFF2-40B4-BE49-F238E27FC236}">
                <a16:creationId xmlns:a16="http://schemas.microsoft.com/office/drawing/2014/main" id="{68D5ADF8-D067-4DEF-A96B-2596E955AAB0}"/>
              </a:ext>
            </a:extLst>
          </p:cNvPr>
          <p:cNvSpPr/>
          <p:nvPr/>
        </p:nvSpPr>
        <p:spPr>
          <a:xfrm>
            <a:off x="9197165" y="5156791"/>
            <a:ext cx="2156635" cy="75491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33879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8BD159-F2DE-4CCC-B855-7E481417C18C}"/>
              </a:ext>
            </a:extLst>
          </p:cNvPr>
          <p:cNvSpPr>
            <a:spLocks noGrp="1"/>
          </p:cNvSpPr>
          <p:nvPr>
            <p:ph type="title"/>
          </p:nvPr>
        </p:nvSpPr>
        <p:spPr/>
        <p:txBody>
          <a:bodyPr/>
          <a:lstStyle/>
          <a:p>
            <a:r>
              <a:rPr lang="cs-CZ" dirty="0"/>
              <a:t>Hlediska pro rozlišení cílových skupin (CS)</a:t>
            </a:r>
          </a:p>
        </p:txBody>
      </p:sp>
      <p:sp>
        <p:nvSpPr>
          <p:cNvPr id="3" name="Zástupný symbol pro obsah 2">
            <a:extLst>
              <a:ext uri="{FF2B5EF4-FFF2-40B4-BE49-F238E27FC236}">
                <a16:creationId xmlns:a16="http://schemas.microsoft.com/office/drawing/2014/main" id="{96C4461B-9AC8-4052-AFC7-DABBC82F2A81}"/>
              </a:ext>
            </a:extLst>
          </p:cNvPr>
          <p:cNvSpPr>
            <a:spLocks noGrp="1"/>
          </p:cNvSpPr>
          <p:nvPr>
            <p:ph idx="1"/>
          </p:nvPr>
        </p:nvSpPr>
        <p:spPr>
          <a:xfrm>
            <a:off x="838200" y="1825625"/>
            <a:ext cx="10857614" cy="4351338"/>
          </a:xfrm>
        </p:spPr>
        <p:txBody>
          <a:bodyPr>
            <a:normAutofit lnSpcReduction="10000"/>
          </a:bodyPr>
          <a:lstStyle/>
          <a:p>
            <a:r>
              <a:rPr lang="cs-CZ" dirty="0"/>
              <a:t>Ve vtahu k sociální práci lze pojem CS vymezit jako </a:t>
            </a:r>
            <a:r>
              <a:rPr lang="pl-PL" u="sng" dirty="0"/>
              <a:t>skupinu osob vyznačující se určitou společnou charakteristikou</a:t>
            </a:r>
            <a:r>
              <a:rPr lang="pl-PL" dirty="0"/>
              <a:t>, která je nebo může být při sociální práci s těmito osobami významná nebo určující</a:t>
            </a:r>
          </a:p>
          <a:p>
            <a:pPr lvl="1"/>
            <a:r>
              <a:rPr lang="pl-PL" dirty="0"/>
              <a:t>Stěžejním definičním znakem je v tomto směru především okruh potřeb, které jsou pro osoby v dané skupině příznačné, jsou jejím členům společné nebo mají některé společné znaky</a:t>
            </a:r>
          </a:p>
          <a:p>
            <a:pPr lvl="1"/>
            <a:r>
              <a:rPr lang="pl-PL" dirty="0"/>
              <a:t>Případně jsou pro definici CS určující okolnosti, jež s okruhem potřeb těsně souvisejí jako</a:t>
            </a:r>
          </a:p>
          <a:p>
            <a:pPr marL="1371600" lvl="2" indent="-457200">
              <a:buFont typeface="+mj-lt"/>
              <a:buAutoNum type="arabicPeriod"/>
            </a:pPr>
            <a:r>
              <a:rPr lang="pl-PL" dirty="0"/>
              <a:t> povaha, příčiny apod. problémů, které určitá osoba řeší, a</a:t>
            </a:r>
          </a:p>
          <a:p>
            <a:pPr marL="1371600" lvl="2" indent="-457200">
              <a:buFont typeface="+mj-lt"/>
              <a:buAutoNum type="arabicPeriod"/>
            </a:pPr>
            <a:r>
              <a:rPr lang="pl-PL" dirty="0"/>
              <a:t> okruh možností podpory, které může osoba z příslušné CS při řešení těchto problémů využít </a:t>
            </a:r>
          </a:p>
          <a:p>
            <a:pPr lvl="1"/>
            <a:r>
              <a:rPr lang="pl-PL" dirty="0"/>
              <a:t>Rozlišení a vymezení CS se může opírat také o další důležité znaky </a:t>
            </a:r>
            <a:r>
              <a:rPr lang="cs-CZ" dirty="0"/>
              <a:t>jako např. věk, příslušnost k určité skupině osob (např. etnická příslušnost), místo bydliště apod.</a:t>
            </a:r>
          </a:p>
          <a:p>
            <a:endParaRPr lang="cs-CZ" dirty="0"/>
          </a:p>
        </p:txBody>
      </p:sp>
    </p:spTree>
    <p:extLst>
      <p:ext uri="{BB962C8B-B14F-4D97-AF65-F5344CB8AC3E}">
        <p14:creationId xmlns:p14="http://schemas.microsoft.com/office/powerpoint/2010/main" val="25475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8BD159-F2DE-4CCC-B855-7E481417C18C}"/>
              </a:ext>
            </a:extLst>
          </p:cNvPr>
          <p:cNvSpPr>
            <a:spLocks noGrp="1"/>
          </p:cNvSpPr>
          <p:nvPr>
            <p:ph type="title"/>
          </p:nvPr>
        </p:nvSpPr>
        <p:spPr/>
        <p:txBody>
          <a:bodyPr/>
          <a:lstStyle/>
          <a:p>
            <a:r>
              <a:rPr lang="cs-CZ" dirty="0"/>
              <a:t>Hlediska pro rozlišení cílových skupin (CS)</a:t>
            </a:r>
          </a:p>
        </p:txBody>
      </p:sp>
      <p:sp>
        <p:nvSpPr>
          <p:cNvPr id="3" name="Zástupný symbol pro obsah 2">
            <a:extLst>
              <a:ext uri="{FF2B5EF4-FFF2-40B4-BE49-F238E27FC236}">
                <a16:creationId xmlns:a16="http://schemas.microsoft.com/office/drawing/2014/main" id="{96C4461B-9AC8-4052-AFC7-DABBC82F2A81}"/>
              </a:ext>
            </a:extLst>
          </p:cNvPr>
          <p:cNvSpPr>
            <a:spLocks noGrp="1"/>
          </p:cNvSpPr>
          <p:nvPr>
            <p:ph idx="1"/>
          </p:nvPr>
        </p:nvSpPr>
        <p:spPr>
          <a:xfrm>
            <a:off x="838200" y="1825625"/>
            <a:ext cx="10857614" cy="4351338"/>
          </a:xfrm>
        </p:spPr>
        <p:txBody>
          <a:bodyPr>
            <a:normAutofit lnSpcReduction="10000"/>
          </a:bodyPr>
          <a:lstStyle/>
          <a:p>
            <a:r>
              <a:rPr lang="cs-CZ" dirty="0"/>
              <a:t>Ve vtahu k sociální práci lze pojem CS vymezit jako </a:t>
            </a:r>
            <a:r>
              <a:rPr lang="pl-PL" dirty="0"/>
              <a:t>skupinu osob vyznačující se určitou společnou charakteristikou, která je nebo může být při sociální práci s těmito osobami významná nebo určující</a:t>
            </a:r>
          </a:p>
          <a:p>
            <a:pPr lvl="1"/>
            <a:r>
              <a:rPr lang="pl-PL" dirty="0"/>
              <a:t>Stěžejním definičním znakem je v tomto směru především </a:t>
            </a:r>
            <a:r>
              <a:rPr lang="pl-PL" u="sng" dirty="0">
                <a:solidFill>
                  <a:srgbClr val="FF0000"/>
                </a:solidFill>
              </a:rPr>
              <a:t>okruh potřeb</a:t>
            </a:r>
            <a:r>
              <a:rPr lang="pl-PL" dirty="0"/>
              <a:t>, které jsou pro osoby v dané skupině příznačné, jsou jejím členům společné nebo mají některé společné znaky</a:t>
            </a:r>
          </a:p>
          <a:p>
            <a:pPr lvl="1"/>
            <a:r>
              <a:rPr lang="pl-PL" dirty="0"/>
              <a:t>Případně jsou pro definici CS určující </a:t>
            </a:r>
            <a:r>
              <a:rPr lang="pl-PL" u="sng" dirty="0"/>
              <a:t>okolnosti, jež s okruhem potřeb těsně souvisejí</a:t>
            </a:r>
            <a:r>
              <a:rPr lang="pl-PL" dirty="0"/>
              <a:t> jako</a:t>
            </a:r>
          </a:p>
          <a:p>
            <a:pPr marL="1371600" lvl="2" indent="-457200">
              <a:buFont typeface="+mj-lt"/>
              <a:buAutoNum type="arabicPeriod"/>
            </a:pPr>
            <a:r>
              <a:rPr lang="pl-PL" dirty="0"/>
              <a:t> </a:t>
            </a:r>
            <a:r>
              <a:rPr lang="pl-PL" u="sng" dirty="0">
                <a:solidFill>
                  <a:srgbClr val="FF0000"/>
                </a:solidFill>
              </a:rPr>
              <a:t>povaha, příčiny apod. problémů</a:t>
            </a:r>
            <a:r>
              <a:rPr lang="pl-PL" dirty="0"/>
              <a:t>, které určitá osoba řeší, a</a:t>
            </a:r>
          </a:p>
          <a:p>
            <a:pPr marL="1371600" lvl="2" indent="-457200">
              <a:buFont typeface="+mj-lt"/>
              <a:buAutoNum type="arabicPeriod"/>
            </a:pPr>
            <a:r>
              <a:rPr lang="pl-PL" dirty="0"/>
              <a:t> </a:t>
            </a:r>
            <a:r>
              <a:rPr lang="pl-PL" u="sng" dirty="0">
                <a:solidFill>
                  <a:srgbClr val="FF0000"/>
                </a:solidFill>
              </a:rPr>
              <a:t>okruh možností podpory</a:t>
            </a:r>
            <a:r>
              <a:rPr lang="pl-PL" dirty="0"/>
              <a:t>, které může osoba z příslušné CS při řešení těchto problémů využít </a:t>
            </a:r>
          </a:p>
          <a:p>
            <a:pPr lvl="1"/>
            <a:r>
              <a:rPr lang="pl-PL" dirty="0"/>
              <a:t>Rozlišení a vymezení CS se může opírat také o další důležité znaky </a:t>
            </a:r>
            <a:r>
              <a:rPr lang="cs-CZ" dirty="0"/>
              <a:t>jako např. věk, příslušnost k určité skupině osob (např. etnická příslušnost), místo bydliště apod.</a:t>
            </a:r>
          </a:p>
          <a:p>
            <a:endParaRPr lang="cs-CZ" dirty="0"/>
          </a:p>
        </p:txBody>
      </p:sp>
    </p:spTree>
    <p:extLst>
      <p:ext uri="{BB962C8B-B14F-4D97-AF65-F5344CB8AC3E}">
        <p14:creationId xmlns:p14="http://schemas.microsoft.com/office/powerpoint/2010/main" val="1325243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0C83146-EAC3-4E26-8FE5-A97C20DBBBB2}"/>
              </a:ext>
            </a:extLst>
          </p:cNvPr>
          <p:cNvSpPr>
            <a:spLocks noGrp="1" noChangeArrowheads="1"/>
          </p:cNvSpPr>
          <p:nvPr>
            <p:ph type="title"/>
          </p:nvPr>
        </p:nvSpPr>
        <p:spPr/>
        <p:txBody>
          <a:bodyPr/>
          <a:lstStyle/>
          <a:p>
            <a:r>
              <a:rPr lang="cs-CZ" sz="4000" dirty="0"/>
              <a:t>Hlediska pro rozlišení CS z perspektivy klientů SP</a:t>
            </a:r>
            <a:endParaRPr lang="cs-CZ" altLang="cs-CZ" sz="4000" dirty="0"/>
          </a:p>
        </p:txBody>
      </p:sp>
      <p:sp>
        <p:nvSpPr>
          <p:cNvPr id="16394" name="Rectangle 10">
            <a:extLst>
              <a:ext uri="{FF2B5EF4-FFF2-40B4-BE49-F238E27FC236}">
                <a16:creationId xmlns:a16="http://schemas.microsoft.com/office/drawing/2014/main" id="{394440AB-12D6-4A44-8477-95FD8D8A1FCD}"/>
              </a:ext>
            </a:extLst>
          </p:cNvPr>
          <p:cNvSpPr>
            <a:spLocks noChangeArrowheads="1"/>
          </p:cNvSpPr>
          <p:nvPr/>
        </p:nvSpPr>
        <p:spPr bwMode="auto">
          <a:xfrm>
            <a:off x="4334538" y="1845472"/>
            <a:ext cx="3225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2514600" algn="ctr"/>
              </a:tabLst>
              <a:defRPr>
                <a:solidFill>
                  <a:schemeClr val="tx1"/>
                </a:solidFill>
                <a:latin typeface="Arial" panose="020B0604020202020204" pitchFamily="34" charset="0"/>
              </a:defRPr>
            </a:lvl1pPr>
            <a:lvl2pPr>
              <a:tabLst>
                <a:tab pos="2514600" algn="ctr"/>
              </a:tabLst>
              <a:defRPr>
                <a:solidFill>
                  <a:schemeClr val="tx1"/>
                </a:solidFill>
                <a:latin typeface="Arial" panose="020B0604020202020204" pitchFamily="34" charset="0"/>
              </a:defRPr>
            </a:lvl2pPr>
            <a:lvl3pPr>
              <a:tabLst>
                <a:tab pos="2514600" algn="ctr"/>
              </a:tabLst>
              <a:defRPr>
                <a:solidFill>
                  <a:schemeClr val="tx1"/>
                </a:solidFill>
                <a:latin typeface="Arial" panose="020B0604020202020204" pitchFamily="34" charset="0"/>
              </a:defRPr>
            </a:lvl3pPr>
            <a:lvl4pPr>
              <a:tabLst>
                <a:tab pos="2514600" algn="ctr"/>
              </a:tabLst>
              <a:defRPr>
                <a:solidFill>
                  <a:schemeClr val="tx1"/>
                </a:solidFill>
                <a:latin typeface="Arial" panose="020B0604020202020204" pitchFamily="34" charset="0"/>
              </a:defRPr>
            </a:lvl4pPr>
            <a:lvl5pPr>
              <a:tabLst>
                <a:tab pos="2514600" algn="ctr"/>
              </a:tabLst>
              <a:defRPr>
                <a:solidFill>
                  <a:schemeClr val="tx1"/>
                </a:solidFill>
                <a:latin typeface="Arial" panose="020B0604020202020204" pitchFamily="34" charset="0"/>
              </a:defRPr>
            </a:lvl5pPr>
            <a:lvl6pPr fontAlgn="base">
              <a:spcBef>
                <a:spcPct val="0"/>
              </a:spcBef>
              <a:spcAft>
                <a:spcPct val="0"/>
              </a:spcAft>
              <a:tabLst>
                <a:tab pos="2514600" algn="ctr"/>
              </a:tabLst>
              <a:defRPr>
                <a:solidFill>
                  <a:schemeClr val="tx1"/>
                </a:solidFill>
                <a:latin typeface="Arial" panose="020B0604020202020204" pitchFamily="34" charset="0"/>
              </a:defRPr>
            </a:lvl6pPr>
            <a:lvl7pPr fontAlgn="base">
              <a:spcBef>
                <a:spcPct val="0"/>
              </a:spcBef>
              <a:spcAft>
                <a:spcPct val="0"/>
              </a:spcAft>
              <a:tabLst>
                <a:tab pos="2514600" algn="ctr"/>
              </a:tabLst>
              <a:defRPr>
                <a:solidFill>
                  <a:schemeClr val="tx1"/>
                </a:solidFill>
                <a:latin typeface="Arial" panose="020B0604020202020204" pitchFamily="34" charset="0"/>
              </a:defRPr>
            </a:lvl7pPr>
            <a:lvl8pPr fontAlgn="base">
              <a:spcBef>
                <a:spcPct val="0"/>
              </a:spcBef>
              <a:spcAft>
                <a:spcPct val="0"/>
              </a:spcAft>
              <a:tabLst>
                <a:tab pos="2514600" algn="ctr"/>
              </a:tabLst>
              <a:defRPr>
                <a:solidFill>
                  <a:schemeClr val="tx1"/>
                </a:solidFill>
                <a:latin typeface="Arial" panose="020B0604020202020204" pitchFamily="34" charset="0"/>
              </a:defRPr>
            </a:lvl8pPr>
            <a:lvl9pPr fontAlgn="base">
              <a:spcBef>
                <a:spcPct val="0"/>
              </a:spcBef>
              <a:spcAft>
                <a:spcPct val="0"/>
              </a:spcAft>
              <a:tabLst>
                <a:tab pos="2514600" algn="ctr"/>
              </a:tabLst>
              <a:defRPr>
                <a:solidFill>
                  <a:schemeClr val="tx1"/>
                </a:solidFill>
                <a:latin typeface="Arial" panose="020B0604020202020204" pitchFamily="34" charset="0"/>
              </a:defRPr>
            </a:lvl9pPr>
          </a:lstStyle>
          <a:p>
            <a:pPr algn="ctr"/>
            <a:r>
              <a:rPr lang="cs-CZ" altLang="cs-CZ" sz="2000" dirty="0">
                <a:cs typeface="Times New Roman" panose="02020603050405020304" pitchFamily="18" charset="0"/>
              </a:rPr>
              <a:t>povaha řešených problémů</a:t>
            </a:r>
            <a:endParaRPr lang="cs-CZ" altLang="cs-CZ" sz="1900" dirty="0"/>
          </a:p>
          <a:p>
            <a:pPr algn="ctr" eaLnBrk="0" hangingPunct="0"/>
            <a:r>
              <a:rPr lang="cs-CZ" altLang="cs-CZ" sz="2000" dirty="0">
                <a:cs typeface="Times New Roman" panose="02020603050405020304" pitchFamily="18" charset="0"/>
              </a:rPr>
              <a:t>	</a:t>
            </a:r>
            <a:endParaRPr lang="cs-CZ" altLang="cs-CZ" sz="3200" dirty="0"/>
          </a:p>
        </p:txBody>
      </p:sp>
      <p:sp>
        <p:nvSpPr>
          <p:cNvPr id="16393" name="AutoShape 9">
            <a:extLst>
              <a:ext uri="{FF2B5EF4-FFF2-40B4-BE49-F238E27FC236}">
                <a16:creationId xmlns:a16="http://schemas.microsoft.com/office/drawing/2014/main" id="{58A52D1E-C4AF-4D36-BECC-4B567AC3D392}"/>
              </a:ext>
            </a:extLst>
          </p:cNvPr>
          <p:cNvSpPr>
            <a:spLocks noChangeAspect="1" noChangeArrowheads="1" noTextEdit="1"/>
          </p:cNvSpPr>
          <p:nvPr/>
        </p:nvSpPr>
        <p:spPr bwMode="auto">
          <a:xfrm>
            <a:off x="3390900" y="2514600"/>
            <a:ext cx="7277100" cy="3201988"/>
          </a:xfrm>
          <a:prstGeom prst="rect">
            <a:avLst/>
          </a:prstGeom>
          <a:solidFill>
            <a:srgbClr val="003366">
              <a:alpha val="0"/>
            </a:srgbClr>
          </a:solidFill>
        </p:spPr>
        <p:txBody>
          <a:bodyPr/>
          <a:lstStyle/>
          <a:p>
            <a:endParaRPr lang="cs-CZ"/>
          </a:p>
        </p:txBody>
      </p:sp>
      <p:grpSp>
        <p:nvGrpSpPr>
          <p:cNvPr id="2" name="Skupina 1">
            <a:extLst>
              <a:ext uri="{FF2B5EF4-FFF2-40B4-BE49-F238E27FC236}">
                <a16:creationId xmlns:a16="http://schemas.microsoft.com/office/drawing/2014/main" id="{3F9CFACF-3165-4F38-B3E1-44D0E07F1A36}"/>
              </a:ext>
            </a:extLst>
          </p:cNvPr>
          <p:cNvGrpSpPr/>
          <p:nvPr/>
        </p:nvGrpSpPr>
        <p:grpSpPr>
          <a:xfrm>
            <a:off x="3576348" y="2535865"/>
            <a:ext cx="4948428" cy="3201988"/>
            <a:chOff x="4118610" y="2514600"/>
            <a:chExt cx="4948428" cy="3201988"/>
          </a:xfrm>
        </p:grpSpPr>
        <p:sp>
          <p:nvSpPr>
            <p:cNvPr id="16392" name="Line 8">
              <a:extLst>
                <a:ext uri="{FF2B5EF4-FFF2-40B4-BE49-F238E27FC236}">
                  <a16:creationId xmlns:a16="http://schemas.microsoft.com/office/drawing/2014/main" id="{CB48B457-9968-4202-BC5F-62C7D095D863}"/>
                </a:ext>
              </a:extLst>
            </p:cNvPr>
            <p:cNvSpPr>
              <a:spLocks noChangeShapeType="1"/>
            </p:cNvSpPr>
            <p:nvPr/>
          </p:nvSpPr>
          <p:spPr bwMode="auto">
            <a:xfrm flipH="1">
              <a:off x="4118610"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1" name="Line 7">
              <a:extLst>
                <a:ext uri="{FF2B5EF4-FFF2-40B4-BE49-F238E27FC236}">
                  <a16:creationId xmlns:a16="http://schemas.microsoft.com/office/drawing/2014/main" id="{A0D884F4-DD07-4431-BF97-7E768E22AE00}"/>
                </a:ext>
              </a:extLst>
            </p:cNvPr>
            <p:cNvSpPr>
              <a:spLocks noChangeShapeType="1"/>
            </p:cNvSpPr>
            <p:nvPr/>
          </p:nvSpPr>
          <p:spPr bwMode="auto">
            <a:xfrm>
              <a:off x="6592824"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0" name="Line 6">
              <a:extLst>
                <a:ext uri="{FF2B5EF4-FFF2-40B4-BE49-F238E27FC236}">
                  <a16:creationId xmlns:a16="http://schemas.microsoft.com/office/drawing/2014/main" id="{5BA5FF3B-6164-4FDA-9CB5-ECBEC9F0BDA5}"/>
                </a:ext>
              </a:extLst>
            </p:cNvPr>
            <p:cNvSpPr>
              <a:spLocks noChangeShapeType="1"/>
            </p:cNvSpPr>
            <p:nvPr/>
          </p:nvSpPr>
          <p:spPr bwMode="auto">
            <a:xfrm flipH="1">
              <a:off x="4118610" y="5715578"/>
              <a:ext cx="4948428" cy="1010"/>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grpSp>
      <p:sp>
        <p:nvSpPr>
          <p:cNvPr id="16395" name="Rectangle 11">
            <a:extLst>
              <a:ext uri="{FF2B5EF4-FFF2-40B4-BE49-F238E27FC236}">
                <a16:creationId xmlns:a16="http://schemas.microsoft.com/office/drawing/2014/main" id="{B041E8F0-7A64-445B-9FC5-760CBE8B0E81}"/>
              </a:ext>
            </a:extLst>
          </p:cNvPr>
          <p:cNvSpPr>
            <a:spLocks noChangeArrowheads="1"/>
          </p:cNvSpPr>
          <p:nvPr/>
        </p:nvSpPr>
        <p:spPr bwMode="auto">
          <a:xfrm>
            <a:off x="2646218" y="5720391"/>
            <a:ext cx="802178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6904038" algn="r"/>
              </a:tabLst>
              <a:defRPr>
                <a:solidFill>
                  <a:schemeClr val="tx1"/>
                </a:solidFill>
                <a:latin typeface="Arial" panose="020B0604020202020204" pitchFamily="34" charset="0"/>
              </a:defRPr>
            </a:lvl1pPr>
            <a:lvl2pPr>
              <a:tabLst>
                <a:tab pos="6904038" algn="r"/>
              </a:tabLst>
              <a:defRPr>
                <a:solidFill>
                  <a:schemeClr val="tx1"/>
                </a:solidFill>
                <a:latin typeface="Arial" panose="020B0604020202020204" pitchFamily="34" charset="0"/>
              </a:defRPr>
            </a:lvl2pPr>
            <a:lvl3pPr>
              <a:tabLst>
                <a:tab pos="6904038" algn="r"/>
              </a:tabLst>
              <a:defRPr>
                <a:solidFill>
                  <a:schemeClr val="tx1"/>
                </a:solidFill>
                <a:latin typeface="Arial" panose="020B0604020202020204" pitchFamily="34" charset="0"/>
              </a:defRPr>
            </a:lvl3pPr>
            <a:lvl4pPr>
              <a:tabLst>
                <a:tab pos="6904038" algn="r"/>
              </a:tabLst>
              <a:defRPr>
                <a:solidFill>
                  <a:schemeClr val="tx1"/>
                </a:solidFill>
                <a:latin typeface="Arial" panose="020B0604020202020204" pitchFamily="34" charset="0"/>
              </a:defRPr>
            </a:lvl4pPr>
            <a:lvl5pPr>
              <a:tabLst>
                <a:tab pos="6904038" algn="r"/>
              </a:tabLst>
              <a:defRPr>
                <a:solidFill>
                  <a:schemeClr val="tx1"/>
                </a:solidFill>
                <a:latin typeface="Arial" panose="020B0604020202020204" pitchFamily="34" charset="0"/>
              </a:defRPr>
            </a:lvl5pPr>
            <a:lvl6pPr fontAlgn="base">
              <a:spcBef>
                <a:spcPct val="0"/>
              </a:spcBef>
              <a:spcAft>
                <a:spcPct val="0"/>
              </a:spcAft>
              <a:tabLst>
                <a:tab pos="6904038" algn="r"/>
              </a:tabLst>
              <a:defRPr>
                <a:solidFill>
                  <a:schemeClr val="tx1"/>
                </a:solidFill>
                <a:latin typeface="Arial" panose="020B0604020202020204" pitchFamily="34" charset="0"/>
              </a:defRPr>
            </a:lvl6pPr>
            <a:lvl7pPr fontAlgn="base">
              <a:spcBef>
                <a:spcPct val="0"/>
              </a:spcBef>
              <a:spcAft>
                <a:spcPct val="0"/>
              </a:spcAft>
              <a:tabLst>
                <a:tab pos="6904038" algn="r"/>
              </a:tabLst>
              <a:defRPr>
                <a:solidFill>
                  <a:schemeClr val="tx1"/>
                </a:solidFill>
                <a:latin typeface="Arial" panose="020B0604020202020204" pitchFamily="34" charset="0"/>
              </a:defRPr>
            </a:lvl7pPr>
            <a:lvl8pPr fontAlgn="base">
              <a:spcBef>
                <a:spcPct val="0"/>
              </a:spcBef>
              <a:spcAft>
                <a:spcPct val="0"/>
              </a:spcAft>
              <a:tabLst>
                <a:tab pos="6904038" algn="r"/>
              </a:tabLst>
              <a:defRPr>
                <a:solidFill>
                  <a:schemeClr val="tx1"/>
                </a:solidFill>
                <a:latin typeface="Arial" panose="020B0604020202020204" pitchFamily="34" charset="0"/>
              </a:defRPr>
            </a:lvl8pPr>
            <a:lvl9pPr fontAlgn="base">
              <a:spcBef>
                <a:spcPct val="0"/>
              </a:spcBef>
              <a:spcAft>
                <a:spcPct val="0"/>
              </a:spcAft>
              <a:tabLst>
                <a:tab pos="6904038" algn="r"/>
              </a:tabLst>
              <a:defRPr>
                <a:solidFill>
                  <a:schemeClr val="tx1"/>
                </a:solidFill>
                <a:latin typeface="Arial" panose="020B0604020202020204" pitchFamily="34" charset="0"/>
              </a:defRPr>
            </a:lvl9pPr>
          </a:lstStyle>
          <a:p>
            <a:pPr>
              <a:tabLst>
                <a:tab pos="7177088" algn="r"/>
              </a:tabLst>
            </a:pPr>
            <a:r>
              <a:rPr lang="cs-CZ" altLang="cs-CZ" sz="2000" b="1" dirty="0">
                <a:cs typeface="Times New Roman" panose="02020603050405020304" pitchFamily="18" charset="0"/>
              </a:rPr>
              <a:t>potřeby klienta</a:t>
            </a:r>
            <a:r>
              <a:rPr lang="cs-CZ" altLang="cs-CZ" sz="2000" dirty="0">
                <a:cs typeface="Times New Roman" panose="02020603050405020304" pitchFamily="18" charset="0"/>
              </a:rPr>
              <a:t>	možnosti podpory uspokojení</a:t>
            </a:r>
            <a:endParaRPr lang="cs-CZ" altLang="cs-CZ" sz="1900" dirty="0"/>
          </a:p>
          <a:p>
            <a:pPr eaLnBrk="0" hangingPunct="0">
              <a:tabLst>
                <a:tab pos="7177088" algn="r"/>
              </a:tabLst>
            </a:pPr>
            <a:r>
              <a:rPr lang="cs-CZ" altLang="cs-CZ" sz="2000" b="1" dirty="0">
                <a:cs typeface="Times New Roman" panose="02020603050405020304" pitchFamily="18" charset="0"/>
              </a:rPr>
              <a:t>(cílové skupiny) </a:t>
            </a:r>
            <a:r>
              <a:rPr lang="cs-CZ" altLang="cs-CZ" sz="2000" dirty="0">
                <a:cs typeface="Times New Roman" panose="02020603050405020304" pitchFamily="18" charset="0"/>
              </a:rPr>
              <a:t>	potřeb nebo řešení problémů</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a:extLst>
              <a:ext uri="{FF2B5EF4-FFF2-40B4-BE49-F238E27FC236}">
                <a16:creationId xmlns:a16="http://schemas.microsoft.com/office/drawing/2014/main" id="{967E45BD-7856-4A0F-A84F-B205CA9124E7}"/>
              </a:ext>
            </a:extLst>
          </p:cNvPr>
          <p:cNvSpPr>
            <a:spLocks noGrp="1"/>
          </p:cNvSpPr>
          <p:nvPr>
            <p:ph idx="1"/>
          </p:nvPr>
        </p:nvSpPr>
        <p:spPr>
          <a:xfrm>
            <a:off x="838200" y="1825625"/>
            <a:ext cx="10988040" cy="4351338"/>
          </a:xfrm>
        </p:spPr>
        <p:txBody>
          <a:bodyPr/>
          <a:lstStyle/>
          <a:p>
            <a:pPr marL="0" indent="0">
              <a:buNone/>
            </a:pPr>
            <a:r>
              <a:rPr lang="cs-CZ" u="sng" dirty="0"/>
              <a:t>Individuální perspektiva:</a:t>
            </a:r>
          </a:p>
          <a:p>
            <a:r>
              <a:rPr lang="cs-CZ" dirty="0"/>
              <a:t>Osobnost klienta</a:t>
            </a:r>
          </a:p>
          <a:p>
            <a:pPr lvl="1"/>
            <a:r>
              <a:rPr lang="cs-CZ" dirty="0"/>
              <a:t>Nutnost reflexe rozdílnosti oproti kategorii „cílová skupina“ (srov. následující bod)</a:t>
            </a:r>
          </a:p>
          <a:p>
            <a:pPr marL="0" indent="0">
              <a:buNone/>
            </a:pPr>
            <a:endParaRPr lang="cs-CZ" u="sng" dirty="0"/>
          </a:p>
          <a:p>
            <a:pPr marL="0" indent="0">
              <a:buNone/>
            </a:pPr>
            <a:r>
              <a:rPr lang="cs-CZ" u="sng" dirty="0"/>
              <a:t>Společenská perspektiva:</a:t>
            </a:r>
          </a:p>
          <a:p>
            <a:r>
              <a:rPr lang="cs-CZ" dirty="0"/>
              <a:t>Rizikové situace, problémové jevy, podstata problémů + cílové skupiny</a:t>
            </a:r>
          </a:p>
          <a:p>
            <a:r>
              <a:rPr lang="cs-CZ" dirty="0"/>
              <a:t>Nástroje, opatření, programy, metody, metodologické a teoretické zakotvení, resortní příslušnost, legislativní a institucionální rámec...</a:t>
            </a:r>
          </a:p>
        </p:txBody>
      </p:sp>
      <p:sp>
        <p:nvSpPr>
          <p:cNvPr id="2" name="TextovéPole 1">
            <a:extLst>
              <a:ext uri="{FF2B5EF4-FFF2-40B4-BE49-F238E27FC236}">
                <a16:creationId xmlns:a16="http://schemas.microsoft.com/office/drawing/2014/main" id="{107C8396-CA70-4E63-ACC6-64ECB8490975}"/>
              </a:ext>
            </a:extLst>
          </p:cNvPr>
          <p:cNvSpPr txBox="1"/>
          <p:nvPr/>
        </p:nvSpPr>
        <p:spPr>
          <a:xfrm>
            <a:off x="6278880" y="3549194"/>
            <a:ext cx="5547360" cy="523220"/>
          </a:xfrm>
          <a:prstGeom prst="rect">
            <a:avLst/>
          </a:prstGeom>
          <a:solidFill>
            <a:schemeClr val="accent6">
              <a:lumMod val="40000"/>
              <a:lumOff val="60000"/>
            </a:schemeClr>
          </a:solidFill>
        </p:spPr>
        <p:txBody>
          <a:bodyPr wrap="square" rtlCol="0">
            <a:spAutoFit/>
          </a:bodyPr>
          <a:lstStyle/>
          <a:p>
            <a:pPr algn="ctr"/>
            <a:r>
              <a:rPr lang="cs-CZ" sz="2800" dirty="0"/>
              <a:t>Životní situace osob</a:t>
            </a:r>
          </a:p>
        </p:txBody>
      </p:sp>
      <p:sp>
        <p:nvSpPr>
          <p:cNvPr id="6" name="TextovéPole 5">
            <a:extLst>
              <a:ext uri="{FF2B5EF4-FFF2-40B4-BE49-F238E27FC236}">
                <a16:creationId xmlns:a16="http://schemas.microsoft.com/office/drawing/2014/main" id="{B4DC7B2F-6E6B-4F0F-81FA-4C601BC6253E}"/>
              </a:ext>
            </a:extLst>
          </p:cNvPr>
          <p:cNvSpPr txBox="1"/>
          <p:nvPr/>
        </p:nvSpPr>
        <p:spPr>
          <a:xfrm>
            <a:off x="6278880" y="6027113"/>
            <a:ext cx="5547360" cy="523220"/>
          </a:xfrm>
          <a:prstGeom prst="rect">
            <a:avLst/>
          </a:prstGeom>
          <a:solidFill>
            <a:schemeClr val="accent6">
              <a:lumMod val="40000"/>
              <a:lumOff val="60000"/>
            </a:schemeClr>
          </a:solidFill>
        </p:spPr>
        <p:txBody>
          <a:bodyPr wrap="square" rtlCol="0">
            <a:spAutoFit/>
          </a:bodyPr>
          <a:lstStyle/>
          <a:p>
            <a:pPr algn="ctr"/>
            <a:r>
              <a:rPr lang="cs-CZ" sz="2800" dirty="0"/>
              <a:t>Institucionální rámec</a:t>
            </a:r>
          </a:p>
        </p:txBody>
      </p:sp>
      <p:sp>
        <p:nvSpPr>
          <p:cNvPr id="8" name="Šipka: dolů 7">
            <a:extLst>
              <a:ext uri="{FF2B5EF4-FFF2-40B4-BE49-F238E27FC236}">
                <a16:creationId xmlns:a16="http://schemas.microsoft.com/office/drawing/2014/main" id="{A303D421-F48D-40A8-85AC-15BBFE805B07}"/>
              </a:ext>
            </a:extLst>
          </p:cNvPr>
          <p:cNvSpPr/>
          <p:nvPr/>
        </p:nvSpPr>
        <p:spPr>
          <a:xfrm rot="19096853">
            <a:off x="5960241" y="3200400"/>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lů 8">
            <a:extLst>
              <a:ext uri="{FF2B5EF4-FFF2-40B4-BE49-F238E27FC236}">
                <a16:creationId xmlns:a16="http://schemas.microsoft.com/office/drawing/2014/main" id="{27C37160-A6EC-4360-B138-CE75A4F37E06}"/>
              </a:ext>
            </a:extLst>
          </p:cNvPr>
          <p:cNvSpPr/>
          <p:nvPr/>
        </p:nvSpPr>
        <p:spPr>
          <a:xfrm rot="19096853">
            <a:off x="5960242" y="5686608"/>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lů 9">
            <a:extLst>
              <a:ext uri="{FF2B5EF4-FFF2-40B4-BE49-F238E27FC236}">
                <a16:creationId xmlns:a16="http://schemas.microsoft.com/office/drawing/2014/main" id="{BE970625-C5C9-4A1E-A6D6-D1991919678C}"/>
              </a:ext>
            </a:extLst>
          </p:cNvPr>
          <p:cNvSpPr/>
          <p:nvPr/>
        </p:nvSpPr>
        <p:spPr>
          <a:xfrm rot="13560381">
            <a:off x="5960241" y="4032243"/>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Nadpis 3">
            <a:extLst>
              <a:ext uri="{FF2B5EF4-FFF2-40B4-BE49-F238E27FC236}">
                <a16:creationId xmlns:a16="http://schemas.microsoft.com/office/drawing/2014/main" id="{6155C76A-761F-4E57-A5F0-6B144CDEB23C}"/>
              </a:ext>
            </a:extLst>
          </p:cNvPr>
          <p:cNvSpPr>
            <a:spLocks noGrp="1"/>
          </p:cNvSpPr>
          <p:nvPr>
            <p:ph type="title"/>
          </p:nvPr>
        </p:nvSpPr>
        <p:spPr>
          <a:xfrm>
            <a:off x="838200" y="365125"/>
            <a:ext cx="11150600" cy="1325563"/>
          </a:xfrm>
        </p:spPr>
        <p:txBody>
          <a:bodyPr/>
          <a:lstStyle/>
          <a:p>
            <a:r>
              <a:rPr lang="cs-CZ" dirty="0"/>
              <a:t>Dvě stěžejní hlediska pro rozlišení oblastí uplatnění sociální práce</a:t>
            </a:r>
          </a:p>
        </p:txBody>
      </p:sp>
      <p:sp>
        <p:nvSpPr>
          <p:cNvPr id="4" name="Obdélník 3">
            <a:extLst>
              <a:ext uri="{FF2B5EF4-FFF2-40B4-BE49-F238E27FC236}">
                <a16:creationId xmlns:a16="http://schemas.microsoft.com/office/drawing/2014/main" id="{DAE3DB9E-80EC-4553-97F5-DB741A68E66F}"/>
              </a:ext>
            </a:extLst>
          </p:cNvPr>
          <p:cNvSpPr/>
          <p:nvPr/>
        </p:nvSpPr>
        <p:spPr>
          <a:xfrm>
            <a:off x="762000" y="4676261"/>
            <a:ext cx="11064240" cy="1874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4310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0C83146-EAC3-4E26-8FE5-A97C20DBBBB2}"/>
              </a:ext>
            </a:extLst>
          </p:cNvPr>
          <p:cNvSpPr>
            <a:spLocks noGrp="1" noChangeArrowheads="1"/>
          </p:cNvSpPr>
          <p:nvPr>
            <p:ph type="title"/>
          </p:nvPr>
        </p:nvSpPr>
        <p:spPr/>
        <p:txBody>
          <a:bodyPr/>
          <a:lstStyle/>
          <a:p>
            <a:r>
              <a:rPr lang="cs-CZ" sz="4000" dirty="0"/>
              <a:t>Hlediska pro rozlišení CS z perspektivy klientů SP</a:t>
            </a:r>
            <a:endParaRPr lang="cs-CZ" altLang="cs-CZ" sz="4000" dirty="0"/>
          </a:p>
        </p:txBody>
      </p:sp>
      <p:sp>
        <p:nvSpPr>
          <p:cNvPr id="16394" name="Rectangle 10">
            <a:extLst>
              <a:ext uri="{FF2B5EF4-FFF2-40B4-BE49-F238E27FC236}">
                <a16:creationId xmlns:a16="http://schemas.microsoft.com/office/drawing/2014/main" id="{394440AB-12D6-4A44-8477-95FD8D8A1FCD}"/>
              </a:ext>
            </a:extLst>
          </p:cNvPr>
          <p:cNvSpPr>
            <a:spLocks noChangeArrowheads="1"/>
          </p:cNvSpPr>
          <p:nvPr/>
        </p:nvSpPr>
        <p:spPr bwMode="auto">
          <a:xfrm>
            <a:off x="4334538" y="1845472"/>
            <a:ext cx="3225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2514600" algn="ctr"/>
              </a:tabLst>
              <a:defRPr>
                <a:solidFill>
                  <a:schemeClr val="tx1"/>
                </a:solidFill>
                <a:latin typeface="Arial" panose="020B0604020202020204" pitchFamily="34" charset="0"/>
              </a:defRPr>
            </a:lvl1pPr>
            <a:lvl2pPr>
              <a:tabLst>
                <a:tab pos="2514600" algn="ctr"/>
              </a:tabLst>
              <a:defRPr>
                <a:solidFill>
                  <a:schemeClr val="tx1"/>
                </a:solidFill>
                <a:latin typeface="Arial" panose="020B0604020202020204" pitchFamily="34" charset="0"/>
              </a:defRPr>
            </a:lvl2pPr>
            <a:lvl3pPr>
              <a:tabLst>
                <a:tab pos="2514600" algn="ctr"/>
              </a:tabLst>
              <a:defRPr>
                <a:solidFill>
                  <a:schemeClr val="tx1"/>
                </a:solidFill>
                <a:latin typeface="Arial" panose="020B0604020202020204" pitchFamily="34" charset="0"/>
              </a:defRPr>
            </a:lvl3pPr>
            <a:lvl4pPr>
              <a:tabLst>
                <a:tab pos="2514600" algn="ctr"/>
              </a:tabLst>
              <a:defRPr>
                <a:solidFill>
                  <a:schemeClr val="tx1"/>
                </a:solidFill>
                <a:latin typeface="Arial" panose="020B0604020202020204" pitchFamily="34" charset="0"/>
              </a:defRPr>
            </a:lvl4pPr>
            <a:lvl5pPr>
              <a:tabLst>
                <a:tab pos="2514600" algn="ctr"/>
              </a:tabLst>
              <a:defRPr>
                <a:solidFill>
                  <a:schemeClr val="tx1"/>
                </a:solidFill>
                <a:latin typeface="Arial" panose="020B0604020202020204" pitchFamily="34" charset="0"/>
              </a:defRPr>
            </a:lvl5pPr>
            <a:lvl6pPr fontAlgn="base">
              <a:spcBef>
                <a:spcPct val="0"/>
              </a:spcBef>
              <a:spcAft>
                <a:spcPct val="0"/>
              </a:spcAft>
              <a:tabLst>
                <a:tab pos="2514600" algn="ctr"/>
              </a:tabLst>
              <a:defRPr>
                <a:solidFill>
                  <a:schemeClr val="tx1"/>
                </a:solidFill>
                <a:latin typeface="Arial" panose="020B0604020202020204" pitchFamily="34" charset="0"/>
              </a:defRPr>
            </a:lvl6pPr>
            <a:lvl7pPr fontAlgn="base">
              <a:spcBef>
                <a:spcPct val="0"/>
              </a:spcBef>
              <a:spcAft>
                <a:spcPct val="0"/>
              </a:spcAft>
              <a:tabLst>
                <a:tab pos="2514600" algn="ctr"/>
              </a:tabLst>
              <a:defRPr>
                <a:solidFill>
                  <a:schemeClr val="tx1"/>
                </a:solidFill>
                <a:latin typeface="Arial" panose="020B0604020202020204" pitchFamily="34" charset="0"/>
              </a:defRPr>
            </a:lvl7pPr>
            <a:lvl8pPr fontAlgn="base">
              <a:spcBef>
                <a:spcPct val="0"/>
              </a:spcBef>
              <a:spcAft>
                <a:spcPct val="0"/>
              </a:spcAft>
              <a:tabLst>
                <a:tab pos="2514600" algn="ctr"/>
              </a:tabLst>
              <a:defRPr>
                <a:solidFill>
                  <a:schemeClr val="tx1"/>
                </a:solidFill>
                <a:latin typeface="Arial" panose="020B0604020202020204" pitchFamily="34" charset="0"/>
              </a:defRPr>
            </a:lvl8pPr>
            <a:lvl9pPr fontAlgn="base">
              <a:spcBef>
                <a:spcPct val="0"/>
              </a:spcBef>
              <a:spcAft>
                <a:spcPct val="0"/>
              </a:spcAft>
              <a:tabLst>
                <a:tab pos="2514600" algn="ctr"/>
              </a:tabLst>
              <a:defRPr>
                <a:solidFill>
                  <a:schemeClr val="tx1"/>
                </a:solidFill>
                <a:latin typeface="Arial" panose="020B0604020202020204" pitchFamily="34" charset="0"/>
              </a:defRPr>
            </a:lvl9pPr>
          </a:lstStyle>
          <a:p>
            <a:pPr algn="ctr"/>
            <a:r>
              <a:rPr lang="cs-CZ" altLang="cs-CZ" sz="2000" dirty="0">
                <a:cs typeface="Times New Roman" panose="02020603050405020304" pitchFamily="18" charset="0"/>
              </a:rPr>
              <a:t>povaha řešených problémů</a:t>
            </a:r>
            <a:endParaRPr lang="cs-CZ" altLang="cs-CZ" sz="1900" dirty="0"/>
          </a:p>
          <a:p>
            <a:pPr algn="ctr" eaLnBrk="0" hangingPunct="0"/>
            <a:r>
              <a:rPr lang="cs-CZ" altLang="cs-CZ" sz="2000" dirty="0">
                <a:cs typeface="Times New Roman" panose="02020603050405020304" pitchFamily="18" charset="0"/>
              </a:rPr>
              <a:t>	</a:t>
            </a:r>
            <a:endParaRPr lang="cs-CZ" altLang="cs-CZ" sz="3200" dirty="0"/>
          </a:p>
        </p:txBody>
      </p:sp>
      <p:sp>
        <p:nvSpPr>
          <p:cNvPr id="16393" name="AutoShape 9">
            <a:extLst>
              <a:ext uri="{FF2B5EF4-FFF2-40B4-BE49-F238E27FC236}">
                <a16:creationId xmlns:a16="http://schemas.microsoft.com/office/drawing/2014/main" id="{58A52D1E-C4AF-4D36-BECC-4B567AC3D392}"/>
              </a:ext>
            </a:extLst>
          </p:cNvPr>
          <p:cNvSpPr>
            <a:spLocks noChangeAspect="1" noChangeArrowheads="1" noTextEdit="1"/>
          </p:cNvSpPr>
          <p:nvPr/>
        </p:nvSpPr>
        <p:spPr bwMode="auto">
          <a:xfrm>
            <a:off x="3390900" y="2514600"/>
            <a:ext cx="7277100" cy="3201988"/>
          </a:xfrm>
          <a:prstGeom prst="rect">
            <a:avLst/>
          </a:prstGeom>
          <a:solidFill>
            <a:srgbClr val="003366">
              <a:alpha val="0"/>
            </a:srgbClr>
          </a:solidFill>
        </p:spPr>
        <p:txBody>
          <a:bodyPr/>
          <a:lstStyle/>
          <a:p>
            <a:endParaRPr lang="cs-CZ"/>
          </a:p>
        </p:txBody>
      </p:sp>
      <p:grpSp>
        <p:nvGrpSpPr>
          <p:cNvPr id="2" name="Skupina 1">
            <a:extLst>
              <a:ext uri="{FF2B5EF4-FFF2-40B4-BE49-F238E27FC236}">
                <a16:creationId xmlns:a16="http://schemas.microsoft.com/office/drawing/2014/main" id="{3F9CFACF-3165-4F38-B3E1-44D0E07F1A36}"/>
              </a:ext>
            </a:extLst>
          </p:cNvPr>
          <p:cNvGrpSpPr/>
          <p:nvPr/>
        </p:nvGrpSpPr>
        <p:grpSpPr>
          <a:xfrm>
            <a:off x="3576348" y="2535865"/>
            <a:ext cx="4948428" cy="3201988"/>
            <a:chOff x="4118610" y="2514600"/>
            <a:chExt cx="4948428" cy="3201988"/>
          </a:xfrm>
        </p:grpSpPr>
        <p:sp>
          <p:nvSpPr>
            <p:cNvPr id="16392" name="Line 8">
              <a:extLst>
                <a:ext uri="{FF2B5EF4-FFF2-40B4-BE49-F238E27FC236}">
                  <a16:creationId xmlns:a16="http://schemas.microsoft.com/office/drawing/2014/main" id="{CB48B457-9968-4202-BC5F-62C7D095D863}"/>
                </a:ext>
              </a:extLst>
            </p:cNvPr>
            <p:cNvSpPr>
              <a:spLocks noChangeShapeType="1"/>
            </p:cNvSpPr>
            <p:nvPr/>
          </p:nvSpPr>
          <p:spPr bwMode="auto">
            <a:xfrm flipH="1">
              <a:off x="4118610"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1" name="Line 7">
              <a:extLst>
                <a:ext uri="{FF2B5EF4-FFF2-40B4-BE49-F238E27FC236}">
                  <a16:creationId xmlns:a16="http://schemas.microsoft.com/office/drawing/2014/main" id="{A0D884F4-DD07-4431-BF97-7E768E22AE00}"/>
                </a:ext>
              </a:extLst>
            </p:cNvPr>
            <p:cNvSpPr>
              <a:spLocks noChangeShapeType="1"/>
            </p:cNvSpPr>
            <p:nvPr/>
          </p:nvSpPr>
          <p:spPr bwMode="auto">
            <a:xfrm>
              <a:off x="6592824"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0" name="Line 6">
              <a:extLst>
                <a:ext uri="{FF2B5EF4-FFF2-40B4-BE49-F238E27FC236}">
                  <a16:creationId xmlns:a16="http://schemas.microsoft.com/office/drawing/2014/main" id="{5BA5FF3B-6164-4FDA-9CB5-ECBEC9F0BDA5}"/>
                </a:ext>
              </a:extLst>
            </p:cNvPr>
            <p:cNvSpPr>
              <a:spLocks noChangeShapeType="1"/>
            </p:cNvSpPr>
            <p:nvPr/>
          </p:nvSpPr>
          <p:spPr bwMode="auto">
            <a:xfrm flipH="1">
              <a:off x="4118610" y="5715578"/>
              <a:ext cx="4948428" cy="1010"/>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grpSp>
      <p:sp>
        <p:nvSpPr>
          <p:cNvPr id="16395" name="Rectangle 11">
            <a:extLst>
              <a:ext uri="{FF2B5EF4-FFF2-40B4-BE49-F238E27FC236}">
                <a16:creationId xmlns:a16="http://schemas.microsoft.com/office/drawing/2014/main" id="{B041E8F0-7A64-445B-9FC5-760CBE8B0E81}"/>
              </a:ext>
            </a:extLst>
          </p:cNvPr>
          <p:cNvSpPr>
            <a:spLocks noChangeArrowheads="1"/>
          </p:cNvSpPr>
          <p:nvPr/>
        </p:nvSpPr>
        <p:spPr bwMode="auto">
          <a:xfrm>
            <a:off x="2646218" y="5720391"/>
            <a:ext cx="802178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6904038" algn="r"/>
              </a:tabLst>
              <a:defRPr>
                <a:solidFill>
                  <a:schemeClr val="tx1"/>
                </a:solidFill>
                <a:latin typeface="Arial" panose="020B0604020202020204" pitchFamily="34" charset="0"/>
              </a:defRPr>
            </a:lvl1pPr>
            <a:lvl2pPr>
              <a:tabLst>
                <a:tab pos="6904038" algn="r"/>
              </a:tabLst>
              <a:defRPr>
                <a:solidFill>
                  <a:schemeClr val="tx1"/>
                </a:solidFill>
                <a:latin typeface="Arial" panose="020B0604020202020204" pitchFamily="34" charset="0"/>
              </a:defRPr>
            </a:lvl2pPr>
            <a:lvl3pPr>
              <a:tabLst>
                <a:tab pos="6904038" algn="r"/>
              </a:tabLst>
              <a:defRPr>
                <a:solidFill>
                  <a:schemeClr val="tx1"/>
                </a:solidFill>
                <a:latin typeface="Arial" panose="020B0604020202020204" pitchFamily="34" charset="0"/>
              </a:defRPr>
            </a:lvl3pPr>
            <a:lvl4pPr>
              <a:tabLst>
                <a:tab pos="6904038" algn="r"/>
              </a:tabLst>
              <a:defRPr>
                <a:solidFill>
                  <a:schemeClr val="tx1"/>
                </a:solidFill>
                <a:latin typeface="Arial" panose="020B0604020202020204" pitchFamily="34" charset="0"/>
              </a:defRPr>
            </a:lvl4pPr>
            <a:lvl5pPr>
              <a:tabLst>
                <a:tab pos="6904038" algn="r"/>
              </a:tabLst>
              <a:defRPr>
                <a:solidFill>
                  <a:schemeClr val="tx1"/>
                </a:solidFill>
                <a:latin typeface="Arial" panose="020B0604020202020204" pitchFamily="34" charset="0"/>
              </a:defRPr>
            </a:lvl5pPr>
            <a:lvl6pPr fontAlgn="base">
              <a:spcBef>
                <a:spcPct val="0"/>
              </a:spcBef>
              <a:spcAft>
                <a:spcPct val="0"/>
              </a:spcAft>
              <a:tabLst>
                <a:tab pos="6904038" algn="r"/>
              </a:tabLst>
              <a:defRPr>
                <a:solidFill>
                  <a:schemeClr val="tx1"/>
                </a:solidFill>
                <a:latin typeface="Arial" panose="020B0604020202020204" pitchFamily="34" charset="0"/>
              </a:defRPr>
            </a:lvl6pPr>
            <a:lvl7pPr fontAlgn="base">
              <a:spcBef>
                <a:spcPct val="0"/>
              </a:spcBef>
              <a:spcAft>
                <a:spcPct val="0"/>
              </a:spcAft>
              <a:tabLst>
                <a:tab pos="6904038" algn="r"/>
              </a:tabLst>
              <a:defRPr>
                <a:solidFill>
                  <a:schemeClr val="tx1"/>
                </a:solidFill>
                <a:latin typeface="Arial" panose="020B0604020202020204" pitchFamily="34" charset="0"/>
              </a:defRPr>
            </a:lvl7pPr>
            <a:lvl8pPr fontAlgn="base">
              <a:spcBef>
                <a:spcPct val="0"/>
              </a:spcBef>
              <a:spcAft>
                <a:spcPct val="0"/>
              </a:spcAft>
              <a:tabLst>
                <a:tab pos="6904038" algn="r"/>
              </a:tabLst>
              <a:defRPr>
                <a:solidFill>
                  <a:schemeClr val="tx1"/>
                </a:solidFill>
                <a:latin typeface="Arial" panose="020B0604020202020204" pitchFamily="34" charset="0"/>
              </a:defRPr>
            </a:lvl8pPr>
            <a:lvl9pPr fontAlgn="base">
              <a:spcBef>
                <a:spcPct val="0"/>
              </a:spcBef>
              <a:spcAft>
                <a:spcPct val="0"/>
              </a:spcAft>
              <a:tabLst>
                <a:tab pos="6904038" algn="r"/>
              </a:tabLst>
              <a:defRPr>
                <a:solidFill>
                  <a:schemeClr val="tx1"/>
                </a:solidFill>
                <a:latin typeface="Arial" panose="020B0604020202020204" pitchFamily="34" charset="0"/>
              </a:defRPr>
            </a:lvl9pPr>
          </a:lstStyle>
          <a:p>
            <a:pPr>
              <a:tabLst>
                <a:tab pos="7177088" algn="r"/>
              </a:tabLst>
            </a:pPr>
            <a:r>
              <a:rPr lang="cs-CZ" altLang="cs-CZ" sz="2000" b="1" dirty="0">
                <a:cs typeface="Times New Roman" panose="02020603050405020304" pitchFamily="18" charset="0"/>
              </a:rPr>
              <a:t>potřeby klienta</a:t>
            </a:r>
            <a:r>
              <a:rPr lang="cs-CZ" altLang="cs-CZ" sz="2000" dirty="0">
                <a:cs typeface="Times New Roman" panose="02020603050405020304" pitchFamily="18" charset="0"/>
              </a:rPr>
              <a:t>	možnosti podpory uspokojení</a:t>
            </a:r>
            <a:endParaRPr lang="cs-CZ" altLang="cs-CZ" sz="1900" dirty="0"/>
          </a:p>
          <a:p>
            <a:pPr eaLnBrk="0" hangingPunct="0">
              <a:tabLst>
                <a:tab pos="7177088" algn="r"/>
              </a:tabLst>
            </a:pPr>
            <a:r>
              <a:rPr lang="cs-CZ" altLang="cs-CZ" sz="2000" b="1" dirty="0">
                <a:cs typeface="Times New Roman" panose="02020603050405020304" pitchFamily="18" charset="0"/>
              </a:rPr>
              <a:t>(cílové skupiny) </a:t>
            </a:r>
            <a:r>
              <a:rPr lang="cs-CZ" altLang="cs-CZ" sz="2000" dirty="0">
                <a:cs typeface="Times New Roman" panose="02020603050405020304" pitchFamily="18" charset="0"/>
              </a:rPr>
              <a:t>	potřeb nebo řešení problémů</a:t>
            </a:r>
          </a:p>
        </p:txBody>
      </p:sp>
      <p:grpSp>
        <p:nvGrpSpPr>
          <p:cNvPr id="12" name="Skupina 11">
            <a:extLst>
              <a:ext uri="{FF2B5EF4-FFF2-40B4-BE49-F238E27FC236}">
                <a16:creationId xmlns:a16="http://schemas.microsoft.com/office/drawing/2014/main" id="{81DA8647-B802-4B34-91F0-B1B13149A1FF}"/>
              </a:ext>
            </a:extLst>
          </p:cNvPr>
          <p:cNvGrpSpPr/>
          <p:nvPr/>
        </p:nvGrpSpPr>
        <p:grpSpPr>
          <a:xfrm>
            <a:off x="3954303" y="2554598"/>
            <a:ext cx="7751260" cy="3037712"/>
            <a:chOff x="3954303" y="2554598"/>
            <a:chExt cx="7751260" cy="3037712"/>
          </a:xfrm>
        </p:grpSpPr>
        <p:sp>
          <p:nvSpPr>
            <p:cNvPr id="13" name="TextovéPole 12">
              <a:extLst>
                <a:ext uri="{FF2B5EF4-FFF2-40B4-BE49-F238E27FC236}">
                  <a16:creationId xmlns:a16="http://schemas.microsoft.com/office/drawing/2014/main" id="{C682EB74-4791-4540-B452-68B66C8AC4DC}"/>
                </a:ext>
              </a:extLst>
            </p:cNvPr>
            <p:cNvSpPr txBox="1"/>
            <p:nvPr/>
          </p:nvSpPr>
          <p:spPr>
            <a:xfrm>
              <a:off x="7863399" y="3105374"/>
              <a:ext cx="3842164" cy="400110"/>
            </a:xfrm>
            <a:prstGeom prst="rect">
              <a:avLst/>
            </a:prstGeom>
            <a:noFill/>
          </p:spPr>
          <p:txBody>
            <a:bodyPr wrap="square" rtlCol="0">
              <a:spAutoFit/>
            </a:bodyPr>
            <a:lstStyle/>
            <a:p>
              <a:r>
                <a:rPr lang="pl-PL" sz="2000" dirty="0">
                  <a:latin typeface="Arial" panose="020B0604020202020204" pitchFamily="34" charset="0"/>
                  <a:cs typeface="Times New Roman" panose="02020603050405020304" pitchFamily="18" charset="0"/>
                </a:rPr>
                <a:t>další důležité charakteristiky</a:t>
              </a:r>
              <a:endParaRPr lang="cs-CZ" sz="2000" dirty="0">
                <a:latin typeface="Arial" panose="020B0604020202020204" pitchFamily="34" charset="0"/>
                <a:cs typeface="Times New Roman" panose="02020603050405020304" pitchFamily="18" charset="0"/>
              </a:endParaRPr>
            </a:p>
          </p:txBody>
        </p:sp>
        <p:cxnSp>
          <p:nvCxnSpPr>
            <p:cNvPr id="14" name="Přímá spojnice se šipkou 13">
              <a:extLst>
                <a:ext uri="{FF2B5EF4-FFF2-40B4-BE49-F238E27FC236}">
                  <a16:creationId xmlns:a16="http://schemas.microsoft.com/office/drawing/2014/main" id="{986C3B3A-A1AB-40A3-ACAB-3D362E70750B}"/>
                </a:ext>
              </a:extLst>
            </p:cNvPr>
            <p:cNvCxnSpPr>
              <a:cxnSpLocks/>
            </p:cNvCxnSpPr>
            <p:nvPr/>
          </p:nvCxnSpPr>
          <p:spPr>
            <a:xfrm flipH="1" flipV="1">
              <a:off x="6285243" y="2554598"/>
              <a:ext cx="2400954" cy="42649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5" name="Přímá spojnice se šipkou 14">
              <a:extLst>
                <a:ext uri="{FF2B5EF4-FFF2-40B4-BE49-F238E27FC236}">
                  <a16:creationId xmlns:a16="http://schemas.microsoft.com/office/drawing/2014/main" id="{A53FBD81-EC66-4288-A55D-AC6D999E2452}"/>
                </a:ext>
              </a:extLst>
            </p:cNvPr>
            <p:cNvCxnSpPr>
              <a:cxnSpLocks/>
            </p:cNvCxnSpPr>
            <p:nvPr/>
          </p:nvCxnSpPr>
          <p:spPr>
            <a:xfrm flipH="1">
              <a:off x="3954303" y="3571870"/>
              <a:ext cx="4409052" cy="202044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6" name="Přímá spojnice se šipkou 15">
              <a:extLst>
                <a:ext uri="{FF2B5EF4-FFF2-40B4-BE49-F238E27FC236}">
                  <a16:creationId xmlns:a16="http://schemas.microsoft.com/office/drawing/2014/main" id="{4E41FA4B-6830-4387-862E-9A314E5B78DA}"/>
                </a:ext>
              </a:extLst>
            </p:cNvPr>
            <p:cNvCxnSpPr>
              <a:cxnSpLocks/>
            </p:cNvCxnSpPr>
            <p:nvPr/>
          </p:nvCxnSpPr>
          <p:spPr>
            <a:xfrm flipH="1">
              <a:off x="8524776" y="3521936"/>
              <a:ext cx="536097" cy="200034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373931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0C83146-EAC3-4E26-8FE5-A97C20DBBBB2}"/>
              </a:ext>
            </a:extLst>
          </p:cNvPr>
          <p:cNvSpPr>
            <a:spLocks noGrp="1" noChangeArrowheads="1"/>
          </p:cNvSpPr>
          <p:nvPr>
            <p:ph type="title"/>
          </p:nvPr>
        </p:nvSpPr>
        <p:spPr/>
        <p:txBody>
          <a:bodyPr/>
          <a:lstStyle/>
          <a:p>
            <a:r>
              <a:rPr lang="cs-CZ" sz="4000" dirty="0"/>
              <a:t>Hlediska pro rozlišení CS </a:t>
            </a:r>
            <a:r>
              <a:rPr lang="cs-CZ" sz="4000" u="sng" dirty="0"/>
              <a:t>z perspektivy klientů SP</a:t>
            </a:r>
            <a:endParaRPr lang="cs-CZ" altLang="cs-CZ" sz="4000" u="sng" dirty="0"/>
          </a:p>
        </p:txBody>
      </p:sp>
      <p:sp>
        <p:nvSpPr>
          <p:cNvPr id="16394" name="Rectangle 10">
            <a:extLst>
              <a:ext uri="{FF2B5EF4-FFF2-40B4-BE49-F238E27FC236}">
                <a16:creationId xmlns:a16="http://schemas.microsoft.com/office/drawing/2014/main" id="{394440AB-12D6-4A44-8477-95FD8D8A1FCD}"/>
              </a:ext>
            </a:extLst>
          </p:cNvPr>
          <p:cNvSpPr>
            <a:spLocks noChangeArrowheads="1"/>
          </p:cNvSpPr>
          <p:nvPr/>
        </p:nvSpPr>
        <p:spPr bwMode="auto">
          <a:xfrm>
            <a:off x="4334538" y="1845472"/>
            <a:ext cx="3225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2514600" algn="ctr"/>
              </a:tabLst>
              <a:defRPr>
                <a:solidFill>
                  <a:schemeClr val="tx1"/>
                </a:solidFill>
                <a:latin typeface="Arial" panose="020B0604020202020204" pitchFamily="34" charset="0"/>
              </a:defRPr>
            </a:lvl1pPr>
            <a:lvl2pPr>
              <a:tabLst>
                <a:tab pos="2514600" algn="ctr"/>
              </a:tabLst>
              <a:defRPr>
                <a:solidFill>
                  <a:schemeClr val="tx1"/>
                </a:solidFill>
                <a:latin typeface="Arial" panose="020B0604020202020204" pitchFamily="34" charset="0"/>
              </a:defRPr>
            </a:lvl2pPr>
            <a:lvl3pPr>
              <a:tabLst>
                <a:tab pos="2514600" algn="ctr"/>
              </a:tabLst>
              <a:defRPr>
                <a:solidFill>
                  <a:schemeClr val="tx1"/>
                </a:solidFill>
                <a:latin typeface="Arial" panose="020B0604020202020204" pitchFamily="34" charset="0"/>
              </a:defRPr>
            </a:lvl3pPr>
            <a:lvl4pPr>
              <a:tabLst>
                <a:tab pos="2514600" algn="ctr"/>
              </a:tabLst>
              <a:defRPr>
                <a:solidFill>
                  <a:schemeClr val="tx1"/>
                </a:solidFill>
                <a:latin typeface="Arial" panose="020B0604020202020204" pitchFamily="34" charset="0"/>
              </a:defRPr>
            </a:lvl4pPr>
            <a:lvl5pPr>
              <a:tabLst>
                <a:tab pos="2514600" algn="ctr"/>
              </a:tabLst>
              <a:defRPr>
                <a:solidFill>
                  <a:schemeClr val="tx1"/>
                </a:solidFill>
                <a:latin typeface="Arial" panose="020B0604020202020204" pitchFamily="34" charset="0"/>
              </a:defRPr>
            </a:lvl5pPr>
            <a:lvl6pPr fontAlgn="base">
              <a:spcBef>
                <a:spcPct val="0"/>
              </a:spcBef>
              <a:spcAft>
                <a:spcPct val="0"/>
              </a:spcAft>
              <a:tabLst>
                <a:tab pos="2514600" algn="ctr"/>
              </a:tabLst>
              <a:defRPr>
                <a:solidFill>
                  <a:schemeClr val="tx1"/>
                </a:solidFill>
                <a:latin typeface="Arial" panose="020B0604020202020204" pitchFamily="34" charset="0"/>
              </a:defRPr>
            </a:lvl6pPr>
            <a:lvl7pPr fontAlgn="base">
              <a:spcBef>
                <a:spcPct val="0"/>
              </a:spcBef>
              <a:spcAft>
                <a:spcPct val="0"/>
              </a:spcAft>
              <a:tabLst>
                <a:tab pos="2514600" algn="ctr"/>
              </a:tabLst>
              <a:defRPr>
                <a:solidFill>
                  <a:schemeClr val="tx1"/>
                </a:solidFill>
                <a:latin typeface="Arial" panose="020B0604020202020204" pitchFamily="34" charset="0"/>
              </a:defRPr>
            </a:lvl7pPr>
            <a:lvl8pPr fontAlgn="base">
              <a:spcBef>
                <a:spcPct val="0"/>
              </a:spcBef>
              <a:spcAft>
                <a:spcPct val="0"/>
              </a:spcAft>
              <a:tabLst>
                <a:tab pos="2514600" algn="ctr"/>
              </a:tabLst>
              <a:defRPr>
                <a:solidFill>
                  <a:schemeClr val="tx1"/>
                </a:solidFill>
                <a:latin typeface="Arial" panose="020B0604020202020204" pitchFamily="34" charset="0"/>
              </a:defRPr>
            </a:lvl8pPr>
            <a:lvl9pPr fontAlgn="base">
              <a:spcBef>
                <a:spcPct val="0"/>
              </a:spcBef>
              <a:spcAft>
                <a:spcPct val="0"/>
              </a:spcAft>
              <a:tabLst>
                <a:tab pos="2514600" algn="ctr"/>
              </a:tabLst>
              <a:defRPr>
                <a:solidFill>
                  <a:schemeClr val="tx1"/>
                </a:solidFill>
                <a:latin typeface="Arial" panose="020B0604020202020204" pitchFamily="34" charset="0"/>
              </a:defRPr>
            </a:lvl9pPr>
          </a:lstStyle>
          <a:p>
            <a:pPr algn="ctr"/>
            <a:r>
              <a:rPr lang="cs-CZ" altLang="cs-CZ" sz="2000" dirty="0">
                <a:cs typeface="Times New Roman" panose="02020603050405020304" pitchFamily="18" charset="0"/>
              </a:rPr>
              <a:t>povaha řešených problémů</a:t>
            </a:r>
            <a:endParaRPr lang="cs-CZ" altLang="cs-CZ" sz="1900" dirty="0"/>
          </a:p>
          <a:p>
            <a:pPr algn="ctr" eaLnBrk="0" hangingPunct="0"/>
            <a:r>
              <a:rPr lang="cs-CZ" altLang="cs-CZ" sz="2000" dirty="0">
                <a:cs typeface="Times New Roman" panose="02020603050405020304" pitchFamily="18" charset="0"/>
              </a:rPr>
              <a:t>	</a:t>
            </a:r>
            <a:endParaRPr lang="cs-CZ" altLang="cs-CZ" sz="3200" dirty="0"/>
          </a:p>
        </p:txBody>
      </p:sp>
      <p:sp>
        <p:nvSpPr>
          <p:cNvPr id="16393" name="AutoShape 9">
            <a:extLst>
              <a:ext uri="{FF2B5EF4-FFF2-40B4-BE49-F238E27FC236}">
                <a16:creationId xmlns:a16="http://schemas.microsoft.com/office/drawing/2014/main" id="{58A52D1E-C4AF-4D36-BECC-4B567AC3D392}"/>
              </a:ext>
            </a:extLst>
          </p:cNvPr>
          <p:cNvSpPr>
            <a:spLocks noChangeAspect="1" noChangeArrowheads="1" noTextEdit="1"/>
          </p:cNvSpPr>
          <p:nvPr/>
        </p:nvSpPr>
        <p:spPr bwMode="auto">
          <a:xfrm>
            <a:off x="3390900" y="2514600"/>
            <a:ext cx="7277100" cy="3201988"/>
          </a:xfrm>
          <a:prstGeom prst="rect">
            <a:avLst/>
          </a:prstGeom>
          <a:solidFill>
            <a:srgbClr val="003366">
              <a:alpha val="0"/>
            </a:srgbClr>
          </a:solidFill>
        </p:spPr>
        <p:txBody>
          <a:bodyPr/>
          <a:lstStyle/>
          <a:p>
            <a:endParaRPr lang="cs-CZ"/>
          </a:p>
        </p:txBody>
      </p:sp>
      <p:grpSp>
        <p:nvGrpSpPr>
          <p:cNvPr id="2" name="Skupina 1">
            <a:extLst>
              <a:ext uri="{FF2B5EF4-FFF2-40B4-BE49-F238E27FC236}">
                <a16:creationId xmlns:a16="http://schemas.microsoft.com/office/drawing/2014/main" id="{3F9CFACF-3165-4F38-B3E1-44D0E07F1A36}"/>
              </a:ext>
            </a:extLst>
          </p:cNvPr>
          <p:cNvGrpSpPr/>
          <p:nvPr/>
        </p:nvGrpSpPr>
        <p:grpSpPr>
          <a:xfrm>
            <a:off x="3576348" y="2535865"/>
            <a:ext cx="4948428" cy="3201988"/>
            <a:chOff x="4118610" y="2514600"/>
            <a:chExt cx="4948428" cy="3201988"/>
          </a:xfrm>
        </p:grpSpPr>
        <p:sp>
          <p:nvSpPr>
            <p:cNvPr id="16392" name="Line 8">
              <a:extLst>
                <a:ext uri="{FF2B5EF4-FFF2-40B4-BE49-F238E27FC236}">
                  <a16:creationId xmlns:a16="http://schemas.microsoft.com/office/drawing/2014/main" id="{CB48B457-9968-4202-BC5F-62C7D095D863}"/>
                </a:ext>
              </a:extLst>
            </p:cNvPr>
            <p:cNvSpPr>
              <a:spLocks noChangeShapeType="1"/>
            </p:cNvSpPr>
            <p:nvPr/>
          </p:nvSpPr>
          <p:spPr bwMode="auto">
            <a:xfrm flipH="1">
              <a:off x="4118610"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1" name="Line 7">
              <a:extLst>
                <a:ext uri="{FF2B5EF4-FFF2-40B4-BE49-F238E27FC236}">
                  <a16:creationId xmlns:a16="http://schemas.microsoft.com/office/drawing/2014/main" id="{A0D884F4-DD07-4431-BF97-7E768E22AE00}"/>
                </a:ext>
              </a:extLst>
            </p:cNvPr>
            <p:cNvSpPr>
              <a:spLocks noChangeShapeType="1"/>
            </p:cNvSpPr>
            <p:nvPr/>
          </p:nvSpPr>
          <p:spPr bwMode="auto">
            <a:xfrm>
              <a:off x="6592824"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0" name="Line 6">
              <a:extLst>
                <a:ext uri="{FF2B5EF4-FFF2-40B4-BE49-F238E27FC236}">
                  <a16:creationId xmlns:a16="http://schemas.microsoft.com/office/drawing/2014/main" id="{5BA5FF3B-6164-4FDA-9CB5-ECBEC9F0BDA5}"/>
                </a:ext>
              </a:extLst>
            </p:cNvPr>
            <p:cNvSpPr>
              <a:spLocks noChangeShapeType="1"/>
            </p:cNvSpPr>
            <p:nvPr/>
          </p:nvSpPr>
          <p:spPr bwMode="auto">
            <a:xfrm flipH="1">
              <a:off x="4118610" y="5715578"/>
              <a:ext cx="4948428" cy="1010"/>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grpSp>
      <p:sp>
        <p:nvSpPr>
          <p:cNvPr id="16395" name="Rectangle 11">
            <a:extLst>
              <a:ext uri="{FF2B5EF4-FFF2-40B4-BE49-F238E27FC236}">
                <a16:creationId xmlns:a16="http://schemas.microsoft.com/office/drawing/2014/main" id="{B041E8F0-7A64-445B-9FC5-760CBE8B0E81}"/>
              </a:ext>
            </a:extLst>
          </p:cNvPr>
          <p:cNvSpPr>
            <a:spLocks noChangeArrowheads="1"/>
          </p:cNvSpPr>
          <p:nvPr/>
        </p:nvSpPr>
        <p:spPr bwMode="auto">
          <a:xfrm>
            <a:off x="2646218" y="5720391"/>
            <a:ext cx="802178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6904038" algn="r"/>
              </a:tabLst>
              <a:defRPr>
                <a:solidFill>
                  <a:schemeClr val="tx1"/>
                </a:solidFill>
                <a:latin typeface="Arial" panose="020B0604020202020204" pitchFamily="34" charset="0"/>
              </a:defRPr>
            </a:lvl1pPr>
            <a:lvl2pPr>
              <a:tabLst>
                <a:tab pos="6904038" algn="r"/>
              </a:tabLst>
              <a:defRPr>
                <a:solidFill>
                  <a:schemeClr val="tx1"/>
                </a:solidFill>
                <a:latin typeface="Arial" panose="020B0604020202020204" pitchFamily="34" charset="0"/>
              </a:defRPr>
            </a:lvl2pPr>
            <a:lvl3pPr>
              <a:tabLst>
                <a:tab pos="6904038" algn="r"/>
              </a:tabLst>
              <a:defRPr>
                <a:solidFill>
                  <a:schemeClr val="tx1"/>
                </a:solidFill>
                <a:latin typeface="Arial" panose="020B0604020202020204" pitchFamily="34" charset="0"/>
              </a:defRPr>
            </a:lvl3pPr>
            <a:lvl4pPr>
              <a:tabLst>
                <a:tab pos="6904038" algn="r"/>
              </a:tabLst>
              <a:defRPr>
                <a:solidFill>
                  <a:schemeClr val="tx1"/>
                </a:solidFill>
                <a:latin typeface="Arial" panose="020B0604020202020204" pitchFamily="34" charset="0"/>
              </a:defRPr>
            </a:lvl4pPr>
            <a:lvl5pPr>
              <a:tabLst>
                <a:tab pos="6904038" algn="r"/>
              </a:tabLst>
              <a:defRPr>
                <a:solidFill>
                  <a:schemeClr val="tx1"/>
                </a:solidFill>
                <a:latin typeface="Arial" panose="020B0604020202020204" pitchFamily="34" charset="0"/>
              </a:defRPr>
            </a:lvl5pPr>
            <a:lvl6pPr fontAlgn="base">
              <a:spcBef>
                <a:spcPct val="0"/>
              </a:spcBef>
              <a:spcAft>
                <a:spcPct val="0"/>
              </a:spcAft>
              <a:tabLst>
                <a:tab pos="6904038" algn="r"/>
              </a:tabLst>
              <a:defRPr>
                <a:solidFill>
                  <a:schemeClr val="tx1"/>
                </a:solidFill>
                <a:latin typeface="Arial" panose="020B0604020202020204" pitchFamily="34" charset="0"/>
              </a:defRPr>
            </a:lvl6pPr>
            <a:lvl7pPr fontAlgn="base">
              <a:spcBef>
                <a:spcPct val="0"/>
              </a:spcBef>
              <a:spcAft>
                <a:spcPct val="0"/>
              </a:spcAft>
              <a:tabLst>
                <a:tab pos="6904038" algn="r"/>
              </a:tabLst>
              <a:defRPr>
                <a:solidFill>
                  <a:schemeClr val="tx1"/>
                </a:solidFill>
                <a:latin typeface="Arial" panose="020B0604020202020204" pitchFamily="34" charset="0"/>
              </a:defRPr>
            </a:lvl7pPr>
            <a:lvl8pPr fontAlgn="base">
              <a:spcBef>
                <a:spcPct val="0"/>
              </a:spcBef>
              <a:spcAft>
                <a:spcPct val="0"/>
              </a:spcAft>
              <a:tabLst>
                <a:tab pos="6904038" algn="r"/>
              </a:tabLst>
              <a:defRPr>
                <a:solidFill>
                  <a:schemeClr val="tx1"/>
                </a:solidFill>
                <a:latin typeface="Arial" panose="020B0604020202020204" pitchFamily="34" charset="0"/>
              </a:defRPr>
            </a:lvl8pPr>
            <a:lvl9pPr fontAlgn="base">
              <a:spcBef>
                <a:spcPct val="0"/>
              </a:spcBef>
              <a:spcAft>
                <a:spcPct val="0"/>
              </a:spcAft>
              <a:tabLst>
                <a:tab pos="6904038" algn="r"/>
              </a:tabLst>
              <a:defRPr>
                <a:solidFill>
                  <a:schemeClr val="tx1"/>
                </a:solidFill>
                <a:latin typeface="Arial" panose="020B0604020202020204" pitchFamily="34" charset="0"/>
              </a:defRPr>
            </a:lvl9pPr>
          </a:lstStyle>
          <a:p>
            <a:pPr>
              <a:tabLst>
                <a:tab pos="7177088" algn="r"/>
              </a:tabLst>
            </a:pPr>
            <a:r>
              <a:rPr lang="cs-CZ" altLang="cs-CZ" sz="2000" b="1" dirty="0">
                <a:cs typeface="Times New Roman" panose="02020603050405020304" pitchFamily="18" charset="0"/>
              </a:rPr>
              <a:t>potřeby klienta</a:t>
            </a:r>
            <a:r>
              <a:rPr lang="cs-CZ" altLang="cs-CZ" sz="2000" dirty="0">
                <a:cs typeface="Times New Roman" panose="02020603050405020304" pitchFamily="18" charset="0"/>
              </a:rPr>
              <a:t>	možnosti podpory uspokojení</a:t>
            </a:r>
            <a:endParaRPr lang="cs-CZ" altLang="cs-CZ" sz="1900" dirty="0"/>
          </a:p>
          <a:p>
            <a:pPr eaLnBrk="0" hangingPunct="0">
              <a:tabLst>
                <a:tab pos="7177088" algn="r"/>
              </a:tabLst>
            </a:pPr>
            <a:r>
              <a:rPr lang="cs-CZ" altLang="cs-CZ" sz="2000" b="1" dirty="0">
                <a:cs typeface="Times New Roman" panose="02020603050405020304" pitchFamily="18" charset="0"/>
              </a:rPr>
              <a:t>(cílové skupiny) </a:t>
            </a:r>
            <a:r>
              <a:rPr lang="cs-CZ" altLang="cs-CZ" sz="2000" dirty="0">
                <a:cs typeface="Times New Roman" panose="02020603050405020304" pitchFamily="18" charset="0"/>
              </a:rPr>
              <a:t>	potřeb nebo řešení problémů</a:t>
            </a:r>
          </a:p>
        </p:txBody>
      </p:sp>
      <p:grpSp>
        <p:nvGrpSpPr>
          <p:cNvPr id="12" name="Skupina 11">
            <a:extLst>
              <a:ext uri="{FF2B5EF4-FFF2-40B4-BE49-F238E27FC236}">
                <a16:creationId xmlns:a16="http://schemas.microsoft.com/office/drawing/2014/main" id="{81DA8647-B802-4B34-91F0-B1B13149A1FF}"/>
              </a:ext>
            </a:extLst>
          </p:cNvPr>
          <p:cNvGrpSpPr/>
          <p:nvPr/>
        </p:nvGrpSpPr>
        <p:grpSpPr>
          <a:xfrm>
            <a:off x="3954303" y="2554598"/>
            <a:ext cx="7751260" cy="3037712"/>
            <a:chOff x="3954303" y="2554598"/>
            <a:chExt cx="7751260" cy="3037712"/>
          </a:xfrm>
        </p:grpSpPr>
        <p:sp>
          <p:nvSpPr>
            <p:cNvPr id="13" name="TextovéPole 12">
              <a:extLst>
                <a:ext uri="{FF2B5EF4-FFF2-40B4-BE49-F238E27FC236}">
                  <a16:creationId xmlns:a16="http://schemas.microsoft.com/office/drawing/2014/main" id="{C682EB74-4791-4540-B452-68B66C8AC4DC}"/>
                </a:ext>
              </a:extLst>
            </p:cNvPr>
            <p:cNvSpPr txBox="1"/>
            <p:nvPr/>
          </p:nvSpPr>
          <p:spPr>
            <a:xfrm>
              <a:off x="7863399" y="3105374"/>
              <a:ext cx="3842164" cy="400110"/>
            </a:xfrm>
            <a:prstGeom prst="rect">
              <a:avLst/>
            </a:prstGeom>
            <a:noFill/>
          </p:spPr>
          <p:txBody>
            <a:bodyPr wrap="square" rtlCol="0">
              <a:spAutoFit/>
            </a:bodyPr>
            <a:lstStyle/>
            <a:p>
              <a:r>
                <a:rPr lang="pl-PL" sz="2000" dirty="0">
                  <a:latin typeface="Arial" panose="020B0604020202020204" pitchFamily="34" charset="0"/>
                  <a:cs typeface="Times New Roman" panose="02020603050405020304" pitchFamily="18" charset="0"/>
                </a:rPr>
                <a:t>další důležité charakteristiky</a:t>
              </a:r>
              <a:endParaRPr lang="cs-CZ" sz="2000" dirty="0">
                <a:latin typeface="Arial" panose="020B0604020202020204" pitchFamily="34" charset="0"/>
                <a:cs typeface="Times New Roman" panose="02020603050405020304" pitchFamily="18" charset="0"/>
              </a:endParaRPr>
            </a:p>
          </p:txBody>
        </p:sp>
        <p:cxnSp>
          <p:nvCxnSpPr>
            <p:cNvPr id="14" name="Přímá spojnice se šipkou 13">
              <a:extLst>
                <a:ext uri="{FF2B5EF4-FFF2-40B4-BE49-F238E27FC236}">
                  <a16:creationId xmlns:a16="http://schemas.microsoft.com/office/drawing/2014/main" id="{986C3B3A-A1AB-40A3-ACAB-3D362E70750B}"/>
                </a:ext>
              </a:extLst>
            </p:cNvPr>
            <p:cNvCxnSpPr>
              <a:cxnSpLocks/>
            </p:cNvCxnSpPr>
            <p:nvPr/>
          </p:nvCxnSpPr>
          <p:spPr>
            <a:xfrm flipH="1" flipV="1">
              <a:off x="6285243" y="2554598"/>
              <a:ext cx="2400954" cy="42649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5" name="Přímá spojnice se šipkou 14">
              <a:extLst>
                <a:ext uri="{FF2B5EF4-FFF2-40B4-BE49-F238E27FC236}">
                  <a16:creationId xmlns:a16="http://schemas.microsoft.com/office/drawing/2014/main" id="{A53FBD81-EC66-4288-A55D-AC6D999E2452}"/>
                </a:ext>
              </a:extLst>
            </p:cNvPr>
            <p:cNvCxnSpPr>
              <a:cxnSpLocks/>
            </p:cNvCxnSpPr>
            <p:nvPr/>
          </p:nvCxnSpPr>
          <p:spPr>
            <a:xfrm flipH="1">
              <a:off x="3954303" y="3571870"/>
              <a:ext cx="4409052" cy="2020440"/>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6" name="Přímá spojnice se šipkou 15">
              <a:extLst>
                <a:ext uri="{FF2B5EF4-FFF2-40B4-BE49-F238E27FC236}">
                  <a16:creationId xmlns:a16="http://schemas.microsoft.com/office/drawing/2014/main" id="{4E41FA4B-6830-4387-862E-9A314E5B78DA}"/>
                </a:ext>
              </a:extLst>
            </p:cNvPr>
            <p:cNvCxnSpPr>
              <a:cxnSpLocks/>
            </p:cNvCxnSpPr>
            <p:nvPr/>
          </p:nvCxnSpPr>
          <p:spPr>
            <a:xfrm flipH="1">
              <a:off x="8524776" y="3521936"/>
              <a:ext cx="536097" cy="2000343"/>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9291380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0C83146-EAC3-4E26-8FE5-A97C20DBBBB2}"/>
              </a:ext>
            </a:extLst>
          </p:cNvPr>
          <p:cNvSpPr>
            <a:spLocks noGrp="1" noChangeArrowheads="1"/>
          </p:cNvSpPr>
          <p:nvPr>
            <p:ph type="title"/>
          </p:nvPr>
        </p:nvSpPr>
        <p:spPr/>
        <p:txBody>
          <a:bodyPr/>
          <a:lstStyle/>
          <a:p>
            <a:r>
              <a:rPr lang="cs-CZ" sz="4000" dirty="0"/>
              <a:t>Hlediska pro rozlišení CS </a:t>
            </a:r>
            <a:r>
              <a:rPr lang="cs-CZ" sz="4000" u="sng" dirty="0"/>
              <a:t>z perspektivy klientů SP</a:t>
            </a:r>
            <a:endParaRPr lang="cs-CZ" altLang="cs-CZ" sz="4000" dirty="0"/>
          </a:p>
        </p:txBody>
      </p:sp>
      <p:sp>
        <p:nvSpPr>
          <p:cNvPr id="16394" name="Rectangle 10">
            <a:extLst>
              <a:ext uri="{FF2B5EF4-FFF2-40B4-BE49-F238E27FC236}">
                <a16:creationId xmlns:a16="http://schemas.microsoft.com/office/drawing/2014/main" id="{394440AB-12D6-4A44-8477-95FD8D8A1FCD}"/>
              </a:ext>
            </a:extLst>
          </p:cNvPr>
          <p:cNvSpPr>
            <a:spLocks noChangeArrowheads="1"/>
          </p:cNvSpPr>
          <p:nvPr/>
        </p:nvSpPr>
        <p:spPr bwMode="auto">
          <a:xfrm>
            <a:off x="4334538" y="1845472"/>
            <a:ext cx="3225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2514600" algn="ctr"/>
              </a:tabLst>
              <a:defRPr>
                <a:solidFill>
                  <a:schemeClr val="tx1"/>
                </a:solidFill>
                <a:latin typeface="Arial" panose="020B0604020202020204" pitchFamily="34" charset="0"/>
              </a:defRPr>
            </a:lvl1pPr>
            <a:lvl2pPr>
              <a:tabLst>
                <a:tab pos="2514600" algn="ctr"/>
              </a:tabLst>
              <a:defRPr>
                <a:solidFill>
                  <a:schemeClr val="tx1"/>
                </a:solidFill>
                <a:latin typeface="Arial" panose="020B0604020202020204" pitchFamily="34" charset="0"/>
              </a:defRPr>
            </a:lvl2pPr>
            <a:lvl3pPr>
              <a:tabLst>
                <a:tab pos="2514600" algn="ctr"/>
              </a:tabLst>
              <a:defRPr>
                <a:solidFill>
                  <a:schemeClr val="tx1"/>
                </a:solidFill>
                <a:latin typeface="Arial" panose="020B0604020202020204" pitchFamily="34" charset="0"/>
              </a:defRPr>
            </a:lvl3pPr>
            <a:lvl4pPr>
              <a:tabLst>
                <a:tab pos="2514600" algn="ctr"/>
              </a:tabLst>
              <a:defRPr>
                <a:solidFill>
                  <a:schemeClr val="tx1"/>
                </a:solidFill>
                <a:latin typeface="Arial" panose="020B0604020202020204" pitchFamily="34" charset="0"/>
              </a:defRPr>
            </a:lvl4pPr>
            <a:lvl5pPr>
              <a:tabLst>
                <a:tab pos="2514600" algn="ctr"/>
              </a:tabLst>
              <a:defRPr>
                <a:solidFill>
                  <a:schemeClr val="tx1"/>
                </a:solidFill>
                <a:latin typeface="Arial" panose="020B0604020202020204" pitchFamily="34" charset="0"/>
              </a:defRPr>
            </a:lvl5pPr>
            <a:lvl6pPr fontAlgn="base">
              <a:spcBef>
                <a:spcPct val="0"/>
              </a:spcBef>
              <a:spcAft>
                <a:spcPct val="0"/>
              </a:spcAft>
              <a:tabLst>
                <a:tab pos="2514600" algn="ctr"/>
              </a:tabLst>
              <a:defRPr>
                <a:solidFill>
                  <a:schemeClr val="tx1"/>
                </a:solidFill>
                <a:latin typeface="Arial" panose="020B0604020202020204" pitchFamily="34" charset="0"/>
              </a:defRPr>
            </a:lvl6pPr>
            <a:lvl7pPr fontAlgn="base">
              <a:spcBef>
                <a:spcPct val="0"/>
              </a:spcBef>
              <a:spcAft>
                <a:spcPct val="0"/>
              </a:spcAft>
              <a:tabLst>
                <a:tab pos="2514600" algn="ctr"/>
              </a:tabLst>
              <a:defRPr>
                <a:solidFill>
                  <a:schemeClr val="tx1"/>
                </a:solidFill>
                <a:latin typeface="Arial" panose="020B0604020202020204" pitchFamily="34" charset="0"/>
              </a:defRPr>
            </a:lvl7pPr>
            <a:lvl8pPr fontAlgn="base">
              <a:spcBef>
                <a:spcPct val="0"/>
              </a:spcBef>
              <a:spcAft>
                <a:spcPct val="0"/>
              </a:spcAft>
              <a:tabLst>
                <a:tab pos="2514600" algn="ctr"/>
              </a:tabLst>
              <a:defRPr>
                <a:solidFill>
                  <a:schemeClr val="tx1"/>
                </a:solidFill>
                <a:latin typeface="Arial" panose="020B0604020202020204" pitchFamily="34" charset="0"/>
              </a:defRPr>
            </a:lvl8pPr>
            <a:lvl9pPr fontAlgn="base">
              <a:spcBef>
                <a:spcPct val="0"/>
              </a:spcBef>
              <a:spcAft>
                <a:spcPct val="0"/>
              </a:spcAft>
              <a:tabLst>
                <a:tab pos="2514600" algn="ctr"/>
              </a:tabLst>
              <a:defRPr>
                <a:solidFill>
                  <a:schemeClr val="tx1"/>
                </a:solidFill>
                <a:latin typeface="Arial" panose="020B0604020202020204" pitchFamily="34" charset="0"/>
              </a:defRPr>
            </a:lvl9pPr>
          </a:lstStyle>
          <a:p>
            <a:pPr algn="ctr"/>
            <a:r>
              <a:rPr lang="cs-CZ" altLang="cs-CZ" sz="2000" dirty="0">
                <a:cs typeface="Times New Roman" panose="02020603050405020304" pitchFamily="18" charset="0"/>
              </a:rPr>
              <a:t>povaha řešených problémů</a:t>
            </a:r>
            <a:endParaRPr lang="cs-CZ" altLang="cs-CZ" sz="1900" dirty="0"/>
          </a:p>
          <a:p>
            <a:pPr algn="ctr" eaLnBrk="0" hangingPunct="0"/>
            <a:r>
              <a:rPr lang="cs-CZ" altLang="cs-CZ" sz="2000" dirty="0">
                <a:cs typeface="Times New Roman" panose="02020603050405020304" pitchFamily="18" charset="0"/>
              </a:rPr>
              <a:t>	</a:t>
            </a:r>
            <a:endParaRPr lang="cs-CZ" altLang="cs-CZ" sz="3200" dirty="0"/>
          </a:p>
        </p:txBody>
      </p:sp>
      <p:sp>
        <p:nvSpPr>
          <p:cNvPr id="16393" name="AutoShape 9">
            <a:extLst>
              <a:ext uri="{FF2B5EF4-FFF2-40B4-BE49-F238E27FC236}">
                <a16:creationId xmlns:a16="http://schemas.microsoft.com/office/drawing/2014/main" id="{58A52D1E-C4AF-4D36-BECC-4B567AC3D392}"/>
              </a:ext>
            </a:extLst>
          </p:cNvPr>
          <p:cNvSpPr>
            <a:spLocks noChangeAspect="1" noChangeArrowheads="1" noTextEdit="1"/>
          </p:cNvSpPr>
          <p:nvPr/>
        </p:nvSpPr>
        <p:spPr bwMode="auto">
          <a:xfrm>
            <a:off x="3390900" y="2514600"/>
            <a:ext cx="7277100" cy="3201988"/>
          </a:xfrm>
          <a:prstGeom prst="rect">
            <a:avLst/>
          </a:prstGeom>
          <a:solidFill>
            <a:srgbClr val="003366">
              <a:alpha val="0"/>
            </a:srgbClr>
          </a:solidFill>
        </p:spPr>
        <p:txBody>
          <a:bodyPr/>
          <a:lstStyle/>
          <a:p>
            <a:endParaRPr lang="cs-CZ"/>
          </a:p>
        </p:txBody>
      </p:sp>
      <p:grpSp>
        <p:nvGrpSpPr>
          <p:cNvPr id="2" name="Skupina 1">
            <a:extLst>
              <a:ext uri="{FF2B5EF4-FFF2-40B4-BE49-F238E27FC236}">
                <a16:creationId xmlns:a16="http://schemas.microsoft.com/office/drawing/2014/main" id="{3F9CFACF-3165-4F38-B3E1-44D0E07F1A36}"/>
              </a:ext>
            </a:extLst>
          </p:cNvPr>
          <p:cNvGrpSpPr/>
          <p:nvPr/>
        </p:nvGrpSpPr>
        <p:grpSpPr>
          <a:xfrm>
            <a:off x="3576348" y="2535865"/>
            <a:ext cx="4948428" cy="3201988"/>
            <a:chOff x="4118610" y="2514600"/>
            <a:chExt cx="4948428" cy="3201988"/>
          </a:xfrm>
        </p:grpSpPr>
        <p:sp>
          <p:nvSpPr>
            <p:cNvPr id="16392" name="Line 8">
              <a:extLst>
                <a:ext uri="{FF2B5EF4-FFF2-40B4-BE49-F238E27FC236}">
                  <a16:creationId xmlns:a16="http://schemas.microsoft.com/office/drawing/2014/main" id="{CB48B457-9968-4202-BC5F-62C7D095D863}"/>
                </a:ext>
              </a:extLst>
            </p:cNvPr>
            <p:cNvSpPr>
              <a:spLocks noChangeShapeType="1"/>
            </p:cNvSpPr>
            <p:nvPr/>
          </p:nvSpPr>
          <p:spPr bwMode="auto">
            <a:xfrm flipH="1">
              <a:off x="4118610"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1" name="Line 7">
              <a:extLst>
                <a:ext uri="{FF2B5EF4-FFF2-40B4-BE49-F238E27FC236}">
                  <a16:creationId xmlns:a16="http://schemas.microsoft.com/office/drawing/2014/main" id="{A0D884F4-DD07-4431-BF97-7E768E22AE00}"/>
                </a:ext>
              </a:extLst>
            </p:cNvPr>
            <p:cNvSpPr>
              <a:spLocks noChangeShapeType="1"/>
            </p:cNvSpPr>
            <p:nvPr/>
          </p:nvSpPr>
          <p:spPr bwMode="auto">
            <a:xfrm>
              <a:off x="6592824"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0" name="Line 6">
              <a:extLst>
                <a:ext uri="{FF2B5EF4-FFF2-40B4-BE49-F238E27FC236}">
                  <a16:creationId xmlns:a16="http://schemas.microsoft.com/office/drawing/2014/main" id="{5BA5FF3B-6164-4FDA-9CB5-ECBEC9F0BDA5}"/>
                </a:ext>
              </a:extLst>
            </p:cNvPr>
            <p:cNvSpPr>
              <a:spLocks noChangeShapeType="1"/>
            </p:cNvSpPr>
            <p:nvPr/>
          </p:nvSpPr>
          <p:spPr bwMode="auto">
            <a:xfrm flipH="1">
              <a:off x="4118610" y="5715578"/>
              <a:ext cx="4948428" cy="1010"/>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grpSp>
      <p:sp>
        <p:nvSpPr>
          <p:cNvPr id="16395" name="Rectangle 11">
            <a:extLst>
              <a:ext uri="{FF2B5EF4-FFF2-40B4-BE49-F238E27FC236}">
                <a16:creationId xmlns:a16="http://schemas.microsoft.com/office/drawing/2014/main" id="{B041E8F0-7A64-445B-9FC5-760CBE8B0E81}"/>
              </a:ext>
            </a:extLst>
          </p:cNvPr>
          <p:cNvSpPr>
            <a:spLocks noChangeArrowheads="1"/>
          </p:cNvSpPr>
          <p:nvPr/>
        </p:nvSpPr>
        <p:spPr bwMode="auto">
          <a:xfrm>
            <a:off x="2646218" y="5720391"/>
            <a:ext cx="802178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6904038" algn="r"/>
              </a:tabLst>
              <a:defRPr>
                <a:solidFill>
                  <a:schemeClr val="tx1"/>
                </a:solidFill>
                <a:latin typeface="Arial" panose="020B0604020202020204" pitchFamily="34" charset="0"/>
              </a:defRPr>
            </a:lvl1pPr>
            <a:lvl2pPr>
              <a:tabLst>
                <a:tab pos="6904038" algn="r"/>
              </a:tabLst>
              <a:defRPr>
                <a:solidFill>
                  <a:schemeClr val="tx1"/>
                </a:solidFill>
                <a:latin typeface="Arial" panose="020B0604020202020204" pitchFamily="34" charset="0"/>
              </a:defRPr>
            </a:lvl2pPr>
            <a:lvl3pPr>
              <a:tabLst>
                <a:tab pos="6904038" algn="r"/>
              </a:tabLst>
              <a:defRPr>
                <a:solidFill>
                  <a:schemeClr val="tx1"/>
                </a:solidFill>
                <a:latin typeface="Arial" panose="020B0604020202020204" pitchFamily="34" charset="0"/>
              </a:defRPr>
            </a:lvl3pPr>
            <a:lvl4pPr>
              <a:tabLst>
                <a:tab pos="6904038" algn="r"/>
              </a:tabLst>
              <a:defRPr>
                <a:solidFill>
                  <a:schemeClr val="tx1"/>
                </a:solidFill>
                <a:latin typeface="Arial" panose="020B0604020202020204" pitchFamily="34" charset="0"/>
              </a:defRPr>
            </a:lvl4pPr>
            <a:lvl5pPr>
              <a:tabLst>
                <a:tab pos="6904038" algn="r"/>
              </a:tabLst>
              <a:defRPr>
                <a:solidFill>
                  <a:schemeClr val="tx1"/>
                </a:solidFill>
                <a:latin typeface="Arial" panose="020B0604020202020204" pitchFamily="34" charset="0"/>
              </a:defRPr>
            </a:lvl5pPr>
            <a:lvl6pPr fontAlgn="base">
              <a:spcBef>
                <a:spcPct val="0"/>
              </a:spcBef>
              <a:spcAft>
                <a:spcPct val="0"/>
              </a:spcAft>
              <a:tabLst>
                <a:tab pos="6904038" algn="r"/>
              </a:tabLst>
              <a:defRPr>
                <a:solidFill>
                  <a:schemeClr val="tx1"/>
                </a:solidFill>
                <a:latin typeface="Arial" panose="020B0604020202020204" pitchFamily="34" charset="0"/>
              </a:defRPr>
            </a:lvl6pPr>
            <a:lvl7pPr fontAlgn="base">
              <a:spcBef>
                <a:spcPct val="0"/>
              </a:spcBef>
              <a:spcAft>
                <a:spcPct val="0"/>
              </a:spcAft>
              <a:tabLst>
                <a:tab pos="6904038" algn="r"/>
              </a:tabLst>
              <a:defRPr>
                <a:solidFill>
                  <a:schemeClr val="tx1"/>
                </a:solidFill>
                <a:latin typeface="Arial" panose="020B0604020202020204" pitchFamily="34" charset="0"/>
              </a:defRPr>
            </a:lvl7pPr>
            <a:lvl8pPr fontAlgn="base">
              <a:spcBef>
                <a:spcPct val="0"/>
              </a:spcBef>
              <a:spcAft>
                <a:spcPct val="0"/>
              </a:spcAft>
              <a:tabLst>
                <a:tab pos="6904038" algn="r"/>
              </a:tabLst>
              <a:defRPr>
                <a:solidFill>
                  <a:schemeClr val="tx1"/>
                </a:solidFill>
                <a:latin typeface="Arial" panose="020B0604020202020204" pitchFamily="34" charset="0"/>
              </a:defRPr>
            </a:lvl8pPr>
            <a:lvl9pPr fontAlgn="base">
              <a:spcBef>
                <a:spcPct val="0"/>
              </a:spcBef>
              <a:spcAft>
                <a:spcPct val="0"/>
              </a:spcAft>
              <a:tabLst>
                <a:tab pos="6904038" algn="r"/>
              </a:tabLst>
              <a:defRPr>
                <a:solidFill>
                  <a:schemeClr val="tx1"/>
                </a:solidFill>
                <a:latin typeface="Arial" panose="020B0604020202020204" pitchFamily="34" charset="0"/>
              </a:defRPr>
            </a:lvl9pPr>
          </a:lstStyle>
          <a:p>
            <a:pPr>
              <a:tabLst>
                <a:tab pos="7177088" algn="r"/>
              </a:tabLst>
            </a:pPr>
            <a:r>
              <a:rPr lang="cs-CZ" altLang="cs-CZ" sz="2000" b="1" dirty="0">
                <a:cs typeface="Times New Roman" panose="02020603050405020304" pitchFamily="18" charset="0"/>
              </a:rPr>
              <a:t>potřeby klienta</a:t>
            </a:r>
            <a:r>
              <a:rPr lang="cs-CZ" altLang="cs-CZ" sz="2000" dirty="0">
                <a:cs typeface="Times New Roman" panose="02020603050405020304" pitchFamily="18" charset="0"/>
              </a:rPr>
              <a:t>	možnosti podpory uspokojení</a:t>
            </a:r>
            <a:endParaRPr lang="cs-CZ" altLang="cs-CZ" sz="1900" dirty="0"/>
          </a:p>
          <a:p>
            <a:pPr eaLnBrk="0" hangingPunct="0">
              <a:tabLst>
                <a:tab pos="7177088" algn="r"/>
              </a:tabLst>
            </a:pPr>
            <a:r>
              <a:rPr lang="cs-CZ" altLang="cs-CZ" sz="2000" b="1" dirty="0">
                <a:cs typeface="Times New Roman" panose="02020603050405020304" pitchFamily="18" charset="0"/>
              </a:rPr>
              <a:t>(cílové skupiny) </a:t>
            </a:r>
            <a:r>
              <a:rPr lang="cs-CZ" altLang="cs-CZ" sz="2000" dirty="0">
                <a:cs typeface="Times New Roman" panose="02020603050405020304" pitchFamily="18" charset="0"/>
              </a:rPr>
              <a:t>	potřeb nebo řešení problémů</a:t>
            </a:r>
          </a:p>
        </p:txBody>
      </p:sp>
      <p:sp>
        <p:nvSpPr>
          <p:cNvPr id="13" name="TextovéPole 12">
            <a:extLst>
              <a:ext uri="{FF2B5EF4-FFF2-40B4-BE49-F238E27FC236}">
                <a16:creationId xmlns:a16="http://schemas.microsoft.com/office/drawing/2014/main" id="{C682EB74-4791-4540-B452-68B66C8AC4DC}"/>
              </a:ext>
            </a:extLst>
          </p:cNvPr>
          <p:cNvSpPr txBox="1"/>
          <p:nvPr/>
        </p:nvSpPr>
        <p:spPr>
          <a:xfrm>
            <a:off x="7863399" y="3105374"/>
            <a:ext cx="3842164" cy="1015663"/>
          </a:xfrm>
          <a:prstGeom prst="rect">
            <a:avLst/>
          </a:prstGeom>
          <a:noFill/>
        </p:spPr>
        <p:txBody>
          <a:bodyPr wrap="square" rtlCol="0">
            <a:spAutoFit/>
          </a:bodyPr>
          <a:lstStyle/>
          <a:p>
            <a:r>
              <a:rPr lang="pl-PL" sz="2000" dirty="0">
                <a:solidFill>
                  <a:srgbClr val="FF0000"/>
                </a:solidFill>
                <a:latin typeface="Arial" panose="020B0604020202020204" pitchFamily="34" charset="0"/>
                <a:cs typeface="Times New Roman" panose="02020603050405020304" pitchFamily="18" charset="0"/>
              </a:rPr>
              <a:t>zajištění nebo poskytnutí služby, poskytnutí podpory a pomoci, </a:t>
            </a:r>
            <a:r>
              <a:rPr lang="pl-PL" sz="2000" u="sng" dirty="0">
                <a:solidFill>
                  <a:srgbClr val="FF0000"/>
                </a:solidFill>
                <a:latin typeface="Arial" panose="020B0604020202020204" pitchFamily="34" charset="0"/>
                <a:cs typeface="Times New Roman" panose="02020603050405020304" pitchFamily="18" charset="0"/>
              </a:rPr>
              <a:t>sociální práce</a:t>
            </a:r>
            <a:endParaRPr lang="cs-CZ" sz="2000" u="sng" dirty="0">
              <a:solidFill>
                <a:srgbClr val="FF0000"/>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39258011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0C83146-EAC3-4E26-8FE5-A97C20DBBBB2}"/>
              </a:ext>
            </a:extLst>
          </p:cNvPr>
          <p:cNvSpPr>
            <a:spLocks noGrp="1" noChangeArrowheads="1"/>
          </p:cNvSpPr>
          <p:nvPr>
            <p:ph type="title"/>
          </p:nvPr>
        </p:nvSpPr>
        <p:spPr/>
        <p:txBody>
          <a:bodyPr/>
          <a:lstStyle/>
          <a:p>
            <a:r>
              <a:rPr lang="cs-CZ" sz="4000" dirty="0"/>
              <a:t>Hlediska pro rozlišení CS </a:t>
            </a:r>
            <a:r>
              <a:rPr lang="cs-CZ" sz="4000" dirty="0">
                <a:solidFill>
                  <a:srgbClr val="FF0000"/>
                </a:solidFill>
              </a:rPr>
              <a:t>z perspektivy společnosti</a:t>
            </a:r>
            <a:endParaRPr lang="cs-CZ" altLang="cs-CZ" sz="4000" dirty="0">
              <a:solidFill>
                <a:srgbClr val="FF0000"/>
              </a:solidFill>
            </a:endParaRPr>
          </a:p>
        </p:txBody>
      </p:sp>
      <p:sp>
        <p:nvSpPr>
          <p:cNvPr id="16394" name="Rectangle 10">
            <a:extLst>
              <a:ext uri="{FF2B5EF4-FFF2-40B4-BE49-F238E27FC236}">
                <a16:creationId xmlns:a16="http://schemas.microsoft.com/office/drawing/2014/main" id="{394440AB-12D6-4A44-8477-95FD8D8A1FCD}"/>
              </a:ext>
            </a:extLst>
          </p:cNvPr>
          <p:cNvSpPr>
            <a:spLocks noChangeArrowheads="1"/>
          </p:cNvSpPr>
          <p:nvPr/>
        </p:nvSpPr>
        <p:spPr bwMode="auto">
          <a:xfrm>
            <a:off x="4170222" y="1825690"/>
            <a:ext cx="368530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2514600" algn="ctr"/>
              </a:tabLst>
              <a:defRPr>
                <a:solidFill>
                  <a:schemeClr val="tx1"/>
                </a:solidFill>
                <a:latin typeface="Arial" panose="020B0604020202020204" pitchFamily="34" charset="0"/>
              </a:defRPr>
            </a:lvl1pPr>
            <a:lvl2pPr>
              <a:tabLst>
                <a:tab pos="2514600" algn="ctr"/>
              </a:tabLst>
              <a:defRPr>
                <a:solidFill>
                  <a:schemeClr val="tx1"/>
                </a:solidFill>
                <a:latin typeface="Arial" panose="020B0604020202020204" pitchFamily="34" charset="0"/>
              </a:defRPr>
            </a:lvl2pPr>
            <a:lvl3pPr>
              <a:tabLst>
                <a:tab pos="2514600" algn="ctr"/>
              </a:tabLst>
              <a:defRPr>
                <a:solidFill>
                  <a:schemeClr val="tx1"/>
                </a:solidFill>
                <a:latin typeface="Arial" panose="020B0604020202020204" pitchFamily="34" charset="0"/>
              </a:defRPr>
            </a:lvl3pPr>
            <a:lvl4pPr>
              <a:tabLst>
                <a:tab pos="2514600" algn="ctr"/>
              </a:tabLst>
              <a:defRPr>
                <a:solidFill>
                  <a:schemeClr val="tx1"/>
                </a:solidFill>
                <a:latin typeface="Arial" panose="020B0604020202020204" pitchFamily="34" charset="0"/>
              </a:defRPr>
            </a:lvl4pPr>
            <a:lvl5pPr>
              <a:tabLst>
                <a:tab pos="2514600" algn="ctr"/>
              </a:tabLst>
              <a:defRPr>
                <a:solidFill>
                  <a:schemeClr val="tx1"/>
                </a:solidFill>
                <a:latin typeface="Arial" panose="020B0604020202020204" pitchFamily="34" charset="0"/>
              </a:defRPr>
            </a:lvl5pPr>
            <a:lvl6pPr fontAlgn="base">
              <a:spcBef>
                <a:spcPct val="0"/>
              </a:spcBef>
              <a:spcAft>
                <a:spcPct val="0"/>
              </a:spcAft>
              <a:tabLst>
                <a:tab pos="2514600" algn="ctr"/>
              </a:tabLst>
              <a:defRPr>
                <a:solidFill>
                  <a:schemeClr val="tx1"/>
                </a:solidFill>
                <a:latin typeface="Arial" panose="020B0604020202020204" pitchFamily="34" charset="0"/>
              </a:defRPr>
            </a:lvl6pPr>
            <a:lvl7pPr fontAlgn="base">
              <a:spcBef>
                <a:spcPct val="0"/>
              </a:spcBef>
              <a:spcAft>
                <a:spcPct val="0"/>
              </a:spcAft>
              <a:tabLst>
                <a:tab pos="2514600" algn="ctr"/>
              </a:tabLst>
              <a:defRPr>
                <a:solidFill>
                  <a:schemeClr val="tx1"/>
                </a:solidFill>
                <a:latin typeface="Arial" panose="020B0604020202020204" pitchFamily="34" charset="0"/>
              </a:defRPr>
            </a:lvl7pPr>
            <a:lvl8pPr fontAlgn="base">
              <a:spcBef>
                <a:spcPct val="0"/>
              </a:spcBef>
              <a:spcAft>
                <a:spcPct val="0"/>
              </a:spcAft>
              <a:tabLst>
                <a:tab pos="2514600" algn="ctr"/>
              </a:tabLst>
              <a:defRPr>
                <a:solidFill>
                  <a:schemeClr val="tx1"/>
                </a:solidFill>
                <a:latin typeface="Arial" panose="020B0604020202020204" pitchFamily="34" charset="0"/>
              </a:defRPr>
            </a:lvl8pPr>
            <a:lvl9pPr fontAlgn="base">
              <a:spcBef>
                <a:spcPct val="0"/>
              </a:spcBef>
              <a:spcAft>
                <a:spcPct val="0"/>
              </a:spcAft>
              <a:tabLst>
                <a:tab pos="2514600" algn="ctr"/>
              </a:tabLst>
              <a:defRPr>
                <a:solidFill>
                  <a:schemeClr val="tx1"/>
                </a:solidFill>
                <a:latin typeface="Arial" panose="020B0604020202020204" pitchFamily="34" charset="0"/>
              </a:defRPr>
            </a:lvl9pPr>
          </a:lstStyle>
          <a:p>
            <a:pPr algn="ctr"/>
            <a:r>
              <a:rPr lang="cs-CZ" altLang="cs-CZ" sz="2000" dirty="0">
                <a:cs typeface="Times New Roman" panose="02020603050405020304" pitchFamily="18" charset="0"/>
              </a:rPr>
              <a:t>problémové </a:t>
            </a:r>
            <a:r>
              <a:rPr lang="cs-CZ" altLang="cs-CZ" sz="2000" dirty="0"/>
              <a:t>č</a:t>
            </a:r>
            <a:r>
              <a:rPr lang="cs-CZ" altLang="cs-CZ" sz="2000" dirty="0">
                <a:cs typeface="Times New Roman" panose="02020603050405020304" pitchFamily="18" charset="0"/>
              </a:rPr>
              <a:t>i rizikové jevy</a:t>
            </a:r>
            <a:endParaRPr lang="cs-CZ" altLang="cs-CZ" sz="1900" dirty="0"/>
          </a:p>
          <a:p>
            <a:pPr algn="ctr" eaLnBrk="0" hangingPunct="0"/>
            <a:r>
              <a:rPr lang="cs-CZ" altLang="cs-CZ" sz="2000" dirty="0">
                <a:cs typeface="Times New Roman" panose="02020603050405020304" pitchFamily="18" charset="0"/>
              </a:rPr>
              <a:t>	</a:t>
            </a:r>
            <a:endParaRPr lang="cs-CZ" altLang="cs-CZ" sz="3200" dirty="0"/>
          </a:p>
        </p:txBody>
      </p:sp>
      <p:sp>
        <p:nvSpPr>
          <p:cNvPr id="16393" name="AutoShape 9">
            <a:extLst>
              <a:ext uri="{FF2B5EF4-FFF2-40B4-BE49-F238E27FC236}">
                <a16:creationId xmlns:a16="http://schemas.microsoft.com/office/drawing/2014/main" id="{58A52D1E-C4AF-4D36-BECC-4B567AC3D392}"/>
              </a:ext>
            </a:extLst>
          </p:cNvPr>
          <p:cNvSpPr>
            <a:spLocks noChangeAspect="1" noChangeArrowheads="1" noTextEdit="1"/>
          </p:cNvSpPr>
          <p:nvPr/>
        </p:nvSpPr>
        <p:spPr bwMode="auto">
          <a:xfrm>
            <a:off x="3390900" y="2514600"/>
            <a:ext cx="7277100" cy="3201988"/>
          </a:xfrm>
          <a:prstGeom prst="rect">
            <a:avLst/>
          </a:prstGeom>
          <a:solidFill>
            <a:srgbClr val="003366">
              <a:alpha val="0"/>
            </a:srgbClr>
          </a:solidFill>
        </p:spPr>
        <p:txBody>
          <a:bodyPr/>
          <a:lstStyle/>
          <a:p>
            <a:endParaRPr lang="cs-CZ"/>
          </a:p>
        </p:txBody>
      </p:sp>
      <p:grpSp>
        <p:nvGrpSpPr>
          <p:cNvPr id="2" name="Skupina 1">
            <a:extLst>
              <a:ext uri="{FF2B5EF4-FFF2-40B4-BE49-F238E27FC236}">
                <a16:creationId xmlns:a16="http://schemas.microsoft.com/office/drawing/2014/main" id="{3F9CFACF-3165-4F38-B3E1-44D0E07F1A36}"/>
              </a:ext>
            </a:extLst>
          </p:cNvPr>
          <p:cNvGrpSpPr/>
          <p:nvPr/>
        </p:nvGrpSpPr>
        <p:grpSpPr>
          <a:xfrm>
            <a:off x="3564431" y="2514600"/>
            <a:ext cx="4948428" cy="3201988"/>
            <a:chOff x="4118610" y="2514600"/>
            <a:chExt cx="4948428" cy="3201988"/>
          </a:xfrm>
        </p:grpSpPr>
        <p:sp>
          <p:nvSpPr>
            <p:cNvPr id="16392" name="Line 8">
              <a:extLst>
                <a:ext uri="{FF2B5EF4-FFF2-40B4-BE49-F238E27FC236}">
                  <a16:creationId xmlns:a16="http://schemas.microsoft.com/office/drawing/2014/main" id="{CB48B457-9968-4202-BC5F-62C7D095D863}"/>
                </a:ext>
              </a:extLst>
            </p:cNvPr>
            <p:cNvSpPr>
              <a:spLocks noChangeShapeType="1"/>
            </p:cNvSpPr>
            <p:nvPr/>
          </p:nvSpPr>
          <p:spPr bwMode="auto">
            <a:xfrm flipH="1">
              <a:off x="4118610"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1" name="Line 7">
              <a:extLst>
                <a:ext uri="{FF2B5EF4-FFF2-40B4-BE49-F238E27FC236}">
                  <a16:creationId xmlns:a16="http://schemas.microsoft.com/office/drawing/2014/main" id="{A0D884F4-DD07-4431-BF97-7E768E22AE00}"/>
                </a:ext>
              </a:extLst>
            </p:cNvPr>
            <p:cNvSpPr>
              <a:spLocks noChangeShapeType="1"/>
            </p:cNvSpPr>
            <p:nvPr/>
          </p:nvSpPr>
          <p:spPr bwMode="auto">
            <a:xfrm>
              <a:off x="6592824"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0" name="Line 6">
              <a:extLst>
                <a:ext uri="{FF2B5EF4-FFF2-40B4-BE49-F238E27FC236}">
                  <a16:creationId xmlns:a16="http://schemas.microsoft.com/office/drawing/2014/main" id="{5BA5FF3B-6164-4FDA-9CB5-ECBEC9F0BDA5}"/>
                </a:ext>
              </a:extLst>
            </p:cNvPr>
            <p:cNvSpPr>
              <a:spLocks noChangeShapeType="1"/>
            </p:cNvSpPr>
            <p:nvPr/>
          </p:nvSpPr>
          <p:spPr bwMode="auto">
            <a:xfrm flipH="1">
              <a:off x="4118610" y="5715578"/>
              <a:ext cx="4948428" cy="1010"/>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grpSp>
      <p:sp>
        <p:nvSpPr>
          <p:cNvPr id="16395" name="Rectangle 11">
            <a:extLst>
              <a:ext uri="{FF2B5EF4-FFF2-40B4-BE49-F238E27FC236}">
                <a16:creationId xmlns:a16="http://schemas.microsoft.com/office/drawing/2014/main" id="{B041E8F0-7A64-445B-9FC5-760CBE8B0E81}"/>
              </a:ext>
            </a:extLst>
          </p:cNvPr>
          <p:cNvSpPr>
            <a:spLocks noChangeArrowheads="1"/>
          </p:cNvSpPr>
          <p:nvPr/>
        </p:nvSpPr>
        <p:spPr bwMode="auto">
          <a:xfrm>
            <a:off x="2341421" y="5696021"/>
            <a:ext cx="7086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904038" algn="r"/>
              </a:tabLst>
              <a:defRPr>
                <a:solidFill>
                  <a:schemeClr val="tx1"/>
                </a:solidFill>
                <a:latin typeface="Arial" panose="020B0604020202020204" pitchFamily="34" charset="0"/>
              </a:defRPr>
            </a:lvl1pPr>
            <a:lvl2pPr>
              <a:tabLst>
                <a:tab pos="6904038" algn="r"/>
              </a:tabLst>
              <a:defRPr>
                <a:solidFill>
                  <a:schemeClr val="tx1"/>
                </a:solidFill>
                <a:latin typeface="Arial" panose="020B0604020202020204" pitchFamily="34" charset="0"/>
              </a:defRPr>
            </a:lvl2pPr>
            <a:lvl3pPr>
              <a:tabLst>
                <a:tab pos="6904038" algn="r"/>
              </a:tabLst>
              <a:defRPr>
                <a:solidFill>
                  <a:schemeClr val="tx1"/>
                </a:solidFill>
                <a:latin typeface="Arial" panose="020B0604020202020204" pitchFamily="34" charset="0"/>
              </a:defRPr>
            </a:lvl3pPr>
            <a:lvl4pPr>
              <a:tabLst>
                <a:tab pos="6904038" algn="r"/>
              </a:tabLst>
              <a:defRPr>
                <a:solidFill>
                  <a:schemeClr val="tx1"/>
                </a:solidFill>
                <a:latin typeface="Arial" panose="020B0604020202020204" pitchFamily="34" charset="0"/>
              </a:defRPr>
            </a:lvl4pPr>
            <a:lvl5pPr>
              <a:tabLst>
                <a:tab pos="6904038" algn="r"/>
              </a:tabLst>
              <a:defRPr>
                <a:solidFill>
                  <a:schemeClr val="tx1"/>
                </a:solidFill>
                <a:latin typeface="Arial" panose="020B0604020202020204" pitchFamily="34" charset="0"/>
              </a:defRPr>
            </a:lvl5pPr>
            <a:lvl6pPr fontAlgn="base">
              <a:spcBef>
                <a:spcPct val="0"/>
              </a:spcBef>
              <a:spcAft>
                <a:spcPct val="0"/>
              </a:spcAft>
              <a:tabLst>
                <a:tab pos="6904038" algn="r"/>
              </a:tabLst>
              <a:defRPr>
                <a:solidFill>
                  <a:schemeClr val="tx1"/>
                </a:solidFill>
                <a:latin typeface="Arial" panose="020B0604020202020204" pitchFamily="34" charset="0"/>
              </a:defRPr>
            </a:lvl6pPr>
            <a:lvl7pPr fontAlgn="base">
              <a:spcBef>
                <a:spcPct val="0"/>
              </a:spcBef>
              <a:spcAft>
                <a:spcPct val="0"/>
              </a:spcAft>
              <a:tabLst>
                <a:tab pos="6904038" algn="r"/>
              </a:tabLst>
              <a:defRPr>
                <a:solidFill>
                  <a:schemeClr val="tx1"/>
                </a:solidFill>
                <a:latin typeface="Arial" panose="020B0604020202020204" pitchFamily="34" charset="0"/>
              </a:defRPr>
            </a:lvl7pPr>
            <a:lvl8pPr fontAlgn="base">
              <a:spcBef>
                <a:spcPct val="0"/>
              </a:spcBef>
              <a:spcAft>
                <a:spcPct val="0"/>
              </a:spcAft>
              <a:tabLst>
                <a:tab pos="6904038" algn="r"/>
              </a:tabLst>
              <a:defRPr>
                <a:solidFill>
                  <a:schemeClr val="tx1"/>
                </a:solidFill>
                <a:latin typeface="Arial" panose="020B0604020202020204" pitchFamily="34" charset="0"/>
              </a:defRPr>
            </a:lvl8pPr>
            <a:lvl9pPr fontAlgn="base">
              <a:spcBef>
                <a:spcPct val="0"/>
              </a:spcBef>
              <a:spcAft>
                <a:spcPct val="0"/>
              </a:spcAft>
              <a:tabLst>
                <a:tab pos="6904038" algn="r"/>
              </a:tabLst>
              <a:defRPr>
                <a:solidFill>
                  <a:schemeClr val="tx1"/>
                </a:solidFill>
                <a:latin typeface="Arial" panose="020B0604020202020204" pitchFamily="34" charset="0"/>
              </a:defRPr>
            </a:lvl9pPr>
          </a:lstStyle>
          <a:p>
            <a:r>
              <a:rPr lang="cs-CZ" altLang="cs-CZ" sz="2000" b="1" dirty="0">
                <a:cs typeface="Times New Roman" panose="02020603050405020304" pitchFamily="18" charset="0"/>
              </a:rPr>
              <a:t>cílové skupiny (klienti) </a:t>
            </a:r>
            <a:r>
              <a:rPr lang="cs-CZ" altLang="cs-CZ" sz="2000" dirty="0">
                <a:cs typeface="Times New Roman" panose="02020603050405020304" pitchFamily="18" charset="0"/>
              </a:rPr>
              <a:t>	slu</a:t>
            </a:r>
            <a:r>
              <a:rPr lang="cs-CZ" altLang="cs-CZ" sz="2000" dirty="0"/>
              <a:t>ž</a:t>
            </a:r>
            <a:r>
              <a:rPr lang="cs-CZ" altLang="cs-CZ" sz="2000" dirty="0">
                <a:cs typeface="Times New Roman" panose="02020603050405020304" pitchFamily="18" charset="0"/>
              </a:rPr>
              <a:t>by / programy</a:t>
            </a:r>
            <a:endParaRPr lang="cs-CZ" altLang="cs-CZ" sz="1900" dirty="0"/>
          </a:p>
          <a:p>
            <a:pPr eaLnBrk="0" hangingPunct="0"/>
            <a:r>
              <a:rPr lang="cs-CZ" altLang="cs-CZ" sz="2000" dirty="0">
                <a:cs typeface="Times New Roman" panose="02020603050405020304" pitchFamily="18" charset="0"/>
              </a:rPr>
              <a:t>	</a:t>
            </a:r>
          </a:p>
        </p:txBody>
      </p:sp>
    </p:spTree>
    <p:extLst>
      <p:ext uri="{BB962C8B-B14F-4D97-AF65-F5344CB8AC3E}">
        <p14:creationId xmlns:p14="http://schemas.microsoft.com/office/powerpoint/2010/main" val="193182277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0C83146-EAC3-4E26-8FE5-A97C20DBBBB2}"/>
              </a:ext>
            </a:extLst>
          </p:cNvPr>
          <p:cNvSpPr>
            <a:spLocks noGrp="1" noChangeArrowheads="1"/>
          </p:cNvSpPr>
          <p:nvPr>
            <p:ph type="title"/>
          </p:nvPr>
        </p:nvSpPr>
        <p:spPr/>
        <p:txBody>
          <a:bodyPr/>
          <a:lstStyle/>
          <a:p>
            <a:r>
              <a:rPr lang="cs-CZ" sz="4000" dirty="0"/>
              <a:t>Hlediska pro rozlišení CS </a:t>
            </a:r>
            <a:r>
              <a:rPr lang="cs-CZ" sz="4000" dirty="0">
                <a:solidFill>
                  <a:srgbClr val="FF0000"/>
                </a:solidFill>
              </a:rPr>
              <a:t>z perspektivy společnosti</a:t>
            </a:r>
            <a:endParaRPr lang="cs-CZ" altLang="cs-CZ" sz="4000" dirty="0">
              <a:solidFill>
                <a:srgbClr val="FF0000"/>
              </a:solidFill>
            </a:endParaRPr>
          </a:p>
        </p:txBody>
      </p:sp>
      <p:sp>
        <p:nvSpPr>
          <p:cNvPr id="16394" name="Rectangle 10">
            <a:extLst>
              <a:ext uri="{FF2B5EF4-FFF2-40B4-BE49-F238E27FC236}">
                <a16:creationId xmlns:a16="http://schemas.microsoft.com/office/drawing/2014/main" id="{394440AB-12D6-4A44-8477-95FD8D8A1FCD}"/>
              </a:ext>
            </a:extLst>
          </p:cNvPr>
          <p:cNvSpPr>
            <a:spLocks noChangeArrowheads="1"/>
          </p:cNvSpPr>
          <p:nvPr/>
        </p:nvSpPr>
        <p:spPr bwMode="auto">
          <a:xfrm>
            <a:off x="4170222" y="1825690"/>
            <a:ext cx="368530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2514600" algn="ctr"/>
              </a:tabLst>
              <a:defRPr>
                <a:solidFill>
                  <a:schemeClr val="tx1"/>
                </a:solidFill>
                <a:latin typeface="Arial" panose="020B0604020202020204" pitchFamily="34" charset="0"/>
              </a:defRPr>
            </a:lvl1pPr>
            <a:lvl2pPr>
              <a:tabLst>
                <a:tab pos="2514600" algn="ctr"/>
              </a:tabLst>
              <a:defRPr>
                <a:solidFill>
                  <a:schemeClr val="tx1"/>
                </a:solidFill>
                <a:latin typeface="Arial" panose="020B0604020202020204" pitchFamily="34" charset="0"/>
              </a:defRPr>
            </a:lvl2pPr>
            <a:lvl3pPr>
              <a:tabLst>
                <a:tab pos="2514600" algn="ctr"/>
              </a:tabLst>
              <a:defRPr>
                <a:solidFill>
                  <a:schemeClr val="tx1"/>
                </a:solidFill>
                <a:latin typeface="Arial" panose="020B0604020202020204" pitchFamily="34" charset="0"/>
              </a:defRPr>
            </a:lvl3pPr>
            <a:lvl4pPr>
              <a:tabLst>
                <a:tab pos="2514600" algn="ctr"/>
              </a:tabLst>
              <a:defRPr>
                <a:solidFill>
                  <a:schemeClr val="tx1"/>
                </a:solidFill>
                <a:latin typeface="Arial" panose="020B0604020202020204" pitchFamily="34" charset="0"/>
              </a:defRPr>
            </a:lvl4pPr>
            <a:lvl5pPr>
              <a:tabLst>
                <a:tab pos="2514600" algn="ctr"/>
              </a:tabLst>
              <a:defRPr>
                <a:solidFill>
                  <a:schemeClr val="tx1"/>
                </a:solidFill>
                <a:latin typeface="Arial" panose="020B0604020202020204" pitchFamily="34" charset="0"/>
              </a:defRPr>
            </a:lvl5pPr>
            <a:lvl6pPr fontAlgn="base">
              <a:spcBef>
                <a:spcPct val="0"/>
              </a:spcBef>
              <a:spcAft>
                <a:spcPct val="0"/>
              </a:spcAft>
              <a:tabLst>
                <a:tab pos="2514600" algn="ctr"/>
              </a:tabLst>
              <a:defRPr>
                <a:solidFill>
                  <a:schemeClr val="tx1"/>
                </a:solidFill>
                <a:latin typeface="Arial" panose="020B0604020202020204" pitchFamily="34" charset="0"/>
              </a:defRPr>
            </a:lvl6pPr>
            <a:lvl7pPr fontAlgn="base">
              <a:spcBef>
                <a:spcPct val="0"/>
              </a:spcBef>
              <a:spcAft>
                <a:spcPct val="0"/>
              </a:spcAft>
              <a:tabLst>
                <a:tab pos="2514600" algn="ctr"/>
              </a:tabLst>
              <a:defRPr>
                <a:solidFill>
                  <a:schemeClr val="tx1"/>
                </a:solidFill>
                <a:latin typeface="Arial" panose="020B0604020202020204" pitchFamily="34" charset="0"/>
              </a:defRPr>
            </a:lvl7pPr>
            <a:lvl8pPr fontAlgn="base">
              <a:spcBef>
                <a:spcPct val="0"/>
              </a:spcBef>
              <a:spcAft>
                <a:spcPct val="0"/>
              </a:spcAft>
              <a:tabLst>
                <a:tab pos="2514600" algn="ctr"/>
              </a:tabLst>
              <a:defRPr>
                <a:solidFill>
                  <a:schemeClr val="tx1"/>
                </a:solidFill>
                <a:latin typeface="Arial" panose="020B0604020202020204" pitchFamily="34" charset="0"/>
              </a:defRPr>
            </a:lvl8pPr>
            <a:lvl9pPr fontAlgn="base">
              <a:spcBef>
                <a:spcPct val="0"/>
              </a:spcBef>
              <a:spcAft>
                <a:spcPct val="0"/>
              </a:spcAft>
              <a:tabLst>
                <a:tab pos="2514600" algn="ctr"/>
              </a:tabLst>
              <a:defRPr>
                <a:solidFill>
                  <a:schemeClr val="tx1"/>
                </a:solidFill>
                <a:latin typeface="Arial" panose="020B0604020202020204" pitchFamily="34" charset="0"/>
              </a:defRPr>
            </a:lvl9pPr>
          </a:lstStyle>
          <a:p>
            <a:pPr algn="ctr"/>
            <a:r>
              <a:rPr lang="cs-CZ" altLang="cs-CZ" sz="2000" dirty="0">
                <a:cs typeface="Times New Roman" panose="02020603050405020304" pitchFamily="18" charset="0"/>
              </a:rPr>
              <a:t>problémové </a:t>
            </a:r>
            <a:r>
              <a:rPr lang="cs-CZ" altLang="cs-CZ" sz="2000" dirty="0"/>
              <a:t>č</a:t>
            </a:r>
            <a:r>
              <a:rPr lang="cs-CZ" altLang="cs-CZ" sz="2000" dirty="0">
                <a:cs typeface="Times New Roman" panose="02020603050405020304" pitchFamily="18" charset="0"/>
              </a:rPr>
              <a:t>i rizikové jevy</a:t>
            </a:r>
            <a:endParaRPr lang="cs-CZ" altLang="cs-CZ" sz="1900" dirty="0"/>
          </a:p>
          <a:p>
            <a:pPr algn="ctr" eaLnBrk="0" hangingPunct="0"/>
            <a:r>
              <a:rPr lang="cs-CZ" altLang="cs-CZ" sz="2000" dirty="0">
                <a:solidFill>
                  <a:schemeClr val="accent1"/>
                </a:solidFill>
                <a:cs typeface="Times New Roman" panose="02020603050405020304" pitchFamily="18" charset="0"/>
              </a:rPr>
              <a:t>veřejné zájmy, politické priority</a:t>
            </a:r>
            <a:endParaRPr lang="cs-CZ" altLang="cs-CZ" sz="3200" dirty="0">
              <a:solidFill>
                <a:schemeClr val="accent1"/>
              </a:solidFill>
            </a:endParaRPr>
          </a:p>
        </p:txBody>
      </p:sp>
      <p:sp>
        <p:nvSpPr>
          <p:cNvPr id="16393" name="AutoShape 9">
            <a:extLst>
              <a:ext uri="{FF2B5EF4-FFF2-40B4-BE49-F238E27FC236}">
                <a16:creationId xmlns:a16="http://schemas.microsoft.com/office/drawing/2014/main" id="{58A52D1E-C4AF-4D36-BECC-4B567AC3D392}"/>
              </a:ext>
            </a:extLst>
          </p:cNvPr>
          <p:cNvSpPr>
            <a:spLocks noChangeAspect="1" noChangeArrowheads="1" noTextEdit="1"/>
          </p:cNvSpPr>
          <p:nvPr/>
        </p:nvSpPr>
        <p:spPr bwMode="auto">
          <a:xfrm>
            <a:off x="3390900" y="2514600"/>
            <a:ext cx="7277100" cy="3201988"/>
          </a:xfrm>
          <a:prstGeom prst="rect">
            <a:avLst/>
          </a:prstGeom>
          <a:solidFill>
            <a:srgbClr val="003366">
              <a:alpha val="0"/>
            </a:srgbClr>
          </a:solidFill>
        </p:spPr>
        <p:txBody>
          <a:bodyPr/>
          <a:lstStyle/>
          <a:p>
            <a:endParaRPr lang="cs-CZ"/>
          </a:p>
        </p:txBody>
      </p:sp>
      <p:grpSp>
        <p:nvGrpSpPr>
          <p:cNvPr id="2" name="Skupina 1">
            <a:extLst>
              <a:ext uri="{FF2B5EF4-FFF2-40B4-BE49-F238E27FC236}">
                <a16:creationId xmlns:a16="http://schemas.microsoft.com/office/drawing/2014/main" id="{3F9CFACF-3165-4F38-B3E1-44D0E07F1A36}"/>
              </a:ext>
            </a:extLst>
          </p:cNvPr>
          <p:cNvGrpSpPr/>
          <p:nvPr/>
        </p:nvGrpSpPr>
        <p:grpSpPr>
          <a:xfrm>
            <a:off x="3564431" y="2514600"/>
            <a:ext cx="4948428" cy="3201988"/>
            <a:chOff x="4118610" y="2514600"/>
            <a:chExt cx="4948428" cy="3201988"/>
          </a:xfrm>
        </p:grpSpPr>
        <p:sp>
          <p:nvSpPr>
            <p:cNvPr id="16392" name="Line 8">
              <a:extLst>
                <a:ext uri="{FF2B5EF4-FFF2-40B4-BE49-F238E27FC236}">
                  <a16:creationId xmlns:a16="http://schemas.microsoft.com/office/drawing/2014/main" id="{CB48B457-9968-4202-BC5F-62C7D095D863}"/>
                </a:ext>
              </a:extLst>
            </p:cNvPr>
            <p:cNvSpPr>
              <a:spLocks noChangeShapeType="1"/>
            </p:cNvSpPr>
            <p:nvPr/>
          </p:nvSpPr>
          <p:spPr bwMode="auto">
            <a:xfrm flipH="1">
              <a:off x="4118610"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1" name="Line 7">
              <a:extLst>
                <a:ext uri="{FF2B5EF4-FFF2-40B4-BE49-F238E27FC236}">
                  <a16:creationId xmlns:a16="http://schemas.microsoft.com/office/drawing/2014/main" id="{A0D884F4-DD07-4431-BF97-7E768E22AE00}"/>
                </a:ext>
              </a:extLst>
            </p:cNvPr>
            <p:cNvSpPr>
              <a:spLocks noChangeShapeType="1"/>
            </p:cNvSpPr>
            <p:nvPr/>
          </p:nvSpPr>
          <p:spPr bwMode="auto">
            <a:xfrm>
              <a:off x="6592824"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0" name="Line 6">
              <a:extLst>
                <a:ext uri="{FF2B5EF4-FFF2-40B4-BE49-F238E27FC236}">
                  <a16:creationId xmlns:a16="http://schemas.microsoft.com/office/drawing/2014/main" id="{5BA5FF3B-6164-4FDA-9CB5-ECBEC9F0BDA5}"/>
                </a:ext>
              </a:extLst>
            </p:cNvPr>
            <p:cNvSpPr>
              <a:spLocks noChangeShapeType="1"/>
            </p:cNvSpPr>
            <p:nvPr/>
          </p:nvSpPr>
          <p:spPr bwMode="auto">
            <a:xfrm flipH="1">
              <a:off x="4118610" y="5715578"/>
              <a:ext cx="4948428" cy="1010"/>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grpSp>
      <p:sp>
        <p:nvSpPr>
          <p:cNvPr id="16395" name="Rectangle 11">
            <a:extLst>
              <a:ext uri="{FF2B5EF4-FFF2-40B4-BE49-F238E27FC236}">
                <a16:creationId xmlns:a16="http://schemas.microsoft.com/office/drawing/2014/main" id="{B041E8F0-7A64-445B-9FC5-760CBE8B0E81}"/>
              </a:ext>
            </a:extLst>
          </p:cNvPr>
          <p:cNvSpPr>
            <a:spLocks noChangeArrowheads="1"/>
          </p:cNvSpPr>
          <p:nvPr/>
        </p:nvSpPr>
        <p:spPr bwMode="auto">
          <a:xfrm>
            <a:off x="2341421" y="5696021"/>
            <a:ext cx="7086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904038" algn="r"/>
              </a:tabLst>
              <a:defRPr>
                <a:solidFill>
                  <a:schemeClr val="tx1"/>
                </a:solidFill>
                <a:latin typeface="Arial" panose="020B0604020202020204" pitchFamily="34" charset="0"/>
              </a:defRPr>
            </a:lvl1pPr>
            <a:lvl2pPr>
              <a:tabLst>
                <a:tab pos="6904038" algn="r"/>
              </a:tabLst>
              <a:defRPr>
                <a:solidFill>
                  <a:schemeClr val="tx1"/>
                </a:solidFill>
                <a:latin typeface="Arial" panose="020B0604020202020204" pitchFamily="34" charset="0"/>
              </a:defRPr>
            </a:lvl2pPr>
            <a:lvl3pPr>
              <a:tabLst>
                <a:tab pos="6904038" algn="r"/>
              </a:tabLst>
              <a:defRPr>
                <a:solidFill>
                  <a:schemeClr val="tx1"/>
                </a:solidFill>
                <a:latin typeface="Arial" panose="020B0604020202020204" pitchFamily="34" charset="0"/>
              </a:defRPr>
            </a:lvl3pPr>
            <a:lvl4pPr>
              <a:tabLst>
                <a:tab pos="6904038" algn="r"/>
              </a:tabLst>
              <a:defRPr>
                <a:solidFill>
                  <a:schemeClr val="tx1"/>
                </a:solidFill>
                <a:latin typeface="Arial" panose="020B0604020202020204" pitchFamily="34" charset="0"/>
              </a:defRPr>
            </a:lvl4pPr>
            <a:lvl5pPr>
              <a:tabLst>
                <a:tab pos="6904038" algn="r"/>
              </a:tabLst>
              <a:defRPr>
                <a:solidFill>
                  <a:schemeClr val="tx1"/>
                </a:solidFill>
                <a:latin typeface="Arial" panose="020B0604020202020204" pitchFamily="34" charset="0"/>
              </a:defRPr>
            </a:lvl5pPr>
            <a:lvl6pPr fontAlgn="base">
              <a:spcBef>
                <a:spcPct val="0"/>
              </a:spcBef>
              <a:spcAft>
                <a:spcPct val="0"/>
              </a:spcAft>
              <a:tabLst>
                <a:tab pos="6904038" algn="r"/>
              </a:tabLst>
              <a:defRPr>
                <a:solidFill>
                  <a:schemeClr val="tx1"/>
                </a:solidFill>
                <a:latin typeface="Arial" panose="020B0604020202020204" pitchFamily="34" charset="0"/>
              </a:defRPr>
            </a:lvl6pPr>
            <a:lvl7pPr fontAlgn="base">
              <a:spcBef>
                <a:spcPct val="0"/>
              </a:spcBef>
              <a:spcAft>
                <a:spcPct val="0"/>
              </a:spcAft>
              <a:tabLst>
                <a:tab pos="6904038" algn="r"/>
              </a:tabLst>
              <a:defRPr>
                <a:solidFill>
                  <a:schemeClr val="tx1"/>
                </a:solidFill>
                <a:latin typeface="Arial" panose="020B0604020202020204" pitchFamily="34" charset="0"/>
              </a:defRPr>
            </a:lvl7pPr>
            <a:lvl8pPr fontAlgn="base">
              <a:spcBef>
                <a:spcPct val="0"/>
              </a:spcBef>
              <a:spcAft>
                <a:spcPct val="0"/>
              </a:spcAft>
              <a:tabLst>
                <a:tab pos="6904038" algn="r"/>
              </a:tabLst>
              <a:defRPr>
                <a:solidFill>
                  <a:schemeClr val="tx1"/>
                </a:solidFill>
                <a:latin typeface="Arial" panose="020B0604020202020204" pitchFamily="34" charset="0"/>
              </a:defRPr>
            </a:lvl8pPr>
            <a:lvl9pPr fontAlgn="base">
              <a:spcBef>
                <a:spcPct val="0"/>
              </a:spcBef>
              <a:spcAft>
                <a:spcPct val="0"/>
              </a:spcAft>
              <a:tabLst>
                <a:tab pos="6904038" algn="r"/>
              </a:tabLst>
              <a:defRPr>
                <a:solidFill>
                  <a:schemeClr val="tx1"/>
                </a:solidFill>
                <a:latin typeface="Arial" panose="020B0604020202020204" pitchFamily="34" charset="0"/>
              </a:defRPr>
            </a:lvl9pPr>
          </a:lstStyle>
          <a:p>
            <a:r>
              <a:rPr lang="cs-CZ" altLang="cs-CZ" sz="2000" b="1" dirty="0">
                <a:cs typeface="Times New Roman" panose="02020603050405020304" pitchFamily="18" charset="0"/>
              </a:rPr>
              <a:t>cílové skupiny (klienti)</a:t>
            </a:r>
            <a:r>
              <a:rPr lang="cs-CZ" altLang="cs-CZ" sz="2000" dirty="0">
                <a:cs typeface="Times New Roman" panose="02020603050405020304" pitchFamily="18" charset="0"/>
              </a:rPr>
              <a:t> 	slu</a:t>
            </a:r>
            <a:r>
              <a:rPr lang="cs-CZ" altLang="cs-CZ" sz="2000" dirty="0"/>
              <a:t>ž</a:t>
            </a:r>
            <a:r>
              <a:rPr lang="cs-CZ" altLang="cs-CZ" sz="2000" dirty="0">
                <a:cs typeface="Times New Roman" panose="02020603050405020304" pitchFamily="18" charset="0"/>
              </a:rPr>
              <a:t>by / programy</a:t>
            </a:r>
            <a:endParaRPr lang="cs-CZ" altLang="cs-CZ" sz="1900" dirty="0"/>
          </a:p>
          <a:p>
            <a:pPr eaLnBrk="0" hangingPunct="0"/>
            <a:r>
              <a:rPr lang="cs-CZ" altLang="cs-CZ" sz="2000" dirty="0">
                <a:solidFill>
                  <a:schemeClr val="accent1"/>
                </a:solidFill>
                <a:cs typeface="Times New Roman" panose="02020603050405020304" pitchFamily="18" charset="0"/>
              </a:rPr>
              <a:t>poptávka	nabídka</a:t>
            </a:r>
          </a:p>
        </p:txBody>
      </p:sp>
    </p:spTree>
    <p:extLst>
      <p:ext uri="{BB962C8B-B14F-4D97-AF65-F5344CB8AC3E}">
        <p14:creationId xmlns:p14="http://schemas.microsoft.com/office/powerpoint/2010/main" val="314145482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0C83146-EAC3-4E26-8FE5-A97C20DBBBB2}"/>
              </a:ext>
            </a:extLst>
          </p:cNvPr>
          <p:cNvSpPr>
            <a:spLocks noGrp="1" noChangeArrowheads="1"/>
          </p:cNvSpPr>
          <p:nvPr>
            <p:ph type="title"/>
          </p:nvPr>
        </p:nvSpPr>
        <p:spPr/>
        <p:txBody>
          <a:bodyPr/>
          <a:lstStyle/>
          <a:p>
            <a:r>
              <a:rPr lang="cs-CZ" sz="4000" dirty="0"/>
              <a:t>Hlediska pro rozlišení CS </a:t>
            </a:r>
            <a:r>
              <a:rPr lang="cs-CZ" sz="4000" dirty="0">
                <a:solidFill>
                  <a:srgbClr val="FF0000"/>
                </a:solidFill>
              </a:rPr>
              <a:t>z perspektivy společnosti</a:t>
            </a:r>
            <a:endParaRPr lang="cs-CZ" altLang="cs-CZ" sz="4000" dirty="0">
              <a:solidFill>
                <a:srgbClr val="FF0000"/>
              </a:solidFill>
            </a:endParaRPr>
          </a:p>
        </p:txBody>
      </p:sp>
      <p:sp>
        <p:nvSpPr>
          <p:cNvPr id="16394" name="Rectangle 10">
            <a:extLst>
              <a:ext uri="{FF2B5EF4-FFF2-40B4-BE49-F238E27FC236}">
                <a16:creationId xmlns:a16="http://schemas.microsoft.com/office/drawing/2014/main" id="{394440AB-12D6-4A44-8477-95FD8D8A1FCD}"/>
              </a:ext>
            </a:extLst>
          </p:cNvPr>
          <p:cNvSpPr>
            <a:spLocks noChangeArrowheads="1"/>
          </p:cNvSpPr>
          <p:nvPr/>
        </p:nvSpPr>
        <p:spPr bwMode="auto">
          <a:xfrm>
            <a:off x="4170222" y="1825690"/>
            <a:ext cx="368530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2514600" algn="ctr"/>
              </a:tabLst>
              <a:defRPr>
                <a:solidFill>
                  <a:schemeClr val="tx1"/>
                </a:solidFill>
                <a:latin typeface="Arial" panose="020B0604020202020204" pitchFamily="34" charset="0"/>
              </a:defRPr>
            </a:lvl1pPr>
            <a:lvl2pPr>
              <a:tabLst>
                <a:tab pos="2514600" algn="ctr"/>
              </a:tabLst>
              <a:defRPr>
                <a:solidFill>
                  <a:schemeClr val="tx1"/>
                </a:solidFill>
                <a:latin typeface="Arial" panose="020B0604020202020204" pitchFamily="34" charset="0"/>
              </a:defRPr>
            </a:lvl2pPr>
            <a:lvl3pPr>
              <a:tabLst>
                <a:tab pos="2514600" algn="ctr"/>
              </a:tabLst>
              <a:defRPr>
                <a:solidFill>
                  <a:schemeClr val="tx1"/>
                </a:solidFill>
                <a:latin typeface="Arial" panose="020B0604020202020204" pitchFamily="34" charset="0"/>
              </a:defRPr>
            </a:lvl3pPr>
            <a:lvl4pPr>
              <a:tabLst>
                <a:tab pos="2514600" algn="ctr"/>
              </a:tabLst>
              <a:defRPr>
                <a:solidFill>
                  <a:schemeClr val="tx1"/>
                </a:solidFill>
                <a:latin typeface="Arial" panose="020B0604020202020204" pitchFamily="34" charset="0"/>
              </a:defRPr>
            </a:lvl4pPr>
            <a:lvl5pPr>
              <a:tabLst>
                <a:tab pos="2514600" algn="ctr"/>
              </a:tabLst>
              <a:defRPr>
                <a:solidFill>
                  <a:schemeClr val="tx1"/>
                </a:solidFill>
                <a:latin typeface="Arial" panose="020B0604020202020204" pitchFamily="34" charset="0"/>
              </a:defRPr>
            </a:lvl5pPr>
            <a:lvl6pPr fontAlgn="base">
              <a:spcBef>
                <a:spcPct val="0"/>
              </a:spcBef>
              <a:spcAft>
                <a:spcPct val="0"/>
              </a:spcAft>
              <a:tabLst>
                <a:tab pos="2514600" algn="ctr"/>
              </a:tabLst>
              <a:defRPr>
                <a:solidFill>
                  <a:schemeClr val="tx1"/>
                </a:solidFill>
                <a:latin typeface="Arial" panose="020B0604020202020204" pitchFamily="34" charset="0"/>
              </a:defRPr>
            </a:lvl6pPr>
            <a:lvl7pPr fontAlgn="base">
              <a:spcBef>
                <a:spcPct val="0"/>
              </a:spcBef>
              <a:spcAft>
                <a:spcPct val="0"/>
              </a:spcAft>
              <a:tabLst>
                <a:tab pos="2514600" algn="ctr"/>
              </a:tabLst>
              <a:defRPr>
                <a:solidFill>
                  <a:schemeClr val="tx1"/>
                </a:solidFill>
                <a:latin typeface="Arial" panose="020B0604020202020204" pitchFamily="34" charset="0"/>
              </a:defRPr>
            </a:lvl7pPr>
            <a:lvl8pPr fontAlgn="base">
              <a:spcBef>
                <a:spcPct val="0"/>
              </a:spcBef>
              <a:spcAft>
                <a:spcPct val="0"/>
              </a:spcAft>
              <a:tabLst>
                <a:tab pos="2514600" algn="ctr"/>
              </a:tabLst>
              <a:defRPr>
                <a:solidFill>
                  <a:schemeClr val="tx1"/>
                </a:solidFill>
                <a:latin typeface="Arial" panose="020B0604020202020204" pitchFamily="34" charset="0"/>
              </a:defRPr>
            </a:lvl8pPr>
            <a:lvl9pPr fontAlgn="base">
              <a:spcBef>
                <a:spcPct val="0"/>
              </a:spcBef>
              <a:spcAft>
                <a:spcPct val="0"/>
              </a:spcAft>
              <a:tabLst>
                <a:tab pos="2514600" algn="ctr"/>
              </a:tabLst>
              <a:defRPr>
                <a:solidFill>
                  <a:schemeClr val="tx1"/>
                </a:solidFill>
                <a:latin typeface="Arial" panose="020B0604020202020204" pitchFamily="34" charset="0"/>
              </a:defRPr>
            </a:lvl9pPr>
          </a:lstStyle>
          <a:p>
            <a:pPr algn="ctr"/>
            <a:r>
              <a:rPr lang="cs-CZ" altLang="cs-CZ" sz="2000" dirty="0">
                <a:cs typeface="Times New Roman" panose="02020603050405020304" pitchFamily="18" charset="0"/>
              </a:rPr>
              <a:t>problémové </a:t>
            </a:r>
            <a:r>
              <a:rPr lang="cs-CZ" altLang="cs-CZ" sz="2000" dirty="0"/>
              <a:t>č</a:t>
            </a:r>
            <a:r>
              <a:rPr lang="cs-CZ" altLang="cs-CZ" sz="2000" dirty="0">
                <a:cs typeface="Times New Roman" panose="02020603050405020304" pitchFamily="18" charset="0"/>
              </a:rPr>
              <a:t>i rizikové jevy</a:t>
            </a:r>
            <a:endParaRPr lang="cs-CZ" altLang="cs-CZ" sz="1900" dirty="0"/>
          </a:p>
          <a:p>
            <a:pPr algn="ctr" eaLnBrk="0" hangingPunct="0"/>
            <a:r>
              <a:rPr lang="cs-CZ" altLang="cs-CZ" sz="2000" dirty="0">
                <a:solidFill>
                  <a:schemeClr val="accent1"/>
                </a:solidFill>
                <a:cs typeface="Times New Roman" panose="02020603050405020304" pitchFamily="18" charset="0"/>
              </a:rPr>
              <a:t>veřejné zájmy, politické priority</a:t>
            </a:r>
            <a:endParaRPr lang="cs-CZ" altLang="cs-CZ" sz="3200" dirty="0">
              <a:solidFill>
                <a:schemeClr val="accent1"/>
              </a:solidFill>
            </a:endParaRPr>
          </a:p>
        </p:txBody>
      </p:sp>
      <p:sp>
        <p:nvSpPr>
          <p:cNvPr id="16393" name="AutoShape 9">
            <a:extLst>
              <a:ext uri="{FF2B5EF4-FFF2-40B4-BE49-F238E27FC236}">
                <a16:creationId xmlns:a16="http://schemas.microsoft.com/office/drawing/2014/main" id="{58A52D1E-C4AF-4D36-BECC-4B567AC3D392}"/>
              </a:ext>
            </a:extLst>
          </p:cNvPr>
          <p:cNvSpPr>
            <a:spLocks noChangeAspect="1" noChangeArrowheads="1" noTextEdit="1"/>
          </p:cNvSpPr>
          <p:nvPr/>
        </p:nvSpPr>
        <p:spPr bwMode="auto">
          <a:xfrm>
            <a:off x="3390900" y="2514600"/>
            <a:ext cx="7277100" cy="3201988"/>
          </a:xfrm>
          <a:prstGeom prst="rect">
            <a:avLst/>
          </a:prstGeom>
          <a:solidFill>
            <a:srgbClr val="003366">
              <a:alpha val="0"/>
            </a:srgbClr>
          </a:solidFill>
        </p:spPr>
        <p:txBody>
          <a:bodyPr/>
          <a:lstStyle/>
          <a:p>
            <a:endParaRPr lang="cs-CZ"/>
          </a:p>
        </p:txBody>
      </p:sp>
      <p:grpSp>
        <p:nvGrpSpPr>
          <p:cNvPr id="2" name="Skupina 1">
            <a:extLst>
              <a:ext uri="{FF2B5EF4-FFF2-40B4-BE49-F238E27FC236}">
                <a16:creationId xmlns:a16="http://schemas.microsoft.com/office/drawing/2014/main" id="{3F9CFACF-3165-4F38-B3E1-44D0E07F1A36}"/>
              </a:ext>
            </a:extLst>
          </p:cNvPr>
          <p:cNvGrpSpPr/>
          <p:nvPr/>
        </p:nvGrpSpPr>
        <p:grpSpPr>
          <a:xfrm>
            <a:off x="3564431" y="2514600"/>
            <a:ext cx="4948428" cy="3201988"/>
            <a:chOff x="4118610" y="2514600"/>
            <a:chExt cx="4948428" cy="3201988"/>
          </a:xfrm>
        </p:grpSpPr>
        <p:sp>
          <p:nvSpPr>
            <p:cNvPr id="16392" name="Line 8">
              <a:extLst>
                <a:ext uri="{FF2B5EF4-FFF2-40B4-BE49-F238E27FC236}">
                  <a16:creationId xmlns:a16="http://schemas.microsoft.com/office/drawing/2014/main" id="{CB48B457-9968-4202-BC5F-62C7D095D863}"/>
                </a:ext>
              </a:extLst>
            </p:cNvPr>
            <p:cNvSpPr>
              <a:spLocks noChangeShapeType="1"/>
            </p:cNvSpPr>
            <p:nvPr/>
          </p:nvSpPr>
          <p:spPr bwMode="auto">
            <a:xfrm flipH="1">
              <a:off x="4118610"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1" name="Line 7">
              <a:extLst>
                <a:ext uri="{FF2B5EF4-FFF2-40B4-BE49-F238E27FC236}">
                  <a16:creationId xmlns:a16="http://schemas.microsoft.com/office/drawing/2014/main" id="{A0D884F4-DD07-4431-BF97-7E768E22AE00}"/>
                </a:ext>
              </a:extLst>
            </p:cNvPr>
            <p:cNvSpPr>
              <a:spLocks noChangeShapeType="1"/>
            </p:cNvSpPr>
            <p:nvPr/>
          </p:nvSpPr>
          <p:spPr bwMode="auto">
            <a:xfrm>
              <a:off x="6592824" y="2514600"/>
              <a:ext cx="2474214" cy="3200978"/>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sp>
          <p:nvSpPr>
            <p:cNvPr id="16390" name="Line 6">
              <a:extLst>
                <a:ext uri="{FF2B5EF4-FFF2-40B4-BE49-F238E27FC236}">
                  <a16:creationId xmlns:a16="http://schemas.microsoft.com/office/drawing/2014/main" id="{5BA5FF3B-6164-4FDA-9CB5-ECBEC9F0BDA5}"/>
                </a:ext>
              </a:extLst>
            </p:cNvPr>
            <p:cNvSpPr>
              <a:spLocks noChangeShapeType="1"/>
            </p:cNvSpPr>
            <p:nvPr/>
          </p:nvSpPr>
          <p:spPr bwMode="auto">
            <a:xfrm flipH="1">
              <a:off x="4118610" y="5715578"/>
              <a:ext cx="4948428" cy="1010"/>
            </a:xfrm>
            <a:prstGeom prst="line">
              <a:avLst/>
            </a:prstGeom>
            <a:ln>
              <a:headEnd/>
              <a:tailEn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a:lstStyle/>
            <a:p>
              <a:endParaRPr lang="cs-CZ"/>
            </a:p>
          </p:txBody>
        </p:sp>
      </p:grpSp>
      <p:sp>
        <p:nvSpPr>
          <p:cNvPr id="16395" name="Rectangle 11">
            <a:extLst>
              <a:ext uri="{FF2B5EF4-FFF2-40B4-BE49-F238E27FC236}">
                <a16:creationId xmlns:a16="http://schemas.microsoft.com/office/drawing/2014/main" id="{B041E8F0-7A64-445B-9FC5-760CBE8B0E81}"/>
              </a:ext>
            </a:extLst>
          </p:cNvPr>
          <p:cNvSpPr>
            <a:spLocks noChangeArrowheads="1"/>
          </p:cNvSpPr>
          <p:nvPr/>
        </p:nvSpPr>
        <p:spPr bwMode="auto">
          <a:xfrm>
            <a:off x="2341421" y="5696021"/>
            <a:ext cx="7086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6904038" algn="r"/>
              </a:tabLst>
              <a:defRPr>
                <a:solidFill>
                  <a:schemeClr val="tx1"/>
                </a:solidFill>
                <a:latin typeface="Arial" panose="020B0604020202020204" pitchFamily="34" charset="0"/>
              </a:defRPr>
            </a:lvl1pPr>
            <a:lvl2pPr>
              <a:tabLst>
                <a:tab pos="6904038" algn="r"/>
              </a:tabLst>
              <a:defRPr>
                <a:solidFill>
                  <a:schemeClr val="tx1"/>
                </a:solidFill>
                <a:latin typeface="Arial" panose="020B0604020202020204" pitchFamily="34" charset="0"/>
              </a:defRPr>
            </a:lvl2pPr>
            <a:lvl3pPr>
              <a:tabLst>
                <a:tab pos="6904038" algn="r"/>
              </a:tabLst>
              <a:defRPr>
                <a:solidFill>
                  <a:schemeClr val="tx1"/>
                </a:solidFill>
                <a:latin typeface="Arial" panose="020B0604020202020204" pitchFamily="34" charset="0"/>
              </a:defRPr>
            </a:lvl3pPr>
            <a:lvl4pPr>
              <a:tabLst>
                <a:tab pos="6904038" algn="r"/>
              </a:tabLst>
              <a:defRPr>
                <a:solidFill>
                  <a:schemeClr val="tx1"/>
                </a:solidFill>
                <a:latin typeface="Arial" panose="020B0604020202020204" pitchFamily="34" charset="0"/>
              </a:defRPr>
            </a:lvl4pPr>
            <a:lvl5pPr>
              <a:tabLst>
                <a:tab pos="6904038" algn="r"/>
              </a:tabLst>
              <a:defRPr>
                <a:solidFill>
                  <a:schemeClr val="tx1"/>
                </a:solidFill>
                <a:latin typeface="Arial" panose="020B0604020202020204" pitchFamily="34" charset="0"/>
              </a:defRPr>
            </a:lvl5pPr>
            <a:lvl6pPr fontAlgn="base">
              <a:spcBef>
                <a:spcPct val="0"/>
              </a:spcBef>
              <a:spcAft>
                <a:spcPct val="0"/>
              </a:spcAft>
              <a:tabLst>
                <a:tab pos="6904038" algn="r"/>
              </a:tabLst>
              <a:defRPr>
                <a:solidFill>
                  <a:schemeClr val="tx1"/>
                </a:solidFill>
                <a:latin typeface="Arial" panose="020B0604020202020204" pitchFamily="34" charset="0"/>
              </a:defRPr>
            </a:lvl6pPr>
            <a:lvl7pPr fontAlgn="base">
              <a:spcBef>
                <a:spcPct val="0"/>
              </a:spcBef>
              <a:spcAft>
                <a:spcPct val="0"/>
              </a:spcAft>
              <a:tabLst>
                <a:tab pos="6904038" algn="r"/>
              </a:tabLst>
              <a:defRPr>
                <a:solidFill>
                  <a:schemeClr val="tx1"/>
                </a:solidFill>
                <a:latin typeface="Arial" panose="020B0604020202020204" pitchFamily="34" charset="0"/>
              </a:defRPr>
            </a:lvl7pPr>
            <a:lvl8pPr fontAlgn="base">
              <a:spcBef>
                <a:spcPct val="0"/>
              </a:spcBef>
              <a:spcAft>
                <a:spcPct val="0"/>
              </a:spcAft>
              <a:tabLst>
                <a:tab pos="6904038" algn="r"/>
              </a:tabLst>
              <a:defRPr>
                <a:solidFill>
                  <a:schemeClr val="tx1"/>
                </a:solidFill>
                <a:latin typeface="Arial" panose="020B0604020202020204" pitchFamily="34" charset="0"/>
              </a:defRPr>
            </a:lvl8pPr>
            <a:lvl9pPr fontAlgn="base">
              <a:spcBef>
                <a:spcPct val="0"/>
              </a:spcBef>
              <a:spcAft>
                <a:spcPct val="0"/>
              </a:spcAft>
              <a:tabLst>
                <a:tab pos="6904038" algn="r"/>
              </a:tabLst>
              <a:defRPr>
                <a:solidFill>
                  <a:schemeClr val="tx1"/>
                </a:solidFill>
                <a:latin typeface="Arial" panose="020B0604020202020204" pitchFamily="34" charset="0"/>
              </a:defRPr>
            </a:lvl9pPr>
          </a:lstStyle>
          <a:p>
            <a:r>
              <a:rPr lang="cs-CZ" altLang="cs-CZ" sz="2000" b="1" dirty="0">
                <a:cs typeface="Times New Roman" panose="02020603050405020304" pitchFamily="18" charset="0"/>
              </a:rPr>
              <a:t>cílové skupiny (klienti)</a:t>
            </a:r>
            <a:r>
              <a:rPr lang="cs-CZ" altLang="cs-CZ" sz="2000" dirty="0">
                <a:cs typeface="Times New Roman" panose="02020603050405020304" pitchFamily="18" charset="0"/>
              </a:rPr>
              <a:t> 	slu</a:t>
            </a:r>
            <a:r>
              <a:rPr lang="cs-CZ" altLang="cs-CZ" sz="2000" dirty="0"/>
              <a:t>ž</a:t>
            </a:r>
            <a:r>
              <a:rPr lang="cs-CZ" altLang="cs-CZ" sz="2000" dirty="0">
                <a:cs typeface="Times New Roman" panose="02020603050405020304" pitchFamily="18" charset="0"/>
              </a:rPr>
              <a:t>by / programy</a:t>
            </a:r>
            <a:endParaRPr lang="cs-CZ" altLang="cs-CZ" sz="1900" dirty="0"/>
          </a:p>
          <a:p>
            <a:pPr eaLnBrk="0" hangingPunct="0"/>
            <a:r>
              <a:rPr lang="cs-CZ" altLang="cs-CZ" sz="2000" dirty="0">
                <a:solidFill>
                  <a:schemeClr val="accent1"/>
                </a:solidFill>
                <a:cs typeface="Times New Roman" panose="02020603050405020304" pitchFamily="18" charset="0"/>
              </a:rPr>
              <a:t>poptávka	nabídka</a:t>
            </a:r>
          </a:p>
        </p:txBody>
      </p:sp>
      <p:sp>
        <p:nvSpPr>
          <p:cNvPr id="10" name="TextovéPole 9">
            <a:extLst>
              <a:ext uri="{FF2B5EF4-FFF2-40B4-BE49-F238E27FC236}">
                <a16:creationId xmlns:a16="http://schemas.microsoft.com/office/drawing/2014/main" id="{FD18E99B-028F-441B-A745-F3B7FD98405D}"/>
              </a:ext>
            </a:extLst>
          </p:cNvPr>
          <p:cNvSpPr txBox="1"/>
          <p:nvPr/>
        </p:nvSpPr>
        <p:spPr>
          <a:xfrm>
            <a:off x="7863399" y="3105374"/>
            <a:ext cx="3842164" cy="1015663"/>
          </a:xfrm>
          <a:prstGeom prst="rect">
            <a:avLst/>
          </a:prstGeom>
          <a:noFill/>
        </p:spPr>
        <p:txBody>
          <a:bodyPr wrap="square" rtlCol="0">
            <a:spAutoFit/>
          </a:bodyPr>
          <a:lstStyle/>
          <a:p>
            <a:r>
              <a:rPr lang="pl-PL" sz="2000" u="sng" dirty="0">
                <a:solidFill>
                  <a:srgbClr val="FF0000"/>
                </a:solidFill>
                <a:latin typeface="Arial" panose="020B0604020202020204" pitchFamily="34" charset="0"/>
                <a:cs typeface="Times New Roman" panose="02020603050405020304" pitchFamily="18" charset="0"/>
              </a:rPr>
              <a:t>sociální politika</a:t>
            </a:r>
            <a:r>
              <a:rPr lang="pl-PL" sz="2000" dirty="0">
                <a:solidFill>
                  <a:srgbClr val="FF0000"/>
                </a:solidFill>
                <a:latin typeface="Arial" panose="020B0604020202020204" pitchFamily="34" charset="0"/>
                <a:cs typeface="Times New Roman" panose="02020603050405020304" pitchFamily="18" charset="0"/>
              </a:rPr>
              <a:t>, regionální sociální politiky, regionální plánování, </a:t>
            </a:r>
            <a:r>
              <a:rPr lang="pl-PL" sz="2000" u="sng" dirty="0">
                <a:solidFill>
                  <a:srgbClr val="FF0000"/>
                </a:solidFill>
                <a:latin typeface="Arial" panose="020B0604020202020204" pitchFamily="34" charset="0"/>
                <a:cs typeface="Times New Roman" panose="02020603050405020304" pitchFamily="18" charset="0"/>
              </a:rPr>
              <a:t>komunitní plánování</a:t>
            </a:r>
            <a:endParaRPr lang="cs-CZ" sz="2000" u="sng" dirty="0">
              <a:solidFill>
                <a:srgbClr val="FF0000"/>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321817168"/>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C7FF2-EDA6-4126-B961-CF1768F602A7}"/>
              </a:ext>
            </a:extLst>
          </p:cNvPr>
          <p:cNvSpPr>
            <a:spLocks noGrp="1"/>
          </p:cNvSpPr>
          <p:nvPr>
            <p:ph type="title"/>
          </p:nvPr>
        </p:nvSpPr>
        <p:spPr/>
        <p:txBody>
          <a:bodyPr/>
          <a:lstStyle/>
          <a:p>
            <a:r>
              <a:rPr lang="cs-CZ" dirty="0"/>
              <a:t>Možnosti uplatnění konceptu cílových skupin v sociální práci I</a:t>
            </a:r>
          </a:p>
        </p:txBody>
      </p:sp>
      <p:sp>
        <p:nvSpPr>
          <p:cNvPr id="3" name="Zástupný symbol pro obsah 2">
            <a:extLst>
              <a:ext uri="{FF2B5EF4-FFF2-40B4-BE49-F238E27FC236}">
                <a16:creationId xmlns:a16="http://schemas.microsoft.com/office/drawing/2014/main" id="{0D6F324D-EBF2-4038-A381-33B6C1E79FA1}"/>
              </a:ext>
            </a:extLst>
          </p:cNvPr>
          <p:cNvSpPr>
            <a:spLocks noGrp="1"/>
          </p:cNvSpPr>
          <p:nvPr>
            <p:ph idx="1"/>
          </p:nvPr>
        </p:nvSpPr>
        <p:spPr>
          <a:xfrm>
            <a:off x="838200" y="1825624"/>
            <a:ext cx="10515600" cy="4915417"/>
          </a:xfrm>
        </p:spPr>
        <p:txBody>
          <a:bodyPr>
            <a:normAutofit/>
          </a:bodyPr>
          <a:lstStyle/>
          <a:p>
            <a:r>
              <a:rPr lang="cs-CZ" sz="2400" dirty="0"/>
              <a:t>Použití vybraného znaku nebo znaků jako definičních charakteristik pro vymezení CS současně znamená, že</a:t>
            </a:r>
          </a:p>
          <a:p>
            <a:pPr lvl="1"/>
            <a:r>
              <a:rPr lang="cs-CZ" sz="2000" dirty="0"/>
              <a:t>při vymezení CS se odhlíží od konkrétních individuálních charakteristik a</a:t>
            </a:r>
          </a:p>
          <a:p>
            <a:pPr lvl="1"/>
            <a:r>
              <a:rPr lang="cs-CZ" sz="2000" dirty="0"/>
              <a:t>definice se soustředí pouze na vybraný okruh charakteristik, jež mají s definičním znakem nebo znaky CS nejvýraznější spojitost</a:t>
            </a:r>
          </a:p>
          <a:p>
            <a:r>
              <a:rPr lang="cs-CZ" sz="2400" dirty="0"/>
              <a:t>Přiřazení do určité cílové skupiny tak je z podstaty věci zjednodušující.</a:t>
            </a:r>
          </a:p>
          <a:p>
            <a:r>
              <a:rPr lang="cs-CZ" sz="2400" dirty="0"/>
              <a:t>Protože pro situaci konkrétního jedince jsou zcela zásadní i jiné individuální charakteristiky než jen ty, jež byly zohledněny při definici CS, soustřeďuje se sociální práce na individuální perspektivu, případně lze totéž konstatovat ohledně charakteristik konkrétních skupin, s nimiž se pracuje (více k tomu viz část předchozího bloku výuky věnovaná individuální a skupinové práci).</a:t>
            </a:r>
          </a:p>
          <a:p>
            <a:endParaRPr lang="cs-CZ" sz="2400" dirty="0"/>
          </a:p>
        </p:txBody>
      </p:sp>
    </p:spTree>
    <p:extLst>
      <p:ext uri="{BB962C8B-B14F-4D97-AF65-F5344CB8AC3E}">
        <p14:creationId xmlns:p14="http://schemas.microsoft.com/office/powerpoint/2010/main" val="139982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C7FF2-EDA6-4126-B961-CF1768F602A7}"/>
              </a:ext>
            </a:extLst>
          </p:cNvPr>
          <p:cNvSpPr>
            <a:spLocks noGrp="1"/>
          </p:cNvSpPr>
          <p:nvPr>
            <p:ph type="title"/>
          </p:nvPr>
        </p:nvSpPr>
        <p:spPr/>
        <p:txBody>
          <a:bodyPr/>
          <a:lstStyle/>
          <a:p>
            <a:r>
              <a:rPr lang="cs-CZ" dirty="0"/>
              <a:t>Možnosti uplatnění konceptu cílových skupin v sociální práci II</a:t>
            </a:r>
          </a:p>
        </p:txBody>
      </p:sp>
      <p:sp>
        <p:nvSpPr>
          <p:cNvPr id="3" name="Zástupný symbol pro obsah 2">
            <a:extLst>
              <a:ext uri="{FF2B5EF4-FFF2-40B4-BE49-F238E27FC236}">
                <a16:creationId xmlns:a16="http://schemas.microsoft.com/office/drawing/2014/main" id="{0D6F324D-EBF2-4038-A381-33B6C1E79FA1}"/>
              </a:ext>
            </a:extLst>
          </p:cNvPr>
          <p:cNvSpPr>
            <a:spLocks noGrp="1"/>
          </p:cNvSpPr>
          <p:nvPr>
            <p:ph idx="1"/>
          </p:nvPr>
        </p:nvSpPr>
        <p:spPr>
          <a:xfrm>
            <a:off x="838200" y="1825624"/>
            <a:ext cx="10515600" cy="4915417"/>
          </a:xfrm>
        </p:spPr>
        <p:txBody>
          <a:bodyPr>
            <a:noAutofit/>
          </a:bodyPr>
          <a:lstStyle/>
          <a:p>
            <a:r>
              <a:rPr lang="cs-CZ" sz="2400" dirty="0"/>
              <a:t>I přes určité zjednodušení je ale rozlišení CS v sociální práci důležité a účelné:</a:t>
            </a:r>
          </a:p>
          <a:p>
            <a:pPr lvl="1"/>
            <a:r>
              <a:rPr lang="cs-CZ" sz="2000" dirty="0"/>
              <a:t>Nezbytné je kvůli širokému okruhu osob, jimž je sociální práce určena, a s tím spojenou </a:t>
            </a:r>
            <a:r>
              <a:rPr lang="cs-CZ" sz="2000" u="sng" dirty="0"/>
              <a:t>potřebou další specializace</a:t>
            </a:r>
          </a:p>
          <a:p>
            <a:pPr lvl="1"/>
            <a:r>
              <a:rPr lang="cs-CZ" sz="2000" dirty="0"/>
              <a:t>Ta pomáhá služby nebo programy určené pro specifické skupiny osob lépe uzpůsobovat potřebám těch, na které cílí</a:t>
            </a:r>
          </a:p>
          <a:p>
            <a:r>
              <a:rPr lang="cs-CZ" sz="2400" dirty="0"/>
              <a:t>Z uvedených souvislostí ale zároveň plyne, že pro samotnou práci s klientem není rozlišení CS určující (naopak ji může limitovat tím, že se pomoc klientovi soustředí pouze na určité aspekty jeho situace)</a:t>
            </a:r>
          </a:p>
          <a:p>
            <a:r>
              <a:rPr lang="cs-CZ" sz="2400" dirty="0"/>
              <a:t>V podstatě nepostradatelné je ale z řady dalších důvodů, např.:</a:t>
            </a:r>
          </a:p>
          <a:p>
            <a:pPr lvl="1"/>
            <a:r>
              <a:rPr lang="cs-CZ" sz="2000" dirty="0"/>
              <a:t>Při koncepční činnosti a řízení (a to na úrovni samospráv i organizací a také pro case management v sociální práci),</a:t>
            </a:r>
          </a:p>
          <a:p>
            <a:pPr lvl="1"/>
            <a:r>
              <a:rPr lang="cs-CZ" sz="2000" dirty="0"/>
              <a:t>Pro epistemologické účely (v teorii i metodologii) a</a:t>
            </a:r>
          </a:p>
          <a:p>
            <a:pPr lvl="1"/>
            <a:r>
              <a:rPr lang="cs-CZ" sz="2000" dirty="0"/>
              <a:t>Pro pedagogické či studijní účely</a:t>
            </a:r>
          </a:p>
          <a:p>
            <a:endParaRPr lang="cs-CZ" sz="2400" dirty="0"/>
          </a:p>
        </p:txBody>
      </p:sp>
    </p:spTree>
    <p:extLst>
      <p:ext uri="{BB962C8B-B14F-4D97-AF65-F5344CB8AC3E}">
        <p14:creationId xmlns:p14="http://schemas.microsoft.com/office/powerpoint/2010/main" val="3425727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87234F-4CD1-43BB-A291-A7D6645E5D38}"/>
              </a:ext>
            </a:extLst>
          </p:cNvPr>
          <p:cNvSpPr>
            <a:spLocks noGrp="1"/>
          </p:cNvSpPr>
          <p:nvPr>
            <p:ph type="title"/>
          </p:nvPr>
        </p:nvSpPr>
        <p:spPr/>
        <p:txBody>
          <a:bodyPr/>
          <a:lstStyle/>
          <a:p>
            <a:r>
              <a:rPr lang="cs-CZ" dirty="0"/>
              <a:t>Přístup ke klasifikaci CS a její účel</a:t>
            </a:r>
          </a:p>
        </p:txBody>
      </p:sp>
      <p:sp>
        <p:nvSpPr>
          <p:cNvPr id="3" name="Zástupný symbol pro obsah 2">
            <a:extLst>
              <a:ext uri="{FF2B5EF4-FFF2-40B4-BE49-F238E27FC236}">
                <a16:creationId xmlns:a16="http://schemas.microsoft.com/office/drawing/2014/main" id="{7E71655A-6A5B-4BBB-95D9-4574502FF089}"/>
              </a:ext>
            </a:extLst>
          </p:cNvPr>
          <p:cNvSpPr>
            <a:spLocks noGrp="1"/>
          </p:cNvSpPr>
          <p:nvPr>
            <p:ph idx="1"/>
          </p:nvPr>
        </p:nvSpPr>
        <p:spPr>
          <a:xfrm>
            <a:off x="619760" y="1825624"/>
            <a:ext cx="11328400" cy="4910455"/>
          </a:xfrm>
        </p:spPr>
        <p:txBody>
          <a:bodyPr>
            <a:normAutofit lnSpcReduction="10000"/>
          </a:bodyPr>
          <a:lstStyle/>
          <a:p>
            <a:r>
              <a:rPr lang="cs-CZ" dirty="0"/>
              <a:t>Různá východiska a přístupy k vymezení a rozlišení cílových skupin</a:t>
            </a:r>
          </a:p>
          <a:p>
            <a:r>
              <a:rPr lang="cs-CZ" dirty="0"/>
              <a:t>Jejich účelem může být např. vyjasnění některých důležitých charakteristik osob zařazených do příslušné skupiny nebo specifik práce s nimi, administrativa v organizaci nebo ve veřejné správě apod.</a:t>
            </a:r>
          </a:p>
          <a:p>
            <a:r>
              <a:rPr lang="cs-CZ" dirty="0"/>
              <a:t>Vzhledem využití více různých hledisek při vymezení CS, nejde o vzájemně plně srovnatelné skupiny osob (nebyly definovány podle téhož kritéria), často tak u nich v některých ohledech dochází ke vzájemnému překryvu, kdy určité osoby mohou současně spadat do více různých CS</a:t>
            </a:r>
          </a:p>
          <a:p>
            <a:r>
              <a:rPr lang="cs-CZ" dirty="0"/>
              <a:t>Klasifikace CS by tak měla především odpovídat konkrétnímu účelu, kvůli kterému byla vytvořena (s ohledem na výše uvedené má každá klasifikace CS určité limity, není možné rozlišit CS způsobem, který by byl univerzálně využitelný)</a:t>
            </a:r>
          </a:p>
          <a:p>
            <a:endParaRPr lang="cs-CZ" dirty="0"/>
          </a:p>
        </p:txBody>
      </p:sp>
    </p:spTree>
    <p:extLst>
      <p:ext uri="{BB962C8B-B14F-4D97-AF65-F5344CB8AC3E}">
        <p14:creationId xmlns:p14="http://schemas.microsoft.com/office/powerpoint/2010/main" val="25815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791444-17D4-4AFF-9591-DB4309B5B200}"/>
              </a:ext>
            </a:extLst>
          </p:cNvPr>
          <p:cNvSpPr>
            <a:spLocks noGrp="1"/>
          </p:cNvSpPr>
          <p:nvPr>
            <p:ph type="title"/>
          </p:nvPr>
        </p:nvSpPr>
        <p:spPr/>
        <p:txBody>
          <a:bodyPr/>
          <a:lstStyle/>
          <a:p>
            <a:r>
              <a:rPr lang="cs-CZ" dirty="0"/>
              <a:t>Rozlišení CS pro potřeby tohoto kurzu</a:t>
            </a:r>
          </a:p>
        </p:txBody>
      </p:sp>
      <p:sp>
        <p:nvSpPr>
          <p:cNvPr id="3" name="Zástupný symbol pro obsah 2">
            <a:extLst>
              <a:ext uri="{FF2B5EF4-FFF2-40B4-BE49-F238E27FC236}">
                <a16:creationId xmlns:a16="http://schemas.microsoft.com/office/drawing/2014/main" id="{AAD0057C-A31A-4960-BA6C-2E67994423A9}"/>
              </a:ext>
            </a:extLst>
          </p:cNvPr>
          <p:cNvSpPr>
            <a:spLocks noGrp="1"/>
          </p:cNvSpPr>
          <p:nvPr>
            <p:ph idx="1"/>
          </p:nvPr>
        </p:nvSpPr>
        <p:spPr/>
        <p:txBody>
          <a:bodyPr/>
          <a:lstStyle/>
          <a:p>
            <a:r>
              <a:rPr lang="cs-CZ" dirty="0"/>
              <a:t>Senioři</a:t>
            </a:r>
          </a:p>
          <a:p>
            <a:r>
              <a:rPr lang="cs-CZ" dirty="0"/>
              <a:t>Osoby se zdravotním postižením</a:t>
            </a:r>
          </a:p>
          <a:p>
            <a:r>
              <a:rPr lang="cs-CZ" dirty="0"/>
              <a:t>Osoby pečující o osobu blízkou</a:t>
            </a:r>
          </a:p>
          <a:p>
            <a:r>
              <a:rPr lang="cs-CZ" dirty="0"/>
              <a:t>Cizinci a žadatelé o azyl</a:t>
            </a:r>
          </a:p>
          <a:p>
            <a:r>
              <a:rPr lang="cs-CZ" dirty="0"/>
              <a:t>Osoby v nepříznivé situaci, společensky znevýhodněné a sociálně vyloučené</a:t>
            </a:r>
          </a:p>
          <a:p>
            <a:r>
              <a:rPr lang="cs-CZ" dirty="0"/>
              <a:t>Osoby ohrožené rizikovými jevy a rizikovými nebo kriminálními aktivitami</a:t>
            </a:r>
          </a:p>
          <a:p>
            <a:r>
              <a:rPr lang="cs-CZ" dirty="0"/>
              <a:t>Děti, mládež a rodina, ohrožené děti a ohrožené rodiny</a:t>
            </a:r>
          </a:p>
        </p:txBody>
      </p:sp>
    </p:spTree>
    <p:extLst>
      <p:ext uri="{BB962C8B-B14F-4D97-AF65-F5344CB8AC3E}">
        <p14:creationId xmlns:p14="http://schemas.microsoft.com/office/powerpoint/2010/main" val="709078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a:extLst>
              <a:ext uri="{FF2B5EF4-FFF2-40B4-BE49-F238E27FC236}">
                <a16:creationId xmlns:a16="http://schemas.microsoft.com/office/drawing/2014/main" id="{967E45BD-7856-4A0F-A84F-B205CA9124E7}"/>
              </a:ext>
            </a:extLst>
          </p:cNvPr>
          <p:cNvSpPr>
            <a:spLocks noGrp="1"/>
          </p:cNvSpPr>
          <p:nvPr>
            <p:ph idx="1"/>
          </p:nvPr>
        </p:nvSpPr>
        <p:spPr>
          <a:xfrm>
            <a:off x="838200" y="1825625"/>
            <a:ext cx="10988040" cy="4351338"/>
          </a:xfrm>
        </p:spPr>
        <p:txBody>
          <a:bodyPr/>
          <a:lstStyle/>
          <a:p>
            <a:pPr marL="0" indent="0">
              <a:buNone/>
            </a:pPr>
            <a:r>
              <a:rPr lang="cs-CZ" u="sng" dirty="0"/>
              <a:t>Individuální perspektiva:</a:t>
            </a:r>
          </a:p>
          <a:p>
            <a:r>
              <a:rPr lang="cs-CZ" dirty="0"/>
              <a:t>Osobnost klienta</a:t>
            </a:r>
          </a:p>
          <a:p>
            <a:pPr lvl="1"/>
            <a:r>
              <a:rPr lang="cs-CZ" dirty="0"/>
              <a:t>Nutnost reflexe rozdílnosti oproti kategorii „cílová skupina“ (srov. následující bod)</a:t>
            </a:r>
          </a:p>
          <a:p>
            <a:pPr marL="0" indent="0">
              <a:buNone/>
            </a:pPr>
            <a:endParaRPr lang="cs-CZ" u="sng" dirty="0"/>
          </a:p>
          <a:p>
            <a:pPr marL="0" indent="0">
              <a:buNone/>
            </a:pPr>
            <a:endParaRPr lang="cs-CZ" u="sng" dirty="0"/>
          </a:p>
          <a:p>
            <a:pPr marL="0" indent="0">
              <a:buNone/>
            </a:pPr>
            <a:endParaRPr lang="cs-CZ" u="sng" dirty="0"/>
          </a:p>
          <a:p>
            <a:pPr marL="0" indent="0">
              <a:buNone/>
            </a:pPr>
            <a:r>
              <a:rPr lang="cs-CZ" u="sng" dirty="0"/>
              <a:t>Společenská perspektiva:</a:t>
            </a:r>
          </a:p>
          <a:p>
            <a:r>
              <a:rPr lang="cs-CZ" dirty="0"/>
              <a:t>Rizikové situace, problémové jevy, podstata problémů + cílové skupiny</a:t>
            </a:r>
          </a:p>
        </p:txBody>
      </p:sp>
      <p:sp>
        <p:nvSpPr>
          <p:cNvPr id="2" name="TextovéPole 1">
            <a:extLst>
              <a:ext uri="{FF2B5EF4-FFF2-40B4-BE49-F238E27FC236}">
                <a16:creationId xmlns:a16="http://schemas.microsoft.com/office/drawing/2014/main" id="{107C8396-CA70-4E63-ACC6-64ECB8490975}"/>
              </a:ext>
            </a:extLst>
          </p:cNvPr>
          <p:cNvSpPr txBox="1"/>
          <p:nvPr/>
        </p:nvSpPr>
        <p:spPr>
          <a:xfrm>
            <a:off x="3721253" y="3786428"/>
            <a:ext cx="5547360" cy="523220"/>
          </a:xfrm>
          <a:prstGeom prst="rect">
            <a:avLst/>
          </a:prstGeom>
          <a:solidFill>
            <a:schemeClr val="accent6">
              <a:lumMod val="40000"/>
              <a:lumOff val="60000"/>
            </a:schemeClr>
          </a:solidFill>
        </p:spPr>
        <p:txBody>
          <a:bodyPr wrap="square" rtlCol="0">
            <a:spAutoFit/>
          </a:bodyPr>
          <a:lstStyle/>
          <a:p>
            <a:pPr algn="ctr"/>
            <a:r>
              <a:rPr lang="cs-CZ" sz="2800" dirty="0"/>
              <a:t>Životní situace osob</a:t>
            </a:r>
          </a:p>
        </p:txBody>
      </p:sp>
      <p:sp>
        <p:nvSpPr>
          <p:cNvPr id="8" name="Šipka: dolů 7">
            <a:extLst>
              <a:ext uri="{FF2B5EF4-FFF2-40B4-BE49-F238E27FC236}">
                <a16:creationId xmlns:a16="http://schemas.microsoft.com/office/drawing/2014/main" id="{A303D421-F48D-40A8-85AC-15BBFE805B07}"/>
              </a:ext>
            </a:extLst>
          </p:cNvPr>
          <p:cNvSpPr/>
          <p:nvPr/>
        </p:nvSpPr>
        <p:spPr>
          <a:xfrm>
            <a:off x="6282220" y="4507029"/>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lů 9">
            <a:extLst>
              <a:ext uri="{FF2B5EF4-FFF2-40B4-BE49-F238E27FC236}">
                <a16:creationId xmlns:a16="http://schemas.microsoft.com/office/drawing/2014/main" id="{BE970625-C5C9-4A1E-A6D6-D1991919678C}"/>
              </a:ext>
            </a:extLst>
          </p:cNvPr>
          <p:cNvSpPr/>
          <p:nvPr/>
        </p:nvSpPr>
        <p:spPr>
          <a:xfrm rot="10800000">
            <a:off x="6281573" y="3202968"/>
            <a:ext cx="426720" cy="386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Nadpis 3">
            <a:extLst>
              <a:ext uri="{FF2B5EF4-FFF2-40B4-BE49-F238E27FC236}">
                <a16:creationId xmlns:a16="http://schemas.microsoft.com/office/drawing/2014/main" id="{6155C76A-761F-4E57-A5F0-6B144CDEB23C}"/>
              </a:ext>
            </a:extLst>
          </p:cNvPr>
          <p:cNvSpPr>
            <a:spLocks noGrp="1"/>
          </p:cNvSpPr>
          <p:nvPr>
            <p:ph type="title"/>
          </p:nvPr>
        </p:nvSpPr>
        <p:spPr>
          <a:xfrm>
            <a:off x="838200" y="365125"/>
            <a:ext cx="11150600" cy="1325563"/>
          </a:xfrm>
        </p:spPr>
        <p:txBody>
          <a:bodyPr/>
          <a:lstStyle/>
          <a:p>
            <a:r>
              <a:rPr lang="cs-CZ" dirty="0"/>
              <a:t>Dvě stěžejní hlediska pro rozlišení oblastí uplatnění sociální práce</a:t>
            </a:r>
          </a:p>
        </p:txBody>
      </p:sp>
    </p:spTree>
    <p:extLst>
      <p:ext uri="{BB962C8B-B14F-4D97-AF65-F5344CB8AC3E}">
        <p14:creationId xmlns:p14="http://schemas.microsoft.com/office/powerpoint/2010/main" val="36211314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9CF3B5-4A11-41DA-BC3E-85FEFB78DFD0}"/>
              </a:ext>
            </a:extLst>
          </p:cNvPr>
          <p:cNvSpPr>
            <a:spLocks noGrp="1"/>
          </p:cNvSpPr>
          <p:nvPr>
            <p:ph type="title"/>
          </p:nvPr>
        </p:nvSpPr>
        <p:spPr/>
        <p:txBody>
          <a:bodyPr/>
          <a:lstStyle/>
          <a:p>
            <a:r>
              <a:rPr lang="cs-CZ" dirty="0"/>
              <a:t>Univerzalita a specializace v sociální práci I</a:t>
            </a:r>
          </a:p>
        </p:txBody>
      </p:sp>
      <p:sp>
        <p:nvSpPr>
          <p:cNvPr id="3" name="Zástupný symbol pro obsah 2">
            <a:extLst>
              <a:ext uri="{FF2B5EF4-FFF2-40B4-BE49-F238E27FC236}">
                <a16:creationId xmlns:a16="http://schemas.microsoft.com/office/drawing/2014/main" id="{237DCD6E-0C5E-4062-B272-CAD1439EE820}"/>
              </a:ext>
            </a:extLst>
          </p:cNvPr>
          <p:cNvSpPr>
            <a:spLocks noGrp="1"/>
          </p:cNvSpPr>
          <p:nvPr>
            <p:ph idx="1"/>
          </p:nvPr>
        </p:nvSpPr>
        <p:spPr>
          <a:xfrm>
            <a:off x="838200" y="1573619"/>
            <a:ext cx="10515600" cy="5284381"/>
          </a:xfrm>
        </p:spPr>
        <p:txBody>
          <a:bodyPr>
            <a:normAutofit lnSpcReduction="10000"/>
          </a:bodyPr>
          <a:lstStyle/>
          <a:p>
            <a:r>
              <a:rPr lang="cs-CZ" dirty="0"/>
              <a:t>U řady pracovních pozic je potřebné, aby sociální pracovník disponoval schopností pracovat s širokým spektrem osob,</a:t>
            </a:r>
          </a:p>
          <a:p>
            <a:pPr lvl="1"/>
            <a:r>
              <a:rPr lang="cs-CZ" dirty="0"/>
              <a:t>které není vůbec nijak ohraničeno, a jež se na sociálního pracovníka obracejí s diametrálně odlišnými požadavky</a:t>
            </a:r>
          </a:p>
          <a:p>
            <a:pPr lvl="1"/>
            <a:r>
              <a:rPr lang="cs-CZ" dirty="0"/>
              <a:t>To se týká např. sociálních poraden, sociálních pracovníků obcí a obecněji práce s osobami ocitajícími se v nepříznivé sociální situaci bez ohledu na důvody tohoto stavu </a:t>
            </a:r>
          </a:p>
          <a:p>
            <a:r>
              <a:rPr lang="cs-CZ" dirty="0"/>
              <a:t>Zároveň platí, že i sociální pracovník specializující se na práci s určitou klientelou by měl vždy disponovat schopností zprostředkovat kontakt na služby či profesionály i klientům, s nimiž při výkonu své profese nevstupuje do užšího kontaktu</a:t>
            </a:r>
          </a:p>
          <a:p>
            <a:pPr lvl="1"/>
            <a:r>
              <a:rPr lang="cs-CZ" dirty="0"/>
              <a:t>I sociální pracovník výrazně se specializující na určitou cílovou skupinu (např. děti s autismem) tak musí disponovat alespoň základní orientací a základními znalostmi i o oblastech, na něž se přímo nespecializuje</a:t>
            </a:r>
          </a:p>
        </p:txBody>
      </p:sp>
    </p:spTree>
    <p:extLst>
      <p:ext uri="{BB962C8B-B14F-4D97-AF65-F5344CB8AC3E}">
        <p14:creationId xmlns:p14="http://schemas.microsoft.com/office/powerpoint/2010/main" val="297862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270ED-91F6-44E4-BEFB-488B65466EA9}"/>
              </a:ext>
            </a:extLst>
          </p:cNvPr>
          <p:cNvSpPr>
            <a:spLocks noGrp="1"/>
          </p:cNvSpPr>
          <p:nvPr>
            <p:ph type="title"/>
          </p:nvPr>
        </p:nvSpPr>
        <p:spPr/>
        <p:txBody>
          <a:bodyPr/>
          <a:lstStyle/>
          <a:p>
            <a:r>
              <a:rPr lang="cs-CZ" dirty="0"/>
              <a:t>Univerzalita a specializace v sociální práci II</a:t>
            </a:r>
          </a:p>
        </p:txBody>
      </p:sp>
      <p:sp>
        <p:nvSpPr>
          <p:cNvPr id="3" name="Zástupný symbol pro obsah 2">
            <a:extLst>
              <a:ext uri="{FF2B5EF4-FFF2-40B4-BE49-F238E27FC236}">
                <a16:creationId xmlns:a16="http://schemas.microsoft.com/office/drawing/2014/main" id="{C228EDA2-0FBB-4ADD-BE3E-D801F0B6AF54}"/>
              </a:ext>
            </a:extLst>
          </p:cNvPr>
          <p:cNvSpPr>
            <a:spLocks noGrp="1"/>
          </p:cNvSpPr>
          <p:nvPr>
            <p:ph idx="1"/>
          </p:nvPr>
        </p:nvSpPr>
        <p:spPr>
          <a:xfrm>
            <a:off x="827567" y="1825624"/>
            <a:ext cx="10515600" cy="4915417"/>
          </a:xfrm>
        </p:spPr>
        <p:txBody>
          <a:bodyPr>
            <a:normAutofit fontScale="92500" lnSpcReduction="10000"/>
          </a:bodyPr>
          <a:lstStyle/>
          <a:p>
            <a:r>
              <a:rPr lang="cs-CZ" dirty="0"/>
              <a:t>Zcela zásadní význam pak má i to, že orientace pracovníka v řadě dalších oblastí představuje klíčový předpoklad pro možnost uplatnění situačního přístupu při práci s klientem</a:t>
            </a:r>
          </a:p>
          <a:p>
            <a:r>
              <a:rPr lang="cs-CZ" dirty="0"/>
              <a:t>I přes potřebu sociálních pracovníků orientovat se v celé řadě oblastí mimo oblast vlastní specializace</a:t>
            </a:r>
          </a:p>
          <a:p>
            <a:pPr lvl="1"/>
            <a:r>
              <a:rPr lang="cs-CZ" dirty="0"/>
              <a:t>a v některých oblastech přímo potřebu pracovat s velmi širokým spektrem skupin, které vyhledávají pomoc sociálního pracovníka</a:t>
            </a:r>
          </a:p>
          <a:p>
            <a:r>
              <a:rPr lang="cs-CZ" dirty="0"/>
              <a:t>je potřebné cílové skupiny v sociální práci a obecněji v sociální politice rozlišovat, a to</a:t>
            </a:r>
          </a:p>
          <a:p>
            <a:pPr lvl="1"/>
            <a:r>
              <a:rPr lang="cs-CZ" dirty="0"/>
              <a:t>s ohledem na potřebu zajistit osobám z těchto skupin specializované služby, které jim poskytne personál s odpovídající kvalifikací pro poskytování takových služeb, a také</a:t>
            </a:r>
          </a:p>
          <a:p>
            <a:pPr lvl="1"/>
            <a:r>
              <a:rPr lang="cs-CZ" dirty="0"/>
              <a:t>s ohledem na potřebu organizací udržet a rozvíjet jejich schopnost poskytovat dostatečně specializované služby (včetně tomu odpovídající personální politiky organizace) – a zároveň se dostatečně srozumitelně profilovat jako služba určená pro určitým způsobem vymezenou klientelu</a:t>
            </a:r>
          </a:p>
          <a:p>
            <a:endParaRPr lang="cs-CZ" dirty="0"/>
          </a:p>
        </p:txBody>
      </p:sp>
    </p:spTree>
    <p:extLst>
      <p:ext uri="{BB962C8B-B14F-4D97-AF65-F5344CB8AC3E}">
        <p14:creationId xmlns:p14="http://schemas.microsoft.com/office/powerpoint/2010/main" val="189854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437893C-A689-4F5F-B042-EDFBE7CE2B82}"/>
              </a:ext>
            </a:extLst>
          </p:cNvPr>
          <p:cNvSpPr>
            <a:spLocks noGrp="1"/>
          </p:cNvSpPr>
          <p:nvPr>
            <p:ph type="title"/>
          </p:nvPr>
        </p:nvSpPr>
        <p:spPr/>
        <p:txBody>
          <a:bodyPr/>
          <a:lstStyle/>
          <a:p>
            <a:r>
              <a:rPr lang="cs-CZ" dirty="0"/>
              <a:t>Cílová skupina senioři</a:t>
            </a:r>
          </a:p>
        </p:txBody>
      </p:sp>
    </p:spTree>
    <p:extLst>
      <p:ext uri="{BB962C8B-B14F-4D97-AF65-F5344CB8AC3E}">
        <p14:creationId xmlns:p14="http://schemas.microsoft.com/office/powerpoint/2010/main" val="19582300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E84F4-392A-438A-99EA-5D91D9185B83}"/>
              </a:ext>
            </a:extLst>
          </p:cNvPr>
          <p:cNvSpPr>
            <a:spLocks noGrp="1"/>
          </p:cNvSpPr>
          <p:nvPr>
            <p:ph type="title"/>
          </p:nvPr>
        </p:nvSpPr>
        <p:spPr/>
        <p:txBody>
          <a:bodyPr/>
          <a:lstStyle/>
          <a:p>
            <a:r>
              <a:rPr lang="cs-CZ" dirty="0"/>
              <a:t>Hledisko věku při vymezení CS senioři</a:t>
            </a:r>
          </a:p>
        </p:txBody>
      </p:sp>
      <p:sp>
        <p:nvSpPr>
          <p:cNvPr id="3" name="Zástupný symbol pro obsah 2">
            <a:extLst>
              <a:ext uri="{FF2B5EF4-FFF2-40B4-BE49-F238E27FC236}">
                <a16:creationId xmlns:a16="http://schemas.microsoft.com/office/drawing/2014/main" id="{9B5F34C4-7955-40C9-8F4E-F1450A2ED65F}"/>
              </a:ext>
            </a:extLst>
          </p:cNvPr>
          <p:cNvSpPr>
            <a:spLocks noGrp="1"/>
          </p:cNvSpPr>
          <p:nvPr>
            <p:ph idx="1"/>
          </p:nvPr>
        </p:nvSpPr>
        <p:spPr>
          <a:xfrm>
            <a:off x="457200" y="1635760"/>
            <a:ext cx="11440160" cy="4815840"/>
          </a:xfrm>
        </p:spPr>
        <p:txBody>
          <a:bodyPr>
            <a:normAutofit fontScale="77500" lnSpcReduction="20000"/>
          </a:bodyPr>
          <a:lstStyle/>
          <a:p>
            <a:r>
              <a:rPr lang="cs-CZ" dirty="0"/>
              <a:t>Potřeba péče často velmi výrazně souvisí s věkem, ale je vždy individuální</a:t>
            </a:r>
          </a:p>
          <a:p>
            <a:r>
              <a:rPr lang="cs-CZ" dirty="0"/>
              <a:t>Snadno zaznamenatelné a sledovatelné změny situace u určité osoby (odchod do důchodu, dosažení určité věkové hranice) tak potřebu péče neimplikují</a:t>
            </a:r>
          </a:p>
          <a:p>
            <a:r>
              <a:rPr lang="cs-CZ" dirty="0"/>
              <a:t>Ve společnosti je široce sdíleno pojetí pojmu senior jako osoby ve věku 65 a starších</a:t>
            </a:r>
          </a:p>
          <a:p>
            <a:pPr lvl="1"/>
            <a:r>
              <a:rPr lang="cs-CZ" dirty="0"/>
              <a:t>Jde o konsensuální (a všeobecně přijímanou) konvenci odrážející obecnější společenské a institucionální podmínky (kategorie osob ve věku 65 a starších je rozlišována např. ve statistickém výkaznictví apod.)</a:t>
            </a:r>
          </a:p>
          <a:p>
            <a:r>
              <a:rPr lang="cs-CZ" dirty="0"/>
              <a:t>Dosažení věku 65 let ale není spojeno se zlomovým nárůstem ve využívání sociálních, zdravotních či dalších služeb</a:t>
            </a:r>
          </a:p>
          <a:p>
            <a:r>
              <a:rPr lang="cs-CZ" dirty="0"/>
              <a:t>To odrážejí i definice cílové skupiny seniorů v oborech, v nichž se uplatňuje sociální práce, či v aktivitách samospráv a institucí státní správy týkajících se seniorů (plánování rozvoje sociálních služeb, programy přípravy na stárnutí populace, programy na podporu aktivního života ve stáří apod.), kdy se jako vhodná hranice pro daný konkrétní účel ukáže být např. věk 75 let apod.</a:t>
            </a:r>
          </a:p>
          <a:p>
            <a:r>
              <a:rPr lang="cs-CZ" dirty="0"/>
              <a:t>Pro některé aktivity týkající se situace seniorů (programy na podporu aktivního života ve stáří, prognózy demografického vývoje, rozvojové plány samospráv zpracované pro pětiletá nebo delší časová období apod.) je ale relevantní i rozlišení seniorů na základě věkové hranice 65 let (zájem o některé aktivity mohou mít mladší senioři, vzhledem k demografickému vývoji je ve střednědobém horizontu nezbytné počítat s nárůstem potřeby využívání sociálních služeb atd.)</a:t>
            </a:r>
          </a:p>
        </p:txBody>
      </p:sp>
    </p:spTree>
    <p:extLst>
      <p:ext uri="{BB962C8B-B14F-4D97-AF65-F5344CB8AC3E}">
        <p14:creationId xmlns:p14="http://schemas.microsoft.com/office/powerpoint/2010/main" val="22906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4FA418-C84B-44B8-A056-8544E0C207B8}"/>
              </a:ext>
            </a:extLst>
          </p:cNvPr>
          <p:cNvSpPr>
            <a:spLocks noGrp="1"/>
          </p:cNvSpPr>
          <p:nvPr>
            <p:ph type="title"/>
          </p:nvPr>
        </p:nvSpPr>
        <p:spPr/>
        <p:txBody>
          <a:bodyPr/>
          <a:lstStyle/>
          <a:p>
            <a:r>
              <a:rPr lang="cs-CZ" dirty="0"/>
              <a:t>Okruh osob v CS senioři</a:t>
            </a:r>
          </a:p>
        </p:txBody>
      </p:sp>
      <p:sp>
        <p:nvSpPr>
          <p:cNvPr id="3" name="Zástupný symbol pro obsah 2">
            <a:extLst>
              <a:ext uri="{FF2B5EF4-FFF2-40B4-BE49-F238E27FC236}">
                <a16:creationId xmlns:a16="http://schemas.microsoft.com/office/drawing/2014/main" id="{C8344922-BEF7-4B4C-BBD4-079CCD609C02}"/>
              </a:ext>
            </a:extLst>
          </p:cNvPr>
          <p:cNvSpPr>
            <a:spLocks noGrp="1"/>
          </p:cNvSpPr>
          <p:nvPr>
            <p:ph idx="1"/>
          </p:nvPr>
        </p:nvSpPr>
        <p:spPr>
          <a:xfrm>
            <a:off x="233680" y="1513840"/>
            <a:ext cx="11684000" cy="5344160"/>
          </a:xfrm>
        </p:spPr>
        <p:txBody>
          <a:bodyPr>
            <a:normAutofit fontScale="77500" lnSpcReduction="20000"/>
          </a:bodyPr>
          <a:lstStyle/>
          <a:p>
            <a:pPr marL="0" indent="0">
              <a:buNone/>
            </a:pPr>
            <a:r>
              <a:rPr lang="cs-CZ" b="1" dirty="0"/>
              <a:t>Skutečnost, že primárním hlediskem pro vymezení CS je věk, má následující implikace:</a:t>
            </a:r>
          </a:p>
          <a:p>
            <a:r>
              <a:rPr lang="cs-CZ" dirty="0"/>
              <a:t>Jakkoli se u této CS část potřeb osob v CS odvíjí od zdravotní situace, případně od omezení, jež se    s vyšším věkem objevují častěji, náleží do cílové skupiny osoby s velmi různorodými potřebami</a:t>
            </a:r>
          </a:p>
          <a:p>
            <a:r>
              <a:rPr lang="cs-CZ" dirty="0"/>
              <a:t>V rámci této CS lze odlišit další specifické skupiny seniorů, některé osoby v seniorském věku lze přiřadit současně nejen do této CS ale i do jinak definovaných cílových skupin jako např.</a:t>
            </a:r>
          </a:p>
          <a:p>
            <a:pPr lvl="1"/>
            <a:r>
              <a:rPr lang="cs-CZ" dirty="0"/>
              <a:t>osoby se zdravotním postižením v seniorském věku</a:t>
            </a:r>
          </a:p>
          <a:p>
            <a:pPr lvl="1"/>
            <a:r>
              <a:rPr lang="cs-CZ" dirty="0"/>
              <a:t>senioři s psychickým onemocněním</a:t>
            </a:r>
          </a:p>
          <a:p>
            <a:pPr lvl="1"/>
            <a:r>
              <a:rPr lang="cs-CZ" dirty="0"/>
              <a:t>senioři potýkající se s důsledky dřívějšího abúzu alkoholu či návykových látek</a:t>
            </a:r>
          </a:p>
          <a:p>
            <a:pPr lvl="1"/>
            <a:r>
              <a:rPr lang="cs-CZ" dirty="0"/>
              <a:t>vězněné osoby v seniorském věku</a:t>
            </a:r>
          </a:p>
          <a:p>
            <a:pPr lvl="1"/>
            <a:r>
              <a:rPr lang="cs-CZ" dirty="0"/>
              <a:t>zadlužení senioři, senioři v insolvenci</a:t>
            </a:r>
          </a:p>
          <a:p>
            <a:pPr lvl="1"/>
            <a:r>
              <a:rPr lang="cs-CZ" dirty="0"/>
              <a:t>osoby s přiznaným statusem uprchlíka (azylu) nebo doplňkové ochrany v seniorském věku</a:t>
            </a:r>
          </a:p>
          <a:p>
            <a:pPr lvl="1"/>
            <a:r>
              <a:rPr lang="cs-CZ" dirty="0"/>
              <a:t>...</a:t>
            </a:r>
          </a:p>
          <a:p>
            <a:r>
              <a:rPr lang="cs-CZ" dirty="0"/>
              <a:t>K poskytnutí podpory a pomoci specifickým skupinám seniorů jsou určeny služby</a:t>
            </a:r>
          </a:p>
          <a:p>
            <a:pPr lvl="1"/>
            <a:r>
              <a:rPr lang="cs-CZ" dirty="0"/>
              <a:t>přímo zacílené na určitou skupinu seniorů (např. domov se zvláštním režimem) nebo na konkrétní specifické potřeby týkající se úžeji definovaných skupin osob v seniorském věku (např. tísňová péče)</a:t>
            </a:r>
          </a:p>
          <a:p>
            <a:pPr lvl="1"/>
            <a:r>
              <a:rPr lang="cs-CZ" dirty="0"/>
              <a:t>zaměřené na řešení širokého spektra životních situací a určené (výhradně či primárně) seniorům (např. specializované telefonické linky pro seniory),</a:t>
            </a:r>
          </a:p>
          <a:p>
            <a:pPr lvl="1"/>
            <a:r>
              <a:rPr lang="cs-CZ" dirty="0"/>
              <a:t>nebo se lze s žádostí o pomoc spadající do odbornosti, jíž se služba zaměřená na seniory nevěnuje, obrátit na služby či instituce zaměřené na jinou cílovou skupinu poskytovanou bez ohledu na věk (např. dluhová poradna)</a:t>
            </a:r>
          </a:p>
        </p:txBody>
      </p:sp>
    </p:spTree>
    <p:extLst>
      <p:ext uri="{BB962C8B-B14F-4D97-AF65-F5344CB8AC3E}">
        <p14:creationId xmlns:p14="http://schemas.microsoft.com/office/powerpoint/2010/main" val="254213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093AB3-E92B-4A3E-83B4-64220FE7FC0A}"/>
              </a:ext>
            </a:extLst>
          </p:cNvPr>
          <p:cNvSpPr>
            <a:spLocks noGrp="1"/>
          </p:cNvSpPr>
          <p:nvPr>
            <p:ph type="title"/>
          </p:nvPr>
        </p:nvSpPr>
        <p:spPr/>
        <p:txBody>
          <a:bodyPr/>
          <a:lstStyle/>
          <a:p>
            <a:r>
              <a:rPr lang="cs-CZ" dirty="0"/>
              <a:t>Zacílení sociální práce se seniory z hlediska situací a potřeb, na které se zaměřuje</a:t>
            </a:r>
          </a:p>
        </p:txBody>
      </p:sp>
      <p:sp>
        <p:nvSpPr>
          <p:cNvPr id="3" name="Zástupný symbol pro obsah 2">
            <a:extLst>
              <a:ext uri="{FF2B5EF4-FFF2-40B4-BE49-F238E27FC236}">
                <a16:creationId xmlns:a16="http://schemas.microsoft.com/office/drawing/2014/main" id="{BB8E4A3D-F100-4869-80E7-C1D1DD037043}"/>
              </a:ext>
            </a:extLst>
          </p:cNvPr>
          <p:cNvSpPr>
            <a:spLocks noGrp="1"/>
          </p:cNvSpPr>
          <p:nvPr>
            <p:ph idx="1"/>
          </p:nvPr>
        </p:nvSpPr>
        <p:spPr/>
        <p:txBody>
          <a:bodyPr/>
          <a:lstStyle/>
          <a:p>
            <a:pPr marL="0" indent="0">
              <a:buNone/>
            </a:pPr>
            <a:endParaRPr lang="cs-CZ" dirty="0"/>
          </a:p>
          <a:p>
            <a:r>
              <a:rPr lang="cs-CZ" dirty="0"/>
              <a:t>Sociální práce se seniory se týká primárně oblastí spojených</a:t>
            </a:r>
            <a:br>
              <a:rPr lang="cs-CZ" dirty="0"/>
            </a:br>
            <a:r>
              <a:rPr lang="cs-CZ" dirty="0"/>
              <a:t>s poklesem funkčních schopností a soběstačnosti</a:t>
            </a:r>
          </a:p>
          <a:p>
            <a:r>
              <a:rPr lang="cs-CZ" dirty="0"/>
              <a:t>Tato omezení mohou zahrnovat např. omezení hybnosti, smyslového vnímání i dalších kognitivních funkcí</a:t>
            </a:r>
          </a:p>
          <a:p>
            <a:r>
              <a:rPr lang="cs-CZ" dirty="0"/>
              <a:t>Sociální práce se seniory se tak zaměřuje především na nejvíce ohrožené skupiny seniorů</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254665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BB5B3A-469A-46D8-B143-AE9CB1E79B57}"/>
              </a:ext>
            </a:extLst>
          </p:cNvPr>
          <p:cNvSpPr>
            <a:spLocks noGrp="1"/>
          </p:cNvSpPr>
          <p:nvPr>
            <p:ph type="title"/>
          </p:nvPr>
        </p:nvSpPr>
        <p:spPr/>
        <p:txBody>
          <a:bodyPr/>
          <a:lstStyle/>
          <a:p>
            <a:r>
              <a:rPr lang="cs-CZ" dirty="0"/>
              <a:t>Sociální práce se seniory se specifickými potřebami</a:t>
            </a:r>
          </a:p>
        </p:txBody>
      </p:sp>
      <p:sp>
        <p:nvSpPr>
          <p:cNvPr id="3" name="Zástupný symbol pro obsah 2">
            <a:extLst>
              <a:ext uri="{FF2B5EF4-FFF2-40B4-BE49-F238E27FC236}">
                <a16:creationId xmlns:a16="http://schemas.microsoft.com/office/drawing/2014/main" id="{6BD9A17F-8D87-49D4-B4B5-5A97C3325AA4}"/>
              </a:ext>
            </a:extLst>
          </p:cNvPr>
          <p:cNvSpPr>
            <a:spLocks noGrp="1"/>
          </p:cNvSpPr>
          <p:nvPr>
            <p:ph idx="1"/>
          </p:nvPr>
        </p:nvSpPr>
        <p:spPr/>
        <p:txBody>
          <a:bodyPr>
            <a:normAutofit fontScale="92500" lnSpcReduction="20000"/>
          </a:bodyPr>
          <a:lstStyle/>
          <a:p>
            <a:r>
              <a:rPr lang="cs-CZ" dirty="0"/>
              <a:t>Demence</a:t>
            </a:r>
          </a:p>
          <a:p>
            <a:r>
              <a:rPr lang="cs-CZ" dirty="0"/>
              <a:t>Senioři s letální diagnózou</a:t>
            </a:r>
          </a:p>
          <a:p>
            <a:r>
              <a:rPr lang="cs-CZ" dirty="0"/>
              <a:t>Práce s rodinami těchto skupin seniorů</a:t>
            </a:r>
          </a:p>
          <a:p>
            <a:r>
              <a:rPr lang="cs-CZ" dirty="0"/>
              <a:t>Násilí v rodině</a:t>
            </a:r>
          </a:p>
          <a:p>
            <a:r>
              <a:rPr lang="cs-CZ" dirty="0"/>
              <a:t>Senioři s narušenými či nefunkčními rodinnými vztahy</a:t>
            </a:r>
          </a:p>
          <a:p>
            <a:r>
              <a:rPr lang="cs-CZ" dirty="0"/>
              <a:t>Senioři v nepříznivé sociální situaci, s nízkými příjmy, žijící v nevyhovujícím prostředí</a:t>
            </a:r>
          </a:p>
          <a:p>
            <a:r>
              <a:rPr lang="cs-CZ" dirty="0"/>
              <a:t>Obtíže při vycházení s příjmy, zvládání životních zvýšených nákladů s existujícími příjmy</a:t>
            </a:r>
          </a:p>
          <a:p>
            <a:r>
              <a:rPr lang="cs-CZ" dirty="0"/>
              <a:t>Zadlužení, exekuce nebo insolvence</a:t>
            </a:r>
          </a:p>
          <a:p>
            <a:r>
              <a:rPr lang="cs-CZ" dirty="0"/>
              <a:t>Senioři, jejichž způsob jednání je nebo může být v konfliktu se společností</a:t>
            </a:r>
          </a:p>
        </p:txBody>
      </p:sp>
    </p:spTree>
    <p:extLst>
      <p:ext uri="{BB962C8B-B14F-4D97-AF65-F5344CB8AC3E}">
        <p14:creationId xmlns:p14="http://schemas.microsoft.com/office/powerpoint/2010/main" val="34123547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399AAF3-273E-43C0-91BA-9797299F304E}"/>
              </a:ext>
            </a:extLst>
          </p:cNvPr>
          <p:cNvSpPr>
            <a:spLocks noGrp="1"/>
          </p:cNvSpPr>
          <p:nvPr>
            <p:ph type="title"/>
          </p:nvPr>
        </p:nvSpPr>
        <p:spPr/>
        <p:txBody>
          <a:bodyPr/>
          <a:lstStyle/>
          <a:p>
            <a:r>
              <a:rPr lang="cs-CZ" dirty="0"/>
              <a:t>Cílová skupina osob se zdravotním postižením</a:t>
            </a:r>
          </a:p>
        </p:txBody>
      </p:sp>
    </p:spTree>
    <p:extLst>
      <p:ext uri="{BB962C8B-B14F-4D97-AF65-F5344CB8AC3E}">
        <p14:creationId xmlns:p14="http://schemas.microsoft.com/office/powerpoint/2010/main" val="27336239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07B8DF-E05A-41B3-9085-8786A15C5123}"/>
              </a:ext>
            </a:extLst>
          </p:cNvPr>
          <p:cNvSpPr>
            <a:spLocks noGrp="1"/>
          </p:cNvSpPr>
          <p:nvPr>
            <p:ph type="title"/>
          </p:nvPr>
        </p:nvSpPr>
        <p:spPr/>
        <p:txBody>
          <a:bodyPr/>
          <a:lstStyle/>
          <a:p>
            <a:r>
              <a:rPr lang="cs-CZ" dirty="0"/>
              <a:t>Pojmy zdravotní postižení a osoba se zdravotním postižením I</a:t>
            </a:r>
          </a:p>
        </p:txBody>
      </p:sp>
      <p:sp>
        <p:nvSpPr>
          <p:cNvPr id="3" name="Zástupný symbol pro obsah 2">
            <a:extLst>
              <a:ext uri="{FF2B5EF4-FFF2-40B4-BE49-F238E27FC236}">
                <a16:creationId xmlns:a16="http://schemas.microsoft.com/office/drawing/2014/main" id="{E7644B72-7E99-47AC-8BCC-DAF7507E71D3}"/>
              </a:ext>
            </a:extLst>
          </p:cNvPr>
          <p:cNvSpPr>
            <a:spLocks noGrp="1"/>
          </p:cNvSpPr>
          <p:nvPr>
            <p:ph idx="1"/>
          </p:nvPr>
        </p:nvSpPr>
        <p:spPr>
          <a:xfrm>
            <a:off x="838200" y="1825624"/>
            <a:ext cx="10515600" cy="5032375"/>
          </a:xfrm>
        </p:spPr>
        <p:txBody>
          <a:bodyPr>
            <a:normAutofit/>
          </a:bodyPr>
          <a:lstStyle/>
          <a:p>
            <a:r>
              <a:rPr lang="cs-CZ" dirty="0"/>
              <a:t>Jde o určitou odchylku ve zdravotním stavu člověka, která jedince omezuje v určité lidské činnosti nebo činnostech a v péči o sebe sama (soběstačnost, pohyb, uplatnění ve společnosti, volný čas apod.)</a:t>
            </a:r>
          </a:p>
          <a:p>
            <a:r>
              <a:rPr lang="cs-CZ" dirty="0"/>
              <a:t>Podle Mezinárodní klasifikace funkčnosti, postižení a zdraví (WHO, podle revize z roku 2001), představuje zdravotní postižení  zastřešující pojem zahrnující tyto okolnosti:</a:t>
            </a:r>
          </a:p>
          <a:p>
            <a:pPr lvl="2"/>
            <a:r>
              <a:rPr lang="cs-CZ" sz="2400" dirty="0"/>
              <a:t>funkční či orgánovou poruchu lidského těla nebo</a:t>
            </a:r>
          </a:p>
          <a:p>
            <a:pPr lvl="2"/>
            <a:r>
              <a:rPr lang="cs-CZ" sz="2400" dirty="0"/>
              <a:t>psychickou poruchu lidské osobnosti, ale také </a:t>
            </a:r>
          </a:p>
          <a:p>
            <a:pPr lvl="2"/>
            <a:r>
              <a:rPr lang="cs-CZ" sz="2400" dirty="0"/>
              <a:t>nemožnost vykonávat z těchto důvodů určité aktivity či </a:t>
            </a:r>
          </a:p>
          <a:p>
            <a:pPr lvl="2"/>
            <a:r>
              <a:rPr lang="cs-CZ" sz="2400" dirty="0"/>
              <a:t>nemožnost aktivně se účastnit běžných životních situací,</a:t>
            </a:r>
          </a:p>
          <a:p>
            <a:pPr lvl="2"/>
            <a:r>
              <a:rPr lang="cs-CZ" sz="2400" dirty="0"/>
              <a:t>a to i v důsledku existence bariér v prostředí, ve kterém zdravotně postižení lidé žijí</a:t>
            </a:r>
            <a:endParaRPr lang="cs-CZ" dirty="0"/>
          </a:p>
        </p:txBody>
      </p:sp>
    </p:spTree>
    <p:extLst>
      <p:ext uri="{BB962C8B-B14F-4D97-AF65-F5344CB8AC3E}">
        <p14:creationId xmlns:p14="http://schemas.microsoft.com/office/powerpoint/2010/main" val="139671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6B5ACB-6B73-4976-A5DF-0E02FF196470}"/>
              </a:ext>
            </a:extLst>
          </p:cNvPr>
          <p:cNvSpPr>
            <a:spLocks noGrp="1"/>
          </p:cNvSpPr>
          <p:nvPr>
            <p:ph type="title"/>
          </p:nvPr>
        </p:nvSpPr>
        <p:spPr/>
        <p:txBody>
          <a:bodyPr/>
          <a:lstStyle/>
          <a:p>
            <a:r>
              <a:rPr lang="cs-CZ" dirty="0"/>
              <a:t>Pojmy zdravotní postižení a osoba se zdravotním postižením II</a:t>
            </a:r>
          </a:p>
        </p:txBody>
      </p:sp>
      <p:sp>
        <p:nvSpPr>
          <p:cNvPr id="3" name="Zástupný symbol pro obsah 2">
            <a:extLst>
              <a:ext uri="{FF2B5EF4-FFF2-40B4-BE49-F238E27FC236}">
                <a16:creationId xmlns:a16="http://schemas.microsoft.com/office/drawing/2014/main" id="{71D9B3B9-8A29-4D4C-92DA-F51D90BEC10D}"/>
              </a:ext>
            </a:extLst>
          </p:cNvPr>
          <p:cNvSpPr>
            <a:spLocks noGrp="1"/>
          </p:cNvSpPr>
          <p:nvPr>
            <p:ph idx="1"/>
          </p:nvPr>
        </p:nvSpPr>
        <p:spPr>
          <a:xfrm>
            <a:off x="838200" y="1825624"/>
            <a:ext cx="10666228" cy="4872887"/>
          </a:xfrm>
        </p:spPr>
        <p:txBody>
          <a:bodyPr>
            <a:normAutofit fontScale="92500" lnSpcReduction="10000"/>
          </a:bodyPr>
          <a:lstStyle/>
          <a:p>
            <a:pPr marL="0" indent="0">
              <a:buNone/>
            </a:pPr>
            <a:r>
              <a:rPr lang="cs-CZ" dirty="0"/>
              <a:t>Medicínský přístup</a:t>
            </a:r>
          </a:p>
          <a:p>
            <a:r>
              <a:rPr lang="cs-CZ" dirty="0"/>
              <a:t>Postižení jako individuální problém jednotlivce definovaný nedostatkem zdraví způsobeným nemocí, zraněním apod. </a:t>
            </a:r>
          </a:p>
          <a:p>
            <a:r>
              <a:rPr lang="cs-CZ" dirty="0"/>
              <a:t>Způsob řešení: zdravotní rehabilitace</a:t>
            </a:r>
          </a:p>
          <a:p>
            <a:pPr marL="0" indent="0">
              <a:buNone/>
            </a:pPr>
            <a:endParaRPr lang="cs-CZ" dirty="0"/>
          </a:p>
          <a:p>
            <a:pPr marL="0" indent="0">
              <a:buNone/>
            </a:pPr>
            <a:r>
              <a:rPr lang="cs-CZ" dirty="0"/>
              <a:t>Sociální model </a:t>
            </a:r>
          </a:p>
          <a:p>
            <a:r>
              <a:rPr lang="cs-CZ" dirty="0"/>
              <a:t>Postižení jako výsledek vztahů a souvislostí mezi jedincem a jeho okolím</a:t>
            </a:r>
          </a:p>
          <a:p>
            <a:r>
              <a:rPr lang="cs-CZ" dirty="0"/>
              <a:t>Postižení nelze spojovat výhradně s důsledky nedostatku zdraví, ale je výsledkem bariér mezi jedincem a okolím, které mu ztěžují nebo znemožňují vykonávat určité činnosti běžného života</a:t>
            </a:r>
          </a:p>
          <a:p>
            <a:r>
              <a:rPr lang="cs-CZ" dirty="0"/>
              <a:t>Způsob řešení: minimalizace vlivu různých bariér na život zdravotně postižené osoby, podpora zdravotně postižených osob při jejich překonávání</a:t>
            </a:r>
          </a:p>
        </p:txBody>
      </p:sp>
    </p:spTree>
    <p:extLst>
      <p:ext uri="{BB962C8B-B14F-4D97-AF65-F5344CB8AC3E}">
        <p14:creationId xmlns:p14="http://schemas.microsoft.com/office/powerpoint/2010/main" val="106592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BDCD149-E095-436F-B36E-DC6E44CE3B09}"/>
              </a:ext>
            </a:extLst>
          </p:cNvPr>
          <p:cNvSpPr>
            <a:spLocks noGrp="1"/>
          </p:cNvSpPr>
          <p:nvPr>
            <p:ph type="title"/>
          </p:nvPr>
        </p:nvSpPr>
        <p:spPr/>
        <p:txBody>
          <a:bodyPr/>
          <a:lstStyle/>
          <a:p>
            <a:r>
              <a:rPr lang="cs-CZ" dirty="0"/>
              <a:t>Individuální a skupinová sociální práce, práce v komunitě</a:t>
            </a:r>
          </a:p>
        </p:txBody>
      </p:sp>
    </p:spTree>
    <p:extLst>
      <p:ext uri="{BB962C8B-B14F-4D97-AF65-F5344CB8AC3E}">
        <p14:creationId xmlns:p14="http://schemas.microsoft.com/office/powerpoint/2010/main" val="38552331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EB4C76-6200-4365-8D23-5A141D0BA780}"/>
              </a:ext>
            </a:extLst>
          </p:cNvPr>
          <p:cNvSpPr>
            <a:spLocks noGrp="1"/>
          </p:cNvSpPr>
          <p:nvPr>
            <p:ph type="title"/>
          </p:nvPr>
        </p:nvSpPr>
        <p:spPr/>
        <p:txBody>
          <a:bodyPr/>
          <a:lstStyle/>
          <a:p>
            <a:r>
              <a:rPr lang="cs-CZ" dirty="0"/>
              <a:t>Pojmy zdravotní postižení a osoba se zdravotním postižením III</a:t>
            </a:r>
          </a:p>
        </p:txBody>
      </p:sp>
      <p:sp>
        <p:nvSpPr>
          <p:cNvPr id="3" name="Zástupný symbol pro obsah 2">
            <a:extLst>
              <a:ext uri="{FF2B5EF4-FFF2-40B4-BE49-F238E27FC236}">
                <a16:creationId xmlns:a16="http://schemas.microsoft.com/office/drawing/2014/main" id="{0AD5C1DC-4933-4D6C-B969-3932EE92118D}"/>
              </a:ext>
            </a:extLst>
          </p:cNvPr>
          <p:cNvSpPr>
            <a:spLocks noGrp="1"/>
          </p:cNvSpPr>
          <p:nvPr>
            <p:ph idx="1"/>
          </p:nvPr>
        </p:nvSpPr>
        <p:spPr>
          <a:xfrm>
            <a:off x="838200" y="1825625"/>
            <a:ext cx="10515600" cy="4351338"/>
          </a:xfrm>
        </p:spPr>
        <p:txBody>
          <a:bodyPr>
            <a:normAutofit lnSpcReduction="10000"/>
          </a:bodyPr>
          <a:lstStyle/>
          <a:p>
            <a:r>
              <a:rPr lang="cs-CZ" dirty="0"/>
              <a:t>Zákon č.108/2006 Sb., o sociálních službách, vymezuje zdravotním postižením jako</a:t>
            </a:r>
          </a:p>
          <a:p>
            <a:pPr lvl="1"/>
            <a:r>
              <a:rPr lang="cs-CZ" dirty="0"/>
              <a:t>tělesné, mentální, duševní, smyslové nebo kombinované postižení,</a:t>
            </a:r>
          </a:p>
          <a:p>
            <a:pPr lvl="1"/>
            <a:r>
              <a:rPr lang="cs-CZ" dirty="0"/>
              <a:t>jehož dopady činí nebo mohou činit osobu závislou na pomoci jiné osoby.</a:t>
            </a:r>
          </a:p>
          <a:p>
            <a:r>
              <a:rPr lang="cs-CZ" dirty="0"/>
              <a:t>Existence dalších vymezení v dalších důležitých kontextech</a:t>
            </a:r>
          </a:p>
          <a:p>
            <a:pPr lvl="1"/>
            <a:r>
              <a:rPr lang="cs-CZ" dirty="0"/>
              <a:t>Zákon o zaměstnanosti, služby zaměstnanosti</a:t>
            </a:r>
          </a:p>
          <a:p>
            <a:pPr lvl="1"/>
            <a:r>
              <a:rPr lang="cs-CZ" dirty="0"/>
              <a:t>Školská pedagogika a školská sociální práce</a:t>
            </a:r>
          </a:p>
          <a:p>
            <a:pPr lvl="1"/>
            <a:r>
              <a:rPr lang="cs-CZ" dirty="0"/>
              <a:t>Činnost konkrétních organizací – nejedná se jen o poskytovatele zdravotní péče nebo sociálních služeb</a:t>
            </a:r>
          </a:p>
          <a:p>
            <a:pPr lvl="1"/>
            <a:r>
              <a:rPr lang="cs-CZ" dirty="0"/>
              <a:t>Společnost v nejširším pojetí - „mainstreamové“ organizace, veřejnost, sociální politika – témata zabránění diskriminace, rovných příležitostí, bariér apod.</a:t>
            </a:r>
          </a:p>
          <a:p>
            <a:endParaRPr lang="cs-CZ" dirty="0"/>
          </a:p>
        </p:txBody>
      </p:sp>
    </p:spTree>
    <p:extLst>
      <p:ext uri="{BB962C8B-B14F-4D97-AF65-F5344CB8AC3E}">
        <p14:creationId xmlns:p14="http://schemas.microsoft.com/office/powerpoint/2010/main" val="113593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C7FF2-EDA6-4126-B961-CF1768F602A7}"/>
              </a:ext>
            </a:extLst>
          </p:cNvPr>
          <p:cNvSpPr>
            <a:spLocks noGrp="1"/>
          </p:cNvSpPr>
          <p:nvPr>
            <p:ph type="title"/>
          </p:nvPr>
        </p:nvSpPr>
        <p:spPr/>
        <p:txBody>
          <a:bodyPr/>
          <a:lstStyle/>
          <a:p>
            <a:r>
              <a:rPr lang="cs-CZ" dirty="0"/>
              <a:t>Pojmy zdravotní postižení a osoba se zdravotním postižením IV</a:t>
            </a:r>
          </a:p>
        </p:txBody>
      </p:sp>
      <p:sp>
        <p:nvSpPr>
          <p:cNvPr id="3" name="Zástupný symbol pro obsah 2">
            <a:extLst>
              <a:ext uri="{FF2B5EF4-FFF2-40B4-BE49-F238E27FC236}">
                <a16:creationId xmlns:a16="http://schemas.microsoft.com/office/drawing/2014/main" id="{0D6F324D-EBF2-4038-A381-33B6C1E79FA1}"/>
              </a:ext>
            </a:extLst>
          </p:cNvPr>
          <p:cNvSpPr>
            <a:spLocks noGrp="1"/>
          </p:cNvSpPr>
          <p:nvPr>
            <p:ph idx="1"/>
          </p:nvPr>
        </p:nvSpPr>
        <p:spPr>
          <a:xfrm>
            <a:off x="393405" y="1690688"/>
            <a:ext cx="11361715" cy="4994591"/>
          </a:xfrm>
        </p:spPr>
        <p:txBody>
          <a:bodyPr>
            <a:normAutofit/>
          </a:bodyPr>
          <a:lstStyle/>
          <a:p>
            <a:r>
              <a:rPr lang="cs-CZ" dirty="0"/>
              <a:t>Ve všech relevantních definicích zahrnuje pojem zdravotní postižení větší počet situací a okolností, jež mohou osobu v určitém ohledu znevýhodňovat, nebo kvůli nimž může být tato osoba ohrožena sociálním vyloučením</a:t>
            </a:r>
          </a:p>
          <a:p>
            <a:r>
              <a:rPr lang="cs-CZ" dirty="0"/>
              <a:t>Jde tedy o obecnější pojem a v rámci kategorie „osoby se zdravotním postižením“ je možné a současně účelné rozlišit další skupiny osob podle typu zdravotního postižení</a:t>
            </a:r>
          </a:p>
          <a:p>
            <a:r>
              <a:rPr lang="cs-CZ" dirty="0"/>
              <a:t>Odpověď na otázku, zda má být CS osob se zdravotním postižením tematizována společně nebo má být dále rozlišena a jakým způsobem, se - podobně jako při obecném rozlišení cílových skupin - odvíjí od účelu, pro který byla kategorie vymezena</a:t>
            </a:r>
          </a:p>
        </p:txBody>
      </p:sp>
    </p:spTree>
    <p:extLst>
      <p:ext uri="{BB962C8B-B14F-4D97-AF65-F5344CB8AC3E}">
        <p14:creationId xmlns:p14="http://schemas.microsoft.com/office/powerpoint/2010/main" val="50874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C7FF2-EDA6-4126-B961-CF1768F602A7}"/>
              </a:ext>
            </a:extLst>
          </p:cNvPr>
          <p:cNvSpPr>
            <a:spLocks noGrp="1"/>
          </p:cNvSpPr>
          <p:nvPr>
            <p:ph type="title"/>
          </p:nvPr>
        </p:nvSpPr>
        <p:spPr/>
        <p:txBody>
          <a:bodyPr/>
          <a:lstStyle/>
          <a:p>
            <a:r>
              <a:rPr lang="cs-CZ" dirty="0"/>
              <a:t>Pojmy zdravotní postižení a osoba se zdravotním postižením V</a:t>
            </a:r>
          </a:p>
        </p:txBody>
      </p:sp>
      <p:sp>
        <p:nvSpPr>
          <p:cNvPr id="3" name="Zástupný symbol pro obsah 2">
            <a:extLst>
              <a:ext uri="{FF2B5EF4-FFF2-40B4-BE49-F238E27FC236}">
                <a16:creationId xmlns:a16="http://schemas.microsoft.com/office/drawing/2014/main" id="{0D6F324D-EBF2-4038-A381-33B6C1E79FA1}"/>
              </a:ext>
            </a:extLst>
          </p:cNvPr>
          <p:cNvSpPr>
            <a:spLocks noGrp="1"/>
          </p:cNvSpPr>
          <p:nvPr>
            <p:ph idx="1"/>
          </p:nvPr>
        </p:nvSpPr>
        <p:spPr>
          <a:xfrm>
            <a:off x="393405" y="1701321"/>
            <a:ext cx="11361715" cy="4994591"/>
          </a:xfrm>
        </p:spPr>
        <p:txBody>
          <a:bodyPr>
            <a:normAutofit lnSpcReduction="10000"/>
          </a:bodyPr>
          <a:lstStyle/>
          <a:p>
            <a:r>
              <a:rPr lang="cs-CZ" dirty="0"/>
              <a:t>Rozdíly ve způsobu vymezení této skupiny budou záviset již na obecné povaze aktivit, v souvislosti s nimiž bude kategorie vymezena</a:t>
            </a:r>
          </a:p>
          <a:p>
            <a:r>
              <a:rPr lang="cs-CZ" dirty="0"/>
              <a:t>Přístup k této otázce tak bude jiný</a:t>
            </a:r>
          </a:p>
          <a:p>
            <a:pPr lvl="1"/>
            <a:r>
              <a:rPr lang="cs-CZ" dirty="0"/>
              <a:t>při koncepční a legislativní činnosti týkající se osob se zdravotním postižením</a:t>
            </a:r>
          </a:p>
          <a:p>
            <a:pPr lvl="1"/>
            <a:r>
              <a:rPr lang="cs-CZ" dirty="0"/>
              <a:t>při plánování rozvoje sociálních služeb na krajské a obecní úrovni</a:t>
            </a:r>
          </a:p>
          <a:p>
            <a:pPr lvl="1"/>
            <a:r>
              <a:rPr lang="cs-CZ" dirty="0"/>
              <a:t>v případě vedení administrativy poskytovateli sociálních služeb</a:t>
            </a:r>
          </a:p>
          <a:p>
            <a:pPr lvl="1"/>
            <a:r>
              <a:rPr lang="cs-CZ" dirty="0"/>
              <a:t>v odborné publikaci zaměřené obecně na důležité otázky týkající se osob se zdravotním postižením</a:t>
            </a:r>
          </a:p>
          <a:p>
            <a:pPr lvl="1"/>
            <a:r>
              <a:rPr lang="cs-CZ" dirty="0"/>
              <a:t>v tematických výzkumech nebo odborných článcích zaměřených na situaci vybrané skupiny osob se zdravotním postižním atd.</a:t>
            </a:r>
          </a:p>
          <a:p>
            <a:r>
              <a:rPr lang="cs-CZ" dirty="0"/>
              <a:t>Přístup se ale může lišit i u jednotlivých poskytovatelů sociálních služeb, zpracovatelů plánů rozvoje sociálních služeb, řešitelů výzkumných projektů, publikujících autorů atd.</a:t>
            </a:r>
          </a:p>
        </p:txBody>
      </p:sp>
    </p:spTree>
    <p:extLst>
      <p:ext uri="{BB962C8B-B14F-4D97-AF65-F5344CB8AC3E}">
        <p14:creationId xmlns:p14="http://schemas.microsoft.com/office/powerpoint/2010/main" val="255841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3CB6FC-9B6D-4DA2-856F-02DB9FB25E87}"/>
              </a:ext>
            </a:extLst>
          </p:cNvPr>
          <p:cNvSpPr>
            <a:spLocks noGrp="1"/>
          </p:cNvSpPr>
          <p:nvPr>
            <p:ph type="title"/>
          </p:nvPr>
        </p:nvSpPr>
        <p:spPr/>
        <p:txBody>
          <a:bodyPr>
            <a:normAutofit/>
          </a:bodyPr>
          <a:lstStyle/>
          <a:p>
            <a:r>
              <a:rPr lang="cs-CZ" dirty="0"/>
              <a:t>Nejčastěji používané kategorie osob se zdravotním postižním</a:t>
            </a:r>
          </a:p>
        </p:txBody>
      </p:sp>
      <p:sp>
        <p:nvSpPr>
          <p:cNvPr id="3" name="Zástupný symbol pro obsah 2">
            <a:extLst>
              <a:ext uri="{FF2B5EF4-FFF2-40B4-BE49-F238E27FC236}">
                <a16:creationId xmlns:a16="http://schemas.microsoft.com/office/drawing/2014/main" id="{E7E575D1-6825-4DD6-9644-339D21B752FF}"/>
              </a:ext>
            </a:extLst>
          </p:cNvPr>
          <p:cNvSpPr>
            <a:spLocks noGrp="1"/>
          </p:cNvSpPr>
          <p:nvPr>
            <p:ph idx="1"/>
          </p:nvPr>
        </p:nvSpPr>
        <p:spPr/>
        <p:txBody>
          <a:bodyPr>
            <a:normAutofit/>
          </a:bodyPr>
          <a:lstStyle/>
          <a:p>
            <a:r>
              <a:rPr lang="cs-CZ" dirty="0"/>
              <a:t>osoby s tělesným postižením</a:t>
            </a:r>
          </a:p>
          <a:p>
            <a:r>
              <a:rPr lang="cs-CZ" dirty="0"/>
              <a:t>osoby se smyslovým postižením (zrakové, sluchové, mentální postižení – poslední skupina případně tematizována samostatně)</a:t>
            </a:r>
          </a:p>
          <a:p>
            <a:r>
              <a:rPr lang="cs-CZ" dirty="0"/>
              <a:t>osoby s psychickou poruchou</a:t>
            </a:r>
          </a:p>
          <a:p>
            <a:r>
              <a:rPr lang="cs-CZ" dirty="0"/>
              <a:t>osoby chronicky nemocné</a:t>
            </a:r>
          </a:p>
          <a:p>
            <a:pPr lvl="1"/>
            <a:r>
              <a:rPr lang="cs-CZ" dirty="0"/>
              <a:t>např. osoby s poruchami vnitřních orgánů, diabetes </a:t>
            </a:r>
            <a:r>
              <a:rPr lang="cs-CZ" dirty="0" err="1"/>
              <a:t>mellitus</a:t>
            </a:r>
            <a:r>
              <a:rPr lang="cs-CZ" dirty="0"/>
              <a:t>, chronickým srdečním onemocnění apod.</a:t>
            </a:r>
          </a:p>
          <a:p>
            <a:r>
              <a:rPr lang="cs-CZ" dirty="0"/>
              <a:t>osoby s poruchou autistického spektra</a:t>
            </a:r>
          </a:p>
          <a:p>
            <a:r>
              <a:rPr lang="cs-CZ" dirty="0"/>
              <a:t>osoby s kombinovaným postižením</a:t>
            </a:r>
          </a:p>
          <a:p>
            <a:endParaRPr lang="cs-CZ" dirty="0"/>
          </a:p>
        </p:txBody>
      </p:sp>
    </p:spTree>
    <p:extLst>
      <p:ext uri="{BB962C8B-B14F-4D97-AF65-F5344CB8AC3E}">
        <p14:creationId xmlns:p14="http://schemas.microsoft.com/office/powerpoint/2010/main" val="41181453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3CB6FC-9B6D-4DA2-856F-02DB9FB25E87}"/>
              </a:ext>
            </a:extLst>
          </p:cNvPr>
          <p:cNvSpPr>
            <a:spLocks noGrp="1"/>
          </p:cNvSpPr>
          <p:nvPr>
            <p:ph type="title"/>
          </p:nvPr>
        </p:nvSpPr>
        <p:spPr/>
        <p:txBody>
          <a:bodyPr>
            <a:normAutofit/>
          </a:bodyPr>
          <a:lstStyle/>
          <a:p>
            <a:r>
              <a:rPr lang="cs-CZ" dirty="0"/>
              <a:t>Dělení skupin osob se zdravotním postižením podle Michalíka</a:t>
            </a:r>
          </a:p>
        </p:txBody>
      </p:sp>
      <p:sp>
        <p:nvSpPr>
          <p:cNvPr id="3" name="Zástupný symbol pro obsah 2">
            <a:extLst>
              <a:ext uri="{FF2B5EF4-FFF2-40B4-BE49-F238E27FC236}">
                <a16:creationId xmlns:a16="http://schemas.microsoft.com/office/drawing/2014/main" id="{E7E575D1-6825-4DD6-9644-339D21B752FF}"/>
              </a:ext>
            </a:extLst>
          </p:cNvPr>
          <p:cNvSpPr>
            <a:spLocks noGrp="1"/>
          </p:cNvSpPr>
          <p:nvPr>
            <p:ph idx="1"/>
          </p:nvPr>
        </p:nvSpPr>
        <p:spPr/>
        <p:txBody>
          <a:bodyPr>
            <a:normAutofit/>
          </a:bodyPr>
          <a:lstStyle/>
          <a:p>
            <a:r>
              <a:rPr lang="cs-CZ" dirty="0"/>
              <a:t>osoby s mentálním postižením nebo duševní poruchou</a:t>
            </a:r>
          </a:p>
          <a:p>
            <a:r>
              <a:rPr lang="cs-CZ" dirty="0"/>
              <a:t>osoby s tělesným postižením</a:t>
            </a:r>
          </a:p>
          <a:p>
            <a:r>
              <a:rPr lang="cs-CZ" dirty="0"/>
              <a:t>osoby se zrakovým postižením</a:t>
            </a:r>
          </a:p>
          <a:p>
            <a:r>
              <a:rPr lang="cs-CZ" dirty="0"/>
              <a:t>osoby se sluchovým postižením</a:t>
            </a:r>
          </a:p>
          <a:p>
            <a:r>
              <a:rPr lang="cs-CZ" dirty="0"/>
              <a:t>osoby s narušením komunikační schopnosti</a:t>
            </a:r>
          </a:p>
          <a:p>
            <a:endParaRPr lang="cs-CZ" dirty="0"/>
          </a:p>
        </p:txBody>
      </p:sp>
    </p:spTree>
    <p:extLst>
      <p:ext uri="{BB962C8B-B14F-4D97-AF65-F5344CB8AC3E}">
        <p14:creationId xmlns:p14="http://schemas.microsoft.com/office/powerpoint/2010/main" val="21897210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A2A710-F03D-4DCD-B748-092F5734266E}"/>
              </a:ext>
            </a:extLst>
          </p:cNvPr>
          <p:cNvSpPr>
            <a:spLocks noGrp="1"/>
          </p:cNvSpPr>
          <p:nvPr>
            <p:ph type="title"/>
          </p:nvPr>
        </p:nvSpPr>
        <p:spPr/>
        <p:txBody>
          <a:bodyPr>
            <a:normAutofit fontScale="90000"/>
          </a:bodyPr>
          <a:lstStyle/>
          <a:p>
            <a:r>
              <a:rPr lang="cs-CZ" dirty="0"/>
              <a:t>Rozlišení cílových skupin osob se zdravotním postižením u sociálních služeb evidovaných MPSV</a:t>
            </a:r>
          </a:p>
        </p:txBody>
      </p:sp>
      <p:sp>
        <p:nvSpPr>
          <p:cNvPr id="3" name="Zástupný symbol pro obsah 2">
            <a:extLst>
              <a:ext uri="{FF2B5EF4-FFF2-40B4-BE49-F238E27FC236}">
                <a16:creationId xmlns:a16="http://schemas.microsoft.com/office/drawing/2014/main" id="{5115361F-F27B-452C-8CE3-D62022DF02CC}"/>
              </a:ext>
            </a:extLst>
          </p:cNvPr>
          <p:cNvSpPr>
            <a:spLocks noGrp="1"/>
          </p:cNvSpPr>
          <p:nvPr>
            <p:ph sz="half" idx="1"/>
          </p:nvPr>
        </p:nvSpPr>
        <p:spPr>
          <a:xfrm>
            <a:off x="838200" y="1836258"/>
            <a:ext cx="5181600" cy="4351338"/>
          </a:xfrm>
        </p:spPr>
        <p:txBody>
          <a:bodyPr>
            <a:normAutofit/>
          </a:bodyPr>
          <a:lstStyle/>
          <a:p>
            <a:r>
              <a:rPr lang="cs-CZ" sz="2400" b="1" dirty="0"/>
              <a:t>osoby se zdravotním postižením</a:t>
            </a:r>
          </a:p>
          <a:p>
            <a:r>
              <a:rPr lang="cs-CZ" sz="2400" dirty="0"/>
              <a:t>osoby s tělesným postižením</a:t>
            </a:r>
          </a:p>
          <a:p>
            <a:r>
              <a:rPr lang="cs-CZ" sz="2400" dirty="0"/>
              <a:t>osoby se zrakovým postižením</a:t>
            </a:r>
          </a:p>
          <a:p>
            <a:r>
              <a:rPr lang="cs-CZ" sz="2400" dirty="0"/>
              <a:t>osoby se sluchovým postižením</a:t>
            </a:r>
          </a:p>
          <a:p>
            <a:r>
              <a:rPr lang="cs-CZ" sz="2400" dirty="0"/>
              <a:t>osoby s mentálním postižením	</a:t>
            </a:r>
          </a:p>
        </p:txBody>
      </p:sp>
      <p:sp>
        <p:nvSpPr>
          <p:cNvPr id="53" name="Zástupný symbol pro obsah 52">
            <a:extLst>
              <a:ext uri="{FF2B5EF4-FFF2-40B4-BE49-F238E27FC236}">
                <a16:creationId xmlns:a16="http://schemas.microsoft.com/office/drawing/2014/main" id="{3572658B-A658-4B30-9533-F90A7C7B8E7E}"/>
              </a:ext>
            </a:extLst>
          </p:cNvPr>
          <p:cNvSpPr>
            <a:spLocks noGrp="1"/>
          </p:cNvSpPr>
          <p:nvPr>
            <p:ph sz="half" idx="2"/>
          </p:nvPr>
        </p:nvSpPr>
        <p:spPr>
          <a:xfrm>
            <a:off x="6172200" y="1836258"/>
            <a:ext cx="5181600" cy="4351338"/>
          </a:xfrm>
        </p:spPr>
        <p:txBody>
          <a:bodyPr>
            <a:normAutofit/>
          </a:bodyPr>
          <a:lstStyle/>
          <a:p>
            <a:r>
              <a:rPr lang="cs-CZ" sz="2400" dirty="0"/>
              <a:t>osoby s chronickým duševním onemocněním</a:t>
            </a:r>
          </a:p>
          <a:p>
            <a:r>
              <a:rPr lang="cs-CZ" sz="2400" dirty="0"/>
              <a:t>osoby s chronickým onemocněním</a:t>
            </a:r>
          </a:p>
          <a:p>
            <a:r>
              <a:rPr lang="cs-CZ" sz="2400" dirty="0"/>
              <a:t>osoby s jiným zdravotním postižením</a:t>
            </a:r>
          </a:p>
          <a:p>
            <a:r>
              <a:rPr lang="cs-CZ" sz="2400" dirty="0"/>
              <a:t>osoby s kombinovaným postižením</a:t>
            </a:r>
          </a:p>
          <a:p>
            <a:endParaRPr lang="cs-CZ" sz="2400" dirty="0"/>
          </a:p>
          <a:p>
            <a:endParaRPr lang="cs-CZ" sz="2400" dirty="0"/>
          </a:p>
        </p:txBody>
      </p:sp>
      <p:pic>
        <p:nvPicPr>
          <p:cNvPr id="1025" name="DefaultOcx">
            <a:extLst>
              <a:ext uri="{FF2B5EF4-FFF2-40B4-BE49-F238E27FC236}">
                <a16:creationId xmlns:a16="http://schemas.microsoft.com/office/drawing/2014/main" id="{A163E461-8142-494C-BF89-AE7E585428BA}"/>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HTMLCheckbox1">
            <a:extLst>
              <a:ext uri="{FF2B5EF4-FFF2-40B4-BE49-F238E27FC236}">
                <a16:creationId xmlns:a16="http://schemas.microsoft.com/office/drawing/2014/main" id="{FC055688-38A2-4008-9A18-D084A98611B6}"/>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HTMLCheckbox2">
            <a:extLst>
              <a:ext uri="{FF2B5EF4-FFF2-40B4-BE49-F238E27FC236}">
                <a16:creationId xmlns:a16="http://schemas.microsoft.com/office/drawing/2014/main" id="{BE5E5467-B3F0-4A51-A75C-6044E4A20AB5}"/>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HTMLCheckbox3">
            <a:extLst>
              <a:ext uri="{FF2B5EF4-FFF2-40B4-BE49-F238E27FC236}">
                <a16:creationId xmlns:a16="http://schemas.microsoft.com/office/drawing/2014/main" id="{5B3C451E-C92B-4F54-B1C8-3BAB0F281638}"/>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HTMLCheckbox4">
            <a:extLst>
              <a:ext uri="{FF2B5EF4-FFF2-40B4-BE49-F238E27FC236}">
                <a16:creationId xmlns:a16="http://schemas.microsoft.com/office/drawing/2014/main" id="{AE9A08E0-55CD-4524-9717-6DA3D548A86B}"/>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HTMLCheckbox5">
            <a:extLst>
              <a:ext uri="{FF2B5EF4-FFF2-40B4-BE49-F238E27FC236}">
                <a16:creationId xmlns:a16="http://schemas.microsoft.com/office/drawing/2014/main" id="{2BB7C5C0-5577-4305-AA8F-3875EF7828D0}"/>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HTMLCheckbox6">
            <a:extLst>
              <a:ext uri="{FF2B5EF4-FFF2-40B4-BE49-F238E27FC236}">
                <a16:creationId xmlns:a16="http://schemas.microsoft.com/office/drawing/2014/main" id="{7877937B-472E-4D53-8C6B-0DEFDAF5AB37}"/>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HTMLCheckbox7">
            <a:extLst>
              <a:ext uri="{FF2B5EF4-FFF2-40B4-BE49-F238E27FC236}">
                <a16:creationId xmlns:a16="http://schemas.microsoft.com/office/drawing/2014/main" id="{21CA5170-6408-4684-BFAD-34E54D1BD9BE}"/>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HTMLCheckbox8">
            <a:extLst>
              <a:ext uri="{FF2B5EF4-FFF2-40B4-BE49-F238E27FC236}">
                <a16:creationId xmlns:a16="http://schemas.microsoft.com/office/drawing/2014/main" id="{CB622864-4AF8-4360-95C7-3DC54D242349}"/>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HTMLCheckbox9">
            <a:extLst>
              <a:ext uri="{FF2B5EF4-FFF2-40B4-BE49-F238E27FC236}">
                <a16:creationId xmlns:a16="http://schemas.microsoft.com/office/drawing/2014/main" id="{F7CE0927-D62F-4D5C-A424-11B6A4703E75}"/>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HTMLCheckbox10">
            <a:extLst>
              <a:ext uri="{FF2B5EF4-FFF2-40B4-BE49-F238E27FC236}">
                <a16:creationId xmlns:a16="http://schemas.microsoft.com/office/drawing/2014/main" id="{AF12A62C-E648-44B5-89E0-F3EE54097D19}"/>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HTMLCheckbox11">
            <a:extLst>
              <a:ext uri="{FF2B5EF4-FFF2-40B4-BE49-F238E27FC236}">
                <a16:creationId xmlns:a16="http://schemas.microsoft.com/office/drawing/2014/main" id="{BCF1176B-BB59-40A0-8502-8D4BAA9706BE}"/>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HTMLCheckbox12">
            <a:extLst>
              <a:ext uri="{FF2B5EF4-FFF2-40B4-BE49-F238E27FC236}">
                <a16:creationId xmlns:a16="http://schemas.microsoft.com/office/drawing/2014/main" id="{2525616C-BAF3-4AD3-9DEB-610016FA1DBD}"/>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HTMLCheckbox13">
            <a:extLst>
              <a:ext uri="{FF2B5EF4-FFF2-40B4-BE49-F238E27FC236}">
                <a16:creationId xmlns:a16="http://schemas.microsoft.com/office/drawing/2014/main" id="{F25DE53C-BF2E-434F-91E0-681684A69DDE}"/>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HTMLCheckbox14">
            <a:extLst>
              <a:ext uri="{FF2B5EF4-FFF2-40B4-BE49-F238E27FC236}">
                <a16:creationId xmlns:a16="http://schemas.microsoft.com/office/drawing/2014/main" id="{4A0FC12C-12AF-48B1-8030-28E77AB85D63}"/>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0" name="HTMLCheckbox15">
            <a:extLst>
              <a:ext uri="{FF2B5EF4-FFF2-40B4-BE49-F238E27FC236}">
                <a16:creationId xmlns:a16="http://schemas.microsoft.com/office/drawing/2014/main" id="{17C986A8-9BF9-48E5-91AC-37DC5FC15F58}"/>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HTMLCheckbox16">
            <a:extLst>
              <a:ext uri="{FF2B5EF4-FFF2-40B4-BE49-F238E27FC236}">
                <a16:creationId xmlns:a16="http://schemas.microsoft.com/office/drawing/2014/main" id="{A8A51EC8-6DEC-4E70-9EFD-F3AE07648667}"/>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HTMLCheckbox17">
            <a:extLst>
              <a:ext uri="{FF2B5EF4-FFF2-40B4-BE49-F238E27FC236}">
                <a16:creationId xmlns:a16="http://schemas.microsoft.com/office/drawing/2014/main" id="{53F2D430-C848-44EE-BB6D-73D6BBD45D8C}"/>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3" name="HTMLCheckbox18">
            <a:extLst>
              <a:ext uri="{FF2B5EF4-FFF2-40B4-BE49-F238E27FC236}">
                <a16:creationId xmlns:a16="http://schemas.microsoft.com/office/drawing/2014/main" id="{7A4B2465-46E0-44DC-98E4-583E17463FD8}"/>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4" name="HTMLCheckbox19">
            <a:extLst>
              <a:ext uri="{FF2B5EF4-FFF2-40B4-BE49-F238E27FC236}">
                <a16:creationId xmlns:a16="http://schemas.microsoft.com/office/drawing/2014/main" id="{59F1AE28-C77B-4E90-9321-B76478427314}"/>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5" name="HTMLCheckbox20">
            <a:extLst>
              <a:ext uri="{FF2B5EF4-FFF2-40B4-BE49-F238E27FC236}">
                <a16:creationId xmlns:a16="http://schemas.microsoft.com/office/drawing/2014/main" id="{A04ABB5A-F5DC-4A1F-AC27-DEC7071BF2DC}"/>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6" name="HTMLCheckbox21">
            <a:extLst>
              <a:ext uri="{FF2B5EF4-FFF2-40B4-BE49-F238E27FC236}">
                <a16:creationId xmlns:a16="http://schemas.microsoft.com/office/drawing/2014/main" id="{D3BC4FDD-CA94-4CC5-9A60-32631EA67662}"/>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7" name="HTMLCheckbox22">
            <a:extLst>
              <a:ext uri="{FF2B5EF4-FFF2-40B4-BE49-F238E27FC236}">
                <a16:creationId xmlns:a16="http://schemas.microsoft.com/office/drawing/2014/main" id="{78685CB3-66E8-45DE-9786-DB5C56A4A496}"/>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8" name="HTMLCheckbox23">
            <a:extLst>
              <a:ext uri="{FF2B5EF4-FFF2-40B4-BE49-F238E27FC236}">
                <a16:creationId xmlns:a16="http://schemas.microsoft.com/office/drawing/2014/main" id="{0A7E1044-4EFD-45D8-9D85-7DC27FB7B18D}"/>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71600" cy="2667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6226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53">
                                            <p:txEl>
                                              <p:pRg st="0" end="0"/>
                                            </p:txEl>
                                          </p:spTgt>
                                        </p:tgtEl>
                                        <p:attrNameLst>
                                          <p:attrName>style.visibility</p:attrName>
                                        </p:attrNameLst>
                                      </p:cBhvr>
                                      <p:to>
                                        <p:strVal val="visible"/>
                                      </p:to>
                                    </p:set>
                                    <p:anim calcmode="lin" valueType="num">
                                      <p:cBhvr additive="base">
                                        <p:cTn id="29" dur="500" fill="hold"/>
                                        <p:tgtEl>
                                          <p:spTgt spid="53">
                                            <p:txEl>
                                              <p:pRg st="0" end="0"/>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53">
                                            <p:txEl>
                                              <p:pRg st="0" end="0"/>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53">
                                            <p:txEl>
                                              <p:pRg st="1" end="1"/>
                                            </p:txEl>
                                          </p:spTgt>
                                        </p:tgtEl>
                                        <p:attrNameLst>
                                          <p:attrName>style.visibility</p:attrName>
                                        </p:attrNameLst>
                                      </p:cBhvr>
                                      <p:to>
                                        <p:strVal val="visible"/>
                                      </p:to>
                                    </p:set>
                                    <p:anim calcmode="lin" valueType="num">
                                      <p:cBhvr additive="base">
                                        <p:cTn id="33" dur="500" fill="hold"/>
                                        <p:tgtEl>
                                          <p:spTgt spid="53">
                                            <p:txEl>
                                              <p:pRg st="1" end="1"/>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53">
                                            <p:txEl>
                                              <p:pRg st="1" end="1"/>
                                            </p:txEl>
                                          </p:spTgt>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53">
                                            <p:txEl>
                                              <p:pRg st="2" end="2"/>
                                            </p:txEl>
                                          </p:spTgt>
                                        </p:tgtEl>
                                        <p:attrNameLst>
                                          <p:attrName>style.visibility</p:attrName>
                                        </p:attrNameLst>
                                      </p:cBhvr>
                                      <p:to>
                                        <p:strVal val="visible"/>
                                      </p:to>
                                    </p:set>
                                    <p:anim calcmode="lin" valueType="num">
                                      <p:cBhvr additive="base">
                                        <p:cTn id="37" dur="500" fill="hold"/>
                                        <p:tgtEl>
                                          <p:spTgt spid="53">
                                            <p:txEl>
                                              <p:pRg st="2" end="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3">
                                            <p:txEl>
                                              <p:pRg st="2" end="2"/>
                                            </p:txEl>
                                          </p:spTgt>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53">
                                            <p:txEl>
                                              <p:pRg st="3" end="3"/>
                                            </p:txEl>
                                          </p:spTgt>
                                        </p:tgtEl>
                                        <p:attrNameLst>
                                          <p:attrName>style.visibility</p:attrName>
                                        </p:attrNameLst>
                                      </p:cBhvr>
                                      <p:to>
                                        <p:strVal val="visible"/>
                                      </p:to>
                                    </p:set>
                                    <p:anim calcmode="lin" valueType="num">
                                      <p:cBhvr additive="base">
                                        <p:cTn id="41" dur="500" fill="hold"/>
                                        <p:tgtEl>
                                          <p:spTgt spid="53">
                                            <p:txEl>
                                              <p:pRg st="3" end="3"/>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5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A2A710-F03D-4DCD-B748-092F5734266E}"/>
              </a:ext>
            </a:extLst>
          </p:cNvPr>
          <p:cNvSpPr>
            <a:spLocks noGrp="1"/>
          </p:cNvSpPr>
          <p:nvPr>
            <p:ph type="title"/>
          </p:nvPr>
        </p:nvSpPr>
        <p:spPr/>
        <p:txBody>
          <a:bodyPr>
            <a:normAutofit fontScale="90000"/>
          </a:bodyPr>
          <a:lstStyle/>
          <a:p>
            <a:r>
              <a:rPr lang="cs-CZ" dirty="0"/>
              <a:t>Rozlišení cílových skupin osob se zdravotním postižením u sociálních služeb evidovaných MPSV</a:t>
            </a:r>
          </a:p>
        </p:txBody>
      </p:sp>
      <p:sp>
        <p:nvSpPr>
          <p:cNvPr id="3" name="Zástupný symbol pro obsah 2">
            <a:extLst>
              <a:ext uri="{FF2B5EF4-FFF2-40B4-BE49-F238E27FC236}">
                <a16:creationId xmlns:a16="http://schemas.microsoft.com/office/drawing/2014/main" id="{5115361F-F27B-452C-8CE3-D62022DF02CC}"/>
              </a:ext>
            </a:extLst>
          </p:cNvPr>
          <p:cNvSpPr>
            <a:spLocks noGrp="1"/>
          </p:cNvSpPr>
          <p:nvPr>
            <p:ph sz="half" idx="1"/>
          </p:nvPr>
        </p:nvSpPr>
        <p:spPr>
          <a:xfrm>
            <a:off x="838200" y="1836258"/>
            <a:ext cx="5181600" cy="4351338"/>
          </a:xfrm>
        </p:spPr>
        <p:txBody>
          <a:bodyPr>
            <a:normAutofit/>
          </a:bodyPr>
          <a:lstStyle/>
          <a:p>
            <a:r>
              <a:rPr lang="cs-CZ" sz="2400" b="1" dirty="0"/>
              <a:t>osoby se zdravotním postižením</a:t>
            </a:r>
          </a:p>
          <a:p>
            <a:r>
              <a:rPr lang="cs-CZ" sz="2400" dirty="0"/>
              <a:t>osoby s tělesným postižením</a:t>
            </a:r>
          </a:p>
          <a:p>
            <a:r>
              <a:rPr lang="cs-CZ" sz="2400" dirty="0"/>
              <a:t>osoby se zrakovým postižením</a:t>
            </a:r>
          </a:p>
          <a:p>
            <a:r>
              <a:rPr lang="cs-CZ" sz="2400" dirty="0"/>
              <a:t>osoby se sluchovým postižením</a:t>
            </a:r>
          </a:p>
          <a:p>
            <a:r>
              <a:rPr lang="cs-CZ" sz="2400" dirty="0"/>
              <a:t>osoby s mentálním postižením	</a:t>
            </a:r>
          </a:p>
        </p:txBody>
      </p:sp>
      <p:sp>
        <p:nvSpPr>
          <p:cNvPr id="53" name="Zástupný symbol pro obsah 52">
            <a:extLst>
              <a:ext uri="{FF2B5EF4-FFF2-40B4-BE49-F238E27FC236}">
                <a16:creationId xmlns:a16="http://schemas.microsoft.com/office/drawing/2014/main" id="{3572658B-A658-4B30-9533-F90A7C7B8E7E}"/>
              </a:ext>
            </a:extLst>
          </p:cNvPr>
          <p:cNvSpPr>
            <a:spLocks noGrp="1"/>
          </p:cNvSpPr>
          <p:nvPr>
            <p:ph sz="half" idx="2"/>
          </p:nvPr>
        </p:nvSpPr>
        <p:spPr>
          <a:xfrm>
            <a:off x="6172200" y="1836258"/>
            <a:ext cx="5181600" cy="4351338"/>
          </a:xfrm>
        </p:spPr>
        <p:txBody>
          <a:bodyPr>
            <a:normAutofit/>
          </a:bodyPr>
          <a:lstStyle/>
          <a:p>
            <a:r>
              <a:rPr lang="cs-CZ" sz="2400" dirty="0"/>
              <a:t>osoby s chronickým duševním onemocněním</a:t>
            </a:r>
          </a:p>
          <a:p>
            <a:r>
              <a:rPr lang="cs-CZ" sz="2400" dirty="0"/>
              <a:t>osoby s chronickým onemocněním</a:t>
            </a:r>
          </a:p>
          <a:p>
            <a:r>
              <a:rPr lang="cs-CZ" sz="2400" b="1" dirty="0"/>
              <a:t>osoby s jiným zdravotním postižením</a:t>
            </a:r>
          </a:p>
          <a:p>
            <a:r>
              <a:rPr lang="cs-CZ" sz="2400" b="1" dirty="0"/>
              <a:t>osoby s kombinovaným postižením</a:t>
            </a:r>
          </a:p>
          <a:p>
            <a:pPr marL="0" indent="0">
              <a:buNone/>
            </a:pPr>
            <a:endParaRPr lang="cs-CZ" sz="2400" b="1" dirty="0"/>
          </a:p>
          <a:p>
            <a:endParaRPr lang="cs-CZ" sz="2400" dirty="0"/>
          </a:p>
        </p:txBody>
      </p:sp>
    </p:spTree>
    <p:extLst>
      <p:ext uri="{BB962C8B-B14F-4D97-AF65-F5344CB8AC3E}">
        <p14:creationId xmlns:p14="http://schemas.microsoft.com/office/powerpoint/2010/main" val="19364765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542FB11D-7A34-436C-8A18-C984BF8D9B7E}"/>
              </a:ext>
            </a:extLst>
          </p:cNvPr>
          <p:cNvSpPr>
            <a:spLocks noGrp="1"/>
          </p:cNvSpPr>
          <p:nvPr>
            <p:ph type="title"/>
          </p:nvPr>
        </p:nvSpPr>
        <p:spPr/>
        <p:txBody>
          <a:bodyPr>
            <a:normAutofit/>
          </a:bodyPr>
          <a:lstStyle/>
          <a:p>
            <a:r>
              <a:rPr lang="cs-CZ" dirty="0"/>
              <a:t>Příklad velmi specifické skupiny osob se zdravotním postižením</a:t>
            </a:r>
          </a:p>
        </p:txBody>
      </p:sp>
      <p:sp>
        <p:nvSpPr>
          <p:cNvPr id="6" name="Zástupný symbol pro obsah 5">
            <a:extLst>
              <a:ext uri="{FF2B5EF4-FFF2-40B4-BE49-F238E27FC236}">
                <a16:creationId xmlns:a16="http://schemas.microsoft.com/office/drawing/2014/main" id="{5FEE47CB-B235-4C41-9441-801D5A57DC3E}"/>
              </a:ext>
            </a:extLst>
          </p:cNvPr>
          <p:cNvSpPr>
            <a:spLocks noGrp="1"/>
          </p:cNvSpPr>
          <p:nvPr>
            <p:ph idx="1"/>
          </p:nvPr>
        </p:nvSpPr>
        <p:spPr/>
        <p:txBody>
          <a:bodyPr/>
          <a:lstStyle/>
          <a:p>
            <a:r>
              <a:rPr lang="cs-CZ" dirty="0"/>
              <a:t>Cílová skupina zařízení poskytujících ranou péči</a:t>
            </a:r>
          </a:p>
          <a:p>
            <a:r>
              <a:rPr lang="cs-CZ" dirty="0"/>
              <a:t>Tato zařízení se zaměřují na poskytování podpory a pomoci dětem</a:t>
            </a:r>
            <a:br>
              <a:rPr lang="cs-CZ" dirty="0"/>
            </a:br>
            <a:r>
              <a:rPr lang="cs-CZ" dirty="0"/>
              <a:t>do 7 let věku se specifickými potřebami, tj. např.:</a:t>
            </a:r>
          </a:p>
          <a:p>
            <a:pPr lvl="1"/>
            <a:r>
              <a:rPr lang="cs-CZ" dirty="0"/>
              <a:t>předčasně narozeným dětem</a:t>
            </a:r>
          </a:p>
          <a:p>
            <a:pPr lvl="1"/>
            <a:r>
              <a:rPr lang="cs-CZ" dirty="0"/>
              <a:t>dětem s nerovnoměrným nebo opožděným vývojem</a:t>
            </a:r>
          </a:p>
          <a:p>
            <a:pPr lvl="1"/>
            <a:r>
              <a:rPr lang="cs-CZ" dirty="0"/>
              <a:t>dětem s mentálním, pohybovým, kombinovaným handicapem</a:t>
            </a:r>
          </a:p>
          <a:p>
            <a:pPr lvl="1"/>
            <a:r>
              <a:rPr lang="cs-CZ" dirty="0"/>
              <a:t>dětem s poruchami autistického spektra</a:t>
            </a:r>
          </a:p>
          <a:p>
            <a:pPr lvl="1"/>
            <a:r>
              <a:rPr lang="cs-CZ" dirty="0"/>
              <a:t>rodinám těchto dětí</a:t>
            </a:r>
          </a:p>
        </p:txBody>
      </p:sp>
    </p:spTree>
    <p:extLst>
      <p:ext uri="{BB962C8B-B14F-4D97-AF65-F5344CB8AC3E}">
        <p14:creationId xmlns:p14="http://schemas.microsoft.com/office/powerpoint/2010/main" val="3033140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FDD08D-3611-4DFF-8597-5710A0469E21}"/>
              </a:ext>
            </a:extLst>
          </p:cNvPr>
          <p:cNvSpPr>
            <a:spLocks noGrp="1"/>
          </p:cNvSpPr>
          <p:nvPr>
            <p:ph type="title"/>
          </p:nvPr>
        </p:nvSpPr>
        <p:spPr/>
        <p:txBody>
          <a:bodyPr/>
          <a:lstStyle/>
          <a:p>
            <a:r>
              <a:rPr lang="cs-CZ" dirty="0"/>
              <a:t>Osoby s kombinovaným postižením</a:t>
            </a:r>
          </a:p>
        </p:txBody>
      </p:sp>
      <p:sp>
        <p:nvSpPr>
          <p:cNvPr id="3" name="Zástupný symbol pro obsah 2">
            <a:extLst>
              <a:ext uri="{FF2B5EF4-FFF2-40B4-BE49-F238E27FC236}">
                <a16:creationId xmlns:a16="http://schemas.microsoft.com/office/drawing/2014/main" id="{30A69BD2-0FAC-4128-94E2-C571CB3DC009}"/>
              </a:ext>
            </a:extLst>
          </p:cNvPr>
          <p:cNvSpPr>
            <a:spLocks noGrp="1"/>
          </p:cNvSpPr>
          <p:nvPr>
            <p:ph idx="1"/>
          </p:nvPr>
        </p:nvSpPr>
        <p:spPr/>
        <p:txBody>
          <a:bodyPr/>
          <a:lstStyle/>
          <a:p>
            <a:r>
              <a:rPr lang="cs-CZ" dirty="0"/>
              <a:t>Kategorie zahrnuje osoby s postižením mentálním, tělesným, smyslovým a s poruchami autistického spektra, tedy vždy pokud dojde ke kumulaci dvou a více projevů zdravotního postižení</a:t>
            </a:r>
          </a:p>
          <a:p>
            <a:r>
              <a:rPr lang="cs-CZ" dirty="0"/>
              <a:t>Nejčastější příčina vzniku kombinovaného postižení je poškození centrální nervové soustavy (mozku)</a:t>
            </a:r>
          </a:p>
          <a:p>
            <a:r>
              <a:rPr lang="cs-CZ" dirty="0"/>
              <a:t>Nejčastější diagnóza: dětská mozková obrna</a:t>
            </a:r>
          </a:p>
        </p:txBody>
      </p:sp>
    </p:spTree>
    <p:extLst>
      <p:ext uri="{BB962C8B-B14F-4D97-AF65-F5344CB8AC3E}">
        <p14:creationId xmlns:p14="http://schemas.microsoft.com/office/powerpoint/2010/main" val="15579318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619CCC-63CE-49C2-A58D-E87A72FB5467}"/>
              </a:ext>
            </a:extLst>
          </p:cNvPr>
          <p:cNvSpPr>
            <a:spLocks noGrp="1"/>
          </p:cNvSpPr>
          <p:nvPr>
            <p:ph type="title"/>
          </p:nvPr>
        </p:nvSpPr>
        <p:spPr/>
        <p:txBody>
          <a:bodyPr/>
          <a:lstStyle/>
          <a:p>
            <a:r>
              <a:rPr lang="cs-CZ" dirty="0"/>
              <a:t>Sociální souvislosti zdravotního postižení (všeobecně pro různé skupiny osob)</a:t>
            </a:r>
          </a:p>
        </p:txBody>
      </p:sp>
      <p:sp>
        <p:nvSpPr>
          <p:cNvPr id="3" name="Zástupný symbol pro obsah 2">
            <a:extLst>
              <a:ext uri="{FF2B5EF4-FFF2-40B4-BE49-F238E27FC236}">
                <a16:creationId xmlns:a16="http://schemas.microsoft.com/office/drawing/2014/main" id="{35BD3986-94F5-4AE4-A952-53883E428122}"/>
              </a:ext>
            </a:extLst>
          </p:cNvPr>
          <p:cNvSpPr>
            <a:spLocks noGrp="1"/>
          </p:cNvSpPr>
          <p:nvPr>
            <p:ph idx="1"/>
          </p:nvPr>
        </p:nvSpPr>
        <p:spPr/>
        <p:txBody>
          <a:bodyPr>
            <a:normAutofit/>
          </a:bodyPr>
          <a:lstStyle/>
          <a:p>
            <a:pPr marL="0" indent="0">
              <a:buNone/>
            </a:pPr>
            <a:r>
              <a:rPr lang="cs-CZ" dirty="0"/>
              <a:t>Důsledky postižení mohou omezovat:</a:t>
            </a:r>
          </a:p>
          <a:p>
            <a:r>
              <a:rPr lang="cs-CZ" dirty="0"/>
              <a:t>soběstačnost,</a:t>
            </a:r>
          </a:p>
          <a:p>
            <a:r>
              <a:rPr lang="cs-CZ" dirty="0"/>
              <a:t>společenské kontakty</a:t>
            </a:r>
          </a:p>
          <a:p>
            <a:r>
              <a:rPr lang="cs-CZ" dirty="0"/>
              <a:t>partnerské vztahy, včetně oblasti sexuálního života a rodičovství</a:t>
            </a:r>
          </a:p>
          <a:p>
            <a:r>
              <a:rPr lang="cs-CZ" dirty="0"/>
              <a:t>využití volného času</a:t>
            </a:r>
          </a:p>
          <a:p>
            <a:r>
              <a:rPr lang="cs-CZ" dirty="0"/>
              <a:t>vzdělávání a zaměstnávání</a:t>
            </a:r>
          </a:p>
          <a:p>
            <a:endParaRPr lang="cs-CZ" dirty="0"/>
          </a:p>
        </p:txBody>
      </p:sp>
    </p:spTree>
    <p:extLst>
      <p:ext uri="{BB962C8B-B14F-4D97-AF65-F5344CB8AC3E}">
        <p14:creationId xmlns:p14="http://schemas.microsoft.com/office/powerpoint/2010/main" val="124113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8F16A-66BA-4910-BA13-5B8DB406121D}"/>
              </a:ext>
            </a:extLst>
          </p:cNvPr>
          <p:cNvSpPr>
            <a:spLocks noGrp="1"/>
          </p:cNvSpPr>
          <p:nvPr>
            <p:ph type="title"/>
          </p:nvPr>
        </p:nvSpPr>
        <p:spPr>
          <a:xfrm>
            <a:off x="838200" y="228491"/>
            <a:ext cx="10515600" cy="1325563"/>
          </a:xfrm>
        </p:spPr>
        <p:txBody>
          <a:bodyPr/>
          <a:lstStyle/>
          <a:p>
            <a:r>
              <a:rPr lang="cs-CZ" dirty="0"/>
              <a:t>Individuální / skupinový pohled x individuální /skupinová práce I</a:t>
            </a:r>
          </a:p>
        </p:txBody>
      </p:sp>
      <p:sp>
        <p:nvSpPr>
          <p:cNvPr id="3" name="Zástupný symbol pro obsah 2">
            <a:extLst>
              <a:ext uri="{FF2B5EF4-FFF2-40B4-BE49-F238E27FC236}">
                <a16:creationId xmlns:a16="http://schemas.microsoft.com/office/drawing/2014/main" id="{51161B95-4F61-4BD3-86DF-685C38EB2177}"/>
              </a:ext>
            </a:extLst>
          </p:cNvPr>
          <p:cNvSpPr>
            <a:spLocks noGrp="1"/>
          </p:cNvSpPr>
          <p:nvPr>
            <p:ph idx="1"/>
          </p:nvPr>
        </p:nvSpPr>
        <p:spPr>
          <a:xfrm>
            <a:off x="483475" y="1825624"/>
            <a:ext cx="11573845" cy="4943037"/>
          </a:xfrm>
        </p:spPr>
        <p:txBody>
          <a:bodyPr>
            <a:normAutofit lnSpcReduction="10000"/>
          </a:bodyPr>
          <a:lstStyle/>
          <a:p>
            <a:r>
              <a:rPr lang="cs-CZ" dirty="0"/>
              <a:t>Zaměření na konkrétní osobu, její prožívání, znalost její konkrétní situace a jejího kontextu </a:t>
            </a:r>
            <a:r>
              <a:rPr lang="cs-CZ" b="1" dirty="0"/>
              <a:t>X </a:t>
            </a:r>
            <a:r>
              <a:rPr lang="cs-CZ" dirty="0"/>
              <a:t>typické situace, problémy, orientace v širších společenských souvislostech u určitých jevů a problémů, znalost legislativy, institucí, vhodných postupů, organizací působících v určité oblasti...</a:t>
            </a:r>
          </a:p>
          <a:p>
            <a:r>
              <a:rPr lang="cs-CZ" dirty="0"/>
              <a:t>Práce s jedincem </a:t>
            </a:r>
            <a:r>
              <a:rPr lang="cs-CZ" b="1" dirty="0"/>
              <a:t>X</a:t>
            </a:r>
            <a:r>
              <a:rPr lang="cs-CZ" dirty="0"/>
              <a:t> práce se systémem (rodina, skupina, komunita)</a:t>
            </a:r>
          </a:p>
          <a:p>
            <a:r>
              <a:rPr lang="cs-CZ" dirty="0"/>
              <a:t>Společenskou i individuální perspektivu pohledu na klienta je potřebné reflektovat a pracovat s nimi oběma jak v případě individuálního přístupu, tak i při zaměření na systém a využití skupinových faktorů při práci </a:t>
            </a:r>
            <a:br>
              <a:rPr lang="cs-CZ" dirty="0"/>
            </a:br>
            <a:r>
              <a:rPr lang="cs-CZ" dirty="0"/>
              <a:t>s klientem (tj. individuální perspektiva neimplikuje ryze individuální zaměření intervencí a totéž platí i o společenské perspektivě a skupinové práci)</a:t>
            </a:r>
          </a:p>
          <a:p>
            <a:r>
              <a:rPr lang="cs-CZ" dirty="0"/>
              <a:t>U každé kombinace těchto dvou hledisek se může uplatnit více různých východisek nebo přístupů a sledovány mohou být rozličné cíle</a:t>
            </a:r>
          </a:p>
        </p:txBody>
      </p:sp>
    </p:spTree>
    <p:extLst>
      <p:ext uri="{BB962C8B-B14F-4D97-AF65-F5344CB8AC3E}">
        <p14:creationId xmlns:p14="http://schemas.microsoft.com/office/powerpoint/2010/main" val="6461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FF853CB6-6EAC-44BB-BD86-6DEC71D91797}"/>
              </a:ext>
            </a:extLst>
          </p:cNvPr>
          <p:cNvSpPr>
            <a:spLocks noGrp="1"/>
          </p:cNvSpPr>
          <p:nvPr>
            <p:ph type="title"/>
          </p:nvPr>
        </p:nvSpPr>
        <p:spPr/>
        <p:txBody>
          <a:bodyPr>
            <a:normAutofit/>
          </a:bodyPr>
          <a:lstStyle/>
          <a:p>
            <a:r>
              <a:rPr lang="cs-CZ" dirty="0"/>
              <a:t>Osoby s tělesným postižením</a:t>
            </a:r>
          </a:p>
        </p:txBody>
      </p:sp>
      <p:sp>
        <p:nvSpPr>
          <p:cNvPr id="6" name="Zástupný symbol pro obsah 5">
            <a:extLst>
              <a:ext uri="{FF2B5EF4-FFF2-40B4-BE49-F238E27FC236}">
                <a16:creationId xmlns:a16="http://schemas.microsoft.com/office/drawing/2014/main" id="{6CB49B03-0470-4C2E-A77D-CABB608AE72F}"/>
              </a:ext>
            </a:extLst>
          </p:cNvPr>
          <p:cNvSpPr>
            <a:spLocks noGrp="1"/>
          </p:cNvSpPr>
          <p:nvPr>
            <p:ph idx="1"/>
          </p:nvPr>
        </p:nvSpPr>
        <p:spPr>
          <a:xfrm>
            <a:off x="838200" y="1825625"/>
            <a:ext cx="10515600" cy="4351338"/>
          </a:xfrm>
        </p:spPr>
        <p:txBody>
          <a:bodyPr/>
          <a:lstStyle/>
          <a:p>
            <a:r>
              <a:rPr lang="cs-CZ" dirty="0"/>
              <a:t>Potřeba asistence, podpory, doprovázení</a:t>
            </a:r>
          </a:p>
          <a:p>
            <a:r>
              <a:rPr lang="cs-CZ" dirty="0"/>
              <a:t>Potřeba kompenzačních pomůcek, zajištění dopravy (finanční podpora na zakoupení pomůcek, na zakoupení nebo úpravu vozidla)</a:t>
            </a:r>
          </a:p>
          <a:p>
            <a:pPr lvl="1"/>
            <a:r>
              <a:rPr lang="cs-CZ" dirty="0"/>
              <a:t>Zohledněno v systému hmotné nouze</a:t>
            </a:r>
          </a:p>
          <a:p>
            <a:r>
              <a:rPr lang="cs-CZ" dirty="0"/>
              <a:t>Omezení </a:t>
            </a:r>
            <a:r>
              <a:rPr lang="cs-CZ" dirty="0" err="1"/>
              <a:t>bariérovosti</a:t>
            </a:r>
            <a:r>
              <a:rPr lang="cs-CZ" dirty="0"/>
              <a:t> ve veřejných budovách a ve veřejné dopravě, regulace v oblasti bytové výstavby</a:t>
            </a:r>
          </a:p>
          <a:p>
            <a:r>
              <a:rPr lang="cs-CZ" dirty="0"/>
              <a:t>Rehabilitace (s cílem překonat v maximální možné míře následky úrazu nebo fyzického omezení, podpora udržení fyzické zdatnosti)</a:t>
            </a:r>
          </a:p>
        </p:txBody>
      </p:sp>
    </p:spTree>
    <p:extLst>
      <p:ext uri="{BB962C8B-B14F-4D97-AF65-F5344CB8AC3E}">
        <p14:creationId xmlns:p14="http://schemas.microsoft.com/office/powerpoint/2010/main" val="52060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 calcmode="lin" valueType="num">
                                      <p:cBhvr additive="base">
                                        <p:cTn id="23" dur="5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 calcmode="lin" valueType="num">
                                      <p:cBhvr additive="base">
                                        <p:cTn id="29" dur="500" fill="hold"/>
                                        <p:tgtEl>
                                          <p:spTgt spid="6">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7901F-144B-40CB-B9EA-FD8977C74724}"/>
              </a:ext>
            </a:extLst>
          </p:cNvPr>
          <p:cNvSpPr>
            <a:spLocks noGrp="1"/>
          </p:cNvSpPr>
          <p:nvPr>
            <p:ph type="title"/>
          </p:nvPr>
        </p:nvSpPr>
        <p:spPr/>
        <p:txBody>
          <a:bodyPr>
            <a:normAutofit/>
          </a:bodyPr>
          <a:lstStyle/>
          <a:p>
            <a:r>
              <a:rPr lang="cs-CZ" dirty="0"/>
              <a:t>Osoby se smyslovým postižením a </a:t>
            </a:r>
            <a:br>
              <a:rPr lang="cs-CZ" dirty="0"/>
            </a:br>
            <a:r>
              <a:rPr lang="cs-CZ" dirty="0"/>
              <a:t>s poruchami komunikace</a:t>
            </a:r>
          </a:p>
        </p:txBody>
      </p:sp>
      <p:sp>
        <p:nvSpPr>
          <p:cNvPr id="3" name="Zástupný symbol pro obsah 2">
            <a:extLst>
              <a:ext uri="{FF2B5EF4-FFF2-40B4-BE49-F238E27FC236}">
                <a16:creationId xmlns:a16="http://schemas.microsoft.com/office/drawing/2014/main" id="{8730D59E-0B9C-4B66-B2CC-A5B29C389B24}"/>
              </a:ext>
            </a:extLst>
          </p:cNvPr>
          <p:cNvSpPr>
            <a:spLocks noGrp="1"/>
          </p:cNvSpPr>
          <p:nvPr>
            <p:ph idx="1"/>
          </p:nvPr>
        </p:nvSpPr>
        <p:spPr>
          <a:xfrm>
            <a:off x="838200" y="1729927"/>
            <a:ext cx="10857614" cy="5032375"/>
          </a:xfrm>
        </p:spPr>
        <p:txBody>
          <a:bodyPr>
            <a:normAutofit fontScale="85000" lnSpcReduction="10000"/>
          </a:bodyPr>
          <a:lstStyle/>
          <a:p>
            <a:r>
              <a:rPr lang="cs-CZ" dirty="0"/>
              <a:t>Postižení smyslových orgánů – zrak, sluch</a:t>
            </a:r>
          </a:p>
          <a:p>
            <a:r>
              <a:rPr lang="cs-CZ" dirty="0"/>
              <a:t>V podobné situace jsou i osoby s postižením řeči</a:t>
            </a:r>
          </a:p>
          <a:p>
            <a:r>
              <a:rPr lang="cs-CZ" dirty="0"/>
              <a:t>Potřeba asistence, podpory, doprovázení či tlumočení – průvodce, asistenční pes</a:t>
            </a:r>
          </a:p>
          <a:p>
            <a:r>
              <a:rPr lang="cs-CZ" dirty="0"/>
              <a:t>Služby osobní asistence, překladatelské a tlumočnické služby, podpora prostorové orientace</a:t>
            </a:r>
          </a:p>
          <a:p>
            <a:r>
              <a:rPr lang="cs-CZ" dirty="0"/>
              <a:t>Potřeba ovládnutí specifických technik komunikace – Braillovo písmo, odezírání, znaková řeč – netýká se jen osoby se zdravotním postižením, ale i osob v jejím okolí</a:t>
            </a:r>
          </a:p>
          <a:p>
            <a:r>
              <a:rPr lang="cs-CZ" dirty="0"/>
              <a:t>Dostupnost materiálů a informací v podobě, jíž mohou tyto osoby využít - specializované knihovny, informace na specializovaných webových stránkách, „blind </a:t>
            </a:r>
            <a:r>
              <a:rPr lang="cs-CZ" dirty="0" err="1"/>
              <a:t>friendly</a:t>
            </a:r>
            <a:r>
              <a:rPr lang="cs-CZ" dirty="0"/>
              <a:t>“ standard pro „mainstreamové“ webové stránky (týká se především ale nejen stránek důležitých institucí veřejné správy a veřejných služeb)</a:t>
            </a:r>
          </a:p>
          <a:p>
            <a:r>
              <a:rPr lang="cs-CZ" dirty="0"/>
              <a:t>Využití technologií pomáhajících kompenzovat smyslové deficity – čtecí technologie, zobrazovací techniky, informování o poloze, číslu tramvajové linky apod.</a:t>
            </a:r>
          </a:p>
        </p:txBody>
      </p:sp>
    </p:spTree>
    <p:extLst>
      <p:ext uri="{BB962C8B-B14F-4D97-AF65-F5344CB8AC3E}">
        <p14:creationId xmlns:p14="http://schemas.microsoft.com/office/powerpoint/2010/main" val="61289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967DE1-ADAC-4622-87FE-6D15103CDD0D}"/>
              </a:ext>
            </a:extLst>
          </p:cNvPr>
          <p:cNvSpPr>
            <a:spLocks noGrp="1"/>
          </p:cNvSpPr>
          <p:nvPr>
            <p:ph type="title"/>
          </p:nvPr>
        </p:nvSpPr>
        <p:spPr/>
        <p:txBody>
          <a:bodyPr/>
          <a:lstStyle/>
          <a:p>
            <a:r>
              <a:rPr lang="cs-CZ" dirty="0"/>
              <a:t>Osoby s mentálním postižením</a:t>
            </a:r>
          </a:p>
        </p:txBody>
      </p:sp>
      <p:sp>
        <p:nvSpPr>
          <p:cNvPr id="3" name="Zástupný symbol pro obsah 2">
            <a:extLst>
              <a:ext uri="{FF2B5EF4-FFF2-40B4-BE49-F238E27FC236}">
                <a16:creationId xmlns:a16="http://schemas.microsoft.com/office/drawing/2014/main" id="{0F0AF932-D897-489F-A77B-478FFACB255F}"/>
              </a:ext>
            </a:extLst>
          </p:cNvPr>
          <p:cNvSpPr>
            <a:spLocks noGrp="1"/>
          </p:cNvSpPr>
          <p:nvPr>
            <p:ph idx="1"/>
          </p:nvPr>
        </p:nvSpPr>
        <p:spPr>
          <a:xfrm>
            <a:off x="838200" y="1825624"/>
            <a:ext cx="10515600" cy="4798459"/>
          </a:xfrm>
        </p:spPr>
        <p:txBody>
          <a:bodyPr>
            <a:normAutofit/>
          </a:bodyPr>
          <a:lstStyle/>
          <a:p>
            <a:pPr fontAlgn="base"/>
            <a:r>
              <a:rPr lang="cs-CZ" dirty="0"/>
              <a:t>Kritéria diagnostikování:</a:t>
            </a:r>
          </a:p>
          <a:p>
            <a:pPr lvl="1" fontAlgn="base"/>
            <a:r>
              <a:rPr lang="cs-CZ" dirty="0"/>
              <a:t>inteligenční kvocient (IQ) člověka nižší než 70-75</a:t>
            </a:r>
          </a:p>
          <a:p>
            <a:pPr lvl="1" fontAlgn="base"/>
            <a:r>
              <a:rPr lang="cs-CZ" dirty="0"/>
              <a:t>vznikne vážné omezení ve dvou nebo více oblastech adaptivních schopností potřebných v každodenním životě – soběstačnost, komunikace, sociální schopnosti, volný čas, péče o zdraví, vzdělání, zaměstnání</a:t>
            </a:r>
          </a:p>
          <a:p>
            <a:pPr fontAlgn="base"/>
            <a:r>
              <a:rPr lang="cs-CZ" dirty="0"/>
              <a:t>Adaptivní schopnosti jsou hodnoceny v přirozeném prostředí daného jedince s ohledem na všechny aspekty jeho života</a:t>
            </a:r>
          </a:p>
          <a:p>
            <a:pPr fontAlgn="base"/>
            <a:r>
              <a:rPr lang="cs-CZ" dirty="0"/>
              <a:t>Často dochází ke kombinaci mentální retardace s dalšími druhy postiženími např. dětskou mozkovou obrnou (DMO), poruchami sluchu, zraku, epilepsií</a:t>
            </a:r>
          </a:p>
          <a:p>
            <a:endParaRPr lang="cs-CZ" dirty="0"/>
          </a:p>
        </p:txBody>
      </p:sp>
    </p:spTree>
    <p:extLst>
      <p:ext uri="{BB962C8B-B14F-4D97-AF65-F5344CB8AC3E}">
        <p14:creationId xmlns:p14="http://schemas.microsoft.com/office/powerpoint/2010/main" val="358867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8C3CB4-9747-4388-AF88-89689AC68A61}"/>
              </a:ext>
            </a:extLst>
          </p:cNvPr>
          <p:cNvSpPr>
            <a:spLocks noGrp="1"/>
          </p:cNvSpPr>
          <p:nvPr>
            <p:ph type="title"/>
          </p:nvPr>
        </p:nvSpPr>
        <p:spPr>
          <a:xfrm>
            <a:off x="838200" y="226896"/>
            <a:ext cx="10515600" cy="1325563"/>
          </a:xfrm>
        </p:spPr>
        <p:txBody>
          <a:bodyPr>
            <a:normAutofit/>
          </a:bodyPr>
          <a:lstStyle/>
          <a:p>
            <a:r>
              <a:rPr lang="cs-CZ" dirty="0"/>
              <a:t>Míra zdravotního postižení</a:t>
            </a:r>
          </a:p>
        </p:txBody>
      </p:sp>
      <p:sp>
        <p:nvSpPr>
          <p:cNvPr id="3" name="Zástupný symbol pro obsah 2">
            <a:extLst>
              <a:ext uri="{FF2B5EF4-FFF2-40B4-BE49-F238E27FC236}">
                <a16:creationId xmlns:a16="http://schemas.microsoft.com/office/drawing/2014/main" id="{CE2EFAC2-3C9D-4CC1-B31E-2BF240EB8034}"/>
              </a:ext>
            </a:extLst>
          </p:cNvPr>
          <p:cNvSpPr>
            <a:spLocks noGrp="1"/>
          </p:cNvSpPr>
          <p:nvPr>
            <p:ph idx="1"/>
          </p:nvPr>
        </p:nvSpPr>
        <p:spPr>
          <a:xfrm>
            <a:off x="284480" y="1659280"/>
            <a:ext cx="11836400" cy="5060497"/>
          </a:xfrm>
        </p:spPr>
        <p:txBody>
          <a:bodyPr>
            <a:noAutofit/>
          </a:bodyPr>
          <a:lstStyle/>
          <a:p>
            <a:r>
              <a:rPr lang="cs-CZ" sz="2400" dirty="0"/>
              <a:t>I osoby se stejným typem postižení mohou být svým handicapem ovlivněny v různé míře</a:t>
            </a:r>
          </a:p>
          <a:p>
            <a:pPr lvl="1"/>
            <a:r>
              <a:rPr lang="cs-CZ" sz="2000" dirty="0"/>
              <a:t>Podobně jako u osob s mentálním postižením lze k tomuto účelu použít určitá kritéria, jejich posouzení ale může být ještě více problematické než je tomu v případě osob s mentálním postižením </a:t>
            </a:r>
          </a:p>
          <a:p>
            <a:r>
              <a:rPr lang="cs-CZ" sz="2400" dirty="0"/>
              <a:t>Nezáleží tedy jen na typu postižení, ale také na míře jeho vlivu na životní situaci osoby, na riziku sociálního vyloučení spojeného s handicapem a jeho projevech, na konkrétních možnostech participace osoby na společenském životě atd.</a:t>
            </a:r>
          </a:p>
          <a:p>
            <a:r>
              <a:rPr lang="cs-CZ" sz="2400" dirty="0"/>
              <a:t>Záměrně zde nebylo použito spojení stupeň postižení, popřípadě stupeň závislosti, které asociují, respektive přímo odkazují na pojem stupeň závislosti, jak je chápán v zákoně o sociálních službách v souvislosti s přiznáním příspěvku na péči. Označení „míra postižení“ bylo použito, protože nemá úzkou spojitost pouze s určitým způsobem chápání funkčního omezení souvisejícího se zdravotním postižením. Důvodem použití tohoto spojení je právě snaha označit míru omezení souvisejících se zdravotním postižením v pokud možno co nejvíce obecné rovině. </a:t>
            </a:r>
          </a:p>
          <a:p>
            <a:pPr marL="0" indent="0">
              <a:buNone/>
            </a:pPr>
            <a:endParaRPr lang="cs-CZ" sz="2400" dirty="0"/>
          </a:p>
        </p:txBody>
      </p:sp>
    </p:spTree>
    <p:extLst>
      <p:ext uri="{BB962C8B-B14F-4D97-AF65-F5344CB8AC3E}">
        <p14:creationId xmlns:p14="http://schemas.microsoft.com/office/powerpoint/2010/main" val="58548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8C3CB4-9747-4388-AF88-89689AC68A61}"/>
              </a:ext>
            </a:extLst>
          </p:cNvPr>
          <p:cNvSpPr>
            <a:spLocks noGrp="1"/>
          </p:cNvSpPr>
          <p:nvPr>
            <p:ph type="title"/>
          </p:nvPr>
        </p:nvSpPr>
        <p:spPr>
          <a:xfrm>
            <a:off x="838200" y="226896"/>
            <a:ext cx="10515600" cy="1325563"/>
          </a:xfrm>
        </p:spPr>
        <p:txBody>
          <a:bodyPr>
            <a:normAutofit/>
          </a:bodyPr>
          <a:lstStyle/>
          <a:p>
            <a:r>
              <a:rPr lang="cs-CZ" dirty="0"/>
              <a:t>Instituty, které reflektují míru zdravotního postižení</a:t>
            </a:r>
          </a:p>
        </p:txBody>
      </p:sp>
      <p:sp>
        <p:nvSpPr>
          <p:cNvPr id="3" name="Zástupný symbol pro obsah 2">
            <a:extLst>
              <a:ext uri="{FF2B5EF4-FFF2-40B4-BE49-F238E27FC236}">
                <a16:creationId xmlns:a16="http://schemas.microsoft.com/office/drawing/2014/main" id="{CE2EFAC2-3C9D-4CC1-B31E-2BF240EB8034}"/>
              </a:ext>
            </a:extLst>
          </p:cNvPr>
          <p:cNvSpPr>
            <a:spLocks noGrp="1"/>
          </p:cNvSpPr>
          <p:nvPr>
            <p:ph idx="1"/>
          </p:nvPr>
        </p:nvSpPr>
        <p:spPr>
          <a:xfrm>
            <a:off x="355600" y="1659280"/>
            <a:ext cx="11836400" cy="5316856"/>
          </a:xfrm>
        </p:spPr>
        <p:txBody>
          <a:bodyPr>
            <a:normAutofit/>
          </a:bodyPr>
          <a:lstStyle/>
          <a:p>
            <a:r>
              <a:rPr lang="cs-CZ" sz="2400" dirty="0"/>
              <a:t>Míru zdravotního postižení mohou indikovat některé instituty, respektive to, zda byl osobě přiznán určitý status a v jakém stupni byl tento status osobě přiznán</a:t>
            </a:r>
          </a:p>
          <a:p>
            <a:r>
              <a:rPr lang="cs-CZ" sz="2400" dirty="0"/>
              <a:t>V těchto případech se zdravotní postižení pojí i s určitým oficiálně uznaným statusem a určitými právy či benefity</a:t>
            </a:r>
          </a:p>
          <a:p>
            <a:pPr lvl="1"/>
            <a:r>
              <a:rPr lang="cs-CZ" dirty="0"/>
              <a:t>Osoby uznané jako invalidní v 1., 2. a 3. stupni</a:t>
            </a:r>
          </a:p>
          <a:p>
            <a:pPr lvl="1"/>
            <a:r>
              <a:rPr lang="cs-CZ" dirty="0"/>
              <a:t>Osoby zdravotně znevýhodněné</a:t>
            </a:r>
          </a:p>
          <a:p>
            <a:pPr lvl="1"/>
            <a:r>
              <a:rPr lang="cs-CZ" dirty="0"/>
              <a:t>Osoby závislé na péči, kterým byl přiznán příspěvek na péči v 1., 2., 3. a 4. stupni</a:t>
            </a:r>
          </a:p>
          <a:p>
            <a:pPr lvl="1"/>
            <a:r>
              <a:rPr lang="cs-CZ" dirty="0"/>
              <a:t>Osoba s přiznaným statusem mimořádných výhod ve stupních TP (těžké postižené), ZTP (zvlášť těžké postižení) a ZTP/P (zvlášť těžké postižení s průvodcem)</a:t>
            </a:r>
          </a:p>
          <a:p>
            <a:r>
              <a:rPr lang="cs-CZ" sz="2400" dirty="0"/>
              <a:t>Tématem odborné diskuse je někdy rovněž i otázka, zda určité skupiny řadit do této CS</a:t>
            </a:r>
          </a:p>
          <a:p>
            <a:pPr lvl="1"/>
            <a:r>
              <a:rPr lang="cs-CZ" sz="2000" dirty="0"/>
              <a:t>např. osoby s 1. stupněm příspěvku na péči nebo osoby s příspěvkem na péči starší např. 65 let apod.</a:t>
            </a:r>
          </a:p>
          <a:p>
            <a:r>
              <a:rPr lang="cs-CZ" sz="2400" dirty="0"/>
              <a:t>Kategorie osob se zdravotním postižením se ale neomezuje pouze na tyto osoby</a:t>
            </a:r>
          </a:p>
        </p:txBody>
      </p:sp>
    </p:spTree>
    <p:extLst>
      <p:ext uri="{BB962C8B-B14F-4D97-AF65-F5344CB8AC3E}">
        <p14:creationId xmlns:p14="http://schemas.microsoft.com/office/powerpoint/2010/main" val="6106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EE1C286-9739-49E2-8322-F320D3637E80}"/>
              </a:ext>
            </a:extLst>
          </p:cNvPr>
          <p:cNvSpPr>
            <a:spLocks noGrp="1"/>
          </p:cNvSpPr>
          <p:nvPr>
            <p:ph type="title"/>
          </p:nvPr>
        </p:nvSpPr>
        <p:spPr/>
        <p:txBody>
          <a:bodyPr/>
          <a:lstStyle/>
          <a:p>
            <a:r>
              <a:rPr lang="cs-CZ" dirty="0"/>
              <a:t>Osoby pečující o osobu blízkou</a:t>
            </a:r>
          </a:p>
        </p:txBody>
      </p:sp>
    </p:spTree>
    <p:extLst>
      <p:ext uri="{BB962C8B-B14F-4D97-AF65-F5344CB8AC3E}">
        <p14:creationId xmlns:p14="http://schemas.microsoft.com/office/powerpoint/2010/main" val="42459393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EB8227-24F7-49E2-A417-4DA9005B93B5}"/>
              </a:ext>
            </a:extLst>
          </p:cNvPr>
          <p:cNvSpPr>
            <a:spLocks noGrp="1"/>
          </p:cNvSpPr>
          <p:nvPr>
            <p:ph type="title"/>
          </p:nvPr>
        </p:nvSpPr>
        <p:spPr/>
        <p:txBody>
          <a:bodyPr/>
          <a:lstStyle/>
          <a:p>
            <a:r>
              <a:rPr lang="cs-CZ" dirty="0"/>
              <a:t>Charakteristiky pečujících osob I</a:t>
            </a:r>
          </a:p>
        </p:txBody>
      </p:sp>
      <p:sp>
        <p:nvSpPr>
          <p:cNvPr id="3" name="Zástupný symbol pro obsah 2">
            <a:extLst>
              <a:ext uri="{FF2B5EF4-FFF2-40B4-BE49-F238E27FC236}">
                <a16:creationId xmlns:a16="http://schemas.microsoft.com/office/drawing/2014/main" id="{15BA7A98-42F5-412B-8117-586BB3CE9256}"/>
              </a:ext>
            </a:extLst>
          </p:cNvPr>
          <p:cNvSpPr>
            <a:spLocks noGrp="1"/>
          </p:cNvSpPr>
          <p:nvPr>
            <p:ph idx="1"/>
          </p:nvPr>
        </p:nvSpPr>
        <p:spPr>
          <a:xfrm>
            <a:off x="640080" y="1690688"/>
            <a:ext cx="11206480" cy="5025072"/>
          </a:xfrm>
        </p:spPr>
        <p:txBody>
          <a:bodyPr>
            <a:normAutofit fontScale="85000" lnSpcReduction="10000"/>
          </a:bodyPr>
          <a:lstStyle/>
          <a:p>
            <a:r>
              <a:rPr lang="cs-CZ" dirty="0"/>
              <a:t>Značná různorodost skupiny osob poskytujících péči i skupiny osob, o které pečují</a:t>
            </a:r>
          </a:p>
          <a:p>
            <a:pPr lvl="1"/>
            <a:r>
              <a:rPr lang="cs-CZ" dirty="0"/>
              <a:t>Péče může být poskytována seniorům, dospělým osobám se zdravotním postižením a dětem se zdravotním postižením</a:t>
            </a:r>
          </a:p>
          <a:p>
            <a:pPr lvl="1"/>
            <a:r>
              <a:rPr lang="cs-CZ" dirty="0"/>
              <a:t>Někteří pečující poskytují péči více než jedné osobě závislé na péči</a:t>
            </a:r>
          </a:p>
          <a:p>
            <a:pPr lvl="1"/>
            <a:r>
              <a:rPr lang="cs-CZ" dirty="0"/>
              <a:t>U příjemců péče se liší míra jejich závislosti na péči, typ zdravotního postižení, okruh potřeb a potřebný rozsah zajištění péče</a:t>
            </a:r>
          </a:p>
          <a:p>
            <a:pPr lvl="1"/>
            <a:r>
              <a:rPr lang="cs-CZ" dirty="0"/>
              <a:t>Rozdílná situace pečujících osob podle toho, zda pečující osoba a příjemce péče sdílejí domácnost</a:t>
            </a:r>
          </a:p>
          <a:p>
            <a:pPr lvl="1"/>
            <a:r>
              <a:rPr lang="cs-CZ" dirty="0"/>
              <a:t>Odlišnosti podle počtu členů domácnosti, jejich vztahu k příjemci péče (jsou jeho rodičem, jeho potomkem, partnerem, sourozencem...) a podle toho, zda jsou v rodině (další) nezletilé děti, kterým je také poskytována péče - např. rodiče s více dětmi, z nichž jedno je postižené, rodiče pečující současně o nezletilé dítě i o svého rodiče v seniorském věku apod.</a:t>
            </a:r>
          </a:p>
          <a:p>
            <a:pPr lvl="1"/>
            <a:r>
              <a:rPr lang="cs-CZ" dirty="0"/>
              <a:t>Liší se míra zapojení pečující osoby do poskytování péče – nesouvisí jen s potřebným rozsahem péče, ale také s možnostmi pečující osoby a mírou využívání dalších služeb, zapojením dalších členů rodiny, využíváním dalších služeb (sdílená péče) apod.</a:t>
            </a:r>
          </a:p>
          <a:p>
            <a:pPr lvl="1"/>
            <a:r>
              <a:rPr lang="cs-CZ" dirty="0"/>
              <a:t>Liší se socioekonomické podmínky (u zaměstnaných osob potřeba sladění péče se zaměstnáním, u ekonomicky neaktivních spíše otázka dostatečného příjmu na úhradu různých služeb apod.), zdravotní stav pečujících i další osobnostní charakteristiky</a:t>
            </a:r>
          </a:p>
        </p:txBody>
      </p:sp>
    </p:spTree>
    <p:extLst>
      <p:ext uri="{BB962C8B-B14F-4D97-AF65-F5344CB8AC3E}">
        <p14:creationId xmlns:p14="http://schemas.microsoft.com/office/powerpoint/2010/main" val="361267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EB8227-24F7-49E2-A417-4DA9005B93B5}"/>
              </a:ext>
            </a:extLst>
          </p:cNvPr>
          <p:cNvSpPr>
            <a:spLocks noGrp="1"/>
          </p:cNvSpPr>
          <p:nvPr>
            <p:ph type="title"/>
          </p:nvPr>
        </p:nvSpPr>
        <p:spPr/>
        <p:txBody>
          <a:bodyPr/>
          <a:lstStyle/>
          <a:p>
            <a:r>
              <a:rPr lang="cs-CZ" dirty="0"/>
              <a:t>Charakteristiky pečujících osob II</a:t>
            </a:r>
          </a:p>
        </p:txBody>
      </p:sp>
      <p:sp>
        <p:nvSpPr>
          <p:cNvPr id="3" name="Zástupný symbol pro obsah 2">
            <a:extLst>
              <a:ext uri="{FF2B5EF4-FFF2-40B4-BE49-F238E27FC236}">
                <a16:creationId xmlns:a16="http://schemas.microsoft.com/office/drawing/2014/main" id="{15BA7A98-42F5-412B-8117-586BB3CE9256}"/>
              </a:ext>
            </a:extLst>
          </p:cNvPr>
          <p:cNvSpPr>
            <a:spLocks noGrp="1"/>
          </p:cNvSpPr>
          <p:nvPr>
            <p:ph idx="1"/>
          </p:nvPr>
        </p:nvSpPr>
        <p:spPr>
          <a:xfrm>
            <a:off x="640080" y="1690688"/>
            <a:ext cx="11206480" cy="5025072"/>
          </a:xfrm>
        </p:spPr>
        <p:txBody>
          <a:bodyPr>
            <a:normAutofit/>
          </a:bodyPr>
          <a:lstStyle/>
          <a:p>
            <a:r>
              <a:rPr lang="cs-CZ" dirty="0"/>
              <a:t>Značně různorodé jsou nejen potřeby příjemců péče, ale i potřeby pečujících osob</a:t>
            </a:r>
          </a:p>
          <a:p>
            <a:r>
              <a:rPr lang="cs-CZ" dirty="0"/>
              <a:t>Dopady péče na životní situaci pečující osoby i na jejich rodinu</a:t>
            </a:r>
          </a:p>
          <a:p>
            <a:pPr lvl="1"/>
            <a:r>
              <a:rPr lang="cs-CZ" dirty="0"/>
              <a:t>Z tohoto důvodu nemusí být v některých případech tato CS definována jako samostatná a osoby pečující o osobu blízkou mohou být zahrnuty do cílové skupiny rodiny</a:t>
            </a:r>
          </a:p>
        </p:txBody>
      </p:sp>
    </p:spTree>
    <p:extLst>
      <p:ext uri="{BB962C8B-B14F-4D97-AF65-F5344CB8AC3E}">
        <p14:creationId xmlns:p14="http://schemas.microsoft.com/office/powerpoint/2010/main" val="226904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8AE801-65DD-4062-8194-311F0CAF4395}"/>
              </a:ext>
            </a:extLst>
          </p:cNvPr>
          <p:cNvSpPr>
            <a:spLocks noGrp="1"/>
          </p:cNvSpPr>
          <p:nvPr>
            <p:ph type="title"/>
          </p:nvPr>
        </p:nvSpPr>
        <p:spPr/>
        <p:txBody>
          <a:bodyPr/>
          <a:lstStyle/>
          <a:p>
            <a:r>
              <a:rPr lang="cs-CZ" dirty="0"/>
              <a:t>Podpora pečujících osob</a:t>
            </a:r>
          </a:p>
        </p:txBody>
      </p:sp>
      <p:sp>
        <p:nvSpPr>
          <p:cNvPr id="3" name="Zástupný symbol pro obsah 2">
            <a:extLst>
              <a:ext uri="{FF2B5EF4-FFF2-40B4-BE49-F238E27FC236}">
                <a16:creationId xmlns:a16="http://schemas.microsoft.com/office/drawing/2014/main" id="{31D05FAA-B0AD-445F-9EAC-F1FEEEB8F422}"/>
              </a:ext>
            </a:extLst>
          </p:cNvPr>
          <p:cNvSpPr>
            <a:spLocks noGrp="1"/>
          </p:cNvSpPr>
          <p:nvPr>
            <p:ph idx="1"/>
          </p:nvPr>
        </p:nvSpPr>
        <p:spPr/>
        <p:txBody>
          <a:bodyPr/>
          <a:lstStyle/>
          <a:p>
            <a:r>
              <a:rPr lang="cs-CZ" dirty="0"/>
              <a:t>Sociální a zdravotní služby</a:t>
            </a:r>
          </a:p>
          <a:p>
            <a:pPr lvl="1"/>
            <a:r>
              <a:rPr lang="cs-CZ" dirty="0"/>
              <a:t>Odlehčovací služby</a:t>
            </a:r>
          </a:p>
          <a:p>
            <a:pPr lvl="1"/>
            <a:r>
              <a:rPr lang="cs-CZ" dirty="0"/>
              <a:t>Specializované sociální a zdravotní (ošetřovatelské, rehabilitační) poradenství </a:t>
            </a:r>
          </a:p>
          <a:p>
            <a:pPr lvl="1"/>
            <a:r>
              <a:rPr lang="cs-CZ" dirty="0"/>
              <a:t>Osobní asistence, pečovatelská služba, domácí zdravotní péče</a:t>
            </a:r>
          </a:p>
          <a:p>
            <a:r>
              <a:rPr lang="cs-CZ" dirty="0"/>
              <a:t>Příspěvek na péči</a:t>
            </a:r>
          </a:p>
          <a:p>
            <a:pPr lvl="1"/>
            <a:r>
              <a:rPr lang="cs-CZ" dirty="0"/>
              <a:t>otázka kapacity hradit jeho prostřednictvím všechny služby poskytované souběžně</a:t>
            </a:r>
          </a:p>
          <a:p>
            <a:pPr lvl="1"/>
            <a:r>
              <a:rPr lang="cs-CZ" dirty="0"/>
              <a:t>otázka jeho využívání jako kompenzace příjmu za poskytovanou péči</a:t>
            </a:r>
          </a:p>
          <a:p>
            <a:endParaRPr lang="cs-CZ" dirty="0"/>
          </a:p>
          <a:p>
            <a:pPr lvl="1"/>
            <a:endParaRPr lang="cs-CZ" dirty="0"/>
          </a:p>
        </p:txBody>
      </p:sp>
    </p:spTree>
    <p:extLst>
      <p:ext uri="{BB962C8B-B14F-4D97-AF65-F5344CB8AC3E}">
        <p14:creationId xmlns:p14="http://schemas.microsoft.com/office/powerpoint/2010/main" val="41053978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43D89-9300-4562-81D6-646B5C35B1E1}"/>
              </a:ext>
            </a:extLst>
          </p:cNvPr>
          <p:cNvSpPr>
            <a:spLocks noGrp="1"/>
          </p:cNvSpPr>
          <p:nvPr>
            <p:ph type="title"/>
          </p:nvPr>
        </p:nvSpPr>
        <p:spPr/>
        <p:txBody>
          <a:bodyPr/>
          <a:lstStyle/>
          <a:p>
            <a:r>
              <a:rPr lang="cs-CZ" dirty="0"/>
              <a:t>Odlehčovací služby</a:t>
            </a:r>
          </a:p>
        </p:txBody>
      </p:sp>
      <p:sp>
        <p:nvSpPr>
          <p:cNvPr id="3" name="Zástupný symbol pro obsah 2">
            <a:extLst>
              <a:ext uri="{FF2B5EF4-FFF2-40B4-BE49-F238E27FC236}">
                <a16:creationId xmlns:a16="http://schemas.microsoft.com/office/drawing/2014/main" id="{EA423DAE-1D7B-477A-BAAB-DCE498E8A3F9}"/>
              </a:ext>
            </a:extLst>
          </p:cNvPr>
          <p:cNvSpPr>
            <a:spLocks noGrp="1"/>
          </p:cNvSpPr>
          <p:nvPr>
            <p:ph idx="1"/>
          </p:nvPr>
        </p:nvSpPr>
        <p:spPr/>
        <p:txBody>
          <a:bodyPr>
            <a:normAutofit/>
          </a:bodyPr>
          <a:lstStyle/>
          <a:p>
            <a:r>
              <a:rPr lang="cs-CZ" dirty="0"/>
              <a:t>Odlehčovací služby jsou určeny osobám, které mají sníženou soběstačnost z důvodu věku, chronického onemocnění nebo zdravotního postižení, o něž je jinak pečováno v jejich přirozeném sociálním prostředí</a:t>
            </a:r>
          </a:p>
          <a:p>
            <a:r>
              <a:rPr lang="cs-CZ" dirty="0"/>
              <a:t>Jejich cílem je umožnit pečující fyzické osobě nezbytný odpočinek nebo prostor k zajištění vlastních potřeb (např. zdravotní a lázeňské péče)</a:t>
            </a:r>
          </a:p>
          <a:p>
            <a:r>
              <a:rPr lang="cs-CZ" dirty="0"/>
              <a:t>Služba je poskytována za úhradu, maximální výše úhrad za vykonávání některých činností při poskytování služby je regulována vyhláškou k zákonu o sociálních službách.</a:t>
            </a:r>
          </a:p>
        </p:txBody>
      </p:sp>
    </p:spTree>
    <p:extLst>
      <p:ext uri="{BB962C8B-B14F-4D97-AF65-F5344CB8AC3E}">
        <p14:creationId xmlns:p14="http://schemas.microsoft.com/office/powerpoint/2010/main" val="2522410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8F16A-66BA-4910-BA13-5B8DB406121D}"/>
              </a:ext>
            </a:extLst>
          </p:cNvPr>
          <p:cNvSpPr>
            <a:spLocks noGrp="1"/>
          </p:cNvSpPr>
          <p:nvPr>
            <p:ph type="title"/>
          </p:nvPr>
        </p:nvSpPr>
        <p:spPr>
          <a:xfrm>
            <a:off x="838200" y="228491"/>
            <a:ext cx="10515600" cy="1325563"/>
          </a:xfrm>
        </p:spPr>
        <p:txBody>
          <a:bodyPr/>
          <a:lstStyle/>
          <a:p>
            <a:r>
              <a:rPr lang="cs-CZ" dirty="0"/>
              <a:t>Individuální / skupinový pohled x individuální /skupinová práce II</a:t>
            </a:r>
          </a:p>
        </p:txBody>
      </p:sp>
      <p:sp>
        <p:nvSpPr>
          <p:cNvPr id="3" name="Zástupný symbol pro obsah 2">
            <a:extLst>
              <a:ext uri="{FF2B5EF4-FFF2-40B4-BE49-F238E27FC236}">
                <a16:creationId xmlns:a16="http://schemas.microsoft.com/office/drawing/2014/main" id="{51161B95-4F61-4BD3-86DF-685C38EB2177}"/>
              </a:ext>
            </a:extLst>
          </p:cNvPr>
          <p:cNvSpPr>
            <a:spLocks noGrp="1"/>
          </p:cNvSpPr>
          <p:nvPr>
            <p:ph idx="1"/>
          </p:nvPr>
        </p:nvSpPr>
        <p:spPr>
          <a:xfrm>
            <a:off x="483476" y="1825624"/>
            <a:ext cx="11466786" cy="4943037"/>
          </a:xfrm>
        </p:spPr>
        <p:txBody>
          <a:bodyPr>
            <a:normAutofit fontScale="85000" lnSpcReduction="20000"/>
          </a:bodyPr>
          <a:lstStyle/>
          <a:p>
            <a:r>
              <a:rPr lang="cs-CZ" dirty="0"/>
              <a:t>Přes odlišné cíle, východiska, metody atd. nejde v případě perspektivy, a de facto ani v případě způsobu práce s jedincem (s jedincem i jeho okolím), o disjunktní (vzájemně se vylučující) kategorie</a:t>
            </a:r>
          </a:p>
          <a:p>
            <a:pPr lvl="1"/>
            <a:r>
              <a:rPr lang="cs-CZ" dirty="0"/>
              <a:t>Individuální perspektiva nevylučuje, ale zpravidla naopak i přímo předpokládá reflexi společenských okolností atd., podobně i práce s jedincem předpokládá minimálně reflexi jeho fungování v jeho prostředí atd.</a:t>
            </a:r>
          </a:p>
          <a:p>
            <a:pPr lvl="1"/>
            <a:r>
              <a:rPr lang="cs-CZ" dirty="0"/>
              <a:t>Nejde tedy o dichotomické kategorie, ale spíše o ideální typy v sociologickém smyslu s postupným přechodem mezi nimi</a:t>
            </a:r>
          </a:p>
          <a:p>
            <a:r>
              <a:rPr lang="cs-CZ" dirty="0"/>
              <a:t>Potřeba reflexe individuálních a společenských aspektů (a tedy i akcent pracovníka na ně) se</a:t>
            </a:r>
            <a:br>
              <a:rPr lang="cs-CZ" dirty="0"/>
            </a:br>
            <a:r>
              <a:rPr lang="cs-CZ" dirty="0"/>
              <a:t>v průběhu intervence u konkrétní osoby často dynamicky mění</a:t>
            </a:r>
          </a:p>
          <a:p>
            <a:r>
              <a:rPr lang="cs-CZ" dirty="0"/>
              <a:t>Jako potřebné se ale v průběhu intervence může ukázat i uplatnění dalších metod práce </a:t>
            </a:r>
            <a:br>
              <a:rPr lang="cs-CZ" dirty="0"/>
            </a:br>
            <a:r>
              <a:rPr lang="cs-CZ" dirty="0"/>
              <a:t>s klientem nebo jejich změna, kdy může v určité situaci být klientovi nejvíce prospěšná individuální práce, zatímco v určitém momentě skupinová práce</a:t>
            </a:r>
          </a:p>
          <a:p>
            <a:r>
              <a:rPr lang="cs-CZ" dirty="0"/>
              <a:t>Ke změně akcentu při práci s klientem nebo změně metody práce s ním může dojít</a:t>
            </a:r>
            <a:br>
              <a:rPr lang="cs-CZ" dirty="0"/>
            </a:br>
            <a:r>
              <a:rPr lang="cs-CZ" dirty="0"/>
              <a:t>v rámci stejné organizace, ale za určitých podmínek může být vhodné i zprostředkování kontaktu na organizace používající při práci s klienty odlišný okruh metod</a:t>
            </a:r>
          </a:p>
        </p:txBody>
      </p:sp>
    </p:spTree>
    <p:extLst>
      <p:ext uri="{BB962C8B-B14F-4D97-AF65-F5344CB8AC3E}">
        <p14:creationId xmlns:p14="http://schemas.microsoft.com/office/powerpoint/2010/main" val="371172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A3B5FD-94AB-4B29-86D8-4A9AD238F4C8}"/>
              </a:ext>
            </a:extLst>
          </p:cNvPr>
          <p:cNvSpPr>
            <a:spLocks noGrp="1"/>
          </p:cNvSpPr>
          <p:nvPr>
            <p:ph type="title"/>
          </p:nvPr>
        </p:nvSpPr>
        <p:spPr/>
        <p:txBody>
          <a:bodyPr/>
          <a:lstStyle/>
          <a:p>
            <a:r>
              <a:rPr lang="cs-CZ" dirty="0"/>
              <a:t>Problematické oblasti</a:t>
            </a:r>
          </a:p>
        </p:txBody>
      </p:sp>
      <p:sp>
        <p:nvSpPr>
          <p:cNvPr id="3" name="Zástupný symbol pro obsah 2">
            <a:extLst>
              <a:ext uri="{FF2B5EF4-FFF2-40B4-BE49-F238E27FC236}">
                <a16:creationId xmlns:a16="http://schemas.microsoft.com/office/drawing/2014/main" id="{D499FEF0-7826-485D-B761-88E3DFEB7692}"/>
              </a:ext>
            </a:extLst>
          </p:cNvPr>
          <p:cNvSpPr>
            <a:spLocks noGrp="1"/>
          </p:cNvSpPr>
          <p:nvPr>
            <p:ph idx="1"/>
          </p:nvPr>
        </p:nvSpPr>
        <p:spPr/>
        <p:txBody>
          <a:bodyPr/>
          <a:lstStyle/>
          <a:p>
            <a:r>
              <a:rPr lang="cs-CZ" dirty="0"/>
              <a:t>Obtížné kombinování péče s výkonem zaměstnání</a:t>
            </a:r>
          </a:p>
          <a:p>
            <a:r>
              <a:rPr lang="cs-CZ" dirty="0"/>
              <a:t>Vysoká ekonomická neaktivita pečujících osob, zejména v případě péče o děti se zdravotním postižením</a:t>
            </a:r>
          </a:p>
          <a:p>
            <a:r>
              <a:rPr lang="cs-CZ" dirty="0"/>
              <a:t>Vyšší nezaměstnanost pečujících žen a mužů</a:t>
            </a:r>
          </a:p>
          <a:p>
            <a:r>
              <a:rPr lang="cs-CZ" dirty="0"/>
              <a:t>Nejistá / prekérní práce pečujících osob</a:t>
            </a:r>
          </a:p>
          <a:p>
            <a:r>
              <a:rPr lang="cs-CZ" dirty="0"/>
              <a:t>Nízká ochrana pracovního místa, neexistující nástroje a opatření pro udržení pracovního místa</a:t>
            </a:r>
          </a:p>
          <a:p>
            <a:r>
              <a:rPr lang="cs-CZ" dirty="0"/>
              <a:t>Obtížný návrat na pracovní trh po ukončení (či v průběhu) péče</a:t>
            </a:r>
          </a:p>
        </p:txBody>
      </p:sp>
    </p:spTree>
    <p:extLst>
      <p:ext uri="{BB962C8B-B14F-4D97-AF65-F5344CB8AC3E}">
        <p14:creationId xmlns:p14="http://schemas.microsoft.com/office/powerpoint/2010/main" val="175233764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D940A0-77A5-4254-8D25-CA1F44019E3E}"/>
              </a:ext>
            </a:extLst>
          </p:cNvPr>
          <p:cNvSpPr>
            <a:spLocks noGrp="1"/>
          </p:cNvSpPr>
          <p:nvPr>
            <p:ph type="title"/>
          </p:nvPr>
        </p:nvSpPr>
        <p:spPr/>
        <p:txBody>
          <a:bodyPr/>
          <a:lstStyle/>
          <a:p>
            <a:r>
              <a:rPr lang="cs-CZ" dirty="0"/>
              <a:t>Možnosti stimulace možností pro zajištění péče blízkými osobami</a:t>
            </a:r>
          </a:p>
        </p:txBody>
      </p:sp>
      <p:sp>
        <p:nvSpPr>
          <p:cNvPr id="3" name="Zástupný symbol pro obsah 2">
            <a:extLst>
              <a:ext uri="{FF2B5EF4-FFF2-40B4-BE49-F238E27FC236}">
                <a16:creationId xmlns:a16="http://schemas.microsoft.com/office/drawing/2014/main" id="{302C622F-9DF3-4F46-B868-A8D8C497DD1C}"/>
              </a:ext>
            </a:extLst>
          </p:cNvPr>
          <p:cNvSpPr>
            <a:spLocks noGrp="1"/>
          </p:cNvSpPr>
          <p:nvPr>
            <p:ph idx="1"/>
          </p:nvPr>
        </p:nvSpPr>
        <p:spPr/>
        <p:txBody>
          <a:bodyPr/>
          <a:lstStyle/>
          <a:p>
            <a:r>
              <a:rPr lang="cs-CZ" dirty="0"/>
              <a:t>Rozvoj odlehčovacích služeb</a:t>
            </a:r>
          </a:p>
          <a:p>
            <a:r>
              <a:rPr lang="cs-CZ" dirty="0"/>
              <a:t>Rozvoj tísňové péče</a:t>
            </a:r>
          </a:p>
          <a:p>
            <a:r>
              <a:rPr lang="cs-CZ" dirty="0"/>
              <a:t>Oddělení financování poskytovatelů sociálních služeb a hmotného zabezpečení pečujících osob</a:t>
            </a:r>
          </a:p>
          <a:p>
            <a:r>
              <a:rPr lang="cs-CZ" dirty="0"/>
              <a:t>Úpravy úhrad klientů za poskytování sociálních služeb</a:t>
            </a:r>
          </a:p>
          <a:p>
            <a:endParaRPr lang="cs-CZ" dirty="0"/>
          </a:p>
        </p:txBody>
      </p:sp>
    </p:spTree>
    <p:extLst>
      <p:ext uri="{BB962C8B-B14F-4D97-AF65-F5344CB8AC3E}">
        <p14:creationId xmlns:p14="http://schemas.microsoft.com/office/powerpoint/2010/main" val="24877151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5AB258E-2A69-49F9-92A8-81E87B1F6930}"/>
              </a:ext>
            </a:extLst>
          </p:cNvPr>
          <p:cNvSpPr>
            <a:spLocks noGrp="1"/>
          </p:cNvSpPr>
          <p:nvPr>
            <p:ph type="title"/>
          </p:nvPr>
        </p:nvSpPr>
        <p:spPr/>
        <p:txBody>
          <a:bodyPr/>
          <a:lstStyle/>
          <a:p>
            <a:r>
              <a:rPr lang="cs-CZ" dirty="0"/>
              <a:t>Cílové skupiny cizinců a žadatelů o mezinárodní ochranu</a:t>
            </a:r>
          </a:p>
        </p:txBody>
      </p:sp>
    </p:spTree>
    <p:extLst>
      <p:ext uri="{BB962C8B-B14F-4D97-AF65-F5344CB8AC3E}">
        <p14:creationId xmlns:p14="http://schemas.microsoft.com/office/powerpoint/2010/main" val="33366283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4E14AE-25F0-45F2-9650-AC1206A5C849}"/>
              </a:ext>
            </a:extLst>
          </p:cNvPr>
          <p:cNvSpPr>
            <a:spLocks noGrp="1"/>
          </p:cNvSpPr>
          <p:nvPr>
            <p:ph type="title"/>
          </p:nvPr>
        </p:nvSpPr>
        <p:spPr/>
        <p:txBody>
          <a:bodyPr/>
          <a:lstStyle/>
          <a:p>
            <a:r>
              <a:rPr lang="cs-CZ" dirty="0"/>
              <a:t>Stěžejní charakteristiky cílových skupin cizinců a žadatelů o mezinárodní ochranu I</a:t>
            </a:r>
          </a:p>
        </p:txBody>
      </p:sp>
      <p:sp>
        <p:nvSpPr>
          <p:cNvPr id="3" name="Zástupný symbol pro obsah 2">
            <a:extLst>
              <a:ext uri="{FF2B5EF4-FFF2-40B4-BE49-F238E27FC236}">
                <a16:creationId xmlns:a16="http://schemas.microsoft.com/office/drawing/2014/main" id="{86DF77BF-1342-46EE-ADB5-5E2345B75D9E}"/>
              </a:ext>
            </a:extLst>
          </p:cNvPr>
          <p:cNvSpPr>
            <a:spLocks noGrp="1"/>
          </p:cNvSpPr>
          <p:nvPr>
            <p:ph idx="1"/>
          </p:nvPr>
        </p:nvSpPr>
        <p:spPr>
          <a:xfrm>
            <a:off x="754912" y="1690688"/>
            <a:ext cx="10855841" cy="5082252"/>
          </a:xfrm>
        </p:spPr>
        <p:txBody>
          <a:bodyPr>
            <a:normAutofit/>
          </a:bodyPr>
          <a:lstStyle/>
          <a:p>
            <a:r>
              <a:rPr lang="cs-CZ" dirty="0"/>
              <a:t>Osoby v obou skupinách mají odlišné postavení a také potřeby, ale existují i podobnosti</a:t>
            </a:r>
          </a:p>
          <a:p>
            <a:r>
              <a:rPr lang="cs-CZ" dirty="0"/>
              <a:t>S ohledem na specifickou právní regulaci postavení cizince, respektive žadatele o mezinárodní ochranu ve společnosti je pro obě skupiny v řadě situací důležitým hlediskem legálnost postupu při řešení těchto situací</a:t>
            </a:r>
          </a:p>
          <a:p>
            <a:r>
              <a:rPr lang="cs-CZ" dirty="0"/>
              <a:t>Při práci s oběma skupinami osob tak je velmi důležitá znalost platného právního rámce</a:t>
            </a:r>
          </a:p>
        </p:txBody>
      </p:sp>
    </p:spTree>
    <p:extLst>
      <p:ext uri="{BB962C8B-B14F-4D97-AF65-F5344CB8AC3E}">
        <p14:creationId xmlns:p14="http://schemas.microsoft.com/office/powerpoint/2010/main" val="1553453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5123CF-E738-478B-B1BC-958C9FF3A14C}"/>
              </a:ext>
            </a:extLst>
          </p:cNvPr>
          <p:cNvSpPr>
            <a:spLocks noGrp="1"/>
          </p:cNvSpPr>
          <p:nvPr>
            <p:ph type="title"/>
          </p:nvPr>
        </p:nvSpPr>
        <p:spPr/>
        <p:txBody>
          <a:bodyPr/>
          <a:lstStyle/>
          <a:p>
            <a:r>
              <a:rPr lang="cs-CZ" dirty="0"/>
              <a:t>Pojmy migrant a uprchlík I</a:t>
            </a:r>
          </a:p>
        </p:txBody>
      </p:sp>
      <p:sp>
        <p:nvSpPr>
          <p:cNvPr id="3" name="Zástupný symbol pro obsah 2">
            <a:extLst>
              <a:ext uri="{FF2B5EF4-FFF2-40B4-BE49-F238E27FC236}">
                <a16:creationId xmlns:a16="http://schemas.microsoft.com/office/drawing/2014/main" id="{EBC24AC7-959C-4AF9-BA93-33C526714672}"/>
              </a:ext>
            </a:extLst>
          </p:cNvPr>
          <p:cNvSpPr>
            <a:spLocks noGrp="1"/>
          </p:cNvSpPr>
          <p:nvPr>
            <p:ph idx="1"/>
          </p:nvPr>
        </p:nvSpPr>
        <p:spPr>
          <a:xfrm>
            <a:off x="838199" y="1825625"/>
            <a:ext cx="10910777" cy="4667250"/>
          </a:xfrm>
        </p:spPr>
        <p:txBody>
          <a:bodyPr>
            <a:normAutofit fontScale="92500" lnSpcReduction="20000"/>
          </a:bodyPr>
          <a:lstStyle/>
          <a:p>
            <a:r>
              <a:rPr lang="cs-CZ" dirty="0"/>
              <a:t>Rozdíly mezi pojmy migrant (imigrant), uprchlík, migrující osoby</a:t>
            </a:r>
          </a:p>
          <a:p>
            <a:r>
              <a:rPr lang="cs-CZ" dirty="0"/>
              <a:t>Označení migrant a uprchlík odkazují primárně na popis situace osoby, respektive její ústřední definiční charakteristiku</a:t>
            </a:r>
          </a:p>
          <a:p>
            <a:r>
              <a:rPr lang="cs-CZ" dirty="0"/>
              <a:t>Ani jednu z těchto kategorií český právní řád nezná a ani jeden z těchto pojmů tak neimplikuje postavení osoby v českém právním řádu nebo určitý právní status</a:t>
            </a:r>
          </a:p>
          <a:p>
            <a:r>
              <a:rPr lang="cs-CZ" dirty="0"/>
              <a:t>Navzdory tomu je třeba vnímat oba tyto pojmy jako relevantní, a to</a:t>
            </a:r>
          </a:p>
          <a:p>
            <a:pPr lvl="1"/>
            <a:r>
              <a:rPr lang="cs-CZ" dirty="0"/>
              <a:t>jak v rámci veřejné diskuse (politického a mediálního diskursu),</a:t>
            </a:r>
          </a:p>
          <a:p>
            <a:pPr lvl="1"/>
            <a:r>
              <a:rPr lang="cs-CZ" dirty="0"/>
              <a:t>tak v rámci odborné debaty</a:t>
            </a:r>
          </a:p>
          <a:p>
            <a:r>
              <a:rPr lang="cs-CZ" dirty="0"/>
              <a:t>Obě kategorie se totiž pojí s řadou situací, které jsou relevantní</a:t>
            </a:r>
          </a:p>
          <a:p>
            <a:pPr lvl="1"/>
            <a:r>
              <a:rPr lang="cs-CZ" dirty="0"/>
              <a:t>Jednak z pohledu bio-psycho-sociálního (bio-psycho-sociálně spirituálního) modelu zdraví osoby</a:t>
            </a:r>
          </a:p>
          <a:p>
            <a:pPr lvl="1"/>
            <a:r>
              <a:rPr lang="cs-CZ" dirty="0"/>
              <a:t>A jednak z pohledu společnosti, kdy tematizace situace těchto osob je důležitá jak pro různé pomáhající profese, včetně sociální práce, tak pro veřejnou správu a politiku</a:t>
            </a:r>
          </a:p>
        </p:txBody>
      </p:sp>
    </p:spTree>
    <p:extLst>
      <p:ext uri="{BB962C8B-B14F-4D97-AF65-F5344CB8AC3E}">
        <p14:creationId xmlns:p14="http://schemas.microsoft.com/office/powerpoint/2010/main" val="91261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A4C3F3-7CC8-4487-9F86-8A9BF06BD23A}"/>
              </a:ext>
            </a:extLst>
          </p:cNvPr>
          <p:cNvSpPr>
            <a:spLocks noGrp="1"/>
          </p:cNvSpPr>
          <p:nvPr>
            <p:ph type="title"/>
          </p:nvPr>
        </p:nvSpPr>
        <p:spPr/>
        <p:txBody>
          <a:bodyPr/>
          <a:lstStyle/>
          <a:p>
            <a:r>
              <a:rPr lang="cs-CZ" dirty="0"/>
              <a:t>Pojmy migrant a uprchlík II</a:t>
            </a:r>
          </a:p>
        </p:txBody>
      </p:sp>
      <p:sp>
        <p:nvSpPr>
          <p:cNvPr id="3" name="Zástupný symbol pro obsah 2">
            <a:extLst>
              <a:ext uri="{FF2B5EF4-FFF2-40B4-BE49-F238E27FC236}">
                <a16:creationId xmlns:a16="http://schemas.microsoft.com/office/drawing/2014/main" id="{6ED4EA92-3051-409D-AB1C-B193EBAE34D3}"/>
              </a:ext>
            </a:extLst>
          </p:cNvPr>
          <p:cNvSpPr>
            <a:spLocks noGrp="1"/>
          </p:cNvSpPr>
          <p:nvPr>
            <p:ph idx="1"/>
          </p:nvPr>
        </p:nvSpPr>
        <p:spPr>
          <a:xfrm>
            <a:off x="838200" y="1825625"/>
            <a:ext cx="10515600" cy="4667250"/>
          </a:xfrm>
        </p:spPr>
        <p:txBody>
          <a:bodyPr>
            <a:normAutofit fontScale="92500" lnSpcReduction="20000"/>
          </a:bodyPr>
          <a:lstStyle/>
          <a:p>
            <a:r>
              <a:rPr lang="cs-CZ" dirty="0"/>
              <a:t>Navíc, skutečnost, že určitá kategorie není používána v právním řádu, neznamená, že tato kategorie není relevantní:</a:t>
            </a:r>
          </a:p>
          <a:p>
            <a:pPr lvl="1"/>
            <a:r>
              <a:rPr lang="cs-CZ" dirty="0"/>
              <a:t>Jakkoli právní rámec určuje postavení těchto osob ve společnosti zásadním způsobem,</a:t>
            </a:r>
          </a:p>
          <a:p>
            <a:pPr lvl="1"/>
            <a:r>
              <a:rPr lang="cs-CZ" dirty="0"/>
              <a:t>není rozhodně jedinou okolností, která je pro situaci osob přicházejících do ČR </a:t>
            </a:r>
            <a:br>
              <a:rPr lang="cs-CZ" dirty="0"/>
            </a:br>
            <a:r>
              <a:rPr lang="cs-CZ" dirty="0"/>
              <a:t>z jiných zemí určující</a:t>
            </a:r>
          </a:p>
          <a:p>
            <a:r>
              <a:rPr lang="cs-CZ" dirty="0"/>
              <a:t>Dokonce lze říci, že omezení se pouze na právní hledisko lze chápat jako značně redukcionistické, protože jeho primárním východiskem jsou právní pojmy a ne životní situace klienta</a:t>
            </a:r>
          </a:p>
          <a:p>
            <a:r>
              <a:rPr lang="cs-CZ" dirty="0"/>
              <a:t>Životní situaci pak mohou označení migrant nebo uprchlík odrážet dokonce lépe než kategorie používané v právním řádu</a:t>
            </a:r>
          </a:p>
          <a:p>
            <a:r>
              <a:rPr lang="cs-CZ" dirty="0"/>
              <a:t>Na druhou stranu ale platí, že posouzení situace migrujících osob, a zvláště pak úsilí o poskytnutí pomoci těmto osobám v případě snahy o řešení určitých, pro ně nepříznivých, situací nemohou probíhat bez vědomí charakteristik právního prostředí, které pro ně jsou určující</a:t>
            </a:r>
          </a:p>
        </p:txBody>
      </p:sp>
    </p:spTree>
    <p:extLst>
      <p:ext uri="{BB962C8B-B14F-4D97-AF65-F5344CB8AC3E}">
        <p14:creationId xmlns:p14="http://schemas.microsoft.com/office/powerpoint/2010/main" val="357981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373CBC-D87C-4519-B2D4-4A400B2C4227}"/>
              </a:ext>
            </a:extLst>
          </p:cNvPr>
          <p:cNvSpPr>
            <a:spLocks noGrp="1"/>
          </p:cNvSpPr>
          <p:nvPr>
            <p:ph type="title"/>
          </p:nvPr>
        </p:nvSpPr>
        <p:spPr/>
        <p:txBody>
          <a:bodyPr/>
          <a:lstStyle/>
          <a:p>
            <a:r>
              <a:rPr lang="cs-CZ" dirty="0"/>
              <a:t>Pojmy migrant a uprchlík III</a:t>
            </a:r>
          </a:p>
        </p:txBody>
      </p:sp>
      <p:sp>
        <p:nvSpPr>
          <p:cNvPr id="3" name="Zástupný symbol pro obsah 2">
            <a:extLst>
              <a:ext uri="{FF2B5EF4-FFF2-40B4-BE49-F238E27FC236}">
                <a16:creationId xmlns:a16="http://schemas.microsoft.com/office/drawing/2014/main" id="{9C476ACB-B62C-42E2-B764-FB2553E117DA}"/>
              </a:ext>
            </a:extLst>
          </p:cNvPr>
          <p:cNvSpPr>
            <a:spLocks noGrp="1"/>
          </p:cNvSpPr>
          <p:nvPr>
            <p:ph idx="1"/>
          </p:nvPr>
        </p:nvSpPr>
        <p:spPr/>
        <p:txBody>
          <a:bodyPr>
            <a:normAutofit/>
          </a:bodyPr>
          <a:lstStyle/>
          <a:p>
            <a:r>
              <a:rPr lang="cs-CZ" dirty="0"/>
              <a:t>Pro život migrujících osob na území se ČR tak je klíčové</a:t>
            </a:r>
          </a:p>
          <a:p>
            <a:pPr lvl="1"/>
            <a:r>
              <a:rPr lang="cs-CZ" dirty="0"/>
              <a:t>Zda jejich pobyt je nebo není legální</a:t>
            </a:r>
          </a:p>
          <a:p>
            <a:pPr lvl="1"/>
            <a:r>
              <a:rPr lang="cs-CZ" dirty="0"/>
              <a:t>S jakými klíčovými charakteristikami, právními okolnostmi, právy a povinnostmi apod. je spojený určitý typ legálního pobytu (dle typu víza, účelu pobytu, případně dalších okolností)</a:t>
            </a:r>
          </a:p>
          <a:p>
            <a:r>
              <a:rPr lang="cs-CZ" dirty="0"/>
              <a:t>Ale v sociální práci je potřebné reflektovat i další hlediska týkající se životní situace těchto osob, na které legislativní pojmy a zákonná regulace samotné už přímo neodkazují</a:t>
            </a:r>
          </a:p>
          <a:p>
            <a:endParaRPr lang="cs-CZ" dirty="0"/>
          </a:p>
        </p:txBody>
      </p:sp>
    </p:spTree>
    <p:extLst>
      <p:ext uri="{BB962C8B-B14F-4D97-AF65-F5344CB8AC3E}">
        <p14:creationId xmlns:p14="http://schemas.microsoft.com/office/powerpoint/2010/main" val="350174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4E14AE-25F0-45F2-9650-AC1206A5C849}"/>
              </a:ext>
            </a:extLst>
          </p:cNvPr>
          <p:cNvSpPr>
            <a:spLocks noGrp="1"/>
          </p:cNvSpPr>
          <p:nvPr>
            <p:ph type="title"/>
          </p:nvPr>
        </p:nvSpPr>
        <p:spPr/>
        <p:txBody>
          <a:bodyPr/>
          <a:lstStyle/>
          <a:p>
            <a:r>
              <a:rPr lang="cs-CZ" dirty="0"/>
              <a:t>Pobyt v České republice, integrace</a:t>
            </a:r>
          </a:p>
        </p:txBody>
      </p:sp>
      <p:sp>
        <p:nvSpPr>
          <p:cNvPr id="3" name="Zástupný symbol pro obsah 2">
            <a:extLst>
              <a:ext uri="{FF2B5EF4-FFF2-40B4-BE49-F238E27FC236}">
                <a16:creationId xmlns:a16="http://schemas.microsoft.com/office/drawing/2014/main" id="{86DF77BF-1342-46EE-ADB5-5E2345B75D9E}"/>
              </a:ext>
            </a:extLst>
          </p:cNvPr>
          <p:cNvSpPr>
            <a:spLocks noGrp="1"/>
          </p:cNvSpPr>
          <p:nvPr>
            <p:ph idx="1"/>
          </p:nvPr>
        </p:nvSpPr>
        <p:spPr>
          <a:xfrm>
            <a:off x="754912" y="1690688"/>
            <a:ext cx="10855841" cy="5082252"/>
          </a:xfrm>
        </p:spPr>
        <p:txBody>
          <a:bodyPr>
            <a:normAutofit fontScale="92500" lnSpcReduction="20000"/>
          </a:bodyPr>
          <a:lstStyle/>
          <a:p>
            <a:r>
              <a:rPr lang="cs-CZ" dirty="0"/>
              <a:t>Stěžejním tématem v tomto směru je adaptace na fungování v nové společnosti a integrace do jejích struktur</a:t>
            </a:r>
          </a:p>
          <a:p>
            <a:r>
              <a:rPr lang="cs-CZ" dirty="0"/>
              <a:t>Ta se týká se různých oblastí života</a:t>
            </a:r>
          </a:p>
          <a:p>
            <a:pPr lvl="1"/>
            <a:r>
              <a:rPr lang="cs-CZ" dirty="0"/>
              <a:t>Podmínky pro zajištění legálního pobytu v ČR a vyřizování s tím spojené administrativy</a:t>
            </a:r>
          </a:p>
          <a:p>
            <a:pPr lvl="1"/>
            <a:r>
              <a:rPr lang="cs-CZ" dirty="0"/>
              <a:t>Orientace v legislativním a institucionálním prostředí ČR (např. znalost fungování různých institucí, znalost vlastních práv a povinností, podmínek účasti v různých programech, znalost podmínek pro získání nároku na účast v různých prvcích systému sociálního zabezpečení a apod.)</a:t>
            </a:r>
          </a:p>
          <a:p>
            <a:pPr lvl="1"/>
            <a:r>
              <a:rPr lang="cs-CZ" dirty="0"/>
              <a:t>Zaměstnání, včetně uznávání kvalifikací</a:t>
            </a:r>
          </a:p>
          <a:p>
            <a:pPr lvl="1"/>
            <a:r>
              <a:rPr lang="cs-CZ" dirty="0"/>
              <a:t>Vzdělání, včetně přípravy na povolání a jazykového vzdělání</a:t>
            </a:r>
          </a:p>
          <a:p>
            <a:pPr lvl="1"/>
            <a:r>
              <a:rPr lang="cs-CZ" dirty="0"/>
              <a:t>Péče o zdraví, zdravotní pojištění</a:t>
            </a:r>
          </a:p>
          <a:p>
            <a:pPr lvl="1"/>
            <a:r>
              <a:rPr lang="cs-CZ" dirty="0"/>
              <a:t>Sociální služby, prevence sociálně nežádoucích jevů</a:t>
            </a:r>
          </a:p>
          <a:p>
            <a:pPr lvl="1"/>
            <a:r>
              <a:rPr lang="cs-CZ" dirty="0"/>
              <a:t>Rodinný život</a:t>
            </a:r>
          </a:p>
          <a:p>
            <a:pPr lvl="1"/>
            <a:r>
              <a:rPr lang="cs-CZ" dirty="0"/>
              <a:t>Volnočasové aktivity, kulturní aktivity, kontakt s kulturou hostitelské země, aktivity přispívající k navázání nebo zlepšení kontaktu mezi cizinci a majoritou</a:t>
            </a:r>
          </a:p>
          <a:p>
            <a:r>
              <a:rPr lang="cs-CZ" dirty="0"/>
              <a:t>Klíčovým faktorem ovlivňujícím možnosti integraci do společnosti je znalost jazyka</a:t>
            </a:r>
          </a:p>
          <a:p>
            <a:endParaRPr lang="cs-CZ" dirty="0"/>
          </a:p>
          <a:p>
            <a:endParaRPr lang="cs-CZ" dirty="0"/>
          </a:p>
        </p:txBody>
      </p:sp>
    </p:spTree>
    <p:extLst>
      <p:ext uri="{BB962C8B-B14F-4D97-AF65-F5344CB8AC3E}">
        <p14:creationId xmlns:p14="http://schemas.microsoft.com/office/powerpoint/2010/main" val="188308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7DA76F-E6D5-419A-8F7E-E662FCF46D3B}"/>
              </a:ext>
            </a:extLst>
          </p:cNvPr>
          <p:cNvSpPr>
            <a:spLocks noGrp="1"/>
          </p:cNvSpPr>
          <p:nvPr>
            <p:ph type="title"/>
          </p:nvPr>
        </p:nvSpPr>
        <p:spPr>
          <a:xfrm>
            <a:off x="838200" y="301330"/>
            <a:ext cx="10515600" cy="1325563"/>
          </a:xfrm>
        </p:spPr>
        <p:txBody>
          <a:bodyPr/>
          <a:lstStyle/>
          <a:p>
            <a:r>
              <a:rPr lang="cs-CZ" dirty="0"/>
              <a:t>Témata spojená s integrací</a:t>
            </a:r>
          </a:p>
        </p:txBody>
      </p:sp>
      <p:sp>
        <p:nvSpPr>
          <p:cNvPr id="3" name="Zástupný symbol pro obsah 2">
            <a:extLst>
              <a:ext uri="{FF2B5EF4-FFF2-40B4-BE49-F238E27FC236}">
                <a16:creationId xmlns:a16="http://schemas.microsoft.com/office/drawing/2014/main" id="{10EAF0FC-56C5-4C0D-897E-89C620ADD80A}"/>
              </a:ext>
            </a:extLst>
          </p:cNvPr>
          <p:cNvSpPr>
            <a:spLocks noGrp="1"/>
          </p:cNvSpPr>
          <p:nvPr>
            <p:ph sz="half" idx="1"/>
          </p:nvPr>
        </p:nvSpPr>
        <p:spPr/>
        <p:txBody>
          <a:bodyPr>
            <a:normAutofit fontScale="85000" lnSpcReduction="20000"/>
          </a:bodyPr>
          <a:lstStyle/>
          <a:p>
            <a:r>
              <a:rPr lang="cs-CZ" dirty="0"/>
              <a:t>Přístup k veřejným službám – školství, zdravotnictví</a:t>
            </a:r>
          </a:p>
          <a:p>
            <a:r>
              <a:rPr lang="cs-CZ" dirty="0"/>
              <a:t>Přístup na trh práce, uznávání kvalifikace</a:t>
            </a:r>
          </a:p>
          <a:p>
            <a:r>
              <a:rPr lang="cs-CZ" dirty="0"/>
              <a:t>Přístup k bydlení</a:t>
            </a:r>
          </a:p>
          <a:p>
            <a:r>
              <a:rPr lang="cs-CZ" dirty="0"/>
              <a:t>Příjmová situace</a:t>
            </a:r>
          </a:p>
          <a:p>
            <a:r>
              <a:rPr lang="cs-CZ" dirty="0"/>
              <a:t>Rodinný život</a:t>
            </a:r>
          </a:p>
          <a:p>
            <a:r>
              <a:rPr lang="cs-CZ" dirty="0"/>
              <a:t>Začlenění do společnosti, participace na jejím fungování</a:t>
            </a:r>
          </a:p>
          <a:p>
            <a:r>
              <a:rPr lang="cs-CZ" dirty="0"/>
              <a:t>Izolace, sociální vyloučení, diskriminace</a:t>
            </a:r>
          </a:p>
          <a:p>
            <a:pPr lvl="1"/>
            <a:endParaRPr lang="cs-CZ" dirty="0"/>
          </a:p>
        </p:txBody>
      </p:sp>
      <p:sp>
        <p:nvSpPr>
          <p:cNvPr id="4" name="Zástupný symbol pro obsah 3">
            <a:extLst>
              <a:ext uri="{FF2B5EF4-FFF2-40B4-BE49-F238E27FC236}">
                <a16:creationId xmlns:a16="http://schemas.microsoft.com/office/drawing/2014/main" id="{FE7B485E-58E1-496D-89E7-9046E5ECCAD9}"/>
              </a:ext>
            </a:extLst>
          </p:cNvPr>
          <p:cNvSpPr>
            <a:spLocks noGrp="1"/>
          </p:cNvSpPr>
          <p:nvPr>
            <p:ph sz="half" idx="2"/>
          </p:nvPr>
        </p:nvSpPr>
        <p:spPr/>
        <p:txBody>
          <a:bodyPr>
            <a:normAutofit fontScale="85000" lnSpcReduction="20000"/>
          </a:bodyPr>
          <a:lstStyle/>
          <a:p>
            <a:r>
              <a:rPr lang="cs-CZ" dirty="0"/>
              <a:t>Situace jedince a situace rodiny</a:t>
            </a:r>
          </a:p>
          <a:p>
            <a:r>
              <a:rPr lang="cs-CZ" dirty="0"/>
              <a:t>Rozdíly mezi první, druhou a dalšími generacemi přistěhovalců</a:t>
            </a:r>
          </a:p>
          <a:p>
            <a:r>
              <a:rPr lang="cs-CZ" dirty="0"/>
              <a:t>Dlouhodobý pobyt, trvalý pobyt, občanství ČR</a:t>
            </a:r>
          </a:p>
          <a:p>
            <a:r>
              <a:rPr lang="cs-CZ" dirty="0"/>
              <a:t>Dvojí občanství:</a:t>
            </a:r>
          </a:p>
          <a:p>
            <a:pPr lvl="1"/>
            <a:r>
              <a:rPr lang="cs-CZ" dirty="0"/>
              <a:t>Pokud mezinárodní smlouva, respektive právo jiné země, nevyžaduje vzdání se původního nebo nového občanství, pak platí (od 1. 1. 2014), že nabytím občanství jiného státu nedochází k pozbytí občanství České republiky</a:t>
            </a:r>
          </a:p>
          <a:p>
            <a:pPr lvl="1"/>
            <a:r>
              <a:rPr lang="cs-CZ" dirty="0"/>
              <a:t>Při získání českého občanství není nutné se při splnění podmínek vzdávat občanství původního</a:t>
            </a:r>
          </a:p>
          <a:p>
            <a:endParaRPr lang="cs-CZ" dirty="0"/>
          </a:p>
        </p:txBody>
      </p:sp>
    </p:spTree>
    <p:extLst>
      <p:ext uri="{BB962C8B-B14F-4D97-AF65-F5344CB8AC3E}">
        <p14:creationId xmlns:p14="http://schemas.microsoft.com/office/powerpoint/2010/main" val="239143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 calcmode="lin" valueType="num">
                                      <p:cBhvr additive="base">
                                        <p:cTn id="4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4">
                                            <p:txEl>
                                              <p:pRg st="1" end="1"/>
                                            </p:txEl>
                                          </p:spTgt>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 calcmode="lin" valueType="num">
                                      <p:cBhvr additive="base">
                                        <p:cTn id="45"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4">
                                            <p:txEl>
                                              <p:pRg st="2" end="2"/>
                                            </p:txEl>
                                          </p:spTgt>
                                        </p:tgtEl>
                                        <p:attrNameLst>
                                          <p:attrName>ppt_y</p:attrName>
                                        </p:attrNameLst>
                                      </p:cBhvr>
                                      <p:tavLst>
                                        <p:tav tm="0">
                                          <p:val>
                                            <p:strVal val="#ppt_y"/>
                                          </p:val>
                                        </p:tav>
                                        <p:tav tm="100000">
                                          <p:val>
                                            <p:strVal val="#ppt_y"/>
                                          </p:val>
                                        </p:tav>
                                      </p:tavLst>
                                    </p:anim>
                                  </p:childTnLst>
                                </p:cTn>
                              </p:par>
                              <p:par>
                                <p:cTn id="47" presetID="2" presetClass="entr" presetSubtype="2" fill="hold" nodeType="with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ppt_y"/>
                                          </p:val>
                                        </p:tav>
                                        <p:tav tm="100000">
                                          <p:val>
                                            <p:strVal val="#ppt_y"/>
                                          </p:val>
                                        </p:tav>
                                      </p:tavLst>
                                    </p:anim>
                                  </p:childTnLst>
                                </p:cTn>
                              </p:par>
                              <p:par>
                                <p:cTn id="51" presetID="2" presetClass="entr" presetSubtype="2" fill="hold" nodeType="with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 calcmode="lin" valueType="num">
                                      <p:cBhvr additive="base">
                                        <p:cTn id="53"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4">
                                            <p:txEl>
                                              <p:pRg st="4" end="4"/>
                                            </p:txEl>
                                          </p:spTgt>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4">
                                            <p:txEl>
                                              <p:pRg st="5" end="5"/>
                                            </p:txEl>
                                          </p:spTgt>
                                        </p:tgtEl>
                                        <p:attrNameLst>
                                          <p:attrName>style.visibility</p:attrName>
                                        </p:attrNameLst>
                                      </p:cBhvr>
                                      <p:to>
                                        <p:strVal val="visible"/>
                                      </p:to>
                                    </p:set>
                                    <p:anim calcmode="lin" valueType="num">
                                      <p:cBhvr additive="base">
                                        <p:cTn id="57" dur="50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F2AC07-22D1-4399-813F-10060D053B9D}"/>
              </a:ext>
            </a:extLst>
          </p:cNvPr>
          <p:cNvSpPr>
            <a:spLocks noGrp="1"/>
          </p:cNvSpPr>
          <p:nvPr>
            <p:ph type="title"/>
          </p:nvPr>
        </p:nvSpPr>
        <p:spPr/>
        <p:txBody>
          <a:bodyPr/>
          <a:lstStyle/>
          <a:p>
            <a:r>
              <a:rPr lang="cs-CZ" dirty="0"/>
              <a:t>Práce s traumaty při sociální práci s </a:t>
            </a:r>
            <a:r>
              <a:rPr lang="cs-CZ" u="sng" dirty="0"/>
              <a:t>uprchlíky</a:t>
            </a:r>
            <a:endParaRPr lang="cs-CZ" dirty="0"/>
          </a:p>
        </p:txBody>
      </p:sp>
      <p:sp>
        <p:nvSpPr>
          <p:cNvPr id="3" name="Zástupný symbol pro obsah 2">
            <a:extLst>
              <a:ext uri="{FF2B5EF4-FFF2-40B4-BE49-F238E27FC236}">
                <a16:creationId xmlns:a16="http://schemas.microsoft.com/office/drawing/2014/main" id="{28205657-4188-4D2D-85DB-EF257B3D1FB0}"/>
              </a:ext>
            </a:extLst>
          </p:cNvPr>
          <p:cNvSpPr>
            <a:spLocks noGrp="1"/>
          </p:cNvSpPr>
          <p:nvPr>
            <p:ph idx="1"/>
          </p:nvPr>
        </p:nvSpPr>
        <p:spPr/>
        <p:txBody>
          <a:bodyPr/>
          <a:lstStyle/>
          <a:p>
            <a:r>
              <a:rPr lang="cs-CZ" dirty="0"/>
              <a:t>V případě uprchlíků je důležitým tématem rozpoznání signálů o traumatizaci, jejích symptomů a schopnost práce s tímto tématem</a:t>
            </a:r>
          </a:p>
          <a:p>
            <a:r>
              <a:rPr lang="cs-CZ" dirty="0"/>
              <a:t>Traumatizací mohou být zasaženy i jiné skupiny migrujících osob, nicméně u uprchlíků má tato otázka velice často zásadní význam</a:t>
            </a:r>
          </a:p>
          <a:p>
            <a:r>
              <a:rPr lang="cs-CZ" dirty="0"/>
              <a:t>Traumatizace vytváří další nové bariéry integrace</a:t>
            </a:r>
          </a:p>
          <a:p>
            <a:r>
              <a:rPr lang="cs-CZ" dirty="0"/>
              <a:t>Nutnost pochopení jejích příčin a poskytnutí vhodné formy terapie</a:t>
            </a:r>
          </a:p>
        </p:txBody>
      </p:sp>
    </p:spTree>
    <p:extLst>
      <p:ext uri="{BB962C8B-B14F-4D97-AF65-F5344CB8AC3E}">
        <p14:creationId xmlns:p14="http://schemas.microsoft.com/office/powerpoint/2010/main" val="52950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1B31C8-114A-47EB-98EE-600974BECBB0}"/>
              </a:ext>
            </a:extLst>
          </p:cNvPr>
          <p:cNvSpPr>
            <a:spLocks noGrp="1"/>
          </p:cNvSpPr>
          <p:nvPr>
            <p:ph type="title"/>
          </p:nvPr>
        </p:nvSpPr>
        <p:spPr/>
        <p:txBody>
          <a:bodyPr/>
          <a:lstStyle/>
          <a:p>
            <a:r>
              <a:rPr lang="cs-CZ" dirty="0"/>
              <a:t>Individuálně zaměřená intervence</a:t>
            </a:r>
          </a:p>
        </p:txBody>
      </p:sp>
      <p:sp>
        <p:nvSpPr>
          <p:cNvPr id="3" name="Zástupný symbol pro obsah 2">
            <a:extLst>
              <a:ext uri="{FF2B5EF4-FFF2-40B4-BE49-F238E27FC236}">
                <a16:creationId xmlns:a16="http://schemas.microsoft.com/office/drawing/2014/main" id="{3DF11994-3774-4F15-B53E-131F574F1726}"/>
              </a:ext>
            </a:extLst>
          </p:cNvPr>
          <p:cNvSpPr>
            <a:spLocks noGrp="1"/>
          </p:cNvSpPr>
          <p:nvPr>
            <p:ph idx="1"/>
          </p:nvPr>
        </p:nvSpPr>
        <p:spPr>
          <a:xfrm>
            <a:off x="838200" y="1825624"/>
            <a:ext cx="10515600" cy="4747895"/>
          </a:xfrm>
        </p:spPr>
        <p:txBody>
          <a:bodyPr>
            <a:normAutofit fontScale="92500" lnSpcReduction="10000"/>
          </a:bodyPr>
          <a:lstStyle/>
          <a:p>
            <a:r>
              <a:rPr lang="cs-CZ" dirty="0"/>
              <a:t>Historické kořeny sociální práce</a:t>
            </a:r>
          </a:p>
          <a:p>
            <a:r>
              <a:rPr lang="cs-CZ" dirty="0"/>
              <a:t>Uplatnění a přebírání poznatků a přístupů z jiných oborů v sociální práci (psychologie, psychoanalýza, psychiatrie, medicína, antropologie, kriminologie, pedagogika, sociologie, sociální psychologie)</a:t>
            </a:r>
          </a:p>
          <a:p>
            <a:pPr lvl="1"/>
            <a:r>
              <a:rPr lang="cs-CZ" dirty="0"/>
              <a:t>psychoanalýza, </a:t>
            </a:r>
            <a:r>
              <a:rPr lang="cs-CZ" dirty="0" err="1"/>
              <a:t>gestalt</a:t>
            </a:r>
            <a:r>
              <a:rPr lang="cs-CZ" dirty="0"/>
              <a:t> psychologie, kognitivně behaviorální přístupy</a:t>
            </a:r>
          </a:p>
          <a:p>
            <a:r>
              <a:rPr lang="cs-CZ" dirty="0"/>
              <a:t>Významné směry v sociální práci s jedincem</a:t>
            </a:r>
          </a:p>
          <a:p>
            <a:pPr lvl="1"/>
            <a:r>
              <a:rPr lang="cs-CZ" dirty="0"/>
              <a:t>sociální případová práce (</a:t>
            </a:r>
            <a:r>
              <a:rPr lang="cs-CZ" dirty="0" err="1"/>
              <a:t>Perlman</a:t>
            </a:r>
            <a:r>
              <a:rPr lang="cs-CZ" dirty="0"/>
              <a:t>)</a:t>
            </a:r>
          </a:p>
          <a:p>
            <a:pPr lvl="1"/>
            <a:r>
              <a:rPr lang="cs-CZ" dirty="0"/>
              <a:t>přístup zaměřený na člověka (</a:t>
            </a:r>
            <a:r>
              <a:rPr lang="cs-CZ" dirty="0" err="1"/>
              <a:t>Rogers</a:t>
            </a:r>
            <a:r>
              <a:rPr lang="cs-CZ" dirty="0"/>
              <a:t>)</a:t>
            </a:r>
          </a:p>
          <a:p>
            <a:pPr lvl="1"/>
            <a:r>
              <a:rPr lang="cs-CZ" dirty="0"/>
              <a:t>humanisticky a existenciálně orientované přístupy (</a:t>
            </a:r>
            <a:r>
              <a:rPr lang="cs-CZ" dirty="0" err="1"/>
              <a:t>Frankl</a:t>
            </a:r>
            <a:r>
              <a:rPr lang="cs-CZ" dirty="0"/>
              <a:t>, Lukas)</a:t>
            </a:r>
          </a:p>
          <a:p>
            <a:pPr lvl="1"/>
            <a:r>
              <a:rPr lang="cs-CZ" dirty="0"/>
              <a:t>zaměření na cíle, na úkoly (</a:t>
            </a:r>
            <a:r>
              <a:rPr lang="cs-CZ" dirty="0" err="1"/>
              <a:t>Reid</a:t>
            </a:r>
            <a:r>
              <a:rPr lang="cs-CZ" dirty="0"/>
              <a:t>, </a:t>
            </a:r>
            <a:r>
              <a:rPr lang="cs-CZ" dirty="0" err="1"/>
              <a:t>Epstein</a:t>
            </a:r>
            <a:r>
              <a:rPr lang="cs-CZ" dirty="0"/>
              <a:t>)</a:t>
            </a:r>
          </a:p>
          <a:p>
            <a:r>
              <a:rPr lang="cs-CZ" dirty="0"/>
              <a:t>Teoretické zakotvení determinuje cíle, způsob práce s klientem i celkový přístup pracovníka ke klientovi </a:t>
            </a:r>
          </a:p>
        </p:txBody>
      </p:sp>
    </p:spTree>
    <p:extLst>
      <p:ext uri="{BB962C8B-B14F-4D97-AF65-F5344CB8AC3E}">
        <p14:creationId xmlns:p14="http://schemas.microsoft.com/office/powerpoint/2010/main" val="2515504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374A4F-18CB-48FC-AA6F-ABC2AF931CAD}"/>
              </a:ext>
            </a:extLst>
          </p:cNvPr>
          <p:cNvSpPr>
            <a:spLocks noGrp="1"/>
          </p:cNvSpPr>
          <p:nvPr>
            <p:ph type="title"/>
          </p:nvPr>
        </p:nvSpPr>
        <p:spPr/>
        <p:txBody>
          <a:bodyPr/>
          <a:lstStyle/>
          <a:p>
            <a:r>
              <a:rPr lang="cs-CZ" dirty="0"/>
              <a:t>Zaměření sociální práce s </a:t>
            </a:r>
            <a:r>
              <a:rPr lang="cs-CZ" u="sng" dirty="0"/>
              <a:t>migranty </a:t>
            </a:r>
            <a:r>
              <a:rPr lang="cs-CZ" dirty="0"/>
              <a:t>I</a:t>
            </a:r>
          </a:p>
        </p:txBody>
      </p:sp>
      <p:sp>
        <p:nvSpPr>
          <p:cNvPr id="3" name="Zástupný symbol pro obsah 2">
            <a:extLst>
              <a:ext uri="{FF2B5EF4-FFF2-40B4-BE49-F238E27FC236}">
                <a16:creationId xmlns:a16="http://schemas.microsoft.com/office/drawing/2014/main" id="{71B3B919-5BBC-4BF8-92D8-C888B1135F80}"/>
              </a:ext>
            </a:extLst>
          </p:cNvPr>
          <p:cNvSpPr>
            <a:spLocks noGrp="1"/>
          </p:cNvSpPr>
          <p:nvPr>
            <p:ph idx="1"/>
          </p:nvPr>
        </p:nvSpPr>
        <p:spPr/>
        <p:txBody>
          <a:bodyPr/>
          <a:lstStyle/>
          <a:p>
            <a:pPr marL="0" indent="0">
              <a:buNone/>
            </a:pPr>
            <a:r>
              <a:rPr lang="cs-CZ" b="1" dirty="0"/>
              <a:t>Zaměření na podporu základní orientace v hostitelské společnosti</a:t>
            </a:r>
          </a:p>
          <a:p>
            <a:r>
              <a:rPr lang="cs-CZ" dirty="0"/>
              <a:t>Imigranti potřebují množství informací o hostitelské zemi</a:t>
            </a:r>
          </a:p>
          <a:p>
            <a:r>
              <a:rPr lang="cs-CZ" dirty="0"/>
              <a:t>Klíčové je v tomto ohledu především zprostředkování znalostí a porozumění vlastním právům a povinnostem</a:t>
            </a:r>
          </a:p>
          <a:p>
            <a:r>
              <a:rPr lang="cs-CZ" dirty="0"/>
              <a:t>Znalost úředních postupů</a:t>
            </a:r>
          </a:p>
          <a:p>
            <a:r>
              <a:rPr lang="cs-CZ" dirty="0"/>
              <a:t>Kulturních rozdílů</a:t>
            </a:r>
          </a:p>
        </p:txBody>
      </p:sp>
    </p:spTree>
    <p:extLst>
      <p:ext uri="{BB962C8B-B14F-4D97-AF65-F5344CB8AC3E}">
        <p14:creationId xmlns:p14="http://schemas.microsoft.com/office/powerpoint/2010/main" val="2428479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2A891-A429-4F82-A550-7B64B21FBD35}"/>
              </a:ext>
            </a:extLst>
          </p:cNvPr>
          <p:cNvSpPr>
            <a:spLocks noGrp="1"/>
          </p:cNvSpPr>
          <p:nvPr>
            <p:ph type="title"/>
          </p:nvPr>
        </p:nvSpPr>
        <p:spPr/>
        <p:txBody>
          <a:bodyPr/>
          <a:lstStyle/>
          <a:p>
            <a:r>
              <a:rPr lang="cs-CZ" dirty="0"/>
              <a:t>Zaměření sociální práce s </a:t>
            </a:r>
            <a:r>
              <a:rPr lang="cs-CZ" u="sng" dirty="0"/>
              <a:t>migranty </a:t>
            </a:r>
            <a:r>
              <a:rPr lang="cs-CZ" dirty="0"/>
              <a:t>II</a:t>
            </a:r>
          </a:p>
        </p:txBody>
      </p:sp>
      <p:sp>
        <p:nvSpPr>
          <p:cNvPr id="3" name="Zástupný symbol pro obsah 2">
            <a:extLst>
              <a:ext uri="{FF2B5EF4-FFF2-40B4-BE49-F238E27FC236}">
                <a16:creationId xmlns:a16="http://schemas.microsoft.com/office/drawing/2014/main" id="{A701A225-0294-4CFE-ADD0-F83B75F132E9}"/>
              </a:ext>
            </a:extLst>
          </p:cNvPr>
          <p:cNvSpPr>
            <a:spLocks noGrp="1"/>
          </p:cNvSpPr>
          <p:nvPr>
            <p:ph idx="1"/>
          </p:nvPr>
        </p:nvSpPr>
        <p:spPr/>
        <p:txBody>
          <a:bodyPr>
            <a:normAutofit fontScale="92500" lnSpcReduction="10000"/>
          </a:bodyPr>
          <a:lstStyle/>
          <a:p>
            <a:pPr marL="0" indent="0">
              <a:buNone/>
            </a:pPr>
            <a:r>
              <a:rPr lang="cs-CZ" b="1" dirty="0"/>
              <a:t>Nejdůležitější aktivity a úkony při sociální práci s imigranty</a:t>
            </a:r>
          </a:p>
          <a:p>
            <a:r>
              <a:rPr lang="cs-CZ" dirty="0"/>
              <a:t>Zprostředkování kontaktu s různými organizacemi</a:t>
            </a:r>
          </a:p>
          <a:p>
            <a:r>
              <a:rPr lang="cs-CZ" dirty="0"/>
              <a:t>Pomoc při psaní úředních dopisů /emailů</a:t>
            </a:r>
          </a:p>
          <a:p>
            <a:r>
              <a:rPr lang="cs-CZ" dirty="0"/>
              <a:t>Informace o sociálním a vzdělávacím systému</a:t>
            </a:r>
          </a:p>
          <a:p>
            <a:r>
              <a:rPr lang="cs-CZ" dirty="0"/>
              <a:t>Intervence v nouzových situacích</a:t>
            </a:r>
          </a:p>
          <a:p>
            <a:r>
              <a:rPr lang="cs-CZ" dirty="0"/>
              <a:t>A dále</a:t>
            </a:r>
          </a:p>
          <a:p>
            <a:pPr lvl="1"/>
            <a:r>
              <a:rPr lang="cs-CZ" dirty="0"/>
              <a:t>Sociální a právní poradenství</a:t>
            </a:r>
          </a:p>
          <a:p>
            <a:pPr lvl="1"/>
            <a:r>
              <a:rPr lang="cs-CZ" dirty="0"/>
              <a:t>Psychologická pomoc</a:t>
            </a:r>
          </a:p>
          <a:p>
            <a:pPr lvl="1"/>
            <a:r>
              <a:rPr lang="cs-CZ" dirty="0"/>
              <a:t>Pomoc při hledání práce, bydlení</a:t>
            </a:r>
          </a:p>
          <a:p>
            <a:pPr lvl="1"/>
            <a:r>
              <a:rPr lang="cs-CZ" dirty="0"/>
              <a:t>Podpora při hledání  volnočasových aktivit</a:t>
            </a:r>
          </a:p>
          <a:p>
            <a:pPr lvl="1"/>
            <a:r>
              <a:rPr lang="cs-CZ" dirty="0"/>
              <a:t>Pomoc při návratu do vlasti</a:t>
            </a:r>
          </a:p>
        </p:txBody>
      </p:sp>
    </p:spTree>
    <p:extLst>
      <p:ext uri="{BB962C8B-B14F-4D97-AF65-F5344CB8AC3E}">
        <p14:creationId xmlns:p14="http://schemas.microsoft.com/office/powerpoint/2010/main" val="30070739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57ECA13-6EA9-4888-8426-1653FD5C6F51}"/>
              </a:ext>
            </a:extLst>
          </p:cNvPr>
          <p:cNvSpPr>
            <a:spLocks noGrp="1"/>
          </p:cNvSpPr>
          <p:nvPr>
            <p:ph type="title"/>
          </p:nvPr>
        </p:nvSpPr>
        <p:spPr>
          <a:xfrm>
            <a:off x="831849" y="1709738"/>
            <a:ext cx="10736373" cy="2852737"/>
          </a:xfrm>
        </p:spPr>
        <p:txBody>
          <a:bodyPr/>
          <a:lstStyle/>
          <a:p>
            <a:r>
              <a:rPr lang="cs-CZ" dirty="0"/>
              <a:t>Osoby v nepříznivé situaci,</a:t>
            </a:r>
            <a:br>
              <a:rPr lang="cs-CZ" dirty="0"/>
            </a:br>
            <a:r>
              <a:rPr lang="cs-CZ" dirty="0"/>
              <a:t>osoby společensky znevýhodněné, osoby sociálně vyloučené</a:t>
            </a:r>
          </a:p>
        </p:txBody>
      </p:sp>
    </p:spTree>
    <p:extLst>
      <p:ext uri="{BB962C8B-B14F-4D97-AF65-F5344CB8AC3E}">
        <p14:creationId xmlns:p14="http://schemas.microsoft.com/office/powerpoint/2010/main" val="35105392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D1AADF-6719-4267-8DFC-C73A6AE9A7E4}"/>
              </a:ext>
            </a:extLst>
          </p:cNvPr>
          <p:cNvSpPr>
            <a:spLocks noGrp="1"/>
          </p:cNvSpPr>
          <p:nvPr>
            <p:ph type="title"/>
          </p:nvPr>
        </p:nvSpPr>
        <p:spPr/>
        <p:txBody>
          <a:bodyPr>
            <a:normAutofit fontScale="90000"/>
          </a:bodyPr>
          <a:lstStyle/>
          <a:p>
            <a:r>
              <a:rPr lang="cs-CZ" dirty="0"/>
              <a:t>Kategorie osob v nepříznivé situaci, společensky znevýhodněných a sociálně vyloučených</a:t>
            </a:r>
          </a:p>
        </p:txBody>
      </p:sp>
      <p:sp>
        <p:nvSpPr>
          <p:cNvPr id="3" name="Zástupný symbol pro obsah 2">
            <a:extLst>
              <a:ext uri="{FF2B5EF4-FFF2-40B4-BE49-F238E27FC236}">
                <a16:creationId xmlns:a16="http://schemas.microsoft.com/office/drawing/2014/main" id="{1386165A-69D9-4E77-B441-103A3F3A7C23}"/>
              </a:ext>
            </a:extLst>
          </p:cNvPr>
          <p:cNvSpPr>
            <a:spLocks noGrp="1"/>
          </p:cNvSpPr>
          <p:nvPr>
            <p:ph idx="1"/>
          </p:nvPr>
        </p:nvSpPr>
        <p:spPr>
          <a:xfrm>
            <a:off x="520995" y="1825624"/>
            <a:ext cx="11259879" cy="4940936"/>
          </a:xfrm>
        </p:spPr>
        <p:txBody>
          <a:bodyPr>
            <a:normAutofit fontScale="77500" lnSpcReduction="20000"/>
          </a:bodyPr>
          <a:lstStyle/>
          <a:p>
            <a:r>
              <a:rPr lang="cs-CZ" dirty="0"/>
              <a:t>V určitých případech jsou podle dále nastíněného vymezení definovány přímo samostatné CS osob v nepříznivé situaci, společensky znevýhodněných osob nebo sociálně vyloučených osob</a:t>
            </a:r>
          </a:p>
          <a:p>
            <a:r>
              <a:rPr lang="cs-CZ" dirty="0"/>
              <a:t>Častěji ale tyto kategorie slouží spíše pro souhrnné označení různě vymezených CS, pro něž platí, že</a:t>
            </a:r>
          </a:p>
          <a:p>
            <a:pPr lvl="1"/>
            <a:r>
              <a:rPr lang="cs-CZ" dirty="0"/>
              <a:t>zahrnují osoby vyloučené z </a:t>
            </a:r>
            <a:r>
              <a:rPr lang="cs-CZ" i="1" dirty="0"/>
              <a:t>„možnosti participovat na běžném fungování společnosti v důsledku působení chudoby, nedostatku základních kompetencí a příležitostí k celoživotnímu učení, nebo následkem diskriminace. V této situaci se dále zhoršuje přístup těchto osob k práci, příjmům, příležitostem ke vzdělání a možnostem rozvoje kvalifikace, stejně jako možnosti jejich zapojení do aktivit a vztahových sítí společnosti a komunity. “</a:t>
            </a:r>
            <a:r>
              <a:rPr lang="cs-CZ" dirty="0"/>
              <a:t> (</a:t>
            </a:r>
            <a:r>
              <a:rPr lang="cs-CZ" dirty="0" err="1"/>
              <a:t>European</a:t>
            </a:r>
            <a:r>
              <a:rPr lang="cs-CZ" dirty="0"/>
              <a:t> </a:t>
            </a:r>
            <a:r>
              <a:rPr lang="cs-CZ" dirty="0" err="1"/>
              <a:t>Commision</a:t>
            </a:r>
            <a:r>
              <a:rPr lang="cs-CZ" dirty="0"/>
              <a:t>, s. 10)</a:t>
            </a:r>
          </a:p>
          <a:p>
            <a:r>
              <a:rPr lang="cs-CZ" dirty="0"/>
              <a:t>Na rozdíl od jiných cílových skupin je pro odlišení obecnějších kategorií nebo cílových skupin zahrnujících příslušné skupiny osob jejich definičním znakem přímo samotná existence nepříznivé situace, společenského znevýhodnění nebo stav či riziko sociálního vyloučení</a:t>
            </a:r>
          </a:p>
          <a:p>
            <a:r>
              <a:rPr lang="cs-CZ" dirty="0"/>
              <a:t>Pojmy „nepříznivá situace“, „společenské znevýhodnění“ a „sociální vyloučení“ přitom mohou být chápány různými způsoby a cílové skupiny tak mohou pojmout různé skupiny osob</a:t>
            </a:r>
          </a:p>
          <a:p>
            <a:r>
              <a:rPr lang="cs-CZ" dirty="0"/>
              <a:t>To odrážejí i rozdíly v definicích cílových skupin odpovídajících těmto kategoriím, kdy použité vymezení cílových skupin se soustředí na odlišná rizika, povahu a míru sociálního vyloučení, respektive zahrnuje tomu odpovídající osoby</a:t>
            </a:r>
          </a:p>
        </p:txBody>
      </p:sp>
    </p:spTree>
    <p:extLst>
      <p:ext uri="{BB962C8B-B14F-4D97-AF65-F5344CB8AC3E}">
        <p14:creationId xmlns:p14="http://schemas.microsoft.com/office/powerpoint/2010/main" val="44803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529C2A-227E-489C-9B75-E5D9F4CB6612}"/>
              </a:ext>
            </a:extLst>
          </p:cNvPr>
          <p:cNvSpPr>
            <a:spLocks noGrp="1"/>
          </p:cNvSpPr>
          <p:nvPr>
            <p:ph type="title"/>
          </p:nvPr>
        </p:nvSpPr>
        <p:spPr/>
        <p:txBody>
          <a:bodyPr/>
          <a:lstStyle/>
          <a:p>
            <a:r>
              <a:rPr lang="cs-CZ" dirty="0"/>
              <a:t>Dva přístupy k definici těchto cílových skupin</a:t>
            </a:r>
          </a:p>
        </p:txBody>
      </p:sp>
      <p:sp>
        <p:nvSpPr>
          <p:cNvPr id="3" name="Zástupný symbol pro obsah 2">
            <a:extLst>
              <a:ext uri="{FF2B5EF4-FFF2-40B4-BE49-F238E27FC236}">
                <a16:creationId xmlns:a16="http://schemas.microsoft.com/office/drawing/2014/main" id="{C27E8DF7-9896-45B4-93F1-A8E9AA20DDA6}"/>
              </a:ext>
            </a:extLst>
          </p:cNvPr>
          <p:cNvSpPr>
            <a:spLocks noGrp="1"/>
          </p:cNvSpPr>
          <p:nvPr>
            <p:ph idx="1"/>
          </p:nvPr>
        </p:nvSpPr>
        <p:spPr>
          <a:xfrm>
            <a:off x="838200" y="1825624"/>
            <a:ext cx="10515600" cy="4532645"/>
          </a:xfrm>
        </p:spPr>
        <p:txBody>
          <a:bodyPr>
            <a:normAutofit lnSpcReduction="10000"/>
          </a:bodyPr>
          <a:lstStyle/>
          <a:p>
            <a:pPr marL="457200" indent="-457200">
              <a:buFont typeface="+mj-lt"/>
              <a:buAutoNum type="arabicPeriod"/>
            </a:pPr>
            <a:r>
              <a:rPr lang="cs-CZ" dirty="0"/>
              <a:t>Východiskem definice CS je obecný odkaz na nepříznivou sociální situaci / společenské znevýhodnění / sociální vyloučení</a:t>
            </a:r>
          </a:p>
          <a:p>
            <a:pPr lvl="1"/>
            <a:r>
              <a:rPr lang="cs-CZ" dirty="0"/>
              <a:t>Skupiny osob, které naplňují tyto atributy, jsou do těchto skupin přiřazeny</a:t>
            </a:r>
          </a:p>
          <a:p>
            <a:pPr lvl="1"/>
            <a:r>
              <a:rPr lang="cs-CZ" dirty="0"/>
              <a:t>Přímo v označení CS se explicitně poukazuje na nepříznivou situaci, společenské znevýhodnění nebo sociální vyloučení</a:t>
            </a:r>
          </a:p>
          <a:p>
            <a:pPr marL="457200" indent="-457200">
              <a:buFont typeface="+mj-lt"/>
              <a:buAutoNum type="arabicPeriod"/>
            </a:pPr>
            <a:r>
              <a:rPr lang="cs-CZ" dirty="0"/>
              <a:t>Východiskem definice CS jsou konkrétní vybrané definiční znaky</a:t>
            </a:r>
          </a:p>
          <a:p>
            <a:pPr lvl="1"/>
            <a:r>
              <a:rPr lang="cs-CZ" dirty="0"/>
              <a:t>Jednotlivé CS jsou samostatně vymezeny podle jejich klíčových charakteristik a jsou označeny podle konkrétní skupiny, kterou reprezentují</a:t>
            </a:r>
          </a:p>
          <a:p>
            <a:pPr lvl="1"/>
            <a:r>
              <a:rPr lang="cs-CZ" dirty="0"/>
              <a:t>Vzhledem k povaze významných charakteristik těchto cílových skupin je možné na tyto cílové skupiny nahlížet tak, že odpovídají obecnějším kategoriím osob v nepříznivé situaci, společensky znevýhodněných osob nebo sociálně vyloučených osob i přesto, že se s touto obecnější kategorizací fakticky nepracuje, respektive to není potřebné</a:t>
            </a:r>
            <a:endParaRPr lang="cs-CZ" sz="2000" dirty="0"/>
          </a:p>
          <a:p>
            <a:endParaRPr lang="cs-CZ" dirty="0"/>
          </a:p>
        </p:txBody>
      </p:sp>
    </p:spTree>
    <p:extLst>
      <p:ext uri="{BB962C8B-B14F-4D97-AF65-F5344CB8AC3E}">
        <p14:creationId xmlns:p14="http://schemas.microsoft.com/office/powerpoint/2010/main" val="362925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883069-0DE2-4378-9FDC-3EB1EDE12F97}"/>
              </a:ext>
            </a:extLst>
          </p:cNvPr>
          <p:cNvSpPr>
            <a:spLocks noGrp="1"/>
          </p:cNvSpPr>
          <p:nvPr>
            <p:ph type="title"/>
          </p:nvPr>
        </p:nvSpPr>
        <p:spPr>
          <a:xfrm>
            <a:off x="838200" y="280061"/>
            <a:ext cx="10515600" cy="1325563"/>
          </a:xfrm>
        </p:spPr>
        <p:txBody>
          <a:bodyPr>
            <a:normAutofit fontScale="90000"/>
          </a:bodyPr>
          <a:lstStyle/>
          <a:p>
            <a:r>
              <a:rPr lang="cs-CZ" dirty="0"/>
              <a:t>Osoby v nepříznivé situaci, společensky znevýhodněné osoby a sociálně vyloučené osoby</a:t>
            </a:r>
          </a:p>
        </p:txBody>
      </p:sp>
      <p:sp>
        <p:nvSpPr>
          <p:cNvPr id="3" name="Zástupný symbol pro obsah 2">
            <a:extLst>
              <a:ext uri="{FF2B5EF4-FFF2-40B4-BE49-F238E27FC236}">
                <a16:creationId xmlns:a16="http://schemas.microsoft.com/office/drawing/2014/main" id="{3DE17171-0BA6-431A-B5B5-A82ACDB432A8}"/>
              </a:ext>
            </a:extLst>
          </p:cNvPr>
          <p:cNvSpPr>
            <a:spLocks noGrp="1"/>
          </p:cNvSpPr>
          <p:nvPr>
            <p:ph idx="1"/>
          </p:nvPr>
        </p:nvSpPr>
        <p:spPr>
          <a:xfrm>
            <a:off x="508000" y="1693758"/>
            <a:ext cx="11348720" cy="5004751"/>
          </a:xfrm>
        </p:spPr>
        <p:txBody>
          <a:bodyPr>
            <a:noAutofit/>
          </a:bodyPr>
          <a:lstStyle/>
          <a:p>
            <a:pPr marL="0" indent="0">
              <a:buNone/>
            </a:pPr>
            <a:r>
              <a:rPr lang="cs-CZ" sz="1800" b="1" dirty="0"/>
              <a:t>Skupiny osob, které mohou zahrnovat CS osob v nepříznivé situaci, společensky znevýhodněné osoby nebo sociálně vyloučené osoby (1. přístup), nebo jež reprezentují CS spadající do těchto obecnějších kategorií (2. přístup):</a:t>
            </a:r>
          </a:p>
          <a:p>
            <a:r>
              <a:rPr lang="cs-CZ" sz="1800" dirty="0"/>
              <a:t>Osoby bez přístřeší, v dočasném ubytování (azylový dům), nevyhovujícím bydlení (squat, ubytovna, nevyhovující byt)</a:t>
            </a:r>
          </a:p>
          <a:p>
            <a:r>
              <a:rPr lang="cs-CZ" sz="1800" dirty="0"/>
              <a:t>Obyvatelé sociálně vyloučených lokalit</a:t>
            </a:r>
          </a:p>
          <a:p>
            <a:pPr marL="457200" lvl="1" indent="0">
              <a:buNone/>
            </a:pPr>
            <a:r>
              <a:rPr lang="cs-CZ" sz="1800" dirty="0"/>
              <a:t>Tyto lokality může charakterizovat určitá převažující etnická příslušnost, toto ale nemusí být rozhodující okolnost a v lokalitě mohou žít i osoby s jinou etnickou příslušností (z těchto důvodů není v označení etnicita zdůrazněna)</a:t>
            </a:r>
            <a:endParaRPr lang="cs-CZ" sz="2800" dirty="0"/>
          </a:p>
          <a:p>
            <a:r>
              <a:rPr lang="cs-CZ" sz="1800" dirty="0"/>
              <a:t>Osoby s dluhy a/nebo v insolvenci</a:t>
            </a:r>
          </a:p>
          <a:p>
            <a:r>
              <a:rPr lang="cs-CZ" sz="1800" dirty="0"/>
              <a:t>Dlouhodobě nezaměstnané, osoby závislé na příjmech ze sociálních dávek</a:t>
            </a:r>
          </a:p>
          <a:p>
            <a:r>
              <a:rPr lang="cs-CZ" sz="1800" dirty="0"/>
              <a:t>Osoby s nedostatečnými příjmy</a:t>
            </a:r>
          </a:p>
          <a:p>
            <a:r>
              <a:rPr lang="cs-CZ" sz="1800" dirty="0"/>
              <a:t>Osoby vracející se z výkonu trestu odnětí svobody</a:t>
            </a:r>
          </a:p>
          <a:p>
            <a:r>
              <a:rPr lang="cs-CZ" sz="1800" dirty="0"/>
              <a:t>Osoby vracející se ze školských zařízení pro výkon ústavní péče</a:t>
            </a:r>
          </a:p>
          <a:p>
            <a:r>
              <a:rPr lang="cs-CZ" sz="1800" dirty="0"/>
              <a:t>Osoby vracející se ze zdravotnického zařízení</a:t>
            </a:r>
          </a:p>
          <a:p>
            <a:pPr marL="457200" lvl="1" indent="0">
              <a:buNone/>
            </a:pPr>
            <a:r>
              <a:rPr lang="cs-CZ" sz="1800" dirty="0"/>
              <a:t>poskytujícího psychiatrickou péči nebo po dlouhodobé hospitalizaci ve zdravotnickém zařízení a s narušeným nebo neexistujícím sociálním zázemím</a:t>
            </a:r>
          </a:p>
          <a:p>
            <a:r>
              <a:rPr lang="cs-CZ" sz="1800" dirty="0"/>
              <a:t>Osoby po ukončení léčby ze závislosti na návykových látkách v pobytovém léčebném zařízení sociálních služeb</a:t>
            </a:r>
          </a:p>
        </p:txBody>
      </p:sp>
    </p:spTree>
    <p:extLst>
      <p:ext uri="{BB962C8B-B14F-4D97-AF65-F5344CB8AC3E}">
        <p14:creationId xmlns:p14="http://schemas.microsoft.com/office/powerpoint/2010/main" val="239160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additive="base">
                                        <p:cTn id="5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 calcmode="lin" valueType="num">
                                      <p:cBhvr additive="base">
                                        <p:cTn id="6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25EF026-4983-45A1-9100-C1CBC2218C52}"/>
              </a:ext>
            </a:extLst>
          </p:cNvPr>
          <p:cNvSpPr>
            <a:spLocks noGrp="1"/>
          </p:cNvSpPr>
          <p:nvPr>
            <p:ph type="title"/>
          </p:nvPr>
        </p:nvSpPr>
        <p:spPr/>
        <p:txBody>
          <a:bodyPr/>
          <a:lstStyle/>
          <a:p>
            <a:r>
              <a:rPr lang="cs-CZ" dirty="0"/>
              <a:t>Osoby ohrožené rizikovými jevy a rizikovými nebo kriminálními aktivitami</a:t>
            </a:r>
          </a:p>
        </p:txBody>
      </p:sp>
    </p:spTree>
    <p:extLst>
      <p:ext uri="{BB962C8B-B14F-4D97-AF65-F5344CB8AC3E}">
        <p14:creationId xmlns:p14="http://schemas.microsoft.com/office/powerpoint/2010/main" val="164904944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4465F8-53FE-496D-979C-66C5A37CF4E7}"/>
              </a:ext>
            </a:extLst>
          </p:cNvPr>
          <p:cNvSpPr>
            <a:spLocks noGrp="1"/>
          </p:cNvSpPr>
          <p:nvPr>
            <p:ph type="title"/>
          </p:nvPr>
        </p:nvSpPr>
        <p:spPr>
          <a:xfrm>
            <a:off x="838200" y="365125"/>
            <a:ext cx="10515600" cy="1325563"/>
          </a:xfrm>
        </p:spPr>
        <p:txBody>
          <a:bodyPr/>
          <a:lstStyle/>
          <a:p>
            <a:r>
              <a:rPr lang="cs-CZ" dirty="0"/>
              <a:t>Kategorie osob ohrožených rizikovými jevy a rizikovými nebo kriminálními aktivitami</a:t>
            </a:r>
          </a:p>
        </p:txBody>
      </p:sp>
      <p:sp>
        <p:nvSpPr>
          <p:cNvPr id="3" name="Zástupný symbol pro obsah 2">
            <a:extLst>
              <a:ext uri="{FF2B5EF4-FFF2-40B4-BE49-F238E27FC236}">
                <a16:creationId xmlns:a16="http://schemas.microsoft.com/office/drawing/2014/main" id="{D04528E4-902F-4923-BF43-DCB37DC25C9E}"/>
              </a:ext>
            </a:extLst>
          </p:cNvPr>
          <p:cNvSpPr>
            <a:spLocks noGrp="1"/>
          </p:cNvSpPr>
          <p:nvPr>
            <p:ph idx="1"/>
          </p:nvPr>
        </p:nvSpPr>
        <p:spPr>
          <a:xfrm>
            <a:off x="589280" y="1825625"/>
            <a:ext cx="11267440" cy="4351338"/>
          </a:xfrm>
        </p:spPr>
        <p:txBody>
          <a:bodyPr>
            <a:normAutofit fontScale="77500" lnSpcReduction="20000"/>
          </a:bodyPr>
          <a:lstStyle/>
          <a:p>
            <a:r>
              <a:rPr lang="cs-CZ" dirty="0"/>
              <a:t>V předchozím případě byla pro vymezení CS charakteristická situace, kterou bylo možné vnímat jako nepříznivou, způsobující společenské znevýhodnění nebo vedoucí k sociálnímu vyloučení</a:t>
            </a:r>
          </a:p>
          <a:p>
            <a:r>
              <a:rPr lang="cs-CZ" dirty="0"/>
              <a:t>V tomto případě je naproti tomu definičním znakem CS riziko psychické újmy nebo újmy na zdraví či na životě, které je způsobenou buď určitou situací (akutní krizové stavy), nebo určitým jednáním, ať už cizím (trestná činnost, domácí násilí) nebo vlastním (abúzus návykových látek)</a:t>
            </a:r>
          </a:p>
          <a:p>
            <a:r>
              <a:rPr lang="cs-CZ" dirty="0"/>
              <a:t>U některých skupin osob nemusí být odlišnost od předchozí obecnější kategorie CS jednoznačná a určité skupiny osob je možné přiřadit jak do této, tak do předchozí obecnější kategorie CS</a:t>
            </a:r>
          </a:p>
          <a:p>
            <a:pPr lvl="1"/>
            <a:r>
              <a:rPr lang="cs-CZ" dirty="0"/>
              <a:t>Např. osoby bez přístřeší: ztráta bydlení představuje nepříznivou situaci zapříčiněnou celou řadou okolností a nepříznivých podmínek osoby x vnímání života bez střechy nad hlavou jako důsledku nedostatečné iniciativy dotyčné osoby, důsledku jejích dřívějších chybných rozhodnutí nebo selhání při reakci na určitou situaci apod.</a:t>
            </a:r>
          </a:p>
          <a:p>
            <a:r>
              <a:rPr lang="cs-CZ" dirty="0"/>
              <a:t>Označení „osoby ohrožené rizikovými jevy“ je třeba chápat ryze jako obecnější kategorii zahrnující několik značně odlišných CS, které nelze tematizovat společně, protože definiční znaky jsou příliš různorodé a dokonce se zde objevují CS reprezentující „opačné póly“ jednoho problému (pachatel a oběť trestného činu, agresor a oběť násilí) </a:t>
            </a:r>
          </a:p>
        </p:txBody>
      </p:sp>
    </p:spTree>
    <p:extLst>
      <p:ext uri="{BB962C8B-B14F-4D97-AF65-F5344CB8AC3E}">
        <p14:creationId xmlns:p14="http://schemas.microsoft.com/office/powerpoint/2010/main" val="102916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C0B63E-4502-4CEC-9FA2-42C66F06C1B6}"/>
              </a:ext>
            </a:extLst>
          </p:cNvPr>
          <p:cNvSpPr>
            <a:spLocks noGrp="1"/>
          </p:cNvSpPr>
          <p:nvPr>
            <p:ph type="title"/>
          </p:nvPr>
        </p:nvSpPr>
        <p:spPr/>
        <p:txBody>
          <a:bodyPr/>
          <a:lstStyle/>
          <a:p>
            <a:r>
              <a:rPr lang="cs-CZ" dirty="0"/>
              <a:t>Osoby ohrožené rizikovými jevy a rizikovými nebo kriminálními aktivitami</a:t>
            </a:r>
          </a:p>
        </p:txBody>
      </p:sp>
      <p:sp>
        <p:nvSpPr>
          <p:cNvPr id="3" name="Zástupný symbol pro obsah 2">
            <a:extLst>
              <a:ext uri="{FF2B5EF4-FFF2-40B4-BE49-F238E27FC236}">
                <a16:creationId xmlns:a16="http://schemas.microsoft.com/office/drawing/2014/main" id="{08F42DE3-D1DC-4C47-BE0F-098285688CBF}"/>
              </a:ext>
            </a:extLst>
          </p:cNvPr>
          <p:cNvSpPr>
            <a:spLocks noGrp="1"/>
          </p:cNvSpPr>
          <p:nvPr>
            <p:ph sz="half" idx="1"/>
          </p:nvPr>
        </p:nvSpPr>
        <p:spPr/>
        <p:txBody>
          <a:bodyPr>
            <a:normAutofit fontScale="62500" lnSpcReduction="20000"/>
          </a:bodyPr>
          <a:lstStyle/>
          <a:p>
            <a:pPr marL="0" indent="0">
              <a:buNone/>
            </a:pPr>
            <a:r>
              <a:rPr lang="cs-CZ" b="1" dirty="0"/>
              <a:t>Osoby ohrožené traumatizujícími okolnostmi nebo rizikovými jevy a činností ze strany jiných osob</a:t>
            </a:r>
          </a:p>
          <a:p>
            <a:r>
              <a:rPr lang="cs-CZ" dirty="0"/>
              <a:t>Osoby v krizi</a:t>
            </a:r>
          </a:p>
          <a:p>
            <a:r>
              <a:rPr lang="cs-CZ" dirty="0"/>
              <a:t>Oběti trestných činů</a:t>
            </a:r>
          </a:p>
          <a:p>
            <a:r>
              <a:rPr lang="cs-CZ" dirty="0"/>
              <a:t>Oběti domácího násilí</a:t>
            </a:r>
          </a:p>
          <a:p>
            <a:pPr marL="0" indent="0">
              <a:buNone/>
            </a:pPr>
            <a:endParaRPr lang="cs-CZ" dirty="0"/>
          </a:p>
          <a:p>
            <a:endParaRPr lang="cs-CZ" dirty="0"/>
          </a:p>
          <a:p>
            <a:pPr marL="0" indent="0">
              <a:buNone/>
            </a:pPr>
            <a:r>
              <a:rPr lang="cs-CZ" b="1" dirty="0"/>
              <a:t>Rizikové, kriminální nebo zdraví ohrožující jednání</a:t>
            </a:r>
          </a:p>
          <a:p>
            <a:r>
              <a:rPr lang="cs-CZ" dirty="0"/>
              <a:t>Uživatelé návykových látek</a:t>
            </a:r>
          </a:p>
          <a:p>
            <a:r>
              <a:rPr lang="cs-CZ" dirty="0"/>
              <a:t>Osoby závislé na hazardních hrách (dříve herní automaty, aktuálně hazard přes internet)</a:t>
            </a:r>
          </a:p>
          <a:p>
            <a:r>
              <a:rPr lang="cs-CZ" dirty="0"/>
              <a:t>Pachatelé trestných činů</a:t>
            </a:r>
          </a:p>
          <a:p>
            <a:r>
              <a:rPr lang="cs-CZ" dirty="0"/>
              <a:t>Vykázané osoby (pachatelé domácího násilí)</a:t>
            </a:r>
          </a:p>
          <a:p>
            <a:r>
              <a:rPr lang="cs-CZ" dirty="0"/>
              <a:t>Jiné rizikové jednání (např. prostituce)</a:t>
            </a:r>
          </a:p>
          <a:p>
            <a:endParaRPr lang="cs-CZ" dirty="0"/>
          </a:p>
        </p:txBody>
      </p:sp>
      <p:sp>
        <p:nvSpPr>
          <p:cNvPr id="4" name="Zástupný symbol pro obsah 3">
            <a:extLst>
              <a:ext uri="{FF2B5EF4-FFF2-40B4-BE49-F238E27FC236}">
                <a16:creationId xmlns:a16="http://schemas.microsoft.com/office/drawing/2014/main" id="{16804FD8-1677-47F7-BD97-2BDCD58A926E}"/>
              </a:ext>
            </a:extLst>
          </p:cNvPr>
          <p:cNvSpPr>
            <a:spLocks noGrp="1"/>
          </p:cNvSpPr>
          <p:nvPr>
            <p:ph sz="half" idx="2"/>
          </p:nvPr>
        </p:nvSpPr>
        <p:spPr/>
        <p:txBody>
          <a:bodyPr>
            <a:normAutofit fontScale="62500" lnSpcReduction="20000"/>
          </a:bodyPr>
          <a:lstStyle/>
          <a:p>
            <a:pPr marL="0" indent="0">
              <a:buNone/>
            </a:pPr>
            <a:r>
              <a:rPr lang="cs-CZ" b="1" dirty="0"/>
              <a:t>Nepříznivá situace nebo rizikové jednání? </a:t>
            </a:r>
          </a:p>
          <a:p>
            <a:r>
              <a:rPr lang="cs-CZ" dirty="0"/>
              <a:t>Osoby bez přístřeší?</a:t>
            </a:r>
          </a:p>
          <a:p>
            <a:r>
              <a:rPr lang="cs-CZ" dirty="0"/>
              <a:t>Prostituce?</a:t>
            </a:r>
          </a:p>
          <a:p>
            <a:r>
              <a:rPr lang="cs-CZ" dirty="0"/>
              <a:t>Dlouhodobá nezaměstnanost?</a:t>
            </a:r>
          </a:p>
          <a:p>
            <a:r>
              <a:rPr lang="cs-CZ" dirty="0"/>
              <a:t>Předlužení?</a:t>
            </a:r>
          </a:p>
          <a:p>
            <a:r>
              <a:rPr lang="cs-CZ" dirty="0"/>
              <a:t>...?</a:t>
            </a:r>
          </a:p>
          <a:p>
            <a:endParaRPr lang="cs-CZ" dirty="0"/>
          </a:p>
          <a:p>
            <a:r>
              <a:rPr lang="cs-CZ" dirty="0"/>
              <a:t>Většinou jsou takovéto situace spojovány spíše s nepříznivou situací a sociálním vyloučením, nicméně je třeba počítat s tím, že v praxi se sociální pracovník setká i s pohledem, že jde o důsledky rizikového jednání ze strany jedince a může být důležité vést o těchto otázkách diskusi</a:t>
            </a:r>
          </a:p>
        </p:txBody>
      </p:sp>
    </p:spTree>
    <p:extLst>
      <p:ext uri="{BB962C8B-B14F-4D97-AF65-F5344CB8AC3E}">
        <p14:creationId xmlns:p14="http://schemas.microsoft.com/office/powerpoint/2010/main" val="131662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 calcmode="lin" valueType="num">
                                      <p:cBhvr additive="base">
                                        <p:cTn id="2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0" end="10"/>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 calcmode="lin" valueType="num">
                                      <p:cBhvr additive="base">
                                        <p:cTn id="27"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 calcmode="lin" valueType="num">
                                      <p:cBhvr additive="base">
                                        <p:cTn id="33"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4">
                                            <p:txEl>
                                              <p:pRg st="0" end="0"/>
                                            </p:txEl>
                                          </p:spTgt>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ppt_y"/>
                                          </p:val>
                                        </p:tav>
                                        <p:tav tm="100000">
                                          <p:val>
                                            <p:strVal val="#ppt_y"/>
                                          </p:val>
                                        </p:tav>
                                      </p:tavLst>
                                    </p:anim>
                                  </p:childTnLst>
                                </p:cTn>
                              </p:par>
                              <p:par>
                                <p:cTn id="47" presetID="2" presetClass="entr" presetSubtype="2" fill="hold"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ppt_y"/>
                                          </p:val>
                                        </p:tav>
                                        <p:tav tm="100000">
                                          <p:val>
                                            <p:strVal val="#ppt_y"/>
                                          </p:val>
                                        </p:tav>
                                      </p:tavLst>
                                    </p:anim>
                                  </p:childTnLst>
                                </p:cTn>
                              </p:par>
                              <p:par>
                                <p:cTn id="51" presetID="2" presetClass="entr" presetSubtype="2" fill="hold" nodeType="withEffect">
                                  <p:stCondLst>
                                    <p:cond delay="0"/>
                                  </p:stCondLst>
                                  <p:childTnLst>
                                    <p:set>
                                      <p:cBhvr>
                                        <p:cTn id="52" dur="1" fill="hold">
                                          <p:stCondLst>
                                            <p:cond delay="0"/>
                                          </p:stCondLst>
                                        </p:cTn>
                                        <p:tgtEl>
                                          <p:spTgt spid="4">
                                            <p:txEl>
                                              <p:pRg st="5" end="5"/>
                                            </p:txEl>
                                          </p:spTgt>
                                        </p:tgtEl>
                                        <p:attrNameLst>
                                          <p:attrName>style.visibility</p:attrName>
                                        </p:attrNameLst>
                                      </p:cBhvr>
                                      <p:to>
                                        <p:strVal val="visible"/>
                                      </p:to>
                                    </p:set>
                                    <p:anim calcmode="lin" valueType="num">
                                      <p:cBhvr additive="base">
                                        <p:cTn id="53" dur="50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nodeType="clickEffect">
                                  <p:stCondLst>
                                    <p:cond delay="0"/>
                                  </p:stCondLst>
                                  <p:childTnLst>
                                    <p:set>
                                      <p:cBhvr>
                                        <p:cTn id="58" dur="1" fill="hold">
                                          <p:stCondLst>
                                            <p:cond delay="0"/>
                                          </p:stCondLst>
                                        </p:cTn>
                                        <p:tgtEl>
                                          <p:spTgt spid="4">
                                            <p:txEl>
                                              <p:pRg st="7" end="7"/>
                                            </p:txEl>
                                          </p:spTgt>
                                        </p:tgtEl>
                                        <p:attrNameLst>
                                          <p:attrName>style.visibility</p:attrName>
                                        </p:attrNameLst>
                                      </p:cBhvr>
                                      <p:to>
                                        <p:strVal val="visible"/>
                                      </p:to>
                                    </p:set>
                                    <p:anim calcmode="lin" valueType="num">
                                      <p:cBhvr additive="base">
                                        <p:cTn id="59" dur="500" fill="hold"/>
                                        <p:tgtEl>
                                          <p:spTgt spid="4">
                                            <p:txEl>
                                              <p:pRg st="7" end="7"/>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CF1457F-2DF0-4AF8-92C4-17264381F9EC}"/>
              </a:ext>
            </a:extLst>
          </p:cNvPr>
          <p:cNvSpPr>
            <a:spLocks noGrp="1"/>
          </p:cNvSpPr>
          <p:nvPr>
            <p:ph type="title"/>
          </p:nvPr>
        </p:nvSpPr>
        <p:spPr/>
        <p:txBody>
          <a:bodyPr/>
          <a:lstStyle/>
          <a:p>
            <a:r>
              <a:rPr lang="cs-CZ" dirty="0"/>
              <a:t>Děti, mládež a rodina</a:t>
            </a:r>
            <a:br>
              <a:rPr lang="cs-CZ" dirty="0"/>
            </a:br>
            <a:r>
              <a:rPr lang="cs-CZ" dirty="0"/>
              <a:t>Ohrožené děti a ohrožené rodiny</a:t>
            </a:r>
          </a:p>
        </p:txBody>
      </p:sp>
    </p:spTree>
    <p:extLst>
      <p:ext uri="{BB962C8B-B14F-4D97-AF65-F5344CB8AC3E}">
        <p14:creationId xmlns:p14="http://schemas.microsoft.com/office/powerpoint/2010/main" val="826558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5D6CB-1A1A-44C3-A7DC-151B3D60D6B1}"/>
              </a:ext>
            </a:extLst>
          </p:cNvPr>
          <p:cNvSpPr>
            <a:spLocks noGrp="1"/>
          </p:cNvSpPr>
          <p:nvPr>
            <p:ph type="title"/>
          </p:nvPr>
        </p:nvSpPr>
        <p:spPr/>
        <p:txBody>
          <a:bodyPr/>
          <a:lstStyle/>
          <a:p>
            <a:r>
              <a:rPr lang="cs-CZ" dirty="0"/>
              <a:t>Přístup pracovníka ke klientovi</a:t>
            </a:r>
          </a:p>
        </p:txBody>
      </p:sp>
      <p:sp>
        <p:nvSpPr>
          <p:cNvPr id="3" name="Zástupný symbol pro obsah 2">
            <a:extLst>
              <a:ext uri="{FF2B5EF4-FFF2-40B4-BE49-F238E27FC236}">
                <a16:creationId xmlns:a16="http://schemas.microsoft.com/office/drawing/2014/main" id="{78DD770E-3135-498A-9EEF-5BCCAFF6E4C2}"/>
              </a:ext>
            </a:extLst>
          </p:cNvPr>
          <p:cNvSpPr>
            <a:spLocks noGrp="1"/>
          </p:cNvSpPr>
          <p:nvPr>
            <p:ph idx="1"/>
          </p:nvPr>
        </p:nvSpPr>
        <p:spPr>
          <a:xfrm>
            <a:off x="838200" y="1825625"/>
            <a:ext cx="10795000" cy="4351338"/>
          </a:xfrm>
        </p:spPr>
        <p:txBody>
          <a:bodyPr>
            <a:normAutofit/>
          </a:bodyPr>
          <a:lstStyle/>
          <a:p>
            <a:r>
              <a:rPr lang="cs-CZ" sz="3200" dirty="0"/>
              <a:t>Předurčují jej už všeobecné výchozí podmínky (zákonem dané kompetence, cíle a přístup konkrétní organizace, služby, které organizace poskytuje, odbornost a hodnotová orientace pracovníka včetně jeho teoretického zakotvení atd.)</a:t>
            </a:r>
          </a:p>
          <a:p>
            <a:r>
              <a:rPr lang="cs-CZ" sz="3200" dirty="0"/>
              <a:t>Stěžejní je ale situace klienta a povaha řešeného problému</a:t>
            </a:r>
          </a:p>
          <a:p>
            <a:pPr lvl="2"/>
            <a:r>
              <a:rPr lang="cs-CZ" sz="2400" dirty="0"/>
              <a:t>Příprava na kontakt s klientem</a:t>
            </a:r>
          </a:p>
          <a:p>
            <a:pPr lvl="2"/>
            <a:r>
              <a:rPr lang="cs-CZ" sz="2400" dirty="0"/>
              <a:t>Zjišťování potřeb klienta – sjednávání zakázky</a:t>
            </a:r>
          </a:p>
          <a:p>
            <a:pPr lvl="2"/>
            <a:r>
              <a:rPr lang="cs-CZ" sz="2400" dirty="0"/>
              <a:t>Poskytnutí intervence, terapie – zprostředkování kontaktu nebo služeb, poradenství, práce s motivací...</a:t>
            </a:r>
          </a:p>
          <a:p>
            <a:pPr lvl="2"/>
            <a:r>
              <a:rPr lang="cs-CZ" sz="2400" dirty="0"/>
              <a:t>Ukončení kontaktu a jeho vyhodnocení</a:t>
            </a:r>
          </a:p>
        </p:txBody>
      </p:sp>
    </p:spTree>
    <p:extLst>
      <p:ext uri="{BB962C8B-B14F-4D97-AF65-F5344CB8AC3E}">
        <p14:creationId xmlns:p14="http://schemas.microsoft.com/office/powerpoint/2010/main" val="258175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09B362-C228-4DCF-9F54-9BDEA0771E0F}"/>
              </a:ext>
            </a:extLst>
          </p:cNvPr>
          <p:cNvSpPr>
            <a:spLocks noGrp="1"/>
          </p:cNvSpPr>
          <p:nvPr>
            <p:ph type="title"/>
          </p:nvPr>
        </p:nvSpPr>
        <p:spPr>
          <a:xfrm>
            <a:off x="838200" y="216158"/>
            <a:ext cx="10515600" cy="1325563"/>
          </a:xfrm>
        </p:spPr>
        <p:txBody>
          <a:bodyPr/>
          <a:lstStyle/>
          <a:p>
            <a:r>
              <a:rPr lang="cs-CZ" dirty="0"/>
              <a:t>Děti, mládež a rodina, ohrožené děti a ohrožené rodiny</a:t>
            </a:r>
          </a:p>
        </p:txBody>
      </p:sp>
      <p:sp>
        <p:nvSpPr>
          <p:cNvPr id="3" name="Zástupný symbol pro obsah 2">
            <a:extLst>
              <a:ext uri="{FF2B5EF4-FFF2-40B4-BE49-F238E27FC236}">
                <a16:creationId xmlns:a16="http://schemas.microsoft.com/office/drawing/2014/main" id="{9A5D6DAF-D484-40DA-AB3C-7C280FFFDBA8}"/>
              </a:ext>
            </a:extLst>
          </p:cNvPr>
          <p:cNvSpPr>
            <a:spLocks noGrp="1"/>
          </p:cNvSpPr>
          <p:nvPr>
            <p:ph sz="half" idx="1"/>
          </p:nvPr>
        </p:nvSpPr>
        <p:spPr>
          <a:xfrm>
            <a:off x="318977" y="1541721"/>
            <a:ext cx="5700823" cy="5231219"/>
          </a:xfrm>
        </p:spPr>
        <p:txBody>
          <a:bodyPr>
            <a:normAutofit fontScale="47500" lnSpcReduction="20000"/>
          </a:bodyPr>
          <a:lstStyle/>
          <a:p>
            <a:pPr marL="0" indent="0">
              <a:buNone/>
            </a:pPr>
            <a:r>
              <a:rPr lang="cs-CZ" b="1" dirty="0"/>
              <a:t>Děti a mládež ohrožené rizikovými jevy</a:t>
            </a:r>
          </a:p>
          <a:p>
            <a:r>
              <a:rPr lang="cs-CZ" dirty="0"/>
              <a:t>Ohrožení může být spojeno s určitou situací, charakteristikou prostředí, charakteristikami osob v okolí dítěte či dítěte samého, nebo jednáním dítěte či osob v jeho okolí</a:t>
            </a:r>
          </a:p>
          <a:p>
            <a:r>
              <a:rPr lang="cs-CZ" dirty="0"/>
              <a:t>Kromě bezprostředního negativního dopadu, akutního ohrožení nebo dlouhodobého působení negativních vlivů na dítě, může být ohrožen i další vývoj dítěte</a:t>
            </a:r>
          </a:p>
          <a:p>
            <a:r>
              <a:rPr lang="cs-CZ" dirty="0"/>
              <a:t>Mezi ohrožující jevy lze řadit</a:t>
            </a:r>
          </a:p>
          <a:p>
            <a:pPr lvl="1"/>
            <a:r>
              <a:rPr lang="cs-CZ" dirty="0"/>
              <a:t>týraní či zneužívaní (psychické, fyzické, sexuální)</a:t>
            </a:r>
          </a:p>
          <a:p>
            <a:pPr lvl="1"/>
            <a:r>
              <a:rPr lang="cs-CZ" dirty="0"/>
              <a:t>konflikt mezi rodiči, silně manipulativní zacházení rodiče s dítětem např. při partnerském nebo rozvodovém konfliktu</a:t>
            </a:r>
          </a:p>
          <a:p>
            <a:pPr lvl="1"/>
            <a:r>
              <a:rPr lang="cs-CZ" dirty="0"/>
              <a:t>situace, kdy je dítě svědkem domácího násilí</a:t>
            </a:r>
          </a:p>
          <a:p>
            <a:pPr lvl="1"/>
            <a:r>
              <a:rPr lang="cs-CZ" dirty="0"/>
              <a:t>výchovné problémy, kontakt s rizikovými osobami, které mohou ohrozit vývoj dítěte (sexuální zneužití, užívání návykových látek, destruktivní náboženské kulty apod.)</a:t>
            </a:r>
          </a:p>
          <a:p>
            <a:pPr lvl="1"/>
            <a:r>
              <a:rPr lang="cs-CZ" dirty="0"/>
              <a:t>užívání návykových látek</a:t>
            </a:r>
          </a:p>
          <a:p>
            <a:pPr lvl="1"/>
            <a:r>
              <a:rPr lang="cs-CZ" dirty="0"/>
              <a:t>rizikové sexuální chování</a:t>
            </a:r>
          </a:p>
          <a:p>
            <a:pPr lvl="1"/>
            <a:r>
              <a:rPr lang="cs-CZ" dirty="0"/>
              <a:t>delikventní jednání</a:t>
            </a:r>
          </a:p>
          <a:p>
            <a:pPr lvl="1"/>
            <a:r>
              <a:rPr lang="cs-CZ" dirty="0"/>
              <a:t>šikana</a:t>
            </a:r>
          </a:p>
          <a:p>
            <a:pPr lvl="1"/>
            <a:r>
              <a:rPr lang="cs-CZ" dirty="0"/>
              <a:t>kontakt se závadným nebo nevhodným obsahem nebo rizikové chování na internetu a sociálních sítích, </a:t>
            </a:r>
            <a:r>
              <a:rPr lang="cs-CZ" dirty="0" err="1"/>
              <a:t>kyberšikana</a:t>
            </a:r>
            <a:endParaRPr lang="cs-CZ" dirty="0"/>
          </a:p>
          <a:p>
            <a:pPr lvl="1"/>
            <a:r>
              <a:rPr lang="cs-CZ" dirty="0"/>
              <a:t>výrazné zhoršení zdravotního stavu, </a:t>
            </a:r>
            <a:r>
              <a:rPr lang="cs-CZ"/>
              <a:t>úraz, vážné </a:t>
            </a:r>
            <a:r>
              <a:rPr lang="cs-CZ" dirty="0"/>
              <a:t>nebo chronické onemocnění</a:t>
            </a:r>
          </a:p>
          <a:p>
            <a:pPr lvl="1"/>
            <a:r>
              <a:rPr lang="cs-CZ" dirty="0"/>
              <a:t>zdravotní postižení,</a:t>
            </a:r>
          </a:p>
          <a:p>
            <a:pPr lvl="1"/>
            <a:r>
              <a:rPr lang="cs-CZ" dirty="0"/>
              <a:t>psychické poruchy a psychické potíže, akutní krizové stavy, sebevražedné úvahy</a:t>
            </a:r>
          </a:p>
          <a:p>
            <a:pPr lvl="1"/>
            <a:r>
              <a:rPr lang="cs-CZ" dirty="0"/>
              <a:t>úmrtí, vážný úraz nebo závažné onemocnění u blízké osoby,</a:t>
            </a:r>
          </a:p>
          <a:p>
            <a:pPr lvl="1"/>
            <a:r>
              <a:rPr lang="cs-CZ" dirty="0"/>
              <a:t>...</a:t>
            </a:r>
          </a:p>
        </p:txBody>
      </p:sp>
      <p:sp>
        <p:nvSpPr>
          <p:cNvPr id="4" name="Zástupný symbol pro obsah 3">
            <a:extLst>
              <a:ext uri="{FF2B5EF4-FFF2-40B4-BE49-F238E27FC236}">
                <a16:creationId xmlns:a16="http://schemas.microsoft.com/office/drawing/2014/main" id="{BC360272-B0BB-47BA-923B-9367DBBFD404}"/>
              </a:ext>
            </a:extLst>
          </p:cNvPr>
          <p:cNvSpPr>
            <a:spLocks noGrp="1"/>
          </p:cNvSpPr>
          <p:nvPr>
            <p:ph sz="half" idx="2"/>
          </p:nvPr>
        </p:nvSpPr>
        <p:spPr>
          <a:xfrm>
            <a:off x="6251944" y="1541721"/>
            <a:ext cx="5101856" cy="5071729"/>
          </a:xfrm>
        </p:spPr>
        <p:txBody>
          <a:bodyPr>
            <a:normAutofit fontScale="47500" lnSpcReduction="20000"/>
          </a:bodyPr>
          <a:lstStyle/>
          <a:p>
            <a:pPr marL="0" indent="0">
              <a:buNone/>
            </a:pPr>
            <a:r>
              <a:rPr lang="cs-CZ" b="1" dirty="0"/>
              <a:t>Rodiny s dětmi</a:t>
            </a:r>
          </a:p>
          <a:p>
            <a:pPr marL="0" indent="0">
              <a:buNone/>
            </a:pPr>
            <a:r>
              <a:rPr lang="cs-CZ" b="1" dirty="0"/>
              <a:t>1. Užší pojetí CS – pouze ohrožené rodiny</a:t>
            </a:r>
          </a:p>
          <a:p>
            <a:r>
              <a:rPr lang="cs-CZ" dirty="0"/>
              <a:t>Situace, které mohou mít negativní dopady na dítě a ohrožovat jeho vývoj (viz levá část snímku)</a:t>
            </a:r>
          </a:p>
          <a:p>
            <a:r>
              <a:rPr lang="cs-CZ" dirty="0"/>
              <a:t>Rizikové charakteristiky některého člena rodiny</a:t>
            </a:r>
          </a:p>
          <a:p>
            <a:r>
              <a:rPr lang="cs-CZ" dirty="0"/>
              <a:t>Rizikový životní styl u některého člena rodiny</a:t>
            </a:r>
          </a:p>
          <a:p>
            <a:r>
              <a:rPr lang="cs-CZ" dirty="0"/>
              <a:t>Vztahové problémy v rodině, konflikt mezi rodiči, týrání nebo zneužívání v rodině</a:t>
            </a:r>
          </a:p>
          <a:p>
            <a:pPr marL="0" indent="0">
              <a:buNone/>
            </a:pPr>
            <a:r>
              <a:rPr lang="cs-CZ" b="1" dirty="0"/>
              <a:t>2. Širší pojetí CS určitým překryvem s jinými CS</a:t>
            </a:r>
          </a:p>
          <a:p>
            <a:r>
              <a:rPr lang="cs-CZ" dirty="0"/>
              <a:t>Nedostatečné příjmy, hrozba ztráty bydlení, přechodné nebo nevyhovující bydlení (ubytovna apod.)</a:t>
            </a:r>
          </a:p>
          <a:p>
            <a:pPr marL="0" indent="0">
              <a:buNone/>
            </a:pPr>
            <a:r>
              <a:rPr lang="cs-CZ" b="1" dirty="0"/>
              <a:t>3. Širší pojetí CS s výrazným překryvem s jinými CS</a:t>
            </a:r>
            <a:endParaRPr lang="cs-CZ" dirty="0"/>
          </a:p>
          <a:p>
            <a:r>
              <a:rPr lang="cs-CZ" dirty="0"/>
              <a:t>Rodiny se zdravotně postiženým členem</a:t>
            </a:r>
          </a:p>
          <a:p>
            <a:r>
              <a:rPr lang="cs-CZ" dirty="0"/>
              <a:t>Osoby poskytující péči příslušníkovi rodiny, který je závislý na péči</a:t>
            </a:r>
          </a:p>
          <a:p>
            <a:r>
              <a:rPr lang="cs-CZ" dirty="0"/>
              <a:t>...</a:t>
            </a:r>
          </a:p>
          <a:p>
            <a:pPr marL="0" indent="0">
              <a:buNone/>
            </a:pPr>
            <a:endParaRPr lang="cs-CZ" dirty="0"/>
          </a:p>
        </p:txBody>
      </p:sp>
    </p:spTree>
    <p:extLst>
      <p:ext uri="{BB962C8B-B14F-4D97-AF65-F5344CB8AC3E}">
        <p14:creationId xmlns:p14="http://schemas.microsoft.com/office/powerpoint/2010/main" val="274202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additive="base">
                                        <p:cTn id="41"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10" end="10"/>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 calcmode="lin" valueType="num">
                                      <p:cBhvr additive="base">
                                        <p:cTn id="45"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3">
                                            <p:txEl>
                                              <p:pRg st="11" end="11"/>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 calcmode="lin" valueType="num">
                                      <p:cBhvr additive="base">
                                        <p:cTn id="4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2" end="12"/>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 calcmode="lin" valueType="num">
                                      <p:cBhvr additive="base">
                                        <p:cTn id="53"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13" end="13"/>
                                            </p:txEl>
                                          </p:spTgt>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3">
                                            <p:txEl>
                                              <p:pRg st="14" end="14"/>
                                            </p:txEl>
                                          </p:spTgt>
                                        </p:tgtEl>
                                        <p:attrNameLst>
                                          <p:attrName>style.visibility</p:attrName>
                                        </p:attrNameLst>
                                      </p:cBhvr>
                                      <p:to>
                                        <p:strVal val="visible"/>
                                      </p:to>
                                    </p:set>
                                    <p:anim calcmode="lin" valueType="num">
                                      <p:cBhvr additive="base">
                                        <p:cTn id="57"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3">
                                            <p:txEl>
                                              <p:pRg st="14" end="14"/>
                                            </p:txEl>
                                          </p:spTgt>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3">
                                            <p:txEl>
                                              <p:pRg st="15" end="15"/>
                                            </p:txEl>
                                          </p:spTgt>
                                        </p:tgtEl>
                                        <p:attrNameLst>
                                          <p:attrName>style.visibility</p:attrName>
                                        </p:attrNameLst>
                                      </p:cBhvr>
                                      <p:to>
                                        <p:strVal val="visible"/>
                                      </p:to>
                                    </p:set>
                                    <p:anim calcmode="lin" valueType="num">
                                      <p:cBhvr additive="base">
                                        <p:cTn id="61" dur="500" fill="hold"/>
                                        <p:tgtEl>
                                          <p:spTgt spid="3">
                                            <p:txEl>
                                              <p:pRg st="15" end="15"/>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15" end="15"/>
                                            </p:txEl>
                                          </p:spTgt>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3">
                                            <p:txEl>
                                              <p:pRg st="16" end="16"/>
                                            </p:txEl>
                                          </p:spTgt>
                                        </p:tgtEl>
                                        <p:attrNameLst>
                                          <p:attrName>style.visibility</p:attrName>
                                        </p:attrNameLst>
                                      </p:cBhvr>
                                      <p:to>
                                        <p:strVal val="visible"/>
                                      </p:to>
                                    </p:set>
                                    <p:anim calcmode="lin" valueType="num">
                                      <p:cBhvr additive="base">
                                        <p:cTn id="65" dur="500" fill="hold"/>
                                        <p:tgtEl>
                                          <p:spTgt spid="3">
                                            <p:txEl>
                                              <p:pRg st="16" end="16"/>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3">
                                            <p:txEl>
                                              <p:pRg st="16" end="16"/>
                                            </p:txEl>
                                          </p:spTgt>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3">
                                            <p:txEl>
                                              <p:pRg st="17" end="17"/>
                                            </p:txEl>
                                          </p:spTgt>
                                        </p:tgtEl>
                                        <p:attrNameLst>
                                          <p:attrName>style.visibility</p:attrName>
                                        </p:attrNameLst>
                                      </p:cBhvr>
                                      <p:to>
                                        <p:strVal val="visible"/>
                                      </p:to>
                                    </p:set>
                                    <p:anim calcmode="lin" valueType="num">
                                      <p:cBhvr additive="base">
                                        <p:cTn id="69" dur="500" fill="hold"/>
                                        <p:tgtEl>
                                          <p:spTgt spid="3">
                                            <p:txEl>
                                              <p:pRg st="17" end="17"/>
                                            </p:txEl>
                                          </p:spTgt>
                                        </p:tgtEl>
                                        <p:attrNameLst>
                                          <p:attrName>ppt_x</p:attrName>
                                        </p:attrNameLst>
                                      </p:cBhvr>
                                      <p:tavLst>
                                        <p:tav tm="0">
                                          <p:val>
                                            <p:strVal val="1+#ppt_w/2"/>
                                          </p:val>
                                        </p:tav>
                                        <p:tav tm="100000">
                                          <p:val>
                                            <p:strVal val="#ppt_x"/>
                                          </p:val>
                                        </p:tav>
                                      </p:tavLst>
                                    </p:anim>
                                    <p:anim calcmode="lin" valueType="num">
                                      <p:cBhvr additive="base">
                                        <p:cTn id="70" dur="500" fill="hold"/>
                                        <p:tgtEl>
                                          <p:spTgt spid="3">
                                            <p:txEl>
                                              <p:pRg st="17" end="17"/>
                                            </p:txEl>
                                          </p:spTgt>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4">
                                            <p:txEl>
                                              <p:pRg st="0" end="0"/>
                                            </p:txEl>
                                          </p:spTgt>
                                        </p:tgtEl>
                                        <p:attrNameLst>
                                          <p:attrName>style.visibility</p:attrName>
                                        </p:attrNameLst>
                                      </p:cBhvr>
                                      <p:to>
                                        <p:strVal val="visible"/>
                                      </p:to>
                                    </p:set>
                                    <p:anim calcmode="lin" valueType="num">
                                      <p:cBhvr additive="base">
                                        <p:cTn id="75"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2" fill="hold" grpId="0" nodeType="clickEffect">
                                  <p:stCondLst>
                                    <p:cond delay="0"/>
                                  </p:stCondLst>
                                  <p:childTnLst>
                                    <p:set>
                                      <p:cBhvr>
                                        <p:cTn id="80" dur="1" fill="hold">
                                          <p:stCondLst>
                                            <p:cond delay="0"/>
                                          </p:stCondLst>
                                        </p:cTn>
                                        <p:tgtEl>
                                          <p:spTgt spid="4">
                                            <p:txEl>
                                              <p:pRg st="1" end="1"/>
                                            </p:txEl>
                                          </p:spTgt>
                                        </p:tgtEl>
                                        <p:attrNameLst>
                                          <p:attrName>style.visibility</p:attrName>
                                        </p:attrNameLst>
                                      </p:cBhvr>
                                      <p:to>
                                        <p:strVal val="visible"/>
                                      </p:to>
                                    </p:set>
                                    <p:anim calcmode="lin" valueType="num">
                                      <p:cBhvr additive="base">
                                        <p:cTn id="8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4">
                                            <p:txEl>
                                              <p:pRg st="1" end="1"/>
                                            </p:txEl>
                                          </p:spTgt>
                                        </p:tgtEl>
                                        <p:attrNameLst>
                                          <p:attrName>ppt_y</p:attrName>
                                        </p:attrNameLst>
                                      </p:cBhvr>
                                      <p:tavLst>
                                        <p:tav tm="0">
                                          <p:val>
                                            <p:strVal val="#ppt_y"/>
                                          </p:val>
                                        </p:tav>
                                        <p:tav tm="100000">
                                          <p:val>
                                            <p:strVal val="#ppt_y"/>
                                          </p:val>
                                        </p:tav>
                                      </p:tavLst>
                                    </p:anim>
                                  </p:childTnLst>
                                </p:cTn>
                              </p:par>
                              <p:par>
                                <p:cTn id="83" presetID="2" presetClass="entr" presetSubtype="2" fill="hold" nodeType="withEffect">
                                  <p:stCondLst>
                                    <p:cond delay="0"/>
                                  </p:stCondLst>
                                  <p:childTnLst>
                                    <p:set>
                                      <p:cBhvr>
                                        <p:cTn id="84" dur="1" fill="hold">
                                          <p:stCondLst>
                                            <p:cond delay="0"/>
                                          </p:stCondLst>
                                        </p:cTn>
                                        <p:tgtEl>
                                          <p:spTgt spid="4">
                                            <p:txEl>
                                              <p:pRg st="2" end="2"/>
                                            </p:txEl>
                                          </p:spTgt>
                                        </p:tgtEl>
                                        <p:attrNameLst>
                                          <p:attrName>style.visibility</p:attrName>
                                        </p:attrNameLst>
                                      </p:cBhvr>
                                      <p:to>
                                        <p:strVal val="visible"/>
                                      </p:to>
                                    </p:set>
                                    <p:anim calcmode="lin" valueType="num">
                                      <p:cBhvr additive="base">
                                        <p:cTn id="85"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4">
                                            <p:txEl>
                                              <p:pRg st="2" end="2"/>
                                            </p:txEl>
                                          </p:spTgt>
                                        </p:tgtEl>
                                        <p:attrNameLst>
                                          <p:attrName>ppt_y</p:attrName>
                                        </p:attrNameLst>
                                      </p:cBhvr>
                                      <p:tavLst>
                                        <p:tav tm="0">
                                          <p:val>
                                            <p:strVal val="#ppt_y"/>
                                          </p:val>
                                        </p:tav>
                                        <p:tav tm="100000">
                                          <p:val>
                                            <p:strVal val="#ppt_y"/>
                                          </p:val>
                                        </p:tav>
                                      </p:tavLst>
                                    </p:anim>
                                  </p:childTnLst>
                                </p:cTn>
                              </p:par>
                              <p:par>
                                <p:cTn id="87" presetID="2" presetClass="entr" presetSubtype="2" fill="hold" nodeType="withEffect">
                                  <p:stCondLst>
                                    <p:cond delay="0"/>
                                  </p:stCondLst>
                                  <p:childTnLst>
                                    <p:set>
                                      <p:cBhvr>
                                        <p:cTn id="88" dur="1" fill="hold">
                                          <p:stCondLst>
                                            <p:cond delay="0"/>
                                          </p:stCondLst>
                                        </p:cTn>
                                        <p:tgtEl>
                                          <p:spTgt spid="4">
                                            <p:txEl>
                                              <p:pRg st="3" end="3"/>
                                            </p:txEl>
                                          </p:spTgt>
                                        </p:tgtEl>
                                        <p:attrNameLst>
                                          <p:attrName>style.visibility</p:attrName>
                                        </p:attrNameLst>
                                      </p:cBhvr>
                                      <p:to>
                                        <p:strVal val="visible"/>
                                      </p:to>
                                    </p:set>
                                    <p:anim calcmode="lin" valueType="num">
                                      <p:cBhvr additive="base">
                                        <p:cTn id="89"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90" dur="500" fill="hold"/>
                                        <p:tgtEl>
                                          <p:spTgt spid="4">
                                            <p:txEl>
                                              <p:pRg st="3" end="3"/>
                                            </p:txEl>
                                          </p:spTgt>
                                        </p:tgtEl>
                                        <p:attrNameLst>
                                          <p:attrName>ppt_y</p:attrName>
                                        </p:attrNameLst>
                                      </p:cBhvr>
                                      <p:tavLst>
                                        <p:tav tm="0">
                                          <p:val>
                                            <p:strVal val="#ppt_y"/>
                                          </p:val>
                                        </p:tav>
                                        <p:tav tm="100000">
                                          <p:val>
                                            <p:strVal val="#ppt_y"/>
                                          </p:val>
                                        </p:tav>
                                      </p:tavLst>
                                    </p:anim>
                                  </p:childTnLst>
                                </p:cTn>
                              </p:par>
                              <p:par>
                                <p:cTn id="91" presetID="2" presetClass="entr" presetSubtype="2" fill="hold" nodeType="withEffect">
                                  <p:stCondLst>
                                    <p:cond delay="0"/>
                                  </p:stCondLst>
                                  <p:childTnLst>
                                    <p:set>
                                      <p:cBhvr>
                                        <p:cTn id="92" dur="1" fill="hold">
                                          <p:stCondLst>
                                            <p:cond delay="0"/>
                                          </p:stCondLst>
                                        </p:cTn>
                                        <p:tgtEl>
                                          <p:spTgt spid="4">
                                            <p:txEl>
                                              <p:pRg st="4" end="4"/>
                                            </p:txEl>
                                          </p:spTgt>
                                        </p:tgtEl>
                                        <p:attrNameLst>
                                          <p:attrName>style.visibility</p:attrName>
                                        </p:attrNameLst>
                                      </p:cBhvr>
                                      <p:to>
                                        <p:strVal val="visible"/>
                                      </p:to>
                                    </p:set>
                                    <p:anim calcmode="lin" valueType="num">
                                      <p:cBhvr additive="base">
                                        <p:cTn id="93"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4">
                                            <p:txEl>
                                              <p:pRg st="4" end="4"/>
                                            </p:txEl>
                                          </p:spTgt>
                                        </p:tgtEl>
                                        <p:attrNameLst>
                                          <p:attrName>ppt_y</p:attrName>
                                        </p:attrNameLst>
                                      </p:cBhvr>
                                      <p:tavLst>
                                        <p:tav tm="0">
                                          <p:val>
                                            <p:strVal val="#ppt_y"/>
                                          </p:val>
                                        </p:tav>
                                        <p:tav tm="100000">
                                          <p:val>
                                            <p:strVal val="#ppt_y"/>
                                          </p:val>
                                        </p:tav>
                                      </p:tavLst>
                                    </p:anim>
                                  </p:childTnLst>
                                </p:cTn>
                              </p:par>
                              <p:par>
                                <p:cTn id="95" presetID="2" presetClass="entr" presetSubtype="2" fill="hold" nodeType="withEffect">
                                  <p:stCondLst>
                                    <p:cond delay="0"/>
                                  </p:stCondLst>
                                  <p:childTnLst>
                                    <p:set>
                                      <p:cBhvr>
                                        <p:cTn id="96" dur="1" fill="hold">
                                          <p:stCondLst>
                                            <p:cond delay="0"/>
                                          </p:stCondLst>
                                        </p:cTn>
                                        <p:tgtEl>
                                          <p:spTgt spid="4">
                                            <p:txEl>
                                              <p:pRg st="5" end="5"/>
                                            </p:txEl>
                                          </p:spTgt>
                                        </p:tgtEl>
                                        <p:attrNameLst>
                                          <p:attrName>style.visibility</p:attrName>
                                        </p:attrNameLst>
                                      </p:cBhvr>
                                      <p:to>
                                        <p:strVal val="visible"/>
                                      </p:to>
                                    </p:set>
                                    <p:anim calcmode="lin" valueType="num">
                                      <p:cBhvr additive="base">
                                        <p:cTn id="97" dur="50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2" fill="hold" nodeType="clickEffect">
                                  <p:stCondLst>
                                    <p:cond delay="0"/>
                                  </p:stCondLst>
                                  <p:childTnLst>
                                    <p:set>
                                      <p:cBhvr>
                                        <p:cTn id="102" dur="1" fill="hold">
                                          <p:stCondLst>
                                            <p:cond delay="0"/>
                                          </p:stCondLst>
                                        </p:cTn>
                                        <p:tgtEl>
                                          <p:spTgt spid="4">
                                            <p:txEl>
                                              <p:pRg st="6" end="6"/>
                                            </p:txEl>
                                          </p:spTgt>
                                        </p:tgtEl>
                                        <p:attrNameLst>
                                          <p:attrName>style.visibility</p:attrName>
                                        </p:attrNameLst>
                                      </p:cBhvr>
                                      <p:to>
                                        <p:strVal val="visible"/>
                                      </p:to>
                                    </p:set>
                                    <p:anim calcmode="lin" valueType="num">
                                      <p:cBhvr additive="base">
                                        <p:cTn id="103"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4">
                                            <p:txEl>
                                              <p:pRg st="6" end="6"/>
                                            </p:txEl>
                                          </p:spTgt>
                                        </p:tgtEl>
                                        <p:attrNameLst>
                                          <p:attrName>ppt_y</p:attrName>
                                        </p:attrNameLst>
                                      </p:cBhvr>
                                      <p:tavLst>
                                        <p:tav tm="0">
                                          <p:val>
                                            <p:strVal val="#ppt_y"/>
                                          </p:val>
                                        </p:tav>
                                        <p:tav tm="100000">
                                          <p:val>
                                            <p:strVal val="#ppt_y"/>
                                          </p:val>
                                        </p:tav>
                                      </p:tavLst>
                                    </p:anim>
                                  </p:childTnLst>
                                </p:cTn>
                              </p:par>
                              <p:par>
                                <p:cTn id="105" presetID="2" presetClass="entr" presetSubtype="2" fill="hold" nodeType="withEffect">
                                  <p:stCondLst>
                                    <p:cond delay="0"/>
                                  </p:stCondLst>
                                  <p:childTnLst>
                                    <p:set>
                                      <p:cBhvr>
                                        <p:cTn id="106" dur="1" fill="hold">
                                          <p:stCondLst>
                                            <p:cond delay="0"/>
                                          </p:stCondLst>
                                        </p:cTn>
                                        <p:tgtEl>
                                          <p:spTgt spid="4">
                                            <p:txEl>
                                              <p:pRg st="7" end="7"/>
                                            </p:txEl>
                                          </p:spTgt>
                                        </p:tgtEl>
                                        <p:attrNameLst>
                                          <p:attrName>style.visibility</p:attrName>
                                        </p:attrNameLst>
                                      </p:cBhvr>
                                      <p:to>
                                        <p:strVal val="visible"/>
                                      </p:to>
                                    </p:set>
                                    <p:anim calcmode="lin" valueType="num">
                                      <p:cBhvr additive="base">
                                        <p:cTn id="107" dur="500" fill="hold"/>
                                        <p:tgtEl>
                                          <p:spTgt spid="4">
                                            <p:txEl>
                                              <p:pRg st="7" end="7"/>
                                            </p:txEl>
                                          </p:spTgt>
                                        </p:tgtEl>
                                        <p:attrNameLst>
                                          <p:attrName>ppt_x</p:attrName>
                                        </p:attrNameLst>
                                      </p:cBhvr>
                                      <p:tavLst>
                                        <p:tav tm="0">
                                          <p:val>
                                            <p:strVal val="1+#ppt_w/2"/>
                                          </p:val>
                                        </p:tav>
                                        <p:tav tm="100000">
                                          <p:val>
                                            <p:strVal val="#ppt_x"/>
                                          </p:val>
                                        </p:tav>
                                      </p:tavLst>
                                    </p:anim>
                                    <p:anim calcmode="lin" valueType="num">
                                      <p:cBhvr additive="base">
                                        <p:cTn id="108"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2" fill="hold" nodeType="clickEffect">
                                  <p:stCondLst>
                                    <p:cond delay="0"/>
                                  </p:stCondLst>
                                  <p:childTnLst>
                                    <p:set>
                                      <p:cBhvr>
                                        <p:cTn id="112" dur="1" fill="hold">
                                          <p:stCondLst>
                                            <p:cond delay="0"/>
                                          </p:stCondLst>
                                        </p:cTn>
                                        <p:tgtEl>
                                          <p:spTgt spid="4">
                                            <p:txEl>
                                              <p:pRg st="8" end="8"/>
                                            </p:txEl>
                                          </p:spTgt>
                                        </p:tgtEl>
                                        <p:attrNameLst>
                                          <p:attrName>style.visibility</p:attrName>
                                        </p:attrNameLst>
                                      </p:cBhvr>
                                      <p:to>
                                        <p:strVal val="visible"/>
                                      </p:to>
                                    </p:set>
                                    <p:anim calcmode="lin" valueType="num">
                                      <p:cBhvr additive="base">
                                        <p:cTn id="113" dur="500" fill="hold"/>
                                        <p:tgtEl>
                                          <p:spTgt spid="4">
                                            <p:txEl>
                                              <p:pRg st="8" end="8"/>
                                            </p:txEl>
                                          </p:spTgt>
                                        </p:tgtEl>
                                        <p:attrNameLst>
                                          <p:attrName>ppt_x</p:attrName>
                                        </p:attrNameLst>
                                      </p:cBhvr>
                                      <p:tavLst>
                                        <p:tav tm="0">
                                          <p:val>
                                            <p:strVal val="1+#ppt_w/2"/>
                                          </p:val>
                                        </p:tav>
                                        <p:tav tm="100000">
                                          <p:val>
                                            <p:strVal val="#ppt_x"/>
                                          </p:val>
                                        </p:tav>
                                      </p:tavLst>
                                    </p:anim>
                                    <p:anim calcmode="lin" valueType="num">
                                      <p:cBhvr additive="base">
                                        <p:cTn id="114" dur="500" fill="hold"/>
                                        <p:tgtEl>
                                          <p:spTgt spid="4">
                                            <p:txEl>
                                              <p:pRg st="8" end="8"/>
                                            </p:txEl>
                                          </p:spTgt>
                                        </p:tgtEl>
                                        <p:attrNameLst>
                                          <p:attrName>ppt_y</p:attrName>
                                        </p:attrNameLst>
                                      </p:cBhvr>
                                      <p:tavLst>
                                        <p:tav tm="0">
                                          <p:val>
                                            <p:strVal val="#ppt_y"/>
                                          </p:val>
                                        </p:tav>
                                        <p:tav tm="100000">
                                          <p:val>
                                            <p:strVal val="#ppt_y"/>
                                          </p:val>
                                        </p:tav>
                                      </p:tavLst>
                                    </p:anim>
                                  </p:childTnLst>
                                </p:cTn>
                              </p:par>
                              <p:par>
                                <p:cTn id="115" presetID="2" presetClass="entr" presetSubtype="2" fill="hold" nodeType="withEffect">
                                  <p:stCondLst>
                                    <p:cond delay="0"/>
                                  </p:stCondLst>
                                  <p:childTnLst>
                                    <p:set>
                                      <p:cBhvr>
                                        <p:cTn id="116" dur="1" fill="hold">
                                          <p:stCondLst>
                                            <p:cond delay="0"/>
                                          </p:stCondLst>
                                        </p:cTn>
                                        <p:tgtEl>
                                          <p:spTgt spid="4">
                                            <p:txEl>
                                              <p:pRg st="9" end="9"/>
                                            </p:txEl>
                                          </p:spTgt>
                                        </p:tgtEl>
                                        <p:attrNameLst>
                                          <p:attrName>style.visibility</p:attrName>
                                        </p:attrNameLst>
                                      </p:cBhvr>
                                      <p:to>
                                        <p:strVal val="visible"/>
                                      </p:to>
                                    </p:set>
                                    <p:anim calcmode="lin" valueType="num">
                                      <p:cBhvr additive="base">
                                        <p:cTn id="117" dur="500" fill="hold"/>
                                        <p:tgtEl>
                                          <p:spTgt spid="4">
                                            <p:txEl>
                                              <p:pRg st="9" end="9"/>
                                            </p:txEl>
                                          </p:spTgt>
                                        </p:tgtEl>
                                        <p:attrNameLst>
                                          <p:attrName>ppt_x</p:attrName>
                                        </p:attrNameLst>
                                      </p:cBhvr>
                                      <p:tavLst>
                                        <p:tav tm="0">
                                          <p:val>
                                            <p:strVal val="1+#ppt_w/2"/>
                                          </p:val>
                                        </p:tav>
                                        <p:tav tm="100000">
                                          <p:val>
                                            <p:strVal val="#ppt_x"/>
                                          </p:val>
                                        </p:tav>
                                      </p:tavLst>
                                    </p:anim>
                                    <p:anim calcmode="lin" valueType="num">
                                      <p:cBhvr additive="base">
                                        <p:cTn id="118" dur="500" fill="hold"/>
                                        <p:tgtEl>
                                          <p:spTgt spid="4">
                                            <p:txEl>
                                              <p:pRg st="9" end="9"/>
                                            </p:txEl>
                                          </p:spTgt>
                                        </p:tgtEl>
                                        <p:attrNameLst>
                                          <p:attrName>ppt_y</p:attrName>
                                        </p:attrNameLst>
                                      </p:cBhvr>
                                      <p:tavLst>
                                        <p:tav tm="0">
                                          <p:val>
                                            <p:strVal val="#ppt_y"/>
                                          </p:val>
                                        </p:tav>
                                        <p:tav tm="100000">
                                          <p:val>
                                            <p:strVal val="#ppt_y"/>
                                          </p:val>
                                        </p:tav>
                                      </p:tavLst>
                                    </p:anim>
                                  </p:childTnLst>
                                </p:cTn>
                              </p:par>
                              <p:par>
                                <p:cTn id="119" presetID="2" presetClass="entr" presetSubtype="2" fill="hold" nodeType="withEffect">
                                  <p:stCondLst>
                                    <p:cond delay="0"/>
                                  </p:stCondLst>
                                  <p:childTnLst>
                                    <p:set>
                                      <p:cBhvr>
                                        <p:cTn id="120" dur="1" fill="hold">
                                          <p:stCondLst>
                                            <p:cond delay="0"/>
                                          </p:stCondLst>
                                        </p:cTn>
                                        <p:tgtEl>
                                          <p:spTgt spid="4">
                                            <p:txEl>
                                              <p:pRg st="10" end="10"/>
                                            </p:txEl>
                                          </p:spTgt>
                                        </p:tgtEl>
                                        <p:attrNameLst>
                                          <p:attrName>style.visibility</p:attrName>
                                        </p:attrNameLst>
                                      </p:cBhvr>
                                      <p:to>
                                        <p:strVal val="visible"/>
                                      </p:to>
                                    </p:set>
                                    <p:anim calcmode="lin" valueType="num">
                                      <p:cBhvr additive="base">
                                        <p:cTn id="121" dur="500" fill="hold"/>
                                        <p:tgtEl>
                                          <p:spTgt spid="4">
                                            <p:txEl>
                                              <p:pRg st="10" end="10"/>
                                            </p:txEl>
                                          </p:spTgt>
                                        </p:tgtEl>
                                        <p:attrNameLst>
                                          <p:attrName>ppt_x</p:attrName>
                                        </p:attrNameLst>
                                      </p:cBhvr>
                                      <p:tavLst>
                                        <p:tav tm="0">
                                          <p:val>
                                            <p:strVal val="1+#ppt_w/2"/>
                                          </p:val>
                                        </p:tav>
                                        <p:tav tm="100000">
                                          <p:val>
                                            <p:strVal val="#ppt_x"/>
                                          </p:val>
                                        </p:tav>
                                      </p:tavLst>
                                    </p:anim>
                                    <p:anim calcmode="lin" valueType="num">
                                      <p:cBhvr additive="base">
                                        <p:cTn id="122" dur="500" fill="hold"/>
                                        <p:tgtEl>
                                          <p:spTgt spid="4">
                                            <p:txEl>
                                              <p:pRg st="10" end="10"/>
                                            </p:txEl>
                                          </p:spTgt>
                                        </p:tgtEl>
                                        <p:attrNameLst>
                                          <p:attrName>ppt_y</p:attrName>
                                        </p:attrNameLst>
                                      </p:cBhvr>
                                      <p:tavLst>
                                        <p:tav tm="0">
                                          <p:val>
                                            <p:strVal val="#ppt_y"/>
                                          </p:val>
                                        </p:tav>
                                        <p:tav tm="100000">
                                          <p:val>
                                            <p:strVal val="#ppt_y"/>
                                          </p:val>
                                        </p:tav>
                                      </p:tavLst>
                                    </p:anim>
                                  </p:childTnLst>
                                </p:cTn>
                              </p:par>
                              <p:par>
                                <p:cTn id="123" presetID="2" presetClass="entr" presetSubtype="2" fill="hold" nodeType="withEffect">
                                  <p:stCondLst>
                                    <p:cond delay="0"/>
                                  </p:stCondLst>
                                  <p:childTnLst>
                                    <p:set>
                                      <p:cBhvr>
                                        <p:cTn id="124" dur="1" fill="hold">
                                          <p:stCondLst>
                                            <p:cond delay="0"/>
                                          </p:stCondLst>
                                        </p:cTn>
                                        <p:tgtEl>
                                          <p:spTgt spid="4">
                                            <p:txEl>
                                              <p:pRg st="11" end="11"/>
                                            </p:txEl>
                                          </p:spTgt>
                                        </p:tgtEl>
                                        <p:attrNameLst>
                                          <p:attrName>style.visibility</p:attrName>
                                        </p:attrNameLst>
                                      </p:cBhvr>
                                      <p:to>
                                        <p:strVal val="visible"/>
                                      </p:to>
                                    </p:set>
                                    <p:anim calcmode="lin" valueType="num">
                                      <p:cBhvr additive="base">
                                        <p:cTn id="125" dur="500" fill="hold"/>
                                        <p:tgtEl>
                                          <p:spTgt spid="4">
                                            <p:txEl>
                                              <p:pRg st="11" end="11"/>
                                            </p:txEl>
                                          </p:spTgt>
                                        </p:tgtEl>
                                        <p:attrNameLst>
                                          <p:attrName>ppt_x</p:attrName>
                                        </p:attrNameLst>
                                      </p:cBhvr>
                                      <p:tavLst>
                                        <p:tav tm="0">
                                          <p:val>
                                            <p:strVal val="1+#ppt_w/2"/>
                                          </p:val>
                                        </p:tav>
                                        <p:tav tm="100000">
                                          <p:val>
                                            <p:strVal val="#ppt_x"/>
                                          </p:val>
                                        </p:tav>
                                      </p:tavLst>
                                    </p:anim>
                                    <p:anim calcmode="lin" valueType="num">
                                      <p:cBhvr additive="base">
                                        <p:cTn id="126" dur="500" fill="hold"/>
                                        <p:tgtEl>
                                          <p:spTgt spid="4">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3BAC2D3A-7C37-4396-AED3-A9CDC7F6D906}"/>
              </a:ext>
            </a:extLst>
          </p:cNvPr>
          <p:cNvSpPr>
            <a:spLocks noGrp="1"/>
          </p:cNvSpPr>
          <p:nvPr>
            <p:ph type="title"/>
          </p:nvPr>
        </p:nvSpPr>
        <p:spPr/>
        <p:txBody>
          <a:bodyPr/>
          <a:lstStyle/>
          <a:p>
            <a:r>
              <a:rPr lang="cs-CZ" dirty="0"/>
              <a:t>Delikvence u dětí a mladistvých, práce s touto cílovou skupinou a její prevence</a:t>
            </a:r>
          </a:p>
        </p:txBody>
      </p:sp>
      <p:sp>
        <p:nvSpPr>
          <p:cNvPr id="6" name="Zástupný symbol pro obsah 5">
            <a:extLst>
              <a:ext uri="{FF2B5EF4-FFF2-40B4-BE49-F238E27FC236}">
                <a16:creationId xmlns:a16="http://schemas.microsoft.com/office/drawing/2014/main" id="{0F1AE609-8AEE-464B-9C0B-46B6AD9FCB22}"/>
              </a:ext>
            </a:extLst>
          </p:cNvPr>
          <p:cNvSpPr>
            <a:spLocks noGrp="1"/>
          </p:cNvSpPr>
          <p:nvPr>
            <p:ph idx="1"/>
          </p:nvPr>
        </p:nvSpPr>
        <p:spPr/>
        <p:txBody>
          <a:bodyPr>
            <a:normAutofit fontScale="92500"/>
          </a:bodyPr>
          <a:lstStyle/>
          <a:p>
            <a:r>
              <a:rPr lang="cs-CZ" dirty="0"/>
              <a:t>Při práci nutnost reflexe vnějších společenských vlivů (rodina, vrstevníci, vzory) i osobnostních příčin (hodnoty, motivace, osobnostní dispozice)</a:t>
            </a:r>
          </a:p>
          <a:p>
            <a:r>
              <a:rPr lang="cs-CZ" dirty="0"/>
              <a:t>Současně je nutné pracovat se společenským kontextem delikventního jednání - vlivy rodinného prostředí, vlivy prostředí, ve kterém dítě vyrůstá, případně členství dítěte v určité subkultuře</a:t>
            </a:r>
          </a:p>
          <a:p>
            <a:r>
              <a:rPr lang="cs-CZ" dirty="0"/>
              <a:t>Intervence a další opatření směřující k prevenci delikventního jednání</a:t>
            </a:r>
          </a:p>
          <a:p>
            <a:pPr lvl="1"/>
            <a:r>
              <a:rPr lang="cs-CZ" dirty="0"/>
              <a:t>Školské instituce, oddělení sociálně právní ochrany dětí, specializované instituce zaměřené na práci s dětmi ohrožených delikvencí, sociální služby, peer programy</a:t>
            </a:r>
          </a:p>
          <a:p>
            <a:pPr lvl="1"/>
            <a:r>
              <a:rPr lang="cs-CZ" dirty="0"/>
              <a:t>Význam preventivních aktivit u dětské populace obecně – školské preventivní programy, nabídka volnočasových aktivit, nízkoprahové programy pro děti a mládež</a:t>
            </a:r>
          </a:p>
          <a:p>
            <a:r>
              <a:rPr lang="cs-CZ" dirty="0"/>
              <a:t>Náhradní rodinná péče, práce s osobami opouštějícími ústavní zařízení</a:t>
            </a:r>
          </a:p>
        </p:txBody>
      </p:sp>
    </p:spTree>
    <p:extLst>
      <p:ext uri="{BB962C8B-B14F-4D97-AF65-F5344CB8AC3E}">
        <p14:creationId xmlns:p14="http://schemas.microsoft.com/office/powerpoint/2010/main" val="236345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 calcmode="lin" valueType="num">
                                      <p:cBhvr additive="base">
                                        <p:cTn id="23" dur="5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6">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 calcmode="lin" valueType="num">
                                      <p:cBhvr additive="base">
                                        <p:cTn id="27" dur="500" fill="hold"/>
                                        <p:tgtEl>
                                          <p:spTgt spid="6">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 calcmode="lin" valueType="num">
                                      <p:cBhvr additive="base">
                                        <p:cTn id="33" dur="500" fill="hold"/>
                                        <p:tgtEl>
                                          <p:spTgt spid="6">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255655-918E-4EFD-9ED5-0F44DB12D8EB}"/>
              </a:ext>
            </a:extLst>
          </p:cNvPr>
          <p:cNvSpPr>
            <a:spLocks noGrp="1"/>
          </p:cNvSpPr>
          <p:nvPr>
            <p:ph type="title"/>
          </p:nvPr>
        </p:nvSpPr>
        <p:spPr/>
        <p:txBody>
          <a:bodyPr/>
          <a:lstStyle/>
          <a:p>
            <a:r>
              <a:rPr lang="cs-CZ" dirty="0"/>
              <a:t>Doporučená literatura k tématu I</a:t>
            </a:r>
          </a:p>
        </p:txBody>
      </p:sp>
      <p:sp>
        <p:nvSpPr>
          <p:cNvPr id="3" name="Zástupný symbol pro obsah 2">
            <a:extLst>
              <a:ext uri="{FF2B5EF4-FFF2-40B4-BE49-F238E27FC236}">
                <a16:creationId xmlns:a16="http://schemas.microsoft.com/office/drawing/2014/main" id="{B661D4D4-4B01-4F4F-A2DE-23B576DFA472}"/>
              </a:ext>
            </a:extLst>
          </p:cNvPr>
          <p:cNvSpPr>
            <a:spLocks noGrp="1"/>
          </p:cNvSpPr>
          <p:nvPr>
            <p:ph idx="1"/>
          </p:nvPr>
        </p:nvSpPr>
        <p:spPr>
          <a:xfrm>
            <a:off x="878840" y="1825625"/>
            <a:ext cx="10515600" cy="4667250"/>
          </a:xfrm>
        </p:spPr>
        <p:txBody>
          <a:bodyPr>
            <a:normAutofit fontScale="55000" lnSpcReduction="20000"/>
          </a:bodyPr>
          <a:lstStyle/>
          <a:p>
            <a:r>
              <a:rPr lang="cs-CZ" dirty="0"/>
              <a:t>BAREŠ, P. </a:t>
            </a:r>
            <a:r>
              <a:rPr lang="cs-CZ" i="1" dirty="0"/>
              <a:t>Cílové skupiny osob zakoušejících extrémní sociální vyloučení a jejich reflexe v krajských střednědobých plánech rozvoje sociálních služeb. </a:t>
            </a:r>
            <a:r>
              <a:rPr lang="cs-CZ" dirty="0"/>
              <a:t>In</a:t>
            </a:r>
            <a:r>
              <a:rPr lang="cs-CZ" i="1" dirty="0"/>
              <a:t>: Sociální práce / sociálna </a:t>
            </a:r>
            <a:r>
              <a:rPr lang="cs-CZ" i="1" dirty="0" err="1"/>
              <a:t>práca</a:t>
            </a:r>
            <a:r>
              <a:rPr lang="cs-CZ" dirty="0"/>
              <a:t>, 9/2009, č. 2, s. 80-90. Brno: Asociace vzdělavatelů v sociální práci, ZSF JU v Českých Budějovicích: Brno.</a:t>
            </a:r>
            <a:endParaRPr lang="cs-CZ" i="1" dirty="0"/>
          </a:p>
          <a:p>
            <a:r>
              <a:rPr lang="en-US" dirty="0"/>
              <a:t>EUROPEAN COMMISSION. </a:t>
            </a:r>
            <a:r>
              <a:rPr lang="en-US" i="1" dirty="0"/>
              <a:t>Report on social inclusion 2005. An analysis of the National Action Plans on Social Inclusion (2004-2006) submitted by the 10 new Member States. European Commission.</a:t>
            </a:r>
            <a:r>
              <a:rPr lang="cs-CZ" i="1" dirty="0"/>
              <a:t> </a:t>
            </a:r>
            <a:r>
              <a:rPr lang="cs-CZ" dirty="0"/>
              <a:t>(online) </a:t>
            </a:r>
            <a:r>
              <a:rPr lang="pl-PL" dirty="0"/>
              <a:t>Dostupný na http://www.europa.eu.int/comm/employment_social/social_inclusion/docs/sec256printed_en.pdf</a:t>
            </a:r>
          </a:p>
          <a:p>
            <a:r>
              <a:rPr lang="cs-CZ" dirty="0"/>
              <a:t>ČERMÁKOVÁ, M. 2019. Hodnocení kvality života pečujících před kontaktem a po kontaktu v centru. In: WOJTOŇOVÁ - J., VAŠKOVICOVÁ, M. (</a:t>
            </a:r>
            <a:r>
              <a:rPr lang="cs-CZ" dirty="0" err="1"/>
              <a:t>Eds</a:t>
            </a:r>
            <a:r>
              <a:rPr lang="cs-CZ" dirty="0"/>
              <a:t>.) </a:t>
            </a:r>
            <a:r>
              <a:rPr lang="cs-CZ" i="1" dirty="0"/>
              <a:t>Metodika aplikace sociálně zdravotní péče realizované prostřednictvím center.</a:t>
            </a:r>
            <a:r>
              <a:rPr lang="cs-CZ" dirty="0"/>
              <a:t> Praha: Česká asociace pečovatelské služby, s. 69–70.</a:t>
            </a:r>
          </a:p>
          <a:p>
            <a:r>
              <a:rPr lang="cs-CZ" dirty="0"/>
              <a:t>GEISSLER, H. et al. 2015. </a:t>
            </a:r>
            <a:r>
              <a:rPr lang="cs-CZ" i="1" dirty="0"/>
              <a:t>Výstupní analytická zpráva o současné situaci a potřebách pečujících osob a bariérách pro poskytování neformální péče v ČR.</a:t>
            </a:r>
            <a:r>
              <a:rPr lang="cs-CZ" dirty="0"/>
              <a:t> Praha: Fond dalšího vzdělávání.</a:t>
            </a:r>
          </a:p>
          <a:p>
            <a:r>
              <a:rPr lang="cs-CZ" dirty="0"/>
              <a:t>GÜNTEROVÁ, T. 2005. Sociální práce s uprchlíky. In MATOUŠEK, O., KOLÁČKOVÁ, J., KODYMOVÁ, P. </a:t>
            </a:r>
            <a:r>
              <a:rPr lang="cs-CZ" i="1" dirty="0"/>
              <a:t>Sociální práce v praxi: specifika různých cílových skupin a práce s nimi.</a:t>
            </a:r>
            <a:r>
              <a:rPr lang="cs-CZ" dirty="0"/>
              <a:t> Vyd. 1. Praha: Portál, s. 331-334.</a:t>
            </a:r>
          </a:p>
          <a:p>
            <a:r>
              <a:rPr lang="cs-CZ" dirty="0"/>
              <a:t>HROZENSKÁ, M., DVOŘÁČKOVÁ, D. 2013. </a:t>
            </a:r>
            <a:r>
              <a:rPr lang="cs-CZ" i="1" dirty="0"/>
              <a:t>Sociální péče o seniory.</a:t>
            </a:r>
            <a:r>
              <a:rPr lang="cs-CZ" dirty="0"/>
              <a:t> Praha: </a:t>
            </a:r>
            <a:r>
              <a:rPr lang="cs-CZ" dirty="0" err="1"/>
              <a:t>Grada</a:t>
            </a:r>
            <a:r>
              <a:rPr lang="cs-CZ" dirty="0"/>
              <a:t> </a:t>
            </a:r>
            <a:r>
              <a:rPr lang="cs-CZ" dirty="0" err="1"/>
              <a:t>Publishing</a:t>
            </a:r>
            <a:r>
              <a:rPr lang="cs-CZ" dirty="0"/>
              <a:t>, a.s.</a:t>
            </a:r>
          </a:p>
          <a:p>
            <a:r>
              <a:rPr lang="cs-CZ" dirty="0"/>
              <a:t>KALVACH, Z. et al. 2014. </a:t>
            </a:r>
            <a:r>
              <a:rPr lang="cs-CZ" i="1" dirty="0"/>
              <a:t>Podpora rozvoje komunitního systému integrovaných podpůrných služeb. </a:t>
            </a:r>
            <a:r>
              <a:rPr lang="cs-CZ" dirty="0"/>
              <a:t>Praha: Diakonie ČCE. </a:t>
            </a:r>
          </a:p>
          <a:p>
            <a:r>
              <a:rPr lang="cs-CZ" dirty="0"/>
              <a:t>KOZÁKOVÁ, R. 2019. Analýza nejčastějších potřeb pečujících a pečovaných osob. In: WOJTOŇOVÁ, J. - VAŠKOVICOVÁ, M. (</a:t>
            </a:r>
            <a:r>
              <a:rPr lang="cs-CZ" dirty="0" err="1"/>
              <a:t>Eds</a:t>
            </a:r>
            <a:r>
              <a:rPr lang="cs-CZ" dirty="0"/>
              <a:t>.) </a:t>
            </a:r>
            <a:r>
              <a:rPr lang="cs-CZ" i="1" dirty="0"/>
              <a:t>Metodika aplikace sociálně zdravotní péče realizované prostřednictvím center.</a:t>
            </a:r>
            <a:r>
              <a:rPr lang="cs-CZ" dirty="0"/>
              <a:t> Praha: Česká asociace pečovatelské služby, s. 9–25.</a:t>
            </a:r>
          </a:p>
          <a:p>
            <a:r>
              <a:rPr lang="cs-CZ" dirty="0"/>
              <a:t>KRHUTOVÁ, L. 2010. Teorie a modely zdravotního postižení. In</a:t>
            </a:r>
            <a:r>
              <a:rPr lang="cs-CZ" i="1" dirty="0"/>
              <a:t>: Sociální práce / sociálna </a:t>
            </a:r>
            <a:r>
              <a:rPr lang="cs-CZ" i="1" dirty="0" err="1"/>
              <a:t>práca</a:t>
            </a:r>
            <a:r>
              <a:rPr lang="cs-CZ" dirty="0"/>
              <a:t>, 10/2010, č. 4, s. 49-59. Brno: Asociace vzdělavatelů v sociální práci, ZSF JU v Českých Budějovicích: Brno.</a:t>
            </a:r>
          </a:p>
        </p:txBody>
      </p:sp>
    </p:spTree>
    <p:extLst>
      <p:ext uri="{BB962C8B-B14F-4D97-AF65-F5344CB8AC3E}">
        <p14:creationId xmlns:p14="http://schemas.microsoft.com/office/powerpoint/2010/main" val="209945410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255655-918E-4EFD-9ED5-0F44DB12D8EB}"/>
              </a:ext>
            </a:extLst>
          </p:cNvPr>
          <p:cNvSpPr>
            <a:spLocks noGrp="1"/>
          </p:cNvSpPr>
          <p:nvPr>
            <p:ph type="title"/>
          </p:nvPr>
        </p:nvSpPr>
        <p:spPr/>
        <p:txBody>
          <a:bodyPr/>
          <a:lstStyle/>
          <a:p>
            <a:r>
              <a:rPr lang="cs-CZ" dirty="0"/>
              <a:t>Doporučená literatura k tématu II</a:t>
            </a:r>
          </a:p>
        </p:txBody>
      </p:sp>
      <p:sp>
        <p:nvSpPr>
          <p:cNvPr id="3" name="Zástupný symbol pro obsah 2">
            <a:extLst>
              <a:ext uri="{FF2B5EF4-FFF2-40B4-BE49-F238E27FC236}">
                <a16:creationId xmlns:a16="http://schemas.microsoft.com/office/drawing/2014/main" id="{B661D4D4-4B01-4F4F-A2DE-23B576DFA472}"/>
              </a:ext>
            </a:extLst>
          </p:cNvPr>
          <p:cNvSpPr>
            <a:spLocks noGrp="1"/>
          </p:cNvSpPr>
          <p:nvPr>
            <p:ph idx="1"/>
          </p:nvPr>
        </p:nvSpPr>
        <p:spPr>
          <a:xfrm>
            <a:off x="878840" y="1825624"/>
            <a:ext cx="10515600" cy="5032375"/>
          </a:xfrm>
        </p:spPr>
        <p:txBody>
          <a:bodyPr>
            <a:normAutofit fontScale="55000" lnSpcReduction="20000"/>
          </a:bodyPr>
          <a:lstStyle/>
          <a:p>
            <a:r>
              <a:rPr lang="cs-CZ" dirty="0"/>
              <a:t>MATOUŠEK, O., JOZÍFKOVÁ, E., PAZLAROVÁ, H., DZIAMOVÁ, V. 2010. Ohrožené rodiny a děti: přehled protektivních a rizikových faktorů. In: </a:t>
            </a:r>
            <a:r>
              <a:rPr lang="cs-CZ" i="1" dirty="0"/>
              <a:t>FÓRUM sociální politiky</a:t>
            </a:r>
            <a:r>
              <a:rPr lang="cs-CZ" dirty="0"/>
              <a:t>, 4 /2010, č. 3.</a:t>
            </a:r>
          </a:p>
          <a:p>
            <a:r>
              <a:rPr lang="cs-CZ" dirty="0"/>
              <a:t>MATOUŠEK, O., KODYMOVÁ, P. KOLÁČKOVÁ, J. 2005. </a:t>
            </a:r>
            <a:r>
              <a:rPr lang="cs-CZ" i="1" dirty="0"/>
              <a:t>Sociální práce v praxi: Specifika různých cílových skupin a práce s nimi. </a:t>
            </a:r>
            <a:r>
              <a:rPr lang="cs-CZ" dirty="0"/>
              <a:t>Praha: Portál.</a:t>
            </a:r>
          </a:p>
          <a:p>
            <a:r>
              <a:rPr lang="cs-CZ" dirty="0"/>
              <a:t>MICHALÍK, J. 2011a. </a:t>
            </a:r>
            <a:r>
              <a:rPr lang="cs-CZ" i="1" dirty="0"/>
              <a:t>Kvalita života osob pečujících o člena rodiny s těžkým zdravotním postižením. </a:t>
            </a:r>
            <a:r>
              <a:rPr lang="cs-CZ" dirty="0"/>
              <a:t>Olomouc: Univerzita Palackého v Olomouci, 2011.</a:t>
            </a:r>
          </a:p>
          <a:p>
            <a:r>
              <a:rPr lang="cs-CZ" dirty="0"/>
              <a:t>MICHALÍK, J. 2011b. Charakteristika zdravotního postižení. In: MICHALÍK, J. a kol. </a:t>
            </a:r>
            <a:r>
              <a:rPr lang="cs-CZ" i="1" dirty="0"/>
              <a:t>Zdravotní postižení a pomáhající profese. </a:t>
            </a:r>
            <a:r>
              <a:rPr lang="cs-CZ" dirty="0"/>
              <a:t>Praha: Portál, s. 31-42. </a:t>
            </a:r>
          </a:p>
          <a:p>
            <a:r>
              <a:rPr lang="cs-CZ" dirty="0"/>
              <a:t>MICHALÍK, J. 2011c. Rodina se zdravotně postiženým členem. In: MICHALÍK, J. a kol. </a:t>
            </a:r>
            <a:r>
              <a:rPr lang="cs-CZ" i="1" dirty="0"/>
              <a:t>Zdravotní postižení a pomáhající profese. </a:t>
            </a:r>
            <a:r>
              <a:rPr lang="cs-CZ" dirty="0"/>
              <a:t>Praha: Portál 2011, s. 93-110. </a:t>
            </a:r>
          </a:p>
          <a:p>
            <a:r>
              <a:rPr lang="cs-CZ" dirty="0"/>
              <a:t>POLANSKÁ J. KADLECOVÁ, M. (</a:t>
            </a:r>
            <a:r>
              <a:rPr lang="cs-CZ" dirty="0" err="1"/>
              <a:t>Eds</a:t>
            </a:r>
            <a:r>
              <a:rPr lang="cs-CZ" dirty="0"/>
              <a:t>.) 2008. </a:t>
            </a:r>
            <a:r>
              <a:rPr lang="cs-CZ" i="1" dirty="0"/>
              <a:t>Neregulérní pobyt cizinců v ČR: Problémy a jejich řešení. </a:t>
            </a:r>
            <a:r>
              <a:rPr lang="cs-CZ" dirty="0"/>
              <a:t>Praha: Člověk v tísni, Multikulturní centrum Praha, Organizace pro pomoc uprchlíkům, Poradna pro uprchlíky </a:t>
            </a:r>
          </a:p>
          <a:p>
            <a:r>
              <a:rPr lang="cs-CZ" dirty="0"/>
              <a:t>VALENTA, M., MICHALÍK, J. 2008. </a:t>
            </a:r>
            <a:r>
              <a:rPr lang="cs-CZ" i="1" dirty="0"/>
              <a:t>Výzkum pracovních kompetencí osob pečujících o člena rodiny se zdravotním postižením na území hlavního města Prahy. </a:t>
            </a:r>
            <a:r>
              <a:rPr lang="cs-CZ" dirty="0"/>
              <a:t>Olomouc: Výzkumné centrum integrace zdravotně postižených. Dostupné online na http://www.vcizp.cz/doc/vcizp-quality-life-zprava-celek.pdf </a:t>
            </a:r>
          </a:p>
          <a:p>
            <a:r>
              <a:rPr lang="cs-CZ" dirty="0"/>
              <a:t>VCIZP. 2005. </a:t>
            </a:r>
            <a:r>
              <a:rPr lang="cs-CZ" i="1" dirty="0"/>
              <a:t>Občané se zdravotním postižením a veřejná správa. </a:t>
            </a:r>
            <a:r>
              <a:rPr lang="cs-CZ" dirty="0"/>
              <a:t>Olomouc: Výzkumné centrum integrace zdravotně postižených. Dostupné online na http://www.mvcr.cz/sprava/priprava/vzorove/postizeni.pdf </a:t>
            </a:r>
          </a:p>
          <a:p>
            <a:r>
              <a:rPr lang="cs-CZ" dirty="0"/>
              <a:t>VYMĚTAL, J. </a:t>
            </a:r>
            <a:r>
              <a:rPr lang="cs-CZ" i="1" dirty="0"/>
              <a:t>Duševní krize a psychoterapie. </a:t>
            </a:r>
            <a:r>
              <a:rPr lang="cs-CZ" dirty="0"/>
              <a:t>Hradec Králové: Konfrontace 1995.</a:t>
            </a:r>
          </a:p>
          <a:p>
            <a:r>
              <a:rPr lang="cs-CZ" dirty="0"/>
              <a:t>WOJTOŇOVÁ, J. - VAŠKOVICOVÁ, M. (</a:t>
            </a:r>
            <a:r>
              <a:rPr lang="cs-CZ" dirty="0" err="1"/>
              <a:t>Eds</a:t>
            </a:r>
            <a:r>
              <a:rPr lang="cs-CZ" dirty="0"/>
              <a:t>.) 2019. </a:t>
            </a:r>
            <a:r>
              <a:rPr lang="cs-CZ" i="1" dirty="0"/>
              <a:t>Metodika aplikace sociálně zdravotní péče realizované prostřednictvím center</a:t>
            </a:r>
            <a:r>
              <a:rPr lang="cs-CZ" dirty="0"/>
              <a:t>. Praha: Česká asociace pečovatelské služby.</a:t>
            </a:r>
          </a:p>
        </p:txBody>
      </p:sp>
    </p:spTree>
    <p:extLst>
      <p:ext uri="{BB962C8B-B14F-4D97-AF65-F5344CB8AC3E}">
        <p14:creationId xmlns:p14="http://schemas.microsoft.com/office/powerpoint/2010/main" val="428297043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7208</TotalTime>
  <Words>10324</Words>
  <Application>Microsoft Office PowerPoint</Application>
  <PresentationFormat>Širokoúhlá obrazovka</PresentationFormat>
  <Paragraphs>689</Paragraphs>
  <Slides>93</Slides>
  <Notes>10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93</vt:i4>
      </vt:variant>
    </vt:vector>
  </HeadingPairs>
  <TitlesOfParts>
    <vt:vector size="98" baseType="lpstr">
      <vt:lpstr>Arial</vt:lpstr>
      <vt:lpstr>Calibri</vt:lpstr>
      <vt:lpstr>Calibri Light</vt:lpstr>
      <vt:lpstr>Times New Roman</vt:lpstr>
      <vt:lpstr>Motiv Office</vt:lpstr>
      <vt:lpstr>Moderní metody sociální práce II.</vt:lpstr>
      <vt:lpstr>Rekapitulace</vt:lpstr>
      <vt:lpstr>Dvě stěžejní hlediska pro rozlišení oblastí uplatnění sociální práce</vt:lpstr>
      <vt:lpstr>Dvě stěžejní hlediska pro rozlišení oblastí uplatnění sociální práce</vt:lpstr>
      <vt:lpstr>Individuální a skupinová sociální práce, práce v komunitě</vt:lpstr>
      <vt:lpstr>Individuální / skupinový pohled x individuální /skupinová práce I</vt:lpstr>
      <vt:lpstr>Individuální / skupinový pohled x individuální /skupinová práce II</vt:lpstr>
      <vt:lpstr>Individuálně zaměřená intervence</vt:lpstr>
      <vt:lpstr>Přístup pracovníka ke klientovi</vt:lpstr>
      <vt:lpstr>Práce se skupinou</vt:lpstr>
      <vt:lpstr>Práce s komunitou</vt:lpstr>
      <vt:lpstr>Doporučená literatura k tématu</vt:lpstr>
      <vt:lpstr>Případová práce, case management</vt:lpstr>
      <vt:lpstr>Případová práce</vt:lpstr>
      <vt:lpstr>Case management</vt:lpstr>
      <vt:lpstr>Případové konference</vt:lpstr>
      <vt:lpstr>Poradenský proces - vedení rozhovoru</vt:lpstr>
      <vt:lpstr>Počáteční kontakt, vymezení podmínek spolupráce</vt:lpstr>
      <vt:lpstr>Vyjasnění zakázky</vt:lpstr>
      <vt:lpstr>Vedení rozhovoru a jeho zaměření</vt:lpstr>
      <vt:lpstr>Základní předpoklady vedení rozhovoru a vybrané techniky</vt:lpstr>
      <vt:lpstr>Okolnosti provázející rozhovor s klientem</vt:lpstr>
      <vt:lpstr>Ukončení kontaktu s klientem a hodnocení průběhu kontaktu</vt:lpstr>
      <vt:lpstr>Doporučená literatura k oběma tématům</vt:lpstr>
      <vt:lpstr>Cílové skupiny sociální práce a jejich vymezení</vt:lpstr>
      <vt:lpstr>Dvě stěžejní hlediska pro rozlišení oblastí uplatnění sociální práce</vt:lpstr>
      <vt:lpstr>Hlediska pro rozlišení cílových skupin (CS)</vt:lpstr>
      <vt:lpstr>Hlediska pro rozlišení cílových skupin (CS)</vt:lpstr>
      <vt:lpstr>Hlediska pro rozlišení CS z perspektivy klientů SP</vt:lpstr>
      <vt:lpstr>Hlediska pro rozlišení CS z perspektivy klientů SP</vt:lpstr>
      <vt:lpstr>Hlediska pro rozlišení CS z perspektivy klientů SP</vt:lpstr>
      <vt:lpstr>Hlediska pro rozlišení CS z perspektivy klientů SP</vt:lpstr>
      <vt:lpstr>Hlediska pro rozlišení CS z perspektivy společnosti</vt:lpstr>
      <vt:lpstr>Hlediska pro rozlišení CS z perspektivy společnosti</vt:lpstr>
      <vt:lpstr>Hlediska pro rozlišení CS z perspektivy společnosti</vt:lpstr>
      <vt:lpstr>Možnosti uplatnění konceptu cílových skupin v sociální práci I</vt:lpstr>
      <vt:lpstr>Možnosti uplatnění konceptu cílových skupin v sociální práci II</vt:lpstr>
      <vt:lpstr>Přístup ke klasifikaci CS a její účel</vt:lpstr>
      <vt:lpstr>Rozlišení CS pro potřeby tohoto kurzu</vt:lpstr>
      <vt:lpstr>Univerzalita a specializace v sociální práci I</vt:lpstr>
      <vt:lpstr>Univerzalita a specializace v sociální práci II</vt:lpstr>
      <vt:lpstr>Cílová skupina senioři</vt:lpstr>
      <vt:lpstr>Hledisko věku při vymezení CS senioři</vt:lpstr>
      <vt:lpstr>Okruh osob v CS senioři</vt:lpstr>
      <vt:lpstr>Zacílení sociální práce se seniory z hlediska situací a potřeb, na které se zaměřuje</vt:lpstr>
      <vt:lpstr>Sociální práce se seniory se specifickými potřebami</vt:lpstr>
      <vt:lpstr>Cílová skupina osob se zdravotním postižením</vt:lpstr>
      <vt:lpstr>Pojmy zdravotní postižení a osoba se zdravotním postižením I</vt:lpstr>
      <vt:lpstr>Pojmy zdravotní postižení a osoba se zdravotním postižením II</vt:lpstr>
      <vt:lpstr>Pojmy zdravotní postižení a osoba se zdravotním postižením III</vt:lpstr>
      <vt:lpstr>Pojmy zdravotní postižení a osoba se zdravotním postižením IV</vt:lpstr>
      <vt:lpstr>Pojmy zdravotní postižení a osoba se zdravotním postižením V</vt:lpstr>
      <vt:lpstr>Nejčastěji používané kategorie osob se zdravotním postižním</vt:lpstr>
      <vt:lpstr>Dělení skupin osob se zdravotním postižením podle Michalíka</vt:lpstr>
      <vt:lpstr>Rozlišení cílových skupin osob se zdravotním postižením u sociálních služeb evidovaných MPSV</vt:lpstr>
      <vt:lpstr>Rozlišení cílových skupin osob se zdravotním postižením u sociálních služeb evidovaných MPSV</vt:lpstr>
      <vt:lpstr>Příklad velmi specifické skupiny osob se zdravotním postižením</vt:lpstr>
      <vt:lpstr>Osoby s kombinovaným postižením</vt:lpstr>
      <vt:lpstr>Sociální souvislosti zdravotního postižení (všeobecně pro různé skupiny osob)</vt:lpstr>
      <vt:lpstr>Osoby s tělesným postižením</vt:lpstr>
      <vt:lpstr>Osoby se smyslovým postižením a  s poruchami komunikace</vt:lpstr>
      <vt:lpstr>Osoby s mentálním postižením</vt:lpstr>
      <vt:lpstr>Míra zdravotního postižení</vt:lpstr>
      <vt:lpstr>Instituty, které reflektují míru zdravotního postižení</vt:lpstr>
      <vt:lpstr>Osoby pečující o osobu blízkou</vt:lpstr>
      <vt:lpstr>Charakteristiky pečujících osob I</vt:lpstr>
      <vt:lpstr>Charakteristiky pečujících osob II</vt:lpstr>
      <vt:lpstr>Podpora pečujících osob</vt:lpstr>
      <vt:lpstr>Odlehčovací služby</vt:lpstr>
      <vt:lpstr>Problematické oblasti</vt:lpstr>
      <vt:lpstr>Možnosti stimulace možností pro zajištění péče blízkými osobami</vt:lpstr>
      <vt:lpstr>Cílové skupiny cizinců a žadatelů o mezinárodní ochranu</vt:lpstr>
      <vt:lpstr>Stěžejní charakteristiky cílových skupin cizinců a žadatelů o mezinárodní ochranu I</vt:lpstr>
      <vt:lpstr>Pojmy migrant a uprchlík I</vt:lpstr>
      <vt:lpstr>Pojmy migrant a uprchlík II</vt:lpstr>
      <vt:lpstr>Pojmy migrant a uprchlík III</vt:lpstr>
      <vt:lpstr>Pobyt v České republice, integrace</vt:lpstr>
      <vt:lpstr>Témata spojená s integrací</vt:lpstr>
      <vt:lpstr>Práce s traumaty při sociální práci s uprchlíky</vt:lpstr>
      <vt:lpstr>Zaměření sociální práce s migranty I</vt:lpstr>
      <vt:lpstr>Zaměření sociální práce s migranty II</vt:lpstr>
      <vt:lpstr>Osoby v nepříznivé situaci, osoby společensky znevýhodněné, osoby sociálně vyloučené</vt:lpstr>
      <vt:lpstr>Kategorie osob v nepříznivé situaci, společensky znevýhodněných a sociálně vyloučených</vt:lpstr>
      <vt:lpstr>Dva přístupy k definici těchto cílových skupin</vt:lpstr>
      <vt:lpstr>Osoby v nepříznivé situaci, společensky znevýhodněné osoby a sociálně vyloučené osoby</vt:lpstr>
      <vt:lpstr>Osoby ohrožené rizikovými jevy a rizikovými nebo kriminálními aktivitami</vt:lpstr>
      <vt:lpstr>Kategorie osob ohrožených rizikovými jevy a rizikovými nebo kriminálními aktivitami</vt:lpstr>
      <vt:lpstr>Osoby ohrožené rizikovými jevy a rizikovými nebo kriminálními aktivitami</vt:lpstr>
      <vt:lpstr>Děti, mládež a rodina Ohrožené děti a ohrožené rodiny</vt:lpstr>
      <vt:lpstr>Děti, mládež a rodina, ohrožené děti a ohrožené rodiny</vt:lpstr>
      <vt:lpstr>Delikvence u dětí a mladistvých, práce s touto cílovou skupinou a její prevence</vt:lpstr>
      <vt:lpstr>Doporučená literatura k tématu I</vt:lpstr>
      <vt:lpstr>Doporučená literatura k tématu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Moderní metody sociální práce I.</dc:title>
  <dc:creator>Pavel Bareš</dc:creator>
  <cp:lastModifiedBy>Pavel Bareš</cp:lastModifiedBy>
  <cp:revision>512</cp:revision>
  <dcterms:created xsi:type="dcterms:W3CDTF">2021-03-23T19:39:45Z</dcterms:created>
  <dcterms:modified xsi:type="dcterms:W3CDTF">2024-03-09T16:30:46Z</dcterms:modified>
</cp:coreProperties>
</file>