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52" r:id="rId2"/>
  </p:sldMasterIdLst>
  <p:sldIdLst>
    <p:sldId id="256" r:id="rId3"/>
    <p:sldId id="260" r:id="rId4"/>
    <p:sldId id="257" r:id="rId5"/>
    <p:sldId id="258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72" d="100"/>
          <a:sy n="72" d="100"/>
        </p:scale>
        <p:origin x="80" y="9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47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56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19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64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56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036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62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5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50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71403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862018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17368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837802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90769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319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3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505613" cy="1646302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Právo obcí a krajů v ČR  </a:t>
            </a:r>
            <a:b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HP007,  HK 007,  HD 007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 23/24, letní semestr</a:t>
            </a:r>
          </a:p>
        </p:txBody>
      </p:sp>
    </p:spTree>
    <p:extLst>
      <p:ext uri="{BB962C8B-B14F-4D97-AF65-F5344CB8AC3E}">
        <p14:creationId xmlns:p14="http://schemas.microsoft.com/office/powerpoint/2010/main" val="214323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9F29DC-CEFD-4CD5-8F1B-74AC72184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/>
              <a:t>Letní semestr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F1ECDB8-30AA-4FCB-BC19-94EE30E14ACD}"/>
              </a:ext>
            </a:extLst>
          </p:cNvPr>
          <p:cNvSpPr/>
          <p:nvPr/>
        </p:nvSpPr>
        <p:spPr>
          <a:xfrm>
            <a:off x="547331" y="2136339"/>
            <a:ext cx="973120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Výuka v LS                           19. 2 – 19. 5. 2024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Zápočtový týden                  13. 5. -  2.9 5. 2024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Zkušební období pro LS     20. 5. – 30. 6. 2024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5. 8. -31. 8. 2024</a:t>
            </a: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Přednášky/ semináře - viz </a:t>
            </a: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rozvrhové akce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prezenční forma studia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kombinovaná forma studia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celoživotní forma studia</a:t>
            </a:r>
          </a:p>
        </p:txBody>
      </p:sp>
    </p:spTree>
    <p:extLst>
      <p:ext uri="{BB962C8B-B14F-4D97-AF65-F5344CB8AC3E}">
        <p14:creationId xmlns:p14="http://schemas.microsoft.com/office/powerpoint/2010/main" val="2712783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77283"/>
            <a:ext cx="8596668" cy="578498"/>
          </a:xfrm>
        </p:spPr>
        <p:txBody>
          <a:bodyPr>
            <a:normAutofit fontScale="9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Témata přednášek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5902" y="877078"/>
            <a:ext cx="11024825" cy="5980922"/>
          </a:xfrm>
        </p:spPr>
        <p:txBody>
          <a:bodyPr>
            <a:noAutofit/>
          </a:bodyPr>
          <a:lstStyle/>
          <a:p>
            <a:pPr lvl="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Veřejná správa, pojem, definice, členění veřejné správy, postavení obcí</a:t>
            </a:r>
          </a:p>
          <a:p>
            <a:pPr marL="0" lv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krajů ve veřejné správě </a:t>
            </a:r>
          </a:p>
          <a:p>
            <a:pPr lvl="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Správní právo a jeho vztah k veřejné správě</a:t>
            </a:r>
          </a:p>
          <a:p>
            <a:pPr lvl="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Prameny práva</a:t>
            </a:r>
          </a:p>
          <a:p>
            <a:pPr lvl="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Pojem, principy, členění veřejné správy organizace místní správy a samosprávy  </a:t>
            </a:r>
          </a:p>
          <a:p>
            <a:pPr lvl="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Charta místní samosprávy. </a:t>
            </a:r>
          </a:p>
          <a:p>
            <a:pPr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Samospráva obce (samostatná a přenesená působnost obce, </a:t>
            </a:r>
          </a:p>
          <a:p>
            <a:pPr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Samospráva obce  ( orgány územní samosprávy, pravomoc a jejich působnost) </a:t>
            </a:r>
          </a:p>
          <a:p>
            <a:pPr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Krajská samospráva  (samostatná a přenesené působnosti, právní předpisy krajů)</a:t>
            </a:r>
          </a:p>
          <a:p>
            <a:pPr lvl="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Krajská samospráva ( orgány územní samosprávy, pravomoc a jejich působnost)</a:t>
            </a:r>
          </a:p>
          <a:p>
            <a:pPr lvl="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Dozor a kontrola nad výkonem samostatné a přenesené působnosti</a:t>
            </a:r>
          </a:p>
          <a:p>
            <a:pPr lvl="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Normotvorba územních samosprávných celků</a:t>
            </a:r>
          </a:p>
          <a:p>
            <a:pPr lvl="0">
              <a:buFont typeface="+mj-lt"/>
              <a:buAutoNum type="arabicPeriod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Volby do zastupitelstev krajů, volby do zastupitelstev obcí, místní referendum. Soudní ochrana ve věcech voleb a místního referenda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867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87868"/>
            <a:ext cx="8596668" cy="694266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Požadavky k absolvování zkoušky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4498" y="982134"/>
            <a:ext cx="9411635" cy="573732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  <a:defRPr/>
            </a:pPr>
            <a:r>
              <a:rPr lang="cs-CZ" altLang="cs-CZ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Předmět je ukončen </a:t>
            </a:r>
            <a:r>
              <a:rPr lang="cs-CZ" altLang="cs-CZ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zkouškou/ 5 kreditů</a:t>
            </a:r>
          </a:p>
          <a:p>
            <a:pPr marL="0" indent="0">
              <a:buNone/>
              <a:defRPr/>
            </a:pPr>
            <a:r>
              <a:rPr lang="cs-CZ" altLang="cs-CZ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Zkouška je </a:t>
            </a:r>
            <a:r>
              <a:rPr lang="cs-CZ" altLang="cs-CZ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písemná, ústní</a:t>
            </a:r>
            <a:r>
              <a:rPr lang="cs-CZ" altLang="cs-CZ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nebo  </a:t>
            </a:r>
            <a:r>
              <a:rPr lang="cs-CZ" altLang="cs-CZ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kombinací písemné a ústní části</a:t>
            </a:r>
            <a:r>
              <a:rPr lang="cs-CZ" altLang="cs-CZ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cs-CZ" altLang="cs-CZ" sz="8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Písemný test </a:t>
            </a:r>
            <a:r>
              <a:rPr lang="cs-CZ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ověření nabytých teoretických znalostí </a:t>
            </a:r>
            <a:r>
              <a:rPr lang="cs-CZ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probrané materie</a:t>
            </a:r>
          </a:p>
          <a:p>
            <a:pPr marL="0" indent="0">
              <a:buNone/>
            </a:pPr>
            <a:r>
              <a:rPr lang="cs-CZ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Termín:  duben 2024 – předběžně 9.4. </a:t>
            </a:r>
          </a:p>
          <a:p>
            <a:pPr marL="0" indent="0">
              <a:buNone/>
            </a:pPr>
            <a:r>
              <a:rPr lang="cs-CZ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 marL="0" indent="0">
              <a:buNone/>
            </a:pPr>
            <a:endParaRPr lang="cs-CZ" sz="8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Vypracování seminární práce  </a:t>
            </a:r>
          </a:p>
          <a:p>
            <a:pPr marL="0" indent="0">
              <a:buNone/>
            </a:pPr>
            <a:r>
              <a:rPr lang="cs-CZ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7 stran bez příloh (úvod, teoretická část, </a:t>
            </a:r>
            <a:r>
              <a:rPr lang="cs-CZ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praktická část</a:t>
            </a:r>
            <a:r>
              <a:rPr lang="cs-CZ" sz="8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závěr, použitá lit.)</a:t>
            </a:r>
          </a:p>
          <a:p>
            <a:pPr marL="0" indent="0">
              <a:buNone/>
            </a:pPr>
            <a:r>
              <a:rPr lang="cs-CZ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Termín </a:t>
            </a:r>
            <a:r>
              <a:rPr lang="cs-CZ" sz="1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nahlášení tématu </a:t>
            </a:r>
            <a:r>
              <a:rPr lang="cs-CZ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prezenční formu  5. 3. 2024 do „</a:t>
            </a:r>
            <a:r>
              <a:rPr lang="cs-CZ" sz="8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Odevzdárny</a:t>
            </a:r>
            <a:r>
              <a:rPr lang="cs-CZ" sz="8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pPr marL="0" indent="0">
              <a:buNone/>
            </a:pPr>
            <a:endParaRPr lang="cs-CZ" sz="7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7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7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118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72C4BD-D4BE-472B-839D-602F73CE7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4933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Koncepce Seminární práce</a:t>
            </a:r>
            <a:endParaRPr lang="cs-CZ" dirty="0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837A46F-7869-45DE-B153-1E16D2CB80D1}"/>
              </a:ext>
            </a:extLst>
          </p:cNvPr>
          <p:cNvSpPr/>
          <p:nvPr/>
        </p:nvSpPr>
        <p:spPr>
          <a:xfrm>
            <a:off x="914400" y="1320798"/>
            <a:ext cx="8957733" cy="4468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0600" lvl="1" indent="-533400">
              <a:lnSpc>
                <a:spcPct val="90000"/>
              </a:lnSpc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7 stran bez příloh (úvod, teoretická část, praktická část, závěr, použitá lit.)</a:t>
            </a:r>
          </a:p>
          <a:p>
            <a:pPr marL="990600" lvl="1" indent="-533400">
              <a:lnSpc>
                <a:spcPct val="90000"/>
              </a:lnSpc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seminární práce pro předmět „obce, kraje“: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Úvodní (titulní) strana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(univerzita, fakulta, ústav, předmět, název seminární práce, jméno a příjmení zpracovatele, ročník a forma studia, datum)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Osnova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(včetně uvedení čísel stran)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 do problematiky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Teorie</a:t>
            </a:r>
            <a:endParaRPr lang="cs-CZ" alt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Praxe  - 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osobní zkušenost s řešenou problematikou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Závěr  -   </a:t>
            </a:r>
            <a:r>
              <a:rPr lang="cs-CZ" alt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výsledek – vlastní  hodnocení řešeného tématu.</a:t>
            </a:r>
          </a:p>
        </p:txBody>
      </p:sp>
    </p:spTree>
    <p:extLst>
      <p:ext uri="{BB962C8B-B14F-4D97-AF65-F5344CB8AC3E}">
        <p14:creationId xmlns:p14="http://schemas.microsoft.com/office/powerpoint/2010/main" val="3094800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754155"/>
            <a:ext cx="8596668" cy="4287207"/>
          </a:xfrm>
        </p:spPr>
        <p:txBody>
          <a:bodyPr>
            <a:normAutofit/>
          </a:bodyPr>
          <a:lstStyle/>
          <a:p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Sciskalová, M. Právo obcí a krajů v ČR, studijní </a:t>
            </a:r>
            <a:r>
              <a:rPr lang="cs-CZ" sz="3600">
                <a:latin typeface="Times New Roman" panose="02020603050405020304" pitchFamily="18" charset="0"/>
                <a:cs typeface="Times New Roman" panose="02020603050405020304" pitchFamily="18" charset="0"/>
              </a:rPr>
              <a:t>opora  (jsou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Vám </a:t>
            </a:r>
            <a:r>
              <a:rPr lang="cs-CZ" sz="3600">
                <a:latin typeface="Times New Roman" panose="02020603050405020304" pitchFamily="18" charset="0"/>
                <a:cs typeface="Times New Roman" panose="02020603050405020304" pitchFamily="18" charset="0"/>
              </a:rPr>
              <a:t>k dispozici v IS SU)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Dotčené právní předpisy</a:t>
            </a:r>
          </a:p>
        </p:txBody>
      </p:sp>
    </p:spTree>
    <p:extLst>
      <p:ext uri="{BB962C8B-B14F-4D97-AF65-F5344CB8AC3E}">
        <p14:creationId xmlns:p14="http://schemas.microsoft.com/office/powerpoint/2010/main" val="368644770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Stébla</Template>
  <TotalTime>220</TotalTime>
  <Words>408</Words>
  <Application>Microsoft Office PowerPoint</Application>
  <PresentationFormat>Širokoúhlá obrazovka</PresentationFormat>
  <Paragraphs>54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Trebuchet MS</vt:lpstr>
      <vt:lpstr>Wingdings 2</vt:lpstr>
      <vt:lpstr>Wingdings 3</vt:lpstr>
      <vt:lpstr>HDOfficeLightV0</vt:lpstr>
      <vt:lpstr>Faseta</vt:lpstr>
      <vt:lpstr>Právo obcí a krajů v ČR   HP007,  HK 007,  HD 007</vt:lpstr>
      <vt:lpstr>Letní semestr</vt:lpstr>
      <vt:lpstr>Témata přednášek</vt:lpstr>
      <vt:lpstr>Požadavky k absolvování zkoušky</vt:lpstr>
      <vt:lpstr>Koncepce Seminární práce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zabezpečení KSVP/SZ</dc:title>
  <dc:creator>Windows User</dc:creator>
  <cp:lastModifiedBy>Marie Sciskalová</cp:lastModifiedBy>
  <cp:revision>34</cp:revision>
  <dcterms:created xsi:type="dcterms:W3CDTF">2017-02-19T15:00:22Z</dcterms:created>
  <dcterms:modified xsi:type="dcterms:W3CDTF">2024-02-26T07:57:09Z</dcterms:modified>
</cp:coreProperties>
</file>