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Default Extension="WAV" ContentType="audio/x-wa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 id="2147483660" r:id="rId2"/>
    <p:sldMasterId id="2147483672" r:id="rId3"/>
    <p:sldMasterId id="2147483684" r:id="rId4"/>
  </p:sldMasterIdLst>
  <p:sldIdLst>
    <p:sldId id="256" r:id="rId5"/>
    <p:sldId id="338" r:id="rId6"/>
    <p:sldId id="398" r:id="rId7"/>
    <p:sldId id="257" r:id="rId8"/>
    <p:sldId id="399" r:id="rId9"/>
    <p:sldId id="400" r:id="rId10"/>
    <p:sldId id="401" r:id="rId11"/>
    <p:sldId id="331" r:id="rId12"/>
    <p:sldId id="403" r:id="rId13"/>
    <p:sldId id="404" r:id="rId14"/>
    <p:sldId id="402" r:id="rId15"/>
    <p:sldId id="420" r:id="rId16"/>
    <p:sldId id="341" r:id="rId17"/>
    <p:sldId id="328" r:id="rId18"/>
    <p:sldId id="419" r:id="rId19"/>
    <p:sldId id="397" r:id="rId20"/>
    <p:sldId id="421" r:id="rId21"/>
    <p:sldId id="422" r:id="rId22"/>
    <p:sldId id="436" r:id="rId23"/>
    <p:sldId id="423" r:id="rId24"/>
    <p:sldId id="424" r:id="rId25"/>
    <p:sldId id="425" r:id="rId26"/>
    <p:sldId id="426" r:id="rId27"/>
    <p:sldId id="427" r:id="rId28"/>
    <p:sldId id="428" r:id="rId29"/>
    <p:sldId id="433" r:id="rId30"/>
    <p:sldId id="429" r:id="rId31"/>
    <p:sldId id="434" r:id="rId32"/>
    <p:sldId id="430" r:id="rId33"/>
    <p:sldId id="431" r:id="rId34"/>
    <p:sldId id="435" r:id="rId35"/>
    <p:sldId id="432" r:id="rId36"/>
    <p:sldId id="405" r:id="rId37"/>
    <p:sldId id="329" r:id="rId38"/>
    <p:sldId id="343" r:id="rId39"/>
    <p:sldId id="449" r:id="rId40"/>
    <p:sldId id="279" r:id="rId41"/>
    <p:sldId id="280" r:id="rId42"/>
    <p:sldId id="406" r:id="rId43"/>
    <p:sldId id="281" r:id="rId44"/>
    <p:sldId id="407" r:id="rId45"/>
    <p:sldId id="364" r:id="rId46"/>
    <p:sldId id="299" r:id="rId47"/>
    <p:sldId id="359" r:id="rId48"/>
    <p:sldId id="350" r:id="rId49"/>
    <p:sldId id="408" r:id="rId50"/>
    <p:sldId id="360" r:id="rId51"/>
    <p:sldId id="361" r:id="rId52"/>
    <p:sldId id="362" r:id="rId53"/>
    <p:sldId id="363" r:id="rId54"/>
    <p:sldId id="365" r:id="rId55"/>
    <p:sldId id="366" r:id="rId56"/>
    <p:sldId id="368" r:id="rId57"/>
    <p:sldId id="369" r:id="rId58"/>
    <p:sldId id="370" r:id="rId59"/>
    <p:sldId id="367" r:id="rId60"/>
    <p:sldId id="333" r:id="rId61"/>
    <p:sldId id="409" r:id="rId62"/>
    <p:sldId id="410" r:id="rId63"/>
    <p:sldId id="394" r:id="rId64"/>
    <p:sldId id="395" r:id="rId65"/>
    <p:sldId id="412" r:id="rId66"/>
    <p:sldId id="413" r:id="rId67"/>
    <p:sldId id="270" r:id="rId68"/>
    <p:sldId id="271" r:id="rId69"/>
    <p:sldId id="272" r:id="rId70"/>
    <p:sldId id="415" r:id="rId71"/>
    <p:sldId id="334" r:id="rId72"/>
    <p:sldId id="344" r:id="rId73"/>
    <p:sldId id="411" r:id="rId74"/>
    <p:sldId id="345" r:id="rId75"/>
    <p:sldId id="346" r:id="rId76"/>
    <p:sldId id="336" r:id="rId77"/>
    <p:sldId id="358" r:id="rId78"/>
    <p:sldId id="437" r:id="rId79"/>
    <p:sldId id="414" r:id="rId80"/>
    <p:sldId id="417" r:id="rId81"/>
    <p:sldId id="418" r:id="rId82"/>
    <p:sldId id="258" r:id="rId83"/>
    <p:sldId id="259" r:id="rId84"/>
    <p:sldId id="438" r:id="rId85"/>
    <p:sldId id="439" r:id="rId86"/>
    <p:sldId id="440" r:id="rId87"/>
    <p:sldId id="441" r:id="rId88"/>
    <p:sldId id="442" r:id="rId89"/>
    <p:sldId id="443" r:id="rId90"/>
    <p:sldId id="444" r:id="rId91"/>
    <p:sldId id="273" r:id="rId92"/>
    <p:sldId id="274" r:id="rId93"/>
    <p:sldId id="275" r:id="rId94"/>
    <p:sldId id="276" r:id="rId95"/>
    <p:sldId id="277" r:id="rId96"/>
    <p:sldId id="282" r:id="rId97"/>
    <p:sldId id="283" r:id="rId98"/>
    <p:sldId id="284" r:id="rId99"/>
    <p:sldId id="278" r:id="rId100"/>
    <p:sldId id="445" r:id="rId101"/>
    <p:sldId id="446" r:id="rId102"/>
    <p:sldId id="447" r:id="rId103"/>
    <p:sldId id="354" r:id="rId104"/>
    <p:sldId id="355" r:id="rId105"/>
    <p:sldId id="356" r:id="rId106"/>
    <p:sldId id="357" r:id="rId107"/>
    <p:sldId id="287" r:id="rId108"/>
    <p:sldId id="448" r:id="rId109"/>
    <p:sldId id="307" r:id="rId110"/>
    <p:sldId id="375" r:id="rId111"/>
    <p:sldId id="309" r:id="rId112"/>
    <p:sldId id="313" r:id="rId113"/>
    <p:sldId id="306" r:id="rId114"/>
    <p:sldId id="373" r:id="rId115"/>
    <p:sldId id="371" r:id="rId116"/>
    <p:sldId id="337" r:id="rId117"/>
    <p:sldId id="391" r:id="rId118"/>
    <p:sldId id="260" r:id="rId119"/>
    <p:sldId id="261" r:id="rId120"/>
    <p:sldId id="383" r:id="rId121"/>
    <p:sldId id="384" r:id="rId122"/>
    <p:sldId id="416" r:id="rId123"/>
    <p:sldId id="265" r:id="rId124"/>
    <p:sldId id="385" r:id="rId125"/>
    <p:sldId id="263" r:id="rId126"/>
    <p:sldId id="262" r:id="rId127"/>
    <p:sldId id="264" r:id="rId128"/>
    <p:sldId id="266" r:id="rId129"/>
    <p:sldId id="267" r:id="rId130"/>
    <p:sldId id="340" r:id="rId131"/>
    <p:sldId id="268" r:id="rId132"/>
    <p:sldId id="387" r:id="rId133"/>
    <p:sldId id="378" r:id="rId134"/>
    <p:sldId id="379" r:id="rId135"/>
    <p:sldId id="380" r:id="rId136"/>
    <p:sldId id="381" r:id="rId137"/>
    <p:sldId id="269" r:id="rId138"/>
    <p:sldId id="314" r:id="rId139"/>
    <p:sldId id="339" r:id="rId14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46262" autoAdjust="0"/>
    <p:restoredTop sz="93792" autoAdjust="0"/>
  </p:normalViewPr>
  <p:slideViewPr>
    <p:cSldViewPr snapToGrid="0">
      <p:cViewPr varScale="1">
        <p:scale>
          <a:sx n="73" d="100"/>
          <a:sy n="73" d="100"/>
        </p:scale>
        <p:origin x="77" y="360"/>
      </p:cViewPr>
      <p:guideLst/>
    </p:cSldViewPr>
  </p:slideViewPr>
  <p:outlineViewPr>
    <p:cViewPr>
      <p:scale>
        <a:sx n="33" d="100"/>
        <a:sy n="33" d="100"/>
      </p:scale>
      <p:origin x="0" y="-43312"/>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38" Type="http://schemas.openxmlformats.org/officeDocument/2006/relationships/slide" Target="slides/slide134.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28" Type="http://schemas.openxmlformats.org/officeDocument/2006/relationships/slide" Target="slides/slide124.xml"/><Relationship Id="rId144" Type="http://schemas.openxmlformats.org/officeDocument/2006/relationships/tableStyles" Target="tableStyles.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slide" Target="slides/slide114.xml"/><Relationship Id="rId134" Type="http://schemas.openxmlformats.org/officeDocument/2006/relationships/slide" Target="slides/slide130.xml"/><Relationship Id="rId139" Type="http://schemas.openxmlformats.org/officeDocument/2006/relationships/slide" Target="slides/slide135.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124" Type="http://schemas.openxmlformats.org/officeDocument/2006/relationships/slide" Target="slides/slide120.xml"/><Relationship Id="rId129" Type="http://schemas.openxmlformats.org/officeDocument/2006/relationships/slide" Target="slides/slide125.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40" Type="http://schemas.openxmlformats.org/officeDocument/2006/relationships/slide" Target="slides/slide136.xml"/><Relationship Id="rId1" Type="http://schemas.openxmlformats.org/officeDocument/2006/relationships/slideMaster" Target="slideMasters/slideMaster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slide" Target="slides/slide115.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130" Type="http://schemas.openxmlformats.org/officeDocument/2006/relationships/slide" Target="slides/slide126.xml"/><Relationship Id="rId135" Type="http://schemas.openxmlformats.org/officeDocument/2006/relationships/slide" Target="slides/slide131.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141" Type="http://schemas.openxmlformats.org/officeDocument/2006/relationships/presProps" Target="presProp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slide" Target="slides/slide127.xml"/><Relationship Id="rId136" Type="http://schemas.openxmlformats.org/officeDocument/2006/relationships/slide" Target="slides/slide132.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viewProps" Target="viewProps.xml"/><Relationship Id="rId3" Type="http://schemas.openxmlformats.org/officeDocument/2006/relationships/slideMaster" Target="slideMasters/slideMaster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openxmlformats.org/officeDocument/2006/relationships/slide" Target="slides/slide133.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43"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26" Type="http://schemas.openxmlformats.org/officeDocument/2006/relationships/slide" Target="slides/slide22.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6" Type="http://schemas.openxmlformats.org/officeDocument/2006/relationships/slide" Target="slides/slide12.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7C5B2E0-5032-4BC7-B318-F7B1985A609F}" type="doc">
      <dgm:prSet loTypeId="urn:microsoft.com/office/officeart/2005/8/layout/vProcess5" loCatId="process" qsTypeId="urn:microsoft.com/office/officeart/2005/8/quickstyle/simple1" qsCatId="simple" csTypeId="urn:microsoft.com/office/officeart/2005/8/colors/colorful2" csCatId="colorful"/>
      <dgm:spPr/>
      <dgm:t>
        <a:bodyPr/>
        <a:lstStyle/>
        <a:p>
          <a:endParaRPr lang="en-US"/>
        </a:p>
      </dgm:t>
    </dgm:pt>
    <dgm:pt modelId="{6FCACA94-1E4E-4465-8310-E7E9CC777A7B}">
      <dgm:prSet/>
      <dgm:spPr/>
      <dgm:t>
        <a:bodyPr/>
        <a:lstStyle/>
        <a:p>
          <a:r>
            <a:rPr lang="cs-CZ" dirty="0"/>
            <a:t>Vymezení pojmu národnostní menšina a příslušník národnostní menšiny stanoví zákon 273/2001 Sb., o právech příslušníků národnostních menšin a o změně některých zákonů, ve znění pozdějších předpisů. Konkrétně § 2 zní:</a:t>
          </a:r>
          <a:endParaRPr lang="en-US" dirty="0"/>
        </a:p>
      </dgm:t>
    </dgm:pt>
    <dgm:pt modelId="{DFC16A46-4A95-4D2C-BE6D-A54AE73BBA6C}" type="parTrans" cxnId="{0F6CB67C-9805-4CF6-BD17-7DC9917D46C5}">
      <dgm:prSet/>
      <dgm:spPr/>
      <dgm:t>
        <a:bodyPr/>
        <a:lstStyle/>
        <a:p>
          <a:endParaRPr lang="en-US"/>
        </a:p>
      </dgm:t>
    </dgm:pt>
    <dgm:pt modelId="{B29516E9-6083-44A9-A7F9-7198A3282075}" type="sibTrans" cxnId="{0F6CB67C-9805-4CF6-BD17-7DC9917D46C5}">
      <dgm:prSet/>
      <dgm:spPr/>
      <dgm:t>
        <a:bodyPr/>
        <a:lstStyle/>
        <a:p>
          <a:endParaRPr lang="en-US"/>
        </a:p>
      </dgm:t>
    </dgm:pt>
    <dgm:pt modelId="{6A08DFA7-6C66-4436-BB3B-C2D2EEE5A7E1}">
      <dgm:prSet/>
      <dgm:spPr/>
      <dgm:t>
        <a:bodyPr/>
        <a:lstStyle/>
        <a:p>
          <a:r>
            <a:rPr lang="cs-CZ"/>
            <a:t>Národnostní menšina je společenství občanů České republiky žijících na území současné České republiky, kteří se odlišují od ostatních občanů zpravidla společným etnickým původem, jazykem, kulturou a tradicemi, tvoří početní menšinu obyvatelstva a zároveň projevují vůli být považováni za národnostní menšinu za účelem společného úsilí o zachování a rozvoj vlastní svébytnosti, jazyka a kultury a zároveň za účelem vyjádření a ochrany zájmů jejich společenství, které se historicky utvořilo.</a:t>
          </a:r>
          <a:endParaRPr lang="en-US"/>
        </a:p>
      </dgm:t>
    </dgm:pt>
    <dgm:pt modelId="{C8CFD9DB-C199-44FC-A87B-F34158CF7EBE}" type="parTrans" cxnId="{165252C3-8482-40B6-B4FA-91A35E0DECAD}">
      <dgm:prSet/>
      <dgm:spPr/>
      <dgm:t>
        <a:bodyPr/>
        <a:lstStyle/>
        <a:p>
          <a:endParaRPr lang="en-US"/>
        </a:p>
      </dgm:t>
    </dgm:pt>
    <dgm:pt modelId="{46538CE0-F63D-492E-9700-EFE4057CCFA2}" type="sibTrans" cxnId="{165252C3-8482-40B6-B4FA-91A35E0DECAD}">
      <dgm:prSet/>
      <dgm:spPr/>
      <dgm:t>
        <a:bodyPr/>
        <a:lstStyle/>
        <a:p>
          <a:endParaRPr lang="en-US"/>
        </a:p>
      </dgm:t>
    </dgm:pt>
    <dgm:pt modelId="{081A8010-26A3-4E34-B4D7-322BC6A440C9}">
      <dgm:prSet/>
      <dgm:spPr/>
      <dgm:t>
        <a:bodyPr/>
        <a:lstStyle/>
        <a:p>
          <a:r>
            <a:rPr lang="cs-CZ"/>
            <a:t>Příslušníkem národnostní menšiny je občan České republiky, který se hlásí k jiné než české národnosti a projevuje přání být považován za příslušníka národnostní menšiny spolu s dalšími, kteří se hlásí ke stejné národnosti.</a:t>
          </a:r>
          <a:endParaRPr lang="en-US"/>
        </a:p>
      </dgm:t>
    </dgm:pt>
    <dgm:pt modelId="{245CF036-F7BE-4A20-AC23-7E259DED6A59}" type="parTrans" cxnId="{E0399FE3-F259-41B3-83B1-AA7A301DF5C6}">
      <dgm:prSet/>
      <dgm:spPr/>
      <dgm:t>
        <a:bodyPr/>
        <a:lstStyle/>
        <a:p>
          <a:endParaRPr lang="en-US"/>
        </a:p>
      </dgm:t>
    </dgm:pt>
    <dgm:pt modelId="{32188EFE-F100-4A15-A584-3D78BE86B0CC}" type="sibTrans" cxnId="{E0399FE3-F259-41B3-83B1-AA7A301DF5C6}">
      <dgm:prSet/>
      <dgm:spPr/>
      <dgm:t>
        <a:bodyPr/>
        <a:lstStyle/>
        <a:p>
          <a:endParaRPr lang="en-US"/>
        </a:p>
      </dgm:t>
    </dgm:pt>
    <dgm:pt modelId="{A06142A3-A88F-4521-A738-14C430992029}" type="pres">
      <dgm:prSet presAssocID="{97C5B2E0-5032-4BC7-B318-F7B1985A609F}" presName="outerComposite" presStyleCnt="0">
        <dgm:presLayoutVars>
          <dgm:chMax val="5"/>
          <dgm:dir/>
          <dgm:resizeHandles val="exact"/>
        </dgm:presLayoutVars>
      </dgm:prSet>
      <dgm:spPr/>
    </dgm:pt>
    <dgm:pt modelId="{08B3145D-413E-45D6-947A-DCF35430AE16}" type="pres">
      <dgm:prSet presAssocID="{97C5B2E0-5032-4BC7-B318-F7B1985A609F}" presName="dummyMaxCanvas" presStyleCnt="0">
        <dgm:presLayoutVars/>
      </dgm:prSet>
      <dgm:spPr/>
    </dgm:pt>
    <dgm:pt modelId="{E9E71414-9138-479D-B847-B97A148005E6}" type="pres">
      <dgm:prSet presAssocID="{97C5B2E0-5032-4BC7-B318-F7B1985A609F}" presName="ThreeNodes_1" presStyleLbl="node1" presStyleIdx="0" presStyleCnt="3">
        <dgm:presLayoutVars>
          <dgm:bulletEnabled val="1"/>
        </dgm:presLayoutVars>
      </dgm:prSet>
      <dgm:spPr/>
    </dgm:pt>
    <dgm:pt modelId="{8BC0FEF8-015F-4ADE-8B11-1E0761E104F5}" type="pres">
      <dgm:prSet presAssocID="{97C5B2E0-5032-4BC7-B318-F7B1985A609F}" presName="ThreeNodes_2" presStyleLbl="node1" presStyleIdx="1" presStyleCnt="3">
        <dgm:presLayoutVars>
          <dgm:bulletEnabled val="1"/>
        </dgm:presLayoutVars>
      </dgm:prSet>
      <dgm:spPr/>
    </dgm:pt>
    <dgm:pt modelId="{F57E49CD-45A8-4A56-942A-01F8314CC483}" type="pres">
      <dgm:prSet presAssocID="{97C5B2E0-5032-4BC7-B318-F7B1985A609F}" presName="ThreeNodes_3" presStyleLbl="node1" presStyleIdx="2" presStyleCnt="3">
        <dgm:presLayoutVars>
          <dgm:bulletEnabled val="1"/>
        </dgm:presLayoutVars>
      </dgm:prSet>
      <dgm:spPr/>
    </dgm:pt>
    <dgm:pt modelId="{94AC1671-D5EC-473F-898A-B1C712C797A3}" type="pres">
      <dgm:prSet presAssocID="{97C5B2E0-5032-4BC7-B318-F7B1985A609F}" presName="ThreeConn_1-2" presStyleLbl="fgAccFollowNode1" presStyleIdx="0" presStyleCnt="2">
        <dgm:presLayoutVars>
          <dgm:bulletEnabled val="1"/>
        </dgm:presLayoutVars>
      </dgm:prSet>
      <dgm:spPr/>
    </dgm:pt>
    <dgm:pt modelId="{F1CB7B90-AFD1-4209-99E2-EFEF7EA9ED85}" type="pres">
      <dgm:prSet presAssocID="{97C5B2E0-5032-4BC7-B318-F7B1985A609F}" presName="ThreeConn_2-3" presStyleLbl="fgAccFollowNode1" presStyleIdx="1" presStyleCnt="2">
        <dgm:presLayoutVars>
          <dgm:bulletEnabled val="1"/>
        </dgm:presLayoutVars>
      </dgm:prSet>
      <dgm:spPr/>
    </dgm:pt>
    <dgm:pt modelId="{1FF49933-A202-4106-BDF5-CFC1D2243322}" type="pres">
      <dgm:prSet presAssocID="{97C5B2E0-5032-4BC7-B318-F7B1985A609F}" presName="ThreeNodes_1_text" presStyleLbl="node1" presStyleIdx="2" presStyleCnt="3">
        <dgm:presLayoutVars>
          <dgm:bulletEnabled val="1"/>
        </dgm:presLayoutVars>
      </dgm:prSet>
      <dgm:spPr/>
    </dgm:pt>
    <dgm:pt modelId="{844F7F82-635D-422F-9BC4-CE2DD38E3905}" type="pres">
      <dgm:prSet presAssocID="{97C5B2E0-5032-4BC7-B318-F7B1985A609F}" presName="ThreeNodes_2_text" presStyleLbl="node1" presStyleIdx="2" presStyleCnt="3">
        <dgm:presLayoutVars>
          <dgm:bulletEnabled val="1"/>
        </dgm:presLayoutVars>
      </dgm:prSet>
      <dgm:spPr/>
    </dgm:pt>
    <dgm:pt modelId="{8A501A08-2344-49BB-B5D3-D71BCDC4B380}" type="pres">
      <dgm:prSet presAssocID="{97C5B2E0-5032-4BC7-B318-F7B1985A609F}" presName="ThreeNodes_3_text" presStyleLbl="node1" presStyleIdx="2" presStyleCnt="3">
        <dgm:presLayoutVars>
          <dgm:bulletEnabled val="1"/>
        </dgm:presLayoutVars>
      </dgm:prSet>
      <dgm:spPr/>
    </dgm:pt>
  </dgm:ptLst>
  <dgm:cxnLst>
    <dgm:cxn modelId="{63B4F311-93E6-4F39-8800-01E5CBB0F689}" type="presOf" srcId="{6FCACA94-1E4E-4465-8310-E7E9CC777A7B}" destId="{E9E71414-9138-479D-B847-B97A148005E6}" srcOrd="0" destOrd="0" presId="urn:microsoft.com/office/officeart/2005/8/layout/vProcess5"/>
    <dgm:cxn modelId="{D3BF921E-E4F3-42EC-835E-DE7C7CC26658}" type="presOf" srcId="{6FCACA94-1E4E-4465-8310-E7E9CC777A7B}" destId="{1FF49933-A202-4106-BDF5-CFC1D2243322}" srcOrd="1" destOrd="0" presId="urn:microsoft.com/office/officeart/2005/8/layout/vProcess5"/>
    <dgm:cxn modelId="{A7A48141-73E4-44E7-BEF5-1892A2807780}" type="presOf" srcId="{B29516E9-6083-44A9-A7F9-7198A3282075}" destId="{94AC1671-D5EC-473F-898A-B1C712C797A3}" srcOrd="0" destOrd="0" presId="urn:microsoft.com/office/officeart/2005/8/layout/vProcess5"/>
    <dgm:cxn modelId="{7637FF67-A130-467B-9C36-60D2CB932C10}" type="presOf" srcId="{97C5B2E0-5032-4BC7-B318-F7B1985A609F}" destId="{A06142A3-A88F-4521-A738-14C430992029}" srcOrd="0" destOrd="0" presId="urn:microsoft.com/office/officeart/2005/8/layout/vProcess5"/>
    <dgm:cxn modelId="{0F6CB67C-9805-4CF6-BD17-7DC9917D46C5}" srcId="{97C5B2E0-5032-4BC7-B318-F7B1985A609F}" destId="{6FCACA94-1E4E-4465-8310-E7E9CC777A7B}" srcOrd="0" destOrd="0" parTransId="{DFC16A46-4A95-4D2C-BE6D-A54AE73BBA6C}" sibTransId="{B29516E9-6083-44A9-A7F9-7198A3282075}"/>
    <dgm:cxn modelId="{407D6380-834F-4AB1-9F39-171C3C485A08}" type="presOf" srcId="{46538CE0-F63D-492E-9700-EFE4057CCFA2}" destId="{F1CB7B90-AFD1-4209-99E2-EFEF7EA9ED85}" srcOrd="0" destOrd="0" presId="urn:microsoft.com/office/officeart/2005/8/layout/vProcess5"/>
    <dgm:cxn modelId="{106A1282-1F90-4286-AD3C-14EF106166F0}" type="presOf" srcId="{081A8010-26A3-4E34-B4D7-322BC6A440C9}" destId="{8A501A08-2344-49BB-B5D3-D71BCDC4B380}" srcOrd="1" destOrd="0" presId="urn:microsoft.com/office/officeart/2005/8/layout/vProcess5"/>
    <dgm:cxn modelId="{7A2B2D8B-04A6-4728-AE64-327D998C76D2}" type="presOf" srcId="{081A8010-26A3-4E34-B4D7-322BC6A440C9}" destId="{F57E49CD-45A8-4A56-942A-01F8314CC483}" srcOrd="0" destOrd="0" presId="urn:microsoft.com/office/officeart/2005/8/layout/vProcess5"/>
    <dgm:cxn modelId="{DE33019A-395F-4E23-BF2A-4C41C4B5E6FF}" type="presOf" srcId="{6A08DFA7-6C66-4436-BB3B-C2D2EEE5A7E1}" destId="{844F7F82-635D-422F-9BC4-CE2DD38E3905}" srcOrd="1" destOrd="0" presId="urn:microsoft.com/office/officeart/2005/8/layout/vProcess5"/>
    <dgm:cxn modelId="{529625A4-C7F3-4384-ABB4-18E3BD20F760}" type="presOf" srcId="{6A08DFA7-6C66-4436-BB3B-C2D2EEE5A7E1}" destId="{8BC0FEF8-015F-4ADE-8B11-1E0761E104F5}" srcOrd="0" destOrd="0" presId="urn:microsoft.com/office/officeart/2005/8/layout/vProcess5"/>
    <dgm:cxn modelId="{165252C3-8482-40B6-B4FA-91A35E0DECAD}" srcId="{97C5B2E0-5032-4BC7-B318-F7B1985A609F}" destId="{6A08DFA7-6C66-4436-BB3B-C2D2EEE5A7E1}" srcOrd="1" destOrd="0" parTransId="{C8CFD9DB-C199-44FC-A87B-F34158CF7EBE}" sibTransId="{46538CE0-F63D-492E-9700-EFE4057CCFA2}"/>
    <dgm:cxn modelId="{E0399FE3-F259-41B3-83B1-AA7A301DF5C6}" srcId="{97C5B2E0-5032-4BC7-B318-F7B1985A609F}" destId="{081A8010-26A3-4E34-B4D7-322BC6A440C9}" srcOrd="2" destOrd="0" parTransId="{245CF036-F7BE-4A20-AC23-7E259DED6A59}" sibTransId="{32188EFE-F100-4A15-A584-3D78BE86B0CC}"/>
    <dgm:cxn modelId="{55C09BFE-B1DC-48B3-9365-CA990DC54030}" type="presParOf" srcId="{A06142A3-A88F-4521-A738-14C430992029}" destId="{08B3145D-413E-45D6-947A-DCF35430AE16}" srcOrd="0" destOrd="0" presId="urn:microsoft.com/office/officeart/2005/8/layout/vProcess5"/>
    <dgm:cxn modelId="{1E4B9D5F-A075-4D57-B3DF-008D38841F04}" type="presParOf" srcId="{A06142A3-A88F-4521-A738-14C430992029}" destId="{E9E71414-9138-479D-B847-B97A148005E6}" srcOrd="1" destOrd="0" presId="urn:microsoft.com/office/officeart/2005/8/layout/vProcess5"/>
    <dgm:cxn modelId="{92B3B771-8A2A-484C-BA1F-105137B10E49}" type="presParOf" srcId="{A06142A3-A88F-4521-A738-14C430992029}" destId="{8BC0FEF8-015F-4ADE-8B11-1E0761E104F5}" srcOrd="2" destOrd="0" presId="urn:microsoft.com/office/officeart/2005/8/layout/vProcess5"/>
    <dgm:cxn modelId="{09BE9736-7005-4516-B86B-DF5623C4FD23}" type="presParOf" srcId="{A06142A3-A88F-4521-A738-14C430992029}" destId="{F57E49CD-45A8-4A56-942A-01F8314CC483}" srcOrd="3" destOrd="0" presId="urn:microsoft.com/office/officeart/2005/8/layout/vProcess5"/>
    <dgm:cxn modelId="{0FD6E983-8EAB-4019-A50A-B1B6D89F5F96}" type="presParOf" srcId="{A06142A3-A88F-4521-A738-14C430992029}" destId="{94AC1671-D5EC-473F-898A-B1C712C797A3}" srcOrd="4" destOrd="0" presId="urn:microsoft.com/office/officeart/2005/8/layout/vProcess5"/>
    <dgm:cxn modelId="{B5D86C9D-3BE1-488A-ACE7-7F56FDD0FD47}" type="presParOf" srcId="{A06142A3-A88F-4521-A738-14C430992029}" destId="{F1CB7B90-AFD1-4209-99E2-EFEF7EA9ED85}" srcOrd="5" destOrd="0" presId="urn:microsoft.com/office/officeart/2005/8/layout/vProcess5"/>
    <dgm:cxn modelId="{CCD570A6-566F-447E-8CE0-934EE78B8DF9}" type="presParOf" srcId="{A06142A3-A88F-4521-A738-14C430992029}" destId="{1FF49933-A202-4106-BDF5-CFC1D2243322}" srcOrd="6" destOrd="0" presId="urn:microsoft.com/office/officeart/2005/8/layout/vProcess5"/>
    <dgm:cxn modelId="{714640B3-77AB-4F60-985D-BA7BB1242B27}" type="presParOf" srcId="{A06142A3-A88F-4521-A738-14C430992029}" destId="{844F7F82-635D-422F-9BC4-CE2DD38E3905}" srcOrd="7" destOrd="0" presId="urn:microsoft.com/office/officeart/2005/8/layout/vProcess5"/>
    <dgm:cxn modelId="{6AA86D07-4413-41E1-BB6B-BC54D83446DC}" type="presParOf" srcId="{A06142A3-A88F-4521-A738-14C430992029}" destId="{8A501A08-2344-49BB-B5D3-D71BCDC4B380}" srcOrd="8"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E71414-9138-479D-B847-B97A148005E6}">
      <dsp:nvSpPr>
        <dsp:cNvPr id="0" name=""/>
        <dsp:cNvSpPr/>
      </dsp:nvSpPr>
      <dsp:spPr>
        <a:xfrm>
          <a:off x="0" y="0"/>
          <a:ext cx="8757689" cy="1537854"/>
        </a:xfrm>
        <a:prstGeom prst="roundRect">
          <a:avLst>
            <a:gd name="adj" fmla="val 10000"/>
          </a:avLst>
        </a:prstGeom>
        <a:solidFill>
          <a:schemeClr val="accent2">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cs-CZ" sz="1400" kern="1200" dirty="0"/>
            <a:t>Vymezení pojmu národnostní menšina a příslušník národnostní menšiny stanoví zákon 273/2001 Sb., o právech příslušníků národnostních menšin a o změně některých zákonů, ve znění pozdějších předpisů. Konkrétně § 2 zní:</a:t>
          </a:r>
          <a:endParaRPr lang="en-US" sz="1400" kern="1200" dirty="0"/>
        </a:p>
      </dsp:txBody>
      <dsp:txXfrm>
        <a:off x="45042" y="45042"/>
        <a:ext cx="7098224" cy="1447770"/>
      </dsp:txXfrm>
    </dsp:sp>
    <dsp:sp modelId="{8BC0FEF8-015F-4ADE-8B11-1E0761E104F5}">
      <dsp:nvSpPr>
        <dsp:cNvPr id="0" name=""/>
        <dsp:cNvSpPr/>
      </dsp:nvSpPr>
      <dsp:spPr>
        <a:xfrm>
          <a:off x="772737" y="1794163"/>
          <a:ext cx="8757689" cy="1537854"/>
        </a:xfrm>
        <a:prstGeom prst="roundRect">
          <a:avLst>
            <a:gd name="adj" fmla="val 10000"/>
          </a:avLst>
        </a:prstGeom>
        <a:solidFill>
          <a:schemeClr val="accent2">
            <a:hueOff val="-82827"/>
            <a:satOff val="-27168"/>
            <a:lumOff val="-9901"/>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cs-CZ" sz="1400" kern="1200"/>
            <a:t>Národnostní menšina je společenství občanů České republiky žijících na území současné České republiky, kteří se odlišují od ostatních občanů zpravidla společným etnickým původem, jazykem, kulturou a tradicemi, tvoří početní menšinu obyvatelstva a zároveň projevují vůli být považováni za národnostní menšinu za účelem společného úsilí o zachování a rozvoj vlastní svébytnosti, jazyka a kultury a zároveň za účelem vyjádření a ochrany zájmů jejich společenství, které se historicky utvořilo.</a:t>
          </a:r>
          <a:endParaRPr lang="en-US" sz="1400" kern="1200"/>
        </a:p>
      </dsp:txBody>
      <dsp:txXfrm>
        <a:off x="817779" y="1839205"/>
        <a:ext cx="6895262" cy="1447770"/>
      </dsp:txXfrm>
    </dsp:sp>
    <dsp:sp modelId="{F57E49CD-45A8-4A56-942A-01F8314CC483}">
      <dsp:nvSpPr>
        <dsp:cNvPr id="0" name=""/>
        <dsp:cNvSpPr/>
      </dsp:nvSpPr>
      <dsp:spPr>
        <a:xfrm>
          <a:off x="1545474" y="3588327"/>
          <a:ext cx="8757689" cy="1537854"/>
        </a:xfrm>
        <a:prstGeom prst="roundRect">
          <a:avLst>
            <a:gd name="adj" fmla="val 10000"/>
          </a:avLst>
        </a:prstGeom>
        <a:solidFill>
          <a:schemeClr val="accent2">
            <a:hueOff val="-165654"/>
            <a:satOff val="-54335"/>
            <a:lumOff val="-19803"/>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cs-CZ" sz="1400" kern="1200"/>
            <a:t>Příslušníkem národnostní menšiny je občan České republiky, který se hlásí k jiné než české národnosti a projevuje přání být považován za příslušníka národnostní menšiny spolu s dalšími, kteří se hlásí ke stejné národnosti.</a:t>
          </a:r>
          <a:endParaRPr lang="en-US" sz="1400" kern="1200"/>
        </a:p>
      </dsp:txBody>
      <dsp:txXfrm>
        <a:off x="1590516" y="3633369"/>
        <a:ext cx="6895262" cy="1447770"/>
      </dsp:txXfrm>
    </dsp:sp>
    <dsp:sp modelId="{94AC1671-D5EC-473F-898A-B1C712C797A3}">
      <dsp:nvSpPr>
        <dsp:cNvPr id="0" name=""/>
        <dsp:cNvSpPr/>
      </dsp:nvSpPr>
      <dsp:spPr>
        <a:xfrm>
          <a:off x="7758083" y="1166206"/>
          <a:ext cx="999605" cy="999605"/>
        </a:xfrm>
        <a:prstGeom prst="downArrow">
          <a:avLst>
            <a:gd name="adj1" fmla="val 55000"/>
            <a:gd name="adj2" fmla="val 45000"/>
          </a:avLst>
        </a:prstGeom>
        <a:solidFill>
          <a:schemeClr val="accent2">
            <a:tint val="40000"/>
            <a:alpha val="90000"/>
            <a:hueOff val="0"/>
            <a:satOff val="0"/>
            <a:lumOff val="0"/>
            <a:alphaOff val="0"/>
          </a:schemeClr>
        </a:solidFill>
        <a:ln w="34925" cap="flat" cmpd="sng" algn="in">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7982994" y="1166206"/>
        <a:ext cx="549783" cy="752203"/>
      </dsp:txXfrm>
    </dsp:sp>
    <dsp:sp modelId="{F1CB7B90-AFD1-4209-99E2-EFEF7EA9ED85}">
      <dsp:nvSpPr>
        <dsp:cNvPr id="0" name=""/>
        <dsp:cNvSpPr/>
      </dsp:nvSpPr>
      <dsp:spPr>
        <a:xfrm>
          <a:off x="8530821" y="2950117"/>
          <a:ext cx="999605" cy="999605"/>
        </a:xfrm>
        <a:prstGeom prst="downArrow">
          <a:avLst>
            <a:gd name="adj1" fmla="val 55000"/>
            <a:gd name="adj2" fmla="val 45000"/>
          </a:avLst>
        </a:prstGeom>
        <a:solidFill>
          <a:schemeClr val="accent2">
            <a:tint val="40000"/>
            <a:alpha val="90000"/>
            <a:hueOff val="-35823"/>
            <a:satOff val="-54667"/>
            <a:lumOff val="-5646"/>
            <a:alphaOff val="0"/>
          </a:schemeClr>
        </a:solidFill>
        <a:ln w="34925" cap="flat" cmpd="sng" algn="in">
          <a:solidFill>
            <a:schemeClr val="accent2">
              <a:tint val="40000"/>
              <a:alpha val="90000"/>
              <a:hueOff val="-35823"/>
              <a:satOff val="-54667"/>
              <a:lumOff val="-5646"/>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8755732" y="2950117"/>
        <a:ext cx="549783" cy="752203"/>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Úvodní snímek">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15128" y="1788454"/>
            <a:ext cx="8361229" cy="2098226"/>
          </a:xfrm>
        </p:spPr>
        <p:txBody>
          <a:bodyPr anchor="b">
            <a:noAutofit/>
          </a:bodyPr>
          <a:lstStyle>
            <a:lvl1pPr algn="ctr">
              <a:defRPr sz="7200" cap="all" baseline="0">
                <a:solidFill>
                  <a:schemeClr val="tx2"/>
                </a:solidFill>
              </a:defRPr>
            </a:lvl1pPr>
          </a:lstStyle>
          <a:p>
            <a:r>
              <a:rPr lang="cs-CZ"/>
              <a:t>Kliknutím lze upravit styl.</a:t>
            </a:r>
            <a:endParaRPr lang="en-US" dirty="0"/>
          </a:p>
        </p:txBody>
      </p:sp>
      <p:sp>
        <p:nvSpPr>
          <p:cNvPr id="3" name="Subtitle 2"/>
          <p:cNvSpPr>
            <a:spLocks noGrp="1"/>
          </p:cNvSpPr>
          <p:nvPr>
            <p:ph type="subTitle" idx="1"/>
          </p:nvPr>
        </p:nvSpPr>
        <p:spPr>
          <a:xfrm>
            <a:off x="2679906" y="3956279"/>
            <a:ext cx="6831673" cy="1086237"/>
          </a:xfrm>
        </p:spPr>
        <p:txBody>
          <a:bodyPr>
            <a:normAutofit/>
          </a:bodyPr>
          <a:lstStyle>
            <a:lvl1pPr marL="0" indent="0" algn="ctr">
              <a:lnSpc>
                <a:spcPct val="112000"/>
              </a:lnSpc>
              <a:spcBef>
                <a:spcPts val="0"/>
              </a:spcBef>
              <a:spcAft>
                <a:spcPts val="0"/>
              </a:spcAft>
              <a:buNone/>
              <a:defRPr sz="23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endParaRPr lang="en-US" dirty="0"/>
          </a:p>
        </p:txBody>
      </p:sp>
      <p:sp>
        <p:nvSpPr>
          <p:cNvPr id="4" name="Date Placeholder 3"/>
          <p:cNvSpPr>
            <a:spLocks noGrp="1"/>
          </p:cNvSpPr>
          <p:nvPr>
            <p:ph type="dt" sz="half" idx="10"/>
          </p:nvPr>
        </p:nvSpPr>
        <p:spPr>
          <a:xfrm>
            <a:off x="752858" y="6453386"/>
            <a:ext cx="1607944" cy="404614"/>
          </a:xfrm>
        </p:spPr>
        <p:txBody>
          <a:bodyPr/>
          <a:lstStyle>
            <a:lvl1pPr>
              <a:defRPr baseline="0">
                <a:solidFill>
                  <a:schemeClr val="tx2"/>
                </a:solidFill>
              </a:defRPr>
            </a:lvl1pPr>
          </a:lstStyle>
          <a:p>
            <a:fld id="{87DE6118-2437-4B30-8E3C-4D2BE6020583}" type="datetimeFigureOut">
              <a:rPr lang="en-US" dirty="0"/>
              <a:pPr/>
              <a:t>3/7/2024</a:t>
            </a:fld>
            <a:endParaRPr lang="en-US" dirty="0"/>
          </a:p>
        </p:txBody>
      </p:sp>
      <p:sp>
        <p:nvSpPr>
          <p:cNvPr id="5" name="Footer Placeholder 4"/>
          <p:cNvSpPr>
            <a:spLocks noGrp="1"/>
          </p:cNvSpPr>
          <p:nvPr>
            <p:ph type="ftr" sz="quarter" idx="11"/>
          </p:nvPr>
        </p:nvSpPr>
        <p:spPr>
          <a:xfrm>
            <a:off x="2584054" y="6453386"/>
            <a:ext cx="7023377" cy="404614"/>
          </a:xfrm>
        </p:spPr>
        <p:txBody>
          <a:bodyPr/>
          <a:lstStyle>
            <a:lvl1pPr algn="ctr">
              <a:defRPr baseline="0">
                <a:solidFill>
                  <a:schemeClr val="tx2"/>
                </a:solidFill>
              </a:defRPr>
            </a:lvl1pPr>
          </a:lstStyle>
          <a:p>
            <a:endParaRPr lang="en-US" dirty="0"/>
          </a:p>
        </p:txBody>
      </p:sp>
      <p:sp>
        <p:nvSpPr>
          <p:cNvPr id="6" name="Slide Number Placeholder 5"/>
          <p:cNvSpPr>
            <a:spLocks noGrp="1"/>
          </p:cNvSpPr>
          <p:nvPr>
            <p:ph type="sldNum" sz="quarter" idx="12"/>
          </p:nvPr>
        </p:nvSpPr>
        <p:spPr>
          <a:xfrm>
            <a:off x="9830683" y="6453386"/>
            <a:ext cx="1596292" cy="404614"/>
          </a:xfrm>
        </p:spPr>
        <p:txBody>
          <a:bodyPr/>
          <a:lstStyle>
            <a:lvl1pPr>
              <a:defRPr baseline="0">
                <a:solidFill>
                  <a:schemeClr val="tx2"/>
                </a:solidFill>
              </a:defRPr>
            </a:lvl1pPr>
          </a:lstStyle>
          <a:p>
            <a:fld id="{69E57DC2-970A-4B3E-BB1C-7A09969E49DF}" type="slidenum">
              <a:rPr lang="en-US" dirty="0"/>
              <a:pPr/>
              <a:t>‹#›</a:t>
            </a:fld>
            <a:endParaRPr lang="en-US" dirty="0"/>
          </a:p>
        </p:txBody>
      </p:sp>
      <p:grpSp>
        <p:nvGrpSpPr>
          <p:cNvPr id="7" name="Group 6"/>
          <p:cNvGrpSpPr/>
          <p:nvPr/>
        </p:nvGrpSpPr>
        <p:grpSpPr>
          <a:xfrm>
            <a:off x="752858" y="744469"/>
            <a:ext cx="10674117" cy="5349671"/>
            <a:chOff x="752858" y="744469"/>
            <a:chExt cx="10674117" cy="5349671"/>
          </a:xfrm>
        </p:grpSpPr>
        <p:sp>
          <p:nvSpPr>
            <p:cNvPr id="11" name="Freeform 6"/>
            <p:cNvSpPr/>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Vertical Text Placeholder 2"/>
          <p:cNvSpPr>
            <a:spLocks noGrp="1"/>
          </p:cNvSpPr>
          <p:nvPr>
            <p:ph type="body" orient="vert" idx="1"/>
          </p:nvPr>
        </p:nvSpPr>
        <p:spPr>
          <a:xfrm>
            <a:off x="1371600" y="2295525"/>
            <a:ext cx="9601200" cy="3571875"/>
          </a:xfrm>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dirty="0"/>
              <a:t>3/7/2024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6561" y="624156"/>
            <a:ext cx="1565766" cy="5243244"/>
          </a:xfrm>
        </p:spPr>
        <p:txBody>
          <a:bodyPr vert="eaVert"/>
          <a:lstStyle/>
          <a:p>
            <a:r>
              <a:rPr lang="cs-CZ"/>
              <a:t>Kliknutím lze upravit styl.</a:t>
            </a:r>
            <a:endParaRPr lang="en-US" dirty="0"/>
          </a:p>
        </p:txBody>
      </p:sp>
      <p:sp>
        <p:nvSpPr>
          <p:cNvPr id="3" name="Vertical Text Placeholder 2"/>
          <p:cNvSpPr>
            <a:spLocks noGrp="1"/>
          </p:cNvSpPr>
          <p:nvPr>
            <p:ph type="body" orient="vert" idx="1"/>
          </p:nvPr>
        </p:nvSpPr>
        <p:spPr>
          <a:xfrm>
            <a:off x="1371600" y="624156"/>
            <a:ext cx="8179641" cy="5243244"/>
          </a:xfrm>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dirty="0"/>
              <a:t>3/7/2024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Úvodní snímek">
    <p:spTree>
      <p:nvGrpSpPr>
        <p:cNvPr id="1" name=""/>
        <p:cNvGrpSpPr/>
        <p:nvPr/>
      </p:nvGrpSpPr>
      <p:grpSpPr>
        <a:xfrm>
          <a:off x="0" y="0"/>
          <a:ext cx="0" cy="0"/>
          <a:chOff x="0" y="0"/>
          <a:chExt cx="0" cy="0"/>
        </a:xfrm>
      </p:grpSpPr>
      <p:sp>
        <p:nvSpPr>
          <p:cNvPr id="8" name="Nadpis 7"/>
          <p:cNvSpPr>
            <a:spLocks noGrp="1"/>
          </p:cNvSpPr>
          <p:nvPr>
            <p:ph type="ctrTitle"/>
          </p:nvPr>
        </p:nvSpPr>
        <p:spPr>
          <a:xfrm>
            <a:off x="1625600" y="3886200"/>
            <a:ext cx="9144000" cy="990600"/>
          </a:xfrm>
        </p:spPr>
        <p:txBody>
          <a:bodyPr anchor="t" anchorCtr="0"/>
          <a:lstStyle>
            <a:lvl1pPr algn="r">
              <a:defRPr sz="3200">
                <a:solidFill>
                  <a:schemeClr val="tx1"/>
                </a:solidFill>
              </a:defRPr>
            </a:lvl1pPr>
          </a:lstStyle>
          <a:p>
            <a:r>
              <a:rPr kumimoji="0" lang="cs-CZ"/>
              <a:t>Klepnutím lze upravit styl předlohy nadpisů.</a:t>
            </a:r>
            <a:endParaRPr kumimoji="0" lang="en-US"/>
          </a:p>
        </p:txBody>
      </p:sp>
      <p:sp>
        <p:nvSpPr>
          <p:cNvPr id="9" name="Podnadpis 8"/>
          <p:cNvSpPr>
            <a:spLocks noGrp="1"/>
          </p:cNvSpPr>
          <p:nvPr>
            <p:ph type="subTitle" idx="1"/>
          </p:nvPr>
        </p:nvSpPr>
        <p:spPr>
          <a:xfrm>
            <a:off x="1625600" y="5124450"/>
            <a:ext cx="9144000" cy="533400"/>
          </a:xfrm>
        </p:spPr>
        <p:txBody>
          <a:bodyPr/>
          <a:lstStyle>
            <a:lvl1pPr marL="0" indent="0" algn="r">
              <a:buNone/>
              <a:defRPr sz="2000">
                <a:solidFill>
                  <a:schemeClr val="tx2"/>
                </a:solidFill>
                <a:latin typeface="+mj-lt"/>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cs-CZ"/>
              <a:t>Klepnutím lze upravit styl předlohy podnadpisů.</a:t>
            </a:r>
            <a:endParaRPr kumimoji="0" lang="en-US"/>
          </a:p>
        </p:txBody>
      </p:sp>
      <p:sp>
        <p:nvSpPr>
          <p:cNvPr id="28" name="Zástupný symbol pro datum 27"/>
          <p:cNvSpPr>
            <a:spLocks noGrp="1"/>
          </p:cNvSpPr>
          <p:nvPr>
            <p:ph type="dt" sz="half" idx="10"/>
          </p:nvPr>
        </p:nvSpPr>
        <p:spPr>
          <a:xfrm>
            <a:off x="8534400" y="6355080"/>
            <a:ext cx="3048000" cy="365760"/>
          </a:xfrm>
        </p:spPr>
        <p:txBody>
          <a:bodyPr/>
          <a:lstStyle>
            <a:lvl1pPr>
              <a:defRPr sz="1400"/>
            </a:lvl1pPr>
          </a:lstStyle>
          <a:p>
            <a:fld id="{CFE25FFF-9F18-4CAF-A325-434DEEE3E1D0}" type="datetimeFigureOut">
              <a:rPr lang="cs-CZ" smtClean="0">
                <a:solidFill>
                  <a:srgbClr val="464653"/>
                </a:solidFill>
              </a:rPr>
              <a:pPr/>
              <a:t>07.03.2024</a:t>
            </a:fld>
            <a:endParaRPr lang="cs-CZ">
              <a:solidFill>
                <a:srgbClr val="464653"/>
              </a:solidFill>
            </a:endParaRPr>
          </a:p>
        </p:txBody>
      </p:sp>
      <p:sp>
        <p:nvSpPr>
          <p:cNvPr id="17" name="Zástupný symbol pro zápatí 16"/>
          <p:cNvSpPr>
            <a:spLocks noGrp="1"/>
          </p:cNvSpPr>
          <p:nvPr>
            <p:ph type="ftr" sz="quarter" idx="11"/>
          </p:nvPr>
        </p:nvSpPr>
        <p:spPr>
          <a:xfrm>
            <a:off x="3864864" y="6355080"/>
            <a:ext cx="4632960" cy="365760"/>
          </a:xfrm>
        </p:spPr>
        <p:txBody>
          <a:bodyPr/>
          <a:lstStyle/>
          <a:p>
            <a:endParaRPr lang="cs-CZ">
              <a:solidFill>
                <a:srgbClr val="464653"/>
              </a:solidFill>
            </a:endParaRPr>
          </a:p>
        </p:txBody>
      </p:sp>
      <p:sp>
        <p:nvSpPr>
          <p:cNvPr id="29" name="Zástupný symbol pro číslo snímku 28"/>
          <p:cNvSpPr>
            <a:spLocks noGrp="1"/>
          </p:cNvSpPr>
          <p:nvPr>
            <p:ph type="sldNum" sz="quarter" idx="12"/>
          </p:nvPr>
        </p:nvSpPr>
        <p:spPr>
          <a:xfrm>
            <a:off x="1621536" y="6355080"/>
            <a:ext cx="1625600" cy="365760"/>
          </a:xfrm>
        </p:spPr>
        <p:txBody>
          <a:bodyPr/>
          <a:lstStyle/>
          <a:p>
            <a:fld id="{F5499E23-4CF0-4014-BCE2-0FEEB74A9FA6}" type="slidenum">
              <a:rPr lang="cs-CZ" smtClean="0">
                <a:solidFill>
                  <a:srgbClr val="464653"/>
                </a:solidFill>
              </a:rPr>
              <a:pPr/>
              <a:t>‹#›</a:t>
            </a:fld>
            <a:endParaRPr lang="cs-CZ">
              <a:solidFill>
                <a:srgbClr val="464653"/>
              </a:solidFill>
            </a:endParaRPr>
          </a:p>
        </p:txBody>
      </p:sp>
      <p:sp>
        <p:nvSpPr>
          <p:cNvPr id="21" name="Obdélník 20"/>
          <p:cNvSpPr/>
          <p:nvPr/>
        </p:nvSpPr>
        <p:spPr>
          <a:xfrm>
            <a:off x="1206500" y="3648075"/>
            <a:ext cx="97536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sz="1800">
              <a:solidFill>
                <a:prstClr val="white"/>
              </a:solidFill>
            </a:endParaRPr>
          </a:p>
        </p:txBody>
      </p:sp>
      <p:sp>
        <p:nvSpPr>
          <p:cNvPr id="33" name="Obdélník 32"/>
          <p:cNvSpPr/>
          <p:nvPr/>
        </p:nvSpPr>
        <p:spPr>
          <a:xfrm>
            <a:off x="1219200" y="5048250"/>
            <a:ext cx="9753600" cy="685800"/>
          </a:xfrm>
          <a:prstGeom prst="rect">
            <a:avLst/>
          </a:prstGeom>
          <a:noFill/>
          <a:ln w="6350" cap="rnd" cmpd="sng" algn="ctr">
            <a:solidFill>
              <a:schemeClr val="accent2"/>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sz="1800">
              <a:solidFill>
                <a:prstClr val="white"/>
              </a:solidFill>
            </a:endParaRPr>
          </a:p>
        </p:txBody>
      </p:sp>
      <p:sp>
        <p:nvSpPr>
          <p:cNvPr id="22" name="Obdélník 21"/>
          <p:cNvSpPr/>
          <p:nvPr/>
        </p:nvSpPr>
        <p:spPr>
          <a:xfrm>
            <a:off x="1206500" y="3648075"/>
            <a:ext cx="304800" cy="128016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sz="1800">
              <a:solidFill>
                <a:prstClr val="white"/>
              </a:solidFill>
            </a:endParaRPr>
          </a:p>
        </p:txBody>
      </p:sp>
      <p:sp>
        <p:nvSpPr>
          <p:cNvPr id="32" name="Obdélník 31"/>
          <p:cNvSpPr/>
          <p:nvPr/>
        </p:nvSpPr>
        <p:spPr>
          <a:xfrm>
            <a:off x="1219200" y="5048250"/>
            <a:ext cx="304800" cy="685800"/>
          </a:xfrm>
          <a:prstGeom prst="rect">
            <a:avLst/>
          </a:prstGeom>
          <a:solidFill>
            <a:schemeClr val="accent2"/>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sz="1800">
              <a:solidFill>
                <a:prstClr val="white"/>
              </a:solidFill>
            </a:endParaRPr>
          </a:p>
        </p:txBody>
      </p:sp>
    </p:spTree>
    <p:extLst>
      <p:ext uri="{BB962C8B-B14F-4D97-AF65-F5344CB8AC3E}">
        <p14:creationId xmlns:p14="http://schemas.microsoft.com/office/powerpoint/2010/main" val="32646633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kumimoji="0" lang="cs-CZ"/>
              <a:t>Klepnutím lze upravit styl předlohy nadpisů.</a:t>
            </a:r>
            <a:endParaRPr kumimoji="0" lang="en-US"/>
          </a:p>
        </p:txBody>
      </p:sp>
      <p:sp>
        <p:nvSpPr>
          <p:cNvPr id="4" name="Zástupný symbol pro datum 3"/>
          <p:cNvSpPr>
            <a:spLocks noGrp="1"/>
          </p:cNvSpPr>
          <p:nvPr>
            <p:ph type="dt" sz="half" idx="10"/>
          </p:nvPr>
        </p:nvSpPr>
        <p:spPr/>
        <p:txBody>
          <a:bodyPr/>
          <a:lstStyle/>
          <a:p>
            <a:fld id="{CFE25FFF-9F18-4CAF-A325-434DEEE3E1D0}" type="datetimeFigureOut">
              <a:rPr lang="cs-CZ" smtClean="0">
                <a:solidFill>
                  <a:srgbClr val="464653"/>
                </a:solidFill>
              </a:rPr>
              <a:pPr/>
              <a:t>07.03.2024</a:t>
            </a:fld>
            <a:endParaRPr lang="cs-CZ">
              <a:solidFill>
                <a:srgbClr val="464653"/>
              </a:solidFill>
            </a:endParaRPr>
          </a:p>
        </p:txBody>
      </p:sp>
      <p:sp>
        <p:nvSpPr>
          <p:cNvPr id="5" name="Zástupný symbol pro zápatí 4"/>
          <p:cNvSpPr>
            <a:spLocks noGrp="1"/>
          </p:cNvSpPr>
          <p:nvPr>
            <p:ph type="ftr" sz="quarter" idx="11"/>
          </p:nvPr>
        </p:nvSpPr>
        <p:spPr/>
        <p:txBody>
          <a:bodyPr/>
          <a:lstStyle/>
          <a:p>
            <a:endParaRPr lang="cs-CZ">
              <a:solidFill>
                <a:srgbClr val="464653"/>
              </a:solidFill>
            </a:endParaRPr>
          </a:p>
        </p:txBody>
      </p:sp>
      <p:sp>
        <p:nvSpPr>
          <p:cNvPr id="6" name="Zástupný symbol pro číslo snímku 5"/>
          <p:cNvSpPr>
            <a:spLocks noGrp="1"/>
          </p:cNvSpPr>
          <p:nvPr>
            <p:ph type="sldNum" sz="quarter" idx="12"/>
          </p:nvPr>
        </p:nvSpPr>
        <p:spPr/>
        <p:txBody>
          <a:bodyPr/>
          <a:lstStyle/>
          <a:p>
            <a:fld id="{F5499E23-4CF0-4014-BCE2-0FEEB74A9FA6}" type="slidenum">
              <a:rPr lang="cs-CZ" smtClean="0">
                <a:solidFill>
                  <a:srgbClr val="464653"/>
                </a:solidFill>
              </a:rPr>
              <a:pPr/>
              <a:t>‹#›</a:t>
            </a:fld>
            <a:endParaRPr lang="cs-CZ">
              <a:solidFill>
                <a:srgbClr val="464653"/>
              </a:solidFill>
            </a:endParaRPr>
          </a:p>
        </p:txBody>
      </p:sp>
      <p:sp>
        <p:nvSpPr>
          <p:cNvPr id="8" name="Zástupný symbol pro obsah 7"/>
          <p:cNvSpPr>
            <a:spLocks noGrp="1"/>
          </p:cNvSpPr>
          <p:nvPr>
            <p:ph sz="quarter" idx="1"/>
          </p:nvPr>
        </p:nvSpPr>
        <p:spPr>
          <a:xfrm>
            <a:off x="609600" y="1219200"/>
            <a:ext cx="10972800" cy="4937760"/>
          </a:xfrm>
        </p:spPr>
        <p:txBody>
          <a:bodyPr/>
          <a:lstStyle/>
          <a:p>
            <a:pPr lvl="0" eaLnBrk="1" latinLnBrk="0" hangingPunct="1"/>
            <a:r>
              <a:rPr lang="cs-CZ"/>
              <a:t>Klepnutím lze upravit styly předlohy textu.</a:t>
            </a:r>
          </a:p>
          <a:p>
            <a:pPr lvl="1" eaLnBrk="1" latinLnBrk="0" hangingPunct="1"/>
            <a:r>
              <a:rPr lang="cs-CZ"/>
              <a:t>Druhá úroveň</a:t>
            </a:r>
          </a:p>
          <a:p>
            <a:pPr lvl="2" eaLnBrk="1" latinLnBrk="0" hangingPunct="1"/>
            <a:r>
              <a:rPr lang="cs-CZ"/>
              <a:t>Třetí úroveň</a:t>
            </a:r>
          </a:p>
          <a:p>
            <a:pPr lvl="3" eaLnBrk="1" latinLnBrk="0" hangingPunct="1"/>
            <a:r>
              <a:rPr lang="cs-CZ"/>
              <a:t>Čtvrtá úroveň</a:t>
            </a:r>
          </a:p>
          <a:p>
            <a:pPr lvl="4" eaLnBrk="1" latinLnBrk="0" hangingPunct="1"/>
            <a:r>
              <a:rPr lang="cs-CZ"/>
              <a:t>Pátá úroveň</a:t>
            </a:r>
            <a:endParaRPr kumimoji="0" lang="en-US"/>
          </a:p>
        </p:txBody>
      </p:sp>
    </p:spTree>
    <p:extLst>
      <p:ext uri="{BB962C8B-B14F-4D97-AF65-F5344CB8AC3E}">
        <p14:creationId xmlns:p14="http://schemas.microsoft.com/office/powerpoint/2010/main" val="26478123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Záhlaví části">
    <p:bg>
      <p:bgRef idx="1001">
        <a:schemeClr val="bg2"/>
      </p:bgRef>
    </p:bg>
    <p:spTree>
      <p:nvGrpSpPr>
        <p:cNvPr id="1" name=""/>
        <p:cNvGrpSpPr/>
        <p:nvPr/>
      </p:nvGrpSpPr>
      <p:grpSpPr>
        <a:xfrm>
          <a:off x="0" y="0"/>
          <a:ext cx="0" cy="0"/>
          <a:chOff x="0" y="0"/>
          <a:chExt cx="0" cy="0"/>
        </a:xfrm>
      </p:grpSpPr>
      <p:sp>
        <p:nvSpPr>
          <p:cNvPr id="2" name="Nadpis 1"/>
          <p:cNvSpPr>
            <a:spLocks noGrp="1"/>
          </p:cNvSpPr>
          <p:nvPr>
            <p:ph type="title"/>
          </p:nvPr>
        </p:nvSpPr>
        <p:spPr>
          <a:xfrm>
            <a:off x="1625600" y="2971800"/>
            <a:ext cx="9144000" cy="1066800"/>
          </a:xfrm>
        </p:spPr>
        <p:txBody>
          <a:bodyPr anchor="t" anchorCtr="0"/>
          <a:lstStyle>
            <a:lvl1pPr algn="r">
              <a:buNone/>
              <a:defRPr sz="3200" b="0" cap="none" baseline="0"/>
            </a:lvl1pPr>
          </a:lstStyle>
          <a:p>
            <a:r>
              <a:rPr kumimoji="0" lang="cs-CZ"/>
              <a:t>Klepnutím lze upravit styl předlohy nadpisů.</a:t>
            </a:r>
            <a:endParaRPr kumimoji="0" lang="en-US"/>
          </a:p>
        </p:txBody>
      </p:sp>
      <p:sp>
        <p:nvSpPr>
          <p:cNvPr id="3" name="Zástupný symbol pro text 2"/>
          <p:cNvSpPr>
            <a:spLocks noGrp="1"/>
          </p:cNvSpPr>
          <p:nvPr>
            <p:ph type="body" idx="1"/>
          </p:nvPr>
        </p:nvSpPr>
        <p:spPr>
          <a:xfrm>
            <a:off x="1727200" y="4267200"/>
            <a:ext cx="9042400" cy="1143000"/>
          </a:xfrm>
        </p:spPr>
        <p:txBody>
          <a:bodyPr anchor="t" anchorCtr="0"/>
          <a:lstStyle>
            <a:lvl1pPr marL="0" indent="0"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cs-CZ"/>
              <a:t>Klepnutím lze upravit styly předlohy textu.</a:t>
            </a:r>
          </a:p>
        </p:txBody>
      </p:sp>
      <p:sp>
        <p:nvSpPr>
          <p:cNvPr id="4" name="Zástupný symbol pro datum 3"/>
          <p:cNvSpPr>
            <a:spLocks noGrp="1"/>
          </p:cNvSpPr>
          <p:nvPr>
            <p:ph type="dt" sz="half" idx="10"/>
          </p:nvPr>
        </p:nvSpPr>
        <p:spPr>
          <a:xfrm>
            <a:off x="8534400" y="6355080"/>
            <a:ext cx="3048000" cy="365760"/>
          </a:xfrm>
        </p:spPr>
        <p:txBody>
          <a:bodyPr/>
          <a:lstStyle/>
          <a:p>
            <a:fld id="{CFE25FFF-9F18-4CAF-A325-434DEEE3E1D0}" type="datetimeFigureOut">
              <a:rPr lang="cs-CZ" smtClean="0">
                <a:solidFill>
                  <a:srgbClr val="DDE9EC"/>
                </a:solidFill>
              </a:rPr>
              <a:pPr/>
              <a:t>07.03.2024</a:t>
            </a:fld>
            <a:endParaRPr lang="cs-CZ">
              <a:solidFill>
                <a:srgbClr val="DDE9EC"/>
              </a:solidFill>
            </a:endParaRPr>
          </a:p>
        </p:txBody>
      </p:sp>
      <p:sp>
        <p:nvSpPr>
          <p:cNvPr id="5" name="Zástupný symbol pro zápatí 4"/>
          <p:cNvSpPr>
            <a:spLocks noGrp="1"/>
          </p:cNvSpPr>
          <p:nvPr>
            <p:ph type="ftr" sz="quarter" idx="11"/>
          </p:nvPr>
        </p:nvSpPr>
        <p:spPr>
          <a:xfrm>
            <a:off x="3864864" y="6355080"/>
            <a:ext cx="4632960" cy="365760"/>
          </a:xfrm>
        </p:spPr>
        <p:txBody>
          <a:bodyPr/>
          <a:lstStyle/>
          <a:p>
            <a:endParaRPr lang="cs-CZ">
              <a:solidFill>
                <a:srgbClr val="DDE9EC"/>
              </a:solidFill>
            </a:endParaRPr>
          </a:p>
        </p:txBody>
      </p:sp>
      <p:sp>
        <p:nvSpPr>
          <p:cNvPr id="6" name="Zástupný symbol pro číslo snímku 5"/>
          <p:cNvSpPr>
            <a:spLocks noGrp="1"/>
          </p:cNvSpPr>
          <p:nvPr>
            <p:ph type="sldNum" sz="quarter" idx="12"/>
          </p:nvPr>
        </p:nvSpPr>
        <p:spPr>
          <a:xfrm>
            <a:off x="1426464" y="6355080"/>
            <a:ext cx="2027936" cy="365760"/>
          </a:xfrm>
        </p:spPr>
        <p:txBody>
          <a:bodyPr/>
          <a:lstStyle/>
          <a:p>
            <a:fld id="{F5499E23-4CF0-4014-BCE2-0FEEB74A9FA6}" type="slidenum">
              <a:rPr lang="cs-CZ" smtClean="0">
                <a:solidFill>
                  <a:srgbClr val="DDE9EC"/>
                </a:solidFill>
              </a:rPr>
              <a:pPr/>
              <a:t>‹#›</a:t>
            </a:fld>
            <a:endParaRPr lang="cs-CZ">
              <a:solidFill>
                <a:srgbClr val="DDE9EC"/>
              </a:solidFill>
            </a:endParaRPr>
          </a:p>
        </p:txBody>
      </p:sp>
      <p:sp>
        <p:nvSpPr>
          <p:cNvPr id="7" name="Obdélník 6"/>
          <p:cNvSpPr/>
          <p:nvPr/>
        </p:nvSpPr>
        <p:spPr>
          <a:xfrm>
            <a:off x="1219200" y="2819400"/>
            <a:ext cx="97536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sz="1800">
              <a:solidFill>
                <a:prstClr val="white"/>
              </a:solidFill>
            </a:endParaRPr>
          </a:p>
        </p:txBody>
      </p:sp>
      <p:sp>
        <p:nvSpPr>
          <p:cNvPr id="8" name="Obdélník 7"/>
          <p:cNvSpPr/>
          <p:nvPr/>
        </p:nvSpPr>
        <p:spPr>
          <a:xfrm>
            <a:off x="1219200" y="2819400"/>
            <a:ext cx="304800" cy="128016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sz="1800">
              <a:solidFill>
                <a:prstClr val="white"/>
              </a:solidFill>
            </a:endParaRPr>
          </a:p>
        </p:txBody>
      </p:sp>
    </p:spTree>
    <p:extLst>
      <p:ext uri="{BB962C8B-B14F-4D97-AF65-F5344CB8AC3E}">
        <p14:creationId xmlns:p14="http://schemas.microsoft.com/office/powerpoint/2010/main" val="415498056"/>
      </p:ext>
    </p:extLst>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a:xfrm>
            <a:off x="609600" y="228600"/>
            <a:ext cx="10972800" cy="914400"/>
          </a:xfrm>
        </p:spPr>
        <p:txBody>
          <a:bodyPr/>
          <a:lstStyle/>
          <a:p>
            <a:r>
              <a:rPr kumimoji="0" lang="cs-CZ"/>
              <a:t>Klepnutím lze upravit styl předlohy nadpisů.</a:t>
            </a:r>
            <a:endParaRPr kumimoji="0" lang="en-US"/>
          </a:p>
        </p:txBody>
      </p:sp>
      <p:sp>
        <p:nvSpPr>
          <p:cNvPr id="5" name="Zástupný symbol pro datum 4"/>
          <p:cNvSpPr>
            <a:spLocks noGrp="1"/>
          </p:cNvSpPr>
          <p:nvPr>
            <p:ph type="dt" sz="half" idx="10"/>
          </p:nvPr>
        </p:nvSpPr>
        <p:spPr/>
        <p:txBody>
          <a:bodyPr/>
          <a:lstStyle/>
          <a:p>
            <a:fld id="{CFE25FFF-9F18-4CAF-A325-434DEEE3E1D0}" type="datetimeFigureOut">
              <a:rPr lang="cs-CZ" smtClean="0">
                <a:solidFill>
                  <a:srgbClr val="464653"/>
                </a:solidFill>
              </a:rPr>
              <a:pPr/>
              <a:t>07.03.2024</a:t>
            </a:fld>
            <a:endParaRPr lang="cs-CZ">
              <a:solidFill>
                <a:srgbClr val="464653"/>
              </a:solidFill>
            </a:endParaRPr>
          </a:p>
        </p:txBody>
      </p:sp>
      <p:sp>
        <p:nvSpPr>
          <p:cNvPr id="6" name="Zástupný symbol pro zápatí 5"/>
          <p:cNvSpPr>
            <a:spLocks noGrp="1"/>
          </p:cNvSpPr>
          <p:nvPr>
            <p:ph type="ftr" sz="quarter" idx="11"/>
          </p:nvPr>
        </p:nvSpPr>
        <p:spPr/>
        <p:txBody>
          <a:bodyPr/>
          <a:lstStyle/>
          <a:p>
            <a:endParaRPr lang="cs-CZ">
              <a:solidFill>
                <a:srgbClr val="464653"/>
              </a:solidFill>
            </a:endParaRPr>
          </a:p>
        </p:txBody>
      </p:sp>
      <p:sp>
        <p:nvSpPr>
          <p:cNvPr id="7" name="Zástupný symbol pro číslo snímku 6"/>
          <p:cNvSpPr>
            <a:spLocks noGrp="1"/>
          </p:cNvSpPr>
          <p:nvPr>
            <p:ph type="sldNum" sz="quarter" idx="12"/>
          </p:nvPr>
        </p:nvSpPr>
        <p:spPr/>
        <p:txBody>
          <a:bodyPr/>
          <a:lstStyle/>
          <a:p>
            <a:fld id="{F5499E23-4CF0-4014-BCE2-0FEEB74A9FA6}" type="slidenum">
              <a:rPr lang="cs-CZ" smtClean="0">
                <a:solidFill>
                  <a:srgbClr val="464653"/>
                </a:solidFill>
              </a:rPr>
              <a:pPr/>
              <a:t>‹#›</a:t>
            </a:fld>
            <a:endParaRPr lang="cs-CZ">
              <a:solidFill>
                <a:srgbClr val="464653"/>
              </a:solidFill>
            </a:endParaRPr>
          </a:p>
        </p:txBody>
      </p:sp>
      <p:sp>
        <p:nvSpPr>
          <p:cNvPr id="9" name="Zástupný symbol pro obsah 8"/>
          <p:cNvSpPr>
            <a:spLocks noGrp="1"/>
          </p:cNvSpPr>
          <p:nvPr>
            <p:ph sz="quarter" idx="1"/>
          </p:nvPr>
        </p:nvSpPr>
        <p:spPr>
          <a:xfrm>
            <a:off x="609600" y="1219200"/>
            <a:ext cx="5388864" cy="4937760"/>
          </a:xfrm>
        </p:spPr>
        <p:txBody>
          <a:bodyPr/>
          <a:lstStyle/>
          <a:p>
            <a:pPr lvl="0" eaLnBrk="1" latinLnBrk="0" hangingPunct="1"/>
            <a:r>
              <a:rPr lang="cs-CZ"/>
              <a:t>Klepnutím lze upravit styly předlohy textu.</a:t>
            </a:r>
          </a:p>
          <a:p>
            <a:pPr lvl="1" eaLnBrk="1" latinLnBrk="0" hangingPunct="1"/>
            <a:r>
              <a:rPr lang="cs-CZ"/>
              <a:t>Druhá úroveň</a:t>
            </a:r>
          </a:p>
          <a:p>
            <a:pPr lvl="2" eaLnBrk="1" latinLnBrk="0" hangingPunct="1"/>
            <a:r>
              <a:rPr lang="cs-CZ"/>
              <a:t>Třetí úroveň</a:t>
            </a:r>
          </a:p>
          <a:p>
            <a:pPr lvl="3" eaLnBrk="1" latinLnBrk="0" hangingPunct="1"/>
            <a:r>
              <a:rPr lang="cs-CZ"/>
              <a:t>Čtvrtá úroveň</a:t>
            </a:r>
          </a:p>
          <a:p>
            <a:pPr lvl="4" eaLnBrk="1" latinLnBrk="0" hangingPunct="1"/>
            <a:r>
              <a:rPr lang="cs-CZ"/>
              <a:t>Pátá úroveň</a:t>
            </a:r>
            <a:endParaRPr kumimoji="0" lang="en-US"/>
          </a:p>
        </p:txBody>
      </p:sp>
      <p:sp>
        <p:nvSpPr>
          <p:cNvPr id="11" name="Zástupný symbol pro obsah 10"/>
          <p:cNvSpPr>
            <a:spLocks noGrp="1"/>
          </p:cNvSpPr>
          <p:nvPr>
            <p:ph sz="quarter" idx="2"/>
          </p:nvPr>
        </p:nvSpPr>
        <p:spPr>
          <a:xfrm>
            <a:off x="6176264" y="1216152"/>
            <a:ext cx="5388864" cy="4937760"/>
          </a:xfrm>
        </p:spPr>
        <p:txBody>
          <a:bodyPr/>
          <a:lstStyle/>
          <a:p>
            <a:pPr lvl="0" eaLnBrk="1" latinLnBrk="0" hangingPunct="1"/>
            <a:r>
              <a:rPr lang="cs-CZ"/>
              <a:t>Klepnutím lze upravit styly předlohy textu.</a:t>
            </a:r>
          </a:p>
          <a:p>
            <a:pPr lvl="1" eaLnBrk="1" latinLnBrk="0" hangingPunct="1"/>
            <a:r>
              <a:rPr lang="cs-CZ"/>
              <a:t>Druhá úroveň</a:t>
            </a:r>
          </a:p>
          <a:p>
            <a:pPr lvl="2" eaLnBrk="1" latinLnBrk="0" hangingPunct="1"/>
            <a:r>
              <a:rPr lang="cs-CZ"/>
              <a:t>Třetí úroveň</a:t>
            </a:r>
          </a:p>
          <a:p>
            <a:pPr lvl="3" eaLnBrk="1" latinLnBrk="0" hangingPunct="1"/>
            <a:r>
              <a:rPr lang="cs-CZ"/>
              <a:t>Čtvrtá úroveň</a:t>
            </a:r>
          </a:p>
          <a:p>
            <a:pPr lvl="4" eaLnBrk="1" latinLnBrk="0" hangingPunct="1"/>
            <a:r>
              <a:rPr lang="cs-CZ"/>
              <a:t>Pátá úroveň</a:t>
            </a:r>
            <a:endParaRPr kumimoji="0" lang="en-US"/>
          </a:p>
        </p:txBody>
      </p:sp>
    </p:spTree>
    <p:extLst>
      <p:ext uri="{BB962C8B-B14F-4D97-AF65-F5344CB8AC3E}">
        <p14:creationId xmlns:p14="http://schemas.microsoft.com/office/powerpoint/2010/main" val="19772211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609600" y="228600"/>
            <a:ext cx="10972800" cy="914400"/>
          </a:xfrm>
        </p:spPr>
        <p:txBody>
          <a:bodyPr anchor="ctr"/>
          <a:lstStyle>
            <a:lvl1pPr>
              <a:defRPr/>
            </a:lvl1pPr>
          </a:lstStyle>
          <a:p>
            <a:r>
              <a:rPr kumimoji="0" lang="cs-CZ"/>
              <a:t>Klepnutím lze upravit styl předlohy nadpisů.</a:t>
            </a:r>
            <a:endParaRPr kumimoji="0" lang="en-US"/>
          </a:p>
        </p:txBody>
      </p:sp>
      <p:sp>
        <p:nvSpPr>
          <p:cNvPr id="3" name="Zástupný symbol pro text 2"/>
          <p:cNvSpPr>
            <a:spLocks noGrp="1"/>
          </p:cNvSpPr>
          <p:nvPr>
            <p:ph type="body" idx="1"/>
          </p:nvPr>
        </p:nvSpPr>
        <p:spPr>
          <a:xfrm>
            <a:off x="609600" y="1285875"/>
            <a:ext cx="5386917" cy="685800"/>
          </a:xfrm>
          <a:noFill/>
          <a:ln>
            <a:noFill/>
          </a:ln>
        </p:spPr>
        <p:txBody>
          <a:bodyPr lIns="91440" anchor="b" anchorCtr="0">
            <a:noAutofit/>
          </a:bodyPr>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cs-CZ"/>
              <a:t>Klepnutím lze upravit styly předlohy textu.</a:t>
            </a:r>
          </a:p>
        </p:txBody>
      </p:sp>
      <p:sp>
        <p:nvSpPr>
          <p:cNvPr id="4" name="Zástupný symbol pro text 3"/>
          <p:cNvSpPr>
            <a:spLocks noGrp="1"/>
          </p:cNvSpPr>
          <p:nvPr>
            <p:ph type="body" sz="half" idx="3"/>
          </p:nvPr>
        </p:nvSpPr>
        <p:spPr>
          <a:xfrm>
            <a:off x="6197601" y="1295400"/>
            <a:ext cx="5389033" cy="685800"/>
          </a:xfrm>
          <a:noFill/>
          <a:ln>
            <a:noFill/>
          </a:ln>
        </p:spPr>
        <p:txBody>
          <a:bodyPr lIns="91440" anchor="b" anchorCtr="0"/>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cs-CZ"/>
              <a:t>Klepnutím lze upravit styly předlohy textu.</a:t>
            </a:r>
          </a:p>
        </p:txBody>
      </p:sp>
      <p:sp>
        <p:nvSpPr>
          <p:cNvPr id="7" name="Zástupný symbol pro datum 6"/>
          <p:cNvSpPr>
            <a:spLocks noGrp="1"/>
          </p:cNvSpPr>
          <p:nvPr>
            <p:ph type="dt" sz="half" idx="10"/>
          </p:nvPr>
        </p:nvSpPr>
        <p:spPr/>
        <p:txBody>
          <a:bodyPr/>
          <a:lstStyle/>
          <a:p>
            <a:fld id="{CFE25FFF-9F18-4CAF-A325-434DEEE3E1D0}" type="datetimeFigureOut">
              <a:rPr lang="cs-CZ" smtClean="0">
                <a:solidFill>
                  <a:srgbClr val="464653"/>
                </a:solidFill>
              </a:rPr>
              <a:pPr/>
              <a:t>07.03.2024</a:t>
            </a:fld>
            <a:endParaRPr lang="cs-CZ">
              <a:solidFill>
                <a:srgbClr val="464653"/>
              </a:solidFill>
            </a:endParaRPr>
          </a:p>
        </p:txBody>
      </p:sp>
      <p:sp>
        <p:nvSpPr>
          <p:cNvPr id="8" name="Zástupný symbol pro zápatí 7"/>
          <p:cNvSpPr>
            <a:spLocks noGrp="1"/>
          </p:cNvSpPr>
          <p:nvPr>
            <p:ph type="ftr" sz="quarter" idx="11"/>
          </p:nvPr>
        </p:nvSpPr>
        <p:spPr/>
        <p:txBody>
          <a:bodyPr/>
          <a:lstStyle/>
          <a:p>
            <a:endParaRPr lang="cs-CZ">
              <a:solidFill>
                <a:srgbClr val="464653"/>
              </a:solidFill>
            </a:endParaRPr>
          </a:p>
        </p:txBody>
      </p:sp>
      <p:sp>
        <p:nvSpPr>
          <p:cNvPr id="9" name="Zástupný symbol pro číslo snímku 8"/>
          <p:cNvSpPr>
            <a:spLocks noGrp="1"/>
          </p:cNvSpPr>
          <p:nvPr>
            <p:ph type="sldNum" sz="quarter" idx="12"/>
          </p:nvPr>
        </p:nvSpPr>
        <p:spPr/>
        <p:txBody>
          <a:bodyPr/>
          <a:lstStyle/>
          <a:p>
            <a:fld id="{F5499E23-4CF0-4014-BCE2-0FEEB74A9FA6}" type="slidenum">
              <a:rPr lang="cs-CZ" smtClean="0">
                <a:solidFill>
                  <a:srgbClr val="464653"/>
                </a:solidFill>
              </a:rPr>
              <a:pPr/>
              <a:t>‹#›</a:t>
            </a:fld>
            <a:endParaRPr lang="cs-CZ">
              <a:solidFill>
                <a:srgbClr val="464653"/>
              </a:solidFill>
            </a:endParaRPr>
          </a:p>
        </p:txBody>
      </p:sp>
      <p:sp>
        <p:nvSpPr>
          <p:cNvPr id="11" name="Zástupný symbol pro obsah 10"/>
          <p:cNvSpPr>
            <a:spLocks noGrp="1"/>
          </p:cNvSpPr>
          <p:nvPr>
            <p:ph sz="quarter" idx="2"/>
          </p:nvPr>
        </p:nvSpPr>
        <p:spPr>
          <a:xfrm>
            <a:off x="609600" y="2133600"/>
            <a:ext cx="5384800" cy="4038600"/>
          </a:xfrm>
        </p:spPr>
        <p:txBody>
          <a:bodyPr/>
          <a:lstStyle/>
          <a:p>
            <a:pPr lvl="0" eaLnBrk="1" latinLnBrk="0" hangingPunct="1"/>
            <a:r>
              <a:rPr lang="cs-CZ"/>
              <a:t>Klepnutím lze upravit styly předlohy textu.</a:t>
            </a:r>
          </a:p>
          <a:p>
            <a:pPr lvl="1" eaLnBrk="1" latinLnBrk="0" hangingPunct="1"/>
            <a:r>
              <a:rPr lang="cs-CZ"/>
              <a:t>Druhá úroveň</a:t>
            </a:r>
          </a:p>
          <a:p>
            <a:pPr lvl="2" eaLnBrk="1" latinLnBrk="0" hangingPunct="1"/>
            <a:r>
              <a:rPr lang="cs-CZ"/>
              <a:t>Třetí úroveň</a:t>
            </a:r>
          </a:p>
          <a:p>
            <a:pPr lvl="3" eaLnBrk="1" latinLnBrk="0" hangingPunct="1"/>
            <a:r>
              <a:rPr lang="cs-CZ"/>
              <a:t>Čtvrtá úroveň</a:t>
            </a:r>
          </a:p>
          <a:p>
            <a:pPr lvl="4" eaLnBrk="1" latinLnBrk="0" hangingPunct="1"/>
            <a:r>
              <a:rPr lang="cs-CZ"/>
              <a:t>Pátá úroveň</a:t>
            </a:r>
            <a:endParaRPr kumimoji="0" lang="en-US"/>
          </a:p>
        </p:txBody>
      </p:sp>
      <p:sp>
        <p:nvSpPr>
          <p:cNvPr id="13" name="Zástupný symbol pro obsah 12"/>
          <p:cNvSpPr>
            <a:spLocks noGrp="1"/>
          </p:cNvSpPr>
          <p:nvPr>
            <p:ph sz="quarter" idx="4"/>
          </p:nvPr>
        </p:nvSpPr>
        <p:spPr>
          <a:xfrm>
            <a:off x="6197600" y="2133600"/>
            <a:ext cx="5384800" cy="4038600"/>
          </a:xfrm>
        </p:spPr>
        <p:txBody>
          <a:bodyPr/>
          <a:lstStyle/>
          <a:p>
            <a:pPr lvl="0" eaLnBrk="1" latinLnBrk="0" hangingPunct="1"/>
            <a:r>
              <a:rPr lang="cs-CZ"/>
              <a:t>Klepnutím lze upravit styly předlohy textu.</a:t>
            </a:r>
          </a:p>
          <a:p>
            <a:pPr lvl="1" eaLnBrk="1" latinLnBrk="0" hangingPunct="1"/>
            <a:r>
              <a:rPr lang="cs-CZ"/>
              <a:t>Druhá úroveň</a:t>
            </a:r>
          </a:p>
          <a:p>
            <a:pPr lvl="2" eaLnBrk="1" latinLnBrk="0" hangingPunct="1"/>
            <a:r>
              <a:rPr lang="cs-CZ"/>
              <a:t>Třetí úroveň</a:t>
            </a:r>
          </a:p>
          <a:p>
            <a:pPr lvl="3" eaLnBrk="1" latinLnBrk="0" hangingPunct="1"/>
            <a:r>
              <a:rPr lang="cs-CZ"/>
              <a:t>Čtvrtá úroveň</a:t>
            </a:r>
          </a:p>
          <a:p>
            <a:pPr lvl="4" eaLnBrk="1" latinLnBrk="0" hangingPunct="1"/>
            <a:r>
              <a:rPr lang="cs-CZ"/>
              <a:t>Pátá úroveň</a:t>
            </a:r>
            <a:endParaRPr kumimoji="0" lang="en-US"/>
          </a:p>
        </p:txBody>
      </p:sp>
    </p:spTree>
    <p:extLst>
      <p:ext uri="{BB962C8B-B14F-4D97-AF65-F5344CB8AC3E}">
        <p14:creationId xmlns:p14="http://schemas.microsoft.com/office/powerpoint/2010/main" val="13488778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a:xfrm>
            <a:off x="609600" y="228600"/>
            <a:ext cx="10972800" cy="914400"/>
          </a:xfrm>
        </p:spPr>
        <p:txBody>
          <a:bodyPr/>
          <a:lstStyle/>
          <a:p>
            <a:r>
              <a:rPr kumimoji="0" lang="cs-CZ"/>
              <a:t>Klepnutím lze upravit styl předlohy nadpisů.</a:t>
            </a:r>
            <a:endParaRPr kumimoji="0" lang="en-US"/>
          </a:p>
        </p:txBody>
      </p:sp>
      <p:sp>
        <p:nvSpPr>
          <p:cNvPr id="3" name="Zástupný symbol pro datum 2"/>
          <p:cNvSpPr>
            <a:spLocks noGrp="1"/>
          </p:cNvSpPr>
          <p:nvPr>
            <p:ph type="dt" sz="half" idx="10"/>
          </p:nvPr>
        </p:nvSpPr>
        <p:spPr/>
        <p:txBody>
          <a:bodyPr/>
          <a:lstStyle/>
          <a:p>
            <a:fld id="{CFE25FFF-9F18-4CAF-A325-434DEEE3E1D0}" type="datetimeFigureOut">
              <a:rPr lang="cs-CZ" smtClean="0">
                <a:solidFill>
                  <a:srgbClr val="464653"/>
                </a:solidFill>
              </a:rPr>
              <a:pPr/>
              <a:t>07.03.2024</a:t>
            </a:fld>
            <a:endParaRPr lang="cs-CZ">
              <a:solidFill>
                <a:srgbClr val="464653"/>
              </a:solidFill>
            </a:endParaRPr>
          </a:p>
        </p:txBody>
      </p:sp>
      <p:sp>
        <p:nvSpPr>
          <p:cNvPr id="4" name="Zástupný symbol pro zápatí 3"/>
          <p:cNvSpPr>
            <a:spLocks noGrp="1"/>
          </p:cNvSpPr>
          <p:nvPr>
            <p:ph type="ftr" sz="quarter" idx="11"/>
          </p:nvPr>
        </p:nvSpPr>
        <p:spPr/>
        <p:txBody>
          <a:bodyPr/>
          <a:lstStyle/>
          <a:p>
            <a:endParaRPr lang="cs-CZ">
              <a:solidFill>
                <a:srgbClr val="464653"/>
              </a:solidFill>
            </a:endParaRPr>
          </a:p>
        </p:txBody>
      </p:sp>
      <p:sp>
        <p:nvSpPr>
          <p:cNvPr id="5" name="Zástupný symbol pro číslo snímku 4"/>
          <p:cNvSpPr>
            <a:spLocks noGrp="1"/>
          </p:cNvSpPr>
          <p:nvPr>
            <p:ph type="sldNum" sz="quarter" idx="12"/>
          </p:nvPr>
        </p:nvSpPr>
        <p:spPr/>
        <p:txBody>
          <a:bodyPr/>
          <a:lstStyle/>
          <a:p>
            <a:fld id="{F5499E23-4CF0-4014-BCE2-0FEEB74A9FA6}" type="slidenum">
              <a:rPr lang="cs-CZ" smtClean="0">
                <a:solidFill>
                  <a:srgbClr val="464653"/>
                </a:solidFill>
              </a:rPr>
              <a:pPr/>
              <a:t>‹#›</a:t>
            </a:fld>
            <a:endParaRPr lang="cs-CZ">
              <a:solidFill>
                <a:srgbClr val="464653"/>
              </a:solidFill>
            </a:endParaRPr>
          </a:p>
        </p:txBody>
      </p:sp>
      <p:sp>
        <p:nvSpPr>
          <p:cNvPr id="6" name="Rovnoramenný trojúhelník 5"/>
          <p:cNvSpPr>
            <a:spLocks noChangeAspect="1"/>
          </p:cNvSpPr>
          <p:nvPr/>
        </p:nvSpPr>
        <p:spPr>
          <a:xfrm rot="5400000">
            <a:off x="590609" y="6447423"/>
            <a:ext cx="190849" cy="160419"/>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sz="1800">
              <a:solidFill>
                <a:prstClr val="white"/>
              </a:solidFill>
            </a:endParaRPr>
          </a:p>
        </p:txBody>
      </p:sp>
    </p:spTree>
    <p:extLst>
      <p:ext uri="{BB962C8B-B14F-4D97-AF65-F5344CB8AC3E}">
        <p14:creationId xmlns:p14="http://schemas.microsoft.com/office/powerpoint/2010/main" val="31132128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CFE25FFF-9F18-4CAF-A325-434DEEE3E1D0}" type="datetimeFigureOut">
              <a:rPr lang="cs-CZ" smtClean="0">
                <a:solidFill>
                  <a:srgbClr val="464653"/>
                </a:solidFill>
              </a:rPr>
              <a:pPr/>
              <a:t>07.03.2024</a:t>
            </a:fld>
            <a:endParaRPr lang="cs-CZ">
              <a:solidFill>
                <a:srgbClr val="464653"/>
              </a:solidFill>
            </a:endParaRPr>
          </a:p>
        </p:txBody>
      </p:sp>
      <p:sp>
        <p:nvSpPr>
          <p:cNvPr id="3" name="Zástupný symbol pro zápatí 2"/>
          <p:cNvSpPr>
            <a:spLocks noGrp="1"/>
          </p:cNvSpPr>
          <p:nvPr>
            <p:ph type="ftr" sz="quarter" idx="11"/>
          </p:nvPr>
        </p:nvSpPr>
        <p:spPr/>
        <p:txBody>
          <a:bodyPr/>
          <a:lstStyle/>
          <a:p>
            <a:endParaRPr lang="cs-CZ">
              <a:solidFill>
                <a:srgbClr val="464653"/>
              </a:solidFill>
            </a:endParaRPr>
          </a:p>
        </p:txBody>
      </p:sp>
      <p:sp>
        <p:nvSpPr>
          <p:cNvPr id="4" name="Zástupný symbol pro číslo snímku 3"/>
          <p:cNvSpPr>
            <a:spLocks noGrp="1"/>
          </p:cNvSpPr>
          <p:nvPr>
            <p:ph type="sldNum" sz="quarter" idx="12"/>
          </p:nvPr>
        </p:nvSpPr>
        <p:spPr/>
        <p:txBody>
          <a:bodyPr/>
          <a:lstStyle/>
          <a:p>
            <a:fld id="{F5499E23-4CF0-4014-BCE2-0FEEB74A9FA6}" type="slidenum">
              <a:rPr lang="cs-CZ" smtClean="0">
                <a:solidFill>
                  <a:srgbClr val="464653"/>
                </a:solidFill>
              </a:rPr>
              <a:pPr/>
              <a:t>‹#›</a:t>
            </a:fld>
            <a:endParaRPr lang="cs-CZ">
              <a:solidFill>
                <a:srgbClr val="464653"/>
              </a:solidFill>
            </a:endParaRPr>
          </a:p>
        </p:txBody>
      </p:sp>
      <p:sp>
        <p:nvSpPr>
          <p:cNvPr id="5" name="Přímá spojovací čára 4"/>
          <p:cNvSpPr>
            <a:spLocks noChangeShapeType="1"/>
          </p:cNvSpPr>
          <p:nvPr/>
        </p:nvSpPr>
        <p:spPr bwMode="auto">
          <a:xfrm>
            <a:off x="609600" y="6353175"/>
            <a:ext cx="109728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sz="1800">
              <a:solidFill>
                <a:prstClr val="black"/>
              </a:solidFill>
              <a:latin typeface="Gill Sans MT"/>
            </a:endParaRPr>
          </a:p>
        </p:txBody>
      </p:sp>
      <p:sp>
        <p:nvSpPr>
          <p:cNvPr id="6" name="Rovnoramenný trojúhelník 5"/>
          <p:cNvSpPr>
            <a:spLocks noChangeAspect="1"/>
          </p:cNvSpPr>
          <p:nvPr/>
        </p:nvSpPr>
        <p:spPr>
          <a:xfrm rot="5400000">
            <a:off x="590609" y="6447423"/>
            <a:ext cx="190849" cy="160419"/>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sz="1800">
              <a:solidFill>
                <a:prstClr val="white"/>
              </a:solidFill>
            </a:endParaRPr>
          </a:p>
        </p:txBody>
      </p:sp>
    </p:spTree>
    <p:extLst>
      <p:ext uri="{BB962C8B-B14F-4D97-AF65-F5344CB8AC3E}">
        <p14:creationId xmlns:p14="http://schemas.microsoft.com/office/powerpoint/2010/main" val="12475427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8432800" y="304800"/>
            <a:ext cx="3352800" cy="838200"/>
          </a:xfrm>
        </p:spPr>
        <p:txBody>
          <a:bodyPr anchor="b" anchorCtr="0">
            <a:noAutofit/>
          </a:bodyPr>
          <a:lstStyle>
            <a:lvl1pPr algn="l">
              <a:buNone/>
              <a:defRPr sz="2000" b="1">
                <a:solidFill>
                  <a:schemeClr val="tx2"/>
                </a:solidFill>
                <a:latin typeface="+mn-lt"/>
                <a:ea typeface="+mn-ea"/>
                <a:cs typeface="+mn-cs"/>
              </a:defRPr>
            </a:lvl1pPr>
          </a:lstStyle>
          <a:p>
            <a:r>
              <a:rPr kumimoji="0" lang="cs-CZ"/>
              <a:t>Klepnutím lze upravit styl předlohy nadpisů.</a:t>
            </a:r>
            <a:endParaRPr kumimoji="0" lang="en-US"/>
          </a:p>
        </p:txBody>
      </p:sp>
      <p:sp>
        <p:nvSpPr>
          <p:cNvPr id="3" name="Zástupný symbol pro text 2"/>
          <p:cNvSpPr>
            <a:spLocks noGrp="1"/>
          </p:cNvSpPr>
          <p:nvPr>
            <p:ph type="body" idx="2"/>
          </p:nvPr>
        </p:nvSpPr>
        <p:spPr>
          <a:xfrm>
            <a:off x="8432800" y="1219201"/>
            <a:ext cx="3352800" cy="4843463"/>
          </a:xfrm>
        </p:spPr>
        <p:txBody>
          <a:bodyPr/>
          <a:lstStyle>
            <a:lvl1pPr marL="0" indent="0">
              <a:lnSpc>
                <a:spcPts val="22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cs-CZ"/>
              <a:t>Klepnutím lze upravit styly předlohy textu.</a:t>
            </a:r>
          </a:p>
        </p:txBody>
      </p:sp>
      <p:sp>
        <p:nvSpPr>
          <p:cNvPr id="5" name="Zástupný symbol pro datum 4"/>
          <p:cNvSpPr>
            <a:spLocks noGrp="1"/>
          </p:cNvSpPr>
          <p:nvPr>
            <p:ph type="dt" sz="half" idx="10"/>
          </p:nvPr>
        </p:nvSpPr>
        <p:spPr/>
        <p:txBody>
          <a:bodyPr/>
          <a:lstStyle/>
          <a:p>
            <a:fld id="{CFE25FFF-9F18-4CAF-A325-434DEEE3E1D0}" type="datetimeFigureOut">
              <a:rPr lang="cs-CZ" smtClean="0">
                <a:solidFill>
                  <a:srgbClr val="464653"/>
                </a:solidFill>
              </a:rPr>
              <a:pPr/>
              <a:t>07.03.2024</a:t>
            </a:fld>
            <a:endParaRPr lang="cs-CZ">
              <a:solidFill>
                <a:srgbClr val="464653"/>
              </a:solidFill>
            </a:endParaRPr>
          </a:p>
        </p:txBody>
      </p:sp>
      <p:sp>
        <p:nvSpPr>
          <p:cNvPr id="6" name="Zástupný symbol pro zápatí 5"/>
          <p:cNvSpPr>
            <a:spLocks noGrp="1"/>
          </p:cNvSpPr>
          <p:nvPr>
            <p:ph type="ftr" sz="quarter" idx="11"/>
          </p:nvPr>
        </p:nvSpPr>
        <p:spPr/>
        <p:txBody>
          <a:bodyPr/>
          <a:lstStyle/>
          <a:p>
            <a:endParaRPr lang="cs-CZ">
              <a:solidFill>
                <a:srgbClr val="464653"/>
              </a:solidFill>
            </a:endParaRPr>
          </a:p>
        </p:txBody>
      </p:sp>
      <p:sp>
        <p:nvSpPr>
          <p:cNvPr id="7" name="Zástupný symbol pro číslo snímku 6"/>
          <p:cNvSpPr>
            <a:spLocks noGrp="1"/>
          </p:cNvSpPr>
          <p:nvPr>
            <p:ph type="sldNum" sz="quarter" idx="12"/>
          </p:nvPr>
        </p:nvSpPr>
        <p:spPr/>
        <p:txBody>
          <a:bodyPr/>
          <a:lstStyle/>
          <a:p>
            <a:fld id="{F5499E23-4CF0-4014-BCE2-0FEEB74A9FA6}" type="slidenum">
              <a:rPr lang="cs-CZ" smtClean="0">
                <a:solidFill>
                  <a:srgbClr val="464653"/>
                </a:solidFill>
              </a:rPr>
              <a:pPr/>
              <a:t>‹#›</a:t>
            </a:fld>
            <a:endParaRPr lang="cs-CZ">
              <a:solidFill>
                <a:srgbClr val="464653"/>
              </a:solidFill>
            </a:endParaRPr>
          </a:p>
        </p:txBody>
      </p:sp>
      <p:sp>
        <p:nvSpPr>
          <p:cNvPr id="8" name="Přímá spojovací čára 7"/>
          <p:cNvSpPr>
            <a:spLocks noChangeShapeType="1"/>
          </p:cNvSpPr>
          <p:nvPr/>
        </p:nvSpPr>
        <p:spPr bwMode="auto">
          <a:xfrm>
            <a:off x="609600" y="6353175"/>
            <a:ext cx="109728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sz="1800">
              <a:solidFill>
                <a:prstClr val="black"/>
              </a:solidFill>
              <a:latin typeface="Gill Sans MT"/>
            </a:endParaRPr>
          </a:p>
        </p:txBody>
      </p:sp>
      <p:sp>
        <p:nvSpPr>
          <p:cNvPr id="10" name="Přímá spojovací čára 9"/>
          <p:cNvSpPr>
            <a:spLocks noChangeShapeType="1"/>
          </p:cNvSpPr>
          <p:nvPr/>
        </p:nvSpPr>
        <p:spPr bwMode="auto">
          <a:xfrm rot="5400000">
            <a:off x="5220033"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sz="1800" dirty="0">
              <a:solidFill>
                <a:prstClr val="black"/>
              </a:solidFill>
              <a:latin typeface="Gill Sans MT"/>
            </a:endParaRPr>
          </a:p>
        </p:txBody>
      </p:sp>
      <p:sp>
        <p:nvSpPr>
          <p:cNvPr id="9" name="Rovnoramenný trojúhelník 8"/>
          <p:cNvSpPr>
            <a:spLocks noChangeAspect="1"/>
          </p:cNvSpPr>
          <p:nvPr/>
        </p:nvSpPr>
        <p:spPr>
          <a:xfrm rot="5400000">
            <a:off x="590609" y="6447423"/>
            <a:ext cx="190849" cy="160419"/>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sz="1800">
              <a:solidFill>
                <a:prstClr val="white"/>
              </a:solidFill>
            </a:endParaRPr>
          </a:p>
        </p:txBody>
      </p:sp>
      <p:sp>
        <p:nvSpPr>
          <p:cNvPr id="12" name="Zástupný symbol pro obsah 11"/>
          <p:cNvSpPr>
            <a:spLocks noGrp="1"/>
          </p:cNvSpPr>
          <p:nvPr>
            <p:ph sz="quarter" idx="1"/>
          </p:nvPr>
        </p:nvSpPr>
        <p:spPr>
          <a:xfrm>
            <a:off x="406400" y="304800"/>
            <a:ext cx="7620000" cy="5715000"/>
          </a:xfrm>
        </p:spPr>
        <p:txBody>
          <a:bodyPr/>
          <a:lstStyle/>
          <a:p>
            <a:pPr lvl="0" eaLnBrk="1" latinLnBrk="0" hangingPunct="1"/>
            <a:r>
              <a:rPr lang="cs-CZ"/>
              <a:t>Klepnutím lze upravit styly předlohy textu.</a:t>
            </a:r>
          </a:p>
          <a:p>
            <a:pPr lvl="1" eaLnBrk="1" latinLnBrk="0" hangingPunct="1"/>
            <a:r>
              <a:rPr lang="cs-CZ"/>
              <a:t>Druhá úroveň</a:t>
            </a:r>
          </a:p>
          <a:p>
            <a:pPr lvl="2" eaLnBrk="1" latinLnBrk="0" hangingPunct="1"/>
            <a:r>
              <a:rPr lang="cs-CZ"/>
              <a:t>Třetí úroveň</a:t>
            </a:r>
          </a:p>
          <a:p>
            <a:pPr lvl="3" eaLnBrk="1" latinLnBrk="0" hangingPunct="1"/>
            <a:r>
              <a:rPr lang="cs-CZ"/>
              <a:t>Čtvrtá úroveň</a:t>
            </a:r>
          </a:p>
          <a:p>
            <a:pPr lvl="4" eaLnBrk="1" latinLnBrk="0" hangingPunct="1"/>
            <a:r>
              <a:rPr lang="cs-CZ"/>
              <a:t>Pátá úroveň</a:t>
            </a:r>
            <a:endParaRPr kumimoji="0" lang="en-US"/>
          </a:p>
        </p:txBody>
      </p:sp>
    </p:spTree>
    <p:extLst>
      <p:ext uri="{BB962C8B-B14F-4D97-AF65-F5344CB8AC3E}">
        <p14:creationId xmlns:p14="http://schemas.microsoft.com/office/powerpoint/2010/main" val="5026242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idx="1"/>
          </p:nvPr>
        </p:nvSpPr>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dirty="0"/>
              <a:t>3/7/2024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Obrázek s titulkem">
    <p:bg>
      <p:bgRef idx="1001">
        <a:schemeClr val="bg2"/>
      </p:bgRef>
    </p:bg>
    <p:spTree>
      <p:nvGrpSpPr>
        <p:cNvPr id="1" name=""/>
        <p:cNvGrpSpPr/>
        <p:nvPr/>
      </p:nvGrpSpPr>
      <p:grpSpPr>
        <a:xfrm>
          <a:off x="0" y="0"/>
          <a:ext cx="0" cy="0"/>
          <a:chOff x="0" y="0"/>
          <a:chExt cx="0" cy="0"/>
        </a:xfrm>
      </p:grpSpPr>
      <p:sp>
        <p:nvSpPr>
          <p:cNvPr id="2" name="Nadpis 1"/>
          <p:cNvSpPr>
            <a:spLocks noGrp="1"/>
          </p:cNvSpPr>
          <p:nvPr>
            <p:ph type="title"/>
          </p:nvPr>
        </p:nvSpPr>
        <p:spPr>
          <a:xfrm>
            <a:off x="609600" y="500856"/>
            <a:ext cx="10972800" cy="674688"/>
          </a:xfrm>
          <a:ln>
            <a:solidFill>
              <a:schemeClr val="accent1"/>
            </a:solidFill>
          </a:ln>
        </p:spPr>
        <p:txBody>
          <a:bodyPr lIns="274320" anchor="ctr"/>
          <a:lstStyle>
            <a:lvl1pPr algn="r">
              <a:buNone/>
              <a:defRPr sz="2000" b="0">
                <a:solidFill>
                  <a:schemeClr val="tx1"/>
                </a:solidFill>
              </a:defRPr>
            </a:lvl1pPr>
          </a:lstStyle>
          <a:p>
            <a:r>
              <a:rPr kumimoji="0" lang="cs-CZ"/>
              <a:t>Klepnutím lze upravit styl předlohy nadpisů.</a:t>
            </a:r>
            <a:endParaRPr kumimoji="0" lang="en-US"/>
          </a:p>
        </p:txBody>
      </p:sp>
      <p:sp>
        <p:nvSpPr>
          <p:cNvPr id="3" name="Zástupný symbol pro obrázek 2"/>
          <p:cNvSpPr>
            <a:spLocks noGrp="1"/>
          </p:cNvSpPr>
          <p:nvPr>
            <p:ph type="pic" idx="1"/>
          </p:nvPr>
        </p:nvSpPr>
        <p:spPr>
          <a:xfrm>
            <a:off x="609600" y="1905000"/>
            <a:ext cx="10972800" cy="4270248"/>
          </a:xfrm>
          <a:solidFill>
            <a:schemeClr val="tx1">
              <a:shade val="50000"/>
            </a:schemeClr>
          </a:solidFill>
          <a:ln>
            <a:noFill/>
          </a:ln>
          <a:effectLst/>
        </p:spPr>
        <p:txBody>
          <a:bodyPr/>
          <a:lstStyle>
            <a:lvl1pPr marL="0" indent="0">
              <a:spcBef>
                <a:spcPts val="600"/>
              </a:spcBef>
              <a:buNone/>
              <a:defRPr sz="3200"/>
            </a:lvl1pPr>
          </a:lstStyle>
          <a:p>
            <a:r>
              <a:rPr kumimoji="0" lang="cs-CZ"/>
              <a:t>Klepnutím na ikonu přidáte obrázek.</a:t>
            </a:r>
            <a:endParaRPr kumimoji="0" lang="en-US" dirty="0"/>
          </a:p>
        </p:txBody>
      </p:sp>
      <p:sp>
        <p:nvSpPr>
          <p:cNvPr id="4" name="Zástupný symbol pro text 3"/>
          <p:cNvSpPr>
            <a:spLocks noGrp="1"/>
          </p:cNvSpPr>
          <p:nvPr>
            <p:ph type="body" sz="half" idx="2"/>
          </p:nvPr>
        </p:nvSpPr>
        <p:spPr>
          <a:xfrm>
            <a:off x="609600" y="1219200"/>
            <a:ext cx="10972800" cy="533400"/>
          </a:xfrm>
        </p:spPr>
        <p:txBody>
          <a:bodyPr anchor="ctr" anchorCtr="0"/>
          <a:lstStyle>
            <a:lvl1pPr marL="0" indent="0" algn="l">
              <a:buFontTx/>
              <a:buNone/>
              <a:defRPr sz="1400"/>
            </a:lvl1pPr>
            <a:lvl2pPr>
              <a:defRPr sz="1200"/>
            </a:lvl2pPr>
            <a:lvl3pPr>
              <a:defRPr sz="1000"/>
            </a:lvl3pPr>
            <a:lvl4pPr>
              <a:defRPr sz="900"/>
            </a:lvl4pPr>
            <a:lvl5pPr>
              <a:defRPr sz="900"/>
            </a:lvl5pPr>
          </a:lstStyle>
          <a:p>
            <a:pPr lvl="0" eaLnBrk="1" latinLnBrk="0" hangingPunct="1"/>
            <a:r>
              <a:rPr kumimoji="0" lang="cs-CZ"/>
              <a:t>Klepnutím lze upravit styly předlohy textu.</a:t>
            </a:r>
          </a:p>
        </p:txBody>
      </p:sp>
      <p:sp>
        <p:nvSpPr>
          <p:cNvPr id="5" name="Zástupný symbol pro datum 4"/>
          <p:cNvSpPr>
            <a:spLocks noGrp="1"/>
          </p:cNvSpPr>
          <p:nvPr>
            <p:ph type="dt" sz="half" idx="10"/>
          </p:nvPr>
        </p:nvSpPr>
        <p:spPr/>
        <p:txBody>
          <a:bodyPr/>
          <a:lstStyle/>
          <a:p>
            <a:fld id="{CFE25FFF-9F18-4CAF-A325-434DEEE3E1D0}" type="datetimeFigureOut">
              <a:rPr lang="cs-CZ" smtClean="0">
                <a:solidFill>
                  <a:srgbClr val="DDE9EC"/>
                </a:solidFill>
              </a:rPr>
              <a:pPr/>
              <a:t>07.03.2024</a:t>
            </a:fld>
            <a:endParaRPr lang="cs-CZ">
              <a:solidFill>
                <a:srgbClr val="DDE9EC"/>
              </a:solidFill>
            </a:endParaRPr>
          </a:p>
        </p:txBody>
      </p:sp>
      <p:sp>
        <p:nvSpPr>
          <p:cNvPr id="6" name="Zástupný symbol pro zápatí 5"/>
          <p:cNvSpPr>
            <a:spLocks noGrp="1"/>
          </p:cNvSpPr>
          <p:nvPr>
            <p:ph type="ftr" sz="quarter" idx="11"/>
          </p:nvPr>
        </p:nvSpPr>
        <p:spPr/>
        <p:txBody>
          <a:bodyPr/>
          <a:lstStyle/>
          <a:p>
            <a:endParaRPr lang="cs-CZ">
              <a:solidFill>
                <a:srgbClr val="DDE9EC"/>
              </a:solidFill>
            </a:endParaRPr>
          </a:p>
        </p:txBody>
      </p:sp>
      <p:sp>
        <p:nvSpPr>
          <p:cNvPr id="7" name="Zástupný symbol pro číslo snímku 6"/>
          <p:cNvSpPr>
            <a:spLocks noGrp="1"/>
          </p:cNvSpPr>
          <p:nvPr>
            <p:ph type="sldNum" sz="quarter" idx="12"/>
          </p:nvPr>
        </p:nvSpPr>
        <p:spPr/>
        <p:txBody>
          <a:bodyPr/>
          <a:lstStyle/>
          <a:p>
            <a:fld id="{F5499E23-4CF0-4014-BCE2-0FEEB74A9FA6}" type="slidenum">
              <a:rPr lang="cs-CZ" smtClean="0">
                <a:solidFill>
                  <a:srgbClr val="DDE9EC"/>
                </a:solidFill>
              </a:rPr>
              <a:pPr/>
              <a:t>‹#›</a:t>
            </a:fld>
            <a:endParaRPr lang="cs-CZ">
              <a:solidFill>
                <a:srgbClr val="DDE9EC"/>
              </a:solidFill>
            </a:endParaRPr>
          </a:p>
        </p:txBody>
      </p:sp>
      <p:sp>
        <p:nvSpPr>
          <p:cNvPr id="8" name="Přímá spojovací čára 7"/>
          <p:cNvSpPr>
            <a:spLocks noChangeShapeType="1"/>
          </p:cNvSpPr>
          <p:nvPr/>
        </p:nvSpPr>
        <p:spPr bwMode="auto">
          <a:xfrm>
            <a:off x="609600" y="6353175"/>
            <a:ext cx="109728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sz="1800">
              <a:solidFill>
                <a:prstClr val="white"/>
              </a:solidFill>
              <a:latin typeface="Gill Sans MT"/>
            </a:endParaRPr>
          </a:p>
        </p:txBody>
      </p:sp>
      <p:sp>
        <p:nvSpPr>
          <p:cNvPr id="9" name="Rovnoramenný trojúhelník 8"/>
          <p:cNvSpPr>
            <a:spLocks noChangeAspect="1"/>
          </p:cNvSpPr>
          <p:nvPr/>
        </p:nvSpPr>
        <p:spPr>
          <a:xfrm rot="5400000">
            <a:off x="590609" y="6447423"/>
            <a:ext cx="190849" cy="160419"/>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sz="1800">
              <a:solidFill>
                <a:prstClr val="white"/>
              </a:solidFill>
            </a:endParaRPr>
          </a:p>
        </p:txBody>
      </p:sp>
      <p:sp>
        <p:nvSpPr>
          <p:cNvPr id="10" name="Obdélník 9"/>
          <p:cNvSpPr/>
          <p:nvPr/>
        </p:nvSpPr>
        <p:spPr>
          <a:xfrm>
            <a:off x="609600" y="500856"/>
            <a:ext cx="243840" cy="68580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sz="1800">
              <a:solidFill>
                <a:prstClr val="white"/>
              </a:solidFill>
            </a:endParaRPr>
          </a:p>
        </p:txBody>
      </p:sp>
    </p:spTree>
    <p:extLst>
      <p:ext uri="{BB962C8B-B14F-4D97-AF65-F5344CB8AC3E}">
        <p14:creationId xmlns:p14="http://schemas.microsoft.com/office/powerpoint/2010/main" val="2367714038"/>
      </p:ext>
    </p:extLst>
  </p:cSld>
  <p:clrMapOvr>
    <a:overrideClrMapping bg1="dk1" tx1="lt1" bg2="dk2" tx2="lt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kumimoji="0" lang="cs-CZ"/>
              <a:t>Klepnutím lze upravit styl předlohy nadpisů.</a:t>
            </a:r>
            <a:endParaRPr kumimoji="0" lang="en-US"/>
          </a:p>
        </p:txBody>
      </p:sp>
      <p:sp>
        <p:nvSpPr>
          <p:cNvPr id="3" name="Zástupný symbol pro svislý text 2"/>
          <p:cNvSpPr>
            <a:spLocks noGrp="1"/>
          </p:cNvSpPr>
          <p:nvPr>
            <p:ph type="body" orient="vert" idx="1"/>
          </p:nvPr>
        </p:nvSpPr>
        <p:spPr/>
        <p:txBody>
          <a:bodyPr vert="eaVert"/>
          <a:lstStyle/>
          <a:p>
            <a:pPr lvl="0" eaLnBrk="1" latinLnBrk="0" hangingPunct="1"/>
            <a:r>
              <a:rPr lang="cs-CZ"/>
              <a:t>Klepnutím lze upravit styly předlohy textu.</a:t>
            </a:r>
          </a:p>
          <a:p>
            <a:pPr lvl="1" eaLnBrk="1" latinLnBrk="0" hangingPunct="1"/>
            <a:r>
              <a:rPr lang="cs-CZ"/>
              <a:t>Druhá úroveň</a:t>
            </a:r>
          </a:p>
          <a:p>
            <a:pPr lvl="2" eaLnBrk="1" latinLnBrk="0" hangingPunct="1"/>
            <a:r>
              <a:rPr lang="cs-CZ"/>
              <a:t>Třetí úroveň</a:t>
            </a:r>
          </a:p>
          <a:p>
            <a:pPr lvl="3" eaLnBrk="1" latinLnBrk="0" hangingPunct="1"/>
            <a:r>
              <a:rPr lang="cs-CZ"/>
              <a:t>Čtvrtá úroveň</a:t>
            </a:r>
          </a:p>
          <a:p>
            <a:pPr lvl="4" eaLnBrk="1" latinLnBrk="0" hangingPunct="1"/>
            <a:r>
              <a:rPr lang="cs-CZ"/>
              <a:t>Pátá úroveň</a:t>
            </a:r>
            <a:endParaRPr kumimoji="0" lang="en-US"/>
          </a:p>
        </p:txBody>
      </p:sp>
      <p:sp>
        <p:nvSpPr>
          <p:cNvPr id="4" name="Zástupný symbol pro datum 3"/>
          <p:cNvSpPr>
            <a:spLocks noGrp="1"/>
          </p:cNvSpPr>
          <p:nvPr>
            <p:ph type="dt" sz="half" idx="10"/>
          </p:nvPr>
        </p:nvSpPr>
        <p:spPr/>
        <p:txBody>
          <a:bodyPr/>
          <a:lstStyle/>
          <a:p>
            <a:fld id="{CFE25FFF-9F18-4CAF-A325-434DEEE3E1D0}" type="datetimeFigureOut">
              <a:rPr lang="cs-CZ" smtClean="0">
                <a:solidFill>
                  <a:srgbClr val="464653"/>
                </a:solidFill>
              </a:rPr>
              <a:pPr/>
              <a:t>07.03.2024</a:t>
            </a:fld>
            <a:endParaRPr lang="cs-CZ">
              <a:solidFill>
                <a:srgbClr val="464653"/>
              </a:solidFill>
            </a:endParaRPr>
          </a:p>
        </p:txBody>
      </p:sp>
      <p:sp>
        <p:nvSpPr>
          <p:cNvPr id="5" name="Zástupný symbol pro zápatí 4"/>
          <p:cNvSpPr>
            <a:spLocks noGrp="1"/>
          </p:cNvSpPr>
          <p:nvPr>
            <p:ph type="ftr" sz="quarter" idx="11"/>
          </p:nvPr>
        </p:nvSpPr>
        <p:spPr/>
        <p:txBody>
          <a:bodyPr/>
          <a:lstStyle/>
          <a:p>
            <a:endParaRPr lang="cs-CZ">
              <a:solidFill>
                <a:srgbClr val="464653"/>
              </a:solidFill>
            </a:endParaRPr>
          </a:p>
        </p:txBody>
      </p:sp>
      <p:sp>
        <p:nvSpPr>
          <p:cNvPr id="6" name="Zástupný symbol pro číslo snímku 5"/>
          <p:cNvSpPr>
            <a:spLocks noGrp="1"/>
          </p:cNvSpPr>
          <p:nvPr>
            <p:ph type="sldNum" sz="quarter" idx="12"/>
          </p:nvPr>
        </p:nvSpPr>
        <p:spPr/>
        <p:txBody>
          <a:bodyPr/>
          <a:lstStyle/>
          <a:p>
            <a:fld id="{F5499E23-4CF0-4014-BCE2-0FEEB74A9FA6}" type="slidenum">
              <a:rPr lang="cs-CZ" smtClean="0">
                <a:solidFill>
                  <a:srgbClr val="464653"/>
                </a:solidFill>
              </a:rPr>
              <a:pPr/>
              <a:t>‹#›</a:t>
            </a:fld>
            <a:endParaRPr lang="cs-CZ">
              <a:solidFill>
                <a:srgbClr val="464653"/>
              </a:solidFill>
            </a:endParaRPr>
          </a:p>
        </p:txBody>
      </p:sp>
    </p:spTree>
    <p:extLst>
      <p:ext uri="{BB962C8B-B14F-4D97-AF65-F5344CB8AC3E}">
        <p14:creationId xmlns:p14="http://schemas.microsoft.com/office/powerpoint/2010/main" val="14276058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8839200" y="274639"/>
            <a:ext cx="2743200" cy="5851525"/>
          </a:xfrm>
        </p:spPr>
        <p:txBody>
          <a:bodyPr vert="eaVert"/>
          <a:lstStyle/>
          <a:p>
            <a:r>
              <a:rPr kumimoji="0" lang="cs-CZ"/>
              <a:t>Klepnutím lze upravit styl předlohy nadpisů.</a:t>
            </a:r>
            <a:endParaRPr kumimoji="0" lang="en-US"/>
          </a:p>
        </p:txBody>
      </p:sp>
      <p:sp>
        <p:nvSpPr>
          <p:cNvPr id="3" name="Zástupný symbol pro svislý text 2"/>
          <p:cNvSpPr>
            <a:spLocks noGrp="1"/>
          </p:cNvSpPr>
          <p:nvPr>
            <p:ph type="body" orient="vert" idx="1"/>
          </p:nvPr>
        </p:nvSpPr>
        <p:spPr>
          <a:xfrm>
            <a:off x="609600" y="274639"/>
            <a:ext cx="8026400" cy="5851525"/>
          </a:xfrm>
        </p:spPr>
        <p:txBody>
          <a:bodyPr vert="eaVert"/>
          <a:lstStyle/>
          <a:p>
            <a:pPr lvl="0" eaLnBrk="1" latinLnBrk="0" hangingPunct="1"/>
            <a:r>
              <a:rPr lang="cs-CZ"/>
              <a:t>Klepnutím lze upravit styly předlohy textu.</a:t>
            </a:r>
          </a:p>
          <a:p>
            <a:pPr lvl="1" eaLnBrk="1" latinLnBrk="0" hangingPunct="1"/>
            <a:r>
              <a:rPr lang="cs-CZ"/>
              <a:t>Druhá úroveň</a:t>
            </a:r>
          </a:p>
          <a:p>
            <a:pPr lvl="2" eaLnBrk="1" latinLnBrk="0" hangingPunct="1"/>
            <a:r>
              <a:rPr lang="cs-CZ"/>
              <a:t>Třetí úroveň</a:t>
            </a:r>
          </a:p>
          <a:p>
            <a:pPr lvl="3" eaLnBrk="1" latinLnBrk="0" hangingPunct="1"/>
            <a:r>
              <a:rPr lang="cs-CZ"/>
              <a:t>Čtvrtá úroveň</a:t>
            </a:r>
          </a:p>
          <a:p>
            <a:pPr lvl="4" eaLnBrk="1" latinLnBrk="0" hangingPunct="1"/>
            <a:r>
              <a:rPr lang="cs-CZ"/>
              <a:t>Pátá úroveň</a:t>
            </a:r>
            <a:endParaRPr kumimoji="0" lang="en-US"/>
          </a:p>
        </p:txBody>
      </p:sp>
      <p:sp>
        <p:nvSpPr>
          <p:cNvPr id="4" name="Zástupný symbol pro datum 3"/>
          <p:cNvSpPr>
            <a:spLocks noGrp="1"/>
          </p:cNvSpPr>
          <p:nvPr>
            <p:ph type="dt" sz="half" idx="10"/>
          </p:nvPr>
        </p:nvSpPr>
        <p:spPr/>
        <p:txBody>
          <a:bodyPr/>
          <a:lstStyle/>
          <a:p>
            <a:fld id="{CFE25FFF-9F18-4CAF-A325-434DEEE3E1D0}" type="datetimeFigureOut">
              <a:rPr lang="cs-CZ" smtClean="0">
                <a:solidFill>
                  <a:srgbClr val="464653"/>
                </a:solidFill>
              </a:rPr>
              <a:pPr/>
              <a:t>07.03.2024</a:t>
            </a:fld>
            <a:endParaRPr lang="cs-CZ">
              <a:solidFill>
                <a:srgbClr val="464653"/>
              </a:solidFill>
            </a:endParaRPr>
          </a:p>
        </p:txBody>
      </p:sp>
      <p:sp>
        <p:nvSpPr>
          <p:cNvPr id="5" name="Zástupný symbol pro zápatí 4"/>
          <p:cNvSpPr>
            <a:spLocks noGrp="1"/>
          </p:cNvSpPr>
          <p:nvPr>
            <p:ph type="ftr" sz="quarter" idx="11"/>
          </p:nvPr>
        </p:nvSpPr>
        <p:spPr/>
        <p:txBody>
          <a:bodyPr/>
          <a:lstStyle/>
          <a:p>
            <a:endParaRPr lang="cs-CZ">
              <a:solidFill>
                <a:srgbClr val="464653"/>
              </a:solidFill>
            </a:endParaRPr>
          </a:p>
        </p:txBody>
      </p:sp>
      <p:sp>
        <p:nvSpPr>
          <p:cNvPr id="6" name="Zástupný symbol pro číslo snímku 5"/>
          <p:cNvSpPr>
            <a:spLocks noGrp="1"/>
          </p:cNvSpPr>
          <p:nvPr>
            <p:ph type="sldNum" sz="quarter" idx="12"/>
          </p:nvPr>
        </p:nvSpPr>
        <p:spPr/>
        <p:txBody>
          <a:bodyPr/>
          <a:lstStyle/>
          <a:p>
            <a:fld id="{F5499E23-4CF0-4014-BCE2-0FEEB74A9FA6}" type="slidenum">
              <a:rPr lang="cs-CZ" smtClean="0">
                <a:solidFill>
                  <a:srgbClr val="464653"/>
                </a:solidFill>
              </a:rPr>
              <a:pPr/>
              <a:t>‹#›</a:t>
            </a:fld>
            <a:endParaRPr lang="cs-CZ">
              <a:solidFill>
                <a:srgbClr val="464653"/>
              </a:solidFill>
            </a:endParaRPr>
          </a:p>
        </p:txBody>
      </p:sp>
      <p:sp>
        <p:nvSpPr>
          <p:cNvPr id="7" name="Přímá spojovací čára 6"/>
          <p:cNvSpPr>
            <a:spLocks noChangeShapeType="1"/>
          </p:cNvSpPr>
          <p:nvPr/>
        </p:nvSpPr>
        <p:spPr bwMode="auto">
          <a:xfrm>
            <a:off x="609600" y="6353175"/>
            <a:ext cx="109728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sz="1800">
              <a:solidFill>
                <a:prstClr val="black"/>
              </a:solidFill>
              <a:latin typeface="Gill Sans MT"/>
            </a:endParaRPr>
          </a:p>
        </p:txBody>
      </p:sp>
      <p:sp>
        <p:nvSpPr>
          <p:cNvPr id="8" name="Rovnoramenný trojúhelník 7"/>
          <p:cNvSpPr>
            <a:spLocks noChangeAspect="1"/>
          </p:cNvSpPr>
          <p:nvPr/>
        </p:nvSpPr>
        <p:spPr>
          <a:xfrm rot="5400000">
            <a:off x="590609" y="6447423"/>
            <a:ext cx="190849" cy="160419"/>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sz="1800">
              <a:solidFill>
                <a:prstClr val="white"/>
              </a:solidFill>
            </a:endParaRPr>
          </a:p>
        </p:txBody>
      </p:sp>
      <p:sp>
        <p:nvSpPr>
          <p:cNvPr id="9" name="Přímá spojovací čára 8"/>
          <p:cNvSpPr>
            <a:spLocks noChangeShapeType="1"/>
          </p:cNvSpPr>
          <p:nvPr/>
        </p:nvSpPr>
        <p:spPr bwMode="auto">
          <a:xfrm rot="5400000">
            <a:off x="5814836"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sz="1800">
              <a:solidFill>
                <a:prstClr val="black"/>
              </a:solidFill>
              <a:latin typeface="Gill Sans MT"/>
            </a:endParaRPr>
          </a:p>
        </p:txBody>
      </p:sp>
    </p:spTree>
    <p:extLst>
      <p:ext uri="{BB962C8B-B14F-4D97-AF65-F5344CB8AC3E}">
        <p14:creationId xmlns:p14="http://schemas.microsoft.com/office/powerpoint/2010/main" val="13324166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914400" y="2130438"/>
            <a:ext cx="10363200" cy="1470025"/>
          </a:xfrm>
        </p:spPr>
        <p:txBody>
          <a:bodyPr/>
          <a:lstStyle/>
          <a:p>
            <a:r>
              <a:rPr lang="cs-CZ"/>
              <a:t>Klepnutím lze upravit styl předlohy nadpisů.</a:t>
            </a:r>
          </a:p>
        </p:txBody>
      </p:sp>
      <p:sp>
        <p:nvSpPr>
          <p:cNvPr id="3" name="Podnadpis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a:t>Klepnutím lze upravit styl předlohy podnadpisů.</a:t>
            </a:r>
          </a:p>
        </p:txBody>
      </p:sp>
      <p:sp>
        <p:nvSpPr>
          <p:cNvPr id="4" name="Zástupný symbol pro datum 3"/>
          <p:cNvSpPr>
            <a:spLocks noGrp="1"/>
          </p:cNvSpPr>
          <p:nvPr>
            <p:ph type="dt" sz="half" idx="10"/>
          </p:nvPr>
        </p:nvSpPr>
        <p:spPr/>
        <p:txBody>
          <a:bodyPr/>
          <a:lstStyle/>
          <a:p>
            <a:pPr>
              <a:defRPr/>
            </a:pPr>
            <a:fld id="{0DD35480-4331-4D40-A08A-F36B64A1077B}" type="datetimeFigureOut">
              <a:rPr lang="cs-CZ" smtClean="0"/>
              <a:pPr>
                <a:defRPr/>
              </a:pPr>
              <a:t>07.03.2024</a:t>
            </a:fld>
            <a:endParaRPr lang="cs-CZ"/>
          </a:p>
        </p:txBody>
      </p:sp>
      <p:sp>
        <p:nvSpPr>
          <p:cNvPr id="5" name="Zástupný symbol pro zápatí 4"/>
          <p:cNvSpPr>
            <a:spLocks noGrp="1"/>
          </p:cNvSpPr>
          <p:nvPr>
            <p:ph type="ftr" sz="quarter" idx="11"/>
          </p:nvPr>
        </p:nvSpPr>
        <p:spPr/>
        <p:txBody>
          <a:bodyPr/>
          <a:lstStyle/>
          <a:p>
            <a:pPr>
              <a:defRPr/>
            </a:pPr>
            <a:endParaRPr lang="cs-CZ"/>
          </a:p>
        </p:txBody>
      </p:sp>
      <p:sp>
        <p:nvSpPr>
          <p:cNvPr id="6" name="Zástupný symbol pro číslo snímku 5"/>
          <p:cNvSpPr>
            <a:spLocks noGrp="1"/>
          </p:cNvSpPr>
          <p:nvPr>
            <p:ph type="sldNum" sz="quarter" idx="12"/>
          </p:nvPr>
        </p:nvSpPr>
        <p:spPr/>
        <p:txBody>
          <a:bodyPr/>
          <a:lstStyle/>
          <a:p>
            <a:pPr>
              <a:defRPr/>
            </a:pPr>
            <a:fld id="{164E71E9-1B52-443C-BC98-3FB7898404F6}" type="slidenum">
              <a:rPr lang="cs-CZ" smtClean="0"/>
              <a:pPr>
                <a:defRPr/>
              </a:pPr>
              <a:t>‹#›</a:t>
            </a:fld>
            <a:endParaRPr lang="cs-CZ"/>
          </a:p>
        </p:txBody>
      </p:sp>
    </p:spTree>
    <p:extLst>
      <p:ext uri="{BB962C8B-B14F-4D97-AF65-F5344CB8AC3E}">
        <p14:creationId xmlns:p14="http://schemas.microsoft.com/office/powerpoint/2010/main" val="378158474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idx="1"/>
          </p:nvPr>
        </p:nvSpPr>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pPr>
              <a:defRPr/>
            </a:pPr>
            <a:fld id="{78EDC0AC-2CF8-4B2F-8540-1F1B866890FE}" type="datetimeFigureOut">
              <a:rPr lang="cs-CZ" smtClean="0"/>
              <a:pPr>
                <a:defRPr/>
              </a:pPr>
              <a:t>07.03.2024</a:t>
            </a:fld>
            <a:endParaRPr lang="cs-CZ"/>
          </a:p>
        </p:txBody>
      </p:sp>
      <p:sp>
        <p:nvSpPr>
          <p:cNvPr id="5" name="Zástupný symbol pro zápatí 4"/>
          <p:cNvSpPr>
            <a:spLocks noGrp="1"/>
          </p:cNvSpPr>
          <p:nvPr>
            <p:ph type="ftr" sz="quarter" idx="11"/>
          </p:nvPr>
        </p:nvSpPr>
        <p:spPr/>
        <p:txBody>
          <a:bodyPr/>
          <a:lstStyle/>
          <a:p>
            <a:pPr>
              <a:defRPr/>
            </a:pPr>
            <a:endParaRPr lang="cs-CZ"/>
          </a:p>
        </p:txBody>
      </p:sp>
      <p:sp>
        <p:nvSpPr>
          <p:cNvPr id="6" name="Zástupný symbol pro číslo snímku 5"/>
          <p:cNvSpPr>
            <a:spLocks noGrp="1"/>
          </p:cNvSpPr>
          <p:nvPr>
            <p:ph type="sldNum" sz="quarter" idx="12"/>
          </p:nvPr>
        </p:nvSpPr>
        <p:spPr/>
        <p:txBody>
          <a:bodyPr/>
          <a:lstStyle/>
          <a:p>
            <a:pPr>
              <a:defRPr/>
            </a:pPr>
            <a:fld id="{EC232F9E-2E69-4DB9-9024-F4A9FBB3FBA2}" type="slidenum">
              <a:rPr lang="cs-CZ" smtClean="0"/>
              <a:pPr>
                <a:defRPr/>
              </a:pPr>
              <a:t>‹#›</a:t>
            </a:fld>
            <a:endParaRPr lang="cs-CZ"/>
          </a:p>
        </p:txBody>
      </p:sp>
    </p:spTree>
    <p:extLst>
      <p:ext uri="{BB962C8B-B14F-4D97-AF65-F5344CB8AC3E}">
        <p14:creationId xmlns:p14="http://schemas.microsoft.com/office/powerpoint/2010/main" val="331933543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963084" y="4406913"/>
            <a:ext cx="10363200" cy="1362075"/>
          </a:xfrm>
        </p:spPr>
        <p:txBody>
          <a:bodyPr anchor="t"/>
          <a:lstStyle>
            <a:lvl1pPr algn="l">
              <a:defRPr sz="4000" b="1" cap="all"/>
            </a:lvl1pPr>
          </a:lstStyle>
          <a:p>
            <a:r>
              <a:rPr lang="cs-CZ"/>
              <a:t>Klepnutím lze upravit styl předlohy nadpisů.</a:t>
            </a:r>
          </a:p>
        </p:txBody>
      </p:sp>
      <p:sp>
        <p:nvSpPr>
          <p:cNvPr id="3" name="Zástupný symbol pro text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Klepnutím lze upravit styly předlohy textu.</a:t>
            </a:r>
          </a:p>
        </p:txBody>
      </p:sp>
      <p:sp>
        <p:nvSpPr>
          <p:cNvPr id="4" name="Zástupný symbol pro datum 3"/>
          <p:cNvSpPr>
            <a:spLocks noGrp="1"/>
          </p:cNvSpPr>
          <p:nvPr>
            <p:ph type="dt" sz="half" idx="10"/>
          </p:nvPr>
        </p:nvSpPr>
        <p:spPr/>
        <p:txBody>
          <a:bodyPr/>
          <a:lstStyle/>
          <a:p>
            <a:pPr>
              <a:defRPr/>
            </a:pPr>
            <a:fld id="{9040B971-F2B1-421E-BF9D-0EF0F46C30D2}" type="datetimeFigureOut">
              <a:rPr lang="cs-CZ" smtClean="0"/>
              <a:pPr>
                <a:defRPr/>
              </a:pPr>
              <a:t>07.03.2024</a:t>
            </a:fld>
            <a:endParaRPr lang="cs-CZ"/>
          </a:p>
        </p:txBody>
      </p:sp>
      <p:sp>
        <p:nvSpPr>
          <p:cNvPr id="5" name="Zástupný symbol pro zápatí 4"/>
          <p:cNvSpPr>
            <a:spLocks noGrp="1"/>
          </p:cNvSpPr>
          <p:nvPr>
            <p:ph type="ftr" sz="quarter" idx="11"/>
          </p:nvPr>
        </p:nvSpPr>
        <p:spPr/>
        <p:txBody>
          <a:bodyPr/>
          <a:lstStyle/>
          <a:p>
            <a:pPr>
              <a:defRPr/>
            </a:pPr>
            <a:endParaRPr lang="cs-CZ"/>
          </a:p>
        </p:txBody>
      </p:sp>
      <p:sp>
        <p:nvSpPr>
          <p:cNvPr id="6" name="Zástupný symbol pro číslo snímku 5"/>
          <p:cNvSpPr>
            <a:spLocks noGrp="1"/>
          </p:cNvSpPr>
          <p:nvPr>
            <p:ph type="sldNum" sz="quarter" idx="12"/>
          </p:nvPr>
        </p:nvSpPr>
        <p:spPr/>
        <p:txBody>
          <a:bodyPr/>
          <a:lstStyle/>
          <a:p>
            <a:pPr>
              <a:defRPr/>
            </a:pPr>
            <a:fld id="{B65A5648-495B-41D1-90B0-6E84D0354425}" type="slidenum">
              <a:rPr lang="cs-CZ" smtClean="0"/>
              <a:pPr>
                <a:defRPr/>
              </a:pPr>
              <a:t>‹#›</a:t>
            </a:fld>
            <a:endParaRPr lang="cs-CZ"/>
          </a:p>
        </p:txBody>
      </p:sp>
    </p:spTree>
    <p:extLst>
      <p:ext uri="{BB962C8B-B14F-4D97-AF65-F5344CB8AC3E}">
        <p14:creationId xmlns:p14="http://schemas.microsoft.com/office/powerpoint/2010/main" val="243560085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p:cNvSpPr>
            <a:spLocks noGrp="1"/>
          </p:cNvSpPr>
          <p:nvPr>
            <p:ph type="dt" sz="half" idx="10"/>
          </p:nvPr>
        </p:nvSpPr>
        <p:spPr/>
        <p:txBody>
          <a:bodyPr/>
          <a:lstStyle/>
          <a:p>
            <a:pPr>
              <a:defRPr/>
            </a:pPr>
            <a:fld id="{F5108203-49D2-4FD5-A9D2-F38817683327}" type="datetimeFigureOut">
              <a:rPr lang="cs-CZ" smtClean="0"/>
              <a:pPr>
                <a:defRPr/>
              </a:pPr>
              <a:t>07.03.2024</a:t>
            </a:fld>
            <a:endParaRPr lang="cs-CZ"/>
          </a:p>
        </p:txBody>
      </p:sp>
      <p:sp>
        <p:nvSpPr>
          <p:cNvPr id="6" name="Zástupný symbol pro zápatí 5"/>
          <p:cNvSpPr>
            <a:spLocks noGrp="1"/>
          </p:cNvSpPr>
          <p:nvPr>
            <p:ph type="ftr" sz="quarter" idx="11"/>
          </p:nvPr>
        </p:nvSpPr>
        <p:spPr/>
        <p:txBody>
          <a:bodyPr/>
          <a:lstStyle/>
          <a:p>
            <a:pPr>
              <a:defRPr/>
            </a:pPr>
            <a:endParaRPr lang="cs-CZ"/>
          </a:p>
        </p:txBody>
      </p:sp>
      <p:sp>
        <p:nvSpPr>
          <p:cNvPr id="7" name="Zástupný symbol pro číslo snímku 6"/>
          <p:cNvSpPr>
            <a:spLocks noGrp="1"/>
          </p:cNvSpPr>
          <p:nvPr>
            <p:ph type="sldNum" sz="quarter" idx="12"/>
          </p:nvPr>
        </p:nvSpPr>
        <p:spPr/>
        <p:txBody>
          <a:bodyPr/>
          <a:lstStyle/>
          <a:p>
            <a:pPr>
              <a:defRPr/>
            </a:pPr>
            <a:fld id="{F3869A34-482A-4365-A3CD-F036C052432A}" type="slidenum">
              <a:rPr lang="cs-CZ" smtClean="0"/>
              <a:pPr>
                <a:defRPr/>
              </a:pPr>
              <a:t>‹#›</a:t>
            </a:fld>
            <a:endParaRPr lang="cs-CZ"/>
          </a:p>
        </p:txBody>
      </p:sp>
    </p:spTree>
    <p:extLst>
      <p:ext uri="{BB962C8B-B14F-4D97-AF65-F5344CB8AC3E}">
        <p14:creationId xmlns:p14="http://schemas.microsoft.com/office/powerpoint/2010/main" val="64875570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a:t>Klepnutím lze upravit styl předlohy nadpisů.</a:t>
            </a:r>
          </a:p>
        </p:txBody>
      </p:sp>
      <p:sp>
        <p:nvSpPr>
          <p:cNvPr id="3" name="Zástupný symbol pro text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4" name="Zástupný symbol pro obsah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6193376"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6" name="Zástupný symbol pro obsah 5"/>
          <p:cNvSpPr>
            <a:spLocks noGrp="1"/>
          </p:cNvSpPr>
          <p:nvPr>
            <p:ph sz="quarter" idx="4"/>
          </p:nvPr>
        </p:nvSpPr>
        <p:spPr>
          <a:xfrm>
            <a:off x="6193376"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p:cNvSpPr>
            <a:spLocks noGrp="1"/>
          </p:cNvSpPr>
          <p:nvPr>
            <p:ph type="dt" sz="half" idx="10"/>
          </p:nvPr>
        </p:nvSpPr>
        <p:spPr/>
        <p:txBody>
          <a:bodyPr/>
          <a:lstStyle/>
          <a:p>
            <a:pPr>
              <a:defRPr/>
            </a:pPr>
            <a:fld id="{C51C3C9A-E375-43DC-AF83-2DC4B62D7D88}" type="datetimeFigureOut">
              <a:rPr lang="cs-CZ" smtClean="0"/>
              <a:pPr>
                <a:defRPr/>
              </a:pPr>
              <a:t>07.03.2024</a:t>
            </a:fld>
            <a:endParaRPr lang="cs-CZ"/>
          </a:p>
        </p:txBody>
      </p:sp>
      <p:sp>
        <p:nvSpPr>
          <p:cNvPr id="8" name="Zástupný symbol pro zápatí 7"/>
          <p:cNvSpPr>
            <a:spLocks noGrp="1"/>
          </p:cNvSpPr>
          <p:nvPr>
            <p:ph type="ftr" sz="quarter" idx="11"/>
          </p:nvPr>
        </p:nvSpPr>
        <p:spPr/>
        <p:txBody>
          <a:bodyPr/>
          <a:lstStyle/>
          <a:p>
            <a:pPr>
              <a:defRPr/>
            </a:pPr>
            <a:endParaRPr lang="cs-CZ"/>
          </a:p>
        </p:txBody>
      </p:sp>
      <p:sp>
        <p:nvSpPr>
          <p:cNvPr id="9" name="Zástupný symbol pro číslo snímku 8"/>
          <p:cNvSpPr>
            <a:spLocks noGrp="1"/>
          </p:cNvSpPr>
          <p:nvPr>
            <p:ph type="sldNum" sz="quarter" idx="12"/>
          </p:nvPr>
        </p:nvSpPr>
        <p:spPr/>
        <p:txBody>
          <a:bodyPr/>
          <a:lstStyle/>
          <a:p>
            <a:pPr>
              <a:defRPr/>
            </a:pPr>
            <a:fld id="{721AE749-1B48-4806-A011-D0125EBC3B12}" type="slidenum">
              <a:rPr lang="cs-CZ" smtClean="0"/>
              <a:pPr>
                <a:defRPr/>
              </a:pPr>
              <a:t>‹#›</a:t>
            </a:fld>
            <a:endParaRPr lang="cs-CZ"/>
          </a:p>
        </p:txBody>
      </p:sp>
    </p:spTree>
    <p:extLst>
      <p:ext uri="{BB962C8B-B14F-4D97-AF65-F5344CB8AC3E}">
        <p14:creationId xmlns:p14="http://schemas.microsoft.com/office/powerpoint/2010/main" val="8381062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datum 2"/>
          <p:cNvSpPr>
            <a:spLocks noGrp="1"/>
          </p:cNvSpPr>
          <p:nvPr>
            <p:ph type="dt" sz="half" idx="10"/>
          </p:nvPr>
        </p:nvSpPr>
        <p:spPr/>
        <p:txBody>
          <a:bodyPr/>
          <a:lstStyle/>
          <a:p>
            <a:pPr>
              <a:defRPr/>
            </a:pPr>
            <a:fld id="{065B6467-ACB3-40FF-8904-E608FBF6540B}" type="datetimeFigureOut">
              <a:rPr lang="cs-CZ" smtClean="0"/>
              <a:pPr>
                <a:defRPr/>
              </a:pPr>
              <a:t>07.03.2024</a:t>
            </a:fld>
            <a:endParaRPr lang="cs-CZ"/>
          </a:p>
        </p:txBody>
      </p:sp>
      <p:sp>
        <p:nvSpPr>
          <p:cNvPr id="4" name="Zástupný symbol pro zápatí 3"/>
          <p:cNvSpPr>
            <a:spLocks noGrp="1"/>
          </p:cNvSpPr>
          <p:nvPr>
            <p:ph type="ftr" sz="quarter" idx="11"/>
          </p:nvPr>
        </p:nvSpPr>
        <p:spPr/>
        <p:txBody>
          <a:bodyPr/>
          <a:lstStyle/>
          <a:p>
            <a:pPr>
              <a:defRPr/>
            </a:pPr>
            <a:endParaRPr lang="cs-CZ"/>
          </a:p>
        </p:txBody>
      </p:sp>
      <p:sp>
        <p:nvSpPr>
          <p:cNvPr id="5" name="Zástupný symbol pro číslo snímku 4"/>
          <p:cNvSpPr>
            <a:spLocks noGrp="1"/>
          </p:cNvSpPr>
          <p:nvPr>
            <p:ph type="sldNum" sz="quarter" idx="12"/>
          </p:nvPr>
        </p:nvSpPr>
        <p:spPr/>
        <p:txBody>
          <a:bodyPr/>
          <a:lstStyle/>
          <a:p>
            <a:pPr>
              <a:defRPr/>
            </a:pPr>
            <a:fld id="{257BF845-FA9A-4C67-AA4A-377C5D99C9BE}" type="slidenum">
              <a:rPr lang="cs-CZ" smtClean="0"/>
              <a:pPr>
                <a:defRPr/>
              </a:pPr>
              <a:t>‹#›</a:t>
            </a:fld>
            <a:endParaRPr lang="cs-CZ"/>
          </a:p>
        </p:txBody>
      </p:sp>
    </p:spTree>
    <p:extLst>
      <p:ext uri="{BB962C8B-B14F-4D97-AF65-F5344CB8AC3E}">
        <p14:creationId xmlns:p14="http://schemas.microsoft.com/office/powerpoint/2010/main" val="234944429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pPr>
              <a:defRPr/>
            </a:pPr>
            <a:fld id="{D7E5300E-55E5-4689-B89B-1959054EED9E}" type="datetimeFigureOut">
              <a:rPr lang="cs-CZ" smtClean="0"/>
              <a:pPr>
                <a:defRPr/>
              </a:pPr>
              <a:t>07.03.2024</a:t>
            </a:fld>
            <a:endParaRPr lang="cs-CZ"/>
          </a:p>
        </p:txBody>
      </p:sp>
      <p:sp>
        <p:nvSpPr>
          <p:cNvPr id="3" name="Zástupný symbol pro zápatí 2"/>
          <p:cNvSpPr>
            <a:spLocks noGrp="1"/>
          </p:cNvSpPr>
          <p:nvPr>
            <p:ph type="ftr" sz="quarter" idx="11"/>
          </p:nvPr>
        </p:nvSpPr>
        <p:spPr/>
        <p:txBody>
          <a:bodyPr/>
          <a:lstStyle/>
          <a:p>
            <a:pPr>
              <a:defRPr/>
            </a:pPr>
            <a:endParaRPr lang="cs-CZ"/>
          </a:p>
        </p:txBody>
      </p:sp>
      <p:sp>
        <p:nvSpPr>
          <p:cNvPr id="4" name="Zástupný symbol pro číslo snímku 3"/>
          <p:cNvSpPr>
            <a:spLocks noGrp="1"/>
          </p:cNvSpPr>
          <p:nvPr>
            <p:ph type="sldNum" sz="quarter" idx="12"/>
          </p:nvPr>
        </p:nvSpPr>
        <p:spPr/>
        <p:txBody>
          <a:bodyPr/>
          <a:lstStyle/>
          <a:p>
            <a:pPr>
              <a:defRPr/>
            </a:pPr>
            <a:fld id="{713C048B-00C3-4565-A86F-70A02410E6DF}" type="slidenum">
              <a:rPr lang="cs-CZ" smtClean="0"/>
              <a:pPr>
                <a:defRPr/>
              </a:pPr>
              <a:t>‹#›</a:t>
            </a:fld>
            <a:endParaRPr lang="cs-CZ"/>
          </a:p>
        </p:txBody>
      </p:sp>
    </p:spTree>
    <p:extLst>
      <p:ext uri="{BB962C8B-B14F-4D97-AF65-F5344CB8AC3E}">
        <p14:creationId xmlns:p14="http://schemas.microsoft.com/office/powerpoint/2010/main" val="38042140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Záhlaví oddílu">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65025" y="1301360"/>
            <a:ext cx="9612971" cy="2852737"/>
          </a:xfrm>
        </p:spPr>
        <p:txBody>
          <a:bodyPr anchor="b">
            <a:normAutofit/>
          </a:bodyPr>
          <a:lstStyle>
            <a:lvl1pPr algn="r">
              <a:defRPr sz="7200" cap="all" baseline="0">
                <a:solidFill>
                  <a:schemeClr val="tx2"/>
                </a:solidFill>
              </a:defRPr>
            </a:lvl1pPr>
          </a:lstStyle>
          <a:p>
            <a:r>
              <a:rPr lang="cs-CZ"/>
              <a:t>Kliknutím lze upravit styl.</a:t>
            </a:r>
            <a:endParaRPr lang="en-US" dirty="0"/>
          </a:p>
        </p:txBody>
      </p:sp>
      <p:sp>
        <p:nvSpPr>
          <p:cNvPr id="3" name="Text Placeholder 2"/>
          <p:cNvSpPr>
            <a:spLocks noGrp="1"/>
          </p:cNvSpPr>
          <p:nvPr>
            <p:ph type="body" idx="1"/>
          </p:nvPr>
        </p:nvSpPr>
        <p:spPr>
          <a:xfrm>
            <a:off x="765025" y="4216328"/>
            <a:ext cx="9612971" cy="1143324"/>
          </a:xfrm>
        </p:spPr>
        <p:txBody>
          <a:bodyPr/>
          <a:lstStyle>
            <a:lvl1pPr marL="0" indent="0" algn="r">
              <a:lnSpc>
                <a:spcPct val="112000"/>
              </a:lnSpc>
              <a:spcBef>
                <a:spcPts val="0"/>
              </a:spcBef>
              <a:spcAft>
                <a:spcPts val="0"/>
              </a:spcAft>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Po kliknutí můžete upravovat styly textu v předloze.</a:t>
            </a:r>
          </a:p>
        </p:txBody>
      </p:sp>
      <p:sp>
        <p:nvSpPr>
          <p:cNvPr id="4" name="Date Placeholder 3"/>
          <p:cNvSpPr>
            <a:spLocks noGrp="1"/>
          </p:cNvSpPr>
          <p:nvPr>
            <p:ph type="dt" sz="half" idx="10"/>
          </p:nvPr>
        </p:nvSpPr>
        <p:spPr>
          <a:xfrm>
            <a:off x="738908" y="6453386"/>
            <a:ext cx="1622409" cy="404614"/>
          </a:xfrm>
        </p:spPr>
        <p:txBody>
          <a:bodyPr/>
          <a:lstStyle>
            <a:lvl1pPr>
              <a:defRPr>
                <a:solidFill>
                  <a:schemeClr val="tx2"/>
                </a:solidFill>
              </a:defRPr>
            </a:lvl1pPr>
          </a:lstStyle>
          <a:p>
            <a:fld id="{87DE6118-2437-4B30-8E3C-4D2BE6020583}" type="datetimeFigureOut">
              <a:rPr lang="en-US" dirty="0"/>
              <a:pPr/>
              <a:t>3/7/2024</a:t>
            </a:fld>
            <a:endParaRPr lang="en-US" dirty="0"/>
          </a:p>
        </p:txBody>
      </p:sp>
      <p:sp>
        <p:nvSpPr>
          <p:cNvPr id="5" name="Footer Placeholder 4"/>
          <p:cNvSpPr>
            <a:spLocks noGrp="1"/>
          </p:cNvSpPr>
          <p:nvPr>
            <p:ph type="ftr" sz="quarter" idx="11"/>
          </p:nvPr>
        </p:nvSpPr>
        <p:spPr>
          <a:xfrm>
            <a:off x="2584312" y="6453386"/>
            <a:ext cx="7023377" cy="404614"/>
          </a:xfrm>
        </p:spPr>
        <p:txBody>
          <a:bodyPr/>
          <a:lstStyle>
            <a:lvl1pPr algn="ctr">
              <a:defRPr>
                <a:solidFill>
                  <a:schemeClr val="tx2"/>
                </a:solidFill>
              </a:defRPr>
            </a:lvl1pPr>
          </a:lstStyle>
          <a:p>
            <a:endParaRPr lang="en-US" dirty="0"/>
          </a:p>
        </p:txBody>
      </p:sp>
      <p:sp>
        <p:nvSpPr>
          <p:cNvPr id="6" name="Slide Number Placeholder 5"/>
          <p:cNvSpPr>
            <a:spLocks noGrp="1"/>
          </p:cNvSpPr>
          <p:nvPr>
            <p:ph type="sldNum" sz="quarter" idx="12"/>
          </p:nvPr>
        </p:nvSpPr>
        <p:spPr>
          <a:xfrm>
            <a:off x="9830683" y="6453386"/>
            <a:ext cx="1596292" cy="404614"/>
          </a:xfrm>
        </p:spPr>
        <p:txBody>
          <a:bodyPr/>
          <a:lstStyle>
            <a:lvl1pPr>
              <a:defRPr>
                <a:solidFill>
                  <a:schemeClr val="tx2"/>
                </a:solidFill>
              </a:defRPr>
            </a:lvl1pPr>
          </a:lstStyle>
          <a:p>
            <a:fld id="{69E57DC2-970A-4B3E-BB1C-7A09969E49DF}" type="slidenum">
              <a:rPr lang="en-US" dirty="0"/>
              <a:pPr/>
              <a:t>‹#›</a:t>
            </a:fld>
            <a:endParaRPr lang="en-US" dirty="0"/>
          </a:p>
        </p:txBody>
      </p:sp>
      <p:sp>
        <p:nvSpPr>
          <p:cNvPr id="7" name="Freeform 6" title="Crop Mark"/>
          <p:cNvSpPr/>
          <p:nvPr/>
        </p:nvSpPr>
        <p:spPr bwMode="auto">
          <a:xfrm>
            <a:off x="8151962" y="1685652"/>
            <a:ext cx="3275013"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tx2"/>
          </a:solidFill>
          <a:ln w="0">
            <a:noFill/>
            <a:prstDash val="solid"/>
            <a:round/>
            <a:headEnd/>
            <a:tailEnd/>
          </a:ln>
        </p:spPr>
      </p:sp>
    </p:spTree>
  </p:cSld>
  <p:clrMapOvr>
    <a:overrideClrMapping bg1="dk1" tx1="lt1" bg2="dk2" tx2="lt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609603" y="273050"/>
            <a:ext cx="4011084" cy="1162050"/>
          </a:xfrm>
        </p:spPr>
        <p:txBody>
          <a:bodyPr anchor="b"/>
          <a:lstStyle>
            <a:lvl1pPr algn="l">
              <a:defRPr sz="2000" b="1"/>
            </a:lvl1pPr>
          </a:lstStyle>
          <a:p>
            <a:r>
              <a:rPr lang="cs-CZ"/>
              <a:t>Klepnutím lze upravit styl předlohy nadpisů.</a:t>
            </a:r>
          </a:p>
        </p:txBody>
      </p:sp>
      <p:sp>
        <p:nvSpPr>
          <p:cNvPr id="3" name="Zástupný symbol pro obsah 2"/>
          <p:cNvSpPr>
            <a:spLocks noGrp="1"/>
          </p:cNvSpPr>
          <p:nvPr>
            <p:ph idx="1"/>
          </p:nvPr>
        </p:nvSpPr>
        <p:spPr>
          <a:xfrm>
            <a:off x="4766733" y="27306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Zástupný symbol pro datum 4"/>
          <p:cNvSpPr>
            <a:spLocks noGrp="1"/>
          </p:cNvSpPr>
          <p:nvPr>
            <p:ph type="dt" sz="half" idx="10"/>
          </p:nvPr>
        </p:nvSpPr>
        <p:spPr/>
        <p:txBody>
          <a:bodyPr/>
          <a:lstStyle/>
          <a:p>
            <a:pPr>
              <a:defRPr/>
            </a:pPr>
            <a:fld id="{E4F3CAA3-7E42-48F2-AFA7-87427A89AF60}" type="datetimeFigureOut">
              <a:rPr lang="cs-CZ" smtClean="0"/>
              <a:pPr>
                <a:defRPr/>
              </a:pPr>
              <a:t>07.03.2024</a:t>
            </a:fld>
            <a:endParaRPr lang="cs-CZ"/>
          </a:p>
        </p:txBody>
      </p:sp>
      <p:sp>
        <p:nvSpPr>
          <p:cNvPr id="6" name="Zástupný symbol pro zápatí 5"/>
          <p:cNvSpPr>
            <a:spLocks noGrp="1"/>
          </p:cNvSpPr>
          <p:nvPr>
            <p:ph type="ftr" sz="quarter" idx="11"/>
          </p:nvPr>
        </p:nvSpPr>
        <p:spPr/>
        <p:txBody>
          <a:bodyPr/>
          <a:lstStyle/>
          <a:p>
            <a:pPr>
              <a:defRPr/>
            </a:pPr>
            <a:endParaRPr lang="cs-CZ"/>
          </a:p>
        </p:txBody>
      </p:sp>
      <p:sp>
        <p:nvSpPr>
          <p:cNvPr id="7" name="Zástupný symbol pro číslo snímku 6"/>
          <p:cNvSpPr>
            <a:spLocks noGrp="1"/>
          </p:cNvSpPr>
          <p:nvPr>
            <p:ph type="sldNum" sz="quarter" idx="12"/>
          </p:nvPr>
        </p:nvSpPr>
        <p:spPr/>
        <p:txBody>
          <a:bodyPr/>
          <a:lstStyle/>
          <a:p>
            <a:pPr>
              <a:defRPr/>
            </a:pPr>
            <a:fld id="{3355170C-9AA8-4F31-8D51-D05B01AB7F44}" type="slidenum">
              <a:rPr lang="cs-CZ" smtClean="0"/>
              <a:pPr>
                <a:defRPr/>
              </a:pPr>
              <a:t>‹#›</a:t>
            </a:fld>
            <a:endParaRPr lang="cs-CZ"/>
          </a:p>
        </p:txBody>
      </p:sp>
    </p:spTree>
    <p:extLst>
      <p:ext uri="{BB962C8B-B14F-4D97-AF65-F5344CB8AC3E}">
        <p14:creationId xmlns:p14="http://schemas.microsoft.com/office/powerpoint/2010/main" val="329173057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2389717" y="4800600"/>
            <a:ext cx="7315200" cy="566738"/>
          </a:xfrm>
        </p:spPr>
        <p:txBody>
          <a:bodyPr anchor="b"/>
          <a:lstStyle>
            <a:lvl1pPr algn="l">
              <a:defRPr sz="2000" b="1"/>
            </a:lvl1pPr>
          </a:lstStyle>
          <a:p>
            <a:r>
              <a:rPr lang="cs-CZ"/>
              <a:t>Klepnutím lze upravit styl předlohy nadpisů.</a:t>
            </a:r>
          </a:p>
        </p:txBody>
      </p:sp>
      <p:sp>
        <p:nvSpPr>
          <p:cNvPr id="3" name="Zástupný symbol pro obrázek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Zástupný symbol pro datum 4"/>
          <p:cNvSpPr>
            <a:spLocks noGrp="1"/>
          </p:cNvSpPr>
          <p:nvPr>
            <p:ph type="dt" sz="half" idx="10"/>
          </p:nvPr>
        </p:nvSpPr>
        <p:spPr/>
        <p:txBody>
          <a:bodyPr/>
          <a:lstStyle/>
          <a:p>
            <a:pPr>
              <a:defRPr/>
            </a:pPr>
            <a:fld id="{E71F87F6-2443-4697-B684-6C9E6DD26735}" type="datetimeFigureOut">
              <a:rPr lang="cs-CZ" smtClean="0"/>
              <a:pPr>
                <a:defRPr/>
              </a:pPr>
              <a:t>07.03.2024</a:t>
            </a:fld>
            <a:endParaRPr lang="cs-CZ"/>
          </a:p>
        </p:txBody>
      </p:sp>
      <p:sp>
        <p:nvSpPr>
          <p:cNvPr id="6" name="Zástupný symbol pro zápatí 5"/>
          <p:cNvSpPr>
            <a:spLocks noGrp="1"/>
          </p:cNvSpPr>
          <p:nvPr>
            <p:ph type="ftr" sz="quarter" idx="11"/>
          </p:nvPr>
        </p:nvSpPr>
        <p:spPr/>
        <p:txBody>
          <a:bodyPr/>
          <a:lstStyle/>
          <a:p>
            <a:pPr>
              <a:defRPr/>
            </a:pPr>
            <a:endParaRPr lang="cs-CZ"/>
          </a:p>
        </p:txBody>
      </p:sp>
      <p:sp>
        <p:nvSpPr>
          <p:cNvPr id="7" name="Zástupný symbol pro číslo snímku 6"/>
          <p:cNvSpPr>
            <a:spLocks noGrp="1"/>
          </p:cNvSpPr>
          <p:nvPr>
            <p:ph type="sldNum" sz="quarter" idx="12"/>
          </p:nvPr>
        </p:nvSpPr>
        <p:spPr/>
        <p:txBody>
          <a:bodyPr/>
          <a:lstStyle/>
          <a:p>
            <a:pPr>
              <a:defRPr/>
            </a:pPr>
            <a:fld id="{10C49E0E-7F4B-4091-B8BE-0D91888B39FF}" type="slidenum">
              <a:rPr lang="cs-CZ" smtClean="0"/>
              <a:pPr>
                <a:defRPr/>
              </a:pPr>
              <a:t>‹#›</a:t>
            </a:fld>
            <a:endParaRPr lang="cs-CZ"/>
          </a:p>
        </p:txBody>
      </p:sp>
    </p:spTree>
    <p:extLst>
      <p:ext uri="{BB962C8B-B14F-4D97-AF65-F5344CB8AC3E}">
        <p14:creationId xmlns:p14="http://schemas.microsoft.com/office/powerpoint/2010/main" val="352864815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svislý text 2"/>
          <p:cNvSpPr>
            <a:spLocks noGrp="1"/>
          </p:cNvSpPr>
          <p:nvPr>
            <p:ph type="body" orient="vert" idx="1"/>
          </p:nvPr>
        </p:nvSpPr>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pPr>
              <a:defRPr/>
            </a:pPr>
            <a:fld id="{E06986C1-7D57-4E25-98ED-97A85A072308}" type="datetimeFigureOut">
              <a:rPr lang="cs-CZ" smtClean="0"/>
              <a:pPr>
                <a:defRPr/>
              </a:pPr>
              <a:t>07.03.2024</a:t>
            </a:fld>
            <a:endParaRPr lang="cs-CZ"/>
          </a:p>
        </p:txBody>
      </p:sp>
      <p:sp>
        <p:nvSpPr>
          <p:cNvPr id="5" name="Zástupný symbol pro zápatí 4"/>
          <p:cNvSpPr>
            <a:spLocks noGrp="1"/>
          </p:cNvSpPr>
          <p:nvPr>
            <p:ph type="ftr" sz="quarter" idx="11"/>
          </p:nvPr>
        </p:nvSpPr>
        <p:spPr/>
        <p:txBody>
          <a:bodyPr/>
          <a:lstStyle/>
          <a:p>
            <a:pPr>
              <a:defRPr/>
            </a:pPr>
            <a:endParaRPr lang="cs-CZ"/>
          </a:p>
        </p:txBody>
      </p:sp>
      <p:sp>
        <p:nvSpPr>
          <p:cNvPr id="6" name="Zástupný symbol pro číslo snímku 5"/>
          <p:cNvSpPr>
            <a:spLocks noGrp="1"/>
          </p:cNvSpPr>
          <p:nvPr>
            <p:ph type="sldNum" sz="quarter" idx="12"/>
          </p:nvPr>
        </p:nvSpPr>
        <p:spPr/>
        <p:txBody>
          <a:bodyPr/>
          <a:lstStyle/>
          <a:p>
            <a:pPr>
              <a:defRPr/>
            </a:pPr>
            <a:fld id="{C7E5832D-D138-467D-9A64-D51DBE1FE87F}" type="slidenum">
              <a:rPr lang="cs-CZ" smtClean="0"/>
              <a:pPr>
                <a:defRPr/>
              </a:pPr>
              <a:t>‹#›</a:t>
            </a:fld>
            <a:endParaRPr lang="cs-CZ"/>
          </a:p>
        </p:txBody>
      </p:sp>
    </p:spTree>
    <p:extLst>
      <p:ext uri="{BB962C8B-B14F-4D97-AF65-F5344CB8AC3E}">
        <p14:creationId xmlns:p14="http://schemas.microsoft.com/office/powerpoint/2010/main" val="29856199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8839200" y="274651"/>
            <a:ext cx="2743200" cy="5851525"/>
          </a:xfrm>
        </p:spPr>
        <p:txBody>
          <a:bodyPr vert="eaVert"/>
          <a:lstStyle/>
          <a:p>
            <a:r>
              <a:rPr lang="cs-CZ"/>
              <a:t>Klepnutím lze upravit styl předlohy nadpisů.</a:t>
            </a:r>
          </a:p>
        </p:txBody>
      </p:sp>
      <p:sp>
        <p:nvSpPr>
          <p:cNvPr id="3" name="Zástupný symbol pro svislý text 2"/>
          <p:cNvSpPr>
            <a:spLocks noGrp="1"/>
          </p:cNvSpPr>
          <p:nvPr>
            <p:ph type="body" orient="vert" idx="1"/>
          </p:nvPr>
        </p:nvSpPr>
        <p:spPr>
          <a:xfrm>
            <a:off x="609600" y="274651"/>
            <a:ext cx="8026400" cy="5851525"/>
          </a:xfrm>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pPr>
              <a:defRPr/>
            </a:pPr>
            <a:fld id="{F53A84B2-D45B-4CAD-8BEC-0999005DFA65}" type="datetimeFigureOut">
              <a:rPr lang="cs-CZ" smtClean="0"/>
              <a:pPr>
                <a:defRPr/>
              </a:pPr>
              <a:t>07.03.2024</a:t>
            </a:fld>
            <a:endParaRPr lang="cs-CZ"/>
          </a:p>
        </p:txBody>
      </p:sp>
      <p:sp>
        <p:nvSpPr>
          <p:cNvPr id="5" name="Zástupný symbol pro zápatí 4"/>
          <p:cNvSpPr>
            <a:spLocks noGrp="1"/>
          </p:cNvSpPr>
          <p:nvPr>
            <p:ph type="ftr" sz="quarter" idx="11"/>
          </p:nvPr>
        </p:nvSpPr>
        <p:spPr/>
        <p:txBody>
          <a:bodyPr/>
          <a:lstStyle/>
          <a:p>
            <a:pPr>
              <a:defRPr/>
            </a:pPr>
            <a:endParaRPr lang="cs-CZ"/>
          </a:p>
        </p:txBody>
      </p:sp>
      <p:sp>
        <p:nvSpPr>
          <p:cNvPr id="6" name="Zástupný symbol pro číslo snímku 5"/>
          <p:cNvSpPr>
            <a:spLocks noGrp="1"/>
          </p:cNvSpPr>
          <p:nvPr>
            <p:ph type="sldNum" sz="quarter" idx="12"/>
          </p:nvPr>
        </p:nvSpPr>
        <p:spPr/>
        <p:txBody>
          <a:bodyPr/>
          <a:lstStyle/>
          <a:p>
            <a:pPr>
              <a:defRPr/>
            </a:pPr>
            <a:fld id="{A399F228-10E3-445F-8DD3-A9809F8FF51C}" type="slidenum">
              <a:rPr lang="cs-CZ" smtClean="0"/>
              <a:pPr>
                <a:defRPr/>
              </a:pPr>
              <a:t>‹#›</a:t>
            </a:fld>
            <a:endParaRPr lang="cs-CZ"/>
          </a:p>
        </p:txBody>
      </p:sp>
    </p:spTree>
    <p:extLst>
      <p:ext uri="{BB962C8B-B14F-4D97-AF65-F5344CB8AC3E}">
        <p14:creationId xmlns:p14="http://schemas.microsoft.com/office/powerpoint/2010/main" val="293248424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Úvodní snímek">
    <p:spTree>
      <p:nvGrpSpPr>
        <p:cNvPr id="1" name=""/>
        <p:cNvGrpSpPr/>
        <p:nvPr/>
      </p:nvGrpSpPr>
      <p:grpSpPr>
        <a:xfrm>
          <a:off x="0" y="0"/>
          <a:ext cx="0" cy="0"/>
          <a:chOff x="0" y="0"/>
          <a:chExt cx="0" cy="0"/>
        </a:xfrm>
      </p:grpSpPr>
      <p:sp>
        <p:nvSpPr>
          <p:cNvPr id="5" name="Obdélník 4">
            <a:extLst>
              <a:ext uri="{FF2B5EF4-FFF2-40B4-BE49-F238E27FC236}">
                <a16:creationId xmlns:a16="http://schemas.microsoft.com/office/drawing/2014/main" id="{904DB13E-F722-4ED6-BB00-556651E95281}"/>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useBgFill="1">
        <p:nvSpPr>
          <p:cNvPr id="10" name="Obdélník 9"/>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11" name="Obdélník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Obdélník 14"/>
          <p:cNvSpPr/>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7" name="Skupina 6">
            <a:extLst>
              <a:ext uri="{FF2B5EF4-FFF2-40B4-BE49-F238E27FC236}">
                <a16:creationId xmlns:a16="http://schemas.microsoft.com/office/drawing/2014/main" id="{E26428D7-C6F3-473D-A360-A3F5C3E8728C}"/>
              </a:ext>
            </a:extLst>
          </p:cNvPr>
          <p:cNvGrpSpPr/>
          <p:nvPr/>
        </p:nvGrpSpPr>
        <p:grpSpPr>
          <a:xfrm>
            <a:off x="5250180" y="1267730"/>
            <a:ext cx="1691640" cy="615934"/>
            <a:chOff x="5250180" y="1267730"/>
            <a:chExt cx="1691640" cy="615934"/>
          </a:xfrm>
        </p:grpSpPr>
        <p:cxnSp>
          <p:nvCxnSpPr>
            <p:cNvPr id="17" name="Přímá spojnice 16"/>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Přímá spojnice 17"/>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Přímá spojnice 18"/>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 name="Nadpis 1"/>
          <p:cNvSpPr>
            <a:spLocks noGrp="1"/>
          </p:cNvSpPr>
          <p:nvPr>
            <p:ph type="ctrTitle"/>
          </p:nvPr>
        </p:nvSpPr>
        <p:spPr>
          <a:xfrm>
            <a:off x="1629103" y="2244830"/>
            <a:ext cx="8933796" cy="2437232"/>
          </a:xfrm>
        </p:spPr>
        <p:txBody>
          <a:bodyPr tIns="45720" bIns="45720" rtlCol="0" anchor="ctr">
            <a:noAutofit/>
          </a:bodyPr>
          <a:lstStyle>
            <a:lvl1pPr algn="ctr">
              <a:lnSpc>
                <a:spcPct val="83000"/>
              </a:lnSpc>
              <a:defRPr lang="en-US" sz="6000" b="0" kern="1200" cap="all" spc="-100" baseline="0" dirty="0">
                <a:solidFill>
                  <a:schemeClr val="tx1">
                    <a:lumMod val="85000"/>
                    <a:lumOff val="15000"/>
                  </a:schemeClr>
                </a:solidFill>
                <a:effectLst/>
                <a:latin typeface="+mj-lt"/>
                <a:ea typeface="+mn-ea"/>
                <a:cs typeface="+mn-cs"/>
              </a:defRPr>
            </a:lvl1pPr>
          </a:lstStyle>
          <a:p>
            <a:pPr rtl="0"/>
            <a:r>
              <a:rPr lang="cs-CZ"/>
              <a:t>Kliknutím lze upravit styl.</a:t>
            </a:r>
            <a:endParaRPr lang="en-US" dirty="0"/>
          </a:p>
        </p:txBody>
      </p:sp>
      <p:sp>
        <p:nvSpPr>
          <p:cNvPr id="3" name="Podnadpis 2"/>
          <p:cNvSpPr>
            <a:spLocks noGrp="1"/>
          </p:cNvSpPr>
          <p:nvPr>
            <p:ph type="subTitle" idx="1"/>
          </p:nvPr>
        </p:nvSpPr>
        <p:spPr>
          <a:xfrm>
            <a:off x="1629101" y="4682062"/>
            <a:ext cx="8936846" cy="457201"/>
          </a:xfrm>
        </p:spPr>
        <p:txBody>
          <a:bodyPr rtlCol="0">
            <a:normAutofit/>
          </a:bodyPr>
          <a:lstStyle>
            <a:lvl1pPr marL="0" indent="0" algn="ctr">
              <a:spcBef>
                <a:spcPts val="0"/>
              </a:spcBef>
              <a:buNone/>
              <a:defRPr sz="1800" spc="80" baseline="0">
                <a:solidFill>
                  <a:schemeClr val="tx1">
                    <a:lumMod val="95000"/>
                    <a:lumOff val="5000"/>
                  </a:schemeClr>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cs-CZ"/>
              <a:t>Kliknutím můžete upravit styl předlohy.</a:t>
            </a:r>
            <a:endParaRPr lang="en-US" dirty="0"/>
          </a:p>
        </p:txBody>
      </p:sp>
      <p:sp>
        <p:nvSpPr>
          <p:cNvPr id="20" name="Zástupný symbol pro datum 19"/>
          <p:cNvSpPr>
            <a:spLocks noGrp="1"/>
          </p:cNvSpPr>
          <p:nvPr>
            <p:ph type="dt" sz="half" idx="10"/>
          </p:nvPr>
        </p:nvSpPr>
        <p:spPr>
          <a:xfrm>
            <a:off x="5318760" y="1341256"/>
            <a:ext cx="1554480" cy="485546"/>
          </a:xfrm>
        </p:spPr>
        <p:txBody>
          <a:bodyPr rtlCol="0"/>
          <a:lstStyle>
            <a:lvl1pPr algn="ctr">
              <a:defRPr sz="1300" spc="0" baseline="0">
                <a:solidFill>
                  <a:srgbClr val="FFFFFF"/>
                </a:solidFill>
                <a:latin typeface="+mn-lt"/>
              </a:defRPr>
            </a:lvl1pPr>
          </a:lstStyle>
          <a:p>
            <a:pPr rtl="0"/>
            <a:fld id="{6962437A-69DF-4FC4-82E7-095787E88CA2}" type="datetime1">
              <a:rPr lang="cs-CZ" smtClean="0"/>
              <a:t>07.03.2024</a:t>
            </a:fld>
            <a:endParaRPr lang="en-US" dirty="0"/>
          </a:p>
        </p:txBody>
      </p:sp>
      <p:sp>
        <p:nvSpPr>
          <p:cNvPr id="21" name="Zástupný symbol pro zápatí 20"/>
          <p:cNvSpPr>
            <a:spLocks noGrp="1"/>
          </p:cNvSpPr>
          <p:nvPr>
            <p:ph type="ftr" sz="quarter" idx="11"/>
          </p:nvPr>
        </p:nvSpPr>
        <p:spPr>
          <a:xfrm>
            <a:off x="1629100" y="5177408"/>
            <a:ext cx="5730295" cy="228600"/>
          </a:xfrm>
        </p:spPr>
        <p:txBody>
          <a:bodyPr rtlCol="0"/>
          <a:lstStyle>
            <a:lvl1pPr algn="l">
              <a:defRPr>
                <a:solidFill>
                  <a:schemeClr val="tx1">
                    <a:lumMod val="85000"/>
                    <a:lumOff val="15000"/>
                  </a:schemeClr>
                </a:solidFill>
              </a:defRPr>
            </a:lvl1pPr>
          </a:lstStyle>
          <a:p>
            <a:pPr rtl="0"/>
            <a:endParaRPr lang="en-US" dirty="0"/>
          </a:p>
        </p:txBody>
      </p:sp>
      <p:sp>
        <p:nvSpPr>
          <p:cNvPr id="22" name="Zástupný symbol pro číslo snímku 21"/>
          <p:cNvSpPr>
            <a:spLocks noGrp="1"/>
          </p:cNvSpPr>
          <p:nvPr>
            <p:ph type="sldNum" sz="quarter" idx="12"/>
          </p:nvPr>
        </p:nvSpPr>
        <p:spPr>
          <a:xfrm>
            <a:off x="8606920" y="5177408"/>
            <a:ext cx="1955980" cy="228600"/>
          </a:xfrm>
        </p:spPr>
        <p:txBody>
          <a:bodyPr rtlCol="0"/>
          <a:lstStyle>
            <a:lvl1pPr>
              <a:defRPr>
                <a:solidFill>
                  <a:schemeClr val="tx1">
                    <a:lumMod val="85000"/>
                    <a:lumOff val="15000"/>
                  </a:schemeClr>
                </a:solidFill>
              </a:defRPr>
            </a:lvl1pPr>
          </a:lstStyle>
          <a:p>
            <a:pPr rtl="0"/>
            <a:fld id="{34B7E4EF-A1BD-40F4-AB7B-04F084DD991D}" type="slidenum">
              <a:rPr lang="en-US" smtClean="0"/>
              <a:t>‹#›</a:t>
            </a:fld>
            <a:endParaRPr lang="en-US" dirty="0"/>
          </a:p>
        </p:txBody>
      </p:sp>
    </p:spTree>
    <p:extLst>
      <p:ext uri="{BB962C8B-B14F-4D97-AF65-F5344CB8AC3E}">
        <p14:creationId xmlns:p14="http://schemas.microsoft.com/office/powerpoint/2010/main" val="136896714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rtlCol="0"/>
          <a:lstStyle/>
          <a:p>
            <a:pPr rtl="0"/>
            <a:r>
              <a:rPr lang="cs-CZ"/>
              <a:t>Kliknutím lze upravit styl.</a:t>
            </a:r>
            <a:endParaRPr lang="en-US" dirty="0"/>
          </a:p>
        </p:txBody>
      </p:sp>
      <p:sp>
        <p:nvSpPr>
          <p:cNvPr id="3" name="Zástupný symbol pro obsah 2"/>
          <p:cNvSpPr>
            <a:spLocks noGrp="1"/>
          </p:cNvSpPr>
          <p:nvPr>
            <p:ph idx="1"/>
          </p:nvPr>
        </p:nvSpPr>
        <p:spPr/>
        <p:txBody>
          <a:bodyPr rtlCol="0"/>
          <a:lstStyle/>
          <a:p>
            <a:pPr lvl="0" rtl="0"/>
            <a:r>
              <a:rPr lang="cs-CZ"/>
              <a:t>Po kliknutí můžete upravovat styly textu v předloze.</a:t>
            </a:r>
          </a:p>
          <a:p>
            <a:pPr lvl="1" rtl="0"/>
            <a:r>
              <a:rPr lang="cs-CZ"/>
              <a:t>Druhá úroveň</a:t>
            </a:r>
          </a:p>
          <a:p>
            <a:pPr lvl="2" rtl="0"/>
            <a:r>
              <a:rPr lang="cs-CZ"/>
              <a:t>Třetí úroveň</a:t>
            </a:r>
          </a:p>
          <a:p>
            <a:pPr lvl="3" rtl="0"/>
            <a:r>
              <a:rPr lang="cs-CZ"/>
              <a:t>Čtvrtá úroveň</a:t>
            </a:r>
          </a:p>
          <a:p>
            <a:pPr lvl="4" rtl="0"/>
            <a:r>
              <a:rPr lang="cs-CZ"/>
              <a:t>Pátá úroveň</a:t>
            </a:r>
            <a:endParaRPr lang="en-US" dirty="0"/>
          </a:p>
        </p:txBody>
      </p:sp>
      <p:sp>
        <p:nvSpPr>
          <p:cNvPr id="4" name="Zástupný symbol pro datum 3"/>
          <p:cNvSpPr>
            <a:spLocks noGrp="1"/>
          </p:cNvSpPr>
          <p:nvPr>
            <p:ph type="dt" sz="half" idx="10"/>
          </p:nvPr>
        </p:nvSpPr>
        <p:spPr/>
        <p:txBody>
          <a:bodyPr rtlCol="0"/>
          <a:lstStyle/>
          <a:p>
            <a:pPr rtl="0"/>
            <a:fld id="{3B2AC929-901E-466E-BE68-07E756E2CD9A}" type="datetime1">
              <a:rPr lang="cs-CZ" smtClean="0"/>
              <a:t>07.03.2024</a:t>
            </a:fld>
            <a:endParaRPr lang="en-US"/>
          </a:p>
        </p:txBody>
      </p:sp>
      <p:sp>
        <p:nvSpPr>
          <p:cNvPr id="5" name="Zástupný symbol pro zápatí 4"/>
          <p:cNvSpPr>
            <a:spLocks noGrp="1"/>
          </p:cNvSpPr>
          <p:nvPr>
            <p:ph type="ftr" sz="quarter" idx="11"/>
          </p:nvPr>
        </p:nvSpPr>
        <p:spPr/>
        <p:txBody>
          <a:bodyPr rtlCol="0"/>
          <a:lstStyle/>
          <a:p>
            <a:pPr rtl="0"/>
            <a:endParaRPr lang="en-US"/>
          </a:p>
        </p:txBody>
      </p:sp>
      <p:sp>
        <p:nvSpPr>
          <p:cNvPr id="6" name="Zástupný symbol pro číslo snímku 5"/>
          <p:cNvSpPr>
            <a:spLocks noGrp="1"/>
          </p:cNvSpPr>
          <p:nvPr>
            <p:ph type="sldNum" sz="quarter" idx="12"/>
          </p:nvPr>
        </p:nvSpPr>
        <p:spPr/>
        <p:txBody>
          <a:bodyPr rtlCol="0"/>
          <a:lstStyle/>
          <a:p>
            <a:pPr rtl="0"/>
            <a:fld id="{34B7E4EF-A1BD-40F4-AB7B-04F084DD991D}" type="slidenum">
              <a:rPr lang="en-US" smtClean="0"/>
              <a:t>‹#›</a:t>
            </a:fld>
            <a:endParaRPr lang="en-US"/>
          </a:p>
        </p:txBody>
      </p:sp>
    </p:spTree>
    <p:extLst>
      <p:ext uri="{BB962C8B-B14F-4D97-AF65-F5344CB8AC3E}">
        <p14:creationId xmlns:p14="http://schemas.microsoft.com/office/powerpoint/2010/main" val="93623488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secHead" preserve="1">
  <p:cSld name="Záhlaví oddílu">
    <p:spTree>
      <p:nvGrpSpPr>
        <p:cNvPr id="1" name=""/>
        <p:cNvGrpSpPr/>
        <p:nvPr/>
      </p:nvGrpSpPr>
      <p:grpSpPr>
        <a:xfrm>
          <a:off x="0" y="0"/>
          <a:ext cx="0" cy="0"/>
          <a:chOff x="0" y="0"/>
          <a:chExt cx="0" cy="0"/>
        </a:xfrm>
      </p:grpSpPr>
      <p:sp>
        <p:nvSpPr>
          <p:cNvPr id="15" name="Obdélník 14">
            <a:extLst>
              <a:ext uri="{FF2B5EF4-FFF2-40B4-BE49-F238E27FC236}">
                <a16:creationId xmlns:a16="http://schemas.microsoft.com/office/drawing/2014/main" id="{0A4A1889-E37C-4EC3-9E41-9DAD221CF389}"/>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useBgFill="1">
        <p:nvSpPr>
          <p:cNvPr id="23" name="Obdélník 22"/>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24" name="Obdélník 23"/>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Obdélník 29"/>
          <p:cNvSpPr/>
          <p:nvPr/>
        </p:nvSpPr>
        <p:spPr>
          <a:xfrm>
            <a:off x="5135880" y="1267730"/>
            <a:ext cx="1920240" cy="7315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Nadpis 1"/>
          <p:cNvSpPr>
            <a:spLocks noGrp="1"/>
          </p:cNvSpPr>
          <p:nvPr>
            <p:ph type="title"/>
          </p:nvPr>
        </p:nvSpPr>
        <p:spPr>
          <a:xfrm>
            <a:off x="1629156" y="2275165"/>
            <a:ext cx="8933688" cy="2406895"/>
          </a:xfrm>
        </p:spPr>
        <p:txBody>
          <a:bodyPr rtlCol="0" anchor="ctr">
            <a:normAutofit/>
          </a:bodyPr>
          <a:lstStyle>
            <a:lvl1pPr algn="ctr">
              <a:lnSpc>
                <a:spcPct val="83000"/>
              </a:lnSpc>
              <a:defRPr lang="en-US" sz="6000" kern="1200" cap="all" spc="-100" baseline="0" dirty="0">
                <a:solidFill>
                  <a:schemeClr val="tx1">
                    <a:lumMod val="85000"/>
                    <a:lumOff val="15000"/>
                  </a:schemeClr>
                </a:solidFill>
                <a:effectLst/>
                <a:latin typeface="+mj-lt"/>
                <a:ea typeface="+mn-ea"/>
                <a:cs typeface="+mn-cs"/>
              </a:defRPr>
            </a:lvl1pPr>
          </a:lstStyle>
          <a:p>
            <a:pPr rtl="0"/>
            <a:r>
              <a:rPr lang="cs-CZ"/>
              <a:t>Kliknutím lze upravit styl.</a:t>
            </a:r>
            <a:endParaRPr lang="en-US" dirty="0"/>
          </a:p>
        </p:txBody>
      </p:sp>
      <p:grpSp>
        <p:nvGrpSpPr>
          <p:cNvPr id="16" name="Skupina 15">
            <a:extLst>
              <a:ext uri="{FF2B5EF4-FFF2-40B4-BE49-F238E27FC236}">
                <a16:creationId xmlns:a16="http://schemas.microsoft.com/office/drawing/2014/main" id="{1683EB04-C23E-490C-A1A6-030CF79D23C8}"/>
              </a:ext>
            </a:extLst>
          </p:cNvPr>
          <p:cNvGrpSpPr/>
          <p:nvPr/>
        </p:nvGrpSpPr>
        <p:grpSpPr>
          <a:xfrm>
            <a:off x="5250180" y="1267730"/>
            <a:ext cx="1691640" cy="615934"/>
            <a:chOff x="5250180" y="1267730"/>
            <a:chExt cx="1691640" cy="615934"/>
          </a:xfrm>
        </p:grpSpPr>
        <p:cxnSp>
          <p:nvCxnSpPr>
            <p:cNvPr id="17" name="Přímá spojnice 16">
              <a:extLst>
                <a:ext uri="{FF2B5EF4-FFF2-40B4-BE49-F238E27FC236}">
                  <a16:creationId xmlns:a16="http://schemas.microsoft.com/office/drawing/2014/main" id="{F8A84C03-E1CA-4A4E-81D6-9BB0C335B7A0}"/>
                </a:ext>
              </a:extLst>
            </p:cNvPr>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Přímá spojnice 17">
              <a:extLst>
                <a:ext uri="{FF2B5EF4-FFF2-40B4-BE49-F238E27FC236}">
                  <a16:creationId xmlns:a16="http://schemas.microsoft.com/office/drawing/2014/main" id="{4A26FB5A-D5D1-4DAB-AC43-7F51A7F2D197}"/>
                </a:ext>
              </a:extLst>
            </p:cNvPr>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Přímá spojnice 18">
              <a:extLst>
                <a:ext uri="{FF2B5EF4-FFF2-40B4-BE49-F238E27FC236}">
                  <a16:creationId xmlns:a16="http://schemas.microsoft.com/office/drawing/2014/main" id="{49303F14-E560-4C02-94F4-B4695FE26813}"/>
                </a:ext>
              </a:extLst>
            </p:cNvPr>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3" name="Zástupný symbol pro text 2"/>
          <p:cNvSpPr>
            <a:spLocks noGrp="1"/>
          </p:cNvSpPr>
          <p:nvPr>
            <p:ph type="body" idx="1"/>
          </p:nvPr>
        </p:nvSpPr>
        <p:spPr>
          <a:xfrm>
            <a:off x="1629156" y="4682062"/>
            <a:ext cx="8939784" cy="457200"/>
          </a:xfrm>
        </p:spPr>
        <p:txBody>
          <a:bodyPr rtlCol="0" anchor="t">
            <a:normAutofit/>
          </a:bodyPr>
          <a:lstStyle>
            <a:lvl1pPr marL="0" indent="0" algn="ctr">
              <a:buNone/>
              <a:tabLst>
                <a:tab pos="2633663" algn="l"/>
              </a:tabLst>
              <a:defRPr sz="1800">
                <a:solidFill>
                  <a:schemeClr val="tx1">
                    <a:lumMod val="95000"/>
                    <a:lumOff val="5000"/>
                  </a:schemeClr>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rtl="0"/>
            <a:r>
              <a:rPr lang="cs-CZ"/>
              <a:t>Po kliknutí můžete upravovat styly textu v předloze.</a:t>
            </a:r>
          </a:p>
        </p:txBody>
      </p:sp>
      <p:sp>
        <p:nvSpPr>
          <p:cNvPr id="4" name="Zástupný symbol pro datum 3"/>
          <p:cNvSpPr>
            <a:spLocks noGrp="1"/>
          </p:cNvSpPr>
          <p:nvPr>
            <p:ph type="dt" sz="half" idx="10"/>
          </p:nvPr>
        </p:nvSpPr>
        <p:spPr>
          <a:xfrm>
            <a:off x="5318760" y="1344502"/>
            <a:ext cx="1554480" cy="498781"/>
          </a:xfrm>
        </p:spPr>
        <p:txBody>
          <a:bodyPr rtlCol="0"/>
          <a:lstStyle>
            <a:lvl1pPr algn="ctr">
              <a:defRPr lang="en-US" sz="1300" kern="1200" spc="0" baseline="0">
                <a:solidFill>
                  <a:srgbClr val="FFFFFF"/>
                </a:solidFill>
                <a:latin typeface="+mn-lt"/>
                <a:ea typeface="+mn-ea"/>
                <a:cs typeface="+mn-cs"/>
              </a:defRPr>
            </a:lvl1pPr>
          </a:lstStyle>
          <a:p>
            <a:pPr rtl="0"/>
            <a:fld id="{8CF5898F-43A4-4623-95FA-D301F8EA43EB}" type="datetime1">
              <a:rPr lang="cs-CZ" smtClean="0"/>
              <a:t>07.03.2024</a:t>
            </a:fld>
            <a:endParaRPr lang="en-US" dirty="0"/>
          </a:p>
        </p:txBody>
      </p:sp>
      <p:sp>
        <p:nvSpPr>
          <p:cNvPr id="5" name="Zástupný symbol pro zápatí 4"/>
          <p:cNvSpPr>
            <a:spLocks noGrp="1"/>
          </p:cNvSpPr>
          <p:nvPr>
            <p:ph type="ftr" sz="quarter" idx="11"/>
          </p:nvPr>
        </p:nvSpPr>
        <p:spPr>
          <a:xfrm>
            <a:off x="1629157" y="5177408"/>
            <a:ext cx="5660134" cy="228600"/>
          </a:xfrm>
        </p:spPr>
        <p:txBody>
          <a:bodyPr rtlCol="0"/>
          <a:lstStyle>
            <a:lvl1pPr algn="l">
              <a:defRPr>
                <a:solidFill>
                  <a:schemeClr val="tx1">
                    <a:lumMod val="85000"/>
                    <a:lumOff val="15000"/>
                  </a:schemeClr>
                </a:solidFill>
              </a:defRPr>
            </a:lvl1pPr>
          </a:lstStyle>
          <a:p>
            <a:pPr rtl="0"/>
            <a:endParaRPr lang="en-US" dirty="0"/>
          </a:p>
        </p:txBody>
      </p:sp>
      <p:sp>
        <p:nvSpPr>
          <p:cNvPr id="6" name="Zástupný symbol pro číslo snímku 5"/>
          <p:cNvSpPr>
            <a:spLocks noGrp="1"/>
          </p:cNvSpPr>
          <p:nvPr>
            <p:ph type="sldNum" sz="quarter" idx="12"/>
          </p:nvPr>
        </p:nvSpPr>
        <p:spPr>
          <a:xfrm>
            <a:off x="8604504" y="5177408"/>
            <a:ext cx="1958339" cy="228600"/>
          </a:xfrm>
        </p:spPr>
        <p:txBody>
          <a:bodyPr rtlCol="0"/>
          <a:lstStyle>
            <a:lvl1pPr>
              <a:defRPr>
                <a:solidFill>
                  <a:schemeClr val="tx1">
                    <a:lumMod val="85000"/>
                    <a:lumOff val="15000"/>
                  </a:schemeClr>
                </a:solidFill>
              </a:defRPr>
            </a:lvl1pPr>
          </a:lstStyle>
          <a:p>
            <a:pPr rtl="0"/>
            <a:fld id="{34B7E4EF-A1BD-40F4-AB7B-04F084DD991D}" type="slidenum">
              <a:rPr lang="en-US" smtClean="0"/>
              <a:t>‹#›</a:t>
            </a:fld>
            <a:endParaRPr lang="en-US" dirty="0"/>
          </a:p>
        </p:txBody>
      </p:sp>
    </p:spTree>
    <p:extLst>
      <p:ext uri="{BB962C8B-B14F-4D97-AF65-F5344CB8AC3E}">
        <p14:creationId xmlns:p14="http://schemas.microsoft.com/office/powerpoint/2010/main" val="224074758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Dvě obsahové části">
    <p:spTree>
      <p:nvGrpSpPr>
        <p:cNvPr id="1" name=""/>
        <p:cNvGrpSpPr/>
        <p:nvPr/>
      </p:nvGrpSpPr>
      <p:grpSpPr>
        <a:xfrm>
          <a:off x="0" y="0"/>
          <a:ext cx="0" cy="0"/>
          <a:chOff x="0" y="0"/>
          <a:chExt cx="0" cy="0"/>
        </a:xfrm>
      </p:grpSpPr>
      <p:sp>
        <p:nvSpPr>
          <p:cNvPr id="8" name="Nadpis 7"/>
          <p:cNvSpPr>
            <a:spLocks noGrp="1"/>
          </p:cNvSpPr>
          <p:nvPr>
            <p:ph type="title"/>
          </p:nvPr>
        </p:nvSpPr>
        <p:spPr/>
        <p:txBody>
          <a:bodyPr rtlCol="0"/>
          <a:lstStyle/>
          <a:p>
            <a:pPr rtl="0"/>
            <a:r>
              <a:rPr lang="cs-CZ"/>
              <a:t>Kliknutím lze upravit styl.</a:t>
            </a:r>
            <a:endParaRPr lang="en-US" dirty="0"/>
          </a:p>
        </p:txBody>
      </p:sp>
      <p:sp>
        <p:nvSpPr>
          <p:cNvPr id="3" name="Zástupný symbol pro obsah 2"/>
          <p:cNvSpPr>
            <a:spLocks noGrp="1"/>
          </p:cNvSpPr>
          <p:nvPr>
            <p:ph sz="half" idx="1"/>
          </p:nvPr>
        </p:nvSpPr>
        <p:spPr>
          <a:xfrm>
            <a:off x="1066800" y="2103120"/>
            <a:ext cx="4663440" cy="3749040"/>
          </a:xfrm>
        </p:spPr>
        <p:txBody>
          <a:bodyPr rtlCol="0"/>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rtl="0"/>
            <a:r>
              <a:rPr lang="cs-CZ"/>
              <a:t>Po kliknutí můžete upravovat styly textu v předloze.</a:t>
            </a:r>
          </a:p>
          <a:p>
            <a:pPr lvl="1" rtl="0"/>
            <a:r>
              <a:rPr lang="cs-CZ"/>
              <a:t>Druhá úroveň</a:t>
            </a:r>
          </a:p>
          <a:p>
            <a:pPr lvl="2" rtl="0"/>
            <a:r>
              <a:rPr lang="cs-CZ"/>
              <a:t>Třetí úroveň</a:t>
            </a:r>
          </a:p>
          <a:p>
            <a:pPr lvl="3" rtl="0"/>
            <a:r>
              <a:rPr lang="cs-CZ"/>
              <a:t>Čtvrtá úroveň</a:t>
            </a:r>
          </a:p>
          <a:p>
            <a:pPr lvl="4" rtl="0"/>
            <a:r>
              <a:rPr lang="cs-CZ"/>
              <a:t>Pátá úroveň</a:t>
            </a:r>
            <a:endParaRPr lang="en-US" dirty="0"/>
          </a:p>
        </p:txBody>
      </p:sp>
      <p:sp>
        <p:nvSpPr>
          <p:cNvPr id="4" name="Zástupný symbol pro obsah 3"/>
          <p:cNvSpPr>
            <a:spLocks noGrp="1"/>
          </p:cNvSpPr>
          <p:nvPr>
            <p:ph sz="half" idx="2"/>
          </p:nvPr>
        </p:nvSpPr>
        <p:spPr>
          <a:xfrm>
            <a:off x="6461760" y="2103120"/>
            <a:ext cx="4663440" cy="3749040"/>
          </a:xfrm>
        </p:spPr>
        <p:txBody>
          <a:bodyPr rtlCol="0"/>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rtl="0"/>
            <a:r>
              <a:rPr lang="cs-CZ"/>
              <a:t>Po kliknutí můžete upravovat styly textu v předloze.</a:t>
            </a:r>
          </a:p>
          <a:p>
            <a:pPr lvl="1" rtl="0"/>
            <a:r>
              <a:rPr lang="cs-CZ"/>
              <a:t>Druhá úroveň</a:t>
            </a:r>
          </a:p>
          <a:p>
            <a:pPr lvl="2" rtl="0"/>
            <a:r>
              <a:rPr lang="cs-CZ"/>
              <a:t>Třetí úroveň</a:t>
            </a:r>
          </a:p>
          <a:p>
            <a:pPr lvl="3" rtl="0"/>
            <a:r>
              <a:rPr lang="cs-CZ"/>
              <a:t>Čtvrtá úroveň</a:t>
            </a:r>
          </a:p>
          <a:p>
            <a:pPr lvl="4" rtl="0"/>
            <a:r>
              <a:rPr lang="cs-CZ"/>
              <a:t>Pátá úroveň</a:t>
            </a:r>
            <a:endParaRPr lang="en-US" dirty="0"/>
          </a:p>
        </p:txBody>
      </p:sp>
      <p:sp>
        <p:nvSpPr>
          <p:cNvPr id="5" name="Zástupný symbol pro datum 4"/>
          <p:cNvSpPr>
            <a:spLocks noGrp="1"/>
          </p:cNvSpPr>
          <p:nvPr>
            <p:ph type="dt" sz="half" idx="10"/>
          </p:nvPr>
        </p:nvSpPr>
        <p:spPr/>
        <p:txBody>
          <a:bodyPr rtlCol="0"/>
          <a:lstStyle/>
          <a:p>
            <a:pPr rtl="0"/>
            <a:fld id="{D5C62D49-C56C-41BE-AB9D-F32C0FDB497F}" type="datetime1">
              <a:rPr lang="cs-CZ" smtClean="0"/>
              <a:t>07.03.2024</a:t>
            </a:fld>
            <a:endParaRPr lang="en-US"/>
          </a:p>
        </p:txBody>
      </p:sp>
      <p:sp>
        <p:nvSpPr>
          <p:cNvPr id="6" name="Zástupný symbol pro zápatí 5"/>
          <p:cNvSpPr>
            <a:spLocks noGrp="1"/>
          </p:cNvSpPr>
          <p:nvPr>
            <p:ph type="ftr" sz="quarter" idx="11"/>
          </p:nvPr>
        </p:nvSpPr>
        <p:spPr/>
        <p:txBody>
          <a:bodyPr rtlCol="0"/>
          <a:lstStyle/>
          <a:p>
            <a:pPr rtl="0"/>
            <a:endParaRPr lang="en-US"/>
          </a:p>
        </p:txBody>
      </p:sp>
      <p:sp>
        <p:nvSpPr>
          <p:cNvPr id="7" name="Zástupný symbol pro číslo snímku 6"/>
          <p:cNvSpPr>
            <a:spLocks noGrp="1"/>
          </p:cNvSpPr>
          <p:nvPr>
            <p:ph type="sldNum" sz="quarter" idx="12"/>
          </p:nvPr>
        </p:nvSpPr>
        <p:spPr/>
        <p:txBody>
          <a:bodyPr rtlCol="0"/>
          <a:lstStyle/>
          <a:p>
            <a:pPr rtl="0"/>
            <a:fld id="{34B7E4EF-A1BD-40F4-AB7B-04F084DD991D}" type="slidenum">
              <a:rPr lang="en-US" smtClean="0"/>
              <a:t>‹#›</a:t>
            </a:fld>
            <a:endParaRPr lang="en-US"/>
          </a:p>
        </p:txBody>
      </p:sp>
    </p:spTree>
    <p:extLst>
      <p:ext uri="{BB962C8B-B14F-4D97-AF65-F5344CB8AC3E}">
        <p14:creationId xmlns:p14="http://schemas.microsoft.com/office/powerpoint/2010/main" val="116149163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rtlCol="0"/>
          <a:lstStyle/>
          <a:p>
            <a:pPr rtl="0"/>
            <a:r>
              <a:rPr lang="cs-CZ"/>
              <a:t>Kliknutím lze upravit styl.</a:t>
            </a:r>
            <a:endParaRPr lang="en-US" dirty="0"/>
          </a:p>
        </p:txBody>
      </p:sp>
      <p:sp>
        <p:nvSpPr>
          <p:cNvPr id="3" name="Zástupný symbol pro text 2"/>
          <p:cNvSpPr>
            <a:spLocks noGrp="1"/>
          </p:cNvSpPr>
          <p:nvPr>
            <p:ph type="body" idx="1"/>
          </p:nvPr>
        </p:nvSpPr>
        <p:spPr>
          <a:xfrm>
            <a:off x="1069848" y="2074334"/>
            <a:ext cx="4663440" cy="640080"/>
          </a:xfrm>
        </p:spPr>
        <p:txBody>
          <a:bodyPr rtlCol="0" anchor="ctr">
            <a:normAutofit/>
          </a:bodyPr>
          <a:lstStyle>
            <a:lvl1pPr marL="0" indent="0" algn="l">
              <a:spcBef>
                <a:spcPts val="0"/>
              </a:spcBef>
              <a:buNone/>
              <a:defRPr sz="1900" b="1" i="0">
                <a:solidFill>
                  <a:schemeClr val="tx1"/>
                </a:solidFill>
                <a:latin typeface="+mn-lt"/>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cs-CZ"/>
              <a:t>Po kliknutí můžete upravovat styly textu v předloze.</a:t>
            </a:r>
          </a:p>
        </p:txBody>
      </p:sp>
      <p:sp>
        <p:nvSpPr>
          <p:cNvPr id="4" name="Zástupný symbol pro obsah 3"/>
          <p:cNvSpPr>
            <a:spLocks noGrp="1"/>
          </p:cNvSpPr>
          <p:nvPr>
            <p:ph sz="half" idx="2"/>
          </p:nvPr>
        </p:nvSpPr>
        <p:spPr>
          <a:xfrm>
            <a:off x="1069848" y="2792472"/>
            <a:ext cx="4663440" cy="3163825"/>
          </a:xfrm>
        </p:spPr>
        <p:txBody>
          <a:bodyPr rtlCol="0"/>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rtl="0"/>
            <a:r>
              <a:rPr lang="cs-CZ"/>
              <a:t>Po kliknutí můžete upravovat styly textu v předloze.</a:t>
            </a:r>
          </a:p>
          <a:p>
            <a:pPr lvl="1" rtl="0"/>
            <a:r>
              <a:rPr lang="cs-CZ"/>
              <a:t>Druhá úroveň</a:t>
            </a:r>
          </a:p>
          <a:p>
            <a:pPr lvl="2" rtl="0"/>
            <a:r>
              <a:rPr lang="cs-CZ"/>
              <a:t>Třetí úroveň</a:t>
            </a:r>
          </a:p>
          <a:p>
            <a:pPr lvl="3" rtl="0"/>
            <a:r>
              <a:rPr lang="cs-CZ"/>
              <a:t>Čtvrtá úroveň</a:t>
            </a:r>
          </a:p>
          <a:p>
            <a:pPr lvl="4" rtl="0"/>
            <a:r>
              <a:rPr lang="cs-CZ"/>
              <a:t>Pátá úroveň</a:t>
            </a:r>
            <a:endParaRPr lang="cs"/>
          </a:p>
        </p:txBody>
      </p:sp>
      <p:sp>
        <p:nvSpPr>
          <p:cNvPr id="5" name="Zástupný symbol pro text 4"/>
          <p:cNvSpPr>
            <a:spLocks noGrp="1"/>
          </p:cNvSpPr>
          <p:nvPr>
            <p:ph type="body" sz="quarter" idx="3"/>
          </p:nvPr>
        </p:nvSpPr>
        <p:spPr>
          <a:xfrm>
            <a:off x="6458712" y="2074334"/>
            <a:ext cx="4663440" cy="640080"/>
          </a:xfrm>
        </p:spPr>
        <p:txBody>
          <a:bodyPr rtlCol="0" anchor="ctr">
            <a:normAutofit/>
          </a:bodyPr>
          <a:lstStyle>
            <a:lvl1pPr marL="0" indent="0" algn="l">
              <a:spcBef>
                <a:spcPts val="0"/>
              </a:spcBef>
              <a:buNone/>
              <a:defRPr sz="1900" b="1">
                <a:solidFill>
                  <a:schemeClr val="tx1"/>
                </a:solidFill>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cs-CZ"/>
              <a:t>Po kliknutí můžete upravovat styly textu v předloze.</a:t>
            </a:r>
          </a:p>
        </p:txBody>
      </p:sp>
      <p:sp>
        <p:nvSpPr>
          <p:cNvPr id="6" name="Zástupný symbol pro obsah 5"/>
          <p:cNvSpPr>
            <a:spLocks noGrp="1"/>
          </p:cNvSpPr>
          <p:nvPr>
            <p:ph sz="quarter" idx="4"/>
          </p:nvPr>
        </p:nvSpPr>
        <p:spPr>
          <a:xfrm>
            <a:off x="6458712" y="2792471"/>
            <a:ext cx="4663440" cy="3164509"/>
          </a:xfrm>
        </p:spPr>
        <p:txBody>
          <a:bodyPr rtlCol="0"/>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rtl="0"/>
            <a:r>
              <a:rPr lang="cs-CZ"/>
              <a:t>Po kliknutí můžete upravovat styly textu v předloze.</a:t>
            </a:r>
          </a:p>
          <a:p>
            <a:pPr lvl="1" rtl="0"/>
            <a:r>
              <a:rPr lang="cs-CZ"/>
              <a:t>Druhá úroveň</a:t>
            </a:r>
          </a:p>
          <a:p>
            <a:pPr lvl="2" rtl="0"/>
            <a:r>
              <a:rPr lang="cs-CZ"/>
              <a:t>Třetí úroveň</a:t>
            </a:r>
          </a:p>
          <a:p>
            <a:pPr lvl="3" rtl="0"/>
            <a:r>
              <a:rPr lang="cs-CZ"/>
              <a:t>Čtvrtá úroveň</a:t>
            </a:r>
          </a:p>
          <a:p>
            <a:pPr lvl="4" rtl="0"/>
            <a:r>
              <a:rPr lang="cs-CZ"/>
              <a:t>Pátá úroveň</a:t>
            </a:r>
            <a:endParaRPr lang="cs"/>
          </a:p>
        </p:txBody>
      </p:sp>
      <p:sp>
        <p:nvSpPr>
          <p:cNvPr id="7" name="Zástupný symbol pro datum 6"/>
          <p:cNvSpPr>
            <a:spLocks noGrp="1"/>
          </p:cNvSpPr>
          <p:nvPr>
            <p:ph type="dt" sz="half" idx="10"/>
          </p:nvPr>
        </p:nvSpPr>
        <p:spPr/>
        <p:txBody>
          <a:bodyPr rtlCol="0"/>
          <a:lstStyle/>
          <a:p>
            <a:pPr rtl="0"/>
            <a:fld id="{6E71B7C9-1526-4531-B1BE-04E9A37FA2CE}" type="datetime1">
              <a:rPr lang="cs-CZ" smtClean="0"/>
              <a:t>07.03.2024</a:t>
            </a:fld>
            <a:endParaRPr lang="en-US"/>
          </a:p>
        </p:txBody>
      </p:sp>
      <p:sp>
        <p:nvSpPr>
          <p:cNvPr id="8" name="Zástupný symbol pro zápatí 7"/>
          <p:cNvSpPr>
            <a:spLocks noGrp="1"/>
          </p:cNvSpPr>
          <p:nvPr>
            <p:ph type="ftr" sz="quarter" idx="11"/>
          </p:nvPr>
        </p:nvSpPr>
        <p:spPr/>
        <p:txBody>
          <a:bodyPr rtlCol="0"/>
          <a:lstStyle/>
          <a:p>
            <a:pPr rtl="0"/>
            <a:endParaRPr lang="en-US"/>
          </a:p>
        </p:txBody>
      </p:sp>
      <p:sp>
        <p:nvSpPr>
          <p:cNvPr id="9" name="Zástupný symbol pro číslo snímku 8"/>
          <p:cNvSpPr>
            <a:spLocks noGrp="1"/>
          </p:cNvSpPr>
          <p:nvPr>
            <p:ph type="sldNum" sz="quarter" idx="12"/>
          </p:nvPr>
        </p:nvSpPr>
        <p:spPr/>
        <p:txBody>
          <a:bodyPr rtlCol="0"/>
          <a:lstStyle/>
          <a:p>
            <a:pPr rtl="0"/>
            <a:fld id="{34B7E4EF-A1BD-40F4-AB7B-04F084DD991D}" type="slidenum">
              <a:rPr lang="en-US" smtClean="0"/>
              <a:t>‹#›</a:t>
            </a:fld>
            <a:endParaRPr lang="en-US"/>
          </a:p>
        </p:txBody>
      </p:sp>
    </p:spTree>
    <p:extLst>
      <p:ext uri="{BB962C8B-B14F-4D97-AF65-F5344CB8AC3E}">
        <p14:creationId xmlns:p14="http://schemas.microsoft.com/office/powerpoint/2010/main" val="216153909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rtlCol="0"/>
          <a:lstStyle/>
          <a:p>
            <a:pPr rtl="0"/>
            <a:r>
              <a:rPr lang="cs-CZ"/>
              <a:t>Kliknutím lze upravit styl.</a:t>
            </a:r>
            <a:endParaRPr lang="en-US" dirty="0"/>
          </a:p>
        </p:txBody>
      </p:sp>
      <p:sp>
        <p:nvSpPr>
          <p:cNvPr id="3" name="Zástupný symbol pro datum 2"/>
          <p:cNvSpPr>
            <a:spLocks noGrp="1"/>
          </p:cNvSpPr>
          <p:nvPr>
            <p:ph type="dt" sz="half" idx="10"/>
          </p:nvPr>
        </p:nvSpPr>
        <p:spPr/>
        <p:txBody>
          <a:bodyPr rtlCol="0"/>
          <a:lstStyle/>
          <a:p>
            <a:pPr rtl="0"/>
            <a:fld id="{36E9C2DB-08C5-4A26-B491-AB99DD10A99E}" type="datetime1">
              <a:rPr lang="cs-CZ" smtClean="0"/>
              <a:t>07.03.2024</a:t>
            </a:fld>
            <a:endParaRPr lang="en-US"/>
          </a:p>
        </p:txBody>
      </p:sp>
      <p:sp>
        <p:nvSpPr>
          <p:cNvPr id="4" name="Zástupný symbol pro zápatí 3"/>
          <p:cNvSpPr>
            <a:spLocks noGrp="1"/>
          </p:cNvSpPr>
          <p:nvPr>
            <p:ph type="ftr" sz="quarter" idx="11"/>
          </p:nvPr>
        </p:nvSpPr>
        <p:spPr/>
        <p:txBody>
          <a:bodyPr rtlCol="0"/>
          <a:lstStyle/>
          <a:p>
            <a:pPr rtl="0"/>
            <a:endParaRPr lang="en-US"/>
          </a:p>
        </p:txBody>
      </p:sp>
      <p:sp>
        <p:nvSpPr>
          <p:cNvPr id="5" name="Zástupný symbol pro číslo snímku 4"/>
          <p:cNvSpPr>
            <a:spLocks noGrp="1"/>
          </p:cNvSpPr>
          <p:nvPr>
            <p:ph type="sldNum" sz="quarter" idx="12"/>
          </p:nvPr>
        </p:nvSpPr>
        <p:spPr/>
        <p:txBody>
          <a:bodyPr rtlCol="0"/>
          <a:lstStyle/>
          <a:p>
            <a:pPr rtl="0"/>
            <a:fld id="{34B7E4EF-A1BD-40F4-AB7B-04F084DD991D}" type="slidenum">
              <a:rPr lang="en-US" smtClean="0"/>
              <a:t>‹#›</a:t>
            </a:fld>
            <a:endParaRPr lang="en-US"/>
          </a:p>
        </p:txBody>
      </p:sp>
    </p:spTree>
    <p:extLst>
      <p:ext uri="{BB962C8B-B14F-4D97-AF65-F5344CB8AC3E}">
        <p14:creationId xmlns:p14="http://schemas.microsoft.com/office/powerpoint/2010/main" val="36576744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cs-CZ"/>
              <a:t>Kliknutím lze upravit styl.</a:t>
            </a:r>
            <a:endParaRPr lang="en-US" dirty="0"/>
          </a:p>
        </p:txBody>
      </p:sp>
      <p:sp>
        <p:nvSpPr>
          <p:cNvPr id="3" name="Content Placeholder 2"/>
          <p:cNvSpPr>
            <a:spLocks noGrp="1"/>
          </p:cNvSpPr>
          <p:nvPr>
            <p:ph sz="half" idx="1"/>
          </p:nvPr>
        </p:nvSpPr>
        <p:spPr>
          <a:xfrm>
            <a:off x="1371600" y="2285999"/>
            <a:ext cx="4447786"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Content Placeholder 3"/>
          <p:cNvSpPr>
            <a:spLocks noGrp="1"/>
          </p:cNvSpPr>
          <p:nvPr>
            <p:ph sz="half" idx="2"/>
          </p:nvPr>
        </p:nvSpPr>
        <p:spPr>
          <a:xfrm>
            <a:off x="6525403" y="2285999"/>
            <a:ext cx="4447786"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Date Placeholder 4"/>
          <p:cNvSpPr>
            <a:spLocks noGrp="1"/>
          </p:cNvSpPr>
          <p:nvPr>
            <p:ph type="dt" sz="half" idx="10"/>
          </p:nvPr>
        </p:nvSpPr>
        <p:spPr/>
        <p:txBody>
          <a:bodyPr/>
          <a:lstStyle/>
          <a:p>
            <a:fld id="{87DE6118-2437-4B30-8E3C-4D2BE6020583}" type="datetimeFigureOut">
              <a:rPr lang="en-US" dirty="0"/>
              <a:t>3/7/2024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Prázdné">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rtlCol="0"/>
          <a:lstStyle/>
          <a:p>
            <a:pPr rtl="0"/>
            <a:fld id="{99FBE077-9F05-484F-8622-4E9E9067A7C5}" type="datetime1">
              <a:rPr lang="cs-CZ" smtClean="0"/>
              <a:t>07.03.2024</a:t>
            </a:fld>
            <a:endParaRPr lang="en-US"/>
          </a:p>
        </p:txBody>
      </p:sp>
      <p:sp>
        <p:nvSpPr>
          <p:cNvPr id="3" name="Zástupný symbol pro zápatí 2"/>
          <p:cNvSpPr>
            <a:spLocks noGrp="1"/>
          </p:cNvSpPr>
          <p:nvPr>
            <p:ph type="ftr" sz="quarter" idx="11"/>
          </p:nvPr>
        </p:nvSpPr>
        <p:spPr/>
        <p:txBody>
          <a:bodyPr rtlCol="0"/>
          <a:lstStyle/>
          <a:p>
            <a:pPr rtl="0"/>
            <a:endParaRPr lang="en-US"/>
          </a:p>
        </p:txBody>
      </p:sp>
      <p:sp>
        <p:nvSpPr>
          <p:cNvPr id="4" name="Zástupný symbol pro číslo snímku 3"/>
          <p:cNvSpPr>
            <a:spLocks noGrp="1"/>
          </p:cNvSpPr>
          <p:nvPr>
            <p:ph type="sldNum" sz="quarter" idx="12"/>
          </p:nvPr>
        </p:nvSpPr>
        <p:spPr/>
        <p:txBody>
          <a:bodyPr rtlCol="0"/>
          <a:lstStyle/>
          <a:p>
            <a:pPr rtl="0"/>
            <a:fld id="{34B7E4EF-A1BD-40F4-AB7B-04F084DD991D}" type="slidenum">
              <a:rPr lang="en-US" smtClean="0"/>
              <a:t>‹#›</a:t>
            </a:fld>
            <a:endParaRPr lang="en-US"/>
          </a:p>
        </p:txBody>
      </p:sp>
    </p:spTree>
    <p:extLst>
      <p:ext uri="{BB962C8B-B14F-4D97-AF65-F5344CB8AC3E}">
        <p14:creationId xmlns:p14="http://schemas.microsoft.com/office/powerpoint/2010/main" val="101519154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objTx" preserve="1">
  <p:cSld name="Obsah s titulkem">
    <p:spTree>
      <p:nvGrpSpPr>
        <p:cNvPr id="1" name=""/>
        <p:cNvGrpSpPr/>
        <p:nvPr/>
      </p:nvGrpSpPr>
      <p:grpSpPr>
        <a:xfrm>
          <a:off x="0" y="0"/>
          <a:ext cx="0" cy="0"/>
          <a:chOff x="0" y="0"/>
          <a:chExt cx="0" cy="0"/>
        </a:xfrm>
      </p:grpSpPr>
      <p:sp>
        <p:nvSpPr>
          <p:cNvPr id="10" name="Obdélník 9">
            <a:extLst>
              <a:ext uri="{FF2B5EF4-FFF2-40B4-BE49-F238E27FC236}">
                <a16:creationId xmlns:a16="http://schemas.microsoft.com/office/drawing/2014/main" id="{D5E1BBF9-8BEF-4353-BA68-30AAF9EBD8D8}"/>
              </a:ext>
            </a:extLst>
          </p:cNvPr>
          <p:cNvSpPr/>
          <p:nvPr/>
        </p:nvSpPr>
        <p:spPr>
          <a:xfrm>
            <a:off x="8119870"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bdélník 12">
            <a:extLst>
              <a:ext uri="{FF2B5EF4-FFF2-40B4-BE49-F238E27FC236}">
                <a16:creationId xmlns:a16="http://schemas.microsoft.com/office/drawing/2014/main" id="{5B941C21-2A5D-4912-AB06-1BB0C0EB6AE1}"/>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Nadpis 1"/>
          <p:cNvSpPr>
            <a:spLocks noGrp="1"/>
          </p:cNvSpPr>
          <p:nvPr>
            <p:ph type="title"/>
          </p:nvPr>
        </p:nvSpPr>
        <p:spPr>
          <a:xfrm>
            <a:off x="8458200" y="607392"/>
            <a:ext cx="3161963" cy="1645920"/>
          </a:xfrm>
        </p:spPr>
        <p:txBody>
          <a:bodyPr rtlCol="0" anchor="b">
            <a:noAutofit/>
          </a:bodyPr>
          <a:lstStyle>
            <a:lvl1pPr algn="l" defTabSz="914400" rtl="0" eaLnBrk="1" latinLnBrk="0" hangingPunct="1">
              <a:lnSpc>
                <a:spcPct val="100000"/>
              </a:lnSpc>
              <a:spcBef>
                <a:spcPct val="0"/>
              </a:spcBef>
              <a:buNone/>
              <a:defRPr lang="en-US" sz="2600" b="0" kern="1200" cap="none" spc="0" baseline="0" dirty="0">
                <a:solidFill>
                  <a:schemeClr val="tx1"/>
                </a:solidFill>
                <a:effectLst/>
                <a:latin typeface="+mj-lt"/>
                <a:ea typeface="+mn-ea"/>
                <a:cs typeface="+mn-cs"/>
              </a:defRPr>
            </a:lvl1pPr>
          </a:lstStyle>
          <a:p>
            <a:pPr rtl="0"/>
            <a:r>
              <a:rPr lang="cs-CZ"/>
              <a:t>Kliknutím lze upravit styl.</a:t>
            </a:r>
            <a:endParaRPr lang="en-US" dirty="0"/>
          </a:p>
        </p:txBody>
      </p:sp>
      <p:sp>
        <p:nvSpPr>
          <p:cNvPr id="3" name="Zástupný symbol pro obsah 2"/>
          <p:cNvSpPr>
            <a:spLocks noGrp="1"/>
          </p:cNvSpPr>
          <p:nvPr>
            <p:ph idx="1"/>
          </p:nvPr>
        </p:nvSpPr>
        <p:spPr>
          <a:xfrm>
            <a:off x="685800" y="609600"/>
            <a:ext cx="6858000" cy="5334000"/>
          </a:xfrm>
        </p:spPr>
        <p:txBody>
          <a:bodyPr rtlCol="0"/>
          <a:lstStyle>
            <a:lvl1pPr>
              <a:defRPr sz="19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rtl="0"/>
            <a:r>
              <a:rPr lang="cs-CZ"/>
              <a:t>Po kliknutí můžete upravovat styly textu v předloze.</a:t>
            </a:r>
          </a:p>
          <a:p>
            <a:pPr lvl="1" rtl="0"/>
            <a:r>
              <a:rPr lang="cs-CZ"/>
              <a:t>Druhá úroveň</a:t>
            </a:r>
          </a:p>
          <a:p>
            <a:pPr lvl="2" rtl="0"/>
            <a:r>
              <a:rPr lang="cs-CZ"/>
              <a:t>Třetí úroveň</a:t>
            </a:r>
          </a:p>
          <a:p>
            <a:pPr lvl="3" rtl="0"/>
            <a:r>
              <a:rPr lang="cs-CZ"/>
              <a:t>Čtvrtá úroveň</a:t>
            </a:r>
          </a:p>
          <a:p>
            <a:pPr lvl="4" rtl="0"/>
            <a:r>
              <a:rPr lang="cs-CZ"/>
              <a:t>Pátá úroveň</a:t>
            </a:r>
            <a:endParaRPr lang="en-US" dirty="0"/>
          </a:p>
        </p:txBody>
      </p:sp>
      <p:sp>
        <p:nvSpPr>
          <p:cNvPr id="4" name="Zástupný symbol pro text 3"/>
          <p:cNvSpPr>
            <a:spLocks noGrp="1"/>
          </p:cNvSpPr>
          <p:nvPr>
            <p:ph type="body" sz="half" idx="2"/>
          </p:nvPr>
        </p:nvSpPr>
        <p:spPr>
          <a:xfrm>
            <a:off x="8458200" y="2336800"/>
            <a:ext cx="3161963" cy="3606800"/>
          </a:xfrm>
        </p:spPr>
        <p:txBody>
          <a:bodyPr rtlCol="0">
            <a:normAutofit/>
          </a:bodyPr>
          <a:lstStyle>
            <a:lvl1pPr marL="0" indent="0">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cs-CZ"/>
              <a:t>Po kliknutí můžete upravovat styly textu v předloze.</a:t>
            </a:r>
          </a:p>
        </p:txBody>
      </p:sp>
      <p:sp>
        <p:nvSpPr>
          <p:cNvPr id="8" name="Zástupný symbol pro datum 7"/>
          <p:cNvSpPr>
            <a:spLocks noGrp="1"/>
          </p:cNvSpPr>
          <p:nvPr>
            <p:ph type="dt" sz="half" idx="10"/>
          </p:nvPr>
        </p:nvSpPr>
        <p:spPr>
          <a:xfrm>
            <a:off x="5588000" y="6035040"/>
            <a:ext cx="1955800" cy="365760"/>
          </a:xfrm>
        </p:spPr>
        <p:txBody>
          <a:bodyPr rtlCol="0"/>
          <a:lstStyle>
            <a:lvl1pPr>
              <a:defRPr>
                <a:solidFill>
                  <a:schemeClr val="tx1">
                    <a:lumMod val="85000"/>
                    <a:lumOff val="15000"/>
                  </a:schemeClr>
                </a:solidFill>
              </a:defRPr>
            </a:lvl1pPr>
          </a:lstStyle>
          <a:p>
            <a:pPr rtl="0"/>
            <a:fld id="{36AB81B4-CE35-4C47-882C-8A3F92B5FFD6}" type="datetime1">
              <a:rPr lang="cs-CZ" smtClean="0"/>
              <a:t>07.03.2024</a:t>
            </a:fld>
            <a:endParaRPr lang="en-US"/>
          </a:p>
        </p:txBody>
      </p:sp>
      <p:sp>
        <p:nvSpPr>
          <p:cNvPr id="9" name="Zástupný symbol pro zápatí 8"/>
          <p:cNvSpPr>
            <a:spLocks noGrp="1"/>
          </p:cNvSpPr>
          <p:nvPr>
            <p:ph type="ftr" sz="quarter" idx="11"/>
          </p:nvPr>
        </p:nvSpPr>
        <p:spPr>
          <a:xfrm>
            <a:off x="685801" y="6035040"/>
            <a:ext cx="4584700" cy="365760"/>
          </a:xfrm>
        </p:spPr>
        <p:txBody>
          <a:bodyPr rtlCol="0"/>
          <a:lstStyle>
            <a:lvl1pPr algn="l">
              <a:defRPr/>
            </a:lvl1pPr>
          </a:lstStyle>
          <a:p>
            <a:pPr rtl="0"/>
            <a:endParaRPr lang="en-US"/>
          </a:p>
        </p:txBody>
      </p:sp>
      <p:sp>
        <p:nvSpPr>
          <p:cNvPr id="11" name="Zástupný symbol pro číslo snímku 10"/>
          <p:cNvSpPr>
            <a:spLocks noGrp="1"/>
          </p:cNvSpPr>
          <p:nvPr>
            <p:ph type="sldNum" sz="quarter" idx="12"/>
          </p:nvPr>
        </p:nvSpPr>
        <p:spPr>
          <a:xfrm>
            <a:off x="10396728" y="6035040"/>
            <a:ext cx="1223435" cy="365760"/>
          </a:xfrm>
        </p:spPr>
        <p:txBody>
          <a:bodyPr rtlCol="0"/>
          <a:lstStyle>
            <a:lvl1pPr>
              <a:defRPr>
                <a:solidFill>
                  <a:schemeClr val="tx1">
                    <a:lumMod val="85000"/>
                    <a:lumOff val="15000"/>
                  </a:schemeClr>
                </a:solidFill>
              </a:defRPr>
            </a:lvl1pPr>
          </a:lstStyle>
          <a:p>
            <a:pPr rtl="0"/>
            <a:fld id="{34B7E4EF-A1BD-40F4-AB7B-04F084DD991D}" type="slidenum">
              <a:rPr lang="en-US" smtClean="0"/>
              <a:t>‹#›</a:t>
            </a:fld>
            <a:endParaRPr lang="en-US"/>
          </a:p>
        </p:txBody>
      </p:sp>
    </p:spTree>
    <p:extLst>
      <p:ext uri="{BB962C8B-B14F-4D97-AF65-F5344CB8AC3E}">
        <p14:creationId xmlns:p14="http://schemas.microsoft.com/office/powerpoint/2010/main" val="76771433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picTx" preserve="1">
  <p:cSld name="Obrázek s titulkem">
    <p:spTree>
      <p:nvGrpSpPr>
        <p:cNvPr id="1" name=""/>
        <p:cNvGrpSpPr/>
        <p:nvPr/>
      </p:nvGrpSpPr>
      <p:grpSpPr>
        <a:xfrm>
          <a:off x="0" y="0"/>
          <a:ext cx="0" cy="0"/>
          <a:chOff x="0" y="0"/>
          <a:chExt cx="0" cy="0"/>
        </a:xfrm>
      </p:grpSpPr>
      <p:sp>
        <p:nvSpPr>
          <p:cNvPr id="11" name="Obdélník 10">
            <a:extLst>
              <a:ext uri="{FF2B5EF4-FFF2-40B4-BE49-F238E27FC236}">
                <a16:creationId xmlns:a16="http://schemas.microsoft.com/office/drawing/2014/main" id="{E687CA98-D9C7-497F-A1DA-7D22F8753BCE}"/>
              </a:ext>
            </a:extLst>
          </p:cNvPr>
          <p:cNvSpPr/>
          <p:nvPr/>
        </p:nvSpPr>
        <p:spPr>
          <a:xfrm>
            <a:off x="8119870"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Zástupný symbol obrázku 2"/>
          <p:cNvSpPr>
            <a:spLocks noGrp="1" noChangeAspect="1"/>
          </p:cNvSpPr>
          <p:nvPr>
            <p:ph type="pic" idx="1"/>
          </p:nvPr>
        </p:nvSpPr>
        <p:spPr>
          <a:xfrm>
            <a:off x="228599" y="237744"/>
            <a:ext cx="7696201" cy="6382512"/>
          </a:xfrm>
          <a:solidFill>
            <a:schemeClr val="accent1">
              <a:lumMod val="60000"/>
              <a:lumOff val="40000"/>
            </a:schemeClr>
          </a:solidFill>
          <a:ln>
            <a:noFill/>
          </a:ln>
        </p:spPr>
        <p:txBody>
          <a:bodyPr rtlCol="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cs-CZ"/>
              <a:t>Kliknutím na ikonu přidáte obrázek.</a:t>
            </a:r>
            <a:endParaRPr lang="en-US" dirty="0"/>
          </a:p>
        </p:txBody>
      </p:sp>
      <p:sp>
        <p:nvSpPr>
          <p:cNvPr id="5" name="Zástupný symbol pro datum 4"/>
          <p:cNvSpPr>
            <a:spLocks noGrp="1"/>
          </p:cNvSpPr>
          <p:nvPr>
            <p:ph type="dt" sz="half" idx="10"/>
          </p:nvPr>
        </p:nvSpPr>
        <p:spPr>
          <a:xfrm>
            <a:off x="5662337" y="6035040"/>
            <a:ext cx="2071963" cy="365760"/>
          </a:xfrm>
        </p:spPr>
        <p:txBody>
          <a:bodyPr rtlCol="0"/>
          <a:lstStyle>
            <a:lvl1pPr>
              <a:defRPr b="1">
                <a:solidFill>
                  <a:srgbClr val="FFFFFF"/>
                </a:solidFill>
                <a:effectLst>
                  <a:outerShdw blurRad="19050" dist="6350" dir="2700000" algn="tl" rotWithShape="0">
                    <a:prstClr val="black">
                      <a:alpha val="40000"/>
                    </a:prstClr>
                  </a:outerShdw>
                </a:effectLst>
              </a:defRPr>
            </a:lvl1pPr>
          </a:lstStyle>
          <a:p>
            <a:pPr rtl="0"/>
            <a:fld id="{06F24F85-89C9-4554-BB3D-C9F75BD57326}" type="datetime1">
              <a:rPr lang="cs-CZ" smtClean="0"/>
              <a:t>07.03.2024</a:t>
            </a:fld>
            <a:endParaRPr lang="en-US" dirty="0"/>
          </a:p>
        </p:txBody>
      </p:sp>
      <p:sp>
        <p:nvSpPr>
          <p:cNvPr id="6" name="Zástupný symbol pro zápatí 5"/>
          <p:cNvSpPr>
            <a:spLocks noGrp="1"/>
          </p:cNvSpPr>
          <p:nvPr>
            <p:ph type="ftr" sz="quarter" idx="11"/>
          </p:nvPr>
        </p:nvSpPr>
        <p:spPr>
          <a:xfrm>
            <a:off x="612648" y="6035040"/>
            <a:ext cx="4588002" cy="365760"/>
          </a:xfrm>
        </p:spPr>
        <p:txBody>
          <a:bodyPr rtlCol="0"/>
          <a:lstStyle>
            <a:lvl1pPr marL="0" algn="r" defTabSz="914400" rtl="0" eaLnBrk="1" latinLnBrk="0" hangingPunct="1">
              <a:defRPr lang="en-US" sz="1000" b="1" kern="1200" dirty="0">
                <a:solidFill>
                  <a:srgbClr val="FFFFFF"/>
                </a:solidFill>
                <a:effectLst>
                  <a:outerShdw blurRad="19050" dist="6350" dir="2700000" algn="tl" rotWithShape="0">
                    <a:prstClr val="black">
                      <a:alpha val="40000"/>
                    </a:prstClr>
                  </a:outerShdw>
                </a:effectLst>
                <a:latin typeface="+mn-lt"/>
                <a:ea typeface="+mn-ea"/>
                <a:cs typeface="+mn-cs"/>
              </a:defRPr>
            </a:lvl1pPr>
          </a:lstStyle>
          <a:p>
            <a:pPr algn="l" rtl="0"/>
            <a:endParaRPr lang="en-US" dirty="0"/>
          </a:p>
        </p:txBody>
      </p:sp>
      <p:sp>
        <p:nvSpPr>
          <p:cNvPr id="7" name="Zástupný symbol pro číslo snímku 6"/>
          <p:cNvSpPr>
            <a:spLocks noGrp="1"/>
          </p:cNvSpPr>
          <p:nvPr>
            <p:ph type="sldNum" sz="quarter" idx="12"/>
          </p:nvPr>
        </p:nvSpPr>
        <p:spPr>
          <a:xfrm>
            <a:off x="10396728" y="6035040"/>
            <a:ext cx="1225296" cy="365760"/>
          </a:xfrm>
        </p:spPr>
        <p:txBody>
          <a:bodyPr rtlCol="0"/>
          <a:lstStyle/>
          <a:p>
            <a:pPr rtl="0"/>
            <a:fld id="{34B7E4EF-A1BD-40F4-AB7B-04F084DD991D}" type="slidenum">
              <a:rPr lang="en-US" smtClean="0"/>
              <a:t>‹#›</a:t>
            </a:fld>
            <a:endParaRPr lang="en-US"/>
          </a:p>
        </p:txBody>
      </p:sp>
      <p:sp>
        <p:nvSpPr>
          <p:cNvPr id="12" name="Obdélník 11">
            <a:extLst>
              <a:ext uri="{FF2B5EF4-FFF2-40B4-BE49-F238E27FC236}">
                <a16:creationId xmlns:a16="http://schemas.microsoft.com/office/drawing/2014/main" id="{F8B3D8CC-BB13-41A5-8F34-B8E84A4F9534}"/>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Nadpis 1"/>
          <p:cNvSpPr>
            <a:spLocks noGrp="1"/>
          </p:cNvSpPr>
          <p:nvPr>
            <p:ph type="title"/>
          </p:nvPr>
        </p:nvSpPr>
        <p:spPr>
          <a:xfrm>
            <a:off x="8477250" y="603504"/>
            <a:ext cx="3144774" cy="1645920"/>
          </a:xfrm>
        </p:spPr>
        <p:txBody>
          <a:bodyPr rtlCol="0" anchor="b">
            <a:noAutofit/>
          </a:bodyPr>
          <a:lstStyle>
            <a:lvl1pPr algn="l">
              <a:lnSpc>
                <a:spcPct val="100000"/>
              </a:lnSpc>
              <a:defRPr sz="2600" b="0">
                <a:solidFill>
                  <a:schemeClr val="tx1"/>
                </a:solidFill>
                <a:latin typeface="+mj-lt"/>
              </a:defRPr>
            </a:lvl1pPr>
          </a:lstStyle>
          <a:p>
            <a:pPr rtl="0"/>
            <a:r>
              <a:rPr lang="cs-CZ"/>
              <a:t>Kliknutím lze upravit styl.</a:t>
            </a:r>
            <a:endParaRPr lang="en-US" dirty="0"/>
          </a:p>
        </p:txBody>
      </p:sp>
      <p:sp>
        <p:nvSpPr>
          <p:cNvPr id="4" name="Zástupný symbol pro text 3"/>
          <p:cNvSpPr>
            <a:spLocks noGrp="1"/>
          </p:cNvSpPr>
          <p:nvPr>
            <p:ph type="body" sz="half" idx="2"/>
          </p:nvPr>
        </p:nvSpPr>
        <p:spPr>
          <a:xfrm>
            <a:off x="8477250" y="2386584"/>
            <a:ext cx="3144774" cy="3511296"/>
          </a:xfrm>
        </p:spPr>
        <p:txBody>
          <a:bodyPr rtlCol="0">
            <a:normAutofit/>
          </a:bodyPr>
          <a:lstStyle>
            <a:lvl1pPr marL="0" indent="0" algn="l">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cs-CZ"/>
              <a:t>Po kliknutí můžete upravovat styly textu v předloze.</a:t>
            </a:r>
          </a:p>
        </p:txBody>
      </p:sp>
    </p:spTree>
    <p:extLst>
      <p:ext uri="{BB962C8B-B14F-4D97-AF65-F5344CB8AC3E}">
        <p14:creationId xmlns:p14="http://schemas.microsoft.com/office/powerpoint/2010/main" val="337011950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rtlCol="0"/>
          <a:lstStyle/>
          <a:p>
            <a:pPr rtl="0"/>
            <a:r>
              <a:rPr lang="cs-CZ"/>
              <a:t>Kliknutím lze upravit styl.</a:t>
            </a:r>
            <a:endParaRPr lang="en-US" dirty="0"/>
          </a:p>
        </p:txBody>
      </p:sp>
      <p:sp>
        <p:nvSpPr>
          <p:cNvPr id="3" name="Zástupný symbol pro svislý text 2"/>
          <p:cNvSpPr>
            <a:spLocks noGrp="1"/>
          </p:cNvSpPr>
          <p:nvPr>
            <p:ph type="body" orient="vert" idx="1"/>
          </p:nvPr>
        </p:nvSpPr>
        <p:spPr/>
        <p:txBody>
          <a:bodyPr vert="eaVert" rtlCol="0"/>
          <a:lstStyle/>
          <a:p>
            <a:pPr lvl="0" rtl="0"/>
            <a:r>
              <a:rPr lang="cs-CZ"/>
              <a:t>Po kliknutí můžete upravovat styly textu v předloze.</a:t>
            </a:r>
          </a:p>
          <a:p>
            <a:pPr lvl="1" rtl="0"/>
            <a:r>
              <a:rPr lang="cs-CZ"/>
              <a:t>Druhá úroveň</a:t>
            </a:r>
          </a:p>
          <a:p>
            <a:pPr lvl="2" rtl="0"/>
            <a:r>
              <a:rPr lang="cs-CZ"/>
              <a:t>Třetí úroveň</a:t>
            </a:r>
          </a:p>
          <a:p>
            <a:pPr lvl="3" rtl="0"/>
            <a:r>
              <a:rPr lang="cs-CZ"/>
              <a:t>Čtvrtá úroveň</a:t>
            </a:r>
          </a:p>
          <a:p>
            <a:pPr lvl="4" rtl="0"/>
            <a:r>
              <a:rPr lang="cs-CZ"/>
              <a:t>Pátá úroveň</a:t>
            </a:r>
            <a:endParaRPr lang="en-US" dirty="0"/>
          </a:p>
        </p:txBody>
      </p:sp>
      <p:sp>
        <p:nvSpPr>
          <p:cNvPr id="4" name="Zástupný symbol pro datum 3"/>
          <p:cNvSpPr>
            <a:spLocks noGrp="1"/>
          </p:cNvSpPr>
          <p:nvPr>
            <p:ph type="dt" sz="half" idx="10"/>
          </p:nvPr>
        </p:nvSpPr>
        <p:spPr/>
        <p:txBody>
          <a:bodyPr rtlCol="0"/>
          <a:lstStyle/>
          <a:p>
            <a:pPr rtl="0"/>
            <a:fld id="{99C5B914-8B12-4555-B381-C9C72B2408B7}" type="datetime1">
              <a:rPr lang="cs-CZ" smtClean="0"/>
              <a:t>07.03.2024</a:t>
            </a:fld>
            <a:endParaRPr lang="en-US"/>
          </a:p>
        </p:txBody>
      </p:sp>
      <p:sp>
        <p:nvSpPr>
          <p:cNvPr id="5" name="Zástupný symbol pro zápatí 4"/>
          <p:cNvSpPr>
            <a:spLocks noGrp="1"/>
          </p:cNvSpPr>
          <p:nvPr>
            <p:ph type="ftr" sz="quarter" idx="11"/>
          </p:nvPr>
        </p:nvSpPr>
        <p:spPr/>
        <p:txBody>
          <a:bodyPr rtlCol="0"/>
          <a:lstStyle/>
          <a:p>
            <a:pPr rtl="0"/>
            <a:endParaRPr lang="en-US"/>
          </a:p>
        </p:txBody>
      </p:sp>
      <p:sp>
        <p:nvSpPr>
          <p:cNvPr id="6" name="Zástupný symbol pro číslo snímku 5"/>
          <p:cNvSpPr>
            <a:spLocks noGrp="1"/>
          </p:cNvSpPr>
          <p:nvPr>
            <p:ph type="sldNum" sz="quarter" idx="12"/>
          </p:nvPr>
        </p:nvSpPr>
        <p:spPr/>
        <p:txBody>
          <a:bodyPr rtlCol="0"/>
          <a:lstStyle/>
          <a:p>
            <a:pPr rtl="0"/>
            <a:fld id="{34B7E4EF-A1BD-40F4-AB7B-04F084DD991D}" type="slidenum">
              <a:rPr lang="en-US" smtClean="0"/>
              <a:t>‹#›</a:t>
            </a:fld>
            <a:endParaRPr lang="en-US"/>
          </a:p>
        </p:txBody>
      </p:sp>
    </p:spTree>
    <p:extLst>
      <p:ext uri="{BB962C8B-B14F-4D97-AF65-F5344CB8AC3E}">
        <p14:creationId xmlns:p14="http://schemas.microsoft.com/office/powerpoint/2010/main" val="25456764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8991600" y="762000"/>
            <a:ext cx="2362200" cy="5257800"/>
          </a:xfrm>
        </p:spPr>
        <p:txBody>
          <a:bodyPr vert="eaVert" rtlCol="0"/>
          <a:lstStyle/>
          <a:p>
            <a:pPr rtl="0"/>
            <a:r>
              <a:rPr lang="cs-CZ"/>
              <a:t>Kliknutím lze upravit styl.</a:t>
            </a:r>
            <a:endParaRPr lang="en-US" dirty="0"/>
          </a:p>
        </p:txBody>
      </p:sp>
      <p:sp>
        <p:nvSpPr>
          <p:cNvPr id="3" name="Zástupný symbol pro svislý text 2"/>
          <p:cNvSpPr>
            <a:spLocks noGrp="1"/>
          </p:cNvSpPr>
          <p:nvPr>
            <p:ph type="body" orient="vert" idx="1"/>
          </p:nvPr>
        </p:nvSpPr>
        <p:spPr>
          <a:xfrm>
            <a:off x="838200" y="762000"/>
            <a:ext cx="8077200" cy="5257800"/>
          </a:xfrm>
        </p:spPr>
        <p:txBody>
          <a:bodyPr vert="eaVert" rtlCol="0"/>
          <a:lstStyle/>
          <a:p>
            <a:pPr lvl="0" rtl="0"/>
            <a:r>
              <a:rPr lang="cs-CZ"/>
              <a:t>Po kliknutí můžete upravovat styly textu v předloze.</a:t>
            </a:r>
          </a:p>
          <a:p>
            <a:pPr lvl="1" rtl="0"/>
            <a:r>
              <a:rPr lang="cs-CZ"/>
              <a:t>Druhá úroveň</a:t>
            </a:r>
          </a:p>
          <a:p>
            <a:pPr lvl="2" rtl="0"/>
            <a:r>
              <a:rPr lang="cs-CZ"/>
              <a:t>Třetí úroveň</a:t>
            </a:r>
          </a:p>
          <a:p>
            <a:pPr lvl="3" rtl="0"/>
            <a:r>
              <a:rPr lang="cs-CZ"/>
              <a:t>Čtvrtá úroveň</a:t>
            </a:r>
          </a:p>
          <a:p>
            <a:pPr lvl="4" rtl="0"/>
            <a:r>
              <a:rPr lang="cs-CZ"/>
              <a:t>Pátá úroveň</a:t>
            </a:r>
            <a:endParaRPr lang="en-US" dirty="0"/>
          </a:p>
        </p:txBody>
      </p:sp>
      <p:sp>
        <p:nvSpPr>
          <p:cNvPr id="4" name="Zástupný symbol pro datum 3"/>
          <p:cNvSpPr>
            <a:spLocks noGrp="1"/>
          </p:cNvSpPr>
          <p:nvPr>
            <p:ph type="dt" sz="half" idx="10"/>
          </p:nvPr>
        </p:nvSpPr>
        <p:spPr/>
        <p:txBody>
          <a:bodyPr rtlCol="0"/>
          <a:lstStyle/>
          <a:p>
            <a:pPr rtl="0"/>
            <a:fld id="{BB8ACA46-9028-4D5D-8730-99171FAE3F06}" type="datetime1">
              <a:rPr lang="cs-CZ" smtClean="0"/>
              <a:t>07.03.2024</a:t>
            </a:fld>
            <a:endParaRPr lang="en-US"/>
          </a:p>
        </p:txBody>
      </p:sp>
      <p:sp>
        <p:nvSpPr>
          <p:cNvPr id="5" name="Zástupný symbol pro zápatí 4"/>
          <p:cNvSpPr>
            <a:spLocks noGrp="1"/>
          </p:cNvSpPr>
          <p:nvPr>
            <p:ph type="ftr" sz="quarter" idx="11"/>
          </p:nvPr>
        </p:nvSpPr>
        <p:spPr/>
        <p:txBody>
          <a:bodyPr rtlCol="0"/>
          <a:lstStyle/>
          <a:p>
            <a:pPr rtl="0"/>
            <a:endParaRPr lang="en-US"/>
          </a:p>
        </p:txBody>
      </p:sp>
      <p:sp>
        <p:nvSpPr>
          <p:cNvPr id="6" name="Zástupný symbol pro číslo snímku 5"/>
          <p:cNvSpPr>
            <a:spLocks noGrp="1"/>
          </p:cNvSpPr>
          <p:nvPr>
            <p:ph type="sldNum" sz="quarter" idx="12"/>
          </p:nvPr>
        </p:nvSpPr>
        <p:spPr/>
        <p:txBody>
          <a:bodyPr rtlCol="0"/>
          <a:lstStyle/>
          <a:p>
            <a:pPr rtl="0"/>
            <a:fld id="{34B7E4EF-A1BD-40F4-AB7B-04F084DD991D}" type="slidenum">
              <a:rPr lang="en-US" smtClean="0"/>
              <a:t>‹#›</a:t>
            </a:fld>
            <a:endParaRPr lang="en-US"/>
          </a:p>
        </p:txBody>
      </p:sp>
    </p:spTree>
    <p:extLst>
      <p:ext uri="{BB962C8B-B14F-4D97-AF65-F5344CB8AC3E}">
        <p14:creationId xmlns:p14="http://schemas.microsoft.com/office/powerpoint/2010/main" val="29035866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9601200" cy="1485900"/>
          </a:xfrm>
        </p:spPr>
        <p:txBody>
          <a:bodyPr/>
          <a:lstStyle>
            <a:lvl1pPr>
              <a:defRPr>
                <a:solidFill>
                  <a:schemeClr val="tx2"/>
                </a:solidFill>
              </a:defRPr>
            </a:lvl1pPr>
          </a:lstStyle>
          <a:p>
            <a:r>
              <a:rPr lang="cs-CZ"/>
              <a:t>Kliknutím lze upravit styl.</a:t>
            </a:r>
            <a:endParaRPr lang="en-US" dirty="0"/>
          </a:p>
        </p:txBody>
      </p:sp>
      <p:sp>
        <p:nvSpPr>
          <p:cNvPr id="3" name="Text Placeholder 2"/>
          <p:cNvSpPr>
            <a:spLocks noGrp="1"/>
          </p:cNvSpPr>
          <p:nvPr>
            <p:ph type="body" idx="1"/>
          </p:nvPr>
        </p:nvSpPr>
        <p:spPr>
          <a:xfrm>
            <a:off x="1371600"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4" name="Content Placeholder 3"/>
          <p:cNvSpPr>
            <a:spLocks noGrp="1"/>
          </p:cNvSpPr>
          <p:nvPr>
            <p:ph sz="half" idx="2"/>
          </p:nvPr>
        </p:nvSpPr>
        <p:spPr>
          <a:xfrm>
            <a:off x="1371600"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Text Placeholder 4"/>
          <p:cNvSpPr>
            <a:spLocks noGrp="1"/>
          </p:cNvSpPr>
          <p:nvPr>
            <p:ph type="body" sz="quarter" idx="3"/>
          </p:nvPr>
        </p:nvSpPr>
        <p:spPr>
          <a:xfrm>
            <a:off x="6525014"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6" name="Content Placeholder 5"/>
          <p:cNvSpPr>
            <a:spLocks noGrp="1"/>
          </p:cNvSpPr>
          <p:nvPr>
            <p:ph sz="quarter" idx="4"/>
          </p:nvPr>
        </p:nvSpPr>
        <p:spPr>
          <a:xfrm>
            <a:off x="6525014"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7" name="Date Placeholder 6"/>
          <p:cNvSpPr>
            <a:spLocks noGrp="1"/>
          </p:cNvSpPr>
          <p:nvPr>
            <p:ph type="dt" sz="half" idx="10"/>
          </p:nvPr>
        </p:nvSpPr>
        <p:spPr/>
        <p:txBody>
          <a:bodyPr/>
          <a:lstStyle/>
          <a:p>
            <a:fld id="{87DE6118-2437-4B30-8E3C-4D2BE6020583}" type="datetimeFigureOut">
              <a:rPr lang="en-US" dirty="0"/>
              <a:t>3/7/2024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Date Placeholder 2"/>
          <p:cNvSpPr>
            <a:spLocks noGrp="1"/>
          </p:cNvSpPr>
          <p:nvPr>
            <p:ph type="dt" sz="half" idx="10"/>
          </p:nvPr>
        </p:nvSpPr>
        <p:spPr/>
        <p:txBody>
          <a:bodyPr/>
          <a:lstStyle/>
          <a:p>
            <a:fld id="{87DE6118-2437-4B30-8E3C-4D2BE6020583}" type="datetimeFigureOut">
              <a:rPr lang="en-US" dirty="0"/>
              <a:t>3/7/2024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DE6118-2437-4B30-8E3C-4D2BE6020583}" type="datetimeFigureOut">
              <a:rPr lang="en-US" dirty="0"/>
              <a:t>3/7/2024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Obsah s titulkem">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Autofit/>
          </a:bodyPr>
          <a:lstStyle>
            <a:lvl1pPr>
              <a:lnSpc>
                <a:spcPct val="84000"/>
              </a:lnSpc>
              <a:defRPr sz="4800" baseline="0">
                <a:solidFill>
                  <a:schemeClr val="tx2"/>
                </a:solidFill>
              </a:defRPr>
            </a:lvl1pPr>
          </a:lstStyle>
          <a:p>
            <a:r>
              <a:rPr lang="cs-CZ"/>
              <a:t>Kliknutím lze upravit styl.</a:t>
            </a:r>
            <a:endParaRPr lang="en-US" dirty="0"/>
          </a:p>
        </p:txBody>
      </p:sp>
      <p:sp>
        <p:nvSpPr>
          <p:cNvPr id="3" name="Content Placeholder 2"/>
          <p:cNvSpPr>
            <a:spLocks noGrp="1"/>
          </p:cNvSpPr>
          <p:nvPr>
            <p:ph idx="1"/>
          </p:nvPr>
        </p:nvSpPr>
        <p:spPr>
          <a:xfrm>
            <a:off x="6256020" y="685801"/>
            <a:ext cx="5212080" cy="5175250"/>
          </a:xfrm>
        </p:spPr>
        <p:txBody>
          <a:bodyPr/>
          <a:lstStyle>
            <a:lvl1pPr>
              <a:defRPr sz="2000"/>
            </a:lvl1pPr>
            <a:lvl2pPr>
              <a:defRPr sz="2000"/>
            </a:lvl2pPr>
            <a:lvl3pPr>
              <a:defRPr sz="1800"/>
            </a:lvl3pPr>
            <a:lvl4pPr>
              <a:defRPr sz="1800"/>
            </a:lvl4pPr>
            <a:lvl5pPr>
              <a:defRPr sz="1600"/>
            </a:lvl5pPr>
            <a:lvl6pPr>
              <a:defRPr sz="1600"/>
            </a:lvl6pPr>
            <a:lvl7pPr>
              <a:defRPr sz="1600"/>
            </a:lvl7pPr>
            <a:lvl8pPr>
              <a:defRPr sz="1600"/>
            </a:lvl8pPr>
            <a:lvl9pPr>
              <a:defRPr sz="1600"/>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Text Placeholder 3"/>
          <p:cNvSpPr>
            <a:spLocks noGrp="1"/>
          </p:cNvSpPr>
          <p:nvPr>
            <p:ph type="body" sz="half" idx="2"/>
          </p:nvPr>
        </p:nvSpPr>
        <p:spPr>
          <a:xfrm>
            <a:off x="723900" y="2856344"/>
            <a:ext cx="3855720" cy="3011056"/>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87DE6118-2437-4B30-8E3C-4D2BE6020583}" type="datetimeFigureOut">
              <a:rPr lang="en-US" dirty="0"/>
              <a:pPr/>
              <a:t>3/7/2024</a:t>
            </a:fld>
            <a:endParaRPr lang="en-US" dirty="0"/>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69E57DC2-970A-4B3E-BB1C-7A09969E49DF}" type="slidenum">
              <a:rPr lang="en-US" dirty="0"/>
              <a:pPr/>
              <a:t>‹#›</a:t>
            </a:fld>
            <a:endParaRPr lang="en-US" dirty="0"/>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Obrázek s titulkem">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rmAutofit/>
          </a:bodyPr>
          <a:lstStyle>
            <a:lvl1pPr>
              <a:lnSpc>
                <a:spcPct val="84000"/>
              </a:lnSpc>
              <a:defRPr sz="4800" baseline="0"/>
            </a:lvl1pPr>
          </a:lstStyle>
          <a:p>
            <a:r>
              <a:rPr lang="cs-CZ"/>
              <a:t>Kliknutím lze upravit styl.</a:t>
            </a:r>
            <a:endParaRPr lang="en-US" dirty="0"/>
          </a:p>
        </p:txBody>
      </p:sp>
      <p:sp>
        <p:nvSpPr>
          <p:cNvPr id="3" name="Picture Placeholder 2"/>
          <p:cNvSpPr>
            <a:spLocks noGrp="1" noChangeAspect="1"/>
          </p:cNvSpPr>
          <p:nvPr>
            <p:ph type="pic" idx="1"/>
          </p:nvPr>
        </p:nvSpPr>
        <p:spPr>
          <a:xfrm>
            <a:off x="5532120" y="0"/>
            <a:ext cx="6659880" cy="6857999"/>
          </a:xfrm>
        </p:spPr>
        <p:txBody>
          <a:bodyPr anchor="t">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cs-CZ"/>
              <a:t>Kliknutím na ikonu přidáte obrázek.</a:t>
            </a:r>
            <a:endParaRPr lang="en-US" dirty="0"/>
          </a:p>
        </p:txBody>
      </p:sp>
      <p:sp>
        <p:nvSpPr>
          <p:cNvPr id="4" name="Text Placeholder 3"/>
          <p:cNvSpPr>
            <a:spLocks noGrp="1"/>
          </p:cNvSpPr>
          <p:nvPr>
            <p:ph type="body" sz="half" idx="2"/>
          </p:nvPr>
        </p:nvSpPr>
        <p:spPr>
          <a:xfrm>
            <a:off x="723900" y="2855968"/>
            <a:ext cx="3855720" cy="3011432"/>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87DE6118-2437-4B30-8E3C-4D2BE6020583}" type="datetimeFigureOut">
              <a:rPr lang="en-US" dirty="0"/>
              <a:pPr/>
              <a:t>3/7/2024</a:t>
            </a:fld>
            <a:endParaRPr lang="en-US" dirty="0"/>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69E57DC2-970A-4B3E-BB1C-7A09969E49DF}" type="slidenum">
              <a:rPr lang="en-US" dirty="0"/>
              <a:pPr/>
              <a:t>‹#›</a:t>
            </a:fld>
            <a:endParaRPr lang="en-US" dirty="0"/>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600" y="685800"/>
            <a:ext cx="9601200" cy="1485900"/>
          </a:xfrm>
          <a:prstGeom prst="rect">
            <a:avLst/>
          </a:prstGeom>
        </p:spPr>
        <p:txBody>
          <a:bodyPr vert="horz" lIns="91440" tIns="45720" rIns="91440" bIns="45720" rtlCol="0" anchor="t">
            <a:normAutofit/>
          </a:bodyPr>
          <a:lstStyle/>
          <a:p>
            <a:r>
              <a:rPr lang="cs-CZ"/>
              <a:t>Kliknutím lze upravit styl.</a:t>
            </a:r>
            <a:endParaRPr lang="en-US" dirty="0"/>
          </a:p>
        </p:txBody>
      </p:sp>
      <p:sp>
        <p:nvSpPr>
          <p:cNvPr id="3" name="Text Placeholder 2"/>
          <p:cNvSpPr>
            <a:spLocks noGrp="1"/>
          </p:cNvSpPr>
          <p:nvPr>
            <p:ph type="body" idx="1"/>
          </p:nvPr>
        </p:nvSpPr>
        <p:spPr>
          <a:xfrm>
            <a:off x="1371600" y="2286000"/>
            <a:ext cx="9601200" cy="3581400"/>
          </a:xfrm>
          <a:prstGeom prst="rect">
            <a:avLst/>
          </a:prstGeom>
        </p:spPr>
        <p:txBody>
          <a:bodyPr vert="horz" lIns="91440" tIns="45720" rIns="91440" bIns="45720" rtlCol="0">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2"/>
          </p:nvPr>
        </p:nvSpPr>
        <p:spPr>
          <a:xfrm>
            <a:off x="1390650" y="6453386"/>
            <a:ext cx="1204572" cy="404614"/>
          </a:xfrm>
          <a:prstGeom prst="rect">
            <a:avLst/>
          </a:prstGeom>
        </p:spPr>
        <p:txBody>
          <a:bodyPr vert="horz" lIns="91440" tIns="45720" rIns="91440" bIns="45720" rtlCol="0" anchor="ctr"/>
          <a:lstStyle>
            <a:lvl1pPr algn="l">
              <a:defRPr sz="1200" baseline="0">
                <a:solidFill>
                  <a:schemeClr val="tx2"/>
                </a:solidFill>
              </a:defRPr>
            </a:lvl1pPr>
          </a:lstStyle>
          <a:p>
            <a:fld id="{87DE6118-2437-4B30-8E3C-4D2BE6020583}" type="datetimeFigureOut">
              <a:rPr lang="en-US" dirty="0"/>
              <a:pPr/>
              <a:t>3/7/2024</a:t>
            </a:fld>
            <a:endParaRPr lang="en-US" dirty="0"/>
          </a:p>
        </p:txBody>
      </p:sp>
      <p:sp>
        <p:nvSpPr>
          <p:cNvPr id="5" name="Footer Placeholder 4"/>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200" baseline="0">
                <a:solidFill>
                  <a:schemeClr val="tx2"/>
                </a:solidFill>
              </a:defRPr>
            </a:lvl1pPr>
          </a:lstStyle>
          <a:p>
            <a:endParaRPr lang="en-US" dirty="0"/>
          </a:p>
        </p:txBody>
      </p:sp>
      <p:sp>
        <p:nvSpPr>
          <p:cNvPr id="6" name="Slide Number Placeholder 5"/>
          <p:cNvSpPr>
            <a:spLocks noGrp="1"/>
          </p:cNvSpPr>
          <p:nvPr>
            <p:ph type="sldNum" sz="quarter" idx="4"/>
          </p:nvPr>
        </p:nvSpPr>
        <p:spPr>
          <a:xfrm>
            <a:off x="9472736" y="6453386"/>
            <a:ext cx="1596292" cy="404614"/>
          </a:xfrm>
          <a:prstGeom prst="rect">
            <a:avLst/>
          </a:prstGeom>
        </p:spPr>
        <p:txBody>
          <a:bodyPr vert="horz" lIns="91440" tIns="45720" rIns="91440" bIns="45720" rtlCol="0" anchor="ctr"/>
          <a:lstStyle>
            <a:lvl1pPr algn="r">
              <a:defRPr sz="1200" baseline="0">
                <a:solidFill>
                  <a:schemeClr val="tx2"/>
                </a:solidFill>
              </a:defRPr>
            </a:lvl1pPr>
          </a:lstStyle>
          <a:p>
            <a:fld id="{69E57DC2-970A-4B3E-BB1C-7A09969E49DF}" type="slidenum">
              <a:rPr lang="en-US" dirty="0"/>
              <a:pPr/>
              <a:t>‹#›</a:t>
            </a:fld>
            <a:endParaRPr lang="en-US" dirty="0"/>
          </a:p>
        </p:txBody>
      </p:sp>
      <p:sp>
        <p:nvSpPr>
          <p:cNvPr id="9" name="Rectangle 8" title="Side bar"/>
          <p:cNvSpPr/>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1368">
          <p15:clr>
            <a:srgbClr val="F26B43"/>
          </p15:clr>
        </p15:guide>
        <p15:guide id="4"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6912">
          <p15:clr>
            <a:srgbClr val="F26B43"/>
          </p15:clr>
        </p15:guide>
        <p15:guide id="10" pos="936">
          <p15:clr>
            <a:srgbClr val="F26B43"/>
          </p15:clr>
        </p15:guide>
        <p15:guide id="11" pos="864">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Zástupný symbol pro nadpis 21"/>
          <p:cNvSpPr>
            <a:spLocks noGrp="1"/>
          </p:cNvSpPr>
          <p:nvPr>
            <p:ph type="title"/>
          </p:nvPr>
        </p:nvSpPr>
        <p:spPr>
          <a:xfrm>
            <a:off x="609600" y="152400"/>
            <a:ext cx="10972800" cy="990600"/>
          </a:xfrm>
          <a:prstGeom prst="rect">
            <a:avLst/>
          </a:prstGeom>
        </p:spPr>
        <p:txBody>
          <a:bodyPr vert="horz" anchor="b" anchorCtr="0">
            <a:normAutofit/>
          </a:bodyPr>
          <a:lstStyle/>
          <a:p>
            <a:r>
              <a:rPr kumimoji="0" lang="cs-CZ"/>
              <a:t>Klepnutím lze upravit styl předlohy nadpisů.</a:t>
            </a:r>
            <a:endParaRPr kumimoji="0" lang="en-US"/>
          </a:p>
        </p:txBody>
      </p:sp>
      <p:sp>
        <p:nvSpPr>
          <p:cNvPr id="13" name="Zástupný symbol pro text 12"/>
          <p:cNvSpPr>
            <a:spLocks noGrp="1"/>
          </p:cNvSpPr>
          <p:nvPr>
            <p:ph type="body" idx="1"/>
          </p:nvPr>
        </p:nvSpPr>
        <p:spPr>
          <a:xfrm>
            <a:off x="609600" y="1219200"/>
            <a:ext cx="10972800" cy="4910328"/>
          </a:xfrm>
          <a:prstGeom prst="rect">
            <a:avLst/>
          </a:prstGeom>
        </p:spPr>
        <p:txBody>
          <a:bodyPr vert="horz">
            <a:normAutofit/>
          </a:bodyPr>
          <a:lstStyle/>
          <a:p>
            <a:pPr lvl="0" eaLnBrk="1" latinLnBrk="0" hangingPunct="1"/>
            <a:r>
              <a:rPr kumimoji="0" lang="cs-CZ"/>
              <a:t>Klepnutím lze upravit styly předlohy textu.</a:t>
            </a:r>
          </a:p>
          <a:p>
            <a:pPr lvl="1" eaLnBrk="1" latinLnBrk="0" hangingPunct="1"/>
            <a:r>
              <a:rPr kumimoji="0" lang="cs-CZ"/>
              <a:t>Druhá úroveň</a:t>
            </a:r>
          </a:p>
          <a:p>
            <a:pPr lvl="2" eaLnBrk="1" latinLnBrk="0" hangingPunct="1"/>
            <a:r>
              <a:rPr kumimoji="0" lang="cs-CZ"/>
              <a:t>Třetí úroveň</a:t>
            </a:r>
          </a:p>
          <a:p>
            <a:pPr lvl="3" eaLnBrk="1" latinLnBrk="0" hangingPunct="1"/>
            <a:r>
              <a:rPr kumimoji="0" lang="cs-CZ"/>
              <a:t>Čtvrtá úroveň</a:t>
            </a:r>
          </a:p>
          <a:p>
            <a:pPr lvl="4" eaLnBrk="1" latinLnBrk="0" hangingPunct="1"/>
            <a:r>
              <a:rPr kumimoji="0" lang="cs-CZ"/>
              <a:t>Pátá úroveň</a:t>
            </a:r>
            <a:endParaRPr kumimoji="0" lang="en-US"/>
          </a:p>
        </p:txBody>
      </p:sp>
      <p:sp>
        <p:nvSpPr>
          <p:cNvPr id="14" name="Zástupný symbol pro datum 13"/>
          <p:cNvSpPr>
            <a:spLocks noGrp="1"/>
          </p:cNvSpPr>
          <p:nvPr>
            <p:ph type="dt" sz="half" idx="2"/>
          </p:nvPr>
        </p:nvSpPr>
        <p:spPr>
          <a:xfrm>
            <a:off x="8534400" y="6356350"/>
            <a:ext cx="3052064" cy="365760"/>
          </a:xfrm>
          <a:prstGeom prst="rect">
            <a:avLst/>
          </a:prstGeom>
        </p:spPr>
        <p:txBody>
          <a:bodyPr vert="horz"/>
          <a:lstStyle>
            <a:lvl1pPr algn="l" eaLnBrk="1" latinLnBrk="0" hangingPunct="1">
              <a:defRPr kumimoji="0" sz="1400">
                <a:solidFill>
                  <a:schemeClr val="tx2"/>
                </a:solidFill>
              </a:defRPr>
            </a:lvl1pPr>
          </a:lstStyle>
          <a:p>
            <a:fld id="{CFE25FFF-9F18-4CAF-A325-434DEEE3E1D0}" type="datetimeFigureOut">
              <a:rPr lang="cs-CZ" smtClean="0">
                <a:solidFill>
                  <a:srgbClr val="464653"/>
                </a:solidFill>
              </a:rPr>
              <a:pPr/>
              <a:t>07.03.2024</a:t>
            </a:fld>
            <a:endParaRPr lang="cs-CZ">
              <a:solidFill>
                <a:srgbClr val="464653"/>
              </a:solidFill>
            </a:endParaRPr>
          </a:p>
        </p:txBody>
      </p:sp>
      <p:sp>
        <p:nvSpPr>
          <p:cNvPr id="3" name="Zástupný symbol pro zápatí 2"/>
          <p:cNvSpPr>
            <a:spLocks noGrp="1"/>
          </p:cNvSpPr>
          <p:nvPr>
            <p:ph type="ftr" sz="quarter" idx="3"/>
          </p:nvPr>
        </p:nvSpPr>
        <p:spPr>
          <a:xfrm>
            <a:off x="3864864" y="6356350"/>
            <a:ext cx="4673600" cy="365760"/>
          </a:xfrm>
          <a:prstGeom prst="rect">
            <a:avLst/>
          </a:prstGeom>
        </p:spPr>
        <p:txBody>
          <a:bodyPr vert="horz"/>
          <a:lstStyle>
            <a:lvl1pPr algn="r" eaLnBrk="1" latinLnBrk="0" hangingPunct="1">
              <a:defRPr kumimoji="0" sz="1400">
                <a:solidFill>
                  <a:schemeClr val="tx2"/>
                </a:solidFill>
              </a:defRPr>
            </a:lvl1pPr>
          </a:lstStyle>
          <a:p>
            <a:endParaRPr lang="cs-CZ">
              <a:solidFill>
                <a:srgbClr val="464653"/>
              </a:solidFill>
            </a:endParaRPr>
          </a:p>
        </p:txBody>
      </p:sp>
      <p:sp>
        <p:nvSpPr>
          <p:cNvPr id="23" name="Zástupný symbol pro číslo snímku 22"/>
          <p:cNvSpPr>
            <a:spLocks noGrp="1"/>
          </p:cNvSpPr>
          <p:nvPr>
            <p:ph type="sldNum" sz="quarter" idx="4"/>
          </p:nvPr>
        </p:nvSpPr>
        <p:spPr>
          <a:xfrm>
            <a:off x="816864" y="6356350"/>
            <a:ext cx="2641600" cy="365760"/>
          </a:xfrm>
          <a:prstGeom prst="rect">
            <a:avLst/>
          </a:prstGeom>
        </p:spPr>
        <p:txBody>
          <a:bodyPr vert="horz"/>
          <a:lstStyle>
            <a:lvl1pPr algn="l" eaLnBrk="1" latinLnBrk="0" hangingPunct="1">
              <a:defRPr kumimoji="0" sz="1400">
                <a:solidFill>
                  <a:schemeClr val="tx2"/>
                </a:solidFill>
              </a:defRPr>
            </a:lvl1pPr>
          </a:lstStyle>
          <a:p>
            <a:fld id="{F5499E23-4CF0-4014-BCE2-0FEEB74A9FA6}" type="slidenum">
              <a:rPr lang="cs-CZ" smtClean="0">
                <a:solidFill>
                  <a:srgbClr val="464653"/>
                </a:solidFill>
              </a:rPr>
              <a:pPr/>
              <a:t>‹#›</a:t>
            </a:fld>
            <a:endParaRPr lang="cs-CZ">
              <a:solidFill>
                <a:srgbClr val="464653"/>
              </a:solidFill>
            </a:endParaRPr>
          </a:p>
        </p:txBody>
      </p:sp>
      <p:sp>
        <p:nvSpPr>
          <p:cNvPr id="28" name="Přímá spojovací čára 27"/>
          <p:cNvSpPr>
            <a:spLocks noChangeShapeType="1"/>
          </p:cNvSpPr>
          <p:nvPr/>
        </p:nvSpPr>
        <p:spPr bwMode="auto">
          <a:xfrm>
            <a:off x="609600" y="6353175"/>
            <a:ext cx="109728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sz="1800">
              <a:solidFill>
                <a:prstClr val="black"/>
              </a:solidFill>
              <a:latin typeface="Gill Sans MT"/>
            </a:endParaRPr>
          </a:p>
        </p:txBody>
      </p:sp>
      <p:sp>
        <p:nvSpPr>
          <p:cNvPr id="29" name="Přímá spojovací čára 28"/>
          <p:cNvSpPr>
            <a:spLocks noChangeShapeType="1"/>
          </p:cNvSpPr>
          <p:nvPr/>
        </p:nvSpPr>
        <p:spPr bwMode="auto">
          <a:xfrm>
            <a:off x="609600" y="1143000"/>
            <a:ext cx="109728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sz="1800">
              <a:solidFill>
                <a:prstClr val="black"/>
              </a:solidFill>
              <a:latin typeface="Gill Sans MT"/>
            </a:endParaRPr>
          </a:p>
        </p:txBody>
      </p:sp>
      <p:sp>
        <p:nvSpPr>
          <p:cNvPr id="10" name="Rovnoramenný trojúhelník 9"/>
          <p:cNvSpPr>
            <a:spLocks noChangeAspect="1"/>
          </p:cNvSpPr>
          <p:nvPr/>
        </p:nvSpPr>
        <p:spPr>
          <a:xfrm rot="5400000">
            <a:off x="590609" y="6447423"/>
            <a:ext cx="190849" cy="160419"/>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sz="1800">
              <a:solidFill>
                <a:prstClr val="white"/>
              </a:solidFill>
            </a:endParaRPr>
          </a:p>
        </p:txBody>
      </p:sp>
    </p:spTree>
    <p:extLst>
      <p:ext uri="{BB962C8B-B14F-4D97-AF65-F5344CB8AC3E}">
        <p14:creationId xmlns:p14="http://schemas.microsoft.com/office/powerpoint/2010/main" val="86454682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3200" kern="120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6000"/>
        <a:buFont typeface="Wingdings 3"/>
        <a:buChar char=""/>
        <a:defRPr kumimoji="0" sz="26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 typeface="Wingdings 3"/>
        <a:buChar char=""/>
        <a:defRPr kumimoji="0"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 typeface="Wingdings 3"/>
        <a:buChar char=""/>
        <a:defRPr kumimoji="0"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 typeface="Wingdings"/>
        <a:buChar char=""/>
        <a:defRPr kumimoji="0"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 typeface="Wingdings"/>
        <a:buChar char=""/>
        <a:defRPr kumimoji="0"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FFEFD1"/>
            </a:gs>
            <a:gs pos="64999">
              <a:srgbClr val="F0EBD5"/>
            </a:gs>
            <a:gs pos="100000">
              <a:srgbClr val="D1C39F"/>
            </a:gs>
          </a:gsLst>
          <a:lin ang="5400000" scaled="0"/>
          <a:tileRect/>
        </a:gradFill>
        <a:effectLst/>
      </p:bgPr>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cs-CZ"/>
              <a:t>Klepnutím lze upravit styl předlohy nadpisů.</a:t>
            </a:r>
          </a:p>
        </p:txBody>
      </p:sp>
      <p:sp>
        <p:nvSpPr>
          <p:cNvPr id="3" name="Zástupný symbol pro text 2"/>
          <p:cNvSpPr>
            <a:spLocks noGrp="1"/>
          </p:cNvSpPr>
          <p:nvPr>
            <p:ph type="body" idx="1"/>
          </p:nvPr>
        </p:nvSpPr>
        <p:spPr>
          <a:xfrm>
            <a:off x="609600" y="1600206"/>
            <a:ext cx="10972800" cy="4525963"/>
          </a:xfrm>
          <a:prstGeom prst="rect">
            <a:avLst/>
          </a:prstGeom>
        </p:spPr>
        <p:txBody>
          <a:bodyPr vert="horz" lIns="91440" tIns="45720" rIns="91440" bIns="45720" rtlCol="0">
            <a:normAutofit/>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2"/>
          </p:nvPr>
        </p:nvSpPr>
        <p:spPr>
          <a:xfrm>
            <a:off x="609600" y="6356363"/>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A2C1E2FD-A733-4E99-8325-6D4E185D9429}" type="datetimeFigureOut">
              <a:rPr lang="cs-CZ" smtClean="0"/>
              <a:pPr>
                <a:defRPr/>
              </a:pPr>
              <a:t>07.03.2024</a:t>
            </a:fld>
            <a:endParaRPr lang="cs-CZ"/>
          </a:p>
        </p:txBody>
      </p:sp>
      <p:sp>
        <p:nvSpPr>
          <p:cNvPr id="5" name="Zástupný symbol pro zápatí 4"/>
          <p:cNvSpPr>
            <a:spLocks noGrp="1"/>
          </p:cNvSpPr>
          <p:nvPr>
            <p:ph type="ftr" sz="quarter" idx="3"/>
          </p:nvPr>
        </p:nvSpPr>
        <p:spPr>
          <a:xfrm>
            <a:off x="4165600" y="6356363"/>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cs-CZ"/>
          </a:p>
        </p:txBody>
      </p:sp>
      <p:sp>
        <p:nvSpPr>
          <p:cNvPr id="6" name="Zástupný symbol pro číslo snímku 5"/>
          <p:cNvSpPr>
            <a:spLocks noGrp="1"/>
          </p:cNvSpPr>
          <p:nvPr>
            <p:ph type="sldNum" sz="quarter" idx="4"/>
          </p:nvPr>
        </p:nvSpPr>
        <p:spPr>
          <a:xfrm>
            <a:off x="8737600" y="6356363"/>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514094BE-0282-4F9D-8C47-6AF57358B825}" type="slidenum">
              <a:rPr lang="cs-CZ" smtClean="0"/>
              <a:pPr>
                <a:defRPr/>
              </a:pPr>
              <a:t>‹#›</a:t>
            </a:fld>
            <a:endParaRPr lang="cs-CZ"/>
          </a:p>
        </p:txBody>
      </p:sp>
    </p:spTree>
    <p:extLst>
      <p:ext uri="{BB962C8B-B14F-4D97-AF65-F5344CB8AC3E}">
        <p14:creationId xmlns:p14="http://schemas.microsoft.com/office/powerpoint/2010/main" val="355651587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useBgFill="1">
        <p:nvSpPr>
          <p:cNvPr id="9" name="Obdélník 8">
            <a:extLst>
              <a:ext uri="{FF2B5EF4-FFF2-40B4-BE49-F238E27FC236}">
                <a16:creationId xmlns:a16="http://schemas.microsoft.com/office/drawing/2014/main" id="{1E94681D-2A4C-4A8D-B9B5-31D440D0328D}"/>
              </a:ext>
            </a:extLst>
          </p:cNvPr>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7" name="Obdélník 6"/>
          <p:cNvSpPr/>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sp>
      <p:sp>
        <p:nvSpPr>
          <p:cNvPr id="8" name="Obdélník 7"/>
          <p:cNvSpPr/>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sp>
        <p:nvSpPr>
          <p:cNvPr id="2" name="Zástupný symbol pro nadpis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pPr rtl="0"/>
            <a:r>
              <a:rPr lang="cs" dirty="0"/>
              <a:t>Kliknutím můžete upravit styl předlohy nadpisů.</a:t>
            </a:r>
            <a:endParaRPr lang="en-US" dirty="0"/>
          </a:p>
        </p:txBody>
      </p:sp>
      <p:sp>
        <p:nvSpPr>
          <p:cNvPr id="3" name="Zástupný symbol pro text 2"/>
          <p:cNvSpPr>
            <a:spLocks noGrp="1"/>
          </p:cNvSpPr>
          <p:nvPr>
            <p:ph type="body" idx="1"/>
          </p:nvPr>
        </p:nvSpPr>
        <p:spPr>
          <a:xfrm>
            <a:off x="1066800" y="2103120"/>
            <a:ext cx="10058400" cy="3849624"/>
          </a:xfrm>
          <a:prstGeom prst="rect">
            <a:avLst/>
          </a:prstGeom>
        </p:spPr>
        <p:txBody>
          <a:bodyPr vert="horz" lIns="91440" tIns="45720" rIns="91440" bIns="45720" rtlCol="0">
            <a:normAutofit/>
          </a:bodyPr>
          <a:lstStyle/>
          <a:p>
            <a:pPr lvl="0" rtl="0"/>
            <a:r>
              <a:rPr lang="cs"/>
              <a:t>Kliknutím můžete upravit styly předlohy textu.</a:t>
            </a:r>
          </a:p>
          <a:p>
            <a:pPr lvl="1" rtl="0"/>
            <a:r>
              <a:rPr lang="cs"/>
              <a:t>Druhá úroveň</a:t>
            </a:r>
          </a:p>
          <a:p>
            <a:pPr lvl="2" rtl="0"/>
            <a:r>
              <a:rPr lang="cs"/>
              <a:t>Třetí úroveň</a:t>
            </a:r>
          </a:p>
          <a:p>
            <a:pPr lvl="3" rtl="0"/>
            <a:r>
              <a:rPr lang="cs"/>
              <a:t>Čtvrtá úroveň</a:t>
            </a:r>
          </a:p>
          <a:p>
            <a:pPr lvl="4" rtl="0"/>
            <a:r>
              <a:rPr lang="cs"/>
              <a:t>Pátá úroveň</a:t>
            </a:r>
            <a:endParaRPr lang="en-US" dirty="0"/>
          </a:p>
        </p:txBody>
      </p:sp>
      <p:sp>
        <p:nvSpPr>
          <p:cNvPr id="4" name="Zástupný symbol pro datum 3"/>
          <p:cNvSpPr>
            <a:spLocks noGrp="1"/>
          </p:cNvSpPr>
          <p:nvPr>
            <p:ph type="dt" sz="half" idx="2"/>
          </p:nvPr>
        </p:nvSpPr>
        <p:spPr>
          <a:xfrm>
            <a:off x="7256794" y="6035040"/>
            <a:ext cx="2893045" cy="365760"/>
          </a:xfrm>
          <a:prstGeom prst="rect">
            <a:avLst/>
          </a:prstGeom>
        </p:spPr>
        <p:txBody>
          <a:bodyPr vert="horz" lIns="91440" tIns="45720" rIns="91440" bIns="45720" rtlCol="0" anchor="b"/>
          <a:lstStyle>
            <a:lvl1pPr algn="r">
              <a:defRPr sz="800">
                <a:solidFill>
                  <a:schemeClr val="tx1">
                    <a:lumMod val="75000"/>
                    <a:lumOff val="25000"/>
                  </a:schemeClr>
                </a:solidFill>
              </a:defRPr>
            </a:lvl1pPr>
          </a:lstStyle>
          <a:p>
            <a:pPr rtl="0"/>
            <a:fld id="{10639C23-9424-4615-9F2F-4DF01B7F951B}" type="datetime1">
              <a:rPr lang="cs-CZ" smtClean="0"/>
              <a:t>07.03.2024</a:t>
            </a:fld>
            <a:endParaRPr lang="en-US" dirty="0"/>
          </a:p>
        </p:txBody>
      </p:sp>
      <p:sp>
        <p:nvSpPr>
          <p:cNvPr id="5" name="Zástupné zápatí 4"/>
          <p:cNvSpPr>
            <a:spLocks noGrp="1"/>
          </p:cNvSpPr>
          <p:nvPr>
            <p:ph type="ftr" sz="quarter" idx="3"/>
          </p:nvPr>
        </p:nvSpPr>
        <p:spPr>
          <a:xfrm>
            <a:off x="1066800" y="6035040"/>
            <a:ext cx="5816600" cy="365760"/>
          </a:xfrm>
          <a:prstGeom prst="rect">
            <a:avLst/>
          </a:prstGeom>
        </p:spPr>
        <p:txBody>
          <a:bodyPr vert="horz" lIns="91440" tIns="45720" rIns="91440" bIns="45720" rtlCol="0" anchor="b"/>
          <a:lstStyle>
            <a:lvl1pPr algn="l">
              <a:defRPr sz="800">
                <a:solidFill>
                  <a:schemeClr val="tx1">
                    <a:lumMod val="85000"/>
                    <a:lumOff val="15000"/>
                  </a:schemeClr>
                </a:solidFill>
              </a:defRPr>
            </a:lvl1pPr>
          </a:lstStyle>
          <a:p>
            <a:pPr rtl="0"/>
            <a:endParaRPr lang="en-US" dirty="0"/>
          </a:p>
        </p:txBody>
      </p:sp>
      <p:sp>
        <p:nvSpPr>
          <p:cNvPr id="6" name="Zástupný symbol pro číslo snímku 5"/>
          <p:cNvSpPr>
            <a:spLocks noGrp="1"/>
          </p:cNvSpPr>
          <p:nvPr>
            <p:ph type="sldNum" sz="quarter" idx="4"/>
          </p:nvPr>
        </p:nvSpPr>
        <p:spPr>
          <a:xfrm>
            <a:off x="10287000" y="6035040"/>
            <a:ext cx="838200" cy="365760"/>
          </a:xfrm>
          <a:prstGeom prst="rect">
            <a:avLst/>
          </a:prstGeom>
        </p:spPr>
        <p:txBody>
          <a:bodyPr vert="horz" lIns="91440" tIns="45720" rIns="91440" bIns="45720" rtlCol="0" anchor="b"/>
          <a:lstStyle>
            <a:lvl1pPr algn="r">
              <a:defRPr sz="800">
                <a:solidFill>
                  <a:schemeClr val="tx1">
                    <a:lumMod val="75000"/>
                    <a:lumOff val="25000"/>
                  </a:schemeClr>
                </a:solidFill>
              </a:defRPr>
            </a:lvl1pPr>
          </a:lstStyle>
          <a:p>
            <a:pPr rtl="0"/>
            <a:fld id="{34B7E4EF-A1BD-40F4-AB7B-04F084DD991D}" type="slidenum">
              <a:rPr lang="en-US" smtClean="0"/>
              <a:t>‹#›</a:t>
            </a:fld>
            <a:endParaRPr lang="en-US"/>
          </a:p>
        </p:txBody>
      </p:sp>
    </p:spTree>
    <p:extLst>
      <p:ext uri="{BB962C8B-B14F-4D97-AF65-F5344CB8AC3E}">
        <p14:creationId xmlns:p14="http://schemas.microsoft.com/office/powerpoint/2010/main" val="196617935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sldNum="0" hdr="0" ftr="0"/>
  <p:txStyles>
    <p:titleStyle>
      <a:lvl1pPr algn="l" defTabSz="914400" rtl="0" eaLnBrk="1" latinLnBrk="0" hangingPunct="1">
        <a:lnSpc>
          <a:spcPct val="90000"/>
        </a:lnSpc>
        <a:spcBef>
          <a:spcPct val="0"/>
        </a:spcBef>
        <a:buNone/>
        <a:defRPr lang="en-US" sz="4000" i="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10000"/>
        </a:lnSpc>
        <a:spcBef>
          <a:spcPts val="900"/>
        </a:spcBef>
        <a:spcAft>
          <a:spcPts val="0"/>
        </a:spcAft>
        <a:buClr>
          <a:schemeClr val="tx1">
            <a:lumMod val="85000"/>
            <a:lumOff val="15000"/>
          </a:schemeClr>
        </a:buClr>
        <a:buFont typeface="Garamond" pitchFamily="18" charset="0"/>
        <a:buChar char="◦"/>
        <a:defRPr sz="15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3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hyperlink" Target="https://www.youtube.com/watch?v=xYsUaIAGrug" TargetMode="External"/><Relationship Id="rId2" Type="http://schemas.openxmlformats.org/officeDocument/2006/relationships/hyperlink" Target="http://www.antropoweb.cz/webzin/index.php/webzin/issue/current" TargetMode="Externa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05.xml.rels><?xml version="1.0" encoding="UTF-8" standalone="yes"?>
<Relationships xmlns="http://schemas.openxmlformats.org/package/2006/relationships"><Relationship Id="rId3" Type="http://schemas.openxmlformats.org/officeDocument/2006/relationships/hyperlink" Target="https://www.migrace.com/adm/_upload/docs/dotace-mv_aktivita-4_metodika-pro-pedagogy_1674651295.pdf" TargetMode="External"/><Relationship Id="rId2" Type="http://schemas.openxmlformats.org/officeDocument/2006/relationships/hyperlink" Target="https://lidevpohybu.eu/aktivity/kytka-identity/" TargetMode="External"/><Relationship Id="rId1" Type="http://schemas.openxmlformats.org/officeDocument/2006/relationships/slideLayout" Target="../slideLayouts/slideLayout35.xml"/><Relationship Id="rId4" Type="http://schemas.openxmlformats.org/officeDocument/2006/relationships/hyperlink" Target="https://www.migrace.com/cs/clanky/1421_rozvoj-multikulturniho-pochopeni-prace-s-tematy-migrace-a-uprchlictvi-ve-vyuce" TargetMode="Externa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32.pn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s://www.czso.cz/csu/cizinci/2-ciz_nabyvani_obcanstvi" TargetMode="Externa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hyperlink" Target="https://www.ceskatelevize.cz/porady/1131721572-babylon/418236100152024/" TargetMode="External"/><Relationship Id="rId1" Type="http://schemas.openxmlformats.org/officeDocument/2006/relationships/slideLayout" Target="../slideLayouts/slideLayout4.xml"/></Relationships>
</file>

<file path=ppt/slides/_rels/slide112.xml.rels><?xml version="1.0" encoding="UTF-8" standalone="yes"?>
<Relationships xmlns="http://schemas.openxmlformats.org/package/2006/relationships"><Relationship Id="rId3" Type="http://schemas.openxmlformats.org/officeDocument/2006/relationships/hyperlink" Target="https://www.youtube.com/watch?v=G3Czhb2t0WU" TargetMode="External"/><Relationship Id="rId2" Type="http://schemas.openxmlformats.org/officeDocument/2006/relationships/image" Target="../media/image46.jpg"/><Relationship Id="rId1" Type="http://schemas.openxmlformats.org/officeDocument/2006/relationships/slideLayout" Target="../slideLayouts/slideLayout15.xml"/><Relationship Id="rId4" Type="http://schemas.openxmlformats.org/officeDocument/2006/relationships/hyperlink" Target="https://www.ceskatelevize.cz/ivysilani/1131721572-babylon/" TargetMode="External"/></Relationships>
</file>

<file path=ppt/slides/_rels/slide113.xml.rels><?xml version="1.0" encoding="UTF-8" standalone="yes"?>
<Relationships xmlns="http://schemas.openxmlformats.org/package/2006/relationships"><Relationship Id="rId3" Type="http://schemas.openxmlformats.org/officeDocument/2006/relationships/hyperlink" Target="https://uloz.to/!wqUibwxPZRvp/eriksen-antropologie-multikulturnich-spolecnosti-rozumet-indentite-2007-vojak-svejk-pdf" TargetMode="External"/><Relationship Id="rId2" Type="http://schemas.openxmlformats.org/officeDocument/2006/relationships/hyperlink" Target="https://www.vlada.cz/assets/ppov/rnm/dokumenty/dokumenty-rady/Zprava-o-situaci-narodnostnich-mensin-v-Ceske-republice-za-rok-2019.pdf" TargetMode="External"/><Relationship Id="rId1" Type="http://schemas.openxmlformats.org/officeDocument/2006/relationships/slideLayout" Target="../slideLayouts/slideLayout13.xml"/><Relationship Id="rId5" Type="http://schemas.openxmlformats.org/officeDocument/2006/relationships/hyperlink" Target="https://www.vydavatelstviupol.cz/cz/978-80-244-4229-7#&amp;gid=1&amp;pid=1" TargetMode="External"/><Relationship Id="rId4" Type="http://schemas.openxmlformats.org/officeDocument/2006/relationships/hyperlink" Target="https://lidemesta.cuni.cz/LM-922.html" TargetMode="External"/></Relationships>
</file>

<file path=ppt/slides/_rels/slide114.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1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hyperlink" Target="https://ct24.ceskatelevize.cz/domaci/1557909-prehledne-cesta-uprchliku-ceskym-azylovym-systemem" TargetMode="Externa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hyperlink" Target="https://www.mvcr.cz/docDetail.aspx?docid=22111977&amp;docType=ART&amp;chnum=4" TargetMode="Externa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hyperlink" Target="https://www.consilium.europa.eu/cs/infographics/temporary-protection-displaced-persons/"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3" Type="http://schemas.openxmlformats.org/officeDocument/2006/relationships/hyperlink" Target="https://www.migrace.com/cs/delame/projekty" TargetMode="External"/><Relationship Id="rId2" Type="http://schemas.openxmlformats.org/officeDocument/2006/relationships/hyperlink" Target="https://meta-ops.eu/clanek/o-mete/" TargetMode="External"/><Relationship Id="rId1" Type="http://schemas.openxmlformats.org/officeDocument/2006/relationships/slideLayout" Target="../slideLayouts/slideLayout2.xml"/><Relationship Id="rId5" Type="http://schemas.openxmlformats.org/officeDocument/2006/relationships/hyperlink" Target="https://www.youtube.com/watch?v=QBAO3xwFiiA" TargetMode="External"/><Relationship Id="rId4" Type="http://schemas.openxmlformats.org/officeDocument/2006/relationships/hyperlink" Target="https://bezvrasek.migrace.com/cs/clanky/00090/po-25-letech-vzpominame-na-valecne-oblehani-bosenskeho-sarajeva" TargetMode="External"/></Relationships>
</file>

<file path=ppt/slides/_rels/slide121.xml.rels><?xml version="1.0" encoding="UTF-8" standalone="yes"?>
<Relationships xmlns="http://schemas.openxmlformats.org/package/2006/relationships"><Relationship Id="rId3" Type="http://schemas.openxmlformats.org/officeDocument/2006/relationships/hyperlink" Target="https://www.youtube.com/watch?v=5AEMbj9KaEI" TargetMode="External"/><Relationship Id="rId2" Type="http://schemas.openxmlformats.org/officeDocument/2006/relationships/hyperlink" Target="http://www.suz.cz/" TargetMode="External"/><Relationship Id="rId1" Type="http://schemas.openxmlformats.org/officeDocument/2006/relationships/slideLayout" Target="../slideLayouts/slideLayout2.xml"/><Relationship Id="rId4" Type="http://schemas.openxmlformats.org/officeDocument/2006/relationships/hyperlink" Target="https://www.youtube.com/watch?v=K4r99d1CdZ4" TargetMode="Externa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hyperlink" Target="https://www.youtube.com/watch?v=oyzEvaanbXU" TargetMode="External"/><Relationship Id="rId2" Type="http://schemas.openxmlformats.org/officeDocument/2006/relationships/hyperlink" Target="https://www.youtube.com/watch?v=Eilds5treCo" TargetMode="External"/><Relationship Id="rId1" Type="http://schemas.openxmlformats.org/officeDocument/2006/relationships/slideLayout" Target="../slideLayouts/slideLayout2.xml"/><Relationship Id="rId4" Type="http://schemas.openxmlformats.org/officeDocument/2006/relationships/hyperlink" Target="https://www.zeny.cz/vztahy-a-rodina/o-cem-se-mlci-jak-se-zije-v-cesku-kdyz-mate-nalepku-uprchlik-8397.html"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s://vlada.gov.cz/assets/ppov/rnm/dokumenty/dokumenty-rady/Vyrocni-zprava-o-cinnosti-Rady-vlady-pro-narodnostni-mensiny-v-roce-2022.pdf" TargetMode="External"/><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file:///C:\Users\uzivatel\Downloads\&#196;&#140;tvrtletn&#195;&#173;_zpr&#195;&#161;va_o_migraci_&#226;&#128;&#147;_IV_2023%20(1).pdf" TargetMode="External"/><Relationship Id="rId2" Type="http://schemas.openxmlformats.org/officeDocument/2006/relationships/hyperlink" Target="https://www.mvcr.cz/clanek/ctvrtletni-zprava-o-migraci-za-ii-ctvrtleti-2023.aspx" TargetMode="External"/><Relationship Id="rId1" Type="http://schemas.openxmlformats.org/officeDocument/2006/relationships/slideLayout" Target="../slideLayouts/slideLayout2.xml"/><Relationship Id="rId4" Type="http://schemas.openxmlformats.org/officeDocument/2006/relationships/hyperlink" Target="https://www.czso.cz/csu/cizinci/cizinci-pocet-cizincu" TargetMode="Externa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https://www.czso.cz/csu/czso/vetsinu-cizincu-pobyvajicich-v-cesku-tvorili-ukrajinci" TargetMode="Externa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file:///C:\Users\uzivatel\Downloads\&#196;&#140;tvrtletn&#195;&#173;_zpr&#195;&#161;va_o_migraci_&#226;&#128;&#147;_IV_2023%20(1).pdf" TargetMode="Externa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hyperlink" Target="https://www.atlaspredsudku.cz/" TargetMode="Externa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openxmlformats.org/officeDocument/2006/relationships/hyperlink" Target="https://sancedetem.cz/dite-cizinec-v-ceske-skole" TargetMode="External"/><Relationship Id="rId3" Type="http://schemas.openxmlformats.org/officeDocument/2006/relationships/hyperlink" Target="https://www.consilium.europa.eu/cs/policies/eu-migration-policy/refugee-inflow-from-ukraine/#protect" TargetMode="External"/><Relationship Id="rId7" Type="http://schemas.openxmlformats.org/officeDocument/2006/relationships/hyperlink" Target="https://www.consilium.europa.eu/cs/policies/eu-migration-policy/refugee-inflow-from-ukraine/#help" TargetMode="External"/><Relationship Id="rId2" Type="http://schemas.openxmlformats.org/officeDocument/2006/relationships/hyperlink" Target="https://www.mvcr.cz/migrace/clanek/ctvrtletni-zpravy-o-situaci-v-oblasti-migrace.aspx" TargetMode="External"/><Relationship Id="rId1" Type="http://schemas.openxmlformats.org/officeDocument/2006/relationships/slideLayout" Target="../slideLayouts/slideLayout2.xml"/><Relationship Id="rId6" Type="http://schemas.openxmlformats.org/officeDocument/2006/relationships/hyperlink" Target="https://www.consilium.europa.eu/cs/policies/eu-migration-policy/refugee-inflow-from-ukraine/#long" TargetMode="External"/><Relationship Id="rId11" Type="http://schemas.openxmlformats.org/officeDocument/2006/relationships/hyperlink" Target="https://www.novinky.cz/clanek/domaci-rakusan-dostal-na-debate-s-ukrajinci-sirky-40461927" TargetMode="External"/><Relationship Id="rId5" Type="http://schemas.openxmlformats.org/officeDocument/2006/relationships/hyperlink" Target="https://www.consilium.europa.eu/cs/policies/eu-migration-policy/refugee-inflow-from-ukraine/#right" TargetMode="External"/><Relationship Id="rId10" Type="http://schemas.openxmlformats.org/officeDocument/2006/relationships/hyperlink" Target="https://www.seznamzpravy.cz/clanek/domaci-zivot-v-cesku-co-delaji-ukrajinci-ptal-se-diskuter-rakusana-odpoved-dostal-od-publika-244408" TargetMode="External"/><Relationship Id="rId4" Type="http://schemas.openxmlformats.org/officeDocument/2006/relationships/hyperlink" Target="https://www.consilium.europa.eu/cs/policies/eu-migration-policy/refugee-inflow-from-ukraine/#benefit" TargetMode="External"/><Relationship Id="rId9" Type="http://schemas.openxmlformats.org/officeDocument/2006/relationships/hyperlink" Target="https://www.atlaspredsudku.cz/atlas-predsudku" TargetMode="External"/></Relationships>
</file>

<file path=ppt/slides/_rels/slide33.xml.rels><?xml version="1.0" encoding="UTF-8" standalone="yes"?>
<Relationships xmlns="http://schemas.openxmlformats.org/package/2006/relationships"><Relationship Id="rId8" Type="http://schemas.openxmlformats.org/officeDocument/2006/relationships/hyperlink" Target="http://www.vlada.cz/cz/ppov/rnm/mensiny/romska-narodnostni-mensina-16149/" TargetMode="External"/><Relationship Id="rId13" Type="http://schemas.openxmlformats.org/officeDocument/2006/relationships/hyperlink" Target="http://www.vlada.cz/cz/ppov/rnm/mensiny/srbska-narodnostni-mensina-16158/" TargetMode="External"/><Relationship Id="rId3" Type="http://schemas.openxmlformats.org/officeDocument/2006/relationships/hyperlink" Target="http://www.vlada.cz/cz/ppov/rnm/mensiny/bulharska-narodnostni-mensina-16103/" TargetMode="External"/><Relationship Id="rId7" Type="http://schemas.openxmlformats.org/officeDocument/2006/relationships/hyperlink" Target="http://www.vlada.cz/cz/ppov/rnm/mensiny/polska-narodnostni-mensina-16124/" TargetMode="External"/><Relationship Id="rId12" Type="http://schemas.openxmlformats.org/officeDocument/2006/relationships/hyperlink" Target="http://www.vlada.cz/cz/ppov/rnm/mensiny/slovenska-narodnostni-mensina-16157/" TargetMode="External"/><Relationship Id="rId17" Type="http://schemas.openxmlformats.org/officeDocument/2006/relationships/image" Target="../media/image27.png"/><Relationship Id="rId2" Type="http://schemas.openxmlformats.org/officeDocument/2006/relationships/hyperlink" Target="http://www.vlada.cz/cz/ppov/rnm/mensiny/beloruska-mensina-108869/" TargetMode="External"/><Relationship Id="rId16" Type="http://schemas.openxmlformats.org/officeDocument/2006/relationships/hyperlink" Target="https://www.ceskatelevize.cz/porady/11690334848-sousede/419236100111012/" TargetMode="External"/><Relationship Id="rId1" Type="http://schemas.openxmlformats.org/officeDocument/2006/relationships/slideLayout" Target="../slideLayouts/slideLayout4.xml"/><Relationship Id="rId6" Type="http://schemas.openxmlformats.org/officeDocument/2006/relationships/hyperlink" Target="http://www.vlada.cz/cz/ppov/rnm/mensiny/nemecka-narodnostni-mensina-16122/" TargetMode="External"/><Relationship Id="rId11" Type="http://schemas.openxmlformats.org/officeDocument/2006/relationships/hyperlink" Target="http://www.vlada.cz/cz/ppov/rnm/mensiny/recka-narodnostni-mensina-16156/" TargetMode="External"/><Relationship Id="rId5" Type="http://schemas.openxmlformats.org/officeDocument/2006/relationships/hyperlink" Target="http://www.vlada.cz/cz/ppov/rnm/mensiny/madarska-narodnostni-mensina-16115/" TargetMode="External"/><Relationship Id="rId15" Type="http://schemas.openxmlformats.org/officeDocument/2006/relationships/hyperlink" Target="http://www.vlada.cz/cz/ppov/rnm/mensiny/vietnamska-mensina-108870/" TargetMode="External"/><Relationship Id="rId10" Type="http://schemas.openxmlformats.org/officeDocument/2006/relationships/hyperlink" Target="http://www.vlada.cz/cz/ppov/rnm/mensiny/ruska-narodnostni-mensina-16155/" TargetMode="External"/><Relationship Id="rId4" Type="http://schemas.openxmlformats.org/officeDocument/2006/relationships/hyperlink" Target="http://www.vlada.cz/cz/ppov/rnm/mensiny/chorvatska-narodnostni-mensina-16110/" TargetMode="External"/><Relationship Id="rId9" Type="http://schemas.openxmlformats.org/officeDocument/2006/relationships/hyperlink" Target="http://www.vlada.cz/cz/ppov/rnm/mensiny/rusinska-narodnostni-mensina-16151/" TargetMode="External"/><Relationship Id="rId14" Type="http://schemas.openxmlformats.org/officeDocument/2006/relationships/hyperlink" Target="http://www.vlada.cz/cz/ppov/rnm/mensiny/ukrajinska-narodnostni-mensina-16159/" TargetMode="External"/></Relationships>
</file>

<file path=ppt/slides/_rels/slide34.xml.rels><?xml version="1.0" encoding="UTF-8" standalone="yes"?>
<Relationships xmlns="http://schemas.openxmlformats.org/package/2006/relationships"><Relationship Id="rId8" Type="http://schemas.openxmlformats.org/officeDocument/2006/relationships/hyperlink" Target="http://www.vlada.cz/cz/ppov/rnm/mensiny/romska-narodnostni-mensina-16149/" TargetMode="External"/><Relationship Id="rId13" Type="http://schemas.openxmlformats.org/officeDocument/2006/relationships/hyperlink" Target="http://www.vlada.cz/cz/ppov/rnm/mensiny/srbska-narodnostni-mensina-16158/" TargetMode="External"/><Relationship Id="rId3" Type="http://schemas.openxmlformats.org/officeDocument/2006/relationships/hyperlink" Target="http://www.vlada.cz/cz/ppov/rnm/mensiny/bulharska-narodnostni-mensina-16103/" TargetMode="External"/><Relationship Id="rId7" Type="http://schemas.openxmlformats.org/officeDocument/2006/relationships/hyperlink" Target="http://www.vlada.cz/cz/ppov/rnm/mensiny/polska-narodnostni-mensina-16124/" TargetMode="External"/><Relationship Id="rId12" Type="http://schemas.openxmlformats.org/officeDocument/2006/relationships/hyperlink" Target="http://www.vlada.cz/cz/ppov/rnm/mensiny/slovenska-narodnostni-mensina-16157/" TargetMode="External"/><Relationship Id="rId17" Type="http://schemas.openxmlformats.org/officeDocument/2006/relationships/image" Target="../media/image28.png"/><Relationship Id="rId2" Type="http://schemas.openxmlformats.org/officeDocument/2006/relationships/hyperlink" Target="http://www.vlada.cz/cz/ppov/rnm/mensiny/beloruska-mensina-108869/" TargetMode="External"/><Relationship Id="rId16" Type="http://schemas.openxmlformats.org/officeDocument/2006/relationships/hyperlink" Target="https://www.ceskatelevize.cz/porady/1131721572-babylon/414236100152001/" TargetMode="External"/><Relationship Id="rId1" Type="http://schemas.openxmlformats.org/officeDocument/2006/relationships/slideLayout" Target="../slideLayouts/slideLayout4.xml"/><Relationship Id="rId6" Type="http://schemas.openxmlformats.org/officeDocument/2006/relationships/hyperlink" Target="http://www.vlada.cz/cz/ppov/rnm/mensiny/nemecka-narodnostni-mensina-16122/" TargetMode="External"/><Relationship Id="rId11" Type="http://schemas.openxmlformats.org/officeDocument/2006/relationships/hyperlink" Target="http://www.vlada.cz/cz/ppov/rnm/mensiny/recka-narodnostni-mensina-16156/" TargetMode="External"/><Relationship Id="rId5" Type="http://schemas.openxmlformats.org/officeDocument/2006/relationships/hyperlink" Target="http://www.vlada.cz/cz/ppov/rnm/mensiny/madarska-narodnostni-mensina-16115/" TargetMode="External"/><Relationship Id="rId15" Type="http://schemas.openxmlformats.org/officeDocument/2006/relationships/hyperlink" Target="http://www.vlada.cz/cz/ppov/rnm/mensiny/vietnamska-mensina-108870/" TargetMode="External"/><Relationship Id="rId10" Type="http://schemas.openxmlformats.org/officeDocument/2006/relationships/hyperlink" Target="http://www.vlada.cz/cz/ppov/rnm/mensiny/ruska-narodnostni-mensina-16155/" TargetMode="External"/><Relationship Id="rId4" Type="http://schemas.openxmlformats.org/officeDocument/2006/relationships/hyperlink" Target="http://www.vlada.cz/cz/ppov/rnm/mensiny/chorvatska-narodnostni-mensina-16110/" TargetMode="External"/><Relationship Id="rId9" Type="http://schemas.openxmlformats.org/officeDocument/2006/relationships/hyperlink" Target="http://www.vlada.cz/cz/ppov/rnm/mensiny/rusinska-narodnostni-mensina-16151/" TargetMode="External"/><Relationship Id="rId14" Type="http://schemas.openxmlformats.org/officeDocument/2006/relationships/hyperlink" Target="http://www.vlada.cz/cz/ppov/rnm/mensiny/ukrajinska-narodnostni-mensina-16159/" TargetMode="External"/></Relationships>
</file>

<file path=ppt/slides/_rels/slide35.xml.rels><?xml version="1.0" encoding="UTF-8" standalone="yes"?>
<Relationships xmlns="http://schemas.openxmlformats.org/package/2006/relationships"><Relationship Id="rId2" Type="http://schemas.openxmlformats.org/officeDocument/2006/relationships/hyperlink" Target="https://vlada.gov.cz/scripts/detail.php?pgid=125" TargetMode="External"/><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WAV"/><Relationship Id="rId1" Type="http://schemas.microsoft.com/office/2007/relationships/media" Target="../media/media1.WAV"/><Relationship Id="rId4" Type="http://schemas.openxmlformats.org/officeDocument/2006/relationships/image" Target="../media/image29.pn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WAV"/><Relationship Id="rId1" Type="http://schemas.microsoft.com/office/2007/relationships/media" Target="../media/media2.WAV"/><Relationship Id="rId4" Type="http://schemas.openxmlformats.org/officeDocument/2006/relationships/image" Target="../media/image29.png"/></Relationships>
</file>

<file path=ppt/slides/_rels/slide39.xml.rels><?xml version="1.0" encoding="UTF-8" standalone="yes"?>
<Relationships xmlns="http://schemas.openxmlformats.org/package/2006/relationships"><Relationship Id="rId3" Type="http://schemas.openxmlformats.org/officeDocument/2006/relationships/hyperlink" Target="https://www.youtube.com/watch?v=BwHDSaZbeGM" TargetMode="External"/><Relationship Id="rId2" Type="http://schemas.openxmlformats.org/officeDocument/2006/relationships/hyperlink" Target="https://www.youtube.com/watch?v=fSAdTy8AA8Q"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hyperlink" Target="https://www.ceskatelevize.cz/porady/1131721572-babylon/413236100153035/" TargetMode="Externa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43.xml.rels><?xml version="1.0" encoding="UTF-8" standalone="yes"?>
<Relationships xmlns="http://schemas.openxmlformats.org/package/2006/relationships"><Relationship Id="rId3" Type="http://schemas.openxmlformats.org/officeDocument/2006/relationships/hyperlink" Target="https://www.ceskatelevize.cz/porady/1131721572-babylon/dily/vysilani/" TargetMode="External"/><Relationship Id="rId2" Type="http://schemas.openxmlformats.org/officeDocument/2006/relationships/image" Target="../media/image30.jpeg"/><Relationship Id="rId1" Type="http://schemas.openxmlformats.org/officeDocument/2006/relationships/slideLayout" Target="../slideLayouts/slideLayout24.xml"/><Relationship Id="rId4" Type="http://schemas.openxmlformats.org/officeDocument/2006/relationships/hyperlink" Target="https://www.ceskatelevize.cz/porady/1131721572-babylon/418236100152020/" TargetMode="Externa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audio" Target="../media/media3.WAV"/><Relationship Id="rId1" Type="http://schemas.microsoft.com/office/2007/relationships/media" Target="../media/media3.WAV"/><Relationship Id="rId5" Type="http://schemas.openxmlformats.org/officeDocument/2006/relationships/image" Target="../media/image29.png"/><Relationship Id="rId4" Type="http://schemas.openxmlformats.org/officeDocument/2006/relationships/image" Target="../media/image31.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32.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hyperlink" Target="https://www.esfcr.cz/mapa-svl-2015/www/index.html" TargetMode="External"/><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2" Type="http://schemas.openxmlformats.org/officeDocument/2006/relationships/hyperlink" Target="https://www.socialni-zaclenovani.cz/o-nas/" TargetMode="Externa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hyperlink" Target="https://cs.wikipedia.org/wiki/Open_Access" TargetMode="External"/><Relationship Id="rId4" Type="http://schemas.openxmlformats.org/officeDocument/2006/relationships/hyperlink" Target="https://www.vydavatelstviupol.cz/cz/results,1-20?keyword=Preissov%C3%A1+&amp;limitstart=0&amp;option=com_virtuemart&amp;view=category&amp;virtuemart_category_id=0" TargetMode="External"/></Relationships>
</file>

<file path=ppt/slides/_rels/slide60.xml.rels><?xml version="1.0" encoding="UTF-8" standalone="yes"?>
<Relationships xmlns="http://schemas.openxmlformats.org/package/2006/relationships"><Relationship Id="rId3" Type="http://schemas.openxmlformats.org/officeDocument/2006/relationships/hyperlink" Target="https://www.socialni-zaclenovani.cz/oblasti-podpory/vzdelavani/" TargetMode="External"/><Relationship Id="rId2" Type="http://schemas.openxmlformats.org/officeDocument/2006/relationships/hyperlink" Target="https://www.socialni-zaclenovani.cz/oblasti-podpory/bydleni/" TargetMode="External"/><Relationship Id="rId1" Type="http://schemas.openxmlformats.org/officeDocument/2006/relationships/slideLayout" Target="../slideLayouts/slideLayout13.xml"/><Relationship Id="rId6" Type="http://schemas.openxmlformats.org/officeDocument/2006/relationships/hyperlink" Target="https://www.socialni-zaclenovani.cz/dokument/metodika-pro-posouzeni-miry-a-rozsahu-socialniho-vylouceni-v-uzemi/" TargetMode="External"/><Relationship Id="rId5" Type="http://schemas.openxmlformats.org/officeDocument/2006/relationships/hyperlink" Target="https://www.socialni-zaclenovani.cz/oblasti-podpory/zadluzenost/" TargetMode="External"/><Relationship Id="rId4" Type="http://schemas.openxmlformats.org/officeDocument/2006/relationships/hyperlink" Target="https://www.socialni-zaclenovani.cz/oblasti-podpory/zamestnanost/" TargetMode="External"/></Relationships>
</file>

<file path=ppt/slides/_rels/slide6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3" Type="http://schemas.openxmlformats.org/officeDocument/2006/relationships/hyperlink" Target="https://www.ceskatelevize.cz/porady/1181680258-tyden-v-regionech-brno/318281381890414-tyden-v-regionech/" TargetMode="External"/><Relationship Id="rId2" Type="http://schemas.openxmlformats.org/officeDocument/2006/relationships/hyperlink" Target="https://www.ceskatelevize.cz/porady/11517753433-moravsti-chorvate-zrazeny-narod/41623510020/" TargetMode="External"/><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hyperlink" Target="http://www.paidagogos.net/issues/2016/1/article.php?id=5" TargetMode="External"/><Relationship Id="rId7" Type="http://schemas.openxmlformats.org/officeDocument/2006/relationships/hyperlink" Target="http://soced.cz/wp-content/uploads/2014/11/STUDIE_Limity-%C4%8Desk%C3%A9ho-pojet%C3%AD-multikulturn%C3%AD-v%C3%BDchovy_FINAL.pdf" TargetMode="External"/><Relationship Id="rId2" Type="http://schemas.openxmlformats.org/officeDocument/2006/relationships/hyperlink" Target="https://journals.muni.cz/pedor/article/view/6453" TargetMode="External"/><Relationship Id="rId1" Type="http://schemas.openxmlformats.org/officeDocument/2006/relationships/slideLayout" Target="../slideLayouts/slideLayout24.xml"/><Relationship Id="rId6" Type="http://schemas.openxmlformats.org/officeDocument/2006/relationships/hyperlink" Target="https://journals.phil.muni.cz/studia-paedagogica/article/view/37073" TargetMode="External"/><Relationship Id="rId5" Type="http://schemas.openxmlformats.org/officeDocument/2006/relationships/hyperlink" Target="http://www.phil.muni.cz/journals/index.php/studia-paedagogica/article/view/1545" TargetMode="External"/><Relationship Id="rId4" Type="http://schemas.openxmlformats.org/officeDocument/2006/relationships/hyperlink" Target="http://www.antropoweb.cz/webzin/index.php/webzin/article/view/224" TargetMode="Externa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microsoft.com/office/2007/relationships/media" Target="../media/media6.m4a"/><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32.png"/><Relationship Id="rId5" Type="http://schemas.openxmlformats.org/officeDocument/2006/relationships/slideLayout" Target="../slideLayouts/slideLayout4.xml"/><Relationship Id="rId4" Type="http://schemas.openxmlformats.org/officeDocument/2006/relationships/audio" Target="../media/media6.m4a"/></Relationships>
</file>

<file path=ppt/slides/_rels/slide7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hyperlink" Target="https://www.youtube.com/watch?v=xYsUaIAGrug" TargetMode="External"/><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34.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hyperlink" Target="https://www.mvcr.cz/migrace/clanek/ctvrtletni-zpravy-o-situaci-v-oblasti-migrace.aspx" TargetMode="Externa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hyperlink" Target="file:///C:\Users\pre0039\Desktop\&#196;&#140;tvrtletn&#195;&#173;_zpr&#195;&#161;va_o_migraci_&#226;&#128;&#147;_IV_2022.pdf" TargetMode="Externa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8.xml.rels><?xml version="1.0" encoding="UTF-8" standalone="yes"?>
<Relationships xmlns="http://schemas.openxmlformats.org/package/2006/relationships"><Relationship Id="rId3" Type="http://schemas.openxmlformats.org/officeDocument/2006/relationships/hyperlink" Target="https://vlada.gov.cz/cz/ppov/rnm/historie-a-soucasnost-rady-15074/" TargetMode="External"/><Relationship Id="rId2" Type="http://schemas.openxmlformats.org/officeDocument/2006/relationships/hyperlink" Target="https://www.vlada.cz/cz/pracovni-a-poradni-organy-vlady/rnm/mensiny/narodnostni-mensiny-15935/" TargetMode="Externa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80.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3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83.xml.rels><?xml version="1.0" encoding="UTF-8" standalone="yes"?>
<Relationships xmlns="http://schemas.openxmlformats.org/package/2006/relationships"><Relationship Id="rId2" Type="http://schemas.openxmlformats.org/officeDocument/2006/relationships/hyperlink" Target="https://krajane.cizincijmk.cz/" TargetMode="External"/><Relationship Id="rId1" Type="http://schemas.openxmlformats.org/officeDocument/2006/relationships/slideLayout" Target="../slideLayouts/slideLayout34.xml"/></Relationships>
</file>

<file path=ppt/slides/_rels/slide8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hyperlink" Target="https://krajane.cizincijmk.cz/" TargetMode="External"/><Relationship Id="rId1" Type="http://schemas.openxmlformats.org/officeDocument/2006/relationships/slideLayout" Target="../slideLayouts/slideLayout37.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93.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37.xml"/></Relationships>
</file>

<file path=ppt/slides/_rels/slide94.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4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9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37.xml"/></Relationships>
</file>

<file path=ppt/slides/_rels/slide9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hyperlink" Target="https://krajane.cizincijmk.cz/nasi-krajane/" TargetMode="External"/><Relationship Id="rId1" Type="http://schemas.openxmlformats.org/officeDocument/2006/relationships/slideLayout" Target="../slideLayouts/slideLayout37.xml"/><Relationship Id="rId4" Type="http://schemas.openxmlformats.org/officeDocument/2006/relationships/image" Target="../media/image42.png"/></Relationships>
</file>

<file path=ppt/slides/_rels/slide98.xml.rels><?xml version="1.0" encoding="UTF-8" standalone="yes"?>
<Relationships xmlns="http://schemas.openxmlformats.org/package/2006/relationships"><Relationship Id="rId3" Type="http://schemas.openxmlformats.org/officeDocument/2006/relationships/hyperlink" Target="https://krajane.cizincijmk.cz/nguyen-ha-thanh-2-2/" TargetMode="External"/><Relationship Id="rId2" Type="http://schemas.openxmlformats.org/officeDocument/2006/relationships/hyperlink" Target="https://krajane.cizincijmk.cz/nguyen-ha-thanh/" TargetMode="External"/><Relationship Id="rId1" Type="http://schemas.openxmlformats.org/officeDocument/2006/relationships/slideLayout" Target="../slideLayouts/slideLayout42.xml"/><Relationship Id="rId5" Type="http://schemas.openxmlformats.org/officeDocument/2006/relationships/image" Target="../media/image43.png"/><Relationship Id="rId4" Type="http://schemas.openxmlformats.org/officeDocument/2006/relationships/hyperlink" Target="https://krajane.cizincijmk.cz/nasi-krajane/" TargetMode="External"/></Relationships>
</file>

<file path=ppt/slides/_rels/slide99.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3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14" name="Picture 4" descr="Jeden v davu">
            <a:extLst>
              <a:ext uri="{FF2B5EF4-FFF2-40B4-BE49-F238E27FC236}">
                <a16:creationId xmlns:a16="http://schemas.microsoft.com/office/drawing/2014/main" id="{FC355841-7D34-C240-BDE2-178A04FB7FE4}"/>
              </a:ext>
            </a:extLst>
          </p:cNvPr>
          <p:cNvPicPr>
            <a:picLocks noChangeAspect="1"/>
          </p:cNvPicPr>
          <p:nvPr/>
        </p:nvPicPr>
        <p:blipFill rotWithShape="1">
          <a:blip r:embed="rId2"/>
          <a:srcRect t="7726" b="17259"/>
          <a:stretch/>
        </p:blipFill>
        <p:spPr>
          <a:xfrm>
            <a:off x="20" y="10"/>
            <a:ext cx="12191980" cy="6859300"/>
          </a:xfrm>
          <a:prstGeom prst="rect">
            <a:avLst/>
          </a:prstGeom>
        </p:spPr>
      </p:pic>
      <p:sp>
        <p:nvSpPr>
          <p:cNvPr id="15" name="Rectangle 8">
            <a:extLst>
              <a:ext uri="{FF2B5EF4-FFF2-40B4-BE49-F238E27FC236}">
                <a16:creationId xmlns:a16="http://schemas.microsoft.com/office/drawing/2014/main" id="{310B1DD0-264A-47E3-A16A-C87AFA51E6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58" y="0"/>
            <a:ext cx="12192000" cy="6858000"/>
          </a:xfrm>
          <a:prstGeom prst="rect">
            <a:avLst/>
          </a:prstGeom>
          <a:gradFill flip="none" rotWithShape="1">
            <a:gsLst>
              <a:gs pos="20000">
                <a:schemeClr val="tx2">
                  <a:alpha val="70000"/>
                </a:schemeClr>
              </a:gs>
              <a:gs pos="100000">
                <a:schemeClr val="tx2"/>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6">
            <a:extLst>
              <a:ext uri="{FF2B5EF4-FFF2-40B4-BE49-F238E27FC236}">
                <a16:creationId xmlns:a16="http://schemas.microsoft.com/office/drawing/2014/main" id="{69C1BB7B-F21E-41A2-B30C-D8507B9602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bg2"/>
          </a:solidFill>
          <a:ln w="0">
            <a:noFill/>
            <a:prstDash val="solid"/>
            <a:round/>
            <a:headEnd/>
            <a:tailEnd/>
          </a:ln>
        </p:spPr>
        <p:txBody>
          <a:bodyPr/>
          <a:lstStyle/>
          <a:p>
            <a:endParaRPr lang="cs-CZ"/>
          </a:p>
        </p:txBody>
      </p:sp>
      <p:sp>
        <p:nvSpPr>
          <p:cNvPr id="13" name="Freeform 6">
            <a:extLst>
              <a:ext uri="{FF2B5EF4-FFF2-40B4-BE49-F238E27FC236}">
                <a16:creationId xmlns:a16="http://schemas.microsoft.com/office/drawing/2014/main" id="{DF6D7DDE-F8A1-4105-9729-F9EB5F81A3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bg2"/>
          </a:solidFill>
          <a:ln w="0">
            <a:noFill/>
            <a:prstDash val="solid"/>
            <a:round/>
            <a:headEnd/>
            <a:tailEnd/>
          </a:ln>
        </p:spPr>
        <p:txBody>
          <a:bodyPr/>
          <a:lstStyle/>
          <a:p>
            <a:endParaRPr lang="cs-CZ"/>
          </a:p>
        </p:txBody>
      </p:sp>
      <p:sp>
        <p:nvSpPr>
          <p:cNvPr id="2" name="Nadpis 1">
            <a:extLst>
              <a:ext uri="{FF2B5EF4-FFF2-40B4-BE49-F238E27FC236}">
                <a16:creationId xmlns:a16="http://schemas.microsoft.com/office/drawing/2014/main" id="{4BE163B5-091F-4F41-B2AB-7CA81FE63062}"/>
              </a:ext>
            </a:extLst>
          </p:cNvPr>
          <p:cNvSpPr>
            <a:spLocks noGrp="1"/>
          </p:cNvSpPr>
          <p:nvPr>
            <p:ph type="ctrTitle"/>
          </p:nvPr>
        </p:nvSpPr>
        <p:spPr>
          <a:xfrm>
            <a:off x="1915128" y="1788454"/>
            <a:ext cx="8361229" cy="2098226"/>
          </a:xfrm>
        </p:spPr>
        <p:txBody>
          <a:bodyPr>
            <a:normAutofit/>
          </a:bodyPr>
          <a:lstStyle/>
          <a:p>
            <a:r>
              <a:rPr lang="pt-BR">
                <a:solidFill>
                  <a:schemeClr val="bg2"/>
                </a:solidFill>
              </a:rPr>
              <a:t> </a:t>
            </a:r>
            <a:r>
              <a:rPr lang="cs-CZ">
                <a:solidFill>
                  <a:schemeClr val="bg2"/>
                </a:solidFill>
              </a:rPr>
              <a:t>menšinové skupiny</a:t>
            </a:r>
          </a:p>
        </p:txBody>
      </p:sp>
      <p:sp>
        <p:nvSpPr>
          <p:cNvPr id="3" name="Podnadpis 2">
            <a:extLst>
              <a:ext uri="{FF2B5EF4-FFF2-40B4-BE49-F238E27FC236}">
                <a16:creationId xmlns:a16="http://schemas.microsoft.com/office/drawing/2014/main" id="{F03AF717-5EE3-4530-9CE6-74475552AB26}"/>
              </a:ext>
            </a:extLst>
          </p:cNvPr>
          <p:cNvSpPr>
            <a:spLocks noGrp="1"/>
          </p:cNvSpPr>
          <p:nvPr>
            <p:ph type="subTitle" idx="1"/>
          </p:nvPr>
        </p:nvSpPr>
        <p:spPr>
          <a:xfrm>
            <a:off x="2679906" y="3956279"/>
            <a:ext cx="6831673" cy="1086237"/>
          </a:xfrm>
        </p:spPr>
        <p:txBody>
          <a:bodyPr>
            <a:normAutofit/>
          </a:bodyPr>
          <a:lstStyle/>
          <a:p>
            <a:pPr>
              <a:spcAft>
                <a:spcPts val="600"/>
              </a:spcAft>
            </a:pPr>
            <a:r>
              <a:rPr lang="cs-CZ">
                <a:solidFill>
                  <a:schemeClr val="bg2"/>
                </a:solidFill>
              </a:rPr>
              <a:t>Mgr. Andrea Preissová Krejčí, Ph.D. </a:t>
            </a:r>
          </a:p>
        </p:txBody>
      </p:sp>
    </p:spTree>
    <p:extLst>
      <p:ext uri="{BB962C8B-B14F-4D97-AF65-F5344CB8AC3E}">
        <p14:creationId xmlns:p14="http://schemas.microsoft.com/office/powerpoint/2010/main" val="1548284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par>
                                <p:cTn id="8" presetID="10" presetClass="entr" presetSubtype="0" fill="hold" grpId="0" nodeType="withEffect">
                                  <p:stCondLst>
                                    <p:cond delay="1500"/>
                                  </p:stCondLst>
                                  <p:iterate>
                                    <p:tmPct val="10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7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CE852D8-38B8-43E7-AD39-AF53F0079274}"/>
              </a:ext>
            </a:extLst>
          </p:cNvPr>
          <p:cNvSpPr>
            <a:spLocks noGrp="1"/>
          </p:cNvSpPr>
          <p:nvPr>
            <p:ph type="title"/>
          </p:nvPr>
        </p:nvSpPr>
        <p:spPr>
          <a:xfrm>
            <a:off x="1371600" y="685800"/>
            <a:ext cx="9601200" cy="1485900"/>
          </a:xfrm>
        </p:spPr>
        <p:txBody>
          <a:bodyPr>
            <a:normAutofit/>
          </a:bodyPr>
          <a:lstStyle/>
          <a:p>
            <a:r>
              <a:rPr lang="cs-CZ" b="1" dirty="0"/>
              <a:t>Národnostní menšiny</a:t>
            </a:r>
            <a:br>
              <a:rPr lang="cs-CZ" b="1" dirty="0"/>
            </a:br>
            <a:endParaRPr lang="cs-CZ" dirty="0"/>
          </a:p>
        </p:txBody>
      </p:sp>
      <p:graphicFrame>
        <p:nvGraphicFramePr>
          <p:cNvPr id="7" name="Zástupný obsah 2">
            <a:extLst>
              <a:ext uri="{FF2B5EF4-FFF2-40B4-BE49-F238E27FC236}">
                <a16:creationId xmlns:a16="http://schemas.microsoft.com/office/drawing/2014/main" id="{4DD1AC91-4133-92F0-0438-2BE75E748433}"/>
              </a:ext>
            </a:extLst>
          </p:cNvPr>
          <p:cNvGraphicFramePr>
            <a:graphicFrameLocks noGrp="1"/>
          </p:cNvGraphicFramePr>
          <p:nvPr>
            <p:ph idx="1"/>
            <p:extLst>
              <p:ext uri="{D42A27DB-BD31-4B8C-83A1-F6EECF244321}">
                <p14:modId xmlns:p14="http://schemas.microsoft.com/office/powerpoint/2010/main" val="3726574378"/>
              </p:ext>
            </p:extLst>
          </p:nvPr>
        </p:nvGraphicFramePr>
        <p:xfrm>
          <a:off x="1371600" y="1450109"/>
          <a:ext cx="10303164" cy="512618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62604864"/>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981200" y="274638"/>
            <a:ext cx="8229600" cy="994122"/>
          </a:xfrm>
        </p:spPr>
        <p:txBody>
          <a:bodyPr/>
          <a:lstStyle/>
          <a:p>
            <a:r>
              <a:rPr lang="cs-CZ" dirty="0"/>
              <a:t>Dichotomie „my“ a „oni“</a:t>
            </a:r>
          </a:p>
        </p:txBody>
      </p:sp>
      <p:sp>
        <p:nvSpPr>
          <p:cNvPr id="3" name="Zástupný symbol pro obsah 2"/>
          <p:cNvSpPr>
            <a:spLocks noGrp="1"/>
          </p:cNvSpPr>
          <p:nvPr>
            <p:ph sz="quarter" idx="1"/>
          </p:nvPr>
        </p:nvSpPr>
        <p:spPr>
          <a:xfrm>
            <a:off x="1631504" y="1412776"/>
            <a:ext cx="9036496" cy="5328592"/>
          </a:xfrm>
        </p:spPr>
        <p:txBody>
          <a:bodyPr>
            <a:normAutofit/>
          </a:bodyPr>
          <a:lstStyle/>
          <a:p>
            <a:pPr>
              <a:buNone/>
            </a:pPr>
            <a:r>
              <a:rPr lang="cs-CZ" dirty="0"/>
              <a:t>	</a:t>
            </a:r>
            <a:r>
              <a:rPr lang="cs-CZ" b="1" dirty="0"/>
              <a:t>Často je identita založena na dichotomii „my“ a „oni“.</a:t>
            </a:r>
          </a:p>
          <a:p>
            <a:pPr>
              <a:buNone/>
            </a:pPr>
            <a:r>
              <a:rPr lang="cs-CZ" dirty="0"/>
              <a:t>	</a:t>
            </a:r>
            <a:r>
              <a:rPr lang="cs-CZ" b="1" dirty="0"/>
              <a:t>Naše identita, </a:t>
            </a:r>
            <a:r>
              <a:rPr lang="cs-CZ" dirty="0"/>
              <a:t>často chápána jako etnická identita, je brána jako neměnný faktor determinující člověka, přičemž je z praktického hlediska irelevantní, zda je vnímána jako něco vrozeného, nebo naučeného. </a:t>
            </a:r>
          </a:p>
          <a:p>
            <a:pPr>
              <a:buNone/>
            </a:pPr>
            <a:r>
              <a:rPr lang="cs-CZ" dirty="0"/>
              <a:t>	Je to </a:t>
            </a:r>
            <a:r>
              <a:rPr lang="cs-CZ" b="1" dirty="0"/>
              <a:t>naše identita, </a:t>
            </a:r>
            <a:r>
              <a:rPr lang="cs-CZ" dirty="0"/>
              <a:t>jejíž stálost nám poskytuje pocity sociálního bezpečí, její proměnlivost je přijímána často s despektem, protože je vnímána jako element ohrožující jistoty, které v rámci své komunity máme. </a:t>
            </a:r>
          </a:p>
          <a:p>
            <a:endParaRPr lang="cs-CZ" dirty="0"/>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981200" y="274638"/>
            <a:ext cx="8229600" cy="850106"/>
          </a:xfrm>
        </p:spPr>
        <p:txBody>
          <a:bodyPr>
            <a:normAutofit fontScale="90000"/>
          </a:bodyPr>
          <a:lstStyle/>
          <a:p>
            <a:r>
              <a:rPr lang="cs-CZ" dirty="0"/>
              <a:t>Identita je dynamická a proměnlivá</a:t>
            </a:r>
          </a:p>
        </p:txBody>
      </p:sp>
      <p:sp>
        <p:nvSpPr>
          <p:cNvPr id="3" name="Zástupný symbol pro obsah 2"/>
          <p:cNvSpPr>
            <a:spLocks noGrp="1"/>
          </p:cNvSpPr>
          <p:nvPr>
            <p:ph sz="quarter" idx="1"/>
          </p:nvPr>
        </p:nvSpPr>
        <p:spPr>
          <a:xfrm>
            <a:off x="1991544" y="1124744"/>
            <a:ext cx="8229600" cy="5733256"/>
          </a:xfrm>
        </p:spPr>
        <p:txBody>
          <a:bodyPr>
            <a:normAutofit/>
          </a:bodyPr>
          <a:lstStyle/>
          <a:p>
            <a:r>
              <a:rPr lang="cs-CZ" b="1" dirty="0"/>
              <a:t>Do identity vrůstáme.</a:t>
            </a:r>
          </a:p>
          <a:p>
            <a:r>
              <a:rPr lang="cs-CZ" dirty="0"/>
              <a:t>Identita vzniká pozvolna tak, že dítě dostává odpovědi na své otázky o tom, kým je, ale také o tom, kým není. Nejde totiž jen o to, za koho se považuji já sám, ale také o to, za koho mě považují ostatní. Identita je dynamická. Její jednotlivé vrstvy a složky vznikají po celou dobu života nositele. </a:t>
            </a:r>
          </a:p>
          <a:p>
            <a:r>
              <a:rPr lang="cs-CZ" dirty="0"/>
              <a:t>Nové životní události nás často nutí naši identitu redefinovat. </a:t>
            </a:r>
          </a:p>
          <a:p>
            <a:r>
              <a:rPr lang="cs-CZ" b="1" dirty="0"/>
              <a:t>Identita je mnohovrstevnatá. </a:t>
            </a:r>
            <a:r>
              <a:rPr lang="cs-CZ" dirty="0"/>
              <a:t>Kategorie, s kterými se během života identifikujeme, jsou definovány nejrůznějším způsobem – </a:t>
            </a:r>
            <a:r>
              <a:rPr lang="cs-CZ" dirty="0" err="1"/>
              <a:t>genderově</a:t>
            </a:r>
            <a:r>
              <a:rPr lang="cs-CZ" dirty="0"/>
              <a:t>, etnicky, národnostně, sociálně nebo nábožensky. Průnikem těchto kategorií je právě naše identita. </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Identita je hybridní</a:t>
            </a:r>
          </a:p>
        </p:txBody>
      </p:sp>
      <p:sp>
        <p:nvSpPr>
          <p:cNvPr id="3" name="Zástupný symbol pro obsah 2"/>
          <p:cNvSpPr>
            <a:spLocks noGrp="1"/>
          </p:cNvSpPr>
          <p:nvPr>
            <p:ph sz="quarter" idx="1"/>
          </p:nvPr>
        </p:nvSpPr>
        <p:spPr>
          <a:xfrm>
            <a:off x="1981200" y="1340768"/>
            <a:ext cx="8229600" cy="5256584"/>
          </a:xfrm>
        </p:spPr>
        <p:txBody>
          <a:bodyPr>
            <a:normAutofit/>
          </a:bodyPr>
          <a:lstStyle/>
          <a:p>
            <a:r>
              <a:rPr lang="cs-CZ" b="1" dirty="0"/>
              <a:t>Identita je hybridní. </a:t>
            </a:r>
            <a:r>
              <a:rPr lang="cs-CZ" dirty="0"/>
              <a:t>Dítě vyrůstající v multikulturním prostředí, daným např. různorodostí jeho rodičů, může sdílet dvojí identitu či smíšenou identitu. Nejsme nuceni si vybírat pouze jednu z nabízených identifikací, můžeme být např. Čechy i Slováky i Romy, stejně tak jako obyvateli Prahy. </a:t>
            </a:r>
          </a:p>
          <a:p>
            <a:r>
              <a:rPr lang="cs-CZ" dirty="0"/>
              <a:t>Identita mající </a:t>
            </a:r>
            <a:r>
              <a:rPr lang="cs-CZ" dirty="0" err="1"/>
              <a:t>dynamicko</a:t>
            </a:r>
            <a:r>
              <a:rPr lang="cs-CZ" dirty="0"/>
              <a:t>-mnohovrstevnatě-hybridní charakter předpokládá, že </a:t>
            </a:r>
            <a:r>
              <a:rPr lang="cs-CZ" b="1" dirty="0"/>
              <a:t>respektujeme právo na sebeurčení</a:t>
            </a:r>
            <a:r>
              <a:rPr lang="cs-CZ" dirty="0"/>
              <a:t>, jen tak dáme sobě i druhým svobodu identifikovat se s těmi skupinami, které nás formují (</a:t>
            </a:r>
            <a:r>
              <a:rPr lang="cs-CZ" dirty="0" err="1"/>
              <a:t>Moree</a:t>
            </a:r>
            <a:r>
              <a:rPr lang="cs-CZ" dirty="0"/>
              <a:t>, 2015).</a:t>
            </a:r>
          </a:p>
          <a:p>
            <a:endParaRPr lang="cs-CZ" dirty="0"/>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E6902E4-0FDD-4FEB-9341-60F66583DEF9}"/>
              </a:ext>
            </a:extLst>
          </p:cNvPr>
          <p:cNvSpPr>
            <a:spLocks noGrp="1"/>
          </p:cNvSpPr>
          <p:nvPr>
            <p:ph type="title"/>
          </p:nvPr>
        </p:nvSpPr>
        <p:spPr/>
        <p:txBody>
          <a:bodyPr/>
          <a:lstStyle/>
          <a:p>
            <a:r>
              <a:rPr lang="cs-CZ" dirty="0"/>
              <a:t>Rozumět identitě</a:t>
            </a:r>
          </a:p>
        </p:txBody>
      </p:sp>
      <p:sp>
        <p:nvSpPr>
          <p:cNvPr id="3" name="Zástupný obsah 2">
            <a:extLst>
              <a:ext uri="{FF2B5EF4-FFF2-40B4-BE49-F238E27FC236}">
                <a16:creationId xmlns:a16="http://schemas.microsoft.com/office/drawing/2014/main" id="{5173A4A7-7D0C-44DF-9EA0-ACDB124E9EE7}"/>
              </a:ext>
            </a:extLst>
          </p:cNvPr>
          <p:cNvSpPr>
            <a:spLocks noGrp="1"/>
          </p:cNvSpPr>
          <p:nvPr>
            <p:ph idx="1"/>
          </p:nvPr>
        </p:nvSpPr>
        <p:spPr/>
        <p:txBody>
          <a:bodyPr/>
          <a:lstStyle/>
          <a:p>
            <a:r>
              <a:rPr lang="cs-CZ" dirty="0"/>
              <a:t>Rozšiřující učivo: </a:t>
            </a:r>
            <a:r>
              <a:rPr lang="cs-CZ" dirty="0">
                <a:hlinkClick r:id="rId2"/>
              </a:rPr>
              <a:t>http://www.antropoweb.cz/webzin/index.php/webzin/issue/current</a:t>
            </a:r>
            <a:endParaRPr lang="cs-CZ" dirty="0"/>
          </a:p>
          <a:p>
            <a:endParaRPr lang="cs-CZ" dirty="0"/>
          </a:p>
          <a:p>
            <a:r>
              <a:rPr lang="cs-CZ" dirty="0"/>
              <a:t>Uprchlice ze Sarajeva: </a:t>
            </a:r>
          </a:p>
          <a:p>
            <a:pPr marL="397764" lvl="1" indent="0">
              <a:buNone/>
            </a:pPr>
            <a:r>
              <a:rPr lang="cs-CZ" dirty="0">
                <a:hlinkClick r:id="rId3"/>
              </a:rPr>
              <a:t>https://www.youtube.com/watch?v=xYsUaIAGrug</a:t>
            </a:r>
            <a:r>
              <a:rPr lang="cs-CZ" dirty="0"/>
              <a:t> </a:t>
            </a:r>
          </a:p>
        </p:txBody>
      </p:sp>
    </p:spTree>
    <p:extLst>
      <p:ext uri="{BB962C8B-B14F-4D97-AF65-F5344CB8AC3E}">
        <p14:creationId xmlns:p14="http://schemas.microsoft.com/office/powerpoint/2010/main" val="999635288"/>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dpis 5">
            <a:extLst>
              <a:ext uri="{FF2B5EF4-FFF2-40B4-BE49-F238E27FC236}">
                <a16:creationId xmlns:a16="http://schemas.microsoft.com/office/drawing/2014/main" id="{71423E04-3896-C18D-EAFF-1827B541B5AC}"/>
              </a:ext>
            </a:extLst>
          </p:cNvPr>
          <p:cNvSpPr>
            <a:spLocks noGrp="1"/>
          </p:cNvSpPr>
          <p:nvPr>
            <p:ph type="title"/>
          </p:nvPr>
        </p:nvSpPr>
        <p:spPr>
          <a:xfrm>
            <a:off x="1066800" y="457200"/>
            <a:ext cx="10058400" cy="771525"/>
          </a:xfrm>
        </p:spPr>
        <p:txBody>
          <a:bodyPr>
            <a:normAutofit/>
          </a:bodyPr>
          <a:lstStyle/>
          <a:p>
            <a:r>
              <a:rPr lang="cs-CZ" dirty="0"/>
              <a:t>Interkulturní práce</a:t>
            </a:r>
          </a:p>
        </p:txBody>
      </p:sp>
      <p:sp>
        <p:nvSpPr>
          <p:cNvPr id="7" name="Zástupný obsah 6">
            <a:extLst>
              <a:ext uri="{FF2B5EF4-FFF2-40B4-BE49-F238E27FC236}">
                <a16:creationId xmlns:a16="http://schemas.microsoft.com/office/drawing/2014/main" id="{9299A843-9475-1AEC-A562-3C4E0F524D52}"/>
              </a:ext>
            </a:extLst>
          </p:cNvPr>
          <p:cNvSpPr>
            <a:spLocks noGrp="1"/>
          </p:cNvSpPr>
          <p:nvPr>
            <p:ph idx="1"/>
          </p:nvPr>
        </p:nvSpPr>
        <p:spPr>
          <a:xfrm>
            <a:off x="552451" y="1228725"/>
            <a:ext cx="11153774" cy="5276849"/>
          </a:xfrm>
        </p:spPr>
        <p:txBody>
          <a:bodyPr>
            <a:normAutofit/>
          </a:bodyPr>
          <a:lstStyle/>
          <a:p>
            <a:r>
              <a:rPr lang="cs-CZ" sz="1800" dirty="0"/>
              <a:t>Interkulturní práce je disciplína v rámci </a:t>
            </a:r>
            <a:r>
              <a:rPr lang="cs-CZ" sz="1800" b="1" dirty="0"/>
              <a:t>pomáhajících profesí</a:t>
            </a:r>
            <a:r>
              <a:rPr lang="cs-CZ" sz="1800" dirty="0"/>
              <a:t>, jejímž cílem je napomáhat odstraňovat sociokulturní a jazykové bariéry při jednání mezi veřejnými institucemi a migranty a přispívat k harmonickému a spravedlivému soužití v kulturně rozmanité společnosti. </a:t>
            </a:r>
          </a:p>
          <a:p>
            <a:r>
              <a:rPr lang="cs-CZ" sz="1800" dirty="0"/>
              <a:t>V České republice se tato profese rozvíjí od roku 2008 zejména v nevládních organizacích pracujících s migranty, její </a:t>
            </a:r>
            <a:r>
              <a:rPr lang="cs-CZ" sz="1800" b="1" dirty="0"/>
              <a:t>východiska můžeme hledat v sociální práci</a:t>
            </a:r>
            <a:r>
              <a:rPr lang="cs-CZ" sz="1800" dirty="0"/>
              <a:t>, komunitním tlumočení, </a:t>
            </a:r>
            <a:r>
              <a:rPr lang="cs-CZ" sz="1800" b="1" dirty="0"/>
              <a:t>mediaci, interkulturní komunikaci</a:t>
            </a:r>
            <a:r>
              <a:rPr lang="cs-CZ" sz="1800" dirty="0"/>
              <a:t>, migračních studiích a </a:t>
            </a:r>
            <a:r>
              <a:rPr lang="cs-CZ" sz="1800" b="1" dirty="0"/>
              <a:t>veřejné správě</a:t>
            </a:r>
            <a:r>
              <a:rPr lang="cs-CZ" sz="1800" dirty="0"/>
              <a:t>. </a:t>
            </a:r>
          </a:p>
          <a:p>
            <a:r>
              <a:rPr lang="cs-CZ" sz="1800" dirty="0"/>
              <a:t>Interkulturní pracovník nebo pracovnice poskytují asistenci, včetně tlumočení, při jednání mezi migranty a veřejnými institucemi, podporují soužití majority a migrantů, napomáhají integraci migrantů a migrantských komunit do majoritní společnosti. Interkulturní pracovníci mají, kromě jazykových kompetencí, obvykle také </a:t>
            </a:r>
            <a:r>
              <a:rPr lang="cs-CZ" sz="1800" b="1" dirty="0"/>
              <a:t>migrantskou zkušenost. </a:t>
            </a:r>
            <a:r>
              <a:rPr lang="cs-CZ" sz="1800" dirty="0"/>
              <a:t>Díky tomu mohou lépe získat důvěru klienta a stávají se tak klíčovou osobou v dané komunitě. Jsou proškoleni v pobytové problematice a metodách práce s klientem. </a:t>
            </a:r>
            <a:r>
              <a:rPr lang="cs-CZ" sz="1800" b="1" dirty="0"/>
              <a:t>Jsou průvodci při procesu integrace</a:t>
            </a:r>
            <a:r>
              <a:rPr lang="cs-CZ" sz="1800" dirty="0"/>
              <a:t>, který často nebývá jednoduchý, a také jsou přínosem pro instituce, které jsou ne vždy na jednání s cizinci připraveny. Interkulturní pracovníci a pracovnice jsou často obeznámeni se sociokulturními rozdíly jednotlivých komunit a mohou tak upozornit obě strany na případné nedorozumění.</a:t>
            </a:r>
          </a:p>
        </p:txBody>
      </p:sp>
      <p:sp>
        <p:nvSpPr>
          <p:cNvPr id="5" name="Zástupný symbol pro datum 4">
            <a:extLst>
              <a:ext uri="{FF2B5EF4-FFF2-40B4-BE49-F238E27FC236}">
                <a16:creationId xmlns:a16="http://schemas.microsoft.com/office/drawing/2014/main" id="{CA5C4F63-752C-4F15-C5F7-481F2053A7C8}"/>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C62D49-C56C-41BE-AB9D-F32C0FDB497F}" type="datetime1">
              <a:rPr kumimoji="0" lang="cs-CZ" sz="800" b="0" i="0" u="none" strike="noStrike" kern="1200" cap="none" spc="0" normalizeH="0" baseline="0" noProof="0" smtClean="0">
                <a:ln>
                  <a:noFill/>
                </a:ln>
                <a:solidFill>
                  <a:prstClr val="black">
                    <a:lumMod val="75000"/>
                    <a:lumOff val="25000"/>
                  </a:prstClr>
                </a:solidFill>
                <a:effectLst/>
                <a:uLnTx/>
                <a:uFillTx/>
                <a:latin typeface="Century Gothic" panose="020F03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07.03.2024</a:t>
            </a:fld>
            <a:endParaRPr kumimoji="0" lang="en-US" sz="800" b="0" i="0" u="none" strike="noStrike" kern="1200" cap="none" spc="0" normalizeH="0" baseline="0" noProof="0">
              <a:ln>
                <a:noFill/>
              </a:ln>
              <a:solidFill>
                <a:prstClr val="black">
                  <a:lumMod val="75000"/>
                  <a:lumOff val="25000"/>
                </a:prstClr>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832011539"/>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dpis 5">
            <a:extLst>
              <a:ext uri="{FF2B5EF4-FFF2-40B4-BE49-F238E27FC236}">
                <a16:creationId xmlns:a16="http://schemas.microsoft.com/office/drawing/2014/main" id="{581280C7-5A58-C3E2-FB1A-320320843C43}"/>
              </a:ext>
            </a:extLst>
          </p:cNvPr>
          <p:cNvSpPr>
            <a:spLocks noGrp="1"/>
          </p:cNvSpPr>
          <p:nvPr>
            <p:ph type="title"/>
          </p:nvPr>
        </p:nvSpPr>
        <p:spPr/>
        <p:txBody>
          <a:bodyPr/>
          <a:lstStyle/>
          <a:p>
            <a:r>
              <a:rPr lang="cs-CZ" sz="4000" b="1" i="0" u="none" strike="noStrike" baseline="0" dirty="0">
                <a:solidFill>
                  <a:srgbClr val="000000"/>
                </a:solidFill>
                <a:latin typeface="Myriad Pro"/>
              </a:rPr>
              <a:t>Seznam použitých zdrojů: </a:t>
            </a:r>
            <a:br>
              <a:rPr lang="cs-CZ" sz="4000" b="0" i="0" u="none" strike="noStrike" baseline="0" dirty="0">
                <a:solidFill>
                  <a:srgbClr val="000000"/>
                </a:solidFill>
                <a:latin typeface="Myriad Pro"/>
              </a:rPr>
            </a:br>
            <a:endParaRPr lang="cs-CZ" dirty="0"/>
          </a:p>
        </p:txBody>
      </p:sp>
      <p:sp>
        <p:nvSpPr>
          <p:cNvPr id="7" name="Zástupný obsah 6">
            <a:extLst>
              <a:ext uri="{FF2B5EF4-FFF2-40B4-BE49-F238E27FC236}">
                <a16:creationId xmlns:a16="http://schemas.microsoft.com/office/drawing/2014/main" id="{EABEC82F-CFF2-4C8A-C276-12CC66A7385D}"/>
              </a:ext>
            </a:extLst>
          </p:cNvPr>
          <p:cNvSpPr>
            <a:spLocks noGrp="1"/>
          </p:cNvSpPr>
          <p:nvPr>
            <p:ph idx="1"/>
          </p:nvPr>
        </p:nvSpPr>
        <p:spPr/>
        <p:txBody>
          <a:bodyPr/>
          <a:lstStyle/>
          <a:p>
            <a:pPr algn="just"/>
            <a:r>
              <a:rPr lang="cs-CZ" sz="1800" b="0" i="1" u="none" strike="noStrike" baseline="0" dirty="0" err="1">
                <a:solidFill>
                  <a:srgbClr val="000000"/>
                </a:solidFill>
                <a:latin typeface="Adobe Caslon Pro"/>
              </a:rPr>
              <a:t>Moore</a:t>
            </a:r>
            <a:r>
              <a:rPr lang="cs-CZ" sz="1800" b="0" i="1" u="none" strike="noStrike" baseline="0" dirty="0">
                <a:solidFill>
                  <a:srgbClr val="000000"/>
                </a:solidFill>
                <a:latin typeface="Adobe Caslon Pro"/>
              </a:rPr>
              <a:t>, D. </a:t>
            </a:r>
            <a:r>
              <a:rPr lang="cs-CZ" sz="1800" b="0" i="0" u="none" strike="noStrike" baseline="0" dirty="0">
                <a:solidFill>
                  <a:srgbClr val="000000"/>
                </a:solidFill>
                <a:latin typeface="Adobe Caslon Pro"/>
              </a:rPr>
              <a:t>(2008): Než začneme s multikulturní výchovou. Člověk v tísni, o. p. s. Praha. Dostupné z: </a:t>
            </a:r>
            <a:r>
              <a:rPr lang="cs-CZ" sz="1800" b="0" i="0" u="sng" strike="noStrike" baseline="0" dirty="0">
                <a:solidFill>
                  <a:srgbClr val="007AC1"/>
                </a:solidFill>
                <a:latin typeface="Adobe Caslon Pro"/>
              </a:rPr>
              <a:t>http:// www.mezikulturnidialog.cz/res/data/011/001326.pdf </a:t>
            </a:r>
            <a:r>
              <a:rPr lang="cs-CZ" sz="1800" b="0" i="0" u="none" strike="noStrike" baseline="0" dirty="0">
                <a:solidFill>
                  <a:srgbClr val="000000"/>
                </a:solidFill>
                <a:latin typeface="Adobe Caslon Pro"/>
              </a:rPr>
              <a:t>(cit. 17. 3. 2016). </a:t>
            </a:r>
          </a:p>
          <a:p>
            <a:pPr algn="just"/>
            <a:r>
              <a:rPr lang="cs-CZ" sz="1800" b="0" i="1" u="none" strike="noStrike" baseline="0" dirty="0">
                <a:solidFill>
                  <a:srgbClr val="000000"/>
                </a:solidFill>
                <a:latin typeface="Adobe Caslon Pro"/>
              </a:rPr>
              <a:t>Pavlíčková, M., Holcová, M., Hrubanová, K., Chatrná, M., Machová, B. </a:t>
            </a:r>
            <a:r>
              <a:rPr lang="cs-CZ" sz="1800" b="0" i="0" u="none" strike="noStrike" baseline="0" dirty="0">
                <a:solidFill>
                  <a:srgbClr val="000000"/>
                </a:solidFill>
                <a:latin typeface="Adobe Caslon Pro"/>
              </a:rPr>
              <a:t>(2012): La </a:t>
            </a:r>
            <a:r>
              <a:rPr lang="cs-CZ" sz="1800" b="0" i="0" u="none" strike="noStrike" baseline="0" dirty="0" err="1">
                <a:solidFill>
                  <a:srgbClr val="000000"/>
                </a:solidFill>
                <a:latin typeface="Adobe Caslon Pro"/>
              </a:rPr>
              <a:t>Ngonpo</a:t>
            </a:r>
            <a:r>
              <a:rPr lang="cs-CZ" sz="1800" b="0" i="0" u="none" strike="noStrike" baseline="0" dirty="0">
                <a:solidFill>
                  <a:srgbClr val="000000"/>
                </a:solidFill>
                <a:latin typeface="Adobe Caslon Pro"/>
              </a:rPr>
              <a:t> – Místo setkávání. Multikulturní centrum Praha ve spolupráci s </a:t>
            </a:r>
            <a:r>
              <a:rPr lang="cs-CZ" sz="1800" b="0" i="0" u="none" strike="noStrike" baseline="0" dirty="0" err="1">
                <a:solidFill>
                  <a:srgbClr val="000000"/>
                </a:solidFill>
                <a:latin typeface="Adobe Caslon Pro"/>
              </a:rPr>
              <a:t>NaZemi</a:t>
            </a:r>
            <a:r>
              <a:rPr lang="cs-CZ" sz="1800" b="0" i="0" u="none" strike="noStrike" baseline="0" dirty="0">
                <a:solidFill>
                  <a:srgbClr val="000000"/>
                </a:solidFill>
                <a:latin typeface="Adobe Caslon Pro"/>
              </a:rPr>
              <a:t>. Dostupné z: </a:t>
            </a:r>
            <a:r>
              <a:rPr lang="cs-CZ" sz="1800" b="0" i="0" u="sng" strike="noStrike" baseline="0" dirty="0">
                <a:solidFill>
                  <a:srgbClr val="007AC1"/>
                </a:solidFill>
                <a:latin typeface="Adobe Caslon Pro"/>
              </a:rPr>
              <a:t>http://www.nazemi.cz/ cs/la‑</a:t>
            </a:r>
            <a:r>
              <a:rPr lang="cs-CZ" sz="1800" b="0" i="0" u="sng" strike="noStrike" baseline="0" dirty="0" err="1">
                <a:solidFill>
                  <a:srgbClr val="007AC1"/>
                </a:solidFill>
                <a:latin typeface="Adobe Caslon Pro"/>
              </a:rPr>
              <a:t>ngonpo</a:t>
            </a:r>
            <a:r>
              <a:rPr lang="cs-CZ" sz="1800" b="0" i="0" u="sng" strike="noStrike" baseline="0" dirty="0">
                <a:solidFill>
                  <a:srgbClr val="007AC1"/>
                </a:solidFill>
                <a:latin typeface="Adobe Caslon Pro"/>
              </a:rPr>
              <a:t>‑</a:t>
            </a:r>
            <a:r>
              <a:rPr lang="cs-CZ" sz="1800" b="0" i="0" u="sng" strike="noStrike" baseline="0" dirty="0" err="1">
                <a:solidFill>
                  <a:srgbClr val="007AC1"/>
                </a:solidFill>
                <a:latin typeface="Adobe Caslon Pro"/>
              </a:rPr>
              <a:t>misto‑setkavani</a:t>
            </a:r>
            <a:r>
              <a:rPr lang="cs-CZ" sz="1800" b="0" i="0" u="sng" strike="noStrike" baseline="0" dirty="0">
                <a:solidFill>
                  <a:srgbClr val="007AC1"/>
                </a:solidFill>
                <a:latin typeface="Adobe Caslon Pro"/>
              </a:rPr>
              <a:t> </a:t>
            </a:r>
            <a:r>
              <a:rPr lang="cs-CZ" sz="1800" b="0" i="0" u="none" strike="noStrike" baseline="0" dirty="0">
                <a:solidFill>
                  <a:srgbClr val="000000"/>
                </a:solidFill>
                <a:latin typeface="Adobe Caslon Pro"/>
              </a:rPr>
              <a:t>(cit. 18. 3. 2016).</a:t>
            </a:r>
          </a:p>
          <a:p>
            <a:pPr algn="just"/>
            <a:r>
              <a:rPr lang="cs-CZ" sz="1800" dirty="0">
                <a:solidFill>
                  <a:srgbClr val="000000"/>
                </a:solidFill>
                <a:latin typeface="Adobe Caslon Pro"/>
                <a:hlinkClick r:id="rId2">
                  <a:extLst>
                    <a:ext uri="{A12FA001-AC4F-418D-AE19-62706E023703}">
                      <ahyp:hlinkClr xmlns:ahyp="http://schemas.microsoft.com/office/drawing/2018/hyperlinkcolor" val="tx"/>
                    </a:ext>
                  </a:extLst>
                </a:hlinkClick>
              </a:rPr>
              <a:t>https://lidevpohybu.eu/aktivity/kytka-identity/</a:t>
            </a:r>
            <a:r>
              <a:rPr lang="cs-CZ" sz="1800" dirty="0">
                <a:solidFill>
                  <a:srgbClr val="000000"/>
                </a:solidFill>
                <a:latin typeface="Adobe Caslon Pro"/>
              </a:rPr>
              <a:t> </a:t>
            </a:r>
          </a:p>
          <a:p>
            <a:pPr algn="just"/>
            <a:r>
              <a:rPr lang="cs-CZ" sz="1800" dirty="0">
                <a:solidFill>
                  <a:srgbClr val="000000"/>
                </a:solidFill>
                <a:latin typeface="Adobe Caslon Pro"/>
                <a:hlinkClick r:id="rId3"/>
              </a:rPr>
              <a:t>https://www.migrace.com/adm/_upload/docs/dotace-mv_aktivita-4_metodika-pro-pedagogy_1674651295.pdf</a:t>
            </a:r>
            <a:r>
              <a:rPr lang="cs-CZ" sz="1800" dirty="0">
                <a:solidFill>
                  <a:srgbClr val="000000"/>
                </a:solidFill>
                <a:latin typeface="Adobe Caslon Pro"/>
              </a:rPr>
              <a:t> </a:t>
            </a:r>
          </a:p>
          <a:p>
            <a:pPr algn="just"/>
            <a:r>
              <a:rPr lang="cs-CZ" sz="1600" b="1" i="0" cap="all" dirty="0">
                <a:solidFill>
                  <a:srgbClr val="444444"/>
                </a:solidFill>
                <a:effectLst/>
                <a:latin typeface="Cantarell"/>
                <a:hlinkClick r:id="rId4"/>
              </a:rPr>
              <a:t>https://www.migrace.com/cs/clanky/1421_rozvoj-multikulturniho-pochopeni-prace-s-tematy-migrace-a-uprchlictvi-ve-vyuce</a:t>
            </a:r>
            <a:r>
              <a:rPr lang="cs-CZ" sz="1600" b="1" i="0" cap="all" dirty="0">
                <a:solidFill>
                  <a:srgbClr val="444444"/>
                </a:solidFill>
                <a:effectLst/>
                <a:latin typeface="Cantarell"/>
              </a:rPr>
              <a:t> </a:t>
            </a:r>
          </a:p>
          <a:p>
            <a:pPr algn="just"/>
            <a:endParaRPr lang="cs-CZ" dirty="0"/>
          </a:p>
        </p:txBody>
      </p:sp>
      <p:sp>
        <p:nvSpPr>
          <p:cNvPr id="5" name="Zástupný symbol pro datum 4">
            <a:extLst>
              <a:ext uri="{FF2B5EF4-FFF2-40B4-BE49-F238E27FC236}">
                <a16:creationId xmlns:a16="http://schemas.microsoft.com/office/drawing/2014/main" id="{BFED278F-5058-EB98-09E8-1E64FE747906}"/>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C62D49-C56C-41BE-AB9D-F32C0FDB497F}" type="datetime1">
              <a:rPr kumimoji="0" lang="cs-CZ" sz="800" b="0" i="0" u="none" strike="noStrike" kern="1200" cap="none" spc="0" normalizeH="0" baseline="0" noProof="0" smtClean="0">
                <a:ln>
                  <a:noFill/>
                </a:ln>
                <a:solidFill>
                  <a:prstClr val="black">
                    <a:lumMod val="75000"/>
                    <a:lumOff val="25000"/>
                  </a:prstClr>
                </a:solidFill>
                <a:effectLst/>
                <a:uLnTx/>
                <a:uFillTx/>
                <a:latin typeface="Century Gothic" panose="020F03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07.03.2024</a:t>
            </a:fld>
            <a:endParaRPr kumimoji="0" lang="en-US" sz="8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1754402282"/>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Globální civilizace</a:t>
            </a:r>
          </a:p>
        </p:txBody>
      </p:sp>
      <p:sp>
        <p:nvSpPr>
          <p:cNvPr id="3" name="Zástupný symbol pro obsah 2"/>
          <p:cNvSpPr>
            <a:spLocks noGrp="1"/>
          </p:cNvSpPr>
          <p:nvPr>
            <p:ph sz="quarter" idx="1"/>
          </p:nvPr>
        </p:nvSpPr>
        <p:spPr/>
        <p:txBody>
          <a:bodyPr/>
          <a:lstStyle/>
          <a:p>
            <a:r>
              <a:rPr lang="cs-CZ" dirty="0"/>
              <a:t>V rámci globalizace ve společnosti dochází k řadě proměn, které jsou způsobeny řadou procesů podporujících změnu kultury, proměnu národů, států a jejich obyvatel, které činí stále více na sobě vzájemně závislými a propojenými (</a:t>
            </a:r>
            <a:r>
              <a:rPr lang="cs-CZ" dirty="0" err="1"/>
              <a:t>Kottak</a:t>
            </a:r>
            <a:r>
              <a:rPr lang="cs-CZ" dirty="0"/>
              <a:t>, C. </a:t>
            </a:r>
            <a:r>
              <a:rPr lang="cs-CZ" dirty="0" err="1"/>
              <a:t>Ph</a:t>
            </a:r>
            <a:r>
              <a:rPr lang="cs-CZ" dirty="0"/>
              <a:t>. 2011, s. 42-43). Tak v procesu globalizace dochází stále více k nárůstu vzájemných vazeb a závislostí mezi státy, národy i lidmi. </a:t>
            </a:r>
            <a:r>
              <a:rPr lang="cs-CZ" b="1" dirty="0"/>
              <a:t>Kulturní difúze, migrace a kolonialismus vnesly do různých oblastí světa totožné kulturní znaky, symboly a ideje.</a:t>
            </a:r>
            <a:endParaRPr lang="cs-CZ" dirty="0"/>
          </a:p>
          <a:p>
            <a:endParaRPr lang="cs-CZ" dirty="0"/>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Transnacionální</a:t>
            </a:r>
            <a:r>
              <a:rPr lang="cs-CZ" dirty="0"/>
              <a:t> rodina</a:t>
            </a:r>
          </a:p>
        </p:txBody>
      </p:sp>
      <p:sp>
        <p:nvSpPr>
          <p:cNvPr id="3" name="Zástupný symbol pro obsah 2"/>
          <p:cNvSpPr>
            <a:spLocks noGrp="1"/>
          </p:cNvSpPr>
          <p:nvPr>
            <p:ph sz="quarter" idx="1"/>
          </p:nvPr>
        </p:nvSpPr>
        <p:spPr/>
        <p:txBody>
          <a:bodyPr>
            <a:normAutofit/>
          </a:bodyPr>
          <a:lstStyle/>
          <a:p>
            <a:r>
              <a:rPr lang="cs-CZ" dirty="0" err="1"/>
              <a:t>Transnacionální</a:t>
            </a:r>
            <a:r>
              <a:rPr lang="cs-CZ" dirty="0"/>
              <a:t> rodina zahrnuje členy doma i v zahraničí, vystupuje navenek jako jednotná sociální skupina, udržuje společný majetek, většinou v domovské zemi, udržuje zvyky, rituály a tradice národní či etnické kultury, z níž pochází její členové. </a:t>
            </a:r>
            <a:r>
              <a:rPr lang="cs-CZ" dirty="0" err="1"/>
              <a:t>Transnacionální</a:t>
            </a:r>
            <a:r>
              <a:rPr lang="cs-CZ" dirty="0"/>
              <a:t> rodiny jsou nejčastější u </a:t>
            </a:r>
            <a:r>
              <a:rPr lang="cs-CZ" dirty="0" err="1"/>
              <a:t>Tonganů</a:t>
            </a:r>
            <a:r>
              <a:rPr lang="cs-CZ" dirty="0"/>
              <a:t>, Pákistánců, Sikhů, Číňanů, ale ve střední Evropě také u Vietnamců.  </a:t>
            </a:r>
          </a:p>
          <a:p>
            <a:endParaRPr lang="cs-CZ" dirty="0"/>
          </a:p>
        </p:txBody>
      </p:sp>
      <p:pic>
        <p:nvPicPr>
          <p:cNvPr id="4" name="Nahraný zvuk">
            <a:hlinkClick r:id="" action="ppaction://media"/>
            <a:extLst>
              <a:ext uri="{FF2B5EF4-FFF2-40B4-BE49-F238E27FC236}">
                <a16:creationId xmlns:a16="http://schemas.microsoft.com/office/drawing/2014/main" id="{31E28E55-863C-4C4F-BF04-0554C862020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447928" y="4606776"/>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859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Hybridní kultura</a:t>
            </a:r>
          </a:p>
        </p:txBody>
      </p:sp>
      <p:sp>
        <p:nvSpPr>
          <p:cNvPr id="3" name="Zástupný symbol pro obsah 2"/>
          <p:cNvSpPr>
            <a:spLocks noGrp="1"/>
          </p:cNvSpPr>
          <p:nvPr>
            <p:ph sz="quarter" idx="1"/>
          </p:nvPr>
        </p:nvSpPr>
        <p:spPr/>
        <p:txBody>
          <a:bodyPr>
            <a:normAutofit/>
          </a:bodyPr>
          <a:lstStyle/>
          <a:p>
            <a:r>
              <a:rPr lang="cs-CZ" dirty="0"/>
              <a:t>Členové </a:t>
            </a:r>
            <a:r>
              <a:rPr lang="cs-CZ" dirty="0" err="1"/>
              <a:t>transnacionální</a:t>
            </a:r>
            <a:r>
              <a:rPr lang="cs-CZ" dirty="0"/>
              <a:t> rodiny tak získají dva domovy.</a:t>
            </a:r>
          </a:p>
          <a:p>
            <a:r>
              <a:rPr lang="cs-CZ" dirty="0"/>
              <a:t>Ač je k migraci vedly dočasné důvody, nejčastěji ekonomické nebo politické, a tyto pominuly, velká část migrantů se již nevrátí nikdy do své domoviny. </a:t>
            </a:r>
          </a:p>
          <a:p>
            <a:r>
              <a:rPr lang="cs-CZ" dirty="0"/>
              <a:t>Avšak nepřestanou se cítit jako Pákistánci nebo </a:t>
            </a:r>
            <a:r>
              <a:rPr lang="cs-CZ" dirty="0" err="1"/>
              <a:t>Tongané</a:t>
            </a:r>
            <a:r>
              <a:rPr lang="cs-CZ" dirty="0"/>
              <a:t>, naopak v rámci ukotvení v nové zemi svého působení zdůrazňují svou identitu skrze svou aktivitu ve veřejném prostoru; prostě vedou svůj způsob života jak doma, tak v zahraničí. </a:t>
            </a:r>
          </a:p>
          <a:p>
            <a:r>
              <a:rPr lang="cs-CZ" dirty="0"/>
              <a:t>Mnozí migranti v nových domovech po čase cítí, že vytváří v nové domovině autentičtější verzi způsobu života než ti, co zůstali doma, jejich kultura se stane hybridní a má schopnost se reprodukovat i na cizí půdě. </a:t>
            </a:r>
          </a:p>
          <a:p>
            <a:endParaRPr lang="cs-CZ" dirty="0"/>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bg>
      <p:bgPr>
        <a:gradFill>
          <a:gsLst>
            <a:gs pos="0">
              <a:srgbClr val="FFC000"/>
            </a:gs>
            <a:gs pos="64999">
              <a:srgbClr val="F0EBD5"/>
            </a:gs>
            <a:gs pos="100000">
              <a:srgbClr val="D1C39F"/>
            </a:gs>
          </a:gsLst>
          <a:lin ang="5400000" scaled="0"/>
        </a:gradFill>
        <a:effectLst/>
      </p:bgPr>
    </p:bg>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dirty="0"/>
              <a:t>Na základě čeho tedy konstruujeme obraz světa, v němž žijeme?</a:t>
            </a:r>
          </a:p>
        </p:txBody>
      </p:sp>
      <p:sp>
        <p:nvSpPr>
          <p:cNvPr id="3" name="Zástupný symbol pro obsah 2"/>
          <p:cNvSpPr>
            <a:spLocks noGrp="1"/>
          </p:cNvSpPr>
          <p:nvPr>
            <p:ph sz="quarter" idx="1"/>
          </p:nvPr>
        </p:nvSpPr>
        <p:spPr/>
        <p:txBody>
          <a:bodyPr/>
          <a:lstStyle/>
          <a:p>
            <a:r>
              <a:rPr lang="cs-CZ" dirty="0"/>
              <a:t>Na základě kulturní podmíněnosti, kořenů, z nichž vzcházíme. Přenášené zkušenosti našich předků, naší komunity, ovlivňují vzorce chování, které získáváme socializací. Podstatnou součástí procesu socializace je škola a vše s ní související. </a:t>
            </a:r>
          </a:p>
          <a:p>
            <a:r>
              <a:rPr lang="cs-CZ" b="1" dirty="0"/>
              <a:t>Co odlišuje lidský druh od ostatních, co činí člověka člověkem =&gt; je to sdílení kultury. </a:t>
            </a:r>
          </a:p>
          <a:p>
            <a:r>
              <a:rPr lang="cs-CZ" b="1" dirty="0"/>
              <a:t>Schopnost efektivně fungovat ve dvou různých kulturách nazýváme jako </a:t>
            </a:r>
            <a:r>
              <a:rPr lang="cs-CZ" b="1" dirty="0" err="1"/>
              <a:t>bikulturalismus</a:t>
            </a:r>
            <a:r>
              <a:rPr lang="cs-CZ" b="1" dirty="0"/>
              <a:t>. </a:t>
            </a:r>
            <a:endParaRPr lang="cs-CZ" dirty="0"/>
          </a:p>
          <a:p>
            <a:endParaRPr lang="cs-CZ" dirty="0"/>
          </a:p>
          <a:p>
            <a:endParaRPr lang="cs-CZ"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6251775-1AC0-452A-8947-055CC87AED5A}"/>
              </a:ext>
            </a:extLst>
          </p:cNvPr>
          <p:cNvSpPr>
            <a:spLocks noGrp="1"/>
          </p:cNvSpPr>
          <p:nvPr>
            <p:ph type="title"/>
          </p:nvPr>
        </p:nvSpPr>
        <p:spPr>
          <a:xfrm>
            <a:off x="1023562" y="685800"/>
            <a:ext cx="10493524" cy="1485900"/>
          </a:xfrm>
        </p:spPr>
        <p:txBody>
          <a:bodyPr>
            <a:normAutofit/>
          </a:bodyPr>
          <a:lstStyle/>
          <a:p>
            <a:r>
              <a:rPr lang="cs-CZ" b="1"/>
              <a:t>Počty obyvatel Česka podle národností: </a:t>
            </a:r>
            <a:endParaRPr lang="cs-CZ"/>
          </a:p>
        </p:txBody>
      </p:sp>
      <p:sp>
        <p:nvSpPr>
          <p:cNvPr id="10" name="Rectangle 9">
            <a:extLst>
              <a:ext uri="{FF2B5EF4-FFF2-40B4-BE49-F238E27FC236}">
                <a16:creationId xmlns:a16="http://schemas.microsoft.com/office/drawing/2014/main" id="{B9F89C22-0475-4427-B7C8-0269AD40E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cs-CZ"/>
          </a:p>
        </p:txBody>
      </p:sp>
      <p:sp>
        <p:nvSpPr>
          <p:cNvPr id="3" name="Zástupný obsah 2">
            <a:extLst>
              <a:ext uri="{FF2B5EF4-FFF2-40B4-BE49-F238E27FC236}">
                <a16:creationId xmlns:a16="http://schemas.microsoft.com/office/drawing/2014/main" id="{A628193B-5AE7-49BD-A279-1E1DE0F8EA2B}"/>
              </a:ext>
            </a:extLst>
          </p:cNvPr>
          <p:cNvSpPr>
            <a:spLocks noGrp="1"/>
          </p:cNvSpPr>
          <p:nvPr>
            <p:ph idx="1"/>
          </p:nvPr>
        </p:nvSpPr>
        <p:spPr>
          <a:xfrm>
            <a:off x="1023562" y="2286000"/>
            <a:ext cx="5072437" cy="3581400"/>
          </a:xfrm>
        </p:spPr>
        <p:txBody>
          <a:bodyPr>
            <a:normAutofit/>
          </a:bodyPr>
          <a:lstStyle/>
          <a:p>
            <a:r>
              <a:rPr lang="cs-CZ" sz="1100" dirty="0"/>
              <a:t>https://www.czso.cz/staticke/data/2000013/CR/SPCR152.pdf</a:t>
            </a:r>
            <a:br>
              <a:rPr lang="cs-CZ" sz="1100" dirty="0"/>
            </a:br>
            <a:r>
              <a:rPr lang="cs-CZ" sz="1100" dirty="0"/>
              <a:t>- souhrnná tabulka</a:t>
            </a:r>
            <a:br>
              <a:rPr lang="cs-CZ" sz="1100" dirty="0"/>
            </a:br>
            <a:r>
              <a:rPr lang="cs-CZ" sz="1100" dirty="0"/>
              <a:t> </a:t>
            </a:r>
            <a:br>
              <a:rPr lang="cs-CZ" sz="1100" dirty="0"/>
            </a:br>
            <a:r>
              <a:rPr lang="cs-CZ" sz="1100" dirty="0"/>
              <a:t>https://www.czso.cz/documents/10180/20551765/170223-14.pdf</a:t>
            </a:r>
            <a:br>
              <a:rPr lang="cs-CZ" sz="1100" dirty="0"/>
            </a:br>
            <a:r>
              <a:rPr lang="cs-CZ" sz="1100" b="1" dirty="0"/>
              <a:t>- analýza: Národnostní struktura obyvatel.</a:t>
            </a:r>
            <a:br>
              <a:rPr lang="cs-CZ" sz="1100" dirty="0"/>
            </a:br>
            <a:r>
              <a:rPr lang="cs-CZ" sz="1100" dirty="0"/>
              <a:t> </a:t>
            </a:r>
            <a:br>
              <a:rPr lang="cs-CZ" sz="1100" dirty="0"/>
            </a:br>
            <a:r>
              <a:rPr lang="cs-CZ" sz="1100" b="1" dirty="0"/>
              <a:t>Něco jiného pak jsou počty cizinců, které jsou aktualizovány každý rok, viz:</a:t>
            </a:r>
            <a:br>
              <a:rPr lang="cs-CZ" sz="1100" dirty="0"/>
            </a:br>
            <a:r>
              <a:rPr lang="cs-CZ" sz="1100" dirty="0"/>
              <a:t>https://www.czso.cz/csu/cizinci/cizinci-</a:t>
            </a:r>
            <a:r>
              <a:rPr lang="cs-CZ" sz="1100" dirty="0" err="1"/>
              <a:t>pocet</a:t>
            </a:r>
            <a:r>
              <a:rPr lang="cs-CZ" sz="1100" dirty="0"/>
              <a:t>-</a:t>
            </a:r>
            <a:r>
              <a:rPr lang="cs-CZ" sz="1100" dirty="0" err="1"/>
              <a:t>cizincu</a:t>
            </a:r>
            <a:r>
              <a:rPr lang="cs-CZ" sz="1100" dirty="0"/>
              <a:t>. </a:t>
            </a:r>
            <a:br>
              <a:rPr lang="cs-CZ" sz="1100" dirty="0"/>
            </a:br>
            <a:r>
              <a:rPr lang="cs-CZ" sz="1100" dirty="0"/>
              <a:t> </a:t>
            </a:r>
            <a:br>
              <a:rPr lang="cs-CZ" sz="1100" dirty="0"/>
            </a:br>
            <a:r>
              <a:rPr lang="cs-CZ" sz="1100" b="1" dirty="0"/>
              <a:t>Tady jsou informace k zákonu o státním občanství ČR:</a:t>
            </a:r>
            <a:br>
              <a:rPr lang="cs-CZ" sz="1100" dirty="0"/>
            </a:br>
            <a:r>
              <a:rPr lang="cs-CZ" sz="1100" dirty="0"/>
              <a:t>https://www.mvcr.cz/clanek/informace-k-novemu-zakonu-o-statnim-obcanstvi-cr.aspx?fbclid=IwAR3lEEOwUTf1Ws0XTGh7_2x_AaQp8wU3z-15Ug4IGWFP1YiduXdSUMR1x6M </a:t>
            </a:r>
            <a:br>
              <a:rPr lang="cs-CZ" sz="1100" dirty="0"/>
            </a:br>
            <a:r>
              <a:rPr lang="cs-CZ" sz="1100" b="1" dirty="0"/>
              <a:t>- uvádí se tam, že "Dne 1. 1. 2014 nabyde účinnosti zákon č. 186/2013 Sb., o státním občanství České republiky a o změně některých zákonů (zákon o státním občanství České republiky)", který mj. plně opouští princip jediného státního občanství a naopak se zcela přiklání k možnosti existence dvojího (či vícerého) státního občanství.</a:t>
            </a:r>
            <a:br>
              <a:rPr lang="cs-CZ" sz="1100" dirty="0"/>
            </a:br>
            <a:r>
              <a:rPr lang="cs-CZ" sz="1100" dirty="0"/>
              <a:t> </a:t>
            </a:r>
            <a:br>
              <a:rPr lang="cs-CZ" sz="1100" dirty="0"/>
            </a:br>
            <a:r>
              <a:rPr lang="cs-CZ" sz="1100" dirty="0"/>
              <a:t>A k nabývání občanství nějaké statistické informace zde:</a:t>
            </a:r>
            <a:br>
              <a:rPr lang="cs-CZ" sz="1100" dirty="0"/>
            </a:br>
            <a:r>
              <a:rPr lang="cs-CZ" sz="1100" dirty="0">
                <a:hlinkClick r:id="rId2"/>
              </a:rPr>
              <a:t>https://www.czso.cz/csu/cizinci/2-ciz_nabyvani_obcanstvi</a:t>
            </a:r>
            <a:r>
              <a:rPr lang="cs-CZ" sz="1100" dirty="0"/>
              <a:t>.  </a:t>
            </a:r>
          </a:p>
        </p:txBody>
      </p:sp>
      <p:pic>
        <p:nvPicPr>
          <p:cNvPr id="5" name="Obrázek 4" descr="Obsah obrázku text, číslo, snímek obrazovky, Písmo&#10;&#10;Popis byl vytvořen automaticky">
            <a:extLst>
              <a:ext uri="{FF2B5EF4-FFF2-40B4-BE49-F238E27FC236}">
                <a16:creationId xmlns:a16="http://schemas.microsoft.com/office/drawing/2014/main" id="{3FF0C519-4D1E-B888-03A0-56D20519B8EA}"/>
              </a:ext>
            </a:extLst>
          </p:cNvPr>
          <p:cNvPicPr>
            <a:picLocks noChangeAspect="1"/>
          </p:cNvPicPr>
          <p:nvPr/>
        </p:nvPicPr>
        <p:blipFill>
          <a:blip r:embed="rId3"/>
          <a:stretch>
            <a:fillRect/>
          </a:stretch>
        </p:blipFill>
        <p:spPr>
          <a:xfrm>
            <a:off x="6411641" y="2953674"/>
            <a:ext cx="5105445" cy="2335740"/>
          </a:xfrm>
          <a:prstGeom prst="rect">
            <a:avLst/>
          </a:prstGeom>
        </p:spPr>
      </p:pic>
    </p:spTree>
    <p:extLst>
      <p:ext uri="{BB962C8B-B14F-4D97-AF65-F5344CB8AC3E}">
        <p14:creationId xmlns:p14="http://schemas.microsoft.com/office/powerpoint/2010/main" val="975419302"/>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bg>
      <p:bgPr>
        <a:gradFill>
          <a:gsLst>
            <a:gs pos="0">
              <a:srgbClr val="FFC000"/>
            </a:gs>
            <a:gs pos="64999">
              <a:srgbClr val="F0EBD5"/>
            </a:gs>
            <a:gs pos="100000">
              <a:srgbClr val="D1C39F"/>
            </a:gs>
          </a:gsLst>
          <a:lin ang="5400000" scaled="0"/>
        </a:gradFill>
        <a:effectLst/>
      </p:bgPr>
    </p:bg>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i="1" dirty="0"/>
              <a:t>Sociální konstrukce reality </a:t>
            </a:r>
            <a:endParaRPr lang="cs-CZ" dirty="0"/>
          </a:p>
        </p:txBody>
      </p:sp>
      <p:sp>
        <p:nvSpPr>
          <p:cNvPr id="3" name="Zástupný symbol pro obsah 2"/>
          <p:cNvSpPr>
            <a:spLocks noGrp="1"/>
          </p:cNvSpPr>
          <p:nvPr>
            <p:ph idx="1"/>
          </p:nvPr>
        </p:nvSpPr>
        <p:spPr/>
        <p:txBody>
          <a:bodyPr>
            <a:normAutofit/>
          </a:bodyPr>
          <a:lstStyle/>
          <a:p>
            <a:r>
              <a:rPr lang="cs-CZ" dirty="0"/>
              <a:t>Lidská </a:t>
            </a:r>
            <a:r>
              <a:rPr lang="cs-CZ" dirty="0" err="1"/>
              <a:t>diverzita</a:t>
            </a:r>
            <a:endParaRPr lang="cs-CZ" dirty="0"/>
          </a:p>
          <a:p>
            <a:r>
              <a:rPr lang="cs-CZ" dirty="0"/>
              <a:t>Kulturní pestrost</a:t>
            </a:r>
          </a:p>
          <a:p>
            <a:r>
              <a:rPr lang="cs-CZ" dirty="0"/>
              <a:t>Sociologie vědění přistupuje k lidské realitě jako k realitě vytvořené sociálně. „Předmětem jejího zájmu je společnost jako součást lidského světa, vytvořeného lidmi, obývaného lidmi a zpětně na lidi působícího v neustálém historickém procesu.“ Avšak „všechny společenské reality jsou nejisté. Všechny společnosti jsou jen konstrukty čelící chaosu“.</a:t>
            </a:r>
          </a:p>
          <a:p>
            <a:r>
              <a:rPr lang="es-MX" dirty="0"/>
              <a:t>BERGER, P. L. </a:t>
            </a:r>
            <a:r>
              <a:rPr lang="cs-CZ" dirty="0"/>
              <a:t>– LUCKMANN, T. </a:t>
            </a:r>
            <a:r>
              <a:rPr lang="cs-CZ" i="1" dirty="0"/>
              <a:t>Sociální konstrukce reality</a:t>
            </a:r>
            <a:r>
              <a:rPr lang="cs-CZ" dirty="0"/>
              <a:t>. Praha: Centrum pro studium demokracie, 2001.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bg>
      <p:bgPr>
        <a:gradFill>
          <a:gsLst>
            <a:gs pos="0">
              <a:srgbClr val="FFC000"/>
            </a:gs>
            <a:gs pos="64999">
              <a:srgbClr val="F0EBD5"/>
            </a:gs>
            <a:gs pos="100000">
              <a:srgbClr val="D1C39F"/>
            </a:gs>
          </a:gsLst>
          <a:lin ang="5400000" scaled="0"/>
        </a:gra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8AEFBDE-F32C-43EB-812D-FD4F95E21B2E}"/>
              </a:ext>
            </a:extLst>
          </p:cNvPr>
          <p:cNvSpPr>
            <a:spLocks noGrp="1"/>
          </p:cNvSpPr>
          <p:nvPr>
            <p:ph type="title"/>
          </p:nvPr>
        </p:nvSpPr>
        <p:spPr>
          <a:xfrm>
            <a:off x="2135560" y="120688"/>
            <a:ext cx="8191822" cy="471586"/>
          </a:xfrm>
        </p:spPr>
        <p:txBody>
          <a:bodyPr>
            <a:normAutofit fontScale="90000"/>
          </a:bodyPr>
          <a:lstStyle/>
          <a:p>
            <a:r>
              <a:rPr lang="cs-CZ" b="1" dirty="0" err="1"/>
              <a:t>Bikulturalismus</a:t>
            </a:r>
            <a:r>
              <a:rPr lang="cs-CZ" b="1" dirty="0">
                <a:highlight>
                  <a:srgbClr val="FFFF00"/>
                </a:highlight>
              </a:rPr>
              <a:t>  </a:t>
            </a:r>
            <a:endParaRPr lang="cs-CZ" dirty="0">
              <a:highlight>
                <a:srgbClr val="FFFF00"/>
              </a:highlight>
            </a:endParaRPr>
          </a:p>
        </p:txBody>
      </p:sp>
      <p:sp>
        <p:nvSpPr>
          <p:cNvPr id="3" name="Zástupný obsah 2">
            <a:extLst>
              <a:ext uri="{FF2B5EF4-FFF2-40B4-BE49-F238E27FC236}">
                <a16:creationId xmlns:a16="http://schemas.microsoft.com/office/drawing/2014/main" id="{B0F1A418-1BDB-4869-8C4A-5DEAEC1768F9}"/>
              </a:ext>
            </a:extLst>
          </p:cNvPr>
          <p:cNvSpPr>
            <a:spLocks noGrp="1"/>
          </p:cNvSpPr>
          <p:nvPr>
            <p:ph sz="half" idx="1"/>
          </p:nvPr>
        </p:nvSpPr>
        <p:spPr>
          <a:xfrm>
            <a:off x="1703512" y="836714"/>
            <a:ext cx="3024336" cy="5760638"/>
          </a:xfrm>
        </p:spPr>
        <p:txBody>
          <a:bodyPr>
            <a:normAutofit fontScale="92500" lnSpcReduction="10000"/>
          </a:bodyPr>
          <a:lstStyle/>
          <a:p>
            <a:r>
              <a:rPr lang="cs-CZ" dirty="0"/>
              <a:t>označuje schopnost jedinců nebo skupin efektivně fungovat ve dvou kulturách současně. </a:t>
            </a:r>
            <a:r>
              <a:rPr lang="cs-CZ" dirty="0" err="1"/>
              <a:t>DomNwachukwu</a:t>
            </a:r>
            <a:r>
              <a:rPr lang="cs-CZ" dirty="0"/>
              <a:t> (2010, s. 64) považuje „schopnost lidského rodu efektivně fungovat na více než jedné platformě za vrozenou“. Uvádí, že některé ženy jsou např. přirozeně zároveň učitelkami, matkami, manželkami apod., nebo že „někteří lidé mají rádi šťouchané brambory s omáčkou a krocana k večeři, a také milují sushi“. To jsou dle něj lehce prokazatelné příklady, co znamená žít </a:t>
            </a:r>
            <a:r>
              <a:rPr lang="cs-CZ" dirty="0" err="1"/>
              <a:t>bikulturně</a:t>
            </a:r>
            <a:r>
              <a:rPr lang="cs-CZ" dirty="0"/>
              <a:t>.</a:t>
            </a:r>
          </a:p>
          <a:p>
            <a:endParaRPr lang="cs-CZ" dirty="0"/>
          </a:p>
          <a:p>
            <a:endParaRPr lang="cs-CZ" dirty="0"/>
          </a:p>
          <a:p>
            <a:endParaRPr lang="cs-CZ" dirty="0"/>
          </a:p>
          <a:p>
            <a:endParaRPr lang="cs-CZ" dirty="0"/>
          </a:p>
        </p:txBody>
      </p:sp>
      <p:sp>
        <p:nvSpPr>
          <p:cNvPr id="4" name="Zástupný obsah 3">
            <a:extLst>
              <a:ext uri="{FF2B5EF4-FFF2-40B4-BE49-F238E27FC236}">
                <a16:creationId xmlns:a16="http://schemas.microsoft.com/office/drawing/2014/main" id="{73B65EB0-020F-42A2-9A6F-38DDBE7781B8}"/>
              </a:ext>
            </a:extLst>
          </p:cNvPr>
          <p:cNvSpPr>
            <a:spLocks noGrp="1"/>
          </p:cNvSpPr>
          <p:nvPr>
            <p:ph sz="half" idx="2"/>
          </p:nvPr>
        </p:nvSpPr>
        <p:spPr>
          <a:xfrm>
            <a:off x="5879976" y="836713"/>
            <a:ext cx="4159374" cy="5340250"/>
          </a:xfrm>
        </p:spPr>
        <p:txBody>
          <a:bodyPr>
            <a:normAutofit fontScale="92500" lnSpcReduction="10000"/>
          </a:bodyPr>
          <a:lstStyle/>
          <a:p>
            <a:r>
              <a:rPr lang="cs-CZ" dirty="0"/>
              <a:t>Viz Irena a Milan </a:t>
            </a:r>
            <a:r>
              <a:rPr lang="cs-CZ" u="sng" dirty="0">
                <a:hlinkClick r:id="rId2"/>
              </a:rPr>
              <a:t>https://www.ceskatelevize.cz/porady/1131721572-babylon/418236100152024/</a:t>
            </a:r>
            <a:r>
              <a:rPr lang="cs-CZ" dirty="0"/>
              <a:t> </a:t>
            </a:r>
          </a:p>
          <a:p>
            <a:endParaRPr lang="cs-CZ" dirty="0"/>
          </a:p>
          <a:p>
            <a:endParaRPr lang="cs-CZ" dirty="0"/>
          </a:p>
        </p:txBody>
      </p:sp>
      <p:pic>
        <p:nvPicPr>
          <p:cNvPr id="7" name="Obrázek 6" descr="Obsah obrázku text, tráva, exteriér&#10;&#10;Popis byl vytvořen automaticky">
            <a:extLst>
              <a:ext uri="{FF2B5EF4-FFF2-40B4-BE49-F238E27FC236}">
                <a16:creationId xmlns:a16="http://schemas.microsoft.com/office/drawing/2014/main" id="{3A450A41-8E1D-48AF-A051-7357CD8BC9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19380" y="2636912"/>
            <a:ext cx="5848620" cy="3628814"/>
          </a:xfrm>
          <a:prstGeom prst="rect">
            <a:avLst/>
          </a:prstGeom>
        </p:spPr>
      </p:pic>
    </p:spTree>
    <p:extLst>
      <p:ext uri="{BB962C8B-B14F-4D97-AF65-F5344CB8AC3E}">
        <p14:creationId xmlns:p14="http://schemas.microsoft.com/office/powerpoint/2010/main" val="3192036319"/>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A43F4E2-3C61-4BAA-A397-5BC6AF8AE832}"/>
              </a:ext>
            </a:extLst>
          </p:cNvPr>
          <p:cNvSpPr>
            <a:spLocks noGrp="1"/>
          </p:cNvSpPr>
          <p:nvPr>
            <p:ph type="title"/>
          </p:nvPr>
        </p:nvSpPr>
        <p:spPr>
          <a:xfrm>
            <a:off x="1981200" y="0"/>
            <a:ext cx="8229600" cy="1417638"/>
          </a:xfrm>
        </p:spPr>
        <p:txBody>
          <a:bodyPr anchor="ctr">
            <a:normAutofit/>
          </a:bodyPr>
          <a:lstStyle/>
          <a:p>
            <a:pPr>
              <a:lnSpc>
                <a:spcPct val="90000"/>
              </a:lnSpc>
            </a:pPr>
            <a:r>
              <a:rPr lang="cs-CZ" sz="4000" dirty="0"/>
              <a:t>Ne všechny vietnamské děti přebraly po rodičích večerky </a:t>
            </a:r>
            <a:endParaRPr lang="cs-CZ" sz="3700" dirty="0"/>
          </a:p>
        </p:txBody>
      </p:sp>
      <p:pic>
        <p:nvPicPr>
          <p:cNvPr id="6" name="Zástupný symbol obrázku 5" descr="Obsah obrázku osoba, zeď, oblečení, stojící&#10;&#10;Popis byl vytvořen automaticky">
            <a:extLst>
              <a:ext uri="{FF2B5EF4-FFF2-40B4-BE49-F238E27FC236}">
                <a16:creationId xmlns:a16="http://schemas.microsoft.com/office/drawing/2014/main" id="{7E2190DF-72C2-4D51-89CB-ABC061E71109}"/>
              </a:ext>
            </a:extLst>
          </p:cNvPr>
          <p:cNvPicPr>
            <a:picLocks noGrp="1" noChangeAspect="1"/>
          </p:cNvPicPr>
          <p:nvPr>
            <p:ph sz="half" idx="1"/>
          </p:nvPr>
        </p:nvPicPr>
        <p:blipFill rotWithShape="1">
          <a:blip r:embed="rId2">
            <a:extLst>
              <a:ext uri="{28A0092B-C50C-407E-A947-70E740481C1C}">
                <a14:useLocalDpi xmlns:a14="http://schemas.microsoft.com/office/drawing/2010/main" val="0"/>
              </a:ext>
            </a:extLst>
          </a:blip>
          <a:srcRect l="26094" r="14343" b="-1"/>
          <a:stretch/>
        </p:blipFill>
        <p:spPr>
          <a:xfrm>
            <a:off x="1981200" y="1600207"/>
            <a:ext cx="4038600" cy="4525963"/>
          </a:xfrm>
          <a:noFill/>
        </p:spPr>
      </p:pic>
      <p:sp>
        <p:nvSpPr>
          <p:cNvPr id="4" name="Zástupný text 3">
            <a:extLst>
              <a:ext uri="{FF2B5EF4-FFF2-40B4-BE49-F238E27FC236}">
                <a16:creationId xmlns:a16="http://schemas.microsoft.com/office/drawing/2014/main" id="{CE66DA22-1C1F-4C1D-AECE-CB42FB22117D}"/>
              </a:ext>
            </a:extLst>
          </p:cNvPr>
          <p:cNvSpPr>
            <a:spLocks noGrp="1"/>
          </p:cNvSpPr>
          <p:nvPr>
            <p:ph sz="half" idx="2"/>
          </p:nvPr>
        </p:nvSpPr>
        <p:spPr>
          <a:xfrm>
            <a:off x="6172200" y="1600207"/>
            <a:ext cx="4038600" cy="4785353"/>
          </a:xfrm>
        </p:spPr>
        <p:txBody>
          <a:bodyPr>
            <a:normAutofit fontScale="92500" lnSpcReduction="20000"/>
          </a:bodyPr>
          <a:lstStyle/>
          <a:p>
            <a:pPr>
              <a:lnSpc>
                <a:spcPct val="90000"/>
              </a:lnSpc>
            </a:pPr>
            <a:r>
              <a:rPr lang="cs-CZ" dirty="0">
                <a:highlight>
                  <a:srgbClr val="FFFF00"/>
                </a:highlight>
              </a:rPr>
              <a:t>Do Thu Trang:</a:t>
            </a:r>
          </a:p>
          <a:p>
            <a:pPr>
              <a:lnSpc>
                <a:spcPct val="90000"/>
              </a:lnSpc>
            </a:pPr>
            <a:r>
              <a:rPr lang="cs-CZ" dirty="0">
                <a:hlinkClick r:id="rId3"/>
              </a:rPr>
              <a:t>https://www.youtube.com/watch?v=G3Czhb2t0WU</a:t>
            </a:r>
            <a:r>
              <a:rPr lang="cs-CZ" dirty="0"/>
              <a:t> </a:t>
            </a:r>
          </a:p>
          <a:p>
            <a:pPr>
              <a:lnSpc>
                <a:spcPct val="90000"/>
              </a:lnSpc>
            </a:pPr>
            <a:r>
              <a:rPr lang="cs-CZ" sz="3600" dirty="0"/>
              <a:t>Úkol: </a:t>
            </a:r>
            <a:r>
              <a:rPr lang="cs-CZ" sz="2400" dirty="0"/>
              <a:t>Zjistěte o paní Do Thu Trang dostupné informace, v čem neodpovídá stereotypům o Vietnamcích u nás? </a:t>
            </a:r>
          </a:p>
          <a:p>
            <a:pPr>
              <a:lnSpc>
                <a:spcPct val="90000"/>
              </a:lnSpc>
            </a:pPr>
            <a:endParaRPr lang="cs-CZ" sz="3600" dirty="0"/>
          </a:p>
          <a:p>
            <a:r>
              <a:rPr lang="cs-CZ" dirty="0"/>
              <a:t>Život vietnamské fotografky u nás. </a:t>
            </a:r>
            <a:r>
              <a:rPr lang="cs-CZ" u="sng" dirty="0">
                <a:hlinkClick r:id="rId4"/>
              </a:rPr>
              <a:t>https://www.ceskatelevize.cz/ivysilani/1131721572-babylon/</a:t>
            </a:r>
            <a:r>
              <a:rPr lang="cs-CZ" dirty="0"/>
              <a:t> </a:t>
            </a:r>
          </a:p>
          <a:p>
            <a:r>
              <a:rPr lang="cs-CZ" dirty="0"/>
              <a:t>Premiéra:</a:t>
            </a:r>
            <a:br>
              <a:rPr lang="cs-CZ" dirty="0"/>
            </a:br>
            <a:r>
              <a:rPr lang="cs-CZ" b="1" dirty="0"/>
              <a:t>13. 3. 2021</a:t>
            </a:r>
            <a:endParaRPr lang="cs-CZ" dirty="0"/>
          </a:p>
        </p:txBody>
      </p:sp>
    </p:spTree>
    <p:extLst>
      <p:ext uri="{BB962C8B-B14F-4D97-AF65-F5344CB8AC3E}">
        <p14:creationId xmlns:p14="http://schemas.microsoft.com/office/powerpoint/2010/main" val="3234700209"/>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0F1BA9D-B892-4863-A710-0104BF1EA9FA}"/>
              </a:ext>
            </a:extLst>
          </p:cNvPr>
          <p:cNvSpPr>
            <a:spLocks noGrp="1"/>
          </p:cNvSpPr>
          <p:nvPr>
            <p:ph type="title"/>
          </p:nvPr>
        </p:nvSpPr>
        <p:spPr/>
        <p:txBody>
          <a:bodyPr/>
          <a:lstStyle/>
          <a:p>
            <a:r>
              <a:rPr lang="cs-CZ" dirty="0"/>
              <a:t>Odkazy na literaturu – úkoly:  </a:t>
            </a:r>
          </a:p>
        </p:txBody>
      </p:sp>
      <p:sp>
        <p:nvSpPr>
          <p:cNvPr id="3" name="Zástupný symbol pro obsah 2">
            <a:extLst>
              <a:ext uri="{FF2B5EF4-FFF2-40B4-BE49-F238E27FC236}">
                <a16:creationId xmlns:a16="http://schemas.microsoft.com/office/drawing/2014/main" id="{717543BB-135F-41A1-9000-6FBD4DA00D05}"/>
              </a:ext>
            </a:extLst>
          </p:cNvPr>
          <p:cNvSpPr>
            <a:spLocks noGrp="1"/>
          </p:cNvSpPr>
          <p:nvPr>
            <p:ph idx="1"/>
          </p:nvPr>
        </p:nvSpPr>
        <p:spPr/>
        <p:txBody>
          <a:bodyPr>
            <a:normAutofit/>
          </a:bodyPr>
          <a:lstStyle/>
          <a:p>
            <a:r>
              <a:rPr lang="cs-CZ" dirty="0">
                <a:hlinkClick r:id="rId2"/>
              </a:rPr>
              <a:t>https://www.vlada.cz/assets/ppov/rnm/dokumenty/dokumenty-rady/Zprava-o-situaci-narodnostnich-mensin-v-Ceske-republice-za-rok-2019.pdf</a:t>
            </a:r>
            <a:endParaRPr lang="cs-CZ" dirty="0"/>
          </a:p>
          <a:p>
            <a:endParaRPr lang="cs-CZ" dirty="0"/>
          </a:p>
          <a:p>
            <a:r>
              <a:rPr lang="cs-CZ" dirty="0">
                <a:hlinkClick r:id="rId3"/>
              </a:rPr>
              <a:t>https://uloz.to/!wqUibwxPZRvp/eriksen-antropologie-multikulturnich-spolecnosti-rozumet-indentite-2007-vojak-svejk-pdf</a:t>
            </a:r>
            <a:endParaRPr lang="cs-CZ" dirty="0"/>
          </a:p>
          <a:p>
            <a:endParaRPr lang="cs-CZ" dirty="0"/>
          </a:p>
          <a:p>
            <a:r>
              <a:rPr lang="cs-CZ" dirty="0">
                <a:hlinkClick r:id="rId4"/>
              </a:rPr>
              <a:t>https://lidemesta.cuni.cz/LM-922.html</a:t>
            </a:r>
            <a:endParaRPr lang="cs-CZ" dirty="0"/>
          </a:p>
          <a:p>
            <a:pPr marL="0" indent="0">
              <a:buNone/>
            </a:pPr>
            <a:endParaRPr lang="cs-CZ" dirty="0"/>
          </a:p>
          <a:p>
            <a:r>
              <a:rPr lang="cs-CZ" dirty="0">
                <a:hlinkClick r:id="rId5"/>
              </a:rPr>
              <a:t>https://www.vydavatelstviupol.cz/cz/978-80-244-4229-7#&amp;gid=1&amp;pid=1</a:t>
            </a:r>
            <a:endParaRPr lang="cs-CZ" dirty="0"/>
          </a:p>
          <a:p>
            <a:endParaRPr lang="cs-CZ" dirty="0"/>
          </a:p>
        </p:txBody>
      </p:sp>
    </p:spTree>
    <p:extLst>
      <p:ext uri="{BB962C8B-B14F-4D97-AF65-F5344CB8AC3E}">
        <p14:creationId xmlns:p14="http://schemas.microsoft.com/office/powerpoint/2010/main" val="3184339020"/>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0207E8A-C13D-4E34-BD13-B7CA7FFEC951}"/>
              </a:ext>
            </a:extLst>
          </p:cNvPr>
          <p:cNvSpPr>
            <a:spLocks noGrp="1"/>
          </p:cNvSpPr>
          <p:nvPr>
            <p:ph type="ctrTitle"/>
          </p:nvPr>
        </p:nvSpPr>
        <p:spPr/>
        <p:txBody>
          <a:bodyPr>
            <a:normAutofit fontScale="90000"/>
          </a:bodyPr>
          <a:lstStyle/>
          <a:p>
            <a:r>
              <a:rPr lang="cs-CZ" dirty="0"/>
              <a:t>SOCIÁLNÍ PRÁCE S MIGRANTY, UPRCHLÍKY, S ŽADATELI O MEZINÁRODNÍ OCHRANU</a:t>
            </a:r>
          </a:p>
        </p:txBody>
      </p:sp>
    </p:spTree>
    <p:extLst>
      <p:ext uri="{BB962C8B-B14F-4D97-AF65-F5344CB8AC3E}">
        <p14:creationId xmlns:p14="http://schemas.microsoft.com/office/powerpoint/2010/main" val="1374681705"/>
      </p:ext>
    </p:extLst>
  </p:cSld>
  <p:clrMapOvr>
    <a:masterClrMapping/>
  </p:clrMapOvr>
  <p:transition spd="slow">
    <p:wipe/>
    <p:sndAc>
      <p:stSnd>
        <p:snd r:embed="rId2" name="type.wav"/>
      </p:stSnd>
    </p:sndAc>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570EE02-5596-4AB4-A105-B3EB02D99870}"/>
              </a:ext>
            </a:extLst>
          </p:cNvPr>
          <p:cNvSpPr>
            <a:spLocks noGrp="1"/>
          </p:cNvSpPr>
          <p:nvPr>
            <p:ph type="title"/>
          </p:nvPr>
        </p:nvSpPr>
        <p:spPr/>
        <p:txBody>
          <a:bodyPr>
            <a:normAutofit fontScale="90000"/>
          </a:bodyPr>
          <a:lstStyle/>
          <a:p>
            <a:r>
              <a:rPr lang="cs-CZ" dirty="0"/>
              <a:t>SOCIÁLNÍ PRÁCE S MIGRANTY, UPRCHLÍKY, S ŽADATELI O MEZINÁRODNÍ OCHRANU</a:t>
            </a:r>
            <a:br>
              <a:rPr lang="cs-CZ" dirty="0"/>
            </a:br>
            <a:endParaRPr lang="cs-CZ" dirty="0"/>
          </a:p>
        </p:txBody>
      </p:sp>
      <p:sp>
        <p:nvSpPr>
          <p:cNvPr id="3" name="Zástupný obsah 2">
            <a:extLst>
              <a:ext uri="{FF2B5EF4-FFF2-40B4-BE49-F238E27FC236}">
                <a16:creationId xmlns:a16="http://schemas.microsoft.com/office/drawing/2014/main" id="{EF437A5B-23CB-4560-8107-179E36AC82C5}"/>
              </a:ext>
            </a:extLst>
          </p:cNvPr>
          <p:cNvSpPr>
            <a:spLocks noGrp="1"/>
          </p:cNvSpPr>
          <p:nvPr>
            <p:ph idx="1"/>
          </p:nvPr>
        </p:nvSpPr>
        <p:spPr>
          <a:xfrm>
            <a:off x="1371600" y="2286000"/>
            <a:ext cx="9601200" cy="4394200"/>
          </a:xfrm>
        </p:spPr>
        <p:txBody>
          <a:bodyPr/>
          <a:lstStyle/>
          <a:p>
            <a:r>
              <a:rPr lang="cs-CZ" dirty="0"/>
              <a:t>Sociální práci s žadateli o mezinárodní ochranu můžeme definovat jako široký souhrn cílených aktivit, zaměřený na hledání řešení situace jednotlivců, rodin, či komunity. </a:t>
            </a:r>
          </a:p>
          <a:p>
            <a:r>
              <a:rPr lang="cs-CZ" dirty="0"/>
              <a:t>Jedná se převážně o jejich adaptaci, úspěšnou integraci do české společnosti.</a:t>
            </a:r>
          </a:p>
          <a:p>
            <a:r>
              <a:rPr lang="cs-CZ" dirty="0"/>
              <a:t>Sociální pracovník pomáhá žadateli řešit problémy v oblastech ubytování, zaměstnání, zdravotní péče, sociálního zabezpečení, vzdělání a výchovy. </a:t>
            </a:r>
          </a:p>
          <a:p>
            <a:r>
              <a:rPr lang="cs-CZ" dirty="0"/>
              <a:t>Předmětem pozornosti sociální práce je celková situace člověka, kterého se snaží přispět k tomu, aby zvládnul širší škálu bariér. </a:t>
            </a:r>
          </a:p>
          <a:p>
            <a:r>
              <a:rPr lang="cs-CZ" dirty="0"/>
              <a:t>Žadatelé přichází do České republiky z odlišného sociálního a kulturního prostředí. Migrace je situace velmi stresová, která přináší dlouhodobou zátěž jedinci v souvislosti se složitým procesem přizpůsobování. Mnoho žadatelů trpí vědomým, či podvědomým strachem. </a:t>
            </a:r>
          </a:p>
        </p:txBody>
      </p:sp>
    </p:spTree>
    <p:extLst>
      <p:ext uri="{BB962C8B-B14F-4D97-AF65-F5344CB8AC3E}">
        <p14:creationId xmlns:p14="http://schemas.microsoft.com/office/powerpoint/2010/main" val="818834008"/>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B29589F-CD53-4C6D-8609-71F5F3F8BF16}"/>
              </a:ext>
            </a:extLst>
          </p:cNvPr>
          <p:cNvSpPr>
            <a:spLocks noGrp="1"/>
          </p:cNvSpPr>
          <p:nvPr>
            <p:ph type="title"/>
          </p:nvPr>
        </p:nvSpPr>
        <p:spPr/>
        <p:txBody>
          <a:bodyPr>
            <a:normAutofit fontScale="90000"/>
          </a:bodyPr>
          <a:lstStyle/>
          <a:p>
            <a:r>
              <a:rPr lang="cs-CZ" dirty="0"/>
              <a:t>SOCIÁLNÍ PRÁCE S MIGRANTY, S ŽADATELI O MEZINÁRODNÍ OCHRANU, AZYL</a:t>
            </a:r>
          </a:p>
        </p:txBody>
      </p:sp>
      <p:sp>
        <p:nvSpPr>
          <p:cNvPr id="3" name="Zástupný obsah 2">
            <a:extLst>
              <a:ext uri="{FF2B5EF4-FFF2-40B4-BE49-F238E27FC236}">
                <a16:creationId xmlns:a16="http://schemas.microsoft.com/office/drawing/2014/main" id="{FDB202AF-6ABA-4D3A-8684-98A1D9D71353}"/>
              </a:ext>
            </a:extLst>
          </p:cNvPr>
          <p:cNvSpPr>
            <a:spLocks noGrp="1"/>
          </p:cNvSpPr>
          <p:nvPr>
            <p:ph idx="1"/>
          </p:nvPr>
        </p:nvSpPr>
        <p:spPr>
          <a:xfrm>
            <a:off x="1371600" y="1905000"/>
            <a:ext cx="9601200" cy="4953000"/>
          </a:xfrm>
        </p:spPr>
        <p:txBody>
          <a:bodyPr>
            <a:normAutofit fontScale="92500" lnSpcReduction="10000"/>
          </a:bodyPr>
          <a:lstStyle/>
          <a:p>
            <a:r>
              <a:rPr lang="cs-CZ" dirty="0"/>
              <a:t>Opuštění vlasti znamená zvýšenou zátěž i pro děti žadatelů, proces identifikace u nich bývá složitější a jejich citlivost na sociální situace je zvýšená. Některé děti mohou mít pocity méněcennosti, mají silnou potřebu být přijaty sociální skupinou a objevuje se u nich přecitlivělost vůči diskriminaci.</a:t>
            </a:r>
          </a:p>
          <a:p>
            <a:r>
              <a:rPr lang="cs-CZ" dirty="0"/>
              <a:t>Nejčastější bariérou, na kterou při práci s žadateli o mezinárodní ochranu narazíme, je jazyková bariéra. Další významnou bariéru tvoří specifika sociokulturní (ta souvisí se specifiky psychologickými a sociálně psychologickými).</a:t>
            </a:r>
          </a:p>
          <a:p>
            <a:r>
              <a:rPr lang="cs-CZ" dirty="0"/>
              <a:t>Žadatelé se mohou setkat s negativním přijetím české společnosti, protože mají odlišné hodnoty, normy, kulturu, tradice a zvyky. Tento konflikt může u žadatele vyústit až do kulturního šoku.</a:t>
            </a:r>
          </a:p>
          <a:p>
            <a:r>
              <a:rPr lang="cs-CZ" dirty="0"/>
              <a:t>Často se hovoří o stresu až traumatu žadatelů, protože někteří z nich prošli mučením, nebo jiným nelidským zacházením ve své bývalé zemi. Velmi často se žadatelé mohou potýkat s posttraumatickou stresovou poruchou jako reakcí na závažný stres spojený s traumatickou událostí v jejich životě.</a:t>
            </a:r>
          </a:p>
          <a:p>
            <a:r>
              <a:rPr lang="cs-CZ" dirty="0"/>
              <a:t>Dalším jevem, který provází migraci, je změna sociálního statusu a rolí. Najednou se z nich stávají lidé nejnižšího společenského statusu. </a:t>
            </a:r>
          </a:p>
          <a:p>
            <a:endParaRPr lang="cs-CZ" dirty="0"/>
          </a:p>
        </p:txBody>
      </p:sp>
    </p:spTree>
    <p:extLst>
      <p:ext uri="{BB962C8B-B14F-4D97-AF65-F5344CB8AC3E}">
        <p14:creationId xmlns:p14="http://schemas.microsoft.com/office/powerpoint/2010/main" val="77644681"/>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AE2A400-ED5F-4D62-BE94-0CFBEEFBD9A8}"/>
              </a:ext>
            </a:extLst>
          </p:cNvPr>
          <p:cNvSpPr>
            <a:spLocks noGrp="1"/>
          </p:cNvSpPr>
          <p:nvPr>
            <p:ph type="title"/>
          </p:nvPr>
        </p:nvSpPr>
        <p:spPr/>
        <p:txBody>
          <a:bodyPr>
            <a:normAutofit/>
          </a:bodyPr>
          <a:lstStyle/>
          <a:p>
            <a:r>
              <a:rPr lang="cs-CZ" dirty="0"/>
              <a:t>Cesta uprchlíků českým azylovým systémem</a:t>
            </a:r>
          </a:p>
        </p:txBody>
      </p:sp>
      <p:sp>
        <p:nvSpPr>
          <p:cNvPr id="3" name="Zástupný symbol pro obsah 2">
            <a:extLst>
              <a:ext uri="{FF2B5EF4-FFF2-40B4-BE49-F238E27FC236}">
                <a16:creationId xmlns:a16="http://schemas.microsoft.com/office/drawing/2014/main" id="{F2F84072-850D-42C5-A5D6-CEF4B3C2D539}"/>
              </a:ext>
            </a:extLst>
          </p:cNvPr>
          <p:cNvSpPr>
            <a:spLocks noGrp="1"/>
          </p:cNvSpPr>
          <p:nvPr>
            <p:ph idx="1"/>
          </p:nvPr>
        </p:nvSpPr>
        <p:spPr/>
        <p:txBody>
          <a:bodyPr/>
          <a:lstStyle/>
          <a:p>
            <a:r>
              <a:rPr lang="cs-CZ" dirty="0"/>
              <a:t>Problematiku migrační politiky v České republice má na starosti Ministerstvo vnitra. V rámci Ministerstva vnitra za tuto oblast zodpovídá odbor azylové a migrační politiky (OAMP).  </a:t>
            </a:r>
          </a:p>
          <a:p>
            <a:endParaRPr lang="cs-CZ" dirty="0"/>
          </a:p>
          <a:p>
            <a:r>
              <a:rPr lang="cs-CZ" dirty="0">
                <a:hlinkClick r:id="rId2"/>
              </a:rPr>
              <a:t>https://ct24.ceskatelevize.cz/domaci/1557909-prehledne-cesta-uprchliku-ceskym-azylovym-systemem</a:t>
            </a:r>
            <a:r>
              <a:rPr lang="cs-CZ" dirty="0"/>
              <a:t> </a:t>
            </a:r>
          </a:p>
          <a:p>
            <a:endParaRPr lang="cs-CZ" dirty="0"/>
          </a:p>
          <a:p>
            <a:r>
              <a:rPr lang="cs-CZ" dirty="0"/>
              <a:t>Prosím přečtěte si článek, cca 10 min. Následně si jej převyprávíme.</a:t>
            </a:r>
          </a:p>
        </p:txBody>
      </p:sp>
    </p:spTree>
    <p:extLst>
      <p:ext uri="{BB962C8B-B14F-4D97-AF65-F5344CB8AC3E}">
        <p14:creationId xmlns:p14="http://schemas.microsoft.com/office/powerpoint/2010/main" val="3119078692"/>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8AD4A2A-EE7E-4BD1-BA7A-750552534926}"/>
              </a:ext>
            </a:extLst>
          </p:cNvPr>
          <p:cNvSpPr>
            <a:spLocks noGrp="1"/>
          </p:cNvSpPr>
          <p:nvPr>
            <p:ph type="title"/>
          </p:nvPr>
        </p:nvSpPr>
        <p:spPr/>
        <p:txBody>
          <a:bodyPr/>
          <a:lstStyle/>
          <a:p>
            <a:r>
              <a:rPr lang="cs-CZ" dirty="0"/>
              <a:t>Mezinárodní ochrana</a:t>
            </a:r>
          </a:p>
        </p:txBody>
      </p:sp>
      <p:sp>
        <p:nvSpPr>
          <p:cNvPr id="3" name="Zástupný symbol pro obsah 2">
            <a:extLst>
              <a:ext uri="{FF2B5EF4-FFF2-40B4-BE49-F238E27FC236}">
                <a16:creationId xmlns:a16="http://schemas.microsoft.com/office/drawing/2014/main" id="{407A88B8-7137-4EA1-95A2-040A6493F1D7}"/>
              </a:ext>
            </a:extLst>
          </p:cNvPr>
          <p:cNvSpPr>
            <a:spLocks noGrp="1"/>
          </p:cNvSpPr>
          <p:nvPr>
            <p:ph idx="1"/>
          </p:nvPr>
        </p:nvSpPr>
        <p:spPr/>
        <p:txBody>
          <a:bodyPr/>
          <a:lstStyle/>
          <a:p>
            <a:r>
              <a:rPr lang="cs-CZ" dirty="0"/>
              <a:t>V roce 2021 (k 30. červnu) podalo žádost o mezinárodní ochranu v České republice celkem 577 osob, což je ve srovnání se stejným obdobím roku 2020 o 33 % více. </a:t>
            </a:r>
          </a:p>
          <a:p>
            <a:endParaRPr lang="cs-CZ" dirty="0"/>
          </a:p>
          <a:p>
            <a:r>
              <a:rPr lang="cs-CZ" dirty="0">
                <a:hlinkClick r:id="rId2"/>
              </a:rPr>
              <a:t>https://www.mvcr.cz/docDetail.aspx?docid=22111977&amp;docType=ART&amp;chnum=4</a:t>
            </a:r>
            <a:endParaRPr lang="cs-CZ" dirty="0"/>
          </a:p>
          <a:p>
            <a:endParaRPr lang="cs-CZ" dirty="0"/>
          </a:p>
          <a:p>
            <a:r>
              <a:rPr lang="cs-CZ" dirty="0"/>
              <a:t>Zopakujeme si dílčí cestu uprchlíku a žadatelů o azyl naším integračním systémem.</a:t>
            </a:r>
          </a:p>
          <a:p>
            <a:endParaRPr lang="cs-CZ" dirty="0"/>
          </a:p>
        </p:txBody>
      </p:sp>
    </p:spTree>
    <p:extLst>
      <p:ext uri="{BB962C8B-B14F-4D97-AF65-F5344CB8AC3E}">
        <p14:creationId xmlns:p14="http://schemas.microsoft.com/office/powerpoint/2010/main" val="38622892"/>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F00862A-68E2-449D-ADA2-F7E6877644EF}"/>
              </a:ext>
            </a:extLst>
          </p:cNvPr>
          <p:cNvSpPr>
            <a:spLocks noGrp="1"/>
          </p:cNvSpPr>
          <p:nvPr>
            <p:ph type="title"/>
          </p:nvPr>
        </p:nvSpPr>
        <p:spPr/>
        <p:txBody>
          <a:bodyPr/>
          <a:lstStyle/>
          <a:p>
            <a:r>
              <a:rPr lang="cs-CZ" dirty="0"/>
              <a:t>Co je dočasná ochrana?</a:t>
            </a:r>
          </a:p>
        </p:txBody>
      </p:sp>
      <p:sp>
        <p:nvSpPr>
          <p:cNvPr id="3" name="Zástupný symbol pro obsah 2">
            <a:extLst>
              <a:ext uri="{FF2B5EF4-FFF2-40B4-BE49-F238E27FC236}">
                <a16:creationId xmlns:a16="http://schemas.microsoft.com/office/drawing/2014/main" id="{F8A54A1F-3569-4405-B891-D1C1A44FCEBC}"/>
              </a:ext>
            </a:extLst>
          </p:cNvPr>
          <p:cNvSpPr>
            <a:spLocks noGrp="1"/>
          </p:cNvSpPr>
          <p:nvPr>
            <p:ph idx="1"/>
          </p:nvPr>
        </p:nvSpPr>
        <p:spPr/>
        <p:txBody>
          <a:bodyPr>
            <a:normAutofit lnSpcReduction="10000"/>
          </a:bodyPr>
          <a:lstStyle/>
          <a:p>
            <a:r>
              <a:rPr lang="cs-CZ" dirty="0"/>
              <a:t>Dočasná ochrana je krizový mechanismus EU, který se aktivuje za výjimečných okolností v případě hromadného přílivu osob s cílem:</a:t>
            </a:r>
          </a:p>
          <a:p>
            <a:pPr lvl="1"/>
            <a:r>
              <a:rPr lang="cs-CZ" dirty="0"/>
              <a:t>poskytnout kolektivní ochranu vysídleným osobám,</a:t>
            </a:r>
          </a:p>
          <a:p>
            <a:pPr lvl="1"/>
            <a:r>
              <a:rPr lang="cs-CZ" dirty="0"/>
              <a:t>zmírnit tlak na vnitrostátní azylové systémy zemí EU.</a:t>
            </a:r>
          </a:p>
          <a:p>
            <a:r>
              <a:rPr lang="cs-CZ" dirty="0"/>
              <a:t>Vojenská agrese Ruska vůči Ukrajině způsobila příliv </a:t>
            </a:r>
            <a:r>
              <a:rPr lang="cs-CZ" b="1" dirty="0"/>
              <a:t>milionů osob, které hledají útočiště v EU</a:t>
            </a:r>
            <a:r>
              <a:rPr lang="cs-CZ" dirty="0"/>
              <a:t> a sousedních zemích.</a:t>
            </a:r>
          </a:p>
          <a:p>
            <a:r>
              <a:rPr lang="cs-CZ" dirty="0"/>
              <a:t>EU dne 4. března 2022 aktivovala směrnici o dočasné ochraně. Tato směrnice EU byla přijata v roce 2001 v návaznosti na rozsáhlé vysídlování, k němuž došlo v Evropě v důsledku ozbrojených konfliktů na západním Balkáně, zejména z Bosny a Hercegoviny a Kosova.</a:t>
            </a:r>
          </a:p>
          <a:p>
            <a:r>
              <a:rPr lang="cs-CZ" dirty="0"/>
              <a:t>Viz </a:t>
            </a:r>
            <a:r>
              <a:rPr lang="cs-CZ" dirty="0">
                <a:hlinkClick r:id="rId2"/>
              </a:rPr>
              <a:t>Dočasná ochrana vysídlených osob poskytovaná EU - </a:t>
            </a:r>
            <a:r>
              <a:rPr lang="cs-CZ" dirty="0" err="1">
                <a:hlinkClick r:id="rId2"/>
              </a:rPr>
              <a:t>Consilium</a:t>
            </a:r>
            <a:r>
              <a:rPr lang="cs-CZ" dirty="0">
                <a:hlinkClick r:id="rId2"/>
              </a:rPr>
              <a:t> (europa.eu)</a:t>
            </a:r>
            <a:r>
              <a:rPr lang="cs-CZ" dirty="0"/>
              <a:t> </a:t>
            </a:r>
          </a:p>
          <a:p>
            <a:endParaRPr lang="cs-CZ" dirty="0"/>
          </a:p>
          <a:p>
            <a:endParaRPr lang="cs-CZ" dirty="0"/>
          </a:p>
        </p:txBody>
      </p:sp>
    </p:spTree>
    <p:extLst>
      <p:ext uri="{BB962C8B-B14F-4D97-AF65-F5344CB8AC3E}">
        <p14:creationId xmlns:p14="http://schemas.microsoft.com/office/powerpoint/2010/main" val="14640713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4A2FD372-2702-B10A-0D47-F48AB607579A}"/>
              </a:ext>
            </a:extLst>
          </p:cNvPr>
          <p:cNvPicPr>
            <a:picLocks noChangeAspect="1"/>
          </p:cNvPicPr>
          <p:nvPr/>
        </p:nvPicPr>
        <p:blipFill>
          <a:blip r:embed="rId2"/>
          <a:stretch>
            <a:fillRect/>
          </a:stretch>
        </p:blipFill>
        <p:spPr>
          <a:xfrm>
            <a:off x="1120477" y="1149627"/>
            <a:ext cx="9951041" cy="4552600"/>
          </a:xfrm>
          <a:prstGeom prst="rect">
            <a:avLst/>
          </a:prstGeom>
        </p:spPr>
      </p:pic>
    </p:spTree>
    <p:extLst>
      <p:ext uri="{BB962C8B-B14F-4D97-AF65-F5344CB8AC3E}">
        <p14:creationId xmlns:p14="http://schemas.microsoft.com/office/powerpoint/2010/main" val="4132510551"/>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B10D40B-5240-4856-A701-B2448FE78DD7}"/>
              </a:ext>
            </a:extLst>
          </p:cNvPr>
          <p:cNvSpPr>
            <a:spLocks noGrp="1"/>
          </p:cNvSpPr>
          <p:nvPr>
            <p:ph type="title"/>
          </p:nvPr>
        </p:nvSpPr>
        <p:spPr/>
        <p:txBody>
          <a:bodyPr/>
          <a:lstStyle/>
          <a:p>
            <a:r>
              <a:rPr lang="pt-BR" dirty="0"/>
              <a:t>Vládní a nevládní organizace v</a:t>
            </a:r>
            <a:r>
              <a:rPr lang="cs-CZ" dirty="0"/>
              <a:t> </a:t>
            </a:r>
            <a:r>
              <a:rPr lang="pt-BR" dirty="0"/>
              <a:t>České republice</a:t>
            </a:r>
            <a:r>
              <a:rPr lang="cs-CZ" dirty="0"/>
              <a:t> starající se o imigranty: </a:t>
            </a:r>
          </a:p>
        </p:txBody>
      </p:sp>
      <p:sp>
        <p:nvSpPr>
          <p:cNvPr id="3" name="Zástupný obsah 2">
            <a:extLst>
              <a:ext uri="{FF2B5EF4-FFF2-40B4-BE49-F238E27FC236}">
                <a16:creationId xmlns:a16="http://schemas.microsoft.com/office/drawing/2014/main" id="{3F8D228E-778D-4928-849E-11EB88939D44}"/>
              </a:ext>
            </a:extLst>
          </p:cNvPr>
          <p:cNvSpPr>
            <a:spLocks noGrp="1"/>
          </p:cNvSpPr>
          <p:nvPr>
            <p:ph idx="1"/>
          </p:nvPr>
        </p:nvSpPr>
        <p:spPr>
          <a:xfrm>
            <a:off x="1371600" y="2286000"/>
            <a:ext cx="9601200" cy="4457700"/>
          </a:xfrm>
        </p:spPr>
        <p:txBody>
          <a:bodyPr>
            <a:normAutofit fontScale="85000" lnSpcReduction="20000"/>
          </a:bodyPr>
          <a:lstStyle/>
          <a:p>
            <a:r>
              <a:rPr lang="cs-CZ" dirty="0"/>
              <a:t>Otázky azylu a migrace jsou plně v kompetenci tří složek Ministerstva vnitra. </a:t>
            </a:r>
          </a:p>
          <a:p>
            <a:r>
              <a:rPr lang="cs-CZ" dirty="0"/>
              <a:t>Mezi tyto složky řadíme: •</a:t>
            </a:r>
          </a:p>
          <a:p>
            <a:pPr lvl="1"/>
            <a:r>
              <a:rPr lang="cs-CZ" b="1" dirty="0"/>
              <a:t>Správu uprchlických zařízení (SUZ), </a:t>
            </a:r>
          </a:p>
          <a:p>
            <a:pPr lvl="1"/>
            <a:r>
              <a:rPr lang="cs-CZ" b="1" dirty="0"/>
              <a:t>Odbor azylové a migrační politiky (OAMP) </a:t>
            </a:r>
          </a:p>
          <a:p>
            <a:pPr lvl="1"/>
            <a:r>
              <a:rPr lang="cs-CZ" b="1" dirty="0"/>
              <a:t>Policii České republiky (PČR). </a:t>
            </a:r>
          </a:p>
          <a:p>
            <a:r>
              <a:rPr lang="cs-CZ" dirty="0"/>
              <a:t>Do azylové procedury vstupují i nevládní organizace, které se snaží většinou bezplatně pomoci žadatelům o azyl a zlepšit jejich podmínky v průběhu čekání na rozhodnutí o udělení azylu.</a:t>
            </a:r>
          </a:p>
          <a:p>
            <a:r>
              <a:rPr lang="cs-CZ" dirty="0"/>
              <a:t>Jedná se např. o Konsorcium nevládních organizací pracujících s uprchlíky, Organizaci pro pomoc uprchlíkům (OPU), Poradnu pro integraci, Sdružení občanů zabývajících se emigranty (SOZE), Sdružení pro integraci a migraci (SIMI).</a:t>
            </a:r>
          </a:p>
          <a:p>
            <a:r>
              <a:rPr lang="pt-BR" dirty="0">
                <a:hlinkClick r:id="rId2"/>
              </a:rPr>
              <a:t>O METĚ | META, o.p.s. (meta-ops.eu)</a:t>
            </a:r>
            <a:r>
              <a:rPr lang="cs-CZ"/>
              <a:t> </a:t>
            </a:r>
            <a:endParaRPr lang="cs-CZ" dirty="0"/>
          </a:p>
          <a:p>
            <a:r>
              <a:rPr lang="cs-CZ" dirty="0">
                <a:hlinkClick r:id="rId3"/>
              </a:rPr>
              <a:t>https://www.migrace.com/cs/delame/projekty</a:t>
            </a:r>
            <a:r>
              <a:rPr lang="cs-CZ" dirty="0"/>
              <a:t> </a:t>
            </a:r>
          </a:p>
          <a:p>
            <a:r>
              <a:rPr lang="cs-CZ" dirty="0">
                <a:hlinkClick r:id="rId4"/>
              </a:rPr>
              <a:t>https://bezvrasek.migrace.com/cs/clanky/00090/po-25-letech-vzpominame-na-valecne-oblehani-bosenskeho-sarajeva</a:t>
            </a:r>
            <a:r>
              <a:rPr lang="cs-CZ" dirty="0"/>
              <a:t> </a:t>
            </a:r>
          </a:p>
          <a:p>
            <a:r>
              <a:rPr lang="cs-CZ" dirty="0"/>
              <a:t>Ženy od vedle - </a:t>
            </a:r>
            <a:r>
              <a:rPr lang="cs-CZ" dirty="0">
                <a:hlinkClick r:id="rId5"/>
              </a:rPr>
              <a:t>Ženy od vedle – </a:t>
            </a:r>
            <a:r>
              <a:rPr lang="cs-CZ" dirty="0" err="1">
                <a:hlinkClick r:id="rId5"/>
              </a:rPr>
              <a:t>YouTube</a:t>
            </a:r>
            <a:r>
              <a:rPr lang="cs-CZ" dirty="0"/>
              <a:t> </a:t>
            </a:r>
          </a:p>
          <a:p>
            <a:endParaRPr lang="cs-CZ" dirty="0"/>
          </a:p>
          <a:p>
            <a:endParaRPr lang="cs-CZ" dirty="0"/>
          </a:p>
        </p:txBody>
      </p:sp>
    </p:spTree>
    <p:extLst>
      <p:ext uri="{BB962C8B-B14F-4D97-AF65-F5344CB8AC3E}">
        <p14:creationId xmlns:p14="http://schemas.microsoft.com/office/powerpoint/2010/main" val="1519119626"/>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AA5C887-2B80-4FDD-94FF-D737BF63ED3D}"/>
              </a:ext>
            </a:extLst>
          </p:cNvPr>
          <p:cNvSpPr>
            <a:spLocks noGrp="1"/>
          </p:cNvSpPr>
          <p:nvPr>
            <p:ph type="title"/>
          </p:nvPr>
        </p:nvSpPr>
        <p:spPr/>
        <p:txBody>
          <a:bodyPr/>
          <a:lstStyle/>
          <a:p>
            <a:r>
              <a:rPr lang="cs-CZ" dirty="0"/>
              <a:t>Správa uprchlických zařízení ministerstva vnitra</a:t>
            </a:r>
          </a:p>
        </p:txBody>
      </p:sp>
      <p:sp>
        <p:nvSpPr>
          <p:cNvPr id="3" name="Zástupný symbol pro obsah 2">
            <a:extLst>
              <a:ext uri="{FF2B5EF4-FFF2-40B4-BE49-F238E27FC236}">
                <a16:creationId xmlns:a16="http://schemas.microsoft.com/office/drawing/2014/main" id="{3B0785EA-85A8-4E31-B863-5D1C962C862A}"/>
              </a:ext>
            </a:extLst>
          </p:cNvPr>
          <p:cNvSpPr>
            <a:spLocks noGrp="1"/>
          </p:cNvSpPr>
          <p:nvPr>
            <p:ph idx="1"/>
          </p:nvPr>
        </p:nvSpPr>
        <p:spPr>
          <a:xfrm>
            <a:off x="1371600" y="2286000"/>
            <a:ext cx="9601200" cy="4419600"/>
          </a:xfrm>
        </p:spPr>
        <p:txBody>
          <a:bodyPr/>
          <a:lstStyle/>
          <a:p>
            <a:endParaRPr lang="cs-CZ" dirty="0"/>
          </a:p>
          <a:p>
            <a:r>
              <a:rPr lang="cs-CZ" dirty="0"/>
              <a:t>„Staráme se. To je náš úkol.“</a:t>
            </a:r>
          </a:p>
          <a:p>
            <a:r>
              <a:rPr lang="cs-CZ" dirty="0">
                <a:hlinkClick r:id="rId2"/>
              </a:rPr>
              <a:t>http://www.suz.cz/</a:t>
            </a:r>
            <a:r>
              <a:rPr lang="cs-CZ" dirty="0"/>
              <a:t> (4) </a:t>
            </a:r>
          </a:p>
          <a:p>
            <a:endParaRPr lang="cs-CZ" dirty="0"/>
          </a:p>
          <a:p>
            <a:r>
              <a:rPr lang="cs-CZ" dirty="0"/>
              <a:t>Kdo je to migrant?</a:t>
            </a:r>
          </a:p>
          <a:p>
            <a:r>
              <a:rPr lang="cs-CZ" dirty="0">
                <a:hlinkClick r:id="rId3"/>
              </a:rPr>
              <a:t>https://www.youtube.com/watch?v=5AEMbj9KaEI</a:t>
            </a:r>
            <a:r>
              <a:rPr lang="cs-CZ" dirty="0"/>
              <a:t> </a:t>
            </a:r>
          </a:p>
          <a:p>
            <a:r>
              <a:rPr lang="cs-CZ" dirty="0"/>
              <a:t>Kdo je to uprchlík?</a:t>
            </a:r>
          </a:p>
          <a:p>
            <a:r>
              <a:rPr lang="pl-PL" dirty="0">
                <a:hlinkClick r:id="rId4"/>
              </a:rPr>
              <a:t>Kdo je to uprchlík? – YouTube</a:t>
            </a:r>
            <a:r>
              <a:rPr lang="pl-PL" dirty="0"/>
              <a:t> </a:t>
            </a:r>
          </a:p>
          <a:p>
            <a:endParaRPr lang="cs-CZ" dirty="0"/>
          </a:p>
          <a:p>
            <a:endParaRPr lang="cs-CZ" dirty="0"/>
          </a:p>
        </p:txBody>
      </p:sp>
    </p:spTree>
    <p:extLst>
      <p:ext uri="{BB962C8B-B14F-4D97-AF65-F5344CB8AC3E}">
        <p14:creationId xmlns:p14="http://schemas.microsoft.com/office/powerpoint/2010/main" val="4132532545"/>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AEBE045-0143-43B0-94B1-C719108A180B}"/>
              </a:ext>
            </a:extLst>
          </p:cNvPr>
          <p:cNvSpPr>
            <a:spLocks noGrp="1"/>
          </p:cNvSpPr>
          <p:nvPr>
            <p:ph type="title"/>
          </p:nvPr>
        </p:nvSpPr>
        <p:spPr/>
        <p:txBody>
          <a:bodyPr/>
          <a:lstStyle/>
          <a:p>
            <a:r>
              <a:rPr lang="cs-CZ" dirty="0"/>
              <a:t>Sociální práce a sociální služby v prostředí azylových zařízení </a:t>
            </a:r>
          </a:p>
        </p:txBody>
      </p:sp>
      <p:sp>
        <p:nvSpPr>
          <p:cNvPr id="3" name="Zástupný obsah 2">
            <a:extLst>
              <a:ext uri="{FF2B5EF4-FFF2-40B4-BE49-F238E27FC236}">
                <a16:creationId xmlns:a16="http://schemas.microsoft.com/office/drawing/2014/main" id="{BDAE0563-61D2-4468-93AA-34A2404A74AB}"/>
              </a:ext>
            </a:extLst>
          </p:cNvPr>
          <p:cNvSpPr>
            <a:spLocks noGrp="1"/>
          </p:cNvSpPr>
          <p:nvPr>
            <p:ph idx="1"/>
          </p:nvPr>
        </p:nvSpPr>
        <p:spPr>
          <a:xfrm>
            <a:off x="1371600" y="2286000"/>
            <a:ext cx="9601200" cy="4368800"/>
          </a:xfrm>
        </p:spPr>
        <p:txBody>
          <a:bodyPr>
            <a:normAutofit/>
          </a:bodyPr>
          <a:lstStyle/>
          <a:p>
            <a:pPr marL="0" indent="0">
              <a:buNone/>
            </a:pPr>
            <a:r>
              <a:rPr lang="cs-CZ" dirty="0"/>
              <a:t>Správy uprchlických zařízení MV </a:t>
            </a:r>
          </a:p>
          <a:p>
            <a:r>
              <a:rPr lang="cs-CZ" dirty="0"/>
              <a:t>Česká republika je povinna na základě Ženevské konvence a ostatních mezinárodních smluv zajistit základní životní potřeby, důstojnou existenci a zabezpečit těmto osobám sociální služby od zahájení řízení o mezinárodní ochranu až po jeho ukončení.</a:t>
            </a:r>
          </a:p>
          <a:p>
            <a:r>
              <a:rPr lang="cs-CZ" dirty="0"/>
              <a:t>Tyto sociální služby poskytuje v pobytových, přijímacích a integračních střediscích, odborně vzdělaným personálem. Podílí se na nich různé pomáhající profese (psycholog, pečovatel, lékař aj).</a:t>
            </a:r>
          </a:p>
          <a:p>
            <a:r>
              <a:rPr lang="cs-CZ" dirty="0"/>
              <a:t>Žadatelé o mezinárodní ochranu stráví velmi dlouhou dobu v pobytových střediscích, protože vyřízení žádosti o mezinárodní ochranu je zdlouhavý proces. Kromě poskytnutí ubytování, stravy a hygienických prostředků se jedná o zajištění zdravotní péče, předškolní výchovy, poskytnutí sociálního nebo psychologického poradenství a nabídku volnočasových aktivit.</a:t>
            </a:r>
          </a:p>
          <a:p>
            <a:endParaRPr lang="cs-CZ" dirty="0"/>
          </a:p>
        </p:txBody>
      </p:sp>
    </p:spTree>
    <p:extLst>
      <p:ext uri="{BB962C8B-B14F-4D97-AF65-F5344CB8AC3E}">
        <p14:creationId xmlns:p14="http://schemas.microsoft.com/office/powerpoint/2010/main" val="640495114"/>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20FBD64-1060-4E33-B38E-43A5842B6B4C}"/>
              </a:ext>
            </a:extLst>
          </p:cNvPr>
          <p:cNvSpPr>
            <a:spLocks noGrp="1"/>
          </p:cNvSpPr>
          <p:nvPr>
            <p:ph type="title"/>
          </p:nvPr>
        </p:nvSpPr>
        <p:spPr/>
        <p:txBody>
          <a:bodyPr>
            <a:normAutofit fontScale="90000"/>
          </a:bodyPr>
          <a:lstStyle/>
          <a:p>
            <a:r>
              <a:rPr lang="cs-CZ" dirty="0"/>
              <a:t>SOCIÁLNÍ PRÁCE S MIGRANTY, S ŽADATELI O MEZINÁRODNÍ OCHRANU, AZYL </a:t>
            </a:r>
          </a:p>
        </p:txBody>
      </p:sp>
      <p:sp>
        <p:nvSpPr>
          <p:cNvPr id="3" name="Zástupný obsah 2">
            <a:extLst>
              <a:ext uri="{FF2B5EF4-FFF2-40B4-BE49-F238E27FC236}">
                <a16:creationId xmlns:a16="http://schemas.microsoft.com/office/drawing/2014/main" id="{42804E14-B0AE-426E-BA53-BC0F4CEF489A}"/>
              </a:ext>
            </a:extLst>
          </p:cNvPr>
          <p:cNvSpPr>
            <a:spLocks noGrp="1"/>
          </p:cNvSpPr>
          <p:nvPr>
            <p:ph idx="1"/>
          </p:nvPr>
        </p:nvSpPr>
        <p:spPr>
          <a:xfrm>
            <a:off x="1371600" y="2286000"/>
            <a:ext cx="9601200" cy="4394200"/>
          </a:xfrm>
        </p:spPr>
        <p:txBody>
          <a:bodyPr/>
          <a:lstStyle/>
          <a:p>
            <a:r>
              <a:rPr lang="cs-CZ" dirty="0"/>
              <a:t>Pokud žadatel tráví v azylovém středisku dlouhou dobu, může se u něj vyskytnout tzv. táborový syndrom. Tento syndrom se vyznačuje pasivitou, apatií až depresí, v ojedinělých případech až agresivitou. Toto jednání je důsledkem toho, že dospělý člověk nemůže plnit svou obvyklou roli.</a:t>
            </a:r>
          </a:p>
          <a:p>
            <a:r>
              <a:rPr lang="cs-CZ" dirty="0"/>
              <a:t>Při práci s žadateli o mezinárodní ochranu je důležitá sociální opora, kterou mohou žadatele nalézt ve své rodině. Samozřejmě by ji měl poskytovat i sociální pracovník, který zajistí základní podmínky jejich existence. Také je důležitá psychoterapeutická pomoc, která jim pomůže, aby své problémy zvládli.</a:t>
            </a:r>
          </a:p>
          <a:p>
            <a:endParaRPr lang="cs-CZ" dirty="0"/>
          </a:p>
        </p:txBody>
      </p:sp>
    </p:spTree>
    <p:extLst>
      <p:ext uri="{BB962C8B-B14F-4D97-AF65-F5344CB8AC3E}">
        <p14:creationId xmlns:p14="http://schemas.microsoft.com/office/powerpoint/2010/main" val="56055761"/>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F24EB1C-AEAE-4A4A-BCEE-2A217E7B17DF}"/>
              </a:ext>
            </a:extLst>
          </p:cNvPr>
          <p:cNvSpPr>
            <a:spLocks noGrp="1"/>
          </p:cNvSpPr>
          <p:nvPr>
            <p:ph type="title"/>
          </p:nvPr>
        </p:nvSpPr>
        <p:spPr/>
        <p:txBody>
          <a:bodyPr/>
          <a:lstStyle/>
          <a:p>
            <a:r>
              <a:rPr lang="cs-CZ" dirty="0"/>
              <a:t>Sociální práce a sociální služby v prostředí azylových zařízení </a:t>
            </a:r>
          </a:p>
        </p:txBody>
      </p:sp>
      <p:sp>
        <p:nvSpPr>
          <p:cNvPr id="3" name="Zástupný obsah 2">
            <a:extLst>
              <a:ext uri="{FF2B5EF4-FFF2-40B4-BE49-F238E27FC236}">
                <a16:creationId xmlns:a16="http://schemas.microsoft.com/office/drawing/2014/main" id="{002C848C-B549-49EF-8C64-2CCE7A0B600C}"/>
              </a:ext>
            </a:extLst>
          </p:cNvPr>
          <p:cNvSpPr>
            <a:spLocks noGrp="1"/>
          </p:cNvSpPr>
          <p:nvPr>
            <p:ph idx="1"/>
          </p:nvPr>
        </p:nvSpPr>
        <p:spPr>
          <a:xfrm>
            <a:off x="1371600" y="2286000"/>
            <a:ext cx="9601200" cy="4572000"/>
          </a:xfrm>
        </p:spPr>
        <p:txBody>
          <a:bodyPr>
            <a:normAutofit fontScale="92500" lnSpcReduction="10000"/>
          </a:bodyPr>
          <a:lstStyle/>
          <a:p>
            <a:r>
              <a:rPr lang="cs-CZ" dirty="0"/>
              <a:t>Sociální pracovníci pomáhají klientům v procesu adaptace na nové životní podmínky a jejich činnost směřuje k průběžnému informování klientů, s cílem umožnit jim základní orientaci v prostorách střediska. základní orientaci v prostorách střediska.</a:t>
            </a:r>
          </a:p>
          <a:p>
            <a:r>
              <a:rPr lang="cs-CZ" dirty="0"/>
              <a:t>Ohroženým skupinám žadatelů o udělení mezinárodní ochrany, jako jsou například matky s dětmi, samostatné ženy, nezletilí bez doprovodu zákonného zástupce a fyzicky či psychicky handicapovaní jedinci, je poskytnut specifický přístup.</a:t>
            </a:r>
          </a:p>
          <a:p>
            <a:r>
              <a:rPr lang="cs-CZ" dirty="0"/>
              <a:t>V případě potřeby je klientům zprostředkováváno psychologické poradenství. Dále sociální pracovníci těchto středisek dohlížejí na povinnou docházku dětí do základní školy. V rámci státního integračního programu jsou žadatelům nabízeny kurzy českého jazyka a blok socio- kulturních dovedností, který by žadatelům měl pomoci se lépe integrovat do společnosti.</a:t>
            </a:r>
          </a:p>
          <a:p>
            <a:r>
              <a:rPr lang="cs-CZ" dirty="0"/>
              <a:t>Významnou úlohu v procesu adaptace hraje vyplnění volného času. O smysluplné využití volna klientů se starají zaměstnanci střediska a nevládní organizace, jejichž zaměstnanci s žadateli například navštěvují kulturní akce v okolí středisek a připravují výlety, letní tábory, karnevaly pro děti apod. </a:t>
            </a:r>
          </a:p>
          <a:p>
            <a:endParaRPr lang="cs-CZ" dirty="0"/>
          </a:p>
        </p:txBody>
      </p:sp>
    </p:spTree>
    <p:extLst>
      <p:ext uri="{BB962C8B-B14F-4D97-AF65-F5344CB8AC3E}">
        <p14:creationId xmlns:p14="http://schemas.microsoft.com/office/powerpoint/2010/main" val="450839197"/>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22E6090-16AC-48C8-BF40-7AA366BA7330}"/>
              </a:ext>
            </a:extLst>
          </p:cNvPr>
          <p:cNvSpPr>
            <a:spLocks noGrp="1"/>
          </p:cNvSpPr>
          <p:nvPr>
            <p:ph type="title"/>
          </p:nvPr>
        </p:nvSpPr>
        <p:spPr>
          <a:xfrm>
            <a:off x="1371600" y="685800"/>
            <a:ext cx="9601200" cy="901700"/>
          </a:xfrm>
        </p:spPr>
        <p:txBody>
          <a:bodyPr/>
          <a:lstStyle/>
          <a:p>
            <a:r>
              <a:rPr lang="cs-CZ" dirty="0"/>
              <a:t>ŽADATELÉ O MEZINÁRODNÍ OCHRANU</a:t>
            </a:r>
          </a:p>
        </p:txBody>
      </p:sp>
      <p:sp>
        <p:nvSpPr>
          <p:cNvPr id="3" name="Zástupný obsah 2">
            <a:extLst>
              <a:ext uri="{FF2B5EF4-FFF2-40B4-BE49-F238E27FC236}">
                <a16:creationId xmlns:a16="http://schemas.microsoft.com/office/drawing/2014/main" id="{DD6F11C4-0ADE-4885-B3BE-637C2329ED4D}"/>
              </a:ext>
            </a:extLst>
          </p:cNvPr>
          <p:cNvSpPr>
            <a:spLocks noGrp="1"/>
          </p:cNvSpPr>
          <p:nvPr>
            <p:ph idx="1"/>
          </p:nvPr>
        </p:nvSpPr>
        <p:spPr>
          <a:xfrm>
            <a:off x="1371600" y="1587500"/>
            <a:ext cx="9601200" cy="4279900"/>
          </a:xfrm>
        </p:spPr>
        <p:txBody>
          <a:bodyPr/>
          <a:lstStyle/>
          <a:p>
            <a:r>
              <a:rPr lang="cs-CZ" b="1" dirty="0"/>
              <a:t>Mezinárodní ochrana </a:t>
            </a:r>
          </a:p>
          <a:p>
            <a:r>
              <a:rPr lang="cs-CZ" dirty="0"/>
              <a:t>Každý, kdo je v zemi původu pronásledován, může po příchodu do České republiky požádat o mezinárodní ochranu, která je udělena buď formou azylu, nebo doplňkové ochrany. Během řízení o udělení mezinárodní ochrany ministerstvo vnitra zkoumá, zda byl žadatel v zemi původu pronásledován z důvodu:</a:t>
            </a:r>
          </a:p>
          <a:p>
            <a:pPr lvl="1"/>
            <a:r>
              <a:rPr lang="cs-CZ" dirty="0"/>
              <a:t>uplatňování politických práv a svobod • rasy • pohlaví • náboženství • národností • příslušnosti k určité sociální skupině • pro zastávání určitých politických názorů ve státě, jehož občanství má, nebo, v případě, že je osobou bez státního občanství, ve státě jeho posledního trvalého bydliště</a:t>
            </a:r>
          </a:p>
          <a:p>
            <a:pPr lvl="1"/>
            <a:endParaRPr lang="cs-CZ" dirty="0"/>
          </a:p>
          <a:p>
            <a:pPr marL="530352" lvl="1" indent="0">
              <a:buNone/>
            </a:pPr>
            <a:endParaRPr lang="cs-CZ" dirty="0"/>
          </a:p>
        </p:txBody>
      </p:sp>
    </p:spTree>
    <p:extLst>
      <p:ext uri="{BB962C8B-B14F-4D97-AF65-F5344CB8AC3E}">
        <p14:creationId xmlns:p14="http://schemas.microsoft.com/office/powerpoint/2010/main" val="2117380242"/>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886262E-1051-482D-AD48-4D299841C767}"/>
              </a:ext>
            </a:extLst>
          </p:cNvPr>
          <p:cNvSpPr>
            <a:spLocks noGrp="1"/>
          </p:cNvSpPr>
          <p:nvPr>
            <p:ph type="title"/>
          </p:nvPr>
        </p:nvSpPr>
        <p:spPr/>
        <p:txBody>
          <a:bodyPr/>
          <a:lstStyle/>
          <a:p>
            <a:r>
              <a:rPr lang="cs-CZ" dirty="0"/>
              <a:t>AZYL (7)</a:t>
            </a:r>
          </a:p>
        </p:txBody>
      </p:sp>
      <p:sp>
        <p:nvSpPr>
          <p:cNvPr id="3" name="Zástupný obsah 2">
            <a:extLst>
              <a:ext uri="{FF2B5EF4-FFF2-40B4-BE49-F238E27FC236}">
                <a16:creationId xmlns:a16="http://schemas.microsoft.com/office/drawing/2014/main" id="{4EA366DD-CC4F-4809-974D-0A78EBA50333}"/>
              </a:ext>
            </a:extLst>
          </p:cNvPr>
          <p:cNvSpPr>
            <a:spLocks noGrp="1"/>
          </p:cNvSpPr>
          <p:nvPr>
            <p:ph idx="1"/>
          </p:nvPr>
        </p:nvSpPr>
        <p:spPr>
          <a:xfrm>
            <a:off x="1371600" y="1384300"/>
            <a:ext cx="9601200" cy="5473700"/>
          </a:xfrm>
        </p:spPr>
        <p:txBody>
          <a:bodyPr>
            <a:normAutofit/>
          </a:bodyPr>
          <a:lstStyle/>
          <a:p>
            <a:r>
              <a:rPr lang="cs-CZ" dirty="0"/>
              <a:t>Tomu, kdo prokáže, že byl ve své zemi pronásledován z níže uvedených důvodů, bude v České republice udělen azyl.</a:t>
            </a:r>
          </a:p>
          <a:p>
            <a:r>
              <a:rPr lang="cs-CZ" dirty="0"/>
              <a:t>Důvody k udělení azylu jsou: </a:t>
            </a:r>
          </a:p>
          <a:p>
            <a:pPr lvl="1"/>
            <a:r>
              <a:rPr lang="cs-CZ" b="1" i="0" dirty="0"/>
              <a:t>pronásledování za </a:t>
            </a:r>
            <a:r>
              <a:rPr lang="cs-CZ" dirty="0"/>
              <a:t>uplatňování politických práv a svobod z důvodu rasy, pohlaví, náboženství, národnosti, příslušnosti k určité sociální skupině</a:t>
            </a:r>
          </a:p>
          <a:p>
            <a:pPr lvl="1"/>
            <a:r>
              <a:rPr lang="cs-CZ" dirty="0"/>
              <a:t>zastávání určitých politických názorů ve státě, jehož občanství má, nebo, v případě, že je osobou bez státního občanství, ve státě jeho posledního trvalého bydliště.</a:t>
            </a:r>
          </a:p>
          <a:p>
            <a:r>
              <a:rPr lang="cs-CZ" dirty="0"/>
              <a:t>Dalším důvodem udělení mezinárodní ochrany je </a:t>
            </a:r>
            <a:r>
              <a:rPr lang="cs-CZ" b="1" dirty="0"/>
              <a:t>sloučení s rodinným příslušníkem </a:t>
            </a:r>
            <a:r>
              <a:rPr lang="cs-CZ" dirty="0"/>
              <a:t>(manželem, nezletilým dítětem nebo v případě nezletilého dítěte s rodičem), kterému již byl azyl udělen.</a:t>
            </a:r>
          </a:p>
          <a:p>
            <a:r>
              <a:rPr lang="cs-CZ" dirty="0"/>
              <a:t>Posledním důvodem k udělení azylu jsou takzvané </a:t>
            </a:r>
            <a:r>
              <a:rPr lang="cs-CZ" b="1" dirty="0"/>
              <a:t>humanitární důvody</a:t>
            </a:r>
            <a:r>
              <a:rPr lang="cs-CZ" dirty="0"/>
              <a:t>. Na humanitární azyl není právní nárok a je čistě na uvážení ministerstva vnitra, komu jej udělí a z jakých důvodů</a:t>
            </a:r>
          </a:p>
          <a:p>
            <a:endParaRPr lang="cs-CZ" dirty="0"/>
          </a:p>
        </p:txBody>
      </p:sp>
    </p:spTree>
    <p:extLst>
      <p:ext uri="{BB962C8B-B14F-4D97-AF65-F5344CB8AC3E}">
        <p14:creationId xmlns:p14="http://schemas.microsoft.com/office/powerpoint/2010/main" val="1120562602"/>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B57E3A5-F5E1-4BDD-B27B-1B6A48404A7B}"/>
              </a:ext>
            </a:extLst>
          </p:cNvPr>
          <p:cNvSpPr>
            <a:spLocks noGrp="1"/>
          </p:cNvSpPr>
          <p:nvPr>
            <p:ph type="title"/>
          </p:nvPr>
        </p:nvSpPr>
        <p:spPr>
          <a:xfrm>
            <a:off x="723900" y="685799"/>
            <a:ext cx="3855720" cy="5781675"/>
          </a:xfrm>
        </p:spPr>
        <p:txBody>
          <a:bodyPr/>
          <a:lstStyle/>
          <a:p>
            <a:r>
              <a:rPr lang="cs-CZ" dirty="0"/>
              <a:t>Azyl nelze udělit, je-li důvodné podezření, že cizinec, který podal žádost o udělení azylu: </a:t>
            </a:r>
          </a:p>
        </p:txBody>
      </p:sp>
      <p:sp>
        <p:nvSpPr>
          <p:cNvPr id="3" name="Zástupný obsah 2">
            <a:extLst>
              <a:ext uri="{FF2B5EF4-FFF2-40B4-BE49-F238E27FC236}">
                <a16:creationId xmlns:a16="http://schemas.microsoft.com/office/drawing/2014/main" id="{22226A5B-1E60-452E-A443-B9198982E1E3}"/>
              </a:ext>
            </a:extLst>
          </p:cNvPr>
          <p:cNvSpPr>
            <a:spLocks noGrp="1"/>
          </p:cNvSpPr>
          <p:nvPr>
            <p:ph idx="1"/>
          </p:nvPr>
        </p:nvSpPr>
        <p:spPr/>
        <p:txBody>
          <a:bodyPr/>
          <a:lstStyle/>
          <a:p>
            <a:r>
              <a:rPr lang="cs-CZ" sz="2800" dirty="0"/>
              <a:t>se dopustil trestného činu proti míru, válečného trestného činu nebo trestného činu proti lidskosti;</a:t>
            </a:r>
          </a:p>
          <a:p>
            <a:r>
              <a:rPr lang="cs-CZ" sz="2800" dirty="0"/>
              <a:t>se dopustil vážného kriminálního trestného činu;</a:t>
            </a:r>
          </a:p>
          <a:p>
            <a:r>
              <a:rPr lang="cs-CZ" sz="2800" dirty="0"/>
              <a:t>je vinen činy, které jsou v rozporu se zásadami a cíli OSN.  </a:t>
            </a:r>
          </a:p>
          <a:p>
            <a:endParaRPr lang="cs-CZ" dirty="0"/>
          </a:p>
          <a:p>
            <a:endParaRPr lang="cs-CZ" dirty="0"/>
          </a:p>
          <a:p>
            <a:endParaRPr lang="cs-CZ" dirty="0"/>
          </a:p>
        </p:txBody>
      </p:sp>
    </p:spTree>
    <p:extLst>
      <p:ext uri="{BB962C8B-B14F-4D97-AF65-F5344CB8AC3E}">
        <p14:creationId xmlns:p14="http://schemas.microsoft.com/office/powerpoint/2010/main" val="2542965164"/>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A4421A3-37AA-4DCC-ABB2-5AF90B430904}"/>
              </a:ext>
            </a:extLst>
          </p:cNvPr>
          <p:cNvSpPr>
            <a:spLocks noGrp="1"/>
          </p:cNvSpPr>
          <p:nvPr>
            <p:ph type="title"/>
          </p:nvPr>
        </p:nvSpPr>
        <p:spPr>
          <a:xfrm>
            <a:off x="1371600" y="685800"/>
            <a:ext cx="9601200" cy="698500"/>
          </a:xfrm>
        </p:spPr>
        <p:txBody>
          <a:bodyPr/>
          <a:lstStyle/>
          <a:p>
            <a:r>
              <a:rPr lang="cs-CZ" dirty="0"/>
              <a:t>Doplňková ochrana (8) </a:t>
            </a:r>
          </a:p>
        </p:txBody>
      </p:sp>
      <p:sp>
        <p:nvSpPr>
          <p:cNvPr id="3" name="Zástupný obsah 2">
            <a:extLst>
              <a:ext uri="{FF2B5EF4-FFF2-40B4-BE49-F238E27FC236}">
                <a16:creationId xmlns:a16="http://schemas.microsoft.com/office/drawing/2014/main" id="{FFAC86F1-1D3E-4119-91A2-7990191269A2}"/>
              </a:ext>
            </a:extLst>
          </p:cNvPr>
          <p:cNvSpPr>
            <a:spLocks noGrp="1"/>
          </p:cNvSpPr>
          <p:nvPr>
            <p:ph idx="1"/>
          </p:nvPr>
        </p:nvSpPr>
        <p:spPr>
          <a:xfrm>
            <a:off x="1371600" y="1498600"/>
            <a:ext cx="9601200" cy="5359400"/>
          </a:xfrm>
        </p:spPr>
        <p:txBody>
          <a:bodyPr>
            <a:normAutofit/>
          </a:bodyPr>
          <a:lstStyle/>
          <a:p>
            <a:r>
              <a:rPr lang="cs-CZ" dirty="0"/>
              <a:t>U koho ministerstvo nezjistí v dostatečné míře azylové důvody, ale žadatel prokáže, že by mu v případě návratu do vlasti hrozilo nebezpečí uložení nebo vykonání trestu smrti, mučení nebo nelidské či ponižující zacházení nebo trestání, dále, kdyby se návratem do vlasti ocitl ve vážném ohrožení života nebo lidské důstojnosti v situacích mezinárodního nebo vnitřního ozbrojeného konfliktu, nebo pokud by vycestování cizince bylo v rozporu s mezinárodními závazky České republiky, může mu být udělena doplňková ochrana.</a:t>
            </a:r>
          </a:p>
          <a:p>
            <a:r>
              <a:rPr lang="cs-CZ" dirty="0"/>
              <a:t>Ta může být rovněž udělena z důvodu sloučení s rodinným příslušníkem (manželem, nezletilým dítětem nebo v případě nezletilého dítěte s rodičem), kterému již byla doplňková ochrana udělena.</a:t>
            </a:r>
          </a:p>
          <a:p>
            <a:r>
              <a:rPr lang="cs-CZ" dirty="0"/>
              <a:t>Doplňková ochrana je na rozdíl od azylu udělována na dobu určitou a po této době je přezkoumáváno, zda trvají důvody, pro které byla udělena. V případě, že důvody trvají, je její platnost prodloužena.</a:t>
            </a:r>
          </a:p>
          <a:p>
            <a:r>
              <a:rPr lang="cs-CZ" dirty="0"/>
              <a:t>O její prodloužení je třeba požádat nejpozději 30 dnů před uplynutím doby, na niž je doplňková ochrana udělena.</a:t>
            </a:r>
          </a:p>
          <a:p>
            <a:endParaRPr lang="cs-CZ" dirty="0"/>
          </a:p>
        </p:txBody>
      </p:sp>
    </p:spTree>
    <p:extLst>
      <p:ext uri="{BB962C8B-B14F-4D97-AF65-F5344CB8AC3E}">
        <p14:creationId xmlns:p14="http://schemas.microsoft.com/office/powerpoint/2010/main" val="4032382455"/>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6956C91-A9E8-4F09-BC8E-328C377AAD75}"/>
              </a:ext>
            </a:extLst>
          </p:cNvPr>
          <p:cNvSpPr>
            <a:spLocks noGrp="1"/>
          </p:cNvSpPr>
          <p:nvPr>
            <p:ph type="title"/>
          </p:nvPr>
        </p:nvSpPr>
        <p:spPr/>
        <p:txBody>
          <a:bodyPr/>
          <a:lstStyle/>
          <a:p>
            <a:r>
              <a:rPr lang="cs-CZ" dirty="0"/>
              <a:t>Kam uprchlíci směřují? </a:t>
            </a:r>
          </a:p>
        </p:txBody>
      </p:sp>
      <p:sp>
        <p:nvSpPr>
          <p:cNvPr id="3" name="Zástupný symbol pro obsah 2">
            <a:extLst>
              <a:ext uri="{FF2B5EF4-FFF2-40B4-BE49-F238E27FC236}">
                <a16:creationId xmlns:a16="http://schemas.microsoft.com/office/drawing/2014/main" id="{ABA49170-C62A-43C4-9A90-6574A2D98FC2}"/>
              </a:ext>
            </a:extLst>
          </p:cNvPr>
          <p:cNvSpPr>
            <a:spLocks noGrp="1"/>
          </p:cNvSpPr>
          <p:nvPr>
            <p:ph idx="1"/>
          </p:nvPr>
        </p:nvSpPr>
        <p:spPr/>
        <p:txBody>
          <a:bodyPr/>
          <a:lstStyle/>
          <a:p>
            <a:r>
              <a:rPr lang="cs-CZ" dirty="0">
                <a:hlinkClick r:id="rId2"/>
              </a:rPr>
              <a:t>https://www.youtube.com/watch?v=Eilds5treCo</a:t>
            </a:r>
            <a:r>
              <a:rPr lang="cs-CZ" dirty="0"/>
              <a:t> </a:t>
            </a:r>
          </a:p>
          <a:p>
            <a:endParaRPr lang="cs-CZ" dirty="0"/>
          </a:p>
          <a:p>
            <a:r>
              <a:rPr lang="cs-CZ" i="1" dirty="0"/>
              <a:t>Jeden příběh za všechny: </a:t>
            </a:r>
            <a:r>
              <a:rPr lang="cs-CZ" i="1" dirty="0">
                <a:hlinkClick r:id="rId3"/>
              </a:rPr>
              <a:t>https://www.youtube.com/watch?v=oyzEvaanbXU</a:t>
            </a:r>
            <a:r>
              <a:rPr lang="cs-CZ" i="1" dirty="0"/>
              <a:t> </a:t>
            </a:r>
          </a:p>
          <a:p>
            <a:endParaRPr lang="cs-CZ" i="1" dirty="0"/>
          </a:p>
          <a:p>
            <a:r>
              <a:rPr lang="cs-CZ" b="1" i="1" dirty="0"/>
              <a:t>Jak se žije v Česku, když máte nálepku uprchlík?</a:t>
            </a:r>
          </a:p>
          <a:p>
            <a:r>
              <a:rPr lang="cs-CZ" i="1" dirty="0">
                <a:hlinkClick r:id="rId4"/>
              </a:rPr>
              <a:t>https://www.zeny.cz/vztahy-a-rodina/o-cem-se-mlci-jak-se-zije-v-cesku-kdyz-mate-nalepku-uprchlik-8397.html</a:t>
            </a:r>
            <a:r>
              <a:rPr lang="cs-CZ" i="1" dirty="0"/>
              <a:t> </a:t>
            </a:r>
          </a:p>
          <a:p>
            <a:endParaRPr lang="cs-CZ" dirty="0"/>
          </a:p>
        </p:txBody>
      </p:sp>
    </p:spTree>
    <p:extLst>
      <p:ext uri="{BB962C8B-B14F-4D97-AF65-F5344CB8AC3E}">
        <p14:creationId xmlns:p14="http://schemas.microsoft.com/office/powerpoint/2010/main" val="21993474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5" name="Picture 4" descr="Skupina barevných dřevěných figurek">
            <a:extLst>
              <a:ext uri="{FF2B5EF4-FFF2-40B4-BE49-F238E27FC236}">
                <a16:creationId xmlns:a16="http://schemas.microsoft.com/office/drawing/2014/main" id="{643E59F5-0D50-D0D7-4B9B-90A22B4A60B9}"/>
              </a:ext>
            </a:extLst>
          </p:cNvPr>
          <p:cNvPicPr>
            <a:picLocks noChangeAspect="1"/>
          </p:cNvPicPr>
          <p:nvPr/>
        </p:nvPicPr>
        <p:blipFill rotWithShape="1">
          <a:blip r:embed="rId2"/>
          <a:srcRect t="12221" r="1" b="6531"/>
          <a:stretch/>
        </p:blipFill>
        <p:spPr>
          <a:xfrm>
            <a:off x="-1" y="10"/>
            <a:ext cx="12188652" cy="6857990"/>
          </a:xfrm>
          <a:prstGeom prst="rect">
            <a:avLst/>
          </a:prstGeom>
        </p:spPr>
      </p:pic>
      <p:sp>
        <p:nvSpPr>
          <p:cNvPr id="9" name="Rectangle 8">
            <a:extLst>
              <a:ext uri="{FF2B5EF4-FFF2-40B4-BE49-F238E27FC236}">
                <a16:creationId xmlns:a16="http://schemas.microsoft.com/office/drawing/2014/main" id="{BC46CD03-D076-40A3-9AA4-2B7BB288B1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58" y="0"/>
            <a:ext cx="12192000" cy="6858000"/>
          </a:xfrm>
          <a:prstGeom prst="rect">
            <a:avLst/>
          </a:prstGeom>
          <a:gradFill flip="none" rotWithShape="1">
            <a:gsLst>
              <a:gs pos="30000">
                <a:schemeClr val="bg2">
                  <a:alpha val="75000"/>
                </a:schemeClr>
              </a:gs>
              <a:gs pos="100000">
                <a:schemeClr val="bg2"/>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67DB9114-91C6-45ED-99B3-B8D45A331CF2}"/>
              </a:ext>
            </a:extLst>
          </p:cNvPr>
          <p:cNvSpPr>
            <a:spLocks noGrp="1"/>
          </p:cNvSpPr>
          <p:nvPr>
            <p:ph type="title"/>
          </p:nvPr>
        </p:nvSpPr>
        <p:spPr>
          <a:xfrm>
            <a:off x="1371600" y="685800"/>
            <a:ext cx="9601200" cy="1485900"/>
          </a:xfrm>
        </p:spPr>
        <p:txBody>
          <a:bodyPr>
            <a:normAutofit/>
          </a:bodyPr>
          <a:lstStyle/>
          <a:p>
            <a:r>
              <a:rPr lang="cs-CZ" b="1" dirty="0"/>
              <a:t>V současnosti jsou uznanými národnostními menšinami v ČR tyto: </a:t>
            </a:r>
            <a:endParaRPr lang="cs-CZ" dirty="0"/>
          </a:p>
        </p:txBody>
      </p:sp>
      <p:sp>
        <p:nvSpPr>
          <p:cNvPr id="11" name="Rectangle 10">
            <a:extLst>
              <a:ext uri="{FF2B5EF4-FFF2-40B4-BE49-F238E27FC236}">
                <a16:creationId xmlns:a16="http://schemas.microsoft.com/office/drawing/2014/main" id="{88D28697-83F7-4C09-A9B2-6CAA588556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cs-CZ"/>
          </a:p>
        </p:txBody>
      </p:sp>
      <p:sp>
        <p:nvSpPr>
          <p:cNvPr id="3" name="Zástupný obsah 2">
            <a:extLst>
              <a:ext uri="{FF2B5EF4-FFF2-40B4-BE49-F238E27FC236}">
                <a16:creationId xmlns:a16="http://schemas.microsoft.com/office/drawing/2014/main" id="{35232258-7106-4A59-9C56-47D2174716F4}"/>
              </a:ext>
            </a:extLst>
          </p:cNvPr>
          <p:cNvSpPr>
            <a:spLocks noGrp="1"/>
          </p:cNvSpPr>
          <p:nvPr>
            <p:ph idx="1"/>
          </p:nvPr>
        </p:nvSpPr>
        <p:spPr>
          <a:xfrm>
            <a:off x="1540042" y="2171700"/>
            <a:ext cx="9432758" cy="4782552"/>
          </a:xfrm>
        </p:spPr>
        <p:txBody>
          <a:bodyPr>
            <a:noAutofit/>
          </a:bodyPr>
          <a:lstStyle/>
          <a:p>
            <a:r>
              <a:rPr lang="cs-CZ" sz="1800" b="1" dirty="0"/>
              <a:t>Bulhaři, Chorvati, Maďaři, Němci, Poláci, Slováci, Srbové, Romové, Rusíni, Rusové, Řekové, Ukrajinci, Vietnamci, Bělorusové.</a:t>
            </a:r>
          </a:p>
          <a:p>
            <a:r>
              <a:rPr lang="cs-CZ" sz="1800" dirty="0"/>
              <a:t>Status národnostní menšiny komunitám umožňuje více rozvíjet jejich kulturu, tradice a především jazyk. Menšiny musí splňovat dvě základní podmínky: jejich komunity musí v českých zemích historicky působit (přesná doba není stanovená), a mít dostatečný počet příslušníků s českým občanstvím (rovněž není upřesněn). Zařazení národnostní menšiny mezi uznané navrhuje Rada vlády pro národnostní menšiny a schvaluje vláda ČR (Jiřička, Žilková, 2013).</a:t>
            </a:r>
          </a:p>
          <a:p>
            <a:r>
              <a:rPr lang="cs-CZ" sz="1800" b="1" dirty="0"/>
              <a:t>Rada vlády pro národnostní menšiny </a:t>
            </a:r>
            <a:r>
              <a:rPr lang="cs-CZ" sz="1800" dirty="0"/>
              <a:t>(dále jen „Rada“) je stálým poradním a iniciativním orgánem vlády České republiky pro otázky týkající se národnostních menšin a jejich příslušníků (Vláda ČR, 2009–2020a).</a:t>
            </a:r>
          </a:p>
          <a:p>
            <a:r>
              <a:rPr lang="cs-CZ" sz="1600" dirty="0">
                <a:hlinkClick r:id="rId3"/>
              </a:rPr>
              <a:t>Vyrocni-zprava-o-cinnosti-Rady-vlady-pro-narodnostni-mensiny-v-roce-2022.pdf (gov.cz)</a:t>
            </a:r>
            <a:r>
              <a:rPr lang="cs-CZ" sz="1800" dirty="0"/>
              <a:t> </a:t>
            </a:r>
          </a:p>
          <a:p>
            <a:r>
              <a:rPr lang="cs-CZ" sz="1800" dirty="0"/>
              <a:t>Mimo tuto Radu se menšinovou problematikou zaobírá </a:t>
            </a:r>
            <a:r>
              <a:rPr lang="cs-CZ" sz="1800" b="1" dirty="0"/>
              <a:t>také Rada vlády pro záležitosti romské menšiny,</a:t>
            </a:r>
            <a:r>
              <a:rPr lang="cs-CZ" sz="1800" dirty="0"/>
              <a:t> tato je také stálým poradním a iniciačním orgánem vlády v oblasti romské integrace (Vláda ČR, 2009–2020b).</a:t>
            </a:r>
          </a:p>
        </p:txBody>
      </p:sp>
    </p:spTree>
    <p:extLst>
      <p:ext uri="{BB962C8B-B14F-4D97-AF65-F5344CB8AC3E}">
        <p14:creationId xmlns:p14="http://schemas.microsoft.com/office/powerpoint/2010/main" val="2885793401"/>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bg>
      <p:bgPr>
        <a:gradFill>
          <a:gsLst>
            <a:gs pos="0">
              <a:srgbClr val="FFC000"/>
            </a:gs>
            <a:gs pos="64999">
              <a:srgbClr val="F0EBD5"/>
            </a:gs>
            <a:gs pos="100000">
              <a:srgbClr val="D1C39F"/>
            </a:gs>
          </a:gsLst>
          <a:lin ang="5400000" scaled="0"/>
        </a:gra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69FDA8A-7801-404A-99D3-D81683C87D6C}"/>
              </a:ext>
            </a:extLst>
          </p:cNvPr>
          <p:cNvSpPr>
            <a:spLocks noGrp="1"/>
          </p:cNvSpPr>
          <p:nvPr>
            <p:ph type="title"/>
          </p:nvPr>
        </p:nvSpPr>
        <p:spPr>
          <a:xfrm>
            <a:off x="1499937" y="172453"/>
            <a:ext cx="9601200" cy="597568"/>
          </a:xfrm>
        </p:spPr>
        <p:txBody>
          <a:bodyPr>
            <a:normAutofit fontScale="90000"/>
          </a:bodyPr>
          <a:lstStyle/>
          <a:p>
            <a:r>
              <a:rPr lang="cs-CZ" dirty="0"/>
              <a:t>SLOVNÍK POJMŮ</a:t>
            </a:r>
          </a:p>
        </p:txBody>
      </p:sp>
      <p:sp>
        <p:nvSpPr>
          <p:cNvPr id="3" name="Zástupný symbol pro obsah 2">
            <a:extLst>
              <a:ext uri="{FF2B5EF4-FFF2-40B4-BE49-F238E27FC236}">
                <a16:creationId xmlns:a16="http://schemas.microsoft.com/office/drawing/2014/main" id="{78940855-DBAB-4690-9550-65AACCCE3C92}"/>
              </a:ext>
            </a:extLst>
          </p:cNvPr>
          <p:cNvSpPr>
            <a:spLocks noGrp="1"/>
          </p:cNvSpPr>
          <p:nvPr>
            <p:ph idx="1"/>
          </p:nvPr>
        </p:nvSpPr>
        <p:spPr>
          <a:xfrm>
            <a:off x="1371600" y="1283368"/>
            <a:ext cx="9601200" cy="5402179"/>
          </a:xfrm>
        </p:spPr>
        <p:txBody>
          <a:bodyPr>
            <a:normAutofit/>
          </a:bodyPr>
          <a:lstStyle/>
          <a:p>
            <a:r>
              <a:rPr lang="cs-CZ" dirty="0"/>
              <a:t>Azyl – ochranný status, který stát poskytuje státnímu příslušníku třetí země nebo osobě bez státní příslušnosti v souvislosti s rizikem jejího pronásledování z důvodů přesně vyjmenovaných v mezinárodních i národních právních nástrojích (v ČR jsou důvody udělení azylu specifikovány v zákoně o azylu) </a:t>
            </a:r>
          </a:p>
          <a:p>
            <a:r>
              <a:rPr lang="cs-CZ" dirty="0"/>
              <a:t>Azylová zařízení – zařízení zřizovaná Ministerstvem vnitra, která slouží k ubytování žadatelů o udělení mezinárodní ochrany či držitelů mezinárodní ochrany; podle účelu se rozlišují tři druhy: přijímací středisko, pobytové středisko a integrační azylové středisko </a:t>
            </a:r>
          </a:p>
          <a:p>
            <a:r>
              <a:rPr lang="cs-CZ" dirty="0"/>
              <a:t>Azylant – cizinec, kterému byl udělen azyl, a to po dobu platnosti rozhodnutí o udělení azylu </a:t>
            </a:r>
          </a:p>
          <a:p>
            <a:r>
              <a:rPr lang="cs-CZ" dirty="0"/>
              <a:t>Cizinec – osoba, která není státním občanem České republiky </a:t>
            </a:r>
          </a:p>
          <a:p>
            <a:r>
              <a:rPr lang="cs-CZ" dirty="0"/>
              <a:t>Dlouhodobé vízum – vízum opravňující k pobytu nad 90 dnů, uděluje se obvykle s maximální platností 1 roku </a:t>
            </a:r>
          </a:p>
          <a:p>
            <a:r>
              <a:rPr lang="cs-CZ" dirty="0"/>
              <a:t>Dlouhodobý pobyt – druh dočasného povolení k pobytu, uděluje se cizinci, který hodlá na území pobývat po dobu delší než 1 rok </a:t>
            </a:r>
          </a:p>
        </p:txBody>
      </p:sp>
    </p:spTree>
    <p:extLst>
      <p:ext uri="{BB962C8B-B14F-4D97-AF65-F5344CB8AC3E}">
        <p14:creationId xmlns:p14="http://schemas.microsoft.com/office/powerpoint/2010/main" val="3895221745"/>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bg>
      <p:bgPr>
        <a:gradFill>
          <a:gsLst>
            <a:gs pos="0">
              <a:srgbClr val="FFC000"/>
            </a:gs>
            <a:gs pos="64999">
              <a:srgbClr val="F0EBD5"/>
            </a:gs>
            <a:gs pos="100000">
              <a:srgbClr val="D1C39F"/>
            </a:gs>
          </a:gsLst>
          <a:lin ang="5400000" scaled="0"/>
        </a:gradFill>
        <a:effectLst/>
      </p:bgPr>
    </p:bg>
    <p:spTree>
      <p:nvGrpSpPr>
        <p:cNvPr id="1" name=""/>
        <p:cNvGrpSpPr/>
        <p:nvPr/>
      </p:nvGrpSpPr>
      <p:grpSpPr>
        <a:xfrm>
          <a:off x="0" y="0"/>
          <a:ext cx="0" cy="0"/>
          <a:chOff x="0" y="0"/>
          <a:chExt cx="0" cy="0"/>
        </a:xfrm>
      </p:grpSpPr>
      <p:sp>
        <p:nvSpPr>
          <p:cNvPr id="3" name="Zástupný symbol pro obsah 2">
            <a:extLst>
              <a:ext uri="{FF2B5EF4-FFF2-40B4-BE49-F238E27FC236}">
                <a16:creationId xmlns:a16="http://schemas.microsoft.com/office/drawing/2014/main" id="{A22289C9-50D5-45B0-8E85-A01716CCE7FC}"/>
              </a:ext>
            </a:extLst>
          </p:cNvPr>
          <p:cNvSpPr>
            <a:spLocks noGrp="1"/>
          </p:cNvSpPr>
          <p:nvPr>
            <p:ph idx="1"/>
          </p:nvPr>
        </p:nvSpPr>
        <p:spPr>
          <a:xfrm>
            <a:off x="1371600" y="368968"/>
            <a:ext cx="9601200" cy="6657474"/>
          </a:xfrm>
        </p:spPr>
        <p:txBody>
          <a:bodyPr>
            <a:normAutofit fontScale="92500" lnSpcReduction="10000"/>
          </a:bodyPr>
          <a:lstStyle/>
          <a:p>
            <a:r>
              <a:rPr lang="cs-CZ" dirty="0"/>
              <a:t>Dobrovolný návrat – dobrovolné vycestování cizince z území České republiky do země původu nebo jiného státu ochotného cizince přijmout; při dobrovolných návratech z ČR asistuje Ministerstvo vnitra, Správa uprchlických zařízení a Mezinárodní organizace pro migraci (IOM) </a:t>
            </a:r>
          </a:p>
          <a:p>
            <a:r>
              <a:rPr lang="cs-CZ" dirty="0"/>
              <a:t>Doplňková ochrana – vedle azylu další forma mezinárodní ochrany, která se uděluje cizincům, kteří nesplňují důvody pro udělení azylu, bude-li v řízení o udělení mezinárodní ochrany zjištěno, že v jejich případě jsou důvodné obavy, že pokud by byli tito cizinci vráceni do státu, jehož jsou státními občany (v případě osob bez státního občanství do státu jejich posledního trvalého bydliště), by jim hrozilo skutečné nebezpečí vážné újmy </a:t>
            </a:r>
          </a:p>
          <a:p>
            <a:r>
              <a:rPr lang="cs-CZ" dirty="0"/>
              <a:t>Držitel mezinárodní ochrany – osoba, které byl udělen azyl či doplňková ochrana </a:t>
            </a:r>
          </a:p>
          <a:p>
            <a:r>
              <a:rPr lang="cs-CZ" dirty="0"/>
              <a:t>Integrace – proces postupného začleňování imigrantů do struktur a vazeb společnosti domácího obyvatelstva. Jedná se o komplexní, obousměrný jev, který je přirozeným důsledkem migrace a který má své politické, právní, ekonomické, sociální, kulturní, psychologické a náboženské aspekty. </a:t>
            </a:r>
          </a:p>
          <a:p>
            <a:r>
              <a:rPr lang="cs-CZ" dirty="0"/>
              <a:t>Krátkodobé (schengenské) vízum – opravňuje cizince k pobytu na území států schengenského prostoru po dobu v něm vyznačenou, nejdéle 90 dnů (ve 180 dnech, viz krátkodobý pobyt); uděluje se pro jeden vstup (jednorázové), pro dva vstupy nebo pro více vstupů (</a:t>
            </a:r>
            <a:r>
              <a:rPr lang="cs-CZ" dirty="0" err="1"/>
              <a:t>multiple</a:t>
            </a:r>
            <a:r>
              <a:rPr lang="cs-CZ" dirty="0"/>
              <a:t>) či jako letištní průjezdní </a:t>
            </a:r>
          </a:p>
          <a:p>
            <a:r>
              <a:rPr lang="cs-CZ" dirty="0"/>
              <a:t>Krátkodobý pobyt – pobyt v maximální délce 90 dní v jakémkoli 180denním období, kterým se rozumí období 180 dnů bezprostředně předcházející každému dni pobytu (pozn. délka pobytu je určována podle vstupních a výstupních razítek vyznačených na hraničním přechodu do příslušného cestovního dokladu). </a:t>
            </a:r>
          </a:p>
          <a:p>
            <a:endParaRPr lang="cs-CZ" dirty="0"/>
          </a:p>
        </p:txBody>
      </p:sp>
    </p:spTree>
    <p:extLst>
      <p:ext uri="{BB962C8B-B14F-4D97-AF65-F5344CB8AC3E}">
        <p14:creationId xmlns:p14="http://schemas.microsoft.com/office/powerpoint/2010/main" val="144389123"/>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bg>
      <p:bgPr>
        <a:gradFill>
          <a:gsLst>
            <a:gs pos="0">
              <a:srgbClr val="FFC000"/>
            </a:gs>
            <a:gs pos="64999">
              <a:srgbClr val="F0EBD5"/>
            </a:gs>
            <a:gs pos="100000">
              <a:srgbClr val="D1C39F"/>
            </a:gs>
          </a:gsLst>
          <a:lin ang="5400000" scaled="0"/>
        </a:gradFill>
        <a:effectLst/>
      </p:bgPr>
    </p:bg>
    <p:spTree>
      <p:nvGrpSpPr>
        <p:cNvPr id="1" name=""/>
        <p:cNvGrpSpPr/>
        <p:nvPr/>
      </p:nvGrpSpPr>
      <p:grpSpPr>
        <a:xfrm>
          <a:off x="0" y="0"/>
          <a:ext cx="0" cy="0"/>
          <a:chOff x="0" y="0"/>
          <a:chExt cx="0" cy="0"/>
        </a:xfrm>
      </p:grpSpPr>
      <p:sp>
        <p:nvSpPr>
          <p:cNvPr id="3" name="Zástupný symbol pro obsah 2">
            <a:extLst>
              <a:ext uri="{FF2B5EF4-FFF2-40B4-BE49-F238E27FC236}">
                <a16:creationId xmlns:a16="http://schemas.microsoft.com/office/drawing/2014/main" id="{7F2E3632-E566-46E6-8042-4004E04FB2BD}"/>
              </a:ext>
            </a:extLst>
          </p:cNvPr>
          <p:cNvSpPr>
            <a:spLocks noGrp="1"/>
          </p:cNvSpPr>
          <p:nvPr>
            <p:ph idx="1"/>
          </p:nvPr>
        </p:nvSpPr>
        <p:spPr>
          <a:xfrm>
            <a:off x="1371600" y="224589"/>
            <a:ext cx="9601200" cy="6497053"/>
          </a:xfrm>
        </p:spPr>
        <p:txBody>
          <a:bodyPr/>
          <a:lstStyle/>
          <a:p>
            <a:r>
              <a:rPr lang="cs-CZ" dirty="0"/>
              <a:t>Evropská legislativa pak pro účely těchto krátkodobých pobytů rozlišuje třetí země na ty, jejichž občané pro vstup a krátkodobý pobytu na území států uplatňujících společnou vízovou politiku musejí disponovat vízem a na ty, kteří jsou od tohoto požadavku osvobozeni. </a:t>
            </a:r>
          </a:p>
          <a:p>
            <a:r>
              <a:rPr lang="cs-CZ" dirty="0"/>
              <a:t>Legální migrace – proces řízeného, státem kontrolovaného přistěhovalectví; ČR může imigraci regulovat prostřednictvím vízové praxe (udělení víza) a prostřednictvím pobytových oprávnění (vydáním povolení k pobytu). </a:t>
            </a:r>
          </a:p>
          <a:p>
            <a:r>
              <a:rPr lang="cs-CZ" dirty="0"/>
              <a:t>Mezinárodní ochrana – ochrana poskytnutá v České republice cizinci formou azylu nebo doplňkové ochrany </a:t>
            </a:r>
          </a:p>
          <a:p>
            <a:r>
              <a:rPr lang="cs-CZ" dirty="0"/>
              <a:t>Migrace – přesun jednotlivců i skupin v prostoru; může být krátkodobá, dlouhodobá, trvalá i opakovaná (cirkulární) </a:t>
            </a:r>
          </a:p>
          <a:p>
            <a:r>
              <a:rPr lang="cs-CZ" dirty="0"/>
              <a:t>Migrant – v obecném smyslu slova je to osoba, která se nachází mimo teritorium státu, jehož je občanem či státním příslušníkem, a která pobývá v cizí zemí více než jeden rok, bez ohledu na důvody, dobrovolně či nedobrovolně, legálně či ilegálně</a:t>
            </a:r>
          </a:p>
          <a:p>
            <a:r>
              <a:rPr lang="cs-CZ" dirty="0"/>
              <a:t>Nelegální migrace – migrace, která probíhá bez kontroly a řízení ze strany cílových zemí. Cizinci vstupují do cílových zemí, či v nich pobývají, bez řádného oprávnění (vízum, pobytové oprávnění) </a:t>
            </a:r>
          </a:p>
          <a:p>
            <a:r>
              <a:rPr lang="cs-CZ" dirty="0"/>
              <a:t>Nucený návrat – nucené vycestování cizince z území České republiky do země původu; nucené návraty provádí Policie ČR</a:t>
            </a:r>
          </a:p>
          <a:p>
            <a:endParaRPr lang="cs-CZ" dirty="0"/>
          </a:p>
        </p:txBody>
      </p:sp>
    </p:spTree>
    <p:extLst>
      <p:ext uri="{BB962C8B-B14F-4D97-AF65-F5344CB8AC3E}">
        <p14:creationId xmlns:p14="http://schemas.microsoft.com/office/powerpoint/2010/main" val="3074688939"/>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bg>
      <p:bgPr>
        <a:gradFill>
          <a:gsLst>
            <a:gs pos="0">
              <a:srgbClr val="FFC000"/>
            </a:gs>
            <a:gs pos="64999">
              <a:srgbClr val="F0EBD5"/>
            </a:gs>
            <a:gs pos="100000">
              <a:srgbClr val="D1C39F"/>
            </a:gs>
          </a:gsLst>
          <a:lin ang="5400000" scaled="0"/>
        </a:gradFill>
        <a:effectLst/>
      </p:bgPr>
    </p:bg>
    <p:spTree>
      <p:nvGrpSpPr>
        <p:cNvPr id="1" name=""/>
        <p:cNvGrpSpPr/>
        <p:nvPr/>
      </p:nvGrpSpPr>
      <p:grpSpPr>
        <a:xfrm>
          <a:off x="0" y="0"/>
          <a:ext cx="0" cy="0"/>
          <a:chOff x="0" y="0"/>
          <a:chExt cx="0" cy="0"/>
        </a:xfrm>
      </p:grpSpPr>
      <p:sp>
        <p:nvSpPr>
          <p:cNvPr id="3" name="Zástupný symbol pro obsah 2">
            <a:extLst>
              <a:ext uri="{FF2B5EF4-FFF2-40B4-BE49-F238E27FC236}">
                <a16:creationId xmlns:a16="http://schemas.microsoft.com/office/drawing/2014/main" id="{A7265DC8-4285-498E-BF52-81AB702C176F}"/>
              </a:ext>
            </a:extLst>
          </p:cNvPr>
          <p:cNvSpPr>
            <a:spLocks noGrp="1"/>
          </p:cNvSpPr>
          <p:nvPr>
            <p:ph idx="1"/>
          </p:nvPr>
        </p:nvSpPr>
        <p:spPr>
          <a:xfrm>
            <a:off x="1371600" y="561474"/>
            <a:ext cx="9601200" cy="5305926"/>
          </a:xfrm>
        </p:spPr>
        <p:txBody>
          <a:bodyPr/>
          <a:lstStyle/>
          <a:p>
            <a:r>
              <a:rPr lang="cs-CZ" dirty="0"/>
              <a:t>Občan třetí země – občan státu, který není členem Evropské unie a není zároveň občanem Islandu, Lichtenštejnska, Norska či Švýcarska (EU+) </a:t>
            </a:r>
          </a:p>
          <a:p>
            <a:r>
              <a:rPr lang="cs-CZ" dirty="0"/>
              <a:t>Přechodný pobyt – v obecné rovině jakýkoli povolený pobyt cizince na území ČR, který není pobytem trvalým; jedná se rovněž o typ pobytu, který je určen pro cizince, kteří jsou občany některého ze států EU nebo pro státní příslušníky třetích zemí, kteří jsou rodinnými příslušníky občanů EU, a plánují pobývat na území ČR přechodně déle než 3 měsíce </a:t>
            </a:r>
          </a:p>
          <a:p>
            <a:r>
              <a:rPr lang="cs-CZ" dirty="0"/>
              <a:t>Trvalý pobyt – jeden z druhů povolení k pobytu pro cizince na území ČR; nejčastěji je udělován po splnění podmínky nepřetržitého pobytu na území ČR, dále může být udělen bez podmínky předchozího nepřetržitého pobytu na území ČR či po řízení o mezinárodní ochraně</a:t>
            </a:r>
          </a:p>
          <a:p>
            <a:r>
              <a:rPr lang="cs-CZ" dirty="0"/>
              <a:t>Dočasná ochrana - je krizový mechanismus EU, který se aktivuje za výjimečných okolností v případě hromadného přílivu osob s cílem: poskytnout kolektivní ochranu vysídleným osobám, zmírnit tlak na vnitrostátní azylové systémy zemí EU. </a:t>
            </a:r>
          </a:p>
        </p:txBody>
      </p:sp>
    </p:spTree>
    <p:extLst>
      <p:ext uri="{BB962C8B-B14F-4D97-AF65-F5344CB8AC3E}">
        <p14:creationId xmlns:p14="http://schemas.microsoft.com/office/powerpoint/2010/main" val="167809043"/>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3230C64-66BD-43F7-A72A-5199BAD78F49}"/>
              </a:ext>
            </a:extLst>
          </p:cNvPr>
          <p:cNvSpPr>
            <a:spLocks noGrp="1"/>
          </p:cNvSpPr>
          <p:nvPr>
            <p:ph type="title"/>
          </p:nvPr>
        </p:nvSpPr>
        <p:spPr>
          <a:xfrm>
            <a:off x="1371600" y="304800"/>
            <a:ext cx="9601200" cy="1155700"/>
          </a:xfrm>
        </p:spPr>
        <p:txBody>
          <a:bodyPr/>
          <a:lstStyle/>
          <a:p>
            <a:r>
              <a:rPr lang="cs-CZ" dirty="0"/>
              <a:t>Shrnutí</a:t>
            </a:r>
          </a:p>
        </p:txBody>
      </p:sp>
      <p:sp>
        <p:nvSpPr>
          <p:cNvPr id="3" name="Zástupný obsah 2">
            <a:extLst>
              <a:ext uri="{FF2B5EF4-FFF2-40B4-BE49-F238E27FC236}">
                <a16:creationId xmlns:a16="http://schemas.microsoft.com/office/drawing/2014/main" id="{79570692-D037-491C-98AB-EEFDC5E6FC57}"/>
              </a:ext>
            </a:extLst>
          </p:cNvPr>
          <p:cNvSpPr>
            <a:spLocks noGrp="1"/>
          </p:cNvSpPr>
          <p:nvPr>
            <p:ph idx="1"/>
          </p:nvPr>
        </p:nvSpPr>
        <p:spPr>
          <a:xfrm>
            <a:off x="1371600" y="1604211"/>
            <a:ext cx="9601200" cy="5253789"/>
          </a:xfrm>
        </p:spPr>
        <p:txBody>
          <a:bodyPr>
            <a:normAutofit/>
          </a:bodyPr>
          <a:lstStyle/>
          <a:p>
            <a:r>
              <a:rPr lang="cs-CZ" sz="2800" dirty="0"/>
              <a:t>Sociální práci s migranty můžeme definovat jako široký souhrn cílených aktivit, zaměřený na hledání řešení situace jednotlivců, rodin, či komunity. Jedná se převážně o jejich adaptaci, úspěšnou integraci do české společnosti, nebo přípravu na případnou repatriaci. Sociální pracovník pomáhá žadateli řešit problémy v oblastech ubytování, zaměstnání, zdravotní péče, sociálního zabezpečení, vzdělání a výchovy.</a:t>
            </a:r>
          </a:p>
          <a:p>
            <a:pPr marL="0" indent="0">
              <a:buNone/>
            </a:pPr>
            <a:endParaRPr lang="cs-CZ" dirty="0"/>
          </a:p>
          <a:p>
            <a:endParaRPr lang="cs-CZ" dirty="0"/>
          </a:p>
        </p:txBody>
      </p:sp>
    </p:spTree>
    <p:extLst>
      <p:ext uri="{BB962C8B-B14F-4D97-AF65-F5344CB8AC3E}">
        <p14:creationId xmlns:p14="http://schemas.microsoft.com/office/powerpoint/2010/main" val="85702525"/>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Rasa a dějiny</a:t>
            </a:r>
          </a:p>
        </p:txBody>
      </p:sp>
      <p:sp>
        <p:nvSpPr>
          <p:cNvPr id="3" name="Zástupný symbol pro obsah 2"/>
          <p:cNvSpPr>
            <a:spLocks noGrp="1"/>
          </p:cNvSpPr>
          <p:nvPr>
            <p:ph sz="quarter" idx="1"/>
          </p:nvPr>
        </p:nvSpPr>
        <p:spPr/>
        <p:txBody>
          <a:bodyPr/>
          <a:lstStyle/>
          <a:p>
            <a:r>
              <a:rPr lang="cs-CZ" b="1" dirty="0"/>
              <a:t>Rasismus je pak nutno brát v potaz jakožto sociální konstrukt. </a:t>
            </a:r>
          </a:p>
          <a:p>
            <a:r>
              <a:rPr lang="cs-CZ" dirty="0"/>
              <a:t>Posuneme-li lidskou různorodost do středu našeho zájmu, pak můžeme nastolit takové společenské klima, v němž budou tolerováni ti, kteří se v naší společnosti liší od většiny, můžeme přispět k odstranění různých forem diskriminace a tím přispějeme k rozvoji společnosti do té míry, že již navždy přestane záležet na tom, jakého jsme původu, postavení, barvy pleti, zda-li jsme Chorvat nebo Srb, uděláme pro budoucnost našich dětí víc než dosud. </a:t>
            </a:r>
          </a:p>
          <a:p>
            <a:endParaRPr lang="cs-CZ" dirty="0"/>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78C989C-4F40-46E9-8DBC-03DE523069FE}"/>
              </a:ext>
            </a:extLst>
          </p:cNvPr>
          <p:cNvSpPr>
            <a:spLocks noGrp="1"/>
          </p:cNvSpPr>
          <p:nvPr>
            <p:ph type="title"/>
          </p:nvPr>
        </p:nvSpPr>
        <p:spPr/>
        <p:txBody>
          <a:bodyPr/>
          <a:lstStyle/>
          <a:p>
            <a:r>
              <a:rPr lang="cs-CZ" dirty="0"/>
              <a:t>Děkuji vám za pozornost</a:t>
            </a:r>
          </a:p>
        </p:txBody>
      </p:sp>
    </p:spTree>
    <p:extLst>
      <p:ext uri="{BB962C8B-B14F-4D97-AF65-F5344CB8AC3E}">
        <p14:creationId xmlns:p14="http://schemas.microsoft.com/office/powerpoint/2010/main" val="17875504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CE852D8-38B8-43E7-AD39-AF53F0079274}"/>
              </a:ext>
            </a:extLst>
          </p:cNvPr>
          <p:cNvSpPr>
            <a:spLocks noGrp="1"/>
          </p:cNvSpPr>
          <p:nvPr>
            <p:ph type="title"/>
          </p:nvPr>
        </p:nvSpPr>
        <p:spPr/>
        <p:txBody>
          <a:bodyPr/>
          <a:lstStyle/>
          <a:p>
            <a:r>
              <a:rPr lang="cs-CZ" b="1" dirty="0"/>
              <a:t>Národnostní menšiny</a:t>
            </a:r>
            <a:br>
              <a:rPr lang="cs-CZ" b="1" dirty="0"/>
            </a:br>
            <a:endParaRPr lang="cs-CZ" sz="2000" i="1" dirty="0"/>
          </a:p>
        </p:txBody>
      </p:sp>
      <p:sp>
        <p:nvSpPr>
          <p:cNvPr id="3" name="Zástupný obsah 2">
            <a:extLst>
              <a:ext uri="{FF2B5EF4-FFF2-40B4-BE49-F238E27FC236}">
                <a16:creationId xmlns:a16="http://schemas.microsoft.com/office/drawing/2014/main" id="{E767A976-343B-418E-996F-164AF92BE874}"/>
              </a:ext>
            </a:extLst>
          </p:cNvPr>
          <p:cNvSpPr>
            <a:spLocks noGrp="1"/>
          </p:cNvSpPr>
          <p:nvPr>
            <p:ph idx="1"/>
          </p:nvPr>
        </p:nvSpPr>
        <p:spPr>
          <a:xfrm>
            <a:off x="1371600" y="2286000"/>
            <a:ext cx="9601200" cy="4133850"/>
          </a:xfrm>
        </p:spPr>
        <p:txBody>
          <a:bodyPr>
            <a:normAutofit lnSpcReduction="10000"/>
          </a:bodyPr>
          <a:lstStyle/>
          <a:p>
            <a:r>
              <a:rPr lang="cs-CZ" dirty="0"/>
              <a:t>Vymezení pojmu národnostní menšina a příslušník národnostní menšiny stanoví zákon 273/2001 Sb., o právech příslušníků národnostních menšin a o změně některých zákonů, ve znění pozdějších předpisů. Konkrétně § 2 zní:</a:t>
            </a:r>
          </a:p>
          <a:p>
            <a:r>
              <a:rPr lang="cs-CZ" i="1" dirty="0"/>
              <a:t>Národnostní menšina je společenství občanů České republiky žijících na území současné České republiky, kteří se odlišují od ostatních občanů zpravidla společným etnickým původem, jazykem, kulturou a tradicemi, tvoří početní menšinu obyvatelstva a zároveň projevují vůli být považováni za národnostní menšinu za účelem společného úsilí o zachování a rozvoj vlastní svébytnosti, jazyka a kultury a zároveň za účelem vyjádření a ochrany zájmů jejich společenství, které se historicky utvořilo.</a:t>
            </a:r>
          </a:p>
          <a:p>
            <a:r>
              <a:rPr lang="cs-CZ" dirty="0"/>
              <a:t>Příslušníkem národnostní menšiny je občan České republiky, který se hlásí k jiné než české národnosti a projevuje přání být považován za příslušníka národnostní menšiny spolu s dalšími, kteří se hlásí ke stejné národnosti.</a:t>
            </a:r>
          </a:p>
          <a:p>
            <a:endParaRPr lang="cs-CZ" dirty="0"/>
          </a:p>
        </p:txBody>
      </p:sp>
    </p:spTree>
    <p:extLst>
      <p:ext uri="{BB962C8B-B14F-4D97-AF65-F5344CB8AC3E}">
        <p14:creationId xmlns:p14="http://schemas.microsoft.com/office/powerpoint/2010/main" val="13262825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7AB8836-177D-4861-B764-62A60B406651}"/>
              </a:ext>
            </a:extLst>
          </p:cNvPr>
          <p:cNvSpPr>
            <a:spLocks noGrp="1"/>
          </p:cNvSpPr>
          <p:nvPr>
            <p:ph type="title"/>
          </p:nvPr>
        </p:nvSpPr>
        <p:spPr>
          <a:xfrm>
            <a:off x="1371600" y="807720"/>
            <a:ext cx="9601200" cy="746760"/>
          </a:xfrm>
        </p:spPr>
        <p:txBody>
          <a:bodyPr/>
          <a:lstStyle/>
          <a:p>
            <a:r>
              <a:rPr lang="cs-CZ" b="1" dirty="0"/>
              <a:t>Cizinci </a:t>
            </a:r>
          </a:p>
        </p:txBody>
      </p:sp>
      <p:sp>
        <p:nvSpPr>
          <p:cNvPr id="3" name="Zástupný obsah 2">
            <a:extLst>
              <a:ext uri="{FF2B5EF4-FFF2-40B4-BE49-F238E27FC236}">
                <a16:creationId xmlns:a16="http://schemas.microsoft.com/office/drawing/2014/main" id="{1EF8FCF0-714E-49F4-A8DC-5F6B5804C050}"/>
              </a:ext>
            </a:extLst>
          </p:cNvPr>
          <p:cNvSpPr>
            <a:spLocks noGrp="1"/>
          </p:cNvSpPr>
          <p:nvPr>
            <p:ph idx="1"/>
          </p:nvPr>
        </p:nvSpPr>
        <p:spPr>
          <a:xfrm>
            <a:off x="1371600" y="1554480"/>
            <a:ext cx="10378440" cy="5303520"/>
          </a:xfrm>
        </p:spPr>
        <p:txBody>
          <a:bodyPr>
            <a:normAutofit lnSpcReduction="10000"/>
          </a:bodyPr>
          <a:lstStyle/>
          <a:p>
            <a:r>
              <a:rPr lang="cs-CZ" dirty="0"/>
              <a:t>Jinou skupinou (také termínově vymezenou) jsou </a:t>
            </a:r>
            <a:r>
              <a:rPr lang="cs-CZ" b="1" dirty="0"/>
              <a:t>cizí státní příslušníci, tj. cizinci.</a:t>
            </a:r>
          </a:p>
          <a:p>
            <a:pPr marL="0" indent="0">
              <a:buNone/>
            </a:pPr>
            <a:r>
              <a:rPr lang="cs-CZ" dirty="0"/>
              <a:t>K 30. červnu </a:t>
            </a:r>
            <a:r>
              <a:rPr lang="cs-CZ" b="1" dirty="0"/>
              <a:t>2023 </a:t>
            </a:r>
            <a:r>
              <a:rPr lang="cs-CZ" dirty="0"/>
              <a:t>bylo na území ČR registrováno celkem </a:t>
            </a:r>
            <a:r>
              <a:rPr lang="cs-CZ" b="1" dirty="0"/>
              <a:t>1 036 798 osob cizí státní příslušnosti</a:t>
            </a:r>
            <a:r>
              <a:rPr lang="cs-CZ" dirty="0"/>
              <a:t>, z toho </a:t>
            </a:r>
            <a:r>
              <a:rPr lang="cs-CZ" b="1" dirty="0"/>
              <a:t>344 398 na základě oprávnění k přechodnému pobytu, 342 186 na základě oprávnění k trvalému pobytu a 350 214 na základě (aktivní) registrace dočasné ochrany. </a:t>
            </a:r>
            <a:r>
              <a:rPr lang="cs-CZ" dirty="0"/>
              <a:t>V tomto počtu mírně převažují ti, kteří v ČR mají trvalý pobyt, nad těmi, kteří zde žijí přechodně. Nejvíce cizinců žije v Praze a to zhruba 206 tisíc, na druhém místě je pak okres Brno-město s téměř 32 tisíci cizinci, třetí místo zaujímá Plzeň-město s 18 tisíci cizinci. Podle aktuálních údajů Ministerstva vnitra je u nás nejvíce Ukrajinců (téměř 135 tisíc), Slováků (117 tisíc), Vietnamců (61 tisíc), Rusů (38 tisíc). Následují Poláci a Němci, kterých u nás žije shodně po 21 tisících (srov. Český statistický úřad, 2020).</a:t>
            </a:r>
          </a:p>
          <a:p>
            <a:r>
              <a:rPr lang="cs-CZ" b="1" dirty="0"/>
              <a:t>Pozor, nezaměňujme tedy příslušníky národnostních menšin a cizí státní příslušníky, byť se mohou hlásit ke stejné národnosti. </a:t>
            </a:r>
            <a:endParaRPr lang="cs-CZ" dirty="0"/>
          </a:p>
          <a:p>
            <a:r>
              <a:rPr lang="cs-CZ" b="1" dirty="0"/>
              <a:t>Čtvrtletní zpráva o migraci za II. čtvrtletí 2023: </a:t>
            </a:r>
            <a:r>
              <a:rPr lang="cs-CZ" b="1" dirty="0">
                <a:hlinkClick r:id="rId2">
                  <a:extLst>
                    <a:ext uri="{A12FA001-AC4F-418D-AE19-62706E023703}">
                      <ahyp:hlinkClr xmlns:ahyp="http://schemas.microsoft.com/office/drawing/2018/hyperlinkcolor" val="tx"/>
                    </a:ext>
                  </a:extLst>
                </a:hlinkClick>
              </a:rPr>
              <a:t>Čtvrtletní zpráva o migraci za II. čtvrtletí 2023 - Ministerstvo vnitra České republiky (mvcr.cz)</a:t>
            </a:r>
            <a:r>
              <a:rPr lang="cs-CZ" b="1" dirty="0"/>
              <a:t>, cit. 30. 8. 2023).  </a:t>
            </a:r>
          </a:p>
          <a:p>
            <a:r>
              <a:rPr lang="pt-BR" dirty="0">
                <a:hlinkClick r:id="rId3"/>
              </a:rPr>
              <a:t>Čtvrtletní_zpráva_o_migraci_–_IV_2023 (1).pdf</a:t>
            </a:r>
            <a:r>
              <a:rPr lang="cs-CZ" dirty="0"/>
              <a:t> </a:t>
            </a:r>
            <a:endParaRPr lang="cs-CZ" b="1" dirty="0"/>
          </a:p>
          <a:p>
            <a:r>
              <a:rPr lang="cs-CZ" dirty="0">
                <a:hlinkClick r:id="rId4"/>
              </a:rPr>
              <a:t>Cizinci: Počet cizinců | ČSÚ (czso.cz)</a:t>
            </a:r>
            <a:r>
              <a:rPr lang="cs-CZ" b="1" dirty="0"/>
              <a:t> </a:t>
            </a:r>
          </a:p>
          <a:p>
            <a:endParaRPr lang="cs-CZ" dirty="0"/>
          </a:p>
        </p:txBody>
      </p:sp>
    </p:spTree>
    <p:extLst>
      <p:ext uri="{BB962C8B-B14F-4D97-AF65-F5344CB8AC3E}">
        <p14:creationId xmlns:p14="http://schemas.microsoft.com/office/powerpoint/2010/main" val="22046414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9D9D6BF1-DFF2-4526-9D13-BF339D8C416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52858" y="744469"/>
            <a:ext cx="10674117" cy="5349671"/>
            <a:chOff x="752858" y="744469"/>
            <a:chExt cx="10674117" cy="5349671"/>
          </a:xfrm>
        </p:grpSpPr>
        <p:sp>
          <p:nvSpPr>
            <p:cNvPr id="39" name="Freeform 6">
              <a:extLst>
                <a:ext uri="{FF2B5EF4-FFF2-40B4-BE49-F238E27FC236}">
                  <a16:creationId xmlns:a16="http://schemas.microsoft.com/office/drawing/2014/main" id="{A54D4DB6-FB18-4CAE-8905-E0053C9256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txBody>
            <a:bodyPr/>
            <a:lstStyle/>
            <a:p>
              <a:endParaRPr lang="cs-CZ"/>
            </a:p>
          </p:txBody>
        </p:sp>
        <p:sp>
          <p:nvSpPr>
            <p:cNvPr id="40" name="Freeform 6">
              <a:extLst>
                <a:ext uri="{FF2B5EF4-FFF2-40B4-BE49-F238E27FC236}">
                  <a16:creationId xmlns:a16="http://schemas.microsoft.com/office/drawing/2014/main" id="{1DBD6488-9429-4FFA-8AE8-C4022C39B0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txBody>
            <a:bodyPr/>
            <a:lstStyle/>
            <a:p>
              <a:endParaRPr lang="cs-CZ"/>
            </a:p>
          </p:txBody>
        </p:sp>
      </p:grpSp>
      <p:sp>
        <p:nvSpPr>
          <p:cNvPr id="42" name="Rectangle 41">
            <a:extLst>
              <a:ext uri="{FF2B5EF4-FFF2-40B4-BE49-F238E27FC236}">
                <a16:creationId xmlns:a16="http://schemas.microsoft.com/office/drawing/2014/main" id="{56C94072-1B34-48FB-9A9C-5A9A0FFC8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Obrázek 1">
            <a:extLst>
              <a:ext uri="{FF2B5EF4-FFF2-40B4-BE49-F238E27FC236}">
                <a16:creationId xmlns:a16="http://schemas.microsoft.com/office/drawing/2014/main" id="{F556E989-D19E-24CE-531B-75DCB8568606}"/>
              </a:ext>
            </a:extLst>
          </p:cNvPr>
          <p:cNvPicPr>
            <a:picLocks noChangeAspect="1"/>
          </p:cNvPicPr>
          <p:nvPr/>
        </p:nvPicPr>
        <p:blipFill rotWithShape="1">
          <a:blip r:embed="rId2"/>
          <a:srcRect/>
          <a:stretch/>
        </p:blipFill>
        <p:spPr>
          <a:xfrm>
            <a:off x="20" y="10"/>
            <a:ext cx="12191980" cy="6857990"/>
          </a:xfrm>
          <a:prstGeom prst="rect">
            <a:avLst/>
          </a:prstGeom>
        </p:spPr>
      </p:pic>
      <p:sp>
        <p:nvSpPr>
          <p:cNvPr id="50" name="Rectangle 43">
            <a:extLst>
              <a:ext uri="{FF2B5EF4-FFF2-40B4-BE49-F238E27FC236}">
                <a16:creationId xmlns:a16="http://schemas.microsoft.com/office/drawing/2014/main" id="{1D5941F3-0256-4E90-BBBC-5A6EDEB8E0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38004" y="4166755"/>
            <a:ext cx="5607908" cy="2040066"/>
          </a:xfrm>
          <a:prstGeom prst="rect">
            <a:avLst/>
          </a:prstGeom>
          <a:solidFill>
            <a:srgbClr val="00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Nadpis 5">
            <a:extLst>
              <a:ext uri="{FF2B5EF4-FFF2-40B4-BE49-F238E27FC236}">
                <a16:creationId xmlns:a16="http://schemas.microsoft.com/office/drawing/2014/main" id="{E1EE5211-6274-0B22-D4F2-76225B925CC9}"/>
              </a:ext>
            </a:extLst>
          </p:cNvPr>
          <p:cNvSpPr>
            <a:spLocks noGrp="1"/>
          </p:cNvSpPr>
          <p:nvPr>
            <p:ph type="title"/>
          </p:nvPr>
        </p:nvSpPr>
        <p:spPr>
          <a:xfrm>
            <a:off x="6298010" y="4333009"/>
            <a:ext cx="5268177" cy="1086237"/>
          </a:xfrm>
        </p:spPr>
        <p:txBody>
          <a:bodyPr vert="horz" lIns="91440" tIns="45720" rIns="91440" bIns="45720" rtlCol="0" anchor="b">
            <a:normAutofit/>
          </a:bodyPr>
          <a:lstStyle/>
          <a:p>
            <a:r>
              <a:rPr lang="en-US" sz="3600" cap="all">
                <a:solidFill>
                  <a:srgbClr val="FFFFFF"/>
                </a:solidFill>
              </a:rPr>
              <a:t>Aktuální zprávy o migraci v rámci ČR </a:t>
            </a:r>
          </a:p>
        </p:txBody>
      </p:sp>
      <p:sp>
        <p:nvSpPr>
          <p:cNvPr id="51" name="Freeform: Shape 45">
            <a:extLst>
              <a:ext uri="{FF2B5EF4-FFF2-40B4-BE49-F238E27FC236}">
                <a16:creationId xmlns:a16="http://schemas.microsoft.com/office/drawing/2014/main" id="{A5019358-4900-4555-99FF-EF6AE90B8E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flipV="1">
            <a:off x="5670146" y="3710250"/>
            <a:ext cx="2131466" cy="1830903"/>
          </a:xfrm>
          <a:custGeom>
            <a:avLst/>
            <a:gdLst>
              <a:gd name="connsiteX0" fmla="*/ 2308583 w 2308583"/>
              <a:gd name="connsiteY0" fmla="*/ 1983044 h 1983044"/>
              <a:gd name="connsiteX1" fmla="*/ 462 w 2308583"/>
              <a:gd name="connsiteY1" fmla="*/ 1983044 h 1983044"/>
              <a:gd name="connsiteX2" fmla="*/ 0 w 2308583"/>
              <a:gd name="connsiteY2" fmla="*/ 1711185 h 1983044"/>
              <a:gd name="connsiteX3" fmla="*/ 2022607 w 2308583"/>
              <a:gd name="connsiteY3" fmla="*/ 1712117 h 1983044"/>
              <a:gd name="connsiteX4" fmla="*/ 2022607 w 2308583"/>
              <a:gd name="connsiteY4" fmla="*/ 0 h 1983044"/>
              <a:gd name="connsiteX5" fmla="*/ 2308583 w 2308583"/>
              <a:gd name="connsiteY5" fmla="*/ 0 h 1983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08583" h="1983044">
                <a:moveTo>
                  <a:pt x="2308583" y="1983044"/>
                </a:moveTo>
                <a:lnTo>
                  <a:pt x="462" y="1983044"/>
                </a:lnTo>
                <a:cubicBezTo>
                  <a:pt x="-462" y="1889214"/>
                  <a:pt x="923" y="1805015"/>
                  <a:pt x="0" y="1711185"/>
                </a:cubicBezTo>
                <a:lnTo>
                  <a:pt x="2022607" y="1712117"/>
                </a:lnTo>
                <a:lnTo>
                  <a:pt x="2022607" y="0"/>
                </a:lnTo>
                <a:lnTo>
                  <a:pt x="2308583" y="0"/>
                </a:lnTo>
                <a:close/>
              </a:path>
            </a:pathLst>
          </a:custGeom>
          <a:solidFill>
            <a:srgbClr val="FFFFFF">
              <a:alpha val="70000"/>
            </a:srgbClr>
          </a:solidFill>
          <a:ln w="0">
            <a:noFill/>
            <a:prstDash val="solid"/>
            <a:round/>
            <a:headEnd/>
            <a:tailEnd/>
          </a:ln>
        </p:spPr>
        <p:txBody>
          <a:bodyPr/>
          <a:lstStyle/>
          <a:p>
            <a:endParaRPr lang="cs-CZ"/>
          </a:p>
        </p:txBody>
      </p:sp>
    </p:spTree>
    <p:extLst>
      <p:ext uri="{BB962C8B-B14F-4D97-AF65-F5344CB8AC3E}">
        <p14:creationId xmlns:p14="http://schemas.microsoft.com/office/powerpoint/2010/main" val="1033338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6"/>
                                        </p:tgtEl>
                                        <p:attrNameLst>
                                          <p:attrName>style.visibility</p:attrName>
                                        </p:attrNameLst>
                                      </p:cBhvr>
                                      <p:to>
                                        <p:strVal val="visible"/>
                                      </p:to>
                                    </p:set>
                                    <p:animEffect transition="in" filter="fade">
                                      <p:cBhvr>
                                        <p:cTn id="7" dur="4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566B077-6567-8146-1747-6F7E0F60907A}"/>
              </a:ext>
            </a:extLst>
          </p:cNvPr>
          <p:cNvSpPr>
            <a:spLocks noGrp="1"/>
          </p:cNvSpPr>
          <p:nvPr>
            <p:ph type="title"/>
          </p:nvPr>
        </p:nvSpPr>
        <p:spPr>
          <a:xfrm>
            <a:off x="1371600" y="685800"/>
            <a:ext cx="9601200" cy="1000125"/>
          </a:xfrm>
        </p:spPr>
        <p:txBody>
          <a:bodyPr/>
          <a:lstStyle/>
          <a:p>
            <a:r>
              <a:rPr lang="cs-CZ" dirty="0"/>
              <a:t>Legální migrace</a:t>
            </a:r>
          </a:p>
        </p:txBody>
      </p:sp>
      <p:sp>
        <p:nvSpPr>
          <p:cNvPr id="3" name="Zástupný obsah 2">
            <a:extLst>
              <a:ext uri="{FF2B5EF4-FFF2-40B4-BE49-F238E27FC236}">
                <a16:creationId xmlns:a16="http://schemas.microsoft.com/office/drawing/2014/main" id="{4FCD4988-8A16-D88D-0FEB-D68717CB4713}"/>
              </a:ext>
            </a:extLst>
          </p:cNvPr>
          <p:cNvSpPr>
            <a:spLocks noGrp="1"/>
          </p:cNvSpPr>
          <p:nvPr>
            <p:ph idx="1"/>
          </p:nvPr>
        </p:nvSpPr>
        <p:spPr>
          <a:xfrm>
            <a:off x="1371599" y="1400175"/>
            <a:ext cx="10615613" cy="5243513"/>
          </a:xfrm>
        </p:spPr>
        <p:txBody>
          <a:bodyPr>
            <a:normAutofit fontScale="92500" lnSpcReduction="10000"/>
          </a:bodyPr>
          <a:lstStyle/>
          <a:p>
            <a:r>
              <a:rPr lang="cs-CZ" dirty="0"/>
              <a:t>K 30. červnu 2023 bylo na území ČR registrováno celkem 1 036 798 osob cizí státní příslušnosti, z  toho 344 398 na základě oprávnění k  přechodnému pobytu a  342 186 na základě oprávnění k trvalému pobytu a 350 214 na základě registrace dočasné ochrany. Za výrazným nárůstem počtu cizinců na území ČR stojí zejména </a:t>
            </a:r>
            <a:r>
              <a:rPr lang="cs-CZ" b="1" dirty="0"/>
              <a:t>vydávání dočasné ochrany </a:t>
            </a:r>
            <a:r>
              <a:rPr lang="cs-CZ" dirty="0"/>
              <a:t>státním příslušníkům Ukrajiny, kteří prchají před válkou ve své zemi. Mezi cizinci pobývajícími legálně na území ČR převažují občané třetích zemí (808 474 osob, tj. 78  %) nad občany členských států EU, EHP a Švýcarska (228 324 osob, tj. 22 %).  </a:t>
            </a:r>
          </a:p>
          <a:p>
            <a:pPr marL="0" indent="0">
              <a:buNone/>
            </a:pPr>
            <a:r>
              <a:rPr lang="cs-CZ" dirty="0"/>
              <a:t>MEZINÁRODNÍ OCHRANA</a:t>
            </a:r>
          </a:p>
          <a:p>
            <a:r>
              <a:rPr lang="cs-CZ" dirty="0"/>
              <a:t> V období od 1. ledna do 30. června 2023 bylo v  České republice evidováno celkem 708 žádostí o mezinárodní ochranu. Nejvíce žádostí o mezinárodní ochranu v  tomto období podali státní příslušníci Turecka, a  to  konkrétně 78 žádostí. Dalšími v pořadí byli žadatelé z následujících států: Uzbekistánu  (74), Vietnamu (74) a Ukrajiny (73).</a:t>
            </a:r>
          </a:p>
          <a:p>
            <a:pPr marL="0" indent="0">
              <a:buNone/>
            </a:pPr>
            <a:r>
              <a:rPr lang="cs-CZ" dirty="0"/>
              <a:t>DOČASNÁ OCHRANA </a:t>
            </a:r>
          </a:p>
          <a:p>
            <a:r>
              <a:rPr lang="cs-CZ" dirty="0"/>
              <a:t>Za výrazným nárůstem počtu cizinců na území ČR stojí zejména vydávání dočasné ochrany těm, kteří prchají z důvodu ruské vojenské agrese na Ukrajině. K 30. 6. 2023 bylo v České republice evidováno celkem 349 140 aktivních registrací dočasných ochran. Celkově vydaných dočasných ochran bylo za období od začátku konfliktu (24. 2. 2022) do 2. 7. 2023 celkem 537 350. </a:t>
            </a:r>
          </a:p>
          <a:p>
            <a:endParaRPr lang="cs-CZ" dirty="0"/>
          </a:p>
          <a:p>
            <a:endParaRPr lang="cs-CZ" dirty="0"/>
          </a:p>
        </p:txBody>
      </p:sp>
    </p:spTree>
    <p:extLst>
      <p:ext uri="{BB962C8B-B14F-4D97-AF65-F5344CB8AC3E}">
        <p14:creationId xmlns:p14="http://schemas.microsoft.com/office/powerpoint/2010/main" val="28905716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45B1239-84FF-465E-69F5-0A054BB72B02}"/>
              </a:ext>
            </a:extLst>
          </p:cNvPr>
          <p:cNvSpPr>
            <a:spLocks noGrp="1"/>
          </p:cNvSpPr>
          <p:nvPr>
            <p:ph type="title"/>
          </p:nvPr>
        </p:nvSpPr>
        <p:spPr>
          <a:xfrm>
            <a:off x="8471424" y="1110882"/>
            <a:ext cx="3053039" cy="1060817"/>
          </a:xfrm>
        </p:spPr>
        <p:txBody>
          <a:bodyPr vert="horz" lIns="91440" tIns="45720" rIns="91440" bIns="45720" rtlCol="0" anchor="b">
            <a:normAutofit fontScale="90000"/>
          </a:bodyPr>
          <a:lstStyle/>
          <a:p>
            <a:r>
              <a:rPr lang="cs-CZ" sz="2800" dirty="0"/>
              <a:t>Cizinci p</a:t>
            </a:r>
            <a:r>
              <a:rPr lang="en-US" sz="2800" dirty="0" err="1"/>
              <a:t>odle</a:t>
            </a:r>
            <a:r>
              <a:rPr lang="en-US" sz="2800" dirty="0"/>
              <a:t> </a:t>
            </a:r>
            <a:r>
              <a:rPr lang="en-US" sz="2800" dirty="0" err="1"/>
              <a:t>státní</a:t>
            </a:r>
            <a:r>
              <a:rPr lang="en-US" sz="2800" dirty="0"/>
              <a:t> </a:t>
            </a:r>
            <a:r>
              <a:rPr lang="en-US" sz="2800" dirty="0" err="1"/>
              <a:t>příslušnosti</a:t>
            </a:r>
            <a:r>
              <a:rPr lang="cs-CZ" sz="2800" dirty="0"/>
              <a:t> </a:t>
            </a:r>
            <a:r>
              <a:rPr lang="cs-CZ" sz="2800" b="1" dirty="0">
                <a:solidFill>
                  <a:srgbClr val="FF0000"/>
                </a:solidFill>
              </a:rPr>
              <a:t>IV. 2023</a:t>
            </a:r>
            <a:endParaRPr lang="en-US" sz="2800" b="1" dirty="0">
              <a:solidFill>
                <a:srgbClr val="FF0000"/>
              </a:solidFill>
            </a:endParaRPr>
          </a:p>
        </p:txBody>
      </p:sp>
      <p:sp>
        <p:nvSpPr>
          <p:cNvPr id="11" name="Rectangle 3">
            <a:extLst>
              <a:ext uri="{FF2B5EF4-FFF2-40B4-BE49-F238E27FC236}">
                <a16:creationId xmlns:a16="http://schemas.microsoft.com/office/drawing/2014/main" id="{3ACBE472-7EFE-B6C3-04D1-6120B236A764}"/>
              </a:ext>
            </a:extLst>
          </p:cNvPr>
          <p:cNvSpPr>
            <a:spLocks noChangeArrowheads="1"/>
          </p:cNvSpPr>
          <p:nvPr/>
        </p:nvSpPr>
        <p:spPr bwMode="auto">
          <a:xfrm>
            <a:off x="8471423" y="2286000"/>
            <a:ext cx="3053039" cy="393192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rtlCol="0" anchorCtr="0" compatLnSpc="1">
            <a:prstTxWarp prst="textNoShape">
              <a:avLst/>
            </a:prstTxWarp>
            <a:normAutofit/>
          </a:bodyPr>
          <a:lstStyle>
            <a:lvl1pPr indent="180975"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384048" marR="0" lvl="0" indent="-384048" defTabSz="914400" eaLnBrk="1" fontAlgn="base" hangingPunct="1">
              <a:lnSpc>
                <a:spcPct val="94000"/>
              </a:lnSpc>
              <a:spcBef>
                <a:spcPct val="0"/>
              </a:spcBef>
              <a:spcAft>
                <a:spcPts val="200"/>
              </a:spcAft>
              <a:buClrTx/>
              <a:buSzTx/>
              <a:buFont typeface="Franklin Gothic Book" panose="020B0503020102020204" pitchFamily="34" charset="0"/>
              <a:buNone/>
              <a:tabLst/>
            </a:pPr>
            <a:r>
              <a:rPr kumimoji="0" lang="en-US" altLang="cs-CZ" sz="1600" b="0" i="0" u="none" strike="noStrike" cap="none" normalizeH="0">
                <a:ln>
                  <a:noFill/>
                </a:ln>
                <a:solidFill>
                  <a:schemeClr val="tx2"/>
                </a:solidFill>
                <a:effectLst/>
                <a:latin typeface="+mn-lt"/>
              </a:rPr>
              <a:t>zdroj: OAMP, MV </a:t>
            </a:r>
          </a:p>
        </p:txBody>
      </p:sp>
      <p:graphicFrame>
        <p:nvGraphicFramePr>
          <p:cNvPr id="9" name="Zástupný obsah 8">
            <a:extLst>
              <a:ext uri="{FF2B5EF4-FFF2-40B4-BE49-F238E27FC236}">
                <a16:creationId xmlns:a16="http://schemas.microsoft.com/office/drawing/2014/main" id="{0A0F48FC-AF21-753F-D3F8-765C8E382861}"/>
              </a:ext>
            </a:extLst>
          </p:cNvPr>
          <p:cNvGraphicFramePr>
            <a:graphicFrameLocks noGrp="1"/>
          </p:cNvGraphicFramePr>
          <p:nvPr>
            <p:ph idx="1"/>
            <p:extLst>
              <p:ext uri="{D42A27DB-BD31-4B8C-83A1-F6EECF244321}">
                <p14:modId xmlns:p14="http://schemas.microsoft.com/office/powerpoint/2010/main" val="2560354366"/>
              </p:ext>
            </p:extLst>
          </p:nvPr>
        </p:nvGraphicFramePr>
        <p:xfrm>
          <a:off x="634275" y="826069"/>
          <a:ext cx="6900381" cy="5205871"/>
        </p:xfrm>
        <a:graphic>
          <a:graphicData uri="http://schemas.openxmlformats.org/drawingml/2006/table">
            <a:tbl>
              <a:tblPr firstRow="1" firstCol="1" bandRow="1">
                <a:tableStyleId>{3B4B98B0-60AC-42C2-AFA5-B58CD77FA1E5}</a:tableStyleId>
              </a:tblPr>
              <a:tblGrid>
                <a:gridCol w="3281985">
                  <a:extLst>
                    <a:ext uri="{9D8B030D-6E8A-4147-A177-3AD203B41FA5}">
                      <a16:colId xmlns:a16="http://schemas.microsoft.com/office/drawing/2014/main" val="517952849"/>
                    </a:ext>
                  </a:extLst>
                </a:gridCol>
                <a:gridCol w="2016583">
                  <a:extLst>
                    <a:ext uri="{9D8B030D-6E8A-4147-A177-3AD203B41FA5}">
                      <a16:colId xmlns:a16="http://schemas.microsoft.com/office/drawing/2014/main" val="2769987016"/>
                    </a:ext>
                  </a:extLst>
                </a:gridCol>
                <a:gridCol w="1601813">
                  <a:extLst>
                    <a:ext uri="{9D8B030D-6E8A-4147-A177-3AD203B41FA5}">
                      <a16:colId xmlns:a16="http://schemas.microsoft.com/office/drawing/2014/main" val="2261419842"/>
                    </a:ext>
                  </a:extLst>
                </a:gridCol>
              </a:tblGrid>
              <a:tr h="473261">
                <a:tc>
                  <a:txBody>
                    <a:bodyPr/>
                    <a:lstStyle/>
                    <a:p>
                      <a:pPr indent="180340" algn="just">
                        <a:lnSpc>
                          <a:spcPct val="115000"/>
                        </a:lnSpc>
                        <a:spcBef>
                          <a:spcPts val="1200"/>
                        </a:spcBef>
                        <a:spcAft>
                          <a:spcPts val="1200"/>
                        </a:spcAft>
                      </a:pPr>
                      <a:r>
                        <a:rPr lang="cs-CZ" sz="2400">
                          <a:effectLst/>
                        </a:rPr>
                        <a:t>Státní příslušnost</a:t>
                      </a:r>
                      <a:endParaRPr lang="cs-CZ"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135164" marR="135164" marT="0" marB="0"/>
                </a:tc>
                <a:tc>
                  <a:txBody>
                    <a:bodyPr/>
                    <a:lstStyle/>
                    <a:p>
                      <a:pPr indent="180340" algn="just">
                        <a:lnSpc>
                          <a:spcPct val="115000"/>
                        </a:lnSpc>
                        <a:spcBef>
                          <a:spcPts val="1200"/>
                        </a:spcBef>
                        <a:spcAft>
                          <a:spcPts val="1200"/>
                        </a:spcAft>
                      </a:pPr>
                      <a:r>
                        <a:rPr lang="cs-CZ" sz="2400">
                          <a:effectLst/>
                        </a:rPr>
                        <a:t>Počet</a:t>
                      </a:r>
                      <a:endParaRPr lang="cs-CZ"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135164" marR="135164" marT="0" marB="0"/>
                </a:tc>
                <a:tc>
                  <a:txBody>
                    <a:bodyPr/>
                    <a:lstStyle/>
                    <a:p>
                      <a:pPr indent="180340" algn="just">
                        <a:lnSpc>
                          <a:spcPct val="115000"/>
                        </a:lnSpc>
                        <a:spcBef>
                          <a:spcPts val="1200"/>
                        </a:spcBef>
                        <a:spcAft>
                          <a:spcPts val="1200"/>
                        </a:spcAft>
                      </a:pPr>
                      <a:r>
                        <a:rPr lang="cs-CZ" sz="2400">
                          <a:effectLst/>
                        </a:rPr>
                        <a:t>tj. %</a:t>
                      </a:r>
                      <a:endParaRPr lang="cs-CZ"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135164" marR="135164" marT="0" marB="0"/>
                </a:tc>
                <a:extLst>
                  <a:ext uri="{0D108BD9-81ED-4DB2-BD59-A6C34878D82A}">
                    <a16:rowId xmlns:a16="http://schemas.microsoft.com/office/drawing/2014/main" val="975873327"/>
                  </a:ext>
                </a:extLst>
              </a:tr>
              <a:tr h="473261">
                <a:tc>
                  <a:txBody>
                    <a:bodyPr/>
                    <a:lstStyle/>
                    <a:p>
                      <a:pPr indent="180340" algn="just">
                        <a:lnSpc>
                          <a:spcPct val="115000"/>
                        </a:lnSpc>
                        <a:spcBef>
                          <a:spcPts val="1200"/>
                        </a:spcBef>
                        <a:spcAft>
                          <a:spcPts val="1200"/>
                        </a:spcAft>
                      </a:pPr>
                      <a:r>
                        <a:rPr lang="cs-CZ" sz="2400">
                          <a:effectLst/>
                        </a:rPr>
                        <a:t>Ukrajina</a:t>
                      </a:r>
                      <a:endParaRPr lang="cs-CZ"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135164" marR="135164" marT="0" marB="0"/>
                </a:tc>
                <a:tc>
                  <a:txBody>
                    <a:bodyPr/>
                    <a:lstStyle/>
                    <a:p>
                      <a:pPr indent="180340" algn="just">
                        <a:lnSpc>
                          <a:spcPct val="115000"/>
                        </a:lnSpc>
                        <a:spcBef>
                          <a:spcPts val="1200"/>
                        </a:spcBef>
                        <a:spcAft>
                          <a:spcPts val="1200"/>
                        </a:spcAft>
                      </a:pPr>
                      <a:r>
                        <a:rPr lang="cs-CZ" sz="2400" dirty="0"/>
                        <a:t>574 447</a:t>
                      </a:r>
                      <a:endParaRPr lang="cs-CZ"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35164" marR="135164" marT="0" marB="0"/>
                </a:tc>
                <a:tc>
                  <a:txBody>
                    <a:bodyPr/>
                    <a:lstStyle/>
                    <a:p>
                      <a:pPr indent="180340" algn="just">
                        <a:lnSpc>
                          <a:spcPct val="115000"/>
                        </a:lnSpc>
                        <a:spcBef>
                          <a:spcPts val="1200"/>
                        </a:spcBef>
                        <a:spcAft>
                          <a:spcPts val="1200"/>
                        </a:spcAft>
                      </a:pPr>
                      <a:r>
                        <a:rPr lang="cs-CZ" sz="2400" dirty="0">
                          <a:effectLst/>
                        </a:rPr>
                        <a:t>54 %</a:t>
                      </a:r>
                      <a:endParaRPr lang="cs-CZ"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35164" marR="135164" marT="0" marB="0"/>
                </a:tc>
                <a:extLst>
                  <a:ext uri="{0D108BD9-81ED-4DB2-BD59-A6C34878D82A}">
                    <a16:rowId xmlns:a16="http://schemas.microsoft.com/office/drawing/2014/main" val="43861695"/>
                  </a:ext>
                </a:extLst>
              </a:tr>
              <a:tr h="473261">
                <a:tc>
                  <a:txBody>
                    <a:bodyPr/>
                    <a:lstStyle/>
                    <a:p>
                      <a:pPr indent="180340" algn="just">
                        <a:lnSpc>
                          <a:spcPct val="115000"/>
                        </a:lnSpc>
                        <a:spcBef>
                          <a:spcPts val="1200"/>
                        </a:spcBef>
                        <a:spcAft>
                          <a:spcPts val="1200"/>
                        </a:spcAft>
                      </a:pPr>
                      <a:r>
                        <a:rPr lang="cs-CZ" sz="2400">
                          <a:effectLst/>
                        </a:rPr>
                        <a:t>Slovensko</a:t>
                      </a:r>
                      <a:endParaRPr lang="cs-CZ"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135164" marR="135164" marT="0" marB="0"/>
                </a:tc>
                <a:tc>
                  <a:txBody>
                    <a:bodyPr/>
                    <a:lstStyle/>
                    <a:p>
                      <a:pPr indent="180340" algn="just">
                        <a:lnSpc>
                          <a:spcPct val="115000"/>
                        </a:lnSpc>
                        <a:spcBef>
                          <a:spcPts val="1200"/>
                        </a:spcBef>
                        <a:spcAft>
                          <a:spcPts val="1200"/>
                        </a:spcAft>
                      </a:pPr>
                      <a:r>
                        <a:rPr lang="cs-CZ" sz="2400" dirty="0"/>
                        <a:t>119 182 </a:t>
                      </a:r>
                      <a:endParaRPr lang="cs-CZ"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35164" marR="135164" marT="0" marB="0"/>
                </a:tc>
                <a:tc>
                  <a:txBody>
                    <a:bodyPr/>
                    <a:lstStyle/>
                    <a:p>
                      <a:pPr indent="180340" algn="just">
                        <a:lnSpc>
                          <a:spcPct val="115000"/>
                        </a:lnSpc>
                        <a:spcBef>
                          <a:spcPts val="1200"/>
                        </a:spcBef>
                        <a:spcAft>
                          <a:spcPts val="1200"/>
                        </a:spcAft>
                      </a:pPr>
                      <a:r>
                        <a:rPr lang="cs-CZ" sz="2400" dirty="0">
                          <a:effectLst/>
                        </a:rPr>
                        <a:t>11 %</a:t>
                      </a:r>
                      <a:endParaRPr lang="cs-CZ"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35164" marR="135164" marT="0" marB="0"/>
                </a:tc>
                <a:extLst>
                  <a:ext uri="{0D108BD9-81ED-4DB2-BD59-A6C34878D82A}">
                    <a16:rowId xmlns:a16="http://schemas.microsoft.com/office/drawing/2014/main" val="3290625628"/>
                  </a:ext>
                </a:extLst>
              </a:tr>
              <a:tr h="473261">
                <a:tc>
                  <a:txBody>
                    <a:bodyPr/>
                    <a:lstStyle/>
                    <a:p>
                      <a:pPr indent="180340" algn="just">
                        <a:lnSpc>
                          <a:spcPct val="115000"/>
                        </a:lnSpc>
                        <a:spcBef>
                          <a:spcPts val="1200"/>
                        </a:spcBef>
                        <a:spcAft>
                          <a:spcPts val="1200"/>
                        </a:spcAft>
                      </a:pPr>
                      <a:r>
                        <a:rPr lang="cs-CZ" sz="2400">
                          <a:effectLst/>
                        </a:rPr>
                        <a:t>Vietnam</a:t>
                      </a:r>
                      <a:endParaRPr lang="cs-CZ"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135164" marR="135164" marT="0" marB="0"/>
                </a:tc>
                <a:tc>
                  <a:txBody>
                    <a:bodyPr/>
                    <a:lstStyle/>
                    <a:p>
                      <a:pPr indent="180340" algn="just">
                        <a:lnSpc>
                          <a:spcPct val="115000"/>
                        </a:lnSpc>
                        <a:spcBef>
                          <a:spcPts val="1200"/>
                        </a:spcBef>
                        <a:spcAft>
                          <a:spcPts val="1200"/>
                        </a:spcAft>
                      </a:pPr>
                      <a:r>
                        <a:rPr lang="cs-CZ" sz="2400" dirty="0"/>
                        <a:t>67 783 </a:t>
                      </a:r>
                      <a:endParaRPr lang="cs-CZ"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35164" marR="135164" marT="0" marB="0"/>
                </a:tc>
                <a:tc>
                  <a:txBody>
                    <a:bodyPr/>
                    <a:lstStyle/>
                    <a:p>
                      <a:pPr indent="180340" algn="just">
                        <a:lnSpc>
                          <a:spcPct val="115000"/>
                        </a:lnSpc>
                        <a:spcBef>
                          <a:spcPts val="1200"/>
                        </a:spcBef>
                        <a:spcAft>
                          <a:spcPts val="1200"/>
                        </a:spcAft>
                      </a:pPr>
                      <a:r>
                        <a:rPr lang="cs-CZ" sz="2400">
                          <a:effectLst/>
                        </a:rPr>
                        <a:t>6 %</a:t>
                      </a:r>
                      <a:endParaRPr lang="cs-CZ"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135164" marR="135164" marT="0" marB="0"/>
                </a:tc>
                <a:extLst>
                  <a:ext uri="{0D108BD9-81ED-4DB2-BD59-A6C34878D82A}">
                    <a16:rowId xmlns:a16="http://schemas.microsoft.com/office/drawing/2014/main" val="1871370788"/>
                  </a:ext>
                </a:extLst>
              </a:tr>
              <a:tr h="473261">
                <a:tc>
                  <a:txBody>
                    <a:bodyPr/>
                    <a:lstStyle/>
                    <a:p>
                      <a:pPr indent="180340" algn="just">
                        <a:lnSpc>
                          <a:spcPct val="115000"/>
                        </a:lnSpc>
                        <a:spcBef>
                          <a:spcPts val="1200"/>
                        </a:spcBef>
                        <a:spcAft>
                          <a:spcPts val="1200"/>
                        </a:spcAft>
                      </a:pPr>
                      <a:r>
                        <a:rPr lang="cs-CZ" sz="2400">
                          <a:effectLst/>
                        </a:rPr>
                        <a:t>Rusko</a:t>
                      </a:r>
                      <a:endParaRPr lang="cs-CZ"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135164" marR="135164" marT="0" marB="0"/>
                </a:tc>
                <a:tc>
                  <a:txBody>
                    <a:bodyPr/>
                    <a:lstStyle/>
                    <a:p>
                      <a:pPr indent="180340" algn="just">
                        <a:lnSpc>
                          <a:spcPct val="115000"/>
                        </a:lnSpc>
                        <a:spcBef>
                          <a:spcPts val="1200"/>
                        </a:spcBef>
                        <a:spcAft>
                          <a:spcPts val="1200"/>
                        </a:spcAft>
                      </a:pPr>
                      <a:r>
                        <a:rPr lang="cs-CZ" sz="2400" dirty="0"/>
                        <a:t>40 990 </a:t>
                      </a:r>
                      <a:endParaRPr lang="cs-CZ"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35164" marR="135164" marT="0" marB="0"/>
                </a:tc>
                <a:tc>
                  <a:txBody>
                    <a:bodyPr/>
                    <a:lstStyle/>
                    <a:p>
                      <a:pPr indent="180340" algn="just">
                        <a:lnSpc>
                          <a:spcPct val="115000"/>
                        </a:lnSpc>
                        <a:spcBef>
                          <a:spcPts val="1200"/>
                        </a:spcBef>
                        <a:spcAft>
                          <a:spcPts val="1200"/>
                        </a:spcAft>
                      </a:pPr>
                      <a:r>
                        <a:rPr lang="cs-CZ" sz="2400">
                          <a:effectLst/>
                        </a:rPr>
                        <a:t>4 %</a:t>
                      </a:r>
                      <a:endParaRPr lang="cs-CZ"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135164" marR="135164" marT="0" marB="0"/>
                </a:tc>
                <a:extLst>
                  <a:ext uri="{0D108BD9-81ED-4DB2-BD59-A6C34878D82A}">
                    <a16:rowId xmlns:a16="http://schemas.microsoft.com/office/drawing/2014/main" val="1992667794"/>
                  </a:ext>
                </a:extLst>
              </a:tr>
              <a:tr h="473261">
                <a:tc>
                  <a:txBody>
                    <a:bodyPr/>
                    <a:lstStyle/>
                    <a:p>
                      <a:pPr indent="180340" algn="just">
                        <a:lnSpc>
                          <a:spcPct val="115000"/>
                        </a:lnSpc>
                        <a:spcBef>
                          <a:spcPts val="1200"/>
                        </a:spcBef>
                        <a:spcAft>
                          <a:spcPts val="1200"/>
                        </a:spcAft>
                      </a:pPr>
                      <a:r>
                        <a:rPr lang="cs-CZ" sz="2400">
                          <a:effectLst/>
                        </a:rPr>
                        <a:t>Rumunsko</a:t>
                      </a:r>
                      <a:endParaRPr lang="cs-CZ"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135164" marR="135164" marT="0" marB="0"/>
                </a:tc>
                <a:tc>
                  <a:txBody>
                    <a:bodyPr/>
                    <a:lstStyle/>
                    <a:p>
                      <a:pPr indent="180340" algn="just">
                        <a:lnSpc>
                          <a:spcPct val="115000"/>
                        </a:lnSpc>
                        <a:spcBef>
                          <a:spcPts val="1200"/>
                        </a:spcBef>
                        <a:spcAft>
                          <a:spcPts val="1200"/>
                        </a:spcAft>
                      </a:pPr>
                      <a:r>
                        <a:rPr lang="cs-CZ" sz="2400" dirty="0"/>
                        <a:t>20 469 </a:t>
                      </a:r>
                      <a:endParaRPr lang="cs-CZ"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35164" marR="135164" marT="0" marB="0"/>
                </a:tc>
                <a:tc>
                  <a:txBody>
                    <a:bodyPr/>
                    <a:lstStyle/>
                    <a:p>
                      <a:pPr indent="180340" algn="just">
                        <a:lnSpc>
                          <a:spcPct val="115000"/>
                        </a:lnSpc>
                        <a:spcBef>
                          <a:spcPts val="1200"/>
                        </a:spcBef>
                        <a:spcAft>
                          <a:spcPts val="1200"/>
                        </a:spcAft>
                      </a:pPr>
                      <a:r>
                        <a:rPr lang="cs-CZ" sz="2400">
                          <a:effectLst/>
                        </a:rPr>
                        <a:t>2 %</a:t>
                      </a:r>
                      <a:endParaRPr lang="cs-CZ"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135164" marR="135164" marT="0" marB="0"/>
                </a:tc>
                <a:extLst>
                  <a:ext uri="{0D108BD9-81ED-4DB2-BD59-A6C34878D82A}">
                    <a16:rowId xmlns:a16="http://schemas.microsoft.com/office/drawing/2014/main" val="2692067836"/>
                  </a:ext>
                </a:extLst>
              </a:tr>
              <a:tr h="473261">
                <a:tc>
                  <a:txBody>
                    <a:bodyPr/>
                    <a:lstStyle/>
                    <a:p>
                      <a:pPr indent="180340" algn="just">
                        <a:lnSpc>
                          <a:spcPct val="115000"/>
                        </a:lnSpc>
                        <a:spcBef>
                          <a:spcPts val="1200"/>
                        </a:spcBef>
                        <a:spcAft>
                          <a:spcPts val="1200"/>
                        </a:spcAft>
                      </a:pPr>
                      <a:r>
                        <a:rPr lang="cs-CZ" sz="2400">
                          <a:effectLst/>
                        </a:rPr>
                        <a:t>Polsko</a:t>
                      </a:r>
                      <a:endParaRPr lang="cs-CZ"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135164" marR="135164" marT="0" marB="0"/>
                </a:tc>
                <a:tc>
                  <a:txBody>
                    <a:bodyPr/>
                    <a:lstStyle/>
                    <a:p>
                      <a:pPr indent="180340" algn="just">
                        <a:lnSpc>
                          <a:spcPct val="115000"/>
                        </a:lnSpc>
                        <a:spcBef>
                          <a:spcPts val="1200"/>
                        </a:spcBef>
                        <a:spcAft>
                          <a:spcPts val="1200"/>
                        </a:spcAft>
                      </a:pPr>
                      <a:r>
                        <a:rPr lang="cs-CZ" sz="2400" dirty="0"/>
                        <a:t>17 837 </a:t>
                      </a:r>
                      <a:endParaRPr lang="cs-CZ"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35164" marR="135164" marT="0" marB="0"/>
                </a:tc>
                <a:tc>
                  <a:txBody>
                    <a:bodyPr/>
                    <a:lstStyle/>
                    <a:p>
                      <a:pPr indent="180340" algn="just">
                        <a:lnSpc>
                          <a:spcPct val="115000"/>
                        </a:lnSpc>
                        <a:spcBef>
                          <a:spcPts val="1200"/>
                        </a:spcBef>
                        <a:spcAft>
                          <a:spcPts val="1200"/>
                        </a:spcAft>
                      </a:pPr>
                      <a:r>
                        <a:rPr lang="cs-CZ" sz="2400">
                          <a:effectLst/>
                        </a:rPr>
                        <a:t>2 %</a:t>
                      </a:r>
                      <a:endParaRPr lang="cs-CZ"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135164" marR="135164" marT="0" marB="0"/>
                </a:tc>
                <a:extLst>
                  <a:ext uri="{0D108BD9-81ED-4DB2-BD59-A6C34878D82A}">
                    <a16:rowId xmlns:a16="http://schemas.microsoft.com/office/drawing/2014/main" val="2896728576"/>
                  </a:ext>
                </a:extLst>
              </a:tr>
              <a:tr h="473261">
                <a:tc>
                  <a:txBody>
                    <a:bodyPr/>
                    <a:lstStyle/>
                    <a:p>
                      <a:pPr indent="180340" algn="just">
                        <a:lnSpc>
                          <a:spcPct val="115000"/>
                        </a:lnSpc>
                        <a:spcBef>
                          <a:spcPts val="1200"/>
                        </a:spcBef>
                        <a:spcAft>
                          <a:spcPts val="1200"/>
                        </a:spcAft>
                      </a:pPr>
                      <a:r>
                        <a:rPr lang="cs-CZ" sz="2400">
                          <a:effectLst/>
                        </a:rPr>
                        <a:t>Bulharsko</a:t>
                      </a:r>
                      <a:endParaRPr lang="cs-CZ"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135164" marR="135164" marT="0" marB="0"/>
                </a:tc>
                <a:tc>
                  <a:txBody>
                    <a:bodyPr/>
                    <a:lstStyle/>
                    <a:p>
                      <a:pPr indent="180340" algn="just">
                        <a:lnSpc>
                          <a:spcPct val="115000"/>
                        </a:lnSpc>
                        <a:spcBef>
                          <a:spcPts val="1200"/>
                        </a:spcBef>
                        <a:spcAft>
                          <a:spcPts val="1200"/>
                        </a:spcAft>
                      </a:pPr>
                      <a:r>
                        <a:rPr lang="cs-CZ" sz="2400" dirty="0"/>
                        <a:t>17 907 </a:t>
                      </a:r>
                      <a:endParaRPr lang="cs-CZ"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35164" marR="135164" marT="0" marB="0"/>
                </a:tc>
                <a:tc>
                  <a:txBody>
                    <a:bodyPr/>
                    <a:lstStyle/>
                    <a:p>
                      <a:pPr indent="180340" algn="just">
                        <a:lnSpc>
                          <a:spcPct val="115000"/>
                        </a:lnSpc>
                        <a:spcBef>
                          <a:spcPts val="1200"/>
                        </a:spcBef>
                        <a:spcAft>
                          <a:spcPts val="1200"/>
                        </a:spcAft>
                      </a:pPr>
                      <a:r>
                        <a:rPr lang="cs-CZ" sz="2400">
                          <a:effectLst/>
                        </a:rPr>
                        <a:t>2 %</a:t>
                      </a:r>
                      <a:endParaRPr lang="cs-CZ"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135164" marR="135164" marT="0" marB="0"/>
                </a:tc>
                <a:extLst>
                  <a:ext uri="{0D108BD9-81ED-4DB2-BD59-A6C34878D82A}">
                    <a16:rowId xmlns:a16="http://schemas.microsoft.com/office/drawing/2014/main" val="3619454632"/>
                  </a:ext>
                </a:extLst>
              </a:tr>
              <a:tr h="473261">
                <a:tc>
                  <a:txBody>
                    <a:bodyPr/>
                    <a:lstStyle/>
                    <a:p>
                      <a:pPr indent="180340" algn="just">
                        <a:lnSpc>
                          <a:spcPct val="115000"/>
                        </a:lnSpc>
                        <a:spcBef>
                          <a:spcPts val="1200"/>
                        </a:spcBef>
                        <a:spcAft>
                          <a:spcPts val="1200"/>
                        </a:spcAft>
                      </a:pPr>
                      <a:r>
                        <a:rPr lang="cs-CZ" sz="2400">
                          <a:effectLst/>
                        </a:rPr>
                        <a:t>Německo</a:t>
                      </a:r>
                      <a:endParaRPr lang="cs-CZ"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135164" marR="135164" marT="0" marB="0"/>
                </a:tc>
                <a:tc>
                  <a:txBody>
                    <a:bodyPr/>
                    <a:lstStyle/>
                    <a:p>
                      <a:pPr indent="180340" algn="just">
                        <a:lnSpc>
                          <a:spcPct val="115000"/>
                        </a:lnSpc>
                        <a:spcBef>
                          <a:spcPts val="1200"/>
                        </a:spcBef>
                        <a:spcAft>
                          <a:spcPts val="1200"/>
                        </a:spcAft>
                      </a:pPr>
                      <a:r>
                        <a:rPr lang="cs-CZ" sz="2400" dirty="0"/>
                        <a:t>12 719 </a:t>
                      </a:r>
                      <a:endParaRPr lang="cs-CZ"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35164" marR="135164" marT="0" marB="0"/>
                </a:tc>
                <a:tc>
                  <a:txBody>
                    <a:bodyPr/>
                    <a:lstStyle/>
                    <a:p>
                      <a:pPr indent="180340" algn="just">
                        <a:lnSpc>
                          <a:spcPct val="115000"/>
                        </a:lnSpc>
                        <a:spcBef>
                          <a:spcPts val="1200"/>
                        </a:spcBef>
                        <a:spcAft>
                          <a:spcPts val="1200"/>
                        </a:spcAft>
                      </a:pPr>
                      <a:r>
                        <a:rPr lang="cs-CZ" sz="2400">
                          <a:effectLst/>
                        </a:rPr>
                        <a:t>1 %</a:t>
                      </a:r>
                      <a:endParaRPr lang="cs-CZ"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135164" marR="135164" marT="0" marB="0"/>
                </a:tc>
                <a:extLst>
                  <a:ext uri="{0D108BD9-81ED-4DB2-BD59-A6C34878D82A}">
                    <a16:rowId xmlns:a16="http://schemas.microsoft.com/office/drawing/2014/main" val="4195007812"/>
                  </a:ext>
                </a:extLst>
              </a:tr>
              <a:tr h="473261">
                <a:tc>
                  <a:txBody>
                    <a:bodyPr/>
                    <a:lstStyle/>
                    <a:p>
                      <a:pPr indent="180340" algn="just">
                        <a:lnSpc>
                          <a:spcPct val="115000"/>
                        </a:lnSpc>
                        <a:spcBef>
                          <a:spcPts val="1200"/>
                        </a:spcBef>
                        <a:spcAft>
                          <a:spcPts val="1200"/>
                        </a:spcAft>
                      </a:pPr>
                      <a:r>
                        <a:rPr lang="cs-CZ" sz="2400">
                          <a:effectLst/>
                        </a:rPr>
                        <a:t>Mongolsko</a:t>
                      </a:r>
                      <a:endParaRPr lang="cs-CZ"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135164" marR="135164" marT="0" marB="0"/>
                </a:tc>
                <a:tc>
                  <a:txBody>
                    <a:bodyPr/>
                    <a:lstStyle/>
                    <a:p>
                      <a:pPr indent="180340" algn="just">
                        <a:lnSpc>
                          <a:spcPct val="115000"/>
                        </a:lnSpc>
                        <a:spcBef>
                          <a:spcPts val="1200"/>
                        </a:spcBef>
                        <a:spcAft>
                          <a:spcPts val="1200"/>
                        </a:spcAft>
                      </a:pPr>
                      <a:r>
                        <a:rPr lang="cs-CZ" sz="2400" dirty="0"/>
                        <a:t>12 664 </a:t>
                      </a:r>
                      <a:endParaRPr lang="cs-CZ"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35164" marR="135164" marT="0" marB="0"/>
                </a:tc>
                <a:tc>
                  <a:txBody>
                    <a:bodyPr/>
                    <a:lstStyle/>
                    <a:p>
                      <a:pPr indent="180340" algn="just">
                        <a:lnSpc>
                          <a:spcPct val="115000"/>
                        </a:lnSpc>
                        <a:spcBef>
                          <a:spcPts val="1200"/>
                        </a:spcBef>
                        <a:spcAft>
                          <a:spcPts val="1200"/>
                        </a:spcAft>
                      </a:pPr>
                      <a:r>
                        <a:rPr lang="cs-CZ" sz="2400">
                          <a:effectLst/>
                        </a:rPr>
                        <a:t>1 %</a:t>
                      </a:r>
                      <a:endParaRPr lang="cs-CZ"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135164" marR="135164" marT="0" marB="0"/>
                </a:tc>
                <a:extLst>
                  <a:ext uri="{0D108BD9-81ED-4DB2-BD59-A6C34878D82A}">
                    <a16:rowId xmlns:a16="http://schemas.microsoft.com/office/drawing/2014/main" val="666826892"/>
                  </a:ext>
                </a:extLst>
              </a:tr>
              <a:tr h="473261">
                <a:tc>
                  <a:txBody>
                    <a:bodyPr/>
                    <a:lstStyle/>
                    <a:p>
                      <a:pPr indent="180340" algn="just">
                        <a:lnSpc>
                          <a:spcPct val="115000"/>
                        </a:lnSpc>
                        <a:spcBef>
                          <a:spcPts val="1200"/>
                        </a:spcBef>
                        <a:spcAft>
                          <a:spcPts val="1200"/>
                        </a:spcAft>
                      </a:pPr>
                      <a:r>
                        <a:rPr lang="cs-CZ" sz="2400">
                          <a:effectLst/>
                        </a:rPr>
                        <a:t>Maďarsko</a:t>
                      </a:r>
                      <a:endParaRPr lang="cs-CZ"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135164" marR="135164" marT="0" marB="0"/>
                </a:tc>
                <a:tc>
                  <a:txBody>
                    <a:bodyPr/>
                    <a:lstStyle/>
                    <a:p>
                      <a:pPr indent="180340" algn="just">
                        <a:lnSpc>
                          <a:spcPct val="115000"/>
                        </a:lnSpc>
                        <a:spcBef>
                          <a:spcPts val="1200"/>
                        </a:spcBef>
                        <a:spcAft>
                          <a:spcPts val="1200"/>
                        </a:spcAft>
                      </a:pPr>
                      <a:r>
                        <a:rPr lang="cs-CZ" sz="2400" dirty="0"/>
                        <a:t>11 117 </a:t>
                      </a:r>
                      <a:endParaRPr lang="cs-CZ"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35164" marR="135164" marT="0" marB="0"/>
                </a:tc>
                <a:tc>
                  <a:txBody>
                    <a:bodyPr/>
                    <a:lstStyle/>
                    <a:p>
                      <a:pPr indent="180340" algn="just">
                        <a:lnSpc>
                          <a:spcPct val="115000"/>
                        </a:lnSpc>
                        <a:spcBef>
                          <a:spcPts val="1200"/>
                        </a:spcBef>
                        <a:spcAft>
                          <a:spcPts val="1200"/>
                        </a:spcAft>
                      </a:pPr>
                      <a:r>
                        <a:rPr lang="cs-CZ" sz="2400" dirty="0">
                          <a:effectLst/>
                        </a:rPr>
                        <a:t>1 %</a:t>
                      </a:r>
                      <a:endParaRPr lang="cs-CZ"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35164" marR="135164" marT="0" marB="0"/>
                </a:tc>
                <a:extLst>
                  <a:ext uri="{0D108BD9-81ED-4DB2-BD59-A6C34878D82A}">
                    <a16:rowId xmlns:a16="http://schemas.microsoft.com/office/drawing/2014/main" val="3948433849"/>
                  </a:ext>
                </a:extLst>
              </a:tr>
            </a:tbl>
          </a:graphicData>
        </a:graphic>
      </p:graphicFrame>
      <p:pic>
        <p:nvPicPr>
          <p:cNvPr id="3" name="Obrázek 2">
            <a:extLst>
              <a:ext uri="{FF2B5EF4-FFF2-40B4-BE49-F238E27FC236}">
                <a16:creationId xmlns:a16="http://schemas.microsoft.com/office/drawing/2014/main" id="{3E16BD16-5576-DB35-7247-D8002CDFD0EF}"/>
              </a:ext>
            </a:extLst>
          </p:cNvPr>
          <p:cNvPicPr>
            <a:picLocks noChangeAspect="1"/>
          </p:cNvPicPr>
          <p:nvPr/>
        </p:nvPicPr>
        <p:blipFill>
          <a:blip r:embed="rId2"/>
          <a:stretch>
            <a:fillRect/>
          </a:stretch>
        </p:blipFill>
        <p:spPr>
          <a:xfrm>
            <a:off x="7625903" y="3526615"/>
            <a:ext cx="4096865" cy="2505325"/>
          </a:xfrm>
          <a:prstGeom prst="rect">
            <a:avLst/>
          </a:prstGeom>
        </p:spPr>
      </p:pic>
    </p:spTree>
    <p:extLst>
      <p:ext uri="{BB962C8B-B14F-4D97-AF65-F5344CB8AC3E}">
        <p14:creationId xmlns:p14="http://schemas.microsoft.com/office/powerpoint/2010/main" val="40383064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806FDD9-A80C-43A4-A800-46DD748701E2}"/>
              </a:ext>
            </a:extLst>
          </p:cNvPr>
          <p:cNvSpPr>
            <a:spLocks noGrp="1"/>
          </p:cNvSpPr>
          <p:nvPr>
            <p:ph type="title"/>
          </p:nvPr>
        </p:nvSpPr>
        <p:spPr>
          <a:xfrm>
            <a:off x="609600" y="599090"/>
            <a:ext cx="10972800" cy="543910"/>
          </a:xfrm>
        </p:spPr>
        <p:txBody>
          <a:bodyPr>
            <a:normAutofit fontScale="90000"/>
          </a:bodyPr>
          <a:lstStyle/>
          <a:p>
            <a:br>
              <a:rPr lang="cs-CZ" dirty="0"/>
            </a:br>
            <a:r>
              <a:rPr lang="cs-CZ" dirty="0"/>
              <a:t>Většinu cizinců pobývajících v Česku tvořili v roce 2023 Ukrajinci</a:t>
            </a:r>
          </a:p>
        </p:txBody>
      </p:sp>
      <p:sp>
        <p:nvSpPr>
          <p:cNvPr id="3" name="Zástupný symbol pro obsah 2">
            <a:extLst>
              <a:ext uri="{FF2B5EF4-FFF2-40B4-BE49-F238E27FC236}">
                <a16:creationId xmlns:a16="http://schemas.microsoft.com/office/drawing/2014/main" id="{7F50077B-1A02-42B4-8D97-0CB4B4B55308}"/>
              </a:ext>
            </a:extLst>
          </p:cNvPr>
          <p:cNvSpPr>
            <a:spLocks noGrp="1"/>
          </p:cNvSpPr>
          <p:nvPr>
            <p:ph sz="quarter" idx="1"/>
          </p:nvPr>
        </p:nvSpPr>
        <p:spPr/>
        <p:txBody>
          <a:bodyPr>
            <a:normAutofit fontScale="85000" lnSpcReduction="20000"/>
          </a:bodyPr>
          <a:lstStyle/>
          <a:p>
            <a:r>
              <a:rPr lang="cs-CZ" b="1" dirty="0"/>
              <a:t>Koncem roku 2022 dosáhl počet cizinců legálně pobývajících na našem území rekordního počtu 1 116 tisíc osob. Jejich podíl na celkové populaci tak vzrostl na 10,3 %. Přes 600 tisíc cizinců pocházelo z Ukrajiny, většinou se jednalo o válečné uprchlíky.</a:t>
            </a:r>
            <a:endParaRPr lang="cs-CZ" dirty="0"/>
          </a:p>
          <a:p>
            <a:r>
              <a:rPr lang="cs-CZ" dirty="0"/>
              <a:t>„</a:t>
            </a:r>
            <a:r>
              <a:rPr lang="cs-CZ" i="1" dirty="0"/>
              <a:t>Meziroční přírůstek cizinecké populace činil v roce 2022 celkem 455 tisíc osob a výraznou měrou se na něm podíleli cizinci s některým z typů přechodného pobytu. Šlo přitom převážně o válečné uprchlíky z Ukrajiny, kteří u nás hledali dočasnou ochranu,“</a:t>
            </a:r>
            <a:r>
              <a:rPr lang="cs-CZ" dirty="0"/>
              <a:t> říká Marek </a:t>
            </a:r>
            <a:r>
              <a:rPr lang="cs-CZ" dirty="0" err="1"/>
              <a:t>Rojíček</a:t>
            </a:r>
            <a:r>
              <a:rPr lang="cs-CZ" dirty="0"/>
              <a:t>, předseda Českého statistického úřadu.</a:t>
            </a:r>
          </a:p>
          <a:p>
            <a:r>
              <a:rPr lang="cs-CZ" dirty="0">
                <a:hlinkClick r:id="rId2"/>
              </a:rPr>
              <a:t>Většinu cizinců pobývajících v Česku tvořili Ukrajinci | ČSÚ (czso.cz)</a:t>
            </a:r>
            <a:r>
              <a:rPr lang="cs-CZ" dirty="0"/>
              <a:t> </a:t>
            </a:r>
          </a:p>
          <a:p>
            <a:endParaRPr lang="cs-CZ" dirty="0"/>
          </a:p>
        </p:txBody>
      </p:sp>
      <p:pic>
        <p:nvPicPr>
          <p:cNvPr id="1028" name="Picture 4" descr=" ">
            <a:extLst>
              <a:ext uri="{FF2B5EF4-FFF2-40B4-BE49-F238E27FC236}">
                <a16:creationId xmlns:a16="http://schemas.microsoft.com/office/drawing/2014/main" id="{4B0879B1-80FE-4B11-A624-22CDD79F5C4D}"/>
              </a:ext>
            </a:extLst>
          </p:cNvPr>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bwMode="auto">
          <a:xfrm>
            <a:off x="6176963" y="1219200"/>
            <a:ext cx="5387975" cy="47644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77791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F997DBF-D29F-4FCF-8D39-2486B4193716}"/>
              </a:ext>
            </a:extLst>
          </p:cNvPr>
          <p:cNvSpPr>
            <a:spLocks noGrp="1"/>
          </p:cNvSpPr>
          <p:nvPr>
            <p:ph type="title"/>
          </p:nvPr>
        </p:nvSpPr>
        <p:spPr>
          <a:xfrm>
            <a:off x="1371600" y="108283"/>
            <a:ext cx="9601200" cy="1479885"/>
          </a:xfrm>
        </p:spPr>
        <p:txBody>
          <a:bodyPr/>
          <a:lstStyle/>
          <a:p>
            <a:r>
              <a:rPr lang="cs-CZ" dirty="0"/>
              <a:t>Jak uspět v tomto </a:t>
            </a:r>
            <a:br>
              <a:rPr lang="cs-CZ" dirty="0"/>
            </a:br>
            <a:r>
              <a:rPr lang="cs-CZ" dirty="0"/>
              <a:t>předmětu? </a:t>
            </a:r>
          </a:p>
        </p:txBody>
      </p:sp>
      <p:sp>
        <p:nvSpPr>
          <p:cNvPr id="3" name="Zástupný text 2">
            <a:extLst>
              <a:ext uri="{FF2B5EF4-FFF2-40B4-BE49-F238E27FC236}">
                <a16:creationId xmlns:a16="http://schemas.microsoft.com/office/drawing/2014/main" id="{BB3AF2EF-E653-4A97-8901-B2DE01593DE4}"/>
              </a:ext>
            </a:extLst>
          </p:cNvPr>
          <p:cNvSpPr>
            <a:spLocks noGrp="1"/>
          </p:cNvSpPr>
          <p:nvPr>
            <p:ph sz="half" idx="1"/>
          </p:nvPr>
        </p:nvSpPr>
        <p:spPr>
          <a:xfrm>
            <a:off x="757989" y="1816768"/>
            <a:ext cx="4447786" cy="3229477"/>
          </a:xfrm>
        </p:spPr>
        <p:txBody>
          <a:bodyPr>
            <a:normAutofit/>
          </a:bodyPr>
          <a:lstStyle/>
          <a:p>
            <a:r>
              <a:rPr lang="cs-CZ" dirty="0"/>
              <a:t>Ukončení 2024: Předmět je ukončen kombinovanou formou, tj. 1) v seminářích aktivní účastí a pravidelným odevzdáváním zadaných úkolů a </a:t>
            </a:r>
          </a:p>
          <a:p>
            <a:r>
              <a:rPr lang="cs-CZ" dirty="0"/>
              <a:t>2) písemným ověřením znalostí formou závěrečného testu (vždy).</a:t>
            </a:r>
          </a:p>
          <a:p>
            <a:r>
              <a:rPr lang="cs-CZ" b="1" dirty="0"/>
              <a:t>2024 - Zkouška – formou písemného testu ověřující znalosti.</a:t>
            </a:r>
          </a:p>
          <a:p>
            <a:endParaRPr lang="cs-CZ" dirty="0"/>
          </a:p>
          <a:p>
            <a:endParaRPr lang="cs-CZ" dirty="0"/>
          </a:p>
        </p:txBody>
      </p:sp>
      <p:sp>
        <p:nvSpPr>
          <p:cNvPr id="8" name="Zástupný symbol pro obsah 7">
            <a:extLst>
              <a:ext uri="{FF2B5EF4-FFF2-40B4-BE49-F238E27FC236}">
                <a16:creationId xmlns:a16="http://schemas.microsoft.com/office/drawing/2014/main" id="{941B2DD4-0EAA-422B-A12E-2988108E9637}"/>
              </a:ext>
            </a:extLst>
          </p:cNvPr>
          <p:cNvSpPr>
            <a:spLocks noGrp="1"/>
          </p:cNvSpPr>
          <p:nvPr>
            <p:ph sz="half" idx="2"/>
          </p:nvPr>
        </p:nvSpPr>
        <p:spPr>
          <a:xfrm>
            <a:off x="5438273" y="3681663"/>
            <a:ext cx="4447786" cy="3068054"/>
          </a:xfrm>
        </p:spPr>
        <p:txBody>
          <a:bodyPr>
            <a:normAutofit/>
          </a:bodyPr>
          <a:lstStyle/>
          <a:p>
            <a:pPr lvl="0"/>
            <a:r>
              <a:rPr lang="cs-CZ" dirty="0"/>
              <a:t>Téma: vývoj a současné problémy soc. práce s menšinami a migranty je zpracováno ve studijních oporách: </a:t>
            </a:r>
          </a:p>
          <a:p>
            <a:pPr lvl="0"/>
            <a:r>
              <a:rPr lang="cs-CZ" dirty="0"/>
              <a:t>Preissová Krejčí, Andrea: </a:t>
            </a:r>
            <a:r>
              <a:rPr lang="cs-CZ" b="1" dirty="0"/>
              <a:t>Menšinové skupiny. </a:t>
            </a:r>
            <a:r>
              <a:rPr lang="cs-CZ" dirty="0"/>
              <a:t>Opava 2020.</a:t>
            </a:r>
          </a:p>
          <a:p>
            <a:pPr lvl="0"/>
            <a:r>
              <a:rPr lang="cs-CZ" dirty="0"/>
              <a:t>Preissová Krejčí, Andrea: </a:t>
            </a:r>
            <a:r>
              <a:rPr lang="cs-CZ" b="1" dirty="0"/>
              <a:t>Multikulturní výchova.</a:t>
            </a:r>
            <a:r>
              <a:rPr lang="cs-CZ" dirty="0"/>
              <a:t> Opava 2021. </a:t>
            </a:r>
          </a:p>
          <a:p>
            <a:endParaRPr lang="cs-CZ" dirty="0"/>
          </a:p>
        </p:txBody>
      </p:sp>
      <p:pic>
        <p:nvPicPr>
          <p:cNvPr id="4" name="Obrázek 3">
            <a:extLst>
              <a:ext uri="{FF2B5EF4-FFF2-40B4-BE49-F238E27FC236}">
                <a16:creationId xmlns:a16="http://schemas.microsoft.com/office/drawing/2014/main" id="{292D6FDA-C28F-5638-E1A3-83117EBD978D}"/>
              </a:ext>
            </a:extLst>
          </p:cNvPr>
          <p:cNvPicPr>
            <a:picLocks noChangeAspect="1"/>
          </p:cNvPicPr>
          <p:nvPr/>
        </p:nvPicPr>
        <p:blipFill>
          <a:blip r:embed="rId2"/>
          <a:stretch>
            <a:fillRect/>
          </a:stretch>
        </p:blipFill>
        <p:spPr>
          <a:xfrm>
            <a:off x="7444405" y="108282"/>
            <a:ext cx="4569443" cy="3068054"/>
          </a:xfrm>
          <a:prstGeom prst="rect">
            <a:avLst/>
          </a:prstGeom>
        </p:spPr>
      </p:pic>
    </p:spTree>
    <p:extLst>
      <p:ext uri="{BB962C8B-B14F-4D97-AF65-F5344CB8AC3E}">
        <p14:creationId xmlns:p14="http://schemas.microsoft.com/office/powerpoint/2010/main" val="33876385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9D9D6BF1-DFF2-4526-9D13-BF339D8C416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52858" y="744469"/>
            <a:ext cx="10674117" cy="5349671"/>
            <a:chOff x="752858" y="744469"/>
            <a:chExt cx="10674117" cy="5349671"/>
          </a:xfrm>
        </p:grpSpPr>
        <p:sp>
          <p:nvSpPr>
            <p:cNvPr id="10" name="Freeform 6">
              <a:extLst>
                <a:ext uri="{FF2B5EF4-FFF2-40B4-BE49-F238E27FC236}">
                  <a16:creationId xmlns:a16="http://schemas.microsoft.com/office/drawing/2014/main" id="{A54D4DB6-FB18-4CAE-8905-E0053C9256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txBody>
            <a:bodyPr/>
            <a:lstStyle/>
            <a:p>
              <a:endParaRPr lang="cs-CZ"/>
            </a:p>
          </p:txBody>
        </p:sp>
        <p:sp>
          <p:nvSpPr>
            <p:cNvPr id="11" name="Freeform 6">
              <a:extLst>
                <a:ext uri="{FF2B5EF4-FFF2-40B4-BE49-F238E27FC236}">
                  <a16:creationId xmlns:a16="http://schemas.microsoft.com/office/drawing/2014/main" id="{1DBD6488-9429-4FFA-8AE8-C4022C39B0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txBody>
            <a:bodyPr/>
            <a:lstStyle/>
            <a:p>
              <a:endParaRPr lang="cs-CZ"/>
            </a:p>
          </p:txBody>
        </p:sp>
      </p:grpSp>
      <p:sp useBgFill="1">
        <p:nvSpPr>
          <p:cNvPr id="13" name="Rectangle 12">
            <a:extLst>
              <a:ext uri="{FF2B5EF4-FFF2-40B4-BE49-F238E27FC236}">
                <a16:creationId xmlns:a16="http://schemas.microsoft.com/office/drawing/2014/main" id="{7C04FA5E-9397-403D-8733-45505DDB14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Nadpis 3">
            <a:extLst>
              <a:ext uri="{FF2B5EF4-FFF2-40B4-BE49-F238E27FC236}">
                <a16:creationId xmlns:a16="http://schemas.microsoft.com/office/drawing/2014/main" id="{B8F400B8-5384-8AC2-7CD8-6F6E93D2D2ED}"/>
              </a:ext>
            </a:extLst>
          </p:cNvPr>
          <p:cNvSpPr>
            <a:spLocks noGrp="1"/>
          </p:cNvSpPr>
          <p:nvPr>
            <p:ph type="title"/>
          </p:nvPr>
        </p:nvSpPr>
        <p:spPr>
          <a:xfrm>
            <a:off x="6138004" y="1480929"/>
            <a:ext cx="5607908" cy="3254321"/>
          </a:xfrm>
        </p:spPr>
        <p:txBody>
          <a:bodyPr vert="horz" lIns="91440" tIns="45720" rIns="91440" bIns="45720" rtlCol="0" anchor="b">
            <a:normAutofit/>
          </a:bodyPr>
          <a:lstStyle/>
          <a:p>
            <a:r>
              <a:rPr lang="en-US" cap="all"/>
              <a:t>problém migrační krize ve vztahu k přílivu uprchlíků z Ukrajiny do krajin EU 2022-2023 </a:t>
            </a:r>
          </a:p>
        </p:txBody>
      </p:sp>
      <p:sp>
        <p:nvSpPr>
          <p:cNvPr id="46" name="Freeform 6">
            <a:extLst>
              <a:ext uri="{FF2B5EF4-FFF2-40B4-BE49-F238E27FC236}">
                <a16:creationId xmlns:a16="http://schemas.microsoft.com/office/drawing/2014/main" id="{09E1F823-C239-4ACC-923A-5C958E00E2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2199584"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txBody>
          <a:bodyPr/>
          <a:lstStyle/>
          <a:p>
            <a:endParaRPr lang="cs-CZ"/>
          </a:p>
        </p:txBody>
      </p:sp>
      <p:sp>
        <p:nvSpPr>
          <p:cNvPr id="17" name="Freeform 6">
            <a:extLst>
              <a:ext uri="{FF2B5EF4-FFF2-40B4-BE49-F238E27FC236}">
                <a16:creationId xmlns:a16="http://schemas.microsoft.com/office/drawing/2014/main" id="{0817DDF7-06E9-4C7C-84DF-2240A65360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txBody>
          <a:bodyPr/>
          <a:lstStyle/>
          <a:p>
            <a:endParaRPr lang="cs-CZ"/>
          </a:p>
        </p:txBody>
      </p:sp>
      <p:pic>
        <p:nvPicPr>
          <p:cNvPr id="2" name="Obrázek 1">
            <a:extLst>
              <a:ext uri="{FF2B5EF4-FFF2-40B4-BE49-F238E27FC236}">
                <a16:creationId xmlns:a16="http://schemas.microsoft.com/office/drawing/2014/main" id="{3D2DE538-AFBC-9FF6-6F27-719A3001326A}"/>
              </a:ext>
            </a:extLst>
          </p:cNvPr>
          <p:cNvPicPr>
            <a:picLocks noChangeAspect="1"/>
          </p:cNvPicPr>
          <p:nvPr/>
        </p:nvPicPr>
        <p:blipFill rotWithShape="1">
          <a:blip r:embed="rId2"/>
          <a:srcRect l="21158" r="30787" b="-2"/>
          <a:stretch/>
        </p:blipFill>
        <p:spPr>
          <a:xfrm>
            <a:off x="1155560" y="1129353"/>
            <a:ext cx="3914583" cy="4582236"/>
          </a:xfrm>
          <a:prstGeom prst="rect">
            <a:avLst/>
          </a:prstGeom>
        </p:spPr>
      </p:pic>
    </p:spTree>
    <p:extLst>
      <p:ext uri="{BB962C8B-B14F-4D97-AF65-F5344CB8AC3E}">
        <p14:creationId xmlns:p14="http://schemas.microsoft.com/office/powerpoint/2010/main" val="9226620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D8179EB-0635-10EE-4829-809746C57487}"/>
              </a:ext>
            </a:extLst>
          </p:cNvPr>
          <p:cNvSpPr>
            <a:spLocks noGrp="1"/>
          </p:cNvSpPr>
          <p:nvPr>
            <p:ph type="title"/>
          </p:nvPr>
        </p:nvSpPr>
        <p:spPr/>
        <p:txBody>
          <a:bodyPr/>
          <a:lstStyle/>
          <a:p>
            <a:r>
              <a:rPr lang="cs-CZ" dirty="0"/>
              <a:t>Migrační krize </a:t>
            </a:r>
          </a:p>
        </p:txBody>
      </p:sp>
      <p:sp>
        <p:nvSpPr>
          <p:cNvPr id="4" name="Zástupný obsah 3">
            <a:extLst>
              <a:ext uri="{FF2B5EF4-FFF2-40B4-BE49-F238E27FC236}">
                <a16:creationId xmlns:a16="http://schemas.microsoft.com/office/drawing/2014/main" id="{95DB9B70-D2D6-D4F2-753A-AA84B9F25D0B}"/>
              </a:ext>
            </a:extLst>
          </p:cNvPr>
          <p:cNvSpPr>
            <a:spLocks noGrp="1"/>
          </p:cNvSpPr>
          <p:nvPr>
            <p:ph sz="half" idx="1"/>
          </p:nvPr>
        </p:nvSpPr>
        <p:spPr>
          <a:xfrm>
            <a:off x="1218811" y="1428751"/>
            <a:ext cx="4877189" cy="5129212"/>
          </a:xfrm>
        </p:spPr>
        <p:txBody>
          <a:bodyPr>
            <a:normAutofit lnSpcReduction="10000"/>
          </a:bodyPr>
          <a:lstStyle/>
          <a:p>
            <a:pPr indent="180340" algn="just">
              <a:lnSpc>
                <a:spcPct val="115000"/>
              </a:lnSpc>
              <a:spcBef>
                <a:spcPts val="1200"/>
              </a:spcBef>
              <a:spcAft>
                <a:spcPts val="1200"/>
              </a:spcAft>
            </a:pP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Dne 24. února 2022 zahájilo Rusko vojenskou agresi vůči Ukrajině. Od té doby uprchly před válkou miliony lidí, kteří hledají útočiště v zemích EU a v Moldavské republice.</a:t>
            </a:r>
          </a:p>
          <a:p>
            <a:pPr indent="180340" algn="just">
              <a:lnSpc>
                <a:spcPct val="115000"/>
              </a:lnSpc>
              <a:spcBef>
                <a:spcPts val="1200"/>
              </a:spcBef>
              <a:spcAft>
                <a:spcPts val="1200"/>
              </a:spcAft>
            </a:pP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4,8 milionu uprchlíků z Ukrajiny se v EU zaregistrovalo k dočasné ochraně nebo v podobném režimu (zdroj: UNHCR, 6. prosince 2022) </a:t>
            </a:r>
          </a:p>
          <a:p>
            <a:pPr indent="180340" algn="just">
              <a:lnSpc>
                <a:spcPct val="115000"/>
              </a:lnSpc>
              <a:spcBef>
                <a:spcPts val="1200"/>
              </a:spcBef>
              <a:spcAft>
                <a:spcPts val="1200"/>
              </a:spcAft>
            </a:pP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EU vyjadřuje plnou solidaritu Ukrajině i jejím obyvatelům. V reakci na agresi Ruska prokázala EU jednotu a sílu a poskytla Ukrajině koordinovanou humanitární, politickou, finanční a materiální podporu.</a:t>
            </a:r>
          </a:p>
          <a:p>
            <a:endParaRPr lang="cs-CZ" dirty="0"/>
          </a:p>
        </p:txBody>
      </p:sp>
      <p:sp>
        <p:nvSpPr>
          <p:cNvPr id="5" name="Zástupný obsah 4">
            <a:extLst>
              <a:ext uri="{FF2B5EF4-FFF2-40B4-BE49-F238E27FC236}">
                <a16:creationId xmlns:a16="http://schemas.microsoft.com/office/drawing/2014/main" id="{1E11247C-C13B-43A1-7B5B-0DE304B397F3}"/>
              </a:ext>
            </a:extLst>
          </p:cNvPr>
          <p:cNvSpPr>
            <a:spLocks noGrp="1"/>
          </p:cNvSpPr>
          <p:nvPr>
            <p:ph sz="half" idx="2"/>
          </p:nvPr>
        </p:nvSpPr>
        <p:spPr>
          <a:xfrm>
            <a:off x="6572249" y="1428751"/>
            <a:ext cx="5372101" cy="5129212"/>
          </a:xfrm>
        </p:spPr>
        <p:txBody>
          <a:bodyPr>
            <a:normAutofit lnSpcReduction="10000"/>
          </a:bodyPr>
          <a:lstStyle/>
          <a:p>
            <a:pPr indent="0" algn="just">
              <a:lnSpc>
                <a:spcPct val="115000"/>
              </a:lnSpc>
              <a:spcBef>
                <a:spcPts val="1200"/>
              </a:spcBef>
              <a:spcAft>
                <a:spcPts val="1200"/>
              </a:spcAft>
              <a:buNone/>
            </a:pPr>
            <a:r>
              <a:rPr lang="cs-CZ" sz="1800" b="1" dirty="0">
                <a:effectLst/>
                <a:latin typeface="Times New Roman" panose="02020603050405020304" pitchFamily="18" charset="0"/>
                <a:ea typeface="Calibri" panose="020F0502020204030204" pitchFamily="34" charset="0"/>
                <a:cs typeface="Times New Roman" panose="02020603050405020304" pitchFamily="18" charset="0"/>
              </a:rPr>
              <a:t>EU přijala na pomoc uprchlíkům konkrétní opatření, mezi něž patří:</a:t>
            </a:r>
          </a:p>
          <a:p>
            <a:pPr marL="342900" lvl="0" indent="-342900" algn="just">
              <a:lnSpc>
                <a:spcPct val="115000"/>
              </a:lnSpc>
              <a:spcBef>
                <a:spcPts val="1200"/>
              </a:spcBef>
              <a:spcAft>
                <a:spcPts val="1200"/>
              </a:spcAft>
              <a:buFont typeface="Symbol" panose="05050102010706020507" pitchFamily="18" charset="2"/>
              <a:buChar char=""/>
            </a:pPr>
            <a:r>
              <a:rPr lang="cs-CZ" sz="1700" dirty="0">
                <a:effectLst/>
                <a:latin typeface="Times New Roman" panose="02020603050405020304" pitchFamily="18" charset="0"/>
                <a:ea typeface="Calibri" panose="020F0502020204030204" pitchFamily="34" charset="0"/>
                <a:cs typeface="Times New Roman" panose="02020603050405020304" pitchFamily="18" charset="0"/>
              </a:rPr>
              <a:t>mechanismus dočasné ochrany osob prchajících před válkou,</a:t>
            </a:r>
          </a:p>
          <a:p>
            <a:pPr marL="342900" lvl="0" indent="-342900" algn="just">
              <a:lnSpc>
                <a:spcPct val="115000"/>
              </a:lnSpc>
              <a:spcBef>
                <a:spcPts val="1200"/>
              </a:spcBef>
              <a:spcAft>
                <a:spcPts val="1200"/>
              </a:spcAft>
              <a:buFont typeface="Symbol" panose="05050102010706020507" pitchFamily="18" charset="2"/>
              <a:buChar char=""/>
            </a:pPr>
            <a:r>
              <a:rPr lang="cs-CZ" sz="1700" dirty="0">
                <a:effectLst/>
                <a:latin typeface="Times New Roman" panose="02020603050405020304" pitchFamily="18" charset="0"/>
                <a:ea typeface="Calibri" panose="020F0502020204030204" pitchFamily="34" charset="0"/>
                <a:cs typeface="Times New Roman" panose="02020603050405020304" pitchFamily="18" charset="0"/>
              </a:rPr>
              <a:t>uvolnění částky 523 milionů eur na humanitární pomoc,</a:t>
            </a:r>
          </a:p>
          <a:p>
            <a:pPr marL="342900" lvl="0" indent="-342900" algn="just">
              <a:lnSpc>
                <a:spcPct val="115000"/>
              </a:lnSpc>
              <a:spcBef>
                <a:spcPts val="1200"/>
              </a:spcBef>
              <a:spcAft>
                <a:spcPts val="1200"/>
              </a:spcAft>
              <a:buFont typeface="Symbol" panose="05050102010706020507" pitchFamily="18" charset="2"/>
              <a:buChar char=""/>
            </a:pPr>
            <a:r>
              <a:rPr lang="cs-CZ" sz="1700" dirty="0">
                <a:effectLst/>
                <a:latin typeface="Times New Roman" panose="02020603050405020304" pitchFamily="18" charset="0"/>
                <a:ea typeface="Calibri" panose="020F0502020204030204" pitchFamily="34" charset="0"/>
                <a:cs typeface="Times New Roman" panose="02020603050405020304" pitchFamily="18" charset="0"/>
              </a:rPr>
              <a:t>poskytnutí podpory v oblasti civilní ochrany pro Ukrajinu, Česko, Moldavsko, Polsko, Slovensko a Úřad OSN pro uprchlíky (UNHCR),</a:t>
            </a:r>
          </a:p>
          <a:p>
            <a:pPr marL="342900" lvl="0" indent="-342900" algn="just">
              <a:lnSpc>
                <a:spcPct val="115000"/>
              </a:lnSpc>
              <a:spcBef>
                <a:spcPts val="1200"/>
              </a:spcBef>
              <a:spcAft>
                <a:spcPts val="1200"/>
              </a:spcAft>
              <a:buFont typeface="Symbol" panose="05050102010706020507" pitchFamily="18" charset="2"/>
              <a:buChar char=""/>
            </a:pPr>
            <a:r>
              <a:rPr lang="cs-CZ" sz="1700" dirty="0">
                <a:effectLst/>
                <a:latin typeface="Times New Roman" panose="02020603050405020304" pitchFamily="18" charset="0"/>
                <a:ea typeface="Calibri" panose="020F0502020204030204" pitchFamily="34" charset="0"/>
                <a:cs typeface="Times New Roman" panose="02020603050405020304" pitchFamily="18" charset="0"/>
              </a:rPr>
              <a:t>finanční a technická podpora pro členské státy poskytující útočiště uprchlíkům,</a:t>
            </a:r>
          </a:p>
          <a:p>
            <a:pPr marL="342900" lvl="0" indent="-342900" algn="just">
              <a:lnSpc>
                <a:spcPct val="115000"/>
              </a:lnSpc>
              <a:spcBef>
                <a:spcPts val="1200"/>
              </a:spcBef>
              <a:spcAft>
                <a:spcPts val="1200"/>
              </a:spcAft>
              <a:buFont typeface="Symbol" panose="05050102010706020507" pitchFamily="18" charset="2"/>
              <a:buChar char=""/>
            </a:pPr>
            <a:r>
              <a:rPr lang="cs-CZ" sz="1700" dirty="0">
                <a:effectLst/>
                <a:latin typeface="Times New Roman" panose="02020603050405020304" pitchFamily="18" charset="0"/>
                <a:ea typeface="Calibri" panose="020F0502020204030204" pitchFamily="34" charset="0"/>
                <a:cs typeface="Times New Roman" panose="02020603050405020304" pitchFamily="18" charset="0"/>
              </a:rPr>
              <a:t>podpora správy hranic pro země EU a Moldavsko.</a:t>
            </a:r>
          </a:p>
          <a:p>
            <a:endParaRPr lang="cs-CZ" dirty="0"/>
          </a:p>
        </p:txBody>
      </p:sp>
    </p:spTree>
    <p:extLst>
      <p:ext uri="{BB962C8B-B14F-4D97-AF65-F5344CB8AC3E}">
        <p14:creationId xmlns:p14="http://schemas.microsoft.com/office/powerpoint/2010/main" val="29389821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8">
            <a:extLst>
              <a:ext uri="{FF2B5EF4-FFF2-40B4-BE49-F238E27FC236}">
                <a16:creationId xmlns:a16="http://schemas.microsoft.com/office/drawing/2014/main" id="{F8B556C4-7E49-4C36-845D-FC58F5073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Obrázek 3">
            <a:extLst>
              <a:ext uri="{FF2B5EF4-FFF2-40B4-BE49-F238E27FC236}">
                <a16:creationId xmlns:a16="http://schemas.microsoft.com/office/drawing/2014/main" id="{06FF9E5D-9376-C568-205D-8FD513445BF4}"/>
              </a:ext>
            </a:extLst>
          </p:cNvPr>
          <p:cNvPicPr>
            <a:picLocks noChangeAspect="1"/>
          </p:cNvPicPr>
          <p:nvPr/>
        </p:nvPicPr>
        <p:blipFill rotWithShape="1">
          <a:blip r:embed="rId2">
            <a:alphaModFix amt="35000"/>
          </a:blip>
          <a:srcRect t="15730"/>
          <a:stretch/>
        </p:blipFill>
        <p:spPr>
          <a:xfrm>
            <a:off x="-1" y="10"/>
            <a:ext cx="12192001" cy="6857990"/>
          </a:xfrm>
          <a:prstGeom prst="rect">
            <a:avLst/>
          </a:prstGeom>
        </p:spPr>
      </p:pic>
      <p:sp>
        <p:nvSpPr>
          <p:cNvPr id="2" name="Nadpis 1">
            <a:extLst>
              <a:ext uri="{FF2B5EF4-FFF2-40B4-BE49-F238E27FC236}">
                <a16:creationId xmlns:a16="http://schemas.microsoft.com/office/drawing/2014/main" id="{CD8179EB-0635-10EE-4829-809746C57487}"/>
              </a:ext>
            </a:extLst>
          </p:cNvPr>
          <p:cNvSpPr>
            <a:spLocks noGrp="1"/>
          </p:cNvSpPr>
          <p:nvPr>
            <p:ph type="title"/>
          </p:nvPr>
        </p:nvSpPr>
        <p:spPr>
          <a:xfrm>
            <a:off x="1371600" y="685800"/>
            <a:ext cx="9601200" cy="1485900"/>
          </a:xfrm>
        </p:spPr>
        <p:txBody>
          <a:bodyPr>
            <a:normAutofit/>
          </a:bodyPr>
          <a:lstStyle/>
          <a:p>
            <a:r>
              <a:rPr lang="cs-CZ"/>
              <a:t>Přijímání uprchlíků – Mechanismus dočasné ochrany</a:t>
            </a:r>
          </a:p>
        </p:txBody>
      </p:sp>
      <p:sp>
        <p:nvSpPr>
          <p:cNvPr id="3" name="Zástupný obsah 2">
            <a:extLst>
              <a:ext uri="{FF2B5EF4-FFF2-40B4-BE49-F238E27FC236}">
                <a16:creationId xmlns:a16="http://schemas.microsoft.com/office/drawing/2014/main" id="{648756B5-F776-0BAC-D38D-9970A64A5AA1}"/>
              </a:ext>
            </a:extLst>
          </p:cNvPr>
          <p:cNvSpPr>
            <a:spLocks noGrp="1"/>
          </p:cNvSpPr>
          <p:nvPr>
            <p:ph idx="1"/>
          </p:nvPr>
        </p:nvSpPr>
        <p:spPr>
          <a:xfrm>
            <a:off x="1371600" y="2286000"/>
            <a:ext cx="9601200" cy="4209068"/>
          </a:xfrm>
        </p:spPr>
        <p:txBody>
          <a:bodyPr>
            <a:normAutofit fontScale="92500" lnSpcReduction="20000"/>
          </a:bodyPr>
          <a:lstStyle/>
          <a:p>
            <a:r>
              <a:rPr lang="cs-CZ" sz="2200" dirty="0"/>
              <a:t>EU dne 4. března 2022 aktivovala směrnici o dočasné ochraně. Cílem je zmírnit tlak na vnitrostátní azylové systémy a umožnit vysídleným osobám požívat harmonizovaných práv v celé EU. Tato práva se týkají:</a:t>
            </a:r>
          </a:p>
          <a:p>
            <a:pPr marL="0" indent="0">
              <a:buNone/>
            </a:pPr>
            <a:r>
              <a:rPr lang="cs-CZ" sz="2200" dirty="0"/>
              <a:t>•	pobytu,</a:t>
            </a:r>
          </a:p>
          <a:p>
            <a:pPr marL="0" indent="0">
              <a:buNone/>
            </a:pPr>
            <a:r>
              <a:rPr lang="cs-CZ" sz="2200" dirty="0"/>
              <a:t>•	přístupu na trh práce a bydlení,</a:t>
            </a:r>
          </a:p>
          <a:p>
            <a:pPr marL="0" indent="0">
              <a:buNone/>
            </a:pPr>
            <a:r>
              <a:rPr lang="cs-CZ" sz="2200" dirty="0"/>
              <a:t>•	lékařské pomoci,</a:t>
            </a:r>
          </a:p>
          <a:p>
            <a:pPr marL="0" indent="0">
              <a:buNone/>
            </a:pPr>
            <a:r>
              <a:rPr lang="cs-CZ" sz="2200" dirty="0"/>
              <a:t>•	sociální pomoci,</a:t>
            </a:r>
          </a:p>
          <a:p>
            <a:pPr marL="0" indent="0">
              <a:buNone/>
            </a:pPr>
            <a:r>
              <a:rPr lang="cs-CZ" sz="2200" dirty="0"/>
              <a:t>•	přístupu dětí ke vzdělávání.</a:t>
            </a:r>
          </a:p>
          <a:p>
            <a:endParaRPr lang="cs-CZ" sz="2200" dirty="0"/>
          </a:p>
          <a:p>
            <a:r>
              <a:rPr lang="cs-CZ" sz="2200" dirty="0"/>
              <a:t>Dočasná ochrana je krizový mechanismus, který lze aktivovat v případě hromadného přílivu vysídlených osob a který má poskytnout okamžitou kolektivní ochranu vysídleným osobám, jež se nemohou vrátit do své země původu.</a:t>
            </a:r>
          </a:p>
          <a:p>
            <a:endParaRPr lang="cs-CZ" sz="1400" dirty="0"/>
          </a:p>
        </p:txBody>
      </p:sp>
    </p:spTree>
    <p:extLst>
      <p:ext uri="{BB962C8B-B14F-4D97-AF65-F5344CB8AC3E}">
        <p14:creationId xmlns:p14="http://schemas.microsoft.com/office/powerpoint/2010/main" val="3371425296"/>
      </p:ext>
    </p:extLst>
  </p:cSld>
  <p:clrMapOvr>
    <a:overrideClrMapping bg1="dk1" tx1="lt1" bg2="dk2" tx2="lt2" accent1="accent1" accent2="accent2" accent3="accent3" accent4="accent4" accent5="accent5" accent6="accent6" hlink="hlink" folHlink="folHlink"/>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6EF9384-28C7-F8E0-F6FE-41E25CBD0B84}"/>
              </a:ext>
            </a:extLst>
          </p:cNvPr>
          <p:cNvSpPr>
            <a:spLocks noGrp="1"/>
          </p:cNvSpPr>
          <p:nvPr>
            <p:ph type="title"/>
          </p:nvPr>
        </p:nvSpPr>
        <p:spPr/>
        <p:txBody>
          <a:bodyPr/>
          <a:lstStyle/>
          <a:p>
            <a:r>
              <a:rPr lang="cs-CZ" dirty="0"/>
              <a:t>Přijímání uprchlíků – Mechanismus dočasné ochrany</a:t>
            </a:r>
          </a:p>
        </p:txBody>
      </p:sp>
      <p:sp>
        <p:nvSpPr>
          <p:cNvPr id="3" name="Zástupný obsah 2">
            <a:extLst>
              <a:ext uri="{FF2B5EF4-FFF2-40B4-BE49-F238E27FC236}">
                <a16:creationId xmlns:a16="http://schemas.microsoft.com/office/drawing/2014/main" id="{F4856DAA-512C-6367-D89B-EDD2B80C7E20}"/>
              </a:ext>
            </a:extLst>
          </p:cNvPr>
          <p:cNvSpPr>
            <a:spLocks noGrp="1"/>
          </p:cNvSpPr>
          <p:nvPr>
            <p:ph idx="1"/>
          </p:nvPr>
        </p:nvSpPr>
        <p:spPr/>
        <p:txBody>
          <a:bodyPr/>
          <a:lstStyle/>
          <a:p>
            <a:r>
              <a:rPr lang="cs-CZ" dirty="0"/>
              <a:t>Mechanismus dočasné ochrany byl původně zaveden na jeden rok, ale byl již prodloužen do 4. března 2024. V závislosti na vývoji situace na Ukrajině může být prodloužen o další rok, tedy do března 2025. (Viz: Reakce EU na invazi Ruska na Ukrajinu - </a:t>
            </a:r>
            <a:r>
              <a:rPr lang="cs-CZ" dirty="0" err="1"/>
              <a:t>Consilium</a:t>
            </a:r>
            <a:r>
              <a:rPr lang="cs-CZ" dirty="0"/>
              <a:t> (europa.eu), cit. 30.8. 2023) </a:t>
            </a:r>
          </a:p>
          <a:p>
            <a:r>
              <a:rPr lang="cs-CZ" dirty="0"/>
              <a:t>Do škol v 26 členských státech EU a zemích přidružených k </a:t>
            </a:r>
            <a:r>
              <a:rPr lang="cs-CZ" dirty="0" err="1"/>
              <a:t>Schengenu</a:t>
            </a:r>
            <a:r>
              <a:rPr lang="cs-CZ" dirty="0"/>
              <a:t> se zapsalo téměř 775 000 žáků. </a:t>
            </a:r>
          </a:p>
        </p:txBody>
      </p:sp>
      <p:pic>
        <p:nvPicPr>
          <p:cNvPr id="4" name="Obrázek 3">
            <a:extLst>
              <a:ext uri="{FF2B5EF4-FFF2-40B4-BE49-F238E27FC236}">
                <a16:creationId xmlns:a16="http://schemas.microsoft.com/office/drawing/2014/main" id="{D75CA7FA-50AB-14BC-6B4D-6021D5A783B0}"/>
              </a:ext>
            </a:extLst>
          </p:cNvPr>
          <p:cNvPicPr>
            <a:picLocks noChangeAspect="1"/>
          </p:cNvPicPr>
          <p:nvPr/>
        </p:nvPicPr>
        <p:blipFill>
          <a:blip r:embed="rId2"/>
          <a:stretch>
            <a:fillRect/>
          </a:stretch>
        </p:blipFill>
        <p:spPr>
          <a:xfrm>
            <a:off x="3217794" y="4391025"/>
            <a:ext cx="6591300" cy="2466975"/>
          </a:xfrm>
          <a:prstGeom prst="rect">
            <a:avLst/>
          </a:prstGeom>
        </p:spPr>
      </p:pic>
    </p:spTree>
    <p:extLst>
      <p:ext uri="{BB962C8B-B14F-4D97-AF65-F5344CB8AC3E}">
        <p14:creationId xmlns:p14="http://schemas.microsoft.com/office/powerpoint/2010/main" val="25430493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3A3D0CF5-C0A0-4195-804D-B82489B1D7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Obrázek 9">
            <a:extLst>
              <a:ext uri="{FF2B5EF4-FFF2-40B4-BE49-F238E27FC236}">
                <a16:creationId xmlns:a16="http://schemas.microsoft.com/office/drawing/2014/main" id="{26DB0F5E-E59C-6F45-24AC-CC133C8A4C80}"/>
              </a:ext>
            </a:extLst>
          </p:cNvPr>
          <p:cNvPicPr>
            <a:picLocks noChangeAspect="1"/>
          </p:cNvPicPr>
          <p:nvPr/>
        </p:nvPicPr>
        <p:blipFill>
          <a:blip r:embed="rId2"/>
          <a:stretch>
            <a:fillRect/>
          </a:stretch>
        </p:blipFill>
        <p:spPr>
          <a:xfrm>
            <a:off x="857839" y="4408"/>
            <a:ext cx="4854804" cy="6837752"/>
          </a:xfrm>
          <a:prstGeom prst="rect">
            <a:avLst/>
          </a:prstGeom>
        </p:spPr>
      </p:pic>
      <p:pic>
        <p:nvPicPr>
          <p:cNvPr id="6" name="Obrázek 5">
            <a:extLst>
              <a:ext uri="{FF2B5EF4-FFF2-40B4-BE49-F238E27FC236}">
                <a16:creationId xmlns:a16="http://schemas.microsoft.com/office/drawing/2014/main" id="{3AC36C0A-333B-E098-4F7B-5DC7B51C1292}"/>
              </a:ext>
            </a:extLst>
          </p:cNvPr>
          <p:cNvPicPr>
            <a:picLocks noChangeAspect="1"/>
          </p:cNvPicPr>
          <p:nvPr/>
        </p:nvPicPr>
        <p:blipFill>
          <a:blip r:embed="rId3"/>
          <a:stretch>
            <a:fillRect/>
          </a:stretch>
        </p:blipFill>
        <p:spPr>
          <a:xfrm>
            <a:off x="6479359" y="15846"/>
            <a:ext cx="4869181" cy="6858000"/>
          </a:xfrm>
          <a:prstGeom prst="rect">
            <a:avLst/>
          </a:prstGeom>
        </p:spPr>
      </p:pic>
    </p:spTree>
    <p:extLst>
      <p:ext uri="{BB962C8B-B14F-4D97-AF65-F5344CB8AC3E}">
        <p14:creationId xmlns:p14="http://schemas.microsoft.com/office/powerpoint/2010/main" val="13070563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A3D0CF5-C0A0-4195-804D-B82489B1D7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Obrázek 1" descr="Obsah obrázku text, mapa, atlas, Písmo&#10;&#10;Popis byl vytvořen automaticky">
            <a:extLst>
              <a:ext uri="{FF2B5EF4-FFF2-40B4-BE49-F238E27FC236}">
                <a16:creationId xmlns:a16="http://schemas.microsoft.com/office/drawing/2014/main" id="{7C499D43-6EA8-0CA9-8C0C-0EF438B59E3A}"/>
              </a:ext>
            </a:extLst>
          </p:cNvPr>
          <p:cNvPicPr>
            <a:picLocks noChangeAspect="1"/>
          </p:cNvPicPr>
          <p:nvPr/>
        </p:nvPicPr>
        <p:blipFill>
          <a:blip r:embed="rId2"/>
          <a:stretch>
            <a:fillRect/>
          </a:stretch>
        </p:blipFill>
        <p:spPr>
          <a:xfrm>
            <a:off x="643467" y="974990"/>
            <a:ext cx="5291666" cy="4908019"/>
          </a:xfrm>
          <a:prstGeom prst="rect">
            <a:avLst/>
          </a:prstGeom>
        </p:spPr>
      </p:pic>
      <p:pic>
        <p:nvPicPr>
          <p:cNvPr id="3" name="Obrázek 2">
            <a:extLst>
              <a:ext uri="{FF2B5EF4-FFF2-40B4-BE49-F238E27FC236}">
                <a16:creationId xmlns:a16="http://schemas.microsoft.com/office/drawing/2014/main" id="{13EF20F7-BF61-90D8-1A2F-4ADD3CC7A8AB}"/>
              </a:ext>
            </a:extLst>
          </p:cNvPr>
          <p:cNvPicPr>
            <a:picLocks noChangeAspect="1"/>
          </p:cNvPicPr>
          <p:nvPr/>
        </p:nvPicPr>
        <p:blipFill>
          <a:blip r:embed="rId3"/>
          <a:stretch>
            <a:fillRect/>
          </a:stretch>
        </p:blipFill>
        <p:spPr>
          <a:xfrm>
            <a:off x="6256866" y="1662906"/>
            <a:ext cx="5291666" cy="3532187"/>
          </a:xfrm>
          <a:prstGeom prst="rect">
            <a:avLst/>
          </a:prstGeom>
        </p:spPr>
      </p:pic>
    </p:spTree>
    <p:extLst>
      <p:ext uri="{BB962C8B-B14F-4D97-AF65-F5344CB8AC3E}">
        <p14:creationId xmlns:p14="http://schemas.microsoft.com/office/powerpoint/2010/main" val="140969286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2793B903-AB42-42A0-AE97-93D366679C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cs-CZ"/>
          </a:p>
        </p:txBody>
      </p:sp>
      <p:sp useBgFill="1">
        <p:nvSpPr>
          <p:cNvPr id="33" name="Rectangle 32">
            <a:extLst>
              <a:ext uri="{FF2B5EF4-FFF2-40B4-BE49-F238E27FC236}">
                <a16:creationId xmlns:a16="http://schemas.microsoft.com/office/drawing/2014/main" id="{1D868099-6145-4BC0-A5EA-74BEF1776B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00970B5D-3B88-649F-C960-79D074F66D11}"/>
              </a:ext>
            </a:extLst>
          </p:cNvPr>
          <p:cNvSpPr>
            <a:spLocks noGrp="1"/>
          </p:cNvSpPr>
          <p:nvPr>
            <p:ph type="title"/>
          </p:nvPr>
        </p:nvSpPr>
        <p:spPr>
          <a:xfrm>
            <a:off x="8471423" y="1121507"/>
            <a:ext cx="3053039" cy="1039567"/>
          </a:xfrm>
        </p:spPr>
        <p:txBody>
          <a:bodyPr vert="horz" lIns="91440" tIns="45720" rIns="91440" bIns="45720" rtlCol="0" anchor="b">
            <a:noAutofit/>
          </a:bodyPr>
          <a:lstStyle/>
          <a:p>
            <a:r>
              <a:rPr lang="en-US" sz="2400" b="1" dirty="0" err="1">
                <a:solidFill>
                  <a:srgbClr val="77A2BB"/>
                </a:solidFill>
                <a:hlinkClick r:id="rId2">
                  <a:extLst>
                    <a:ext uri="{A12FA001-AC4F-418D-AE19-62706E023703}">
                      <ahyp:hlinkClr xmlns:ahyp="http://schemas.microsoft.com/office/drawing/2018/hyperlinkcolor" val="tx"/>
                    </a:ext>
                  </a:extLst>
                </a:hlinkClick>
              </a:rPr>
              <a:t>Čtvrtletní_zpráva_o_migraci</a:t>
            </a:r>
            <a:r>
              <a:rPr lang="en-US" sz="2400" b="1" dirty="0">
                <a:solidFill>
                  <a:srgbClr val="FF0000"/>
                </a:solidFill>
                <a:hlinkClick r:id="rId2">
                  <a:extLst>
                    <a:ext uri="{A12FA001-AC4F-418D-AE19-62706E023703}">
                      <ahyp:hlinkClr xmlns:ahyp="http://schemas.microsoft.com/office/drawing/2018/hyperlinkcolor" val="tx"/>
                    </a:ext>
                  </a:extLst>
                </a:hlinkClick>
              </a:rPr>
              <a:t>_–_IV_2023 (1).pdf</a:t>
            </a:r>
            <a:endParaRPr lang="en-US" sz="2400" b="1" dirty="0">
              <a:solidFill>
                <a:srgbClr val="FF0000"/>
              </a:solidFill>
            </a:endParaRPr>
          </a:p>
        </p:txBody>
      </p:sp>
      <p:pic>
        <p:nvPicPr>
          <p:cNvPr id="6" name="Zástupný obsah 5">
            <a:extLst>
              <a:ext uri="{FF2B5EF4-FFF2-40B4-BE49-F238E27FC236}">
                <a16:creationId xmlns:a16="http://schemas.microsoft.com/office/drawing/2014/main" id="{65E77229-D945-4280-AE4B-8A6E50121216}"/>
              </a:ext>
            </a:extLst>
          </p:cNvPr>
          <p:cNvPicPr>
            <a:picLocks noGrp="1" noChangeAspect="1"/>
          </p:cNvPicPr>
          <p:nvPr>
            <p:ph sz="half" idx="2"/>
          </p:nvPr>
        </p:nvPicPr>
        <p:blipFill rotWithShape="1">
          <a:blip r:embed="rId3"/>
          <a:srcRect l="21750" t="13669" r="26188" b="3296"/>
          <a:stretch/>
        </p:blipFill>
        <p:spPr>
          <a:xfrm>
            <a:off x="478094" y="193561"/>
            <a:ext cx="7325791" cy="6572300"/>
          </a:xfrm>
          <a:prstGeom prst="rect">
            <a:avLst/>
          </a:prstGeom>
        </p:spPr>
      </p:pic>
      <p:sp>
        <p:nvSpPr>
          <p:cNvPr id="3" name="Zástupný obsah 2">
            <a:extLst>
              <a:ext uri="{FF2B5EF4-FFF2-40B4-BE49-F238E27FC236}">
                <a16:creationId xmlns:a16="http://schemas.microsoft.com/office/drawing/2014/main" id="{3F12D546-E3E6-C6AD-2E9B-95C4BEDF3C48}"/>
              </a:ext>
            </a:extLst>
          </p:cNvPr>
          <p:cNvSpPr>
            <a:spLocks noGrp="1"/>
          </p:cNvSpPr>
          <p:nvPr>
            <p:ph sz="half" idx="1"/>
          </p:nvPr>
        </p:nvSpPr>
        <p:spPr>
          <a:xfrm>
            <a:off x="8471423" y="2642500"/>
            <a:ext cx="3439840" cy="4123361"/>
          </a:xfrm>
        </p:spPr>
        <p:txBody>
          <a:bodyPr vert="horz" lIns="91440" tIns="45720" rIns="91440" bIns="45720" rtlCol="0">
            <a:normAutofit fontScale="92500" lnSpcReduction="10000"/>
          </a:bodyPr>
          <a:lstStyle/>
          <a:p>
            <a:r>
              <a:rPr lang="en-US" sz="1100" dirty="0"/>
              <a:t>LEGÁLNÍ MIGRACE K 31. </a:t>
            </a:r>
            <a:r>
              <a:rPr lang="en-US" sz="1100" dirty="0" err="1"/>
              <a:t>prosinci</a:t>
            </a:r>
            <a:r>
              <a:rPr lang="en-US" sz="1100" dirty="0"/>
              <a:t> 2023 </a:t>
            </a:r>
            <a:r>
              <a:rPr lang="en-US" sz="1100" dirty="0" err="1"/>
              <a:t>bylo</a:t>
            </a:r>
            <a:r>
              <a:rPr lang="en-US" sz="1100" dirty="0"/>
              <a:t> </a:t>
            </a:r>
            <a:r>
              <a:rPr lang="en-US" sz="1100" dirty="0" err="1"/>
              <a:t>na</a:t>
            </a:r>
            <a:r>
              <a:rPr lang="en-US" sz="1100" dirty="0"/>
              <a:t> </a:t>
            </a:r>
            <a:r>
              <a:rPr lang="en-US" sz="1100" dirty="0" err="1"/>
              <a:t>území</a:t>
            </a:r>
            <a:r>
              <a:rPr lang="en-US" sz="1100" dirty="0"/>
              <a:t> ČR </a:t>
            </a:r>
            <a:r>
              <a:rPr lang="en-US" sz="1100" dirty="0" err="1"/>
              <a:t>registrováno</a:t>
            </a:r>
            <a:r>
              <a:rPr lang="en-US" sz="1100" dirty="0"/>
              <a:t> </a:t>
            </a:r>
            <a:r>
              <a:rPr lang="en-US" sz="1100" dirty="0" err="1"/>
              <a:t>celkem</a:t>
            </a:r>
            <a:r>
              <a:rPr lang="en-US" sz="1100" dirty="0"/>
              <a:t> </a:t>
            </a:r>
          </a:p>
          <a:p>
            <a:pPr>
              <a:buFont typeface="Franklin Gothic Book" panose="020B0503020102020204" pitchFamily="34" charset="0"/>
              <a:buNone/>
            </a:pPr>
            <a:r>
              <a:rPr lang="en-US" sz="2400" b="1" dirty="0"/>
              <a:t>1 065 740 </a:t>
            </a:r>
            <a:r>
              <a:rPr lang="en-US" sz="2400" b="1" dirty="0" err="1"/>
              <a:t>osob</a:t>
            </a:r>
            <a:r>
              <a:rPr lang="en-US" sz="2400" b="1" dirty="0"/>
              <a:t> </a:t>
            </a:r>
            <a:r>
              <a:rPr lang="en-US" sz="2400" b="1" dirty="0" err="1"/>
              <a:t>cizí</a:t>
            </a:r>
            <a:r>
              <a:rPr lang="en-US" sz="2400" b="1" dirty="0"/>
              <a:t> </a:t>
            </a:r>
            <a:r>
              <a:rPr lang="en-US" sz="2400" b="1" dirty="0" err="1"/>
              <a:t>státní</a:t>
            </a:r>
            <a:r>
              <a:rPr lang="en-US" sz="2400" b="1" dirty="0"/>
              <a:t> </a:t>
            </a:r>
            <a:r>
              <a:rPr lang="en-US" sz="2400" b="1" dirty="0" err="1"/>
              <a:t>příslušnosti</a:t>
            </a:r>
            <a:r>
              <a:rPr lang="en-US" sz="2400" b="1" dirty="0"/>
              <a:t>, </a:t>
            </a:r>
          </a:p>
          <a:p>
            <a:pPr>
              <a:buFont typeface="Franklin Gothic Book" panose="020B0503020102020204" pitchFamily="34" charset="0"/>
              <a:buNone/>
            </a:pPr>
            <a:r>
              <a:rPr lang="en-US" sz="1500" b="1" dirty="0"/>
              <a:t>z toho 341 111 </a:t>
            </a:r>
            <a:r>
              <a:rPr lang="en-US" sz="1500" b="1" dirty="0" err="1"/>
              <a:t>na</a:t>
            </a:r>
            <a:r>
              <a:rPr lang="en-US" sz="1500" b="1" dirty="0"/>
              <a:t> </a:t>
            </a:r>
            <a:r>
              <a:rPr lang="en-US" sz="1500" b="1" dirty="0" err="1"/>
              <a:t>základě</a:t>
            </a:r>
            <a:r>
              <a:rPr lang="en-US" sz="1500" b="1" dirty="0"/>
              <a:t> </a:t>
            </a:r>
            <a:r>
              <a:rPr lang="en-US" sz="1500" b="1" dirty="0" err="1"/>
              <a:t>oprávnění</a:t>
            </a:r>
            <a:r>
              <a:rPr lang="en-US" sz="1500" b="1" dirty="0"/>
              <a:t> k </a:t>
            </a:r>
            <a:r>
              <a:rPr lang="en-US" sz="1500" b="1" dirty="0" err="1"/>
              <a:t>přechodnému</a:t>
            </a:r>
            <a:r>
              <a:rPr lang="en-US" sz="1500" b="1" dirty="0"/>
              <a:t> </a:t>
            </a:r>
            <a:r>
              <a:rPr lang="en-US" sz="1500" b="1" dirty="0" err="1"/>
              <a:t>pobytu</a:t>
            </a:r>
            <a:r>
              <a:rPr lang="en-US" sz="1500" b="1" dirty="0"/>
              <a:t>, </a:t>
            </a:r>
          </a:p>
          <a:p>
            <a:pPr>
              <a:buFont typeface="Franklin Gothic Book" panose="020B0503020102020204" pitchFamily="34" charset="0"/>
              <a:buNone/>
            </a:pPr>
            <a:r>
              <a:rPr lang="en-US" sz="1500" b="1" dirty="0"/>
              <a:t>349 995 </a:t>
            </a:r>
            <a:r>
              <a:rPr lang="en-US" sz="1500" b="1" dirty="0" err="1"/>
              <a:t>na</a:t>
            </a:r>
            <a:r>
              <a:rPr lang="en-US" sz="1500" b="1" dirty="0"/>
              <a:t> </a:t>
            </a:r>
            <a:r>
              <a:rPr lang="en-US" sz="1500" b="1" dirty="0" err="1"/>
              <a:t>základě</a:t>
            </a:r>
            <a:r>
              <a:rPr lang="en-US" sz="1500" b="1" dirty="0"/>
              <a:t> </a:t>
            </a:r>
            <a:r>
              <a:rPr lang="en-US" sz="1500" b="1" dirty="0" err="1"/>
              <a:t>oprávnění</a:t>
            </a:r>
            <a:r>
              <a:rPr lang="en-US" sz="1500" b="1" dirty="0"/>
              <a:t> k </a:t>
            </a:r>
            <a:r>
              <a:rPr lang="en-US" sz="1500" b="1" dirty="0" err="1"/>
              <a:t>trvalému</a:t>
            </a:r>
            <a:r>
              <a:rPr lang="en-US" sz="1500" b="1" dirty="0"/>
              <a:t> </a:t>
            </a:r>
            <a:r>
              <a:rPr lang="en-US" sz="1500" b="1" dirty="0" err="1"/>
              <a:t>pobytu</a:t>
            </a:r>
            <a:r>
              <a:rPr lang="en-US" sz="1500" b="1" dirty="0"/>
              <a:t> a </a:t>
            </a:r>
          </a:p>
          <a:p>
            <a:pPr>
              <a:buFont typeface="Franklin Gothic Book" panose="020B0503020102020204" pitchFamily="34" charset="0"/>
              <a:buNone/>
            </a:pPr>
            <a:r>
              <a:rPr lang="en-US" sz="1500" b="1" dirty="0"/>
              <a:t>375 021 </a:t>
            </a:r>
            <a:r>
              <a:rPr lang="en-US" sz="1500" b="1" dirty="0" err="1"/>
              <a:t>na</a:t>
            </a:r>
            <a:r>
              <a:rPr lang="en-US" sz="1500" b="1" dirty="0"/>
              <a:t> </a:t>
            </a:r>
            <a:r>
              <a:rPr lang="en-US" sz="1500" b="1" dirty="0" err="1"/>
              <a:t>základě</a:t>
            </a:r>
            <a:r>
              <a:rPr lang="en-US" sz="1500" b="1" dirty="0"/>
              <a:t> </a:t>
            </a:r>
            <a:r>
              <a:rPr lang="en-US" sz="1500" b="1" dirty="0" err="1"/>
              <a:t>registrace</a:t>
            </a:r>
            <a:r>
              <a:rPr lang="en-US" sz="1500" b="1" dirty="0"/>
              <a:t> </a:t>
            </a:r>
            <a:r>
              <a:rPr lang="en-US" sz="1500" b="1" dirty="0" err="1"/>
              <a:t>dočasné</a:t>
            </a:r>
            <a:r>
              <a:rPr lang="en-US" sz="1500" b="1" dirty="0"/>
              <a:t> </a:t>
            </a:r>
            <a:r>
              <a:rPr lang="en-US" sz="1500" b="1" dirty="0" err="1"/>
              <a:t>ochrany</a:t>
            </a:r>
            <a:r>
              <a:rPr lang="en-US" sz="1500" b="1" dirty="0"/>
              <a:t>.</a:t>
            </a:r>
          </a:p>
          <a:p>
            <a:pPr>
              <a:buFont typeface="Franklin Gothic Book" panose="020B0503020102020204" pitchFamily="34" charset="0"/>
              <a:buNone/>
            </a:pPr>
            <a:r>
              <a:rPr lang="en-US" sz="1100" dirty="0"/>
              <a:t> Za </a:t>
            </a:r>
            <a:r>
              <a:rPr lang="en-US" sz="1100" dirty="0" err="1"/>
              <a:t>výrazným</a:t>
            </a:r>
            <a:r>
              <a:rPr lang="en-US" sz="1100" dirty="0"/>
              <a:t> </a:t>
            </a:r>
            <a:r>
              <a:rPr lang="en-US" sz="1100" dirty="0" err="1"/>
              <a:t>nárůstem</a:t>
            </a:r>
            <a:r>
              <a:rPr lang="en-US" sz="1100" dirty="0"/>
              <a:t> </a:t>
            </a:r>
            <a:r>
              <a:rPr lang="en-US" sz="1100" dirty="0" err="1"/>
              <a:t>počtu</a:t>
            </a:r>
            <a:r>
              <a:rPr lang="en-US" sz="1100" dirty="0"/>
              <a:t> </a:t>
            </a:r>
            <a:r>
              <a:rPr lang="en-US" sz="1100" dirty="0" err="1"/>
              <a:t>cizinců</a:t>
            </a:r>
            <a:r>
              <a:rPr lang="en-US" sz="1100" dirty="0"/>
              <a:t> </a:t>
            </a:r>
            <a:r>
              <a:rPr lang="en-US" sz="1100" dirty="0" err="1"/>
              <a:t>na</a:t>
            </a:r>
            <a:r>
              <a:rPr lang="en-US" sz="1100" dirty="0"/>
              <a:t> </a:t>
            </a:r>
            <a:r>
              <a:rPr lang="en-US" sz="1100" dirty="0" err="1"/>
              <a:t>území</a:t>
            </a:r>
            <a:r>
              <a:rPr lang="en-US" sz="1100" dirty="0"/>
              <a:t> ČR </a:t>
            </a:r>
            <a:r>
              <a:rPr lang="en-US" sz="1100" dirty="0" err="1"/>
              <a:t>stojí</a:t>
            </a:r>
            <a:r>
              <a:rPr lang="en-US" sz="1100" dirty="0"/>
              <a:t> </a:t>
            </a:r>
            <a:r>
              <a:rPr lang="en-US" sz="1100" dirty="0" err="1"/>
              <a:t>zejména</a:t>
            </a:r>
            <a:r>
              <a:rPr lang="en-US" sz="1100" dirty="0"/>
              <a:t> </a:t>
            </a:r>
            <a:r>
              <a:rPr lang="en-US" sz="1100" dirty="0" err="1"/>
              <a:t>vydávání</a:t>
            </a:r>
            <a:r>
              <a:rPr lang="en-US" sz="1100" dirty="0"/>
              <a:t> </a:t>
            </a:r>
            <a:r>
              <a:rPr lang="en-US" sz="1100" dirty="0" err="1"/>
              <a:t>dočasné</a:t>
            </a:r>
            <a:r>
              <a:rPr lang="en-US" sz="1100" dirty="0"/>
              <a:t> </a:t>
            </a:r>
            <a:r>
              <a:rPr lang="en-US" sz="1100" dirty="0" err="1"/>
              <a:t>ochrany</a:t>
            </a:r>
            <a:r>
              <a:rPr lang="en-US" sz="1100" dirty="0"/>
              <a:t> </a:t>
            </a:r>
            <a:r>
              <a:rPr lang="en-US" sz="1100" dirty="0" err="1"/>
              <a:t>státním</a:t>
            </a:r>
            <a:r>
              <a:rPr lang="en-US" sz="1100" dirty="0"/>
              <a:t> </a:t>
            </a:r>
            <a:r>
              <a:rPr lang="en-US" sz="1100" dirty="0" err="1"/>
              <a:t>příslušníkům</a:t>
            </a:r>
            <a:r>
              <a:rPr lang="en-US" sz="1100" dirty="0"/>
              <a:t> </a:t>
            </a:r>
            <a:r>
              <a:rPr lang="en-US" sz="1100" dirty="0" err="1"/>
              <a:t>Ukrajiny</a:t>
            </a:r>
            <a:r>
              <a:rPr lang="en-US" sz="1100" dirty="0"/>
              <a:t>, </a:t>
            </a:r>
            <a:r>
              <a:rPr lang="en-US" sz="1100" dirty="0" err="1"/>
              <a:t>kteří</a:t>
            </a:r>
            <a:r>
              <a:rPr lang="en-US" sz="1100" dirty="0"/>
              <a:t> </a:t>
            </a:r>
            <a:r>
              <a:rPr lang="en-US" sz="1100" dirty="0" err="1"/>
              <a:t>prchají</a:t>
            </a:r>
            <a:r>
              <a:rPr lang="en-US" sz="1100" dirty="0"/>
              <a:t> </a:t>
            </a:r>
            <a:r>
              <a:rPr lang="en-US" sz="1100" dirty="0" err="1"/>
              <a:t>před</a:t>
            </a:r>
            <a:r>
              <a:rPr lang="en-US" sz="1100" dirty="0"/>
              <a:t> </a:t>
            </a:r>
            <a:r>
              <a:rPr lang="en-US" sz="1100" dirty="0" err="1"/>
              <a:t>válkou</a:t>
            </a:r>
            <a:r>
              <a:rPr lang="en-US" sz="1100" dirty="0"/>
              <a:t> </a:t>
            </a:r>
            <a:r>
              <a:rPr lang="en-US" sz="1100" dirty="0" err="1"/>
              <a:t>ve</a:t>
            </a:r>
            <a:r>
              <a:rPr lang="en-US" sz="1100" dirty="0"/>
              <a:t> </a:t>
            </a:r>
            <a:r>
              <a:rPr lang="en-US" sz="1100" dirty="0" err="1"/>
              <a:t>své</a:t>
            </a:r>
            <a:r>
              <a:rPr lang="en-US" sz="1100" dirty="0"/>
              <a:t> zemi. </a:t>
            </a:r>
          </a:p>
          <a:p>
            <a:pPr>
              <a:buFont typeface="Franklin Gothic Book" panose="020B0503020102020204" pitchFamily="34" charset="0"/>
              <a:buNone/>
            </a:pPr>
            <a:r>
              <a:rPr lang="en-US" sz="1100" dirty="0" err="1"/>
              <a:t>Mezi</a:t>
            </a:r>
            <a:r>
              <a:rPr lang="en-US" sz="1100" dirty="0"/>
              <a:t> </a:t>
            </a:r>
            <a:r>
              <a:rPr lang="en-US" sz="1100" dirty="0" err="1"/>
              <a:t>cizinci</a:t>
            </a:r>
            <a:r>
              <a:rPr lang="en-US" sz="1100" dirty="0"/>
              <a:t> </a:t>
            </a:r>
            <a:r>
              <a:rPr lang="en-US" sz="1100" dirty="0" err="1"/>
              <a:t>pobývajícími</a:t>
            </a:r>
            <a:r>
              <a:rPr lang="en-US" sz="1100" dirty="0"/>
              <a:t> </a:t>
            </a:r>
            <a:r>
              <a:rPr lang="en-US" sz="1100" dirty="0" err="1"/>
              <a:t>legálně</a:t>
            </a:r>
            <a:r>
              <a:rPr lang="en-US" sz="1100" dirty="0"/>
              <a:t> </a:t>
            </a:r>
            <a:r>
              <a:rPr lang="en-US" sz="1100" dirty="0" err="1"/>
              <a:t>na</a:t>
            </a:r>
            <a:r>
              <a:rPr lang="en-US" sz="1100" dirty="0"/>
              <a:t> </a:t>
            </a:r>
            <a:r>
              <a:rPr lang="en-US" sz="1100" dirty="0" err="1"/>
              <a:t>území</a:t>
            </a:r>
            <a:r>
              <a:rPr lang="en-US" sz="1100" dirty="0"/>
              <a:t> ČR </a:t>
            </a:r>
            <a:r>
              <a:rPr lang="en-US" sz="1100" dirty="0" err="1"/>
              <a:t>převažují</a:t>
            </a:r>
            <a:r>
              <a:rPr lang="en-US" sz="1100" dirty="0"/>
              <a:t> </a:t>
            </a:r>
            <a:r>
              <a:rPr lang="en-US" sz="1100" dirty="0" err="1"/>
              <a:t>občané</a:t>
            </a:r>
            <a:r>
              <a:rPr lang="en-US" sz="1100" dirty="0"/>
              <a:t> </a:t>
            </a:r>
            <a:r>
              <a:rPr lang="en-US" sz="1100" dirty="0" err="1"/>
              <a:t>třetích</a:t>
            </a:r>
            <a:r>
              <a:rPr lang="en-US" sz="1100" dirty="0"/>
              <a:t> </a:t>
            </a:r>
            <a:r>
              <a:rPr lang="en-US" sz="1100" dirty="0" err="1"/>
              <a:t>zemí</a:t>
            </a:r>
            <a:r>
              <a:rPr lang="en-US" sz="1100" dirty="0"/>
              <a:t> (836 044 </a:t>
            </a:r>
            <a:r>
              <a:rPr lang="en-US" sz="1100" dirty="0" err="1"/>
              <a:t>osob</a:t>
            </a:r>
            <a:r>
              <a:rPr lang="en-US" sz="1100" dirty="0"/>
              <a:t>, </a:t>
            </a:r>
            <a:r>
              <a:rPr lang="en-US" sz="1100" dirty="0" err="1"/>
              <a:t>tj</a:t>
            </a:r>
            <a:r>
              <a:rPr lang="en-US" sz="1100" dirty="0"/>
              <a:t>. 78 %) </a:t>
            </a:r>
            <a:r>
              <a:rPr lang="en-US" sz="1100" dirty="0" err="1"/>
              <a:t>nad</a:t>
            </a:r>
            <a:r>
              <a:rPr lang="en-US" sz="1100" dirty="0"/>
              <a:t> </a:t>
            </a:r>
            <a:r>
              <a:rPr lang="en-US" sz="1100" dirty="0" err="1"/>
              <a:t>občany</a:t>
            </a:r>
            <a:r>
              <a:rPr lang="en-US" sz="1100" dirty="0"/>
              <a:t> </a:t>
            </a:r>
            <a:r>
              <a:rPr lang="en-US" sz="1100" dirty="0" err="1"/>
              <a:t>členských</a:t>
            </a:r>
            <a:r>
              <a:rPr lang="en-US" sz="1100" dirty="0"/>
              <a:t> </a:t>
            </a:r>
            <a:r>
              <a:rPr lang="en-US" sz="1100" dirty="0" err="1"/>
              <a:t>států</a:t>
            </a:r>
            <a:r>
              <a:rPr lang="en-US" sz="1100" dirty="0"/>
              <a:t> EU, EHP a </a:t>
            </a:r>
            <a:r>
              <a:rPr lang="en-US" sz="1100" dirty="0" err="1"/>
              <a:t>Švýcarska</a:t>
            </a:r>
            <a:r>
              <a:rPr lang="en-US" sz="1100" dirty="0"/>
              <a:t> (229 696 </a:t>
            </a:r>
            <a:r>
              <a:rPr lang="en-US" sz="1100" dirty="0" err="1"/>
              <a:t>osob</a:t>
            </a:r>
            <a:r>
              <a:rPr lang="en-US" sz="1100" dirty="0"/>
              <a:t>, </a:t>
            </a:r>
            <a:r>
              <a:rPr lang="en-US" sz="1100" dirty="0" err="1"/>
              <a:t>tj</a:t>
            </a:r>
            <a:r>
              <a:rPr lang="en-US" sz="1100" dirty="0"/>
              <a:t>. 22 %)</a:t>
            </a:r>
          </a:p>
        </p:txBody>
      </p:sp>
      <p:sp>
        <p:nvSpPr>
          <p:cNvPr id="35" name="Freeform 6">
            <a:extLst>
              <a:ext uri="{FF2B5EF4-FFF2-40B4-BE49-F238E27FC236}">
                <a16:creationId xmlns:a16="http://schemas.microsoft.com/office/drawing/2014/main" id="{CC1026F7-DECB-49B4-A565-518BBA4454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flipV="1">
            <a:off x="7983434" y="640080"/>
            <a:ext cx="2296028" cy="3674981"/>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txBody>
          <a:bodyPr/>
          <a:lstStyle/>
          <a:p>
            <a:endParaRPr lang="cs-CZ"/>
          </a:p>
        </p:txBody>
      </p:sp>
    </p:spTree>
    <p:extLst>
      <p:ext uri="{BB962C8B-B14F-4D97-AF65-F5344CB8AC3E}">
        <p14:creationId xmlns:p14="http://schemas.microsoft.com/office/powerpoint/2010/main" val="19842561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0E880B70-9045-4B1E-A61A-E849BE8C83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cs-CZ"/>
          </a:p>
        </p:txBody>
      </p:sp>
      <p:sp>
        <p:nvSpPr>
          <p:cNvPr id="19" name="Rectangle 18">
            <a:extLst>
              <a:ext uri="{FF2B5EF4-FFF2-40B4-BE49-F238E27FC236}">
                <a16:creationId xmlns:a16="http://schemas.microsoft.com/office/drawing/2014/main" id="{6D7D7F0C-622D-4D84-A68D-C1AF54B634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cs-CZ"/>
          </a:p>
        </p:txBody>
      </p:sp>
      <p:sp>
        <p:nvSpPr>
          <p:cNvPr id="2" name="Nadpis 1">
            <a:extLst>
              <a:ext uri="{FF2B5EF4-FFF2-40B4-BE49-F238E27FC236}">
                <a16:creationId xmlns:a16="http://schemas.microsoft.com/office/drawing/2014/main" id="{C144A1E9-72B3-B5C9-B5A9-34C13DAAC19C}"/>
              </a:ext>
            </a:extLst>
          </p:cNvPr>
          <p:cNvSpPr>
            <a:spLocks noGrp="1"/>
          </p:cNvSpPr>
          <p:nvPr>
            <p:ph type="title"/>
          </p:nvPr>
        </p:nvSpPr>
        <p:spPr>
          <a:xfrm>
            <a:off x="640081" y="631373"/>
            <a:ext cx="4018839" cy="2035628"/>
          </a:xfrm>
        </p:spPr>
        <p:txBody>
          <a:bodyPr vert="horz" lIns="91440" tIns="45720" rIns="91440" bIns="45720" rtlCol="0" anchor="t">
            <a:normAutofit/>
          </a:bodyPr>
          <a:lstStyle/>
          <a:p>
            <a:r>
              <a:rPr lang="en-US" dirty="0" err="1"/>
              <a:t>Ukrajinské</a:t>
            </a:r>
            <a:r>
              <a:rPr lang="en-US" dirty="0"/>
              <a:t> </a:t>
            </a:r>
            <a:r>
              <a:rPr lang="en-US" dirty="0" err="1"/>
              <a:t>děti</a:t>
            </a:r>
            <a:r>
              <a:rPr lang="en-US" dirty="0"/>
              <a:t> </a:t>
            </a:r>
            <a:r>
              <a:rPr lang="en-US" dirty="0" err="1"/>
              <a:t>na</a:t>
            </a:r>
            <a:r>
              <a:rPr lang="en-US" dirty="0"/>
              <a:t> </a:t>
            </a:r>
            <a:r>
              <a:rPr lang="en-US" dirty="0" err="1"/>
              <a:t>českých</a:t>
            </a:r>
            <a:r>
              <a:rPr lang="en-US" dirty="0"/>
              <a:t> </a:t>
            </a:r>
            <a:r>
              <a:rPr lang="en-US" dirty="0" err="1"/>
              <a:t>školách</a:t>
            </a:r>
            <a:endParaRPr lang="en-US" dirty="0"/>
          </a:p>
        </p:txBody>
      </p:sp>
      <p:sp>
        <p:nvSpPr>
          <p:cNvPr id="3" name="Zástupný obsah 2">
            <a:extLst>
              <a:ext uri="{FF2B5EF4-FFF2-40B4-BE49-F238E27FC236}">
                <a16:creationId xmlns:a16="http://schemas.microsoft.com/office/drawing/2014/main" id="{9B0194CA-389A-1E81-2DDB-1E2FE020E889}"/>
              </a:ext>
            </a:extLst>
          </p:cNvPr>
          <p:cNvSpPr>
            <a:spLocks noGrp="1"/>
          </p:cNvSpPr>
          <p:nvPr>
            <p:ph sz="half" idx="1"/>
          </p:nvPr>
        </p:nvSpPr>
        <p:spPr>
          <a:xfrm>
            <a:off x="640081" y="2764971"/>
            <a:ext cx="4010296" cy="3472543"/>
          </a:xfrm>
        </p:spPr>
        <p:txBody>
          <a:bodyPr vert="horz" lIns="91440" tIns="45720" rIns="91440" bIns="45720" rtlCol="0">
            <a:normAutofit fontScale="92500" lnSpcReduction="10000"/>
          </a:bodyPr>
          <a:lstStyle/>
          <a:p>
            <a:r>
              <a:rPr lang="en-US" b="1" dirty="0" err="1">
                <a:solidFill>
                  <a:srgbClr val="FF0000"/>
                </a:solidFill>
                <a:effectLst/>
              </a:rPr>
              <a:t>Školy</a:t>
            </a:r>
            <a:r>
              <a:rPr lang="en-US" b="1" dirty="0">
                <a:solidFill>
                  <a:srgbClr val="FF0000"/>
                </a:solidFill>
                <a:effectLst/>
              </a:rPr>
              <a:t> </a:t>
            </a:r>
            <a:r>
              <a:rPr lang="en-US" b="1" dirty="0" err="1">
                <a:solidFill>
                  <a:srgbClr val="FF0000"/>
                </a:solidFill>
                <a:effectLst/>
              </a:rPr>
              <a:t>podle</a:t>
            </a:r>
            <a:r>
              <a:rPr lang="en-US" b="1" dirty="0">
                <a:solidFill>
                  <a:srgbClr val="FF0000"/>
                </a:solidFill>
                <a:effectLst/>
              </a:rPr>
              <a:t> </a:t>
            </a:r>
            <a:r>
              <a:rPr lang="en-US" b="1" dirty="0" err="1">
                <a:solidFill>
                  <a:srgbClr val="FF0000"/>
                </a:solidFill>
                <a:effectLst/>
              </a:rPr>
              <a:t>nových</a:t>
            </a:r>
            <a:r>
              <a:rPr lang="en-US" b="1" dirty="0">
                <a:solidFill>
                  <a:srgbClr val="FF0000"/>
                </a:solidFill>
                <a:effectLst/>
              </a:rPr>
              <a:t> </a:t>
            </a:r>
            <a:r>
              <a:rPr lang="en-US" b="1" dirty="0" err="1">
                <a:solidFill>
                  <a:srgbClr val="FF0000"/>
                </a:solidFill>
                <a:effectLst/>
              </a:rPr>
              <a:t>informací</a:t>
            </a:r>
            <a:r>
              <a:rPr lang="en-US" b="1" dirty="0">
                <a:solidFill>
                  <a:srgbClr val="FF0000"/>
                </a:solidFill>
                <a:effectLst/>
              </a:rPr>
              <a:t> </a:t>
            </a:r>
            <a:r>
              <a:rPr lang="en-US" b="1" dirty="0" err="1">
                <a:solidFill>
                  <a:srgbClr val="FF0000"/>
                </a:solidFill>
                <a:effectLst/>
              </a:rPr>
              <a:t>vykázaly</a:t>
            </a:r>
            <a:r>
              <a:rPr lang="en-US" b="1" dirty="0">
                <a:solidFill>
                  <a:srgbClr val="FF0000"/>
                </a:solidFill>
                <a:effectLst/>
              </a:rPr>
              <a:t> k 31. </a:t>
            </a:r>
            <a:r>
              <a:rPr lang="en-US" b="1" dirty="0" err="1">
                <a:solidFill>
                  <a:srgbClr val="FF0000"/>
                </a:solidFill>
                <a:effectLst/>
              </a:rPr>
              <a:t>březnu</a:t>
            </a:r>
            <a:r>
              <a:rPr lang="en-US" b="1" dirty="0">
                <a:solidFill>
                  <a:srgbClr val="FF0000"/>
                </a:solidFill>
                <a:effectLst/>
              </a:rPr>
              <a:t> 2023 </a:t>
            </a:r>
            <a:r>
              <a:rPr lang="en-US" b="1" dirty="0" err="1">
                <a:solidFill>
                  <a:srgbClr val="FF0000"/>
                </a:solidFill>
                <a:effectLst/>
              </a:rPr>
              <a:t>celkem</a:t>
            </a:r>
            <a:r>
              <a:rPr lang="en-US" b="1" dirty="0">
                <a:solidFill>
                  <a:srgbClr val="FF0000"/>
                </a:solidFill>
                <a:effectLst/>
              </a:rPr>
              <a:t> 51 281 </a:t>
            </a:r>
            <a:r>
              <a:rPr lang="en-US" b="1" dirty="0" err="1">
                <a:solidFill>
                  <a:srgbClr val="FF0000"/>
                </a:solidFill>
                <a:effectLst/>
              </a:rPr>
              <a:t>dětí</a:t>
            </a:r>
            <a:r>
              <a:rPr lang="en-US" b="1" dirty="0">
                <a:solidFill>
                  <a:srgbClr val="FF0000"/>
                </a:solidFill>
                <a:effectLst/>
              </a:rPr>
              <a:t> a </a:t>
            </a:r>
            <a:r>
              <a:rPr lang="en-US" b="1" dirty="0" err="1">
                <a:solidFill>
                  <a:srgbClr val="FF0000"/>
                </a:solidFill>
                <a:effectLst/>
              </a:rPr>
              <a:t>žáků</a:t>
            </a:r>
            <a:r>
              <a:rPr lang="en-US" b="1" dirty="0">
                <a:solidFill>
                  <a:srgbClr val="FF0000"/>
                </a:solidFill>
                <a:effectLst/>
              </a:rPr>
              <a:t> - </a:t>
            </a:r>
            <a:r>
              <a:rPr lang="en-US" b="1" dirty="0" err="1">
                <a:solidFill>
                  <a:srgbClr val="FF0000"/>
                </a:solidFill>
                <a:effectLst/>
              </a:rPr>
              <a:t>uprchlíků</a:t>
            </a:r>
            <a:r>
              <a:rPr lang="en-US" b="1" dirty="0">
                <a:solidFill>
                  <a:srgbClr val="FF0000"/>
                </a:solidFill>
                <a:effectLst/>
              </a:rPr>
              <a:t> z </a:t>
            </a:r>
            <a:r>
              <a:rPr lang="en-US" b="1" dirty="0" err="1">
                <a:solidFill>
                  <a:srgbClr val="FF0000"/>
                </a:solidFill>
                <a:effectLst/>
              </a:rPr>
              <a:t>Ukrajiny</a:t>
            </a:r>
            <a:r>
              <a:rPr lang="en-US" b="1" dirty="0">
                <a:solidFill>
                  <a:srgbClr val="FF0000"/>
                </a:solidFill>
                <a:effectLst/>
              </a:rPr>
              <a:t>.</a:t>
            </a:r>
            <a:r>
              <a:rPr lang="en-US" dirty="0">
                <a:solidFill>
                  <a:srgbClr val="FF0000"/>
                </a:solidFill>
                <a:effectLst/>
              </a:rPr>
              <a:t> </a:t>
            </a:r>
            <a:endParaRPr lang="cs-CZ" dirty="0">
              <a:solidFill>
                <a:srgbClr val="FF0000"/>
              </a:solidFill>
              <a:effectLst/>
            </a:endParaRPr>
          </a:p>
          <a:p>
            <a:r>
              <a:rPr lang="en-US" dirty="0" err="1">
                <a:effectLst/>
              </a:rPr>
              <a:t>Při</a:t>
            </a:r>
            <a:r>
              <a:rPr lang="en-US" dirty="0">
                <a:effectLst/>
              </a:rPr>
              <a:t> </a:t>
            </a:r>
            <a:r>
              <a:rPr lang="en-US" dirty="0" err="1">
                <a:effectLst/>
              </a:rPr>
              <a:t>srovnání</a:t>
            </a:r>
            <a:r>
              <a:rPr lang="en-US" dirty="0">
                <a:effectLst/>
              </a:rPr>
              <a:t> s </a:t>
            </a:r>
            <a:r>
              <a:rPr lang="en-US" dirty="0" err="1">
                <a:effectLst/>
              </a:rPr>
              <a:t>jejich</a:t>
            </a:r>
            <a:r>
              <a:rPr lang="en-US" dirty="0">
                <a:effectLst/>
              </a:rPr>
              <a:t> </a:t>
            </a:r>
            <a:r>
              <a:rPr lang="en-US" dirty="0" err="1">
                <a:effectLst/>
              </a:rPr>
              <a:t>počty</a:t>
            </a:r>
            <a:r>
              <a:rPr lang="en-US" dirty="0">
                <a:effectLst/>
              </a:rPr>
              <a:t> k 30. </a:t>
            </a:r>
            <a:r>
              <a:rPr lang="en-US" dirty="0" err="1">
                <a:effectLst/>
              </a:rPr>
              <a:t>září</a:t>
            </a:r>
            <a:r>
              <a:rPr lang="en-US" dirty="0">
                <a:effectLst/>
              </a:rPr>
              <a:t> 2022 </a:t>
            </a:r>
            <a:r>
              <a:rPr lang="en-US" dirty="0" err="1">
                <a:effectLst/>
              </a:rPr>
              <a:t>tedy</a:t>
            </a:r>
            <a:r>
              <a:rPr lang="en-US" dirty="0">
                <a:effectLst/>
              </a:rPr>
              <a:t> </a:t>
            </a:r>
            <a:r>
              <a:rPr lang="en-US" dirty="0" err="1">
                <a:effectLst/>
              </a:rPr>
              <a:t>došlo</a:t>
            </a:r>
            <a:r>
              <a:rPr lang="en-US" dirty="0">
                <a:effectLst/>
              </a:rPr>
              <a:t> k </a:t>
            </a:r>
            <a:r>
              <a:rPr lang="en-US" dirty="0" err="1">
                <a:effectLst/>
              </a:rPr>
              <a:t>nárůstu</a:t>
            </a:r>
            <a:r>
              <a:rPr lang="en-US" dirty="0">
                <a:effectLst/>
              </a:rPr>
              <a:t> o 996 </a:t>
            </a:r>
            <a:r>
              <a:rPr lang="en-US" dirty="0" err="1">
                <a:effectLst/>
              </a:rPr>
              <a:t>dětí</a:t>
            </a:r>
            <a:r>
              <a:rPr lang="en-US" dirty="0">
                <a:effectLst/>
              </a:rPr>
              <a:t> a </a:t>
            </a:r>
            <a:r>
              <a:rPr lang="en-US" dirty="0" err="1">
                <a:effectLst/>
              </a:rPr>
              <a:t>žáků</a:t>
            </a:r>
            <a:r>
              <a:rPr lang="en-US" dirty="0">
                <a:effectLst/>
              </a:rPr>
              <a:t> z </a:t>
            </a:r>
            <a:r>
              <a:rPr lang="en-US" dirty="0" err="1">
                <a:effectLst/>
              </a:rPr>
              <a:t>Ukrajiny</a:t>
            </a:r>
            <a:r>
              <a:rPr lang="en-US" dirty="0">
                <a:effectLst/>
              </a:rPr>
              <a:t>. </a:t>
            </a:r>
            <a:r>
              <a:rPr lang="en-US" dirty="0" err="1">
                <a:effectLst/>
              </a:rPr>
              <a:t>Zaměstnanců</a:t>
            </a:r>
            <a:r>
              <a:rPr lang="en-US" dirty="0">
                <a:effectLst/>
              </a:rPr>
              <a:t> z </a:t>
            </a:r>
            <a:r>
              <a:rPr lang="en-US" dirty="0" err="1">
                <a:effectLst/>
              </a:rPr>
              <a:t>řad</a:t>
            </a:r>
            <a:r>
              <a:rPr lang="en-US" dirty="0">
                <a:effectLst/>
              </a:rPr>
              <a:t> </a:t>
            </a:r>
            <a:r>
              <a:rPr lang="en-US" dirty="0" err="1">
                <a:effectLst/>
              </a:rPr>
              <a:t>Ukrajinců</a:t>
            </a:r>
            <a:r>
              <a:rPr lang="en-US" dirty="0">
                <a:effectLst/>
              </a:rPr>
              <a:t> s </a:t>
            </a:r>
            <a:r>
              <a:rPr lang="en-US" dirty="0" err="1">
                <a:effectLst/>
              </a:rPr>
              <a:t>vízem</a:t>
            </a:r>
            <a:r>
              <a:rPr lang="en-US" dirty="0">
                <a:effectLst/>
              </a:rPr>
              <a:t> </a:t>
            </a:r>
            <a:r>
              <a:rPr lang="en-US" dirty="0" err="1">
                <a:effectLst/>
              </a:rPr>
              <a:t>dočasné</a:t>
            </a:r>
            <a:r>
              <a:rPr lang="en-US" dirty="0">
                <a:effectLst/>
              </a:rPr>
              <a:t> </a:t>
            </a:r>
            <a:r>
              <a:rPr lang="en-US" dirty="0" err="1">
                <a:effectLst/>
              </a:rPr>
              <a:t>ochrany</a:t>
            </a:r>
            <a:r>
              <a:rPr lang="en-US" dirty="0">
                <a:effectLst/>
              </a:rPr>
              <a:t> je </a:t>
            </a:r>
            <a:r>
              <a:rPr lang="en-US" dirty="0" err="1">
                <a:effectLst/>
              </a:rPr>
              <a:t>ve</a:t>
            </a:r>
            <a:r>
              <a:rPr lang="en-US" dirty="0">
                <a:effectLst/>
              </a:rPr>
              <a:t> </a:t>
            </a:r>
            <a:r>
              <a:rPr lang="en-US" dirty="0" err="1">
                <a:effectLst/>
              </a:rPr>
              <a:t>školách</a:t>
            </a:r>
            <a:r>
              <a:rPr lang="en-US" dirty="0">
                <a:effectLst/>
              </a:rPr>
              <a:t> </a:t>
            </a:r>
            <a:r>
              <a:rPr lang="en-US" dirty="0" err="1">
                <a:effectLst/>
              </a:rPr>
              <a:t>aktuálně</a:t>
            </a:r>
            <a:r>
              <a:rPr lang="en-US" dirty="0">
                <a:effectLst/>
              </a:rPr>
              <a:t> 2090, z toho </a:t>
            </a:r>
            <a:r>
              <a:rPr lang="en-US" dirty="0" err="1">
                <a:effectLst/>
              </a:rPr>
              <a:t>zhruba</a:t>
            </a:r>
            <a:r>
              <a:rPr lang="en-US" dirty="0">
                <a:effectLst/>
              </a:rPr>
              <a:t> </a:t>
            </a:r>
            <a:r>
              <a:rPr lang="en-US" dirty="0" err="1">
                <a:effectLst/>
              </a:rPr>
              <a:t>polovina</a:t>
            </a:r>
            <a:r>
              <a:rPr lang="en-US" dirty="0">
                <a:effectLst/>
              </a:rPr>
              <a:t> </a:t>
            </a:r>
            <a:r>
              <a:rPr lang="en-US" dirty="0" err="1">
                <a:effectLst/>
              </a:rPr>
              <a:t>vykonává</a:t>
            </a:r>
            <a:r>
              <a:rPr lang="en-US" dirty="0">
                <a:effectLst/>
              </a:rPr>
              <a:t> </a:t>
            </a:r>
            <a:r>
              <a:rPr lang="en-US" dirty="0" err="1">
                <a:effectLst/>
              </a:rPr>
              <a:t>práci</a:t>
            </a:r>
            <a:r>
              <a:rPr lang="en-US" dirty="0">
                <a:effectLst/>
              </a:rPr>
              <a:t> </a:t>
            </a:r>
            <a:r>
              <a:rPr lang="en-US" dirty="0" err="1">
                <a:effectLst/>
              </a:rPr>
              <a:t>učitelek</a:t>
            </a:r>
            <a:r>
              <a:rPr lang="en-US" dirty="0">
                <a:effectLst/>
              </a:rPr>
              <a:t> a </a:t>
            </a:r>
            <a:r>
              <a:rPr lang="en-US" dirty="0" err="1">
                <a:effectLst/>
              </a:rPr>
              <a:t>učitelů</a:t>
            </a:r>
            <a:r>
              <a:rPr lang="en-US" dirty="0">
                <a:effectLst/>
              </a:rPr>
              <a:t> </a:t>
            </a:r>
            <a:r>
              <a:rPr lang="en-US" dirty="0" err="1">
                <a:effectLst/>
              </a:rPr>
              <a:t>či</a:t>
            </a:r>
            <a:r>
              <a:rPr lang="en-US" dirty="0">
                <a:effectLst/>
              </a:rPr>
              <a:t> </a:t>
            </a:r>
            <a:r>
              <a:rPr lang="en-US" dirty="0" err="1">
                <a:effectLst/>
              </a:rPr>
              <a:t>ostatních</a:t>
            </a:r>
            <a:r>
              <a:rPr lang="en-US" dirty="0">
                <a:effectLst/>
              </a:rPr>
              <a:t> </a:t>
            </a:r>
            <a:r>
              <a:rPr lang="en-US" dirty="0" err="1">
                <a:effectLst/>
              </a:rPr>
              <a:t>pedagogických</a:t>
            </a:r>
            <a:r>
              <a:rPr lang="en-US" dirty="0">
                <a:effectLst/>
              </a:rPr>
              <a:t> </a:t>
            </a:r>
            <a:r>
              <a:rPr lang="en-US" dirty="0" err="1">
                <a:effectLst/>
              </a:rPr>
              <a:t>pracovníků</a:t>
            </a:r>
            <a:r>
              <a:rPr lang="en-US" dirty="0">
                <a:effectLst/>
              </a:rPr>
              <a:t>.   </a:t>
            </a:r>
          </a:p>
          <a:p>
            <a:endParaRPr lang="en-US" sz="1500" dirty="0"/>
          </a:p>
        </p:txBody>
      </p:sp>
      <p:sp>
        <p:nvSpPr>
          <p:cNvPr id="21" name="Rectangle 20">
            <a:extLst>
              <a:ext uri="{FF2B5EF4-FFF2-40B4-BE49-F238E27FC236}">
                <a16:creationId xmlns:a16="http://schemas.microsoft.com/office/drawing/2014/main" id="{02A2E7B6-CE50-4B96-A981-2A02507328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cs-CZ"/>
          </a:p>
        </p:txBody>
      </p:sp>
      <p:pic>
        <p:nvPicPr>
          <p:cNvPr id="4" name="Obrázek 3">
            <a:extLst>
              <a:ext uri="{FF2B5EF4-FFF2-40B4-BE49-F238E27FC236}">
                <a16:creationId xmlns:a16="http://schemas.microsoft.com/office/drawing/2014/main" id="{1FFC906C-A9FB-F8CC-E8A2-2B13BD9C5EE5}"/>
              </a:ext>
            </a:extLst>
          </p:cNvPr>
          <p:cNvPicPr>
            <a:picLocks noChangeAspect="1"/>
          </p:cNvPicPr>
          <p:nvPr/>
        </p:nvPicPr>
        <p:blipFill>
          <a:blip r:embed="rId2"/>
          <a:stretch>
            <a:fillRect/>
          </a:stretch>
        </p:blipFill>
        <p:spPr>
          <a:xfrm>
            <a:off x="6447990" y="639705"/>
            <a:ext cx="4823459" cy="2713196"/>
          </a:xfrm>
          <a:prstGeom prst="rect">
            <a:avLst/>
          </a:prstGeom>
        </p:spPr>
      </p:pic>
      <p:pic>
        <p:nvPicPr>
          <p:cNvPr id="12" name="Zástupný obsah 11" descr="Obsah obrázku text, snímek obrazovky, číslo, Písmo&#10;&#10;Popis byl vytvořen automaticky">
            <a:extLst>
              <a:ext uri="{FF2B5EF4-FFF2-40B4-BE49-F238E27FC236}">
                <a16:creationId xmlns:a16="http://schemas.microsoft.com/office/drawing/2014/main" id="{42D7FE17-B88D-7D29-B932-EA8D2DFF2F30}"/>
              </a:ext>
            </a:extLst>
          </p:cNvPr>
          <p:cNvPicPr>
            <a:picLocks noGrp="1" noChangeAspect="1"/>
          </p:cNvPicPr>
          <p:nvPr>
            <p:ph sz="half" idx="2"/>
          </p:nvPr>
        </p:nvPicPr>
        <p:blipFill>
          <a:blip r:embed="rId3"/>
          <a:stretch>
            <a:fillRect/>
          </a:stretch>
        </p:blipFill>
        <p:spPr>
          <a:xfrm>
            <a:off x="5465507" y="3593040"/>
            <a:ext cx="7170994" cy="2940107"/>
          </a:xfrm>
          <a:prstGeom prst="rect">
            <a:avLst/>
          </a:prstGeom>
        </p:spPr>
      </p:pic>
    </p:spTree>
    <p:extLst>
      <p:ext uri="{BB962C8B-B14F-4D97-AF65-F5344CB8AC3E}">
        <p14:creationId xmlns:p14="http://schemas.microsoft.com/office/powerpoint/2010/main" val="67654434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793B903-AB42-42A0-AE97-93D366679C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cs-CZ"/>
          </a:p>
        </p:txBody>
      </p:sp>
      <p:sp useBgFill="1">
        <p:nvSpPr>
          <p:cNvPr id="12" name="Rectangle 11">
            <a:extLst>
              <a:ext uri="{FF2B5EF4-FFF2-40B4-BE49-F238E27FC236}">
                <a16:creationId xmlns:a16="http://schemas.microsoft.com/office/drawing/2014/main" id="{1D868099-6145-4BC0-A5EA-74BEF1776B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B9FFD064-032E-EC8F-B6BD-B1DB32467C06}"/>
              </a:ext>
            </a:extLst>
          </p:cNvPr>
          <p:cNvSpPr>
            <a:spLocks noGrp="1"/>
          </p:cNvSpPr>
          <p:nvPr>
            <p:ph type="title"/>
          </p:nvPr>
        </p:nvSpPr>
        <p:spPr>
          <a:xfrm>
            <a:off x="8471424" y="1110882"/>
            <a:ext cx="3053039" cy="1060817"/>
          </a:xfrm>
        </p:spPr>
        <p:txBody>
          <a:bodyPr vert="horz" lIns="91440" tIns="45720" rIns="91440" bIns="45720" rtlCol="0" anchor="b">
            <a:normAutofit/>
          </a:bodyPr>
          <a:lstStyle/>
          <a:p>
            <a:r>
              <a:rPr lang="en-US" sz="2800" b="1" dirty="0" err="1"/>
              <a:t>Ukrajinské</a:t>
            </a:r>
            <a:r>
              <a:rPr lang="en-US" sz="2800" b="1" dirty="0"/>
              <a:t> </a:t>
            </a:r>
            <a:r>
              <a:rPr lang="en-US" sz="2800" b="1" dirty="0" err="1"/>
              <a:t>děti</a:t>
            </a:r>
            <a:r>
              <a:rPr lang="en-US" sz="2800" b="1" dirty="0"/>
              <a:t> </a:t>
            </a:r>
            <a:r>
              <a:rPr lang="en-US" sz="2800" b="1" dirty="0" err="1"/>
              <a:t>na</a:t>
            </a:r>
            <a:r>
              <a:rPr lang="en-US" sz="2800" b="1" dirty="0"/>
              <a:t> </a:t>
            </a:r>
            <a:r>
              <a:rPr lang="en-US" sz="2800" b="1" dirty="0" err="1"/>
              <a:t>českých</a:t>
            </a:r>
            <a:r>
              <a:rPr lang="en-US" sz="2800" b="1" dirty="0"/>
              <a:t> </a:t>
            </a:r>
            <a:r>
              <a:rPr lang="en-US" sz="2800" b="1" dirty="0" err="1"/>
              <a:t>školách</a:t>
            </a:r>
            <a:endParaRPr lang="en-US" sz="2800" b="1" dirty="0"/>
          </a:p>
        </p:txBody>
      </p:sp>
      <p:pic>
        <p:nvPicPr>
          <p:cNvPr id="5" name="Zástupný obsah 4" descr="Obsah obrázku text, snímek obrazovky, číslo, menu&#10;&#10;Popis byl vytvořen automaticky">
            <a:extLst>
              <a:ext uri="{FF2B5EF4-FFF2-40B4-BE49-F238E27FC236}">
                <a16:creationId xmlns:a16="http://schemas.microsoft.com/office/drawing/2014/main" id="{F5AE2B98-9BBD-0575-945A-1E915959023F}"/>
              </a:ext>
            </a:extLst>
          </p:cNvPr>
          <p:cNvPicPr>
            <a:picLocks noGrp="1" noChangeAspect="1"/>
          </p:cNvPicPr>
          <p:nvPr>
            <p:ph sz="half" idx="2"/>
          </p:nvPr>
        </p:nvPicPr>
        <p:blipFill>
          <a:blip r:embed="rId2"/>
          <a:stretch>
            <a:fillRect/>
          </a:stretch>
        </p:blipFill>
        <p:spPr>
          <a:xfrm>
            <a:off x="1069416" y="640080"/>
            <a:ext cx="6030097" cy="5577840"/>
          </a:xfrm>
          <a:prstGeom prst="rect">
            <a:avLst/>
          </a:prstGeom>
        </p:spPr>
      </p:pic>
      <p:sp>
        <p:nvSpPr>
          <p:cNvPr id="3" name="Zástupný obsah 2">
            <a:extLst>
              <a:ext uri="{FF2B5EF4-FFF2-40B4-BE49-F238E27FC236}">
                <a16:creationId xmlns:a16="http://schemas.microsoft.com/office/drawing/2014/main" id="{535E0737-101C-1284-5498-DAD8E8A0ADEF}"/>
              </a:ext>
            </a:extLst>
          </p:cNvPr>
          <p:cNvSpPr>
            <a:spLocks noGrp="1"/>
          </p:cNvSpPr>
          <p:nvPr>
            <p:ph sz="half" idx="1"/>
          </p:nvPr>
        </p:nvSpPr>
        <p:spPr>
          <a:xfrm>
            <a:off x="8471423" y="2286000"/>
            <a:ext cx="3053039" cy="3931920"/>
          </a:xfrm>
        </p:spPr>
        <p:txBody>
          <a:bodyPr vert="horz" lIns="91440" tIns="45720" rIns="91440" bIns="45720" rtlCol="0">
            <a:normAutofit/>
          </a:bodyPr>
          <a:lstStyle/>
          <a:p>
            <a:pPr marL="0" indent="0">
              <a:buNone/>
            </a:pPr>
            <a:r>
              <a:rPr lang="cs-CZ" sz="1800" b="1" i="0" dirty="0">
                <a:solidFill>
                  <a:srgbClr val="000000"/>
                </a:solidFill>
                <a:effectLst/>
                <a:latin typeface="Arial" panose="020B0604020202020204" pitchFamily="34" charset="0"/>
              </a:rPr>
              <a:t>Celkově bylo k 30. září 2023 v českých mateřských, základních a středních školách </a:t>
            </a:r>
            <a:r>
              <a:rPr lang="cs-CZ" sz="1800" b="1" i="0" dirty="0">
                <a:solidFill>
                  <a:srgbClr val="FF0000"/>
                </a:solidFill>
                <a:effectLst/>
                <a:latin typeface="Arial" panose="020B0604020202020204" pitchFamily="34" charset="0"/>
              </a:rPr>
              <a:t>48 090 dětí </a:t>
            </a:r>
            <a:r>
              <a:rPr lang="cs-CZ" sz="1800" b="1" i="0" dirty="0">
                <a:solidFill>
                  <a:srgbClr val="000000"/>
                </a:solidFill>
                <a:effectLst/>
                <a:latin typeface="Arial" panose="020B0604020202020204" pitchFamily="34" charset="0"/>
              </a:rPr>
              <a:t>a žáků ukrajinských uprchlíků, </a:t>
            </a:r>
          </a:p>
          <a:p>
            <a:pPr marL="0" indent="0">
              <a:buNone/>
            </a:pPr>
            <a:r>
              <a:rPr lang="cs-CZ" sz="1800" b="1" i="0" dirty="0">
                <a:solidFill>
                  <a:srgbClr val="000000"/>
                </a:solidFill>
                <a:effectLst/>
                <a:latin typeface="Arial" panose="020B0604020202020204" pitchFamily="34" charset="0"/>
              </a:rPr>
              <a:t>což </a:t>
            </a:r>
            <a:r>
              <a:rPr lang="cs-CZ" sz="1800" b="1" i="0" dirty="0">
                <a:solidFill>
                  <a:srgbClr val="FF0000"/>
                </a:solidFill>
                <a:effectLst/>
                <a:latin typeface="Arial" panose="020B0604020202020204" pitchFamily="34" charset="0"/>
              </a:rPr>
              <a:t>je o 2 195 méně než před rokem, a tvoří aktuálně podíl 2,6 procenta.</a:t>
            </a:r>
            <a:endParaRPr lang="en-US" sz="1800" dirty="0">
              <a:solidFill>
                <a:srgbClr val="FF0000"/>
              </a:solidFill>
            </a:endParaRPr>
          </a:p>
        </p:txBody>
      </p:sp>
      <p:sp>
        <p:nvSpPr>
          <p:cNvPr id="14" name="Freeform 6">
            <a:extLst>
              <a:ext uri="{FF2B5EF4-FFF2-40B4-BE49-F238E27FC236}">
                <a16:creationId xmlns:a16="http://schemas.microsoft.com/office/drawing/2014/main" id="{CC1026F7-DECB-49B4-A565-518BBA4454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flipV="1">
            <a:off x="7983434" y="640080"/>
            <a:ext cx="2296028" cy="3674981"/>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txBody>
          <a:bodyPr/>
          <a:lstStyle/>
          <a:p>
            <a:endParaRPr lang="cs-CZ"/>
          </a:p>
        </p:txBody>
      </p:sp>
      <p:sp>
        <p:nvSpPr>
          <p:cNvPr id="7" name="TextovéPole 6">
            <a:extLst>
              <a:ext uri="{FF2B5EF4-FFF2-40B4-BE49-F238E27FC236}">
                <a16:creationId xmlns:a16="http://schemas.microsoft.com/office/drawing/2014/main" id="{E9E05BEC-FF4B-73D0-4ABA-5D95F21452B5}"/>
              </a:ext>
            </a:extLst>
          </p:cNvPr>
          <p:cNvSpPr txBox="1"/>
          <p:nvPr/>
        </p:nvSpPr>
        <p:spPr>
          <a:xfrm>
            <a:off x="925966" y="6214795"/>
            <a:ext cx="6093994" cy="646331"/>
          </a:xfrm>
          <a:prstGeom prst="rect">
            <a:avLst/>
          </a:prstGeom>
          <a:noFill/>
        </p:spPr>
        <p:txBody>
          <a:bodyPr wrap="square">
            <a:spAutoFit/>
          </a:bodyPr>
          <a:lstStyle/>
          <a:p>
            <a:r>
              <a:rPr lang="cs-CZ" dirty="0"/>
              <a:t>https://www.msmt.cz/ministerstvo/novinar/aktualni-pocty-ukrajinskych-uprchliku-na-ceskych-skolach</a:t>
            </a:r>
          </a:p>
        </p:txBody>
      </p:sp>
    </p:spTree>
    <p:extLst>
      <p:ext uri="{BB962C8B-B14F-4D97-AF65-F5344CB8AC3E}">
        <p14:creationId xmlns:p14="http://schemas.microsoft.com/office/powerpoint/2010/main" val="203586818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3" name="Rectangle 8">
            <a:extLst>
              <a:ext uri="{FF2B5EF4-FFF2-40B4-BE49-F238E27FC236}">
                <a16:creationId xmlns:a16="http://schemas.microsoft.com/office/drawing/2014/main" id="{961D8973-EAA9-459A-AF59-BBB4233D6C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3D2BB115-B563-8CBE-7BB7-E64B7C990668}"/>
              </a:ext>
            </a:extLst>
          </p:cNvPr>
          <p:cNvSpPr>
            <a:spLocks noGrp="1"/>
          </p:cNvSpPr>
          <p:nvPr>
            <p:ph type="title"/>
          </p:nvPr>
        </p:nvSpPr>
        <p:spPr>
          <a:xfrm>
            <a:off x="784743" y="685800"/>
            <a:ext cx="5793475" cy="1485900"/>
          </a:xfrm>
        </p:spPr>
        <p:txBody>
          <a:bodyPr>
            <a:normAutofit/>
          </a:bodyPr>
          <a:lstStyle/>
          <a:p>
            <a:r>
              <a:rPr lang="cs-CZ"/>
              <a:t>Počet v Česku pracujících cizinců </a:t>
            </a:r>
          </a:p>
        </p:txBody>
      </p:sp>
      <p:sp>
        <p:nvSpPr>
          <p:cNvPr id="3" name="Zástupný obsah 2">
            <a:extLst>
              <a:ext uri="{FF2B5EF4-FFF2-40B4-BE49-F238E27FC236}">
                <a16:creationId xmlns:a16="http://schemas.microsoft.com/office/drawing/2014/main" id="{84BB435A-51C6-E2E7-25F8-E9E24191968F}"/>
              </a:ext>
            </a:extLst>
          </p:cNvPr>
          <p:cNvSpPr>
            <a:spLocks noGrp="1"/>
          </p:cNvSpPr>
          <p:nvPr>
            <p:ph idx="1"/>
          </p:nvPr>
        </p:nvSpPr>
        <p:spPr>
          <a:xfrm>
            <a:off x="784743" y="2286000"/>
            <a:ext cx="5793475" cy="3581400"/>
          </a:xfrm>
        </p:spPr>
        <p:txBody>
          <a:bodyPr>
            <a:normAutofit/>
          </a:bodyPr>
          <a:lstStyle/>
          <a:p>
            <a:r>
              <a:rPr lang="cs-CZ" sz="1600" dirty="0"/>
              <a:t>Ke konci roku 2022 dosáhl počet cizinců zaměstnaných v České republice hodnoty 903 983 osob. </a:t>
            </a:r>
            <a:r>
              <a:rPr lang="cs-CZ" sz="1600" b="1" dirty="0">
                <a:solidFill>
                  <a:srgbClr val="FF0000"/>
                </a:solidFill>
              </a:rPr>
              <a:t>Cizinci se tak na celkové zaměstnanosti v národním hospodářství podíleli více než 17%. </a:t>
            </a:r>
            <a:r>
              <a:rPr lang="cs-CZ" sz="1600" dirty="0"/>
              <a:t>Nejvíce jich působilo ve zpracovatelském průmyslu.  </a:t>
            </a:r>
          </a:p>
          <a:p>
            <a:r>
              <a:rPr lang="cs-CZ" sz="1600" dirty="0"/>
              <a:t>Podle ČSÚ ke konci roku 2022 lehce převažovali co do počtu zaměstnaných cizinců ti z třetích zemí nad občany z EU, a sice z tzv. ostatních zemí bylo celkem zaměstnáno 461 335 cizinců a ze zemí EU bylo zaměstnáno 443 648 cizinců. </a:t>
            </a:r>
            <a:r>
              <a:rPr lang="cs-CZ" sz="1600" dirty="0">
                <a:solidFill>
                  <a:srgbClr val="FF0000"/>
                </a:solidFill>
              </a:rPr>
              <a:t>Nejvíce cizinců bylo zaměstnáno z Ukrajiny a sice 300.889, </a:t>
            </a:r>
            <a:r>
              <a:rPr lang="cs-CZ" sz="1600" dirty="0"/>
              <a:t>následovali je Slováci v počtu 236430, pak Poláci 52072, Rumuni 49269, Bulhaři 39438, Vietnamci 38029 a Maďaři 25438 a Rusové 24923; ostatní cizinci pak byli s odstupem řádu. </a:t>
            </a:r>
          </a:p>
          <a:p>
            <a:endParaRPr lang="cs-CZ" sz="1600" dirty="0"/>
          </a:p>
        </p:txBody>
      </p:sp>
      <p:sp>
        <p:nvSpPr>
          <p:cNvPr id="14" name="Rectangle 10">
            <a:extLst>
              <a:ext uri="{FF2B5EF4-FFF2-40B4-BE49-F238E27FC236}">
                <a16:creationId xmlns:a16="http://schemas.microsoft.com/office/drawing/2014/main" id="{FBEA8A33-C0D0-416D-8359-724B8828C7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83661" y="0"/>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cs-CZ"/>
          </a:p>
        </p:txBody>
      </p:sp>
      <p:pic>
        <p:nvPicPr>
          <p:cNvPr id="4" name="Obrázek 3">
            <a:extLst>
              <a:ext uri="{FF2B5EF4-FFF2-40B4-BE49-F238E27FC236}">
                <a16:creationId xmlns:a16="http://schemas.microsoft.com/office/drawing/2014/main" id="{4D019FAD-29D5-B1E8-84F2-45167F880997}"/>
              </a:ext>
            </a:extLst>
          </p:cNvPr>
          <p:cNvPicPr>
            <a:picLocks noChangeAspect="1"/>
          </p:cNvPicPr>
          <p:nvPr/>
        </p:nvPicPr>
        <p:blipFill rotWithShape="1">
          <a:blip r:embed="rId2"/>
          <a:srcRect l="45105" r="17331"/>
          <a:stretch/>
        </p:blipFill>
        <p:spPr>
          <a:xfrm>
            <a:off x="7612260" y="10"/>
            <a:ext cx="4579739" cy="6857990"/>
          </a:xfrm>
          <a:prstGeom prst="rect">
            <a:avLst/>
          </a:prstGeom>
        </p:spPr>
      </p:pic>
    </p:spTree>
    <p:extLst>
      <p:ext uri="{BB962C8B-B14F-4D97-AF65-F5344CB8AC3E}">
        <p14:creationId xmlns:p14="http://schemas.microsoft.com/office/powerpoint/2010/main" val="1599264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EE28F6B-CEC6-4E62-AFEE-A6A5779052F3}"/>
              </a:ext>
            </a:extLst>
          </p:cNvPr>
          <p:cNvSpPr>
            <a:spLocks noGrp="1"/>
          </p:cNvSpPr>
          <p:nvPr>
            <p:ph type="title"/>
          </p:nvPr>
        </p:nvSpPr>
        <p:spPr/>
        <p:txBody>
          <a:bodyPr/>
          <a:lstStyle/>
          <a:p>
            <a:r>
              <a:rPr lang="cs-CZ" dirty="0"/>
              <a:t>Rozsah a způsob zakončení</a:t>
            </a:r>
          </a:p>
        </p:txBody>
      </p:sp>
      <p:sp>
        <p:nvSpPr>
          <p:cNvPr id="3" name="Zástupný symbol pro obsah 2">
            <a:extLst>
              <a:ext uri="{FF2B5EF4-FFF2-40B4-BE49-F238E27FC236}">
                <a16:creationId xmlns:a16="http://schemas.microsoft.com/office/drawing/2014/main" id="{D02613FE-4B64-4ECF-83C6-E24313F0D5D2}"/>
              </a:ext>
            </a:extLst>
          </p:cNvPr>
          <p:cNvSpPr>
            <a:spLocks noGrp="1"/>
          </p:cNvSpPr>
          <p:nvPr>
            <p:ph sz="half" idx="1"/>
          </p:nvPr>
        </p:nvSpPr>
        <p:spPr/>
        <p:txBody>
          <a:bodyPr>
            <a:normAutofit fontScale="70000" lnSpcReduction="20000"/>
          </a:bodyPr>
          <a:lstStyle/>
          <a:p>
            <a:r>
              <a:rPr lang="cs-CZ" dirty="0"/>
              <a:t>UPPVIP044 </a:t>
            </a:r>
            <a:r>
              <a:rPr lang="cs-CZ" b="1" dirty="0"/>
              <a:t>Menšinové kultury  </a:t>
            </a:r>
          </a:p>
          <a:p>
            <a:r>
              <a:rPr lang="cs-CZ" dirty="0"/>
              <a:t>Fakulta veřejných politik v Opavě</a:t>
            </a:r>
          </a:p>
          <a:p>
            <a:r>
              <a:rPr lang="cs-CZ" dirty="0"/>
              <a:t>léto 2024</a:t>
            </a:r>
          </a:p>
          <a:p>
            <a:r>
              <a:rPr lang="cs-CZ" dirty="0"/>
              <a:t>Rozsah</a:t>
            </a:r>
          </a:p>
          <a:p>
            <a:r>
              <a:rPr lang="cs-CZ" dirty="0"/>
              <a:t>1/1/0. 4 </a:t>
            </a:r>
            <a:r>
              <a:rPr lang="cs-CZ" dirty="0" err="1"/>
              <a:t>kr.</a:t>
            </a:r>
            <a:r>
              <a:rPr lang="cs-CZ" dirty="0"/>
              <a:t> Ukončení: </a:t>
            </a:r>
            <a:r>
              <a:rPr lang="cs-CZ" dirty="0" err="1"/>
              <a:t>zk</a:t>
            </a:r>
            <a:r>
              <a:rPr lang="cs-CZ" dirty="0"/>
              <a:t>.</a:t>
            </a:r>
          </a:p>
          <a:p>
            <a:r>
              <a:rPr lang="cs-CZ" b="0" i="0" dirty="0">
                <a:solidFill>
                  <a:srgbClr val="FF0000"/>
                </a:solidFill>
                <a:effectLst/>
                <a:latin typeface="Open Sans" panose="020B0606030504020204" pitchFamily="34" charset="0"/>
              </a:rPr>
              <a:t>8/0/0. Přednáška 8 HOD/SEM. 4 </a:t>
            </a:r>
            <a:r>
              <a:rPr lang="cs-CZ" b="0" i="0" dirty="0" err="1">
                <a:solidFill>
                  <a:srgbClr val="FF0000"/>
                </a:solidFill>
                <a:effectLst/>
                <a:latin typeface="Open Sans" panose="020B0606030504020204" pitchFamily="34" charset="0"/>
              </a:rPr>
              <a:t>kr.</a:t>
            </a:r>
            <a:r>
              <a:rPr lang="cs-CZ" b="0" i="0" dirty="0">
                <a:solidFill>
                  <a:srgbClr val="FF0000"/>
                </a:solidFill>
                <a:effectLst/>
                <a:latin typeface="Open Sans" panose="020B0606030504020204" pitchFamily="34" charset="0"/>
              </a:rPr>
              <a:t> Ukončení: zk. </a:t>
            </a:r>
            <a:endParaRPr lang="cs-CZ" dirty="0">
              <a:solidFill>
                <a:srgbClr val="FF0000"/>
              </a:solidFill>
            </a:endParaRPr>
          </a:p>
          <a:p>
            <a:endParaRPr lang="cs-CZ" dirty="0"/>
          </a:p>
          <a:p>
            <a:r>
              <a:rPr lang="cs-CZ" dirty="0"/>
              <a:t>UPPVMP037 </a:t>
            </a:r>
            <a:r>
              <a:rPr lang="cs-CZ" b="1" dirty="0"/>
              <a:t>Multikulturní výchova  </a:t>
            </a:r>
          </a:p>
          <a:p>
            <a:r>
              <a:rPr lang="cs-CZ" dirty="0"/>
              <a:t>Fakulta veřejných politik v Opavě</a:t>
            </a:r>
          </a:p>
          <a:p>
            <a:r>
              <a:rPr lang="cs-CZ" dirty="0"/>
              <a:t>léto 2024</a:t>
            </a:r>
          </a:p>
          <a:p>
            <a:r>
              <a:rPr lang="cs-CZ" dirty="0"/>
              <a:t>Rozsah</a:t>
            </a:r>
          </a:p>
          <a:p>
            <a:r>
              <a:rPr lang="cs-CZ" dirty="0"/>
              <a:t>13/0/0. 2 </a:t>
            </a:r>
            <a:r>
              <a:rPr lang="cs-CZ" dirty="0" err="1"/>
              <a:t>kr.</a:t>
            </a:r>
            <a:r>
              <a:rPr lang="cs-CZ" dirty="0"/>
              <a:t> Ukončení: z.</a:t>
            </a:r>
          </a:p>
          <a:p>
            <a:r>
              <a:rPr lang="pl-PL" b="0" i="0" dirty="0">
                <a:solidFill>
                  <a:srgbClr val="FF0000"/>
                </a:solidFill>
                <a:effectLst/>
                <a:latin typeface="Open Sans" panose="020B0606030504020204" pitchFamily="34" charset="0"/>
              </a:rPr>
              <a:t>10/0/0. 2 kr. Ukončení: z. </a:t>
            </a:r>
            <a:endParaRPr lang="cs-CZ" dirty="0">
              <a:solidFill>
                <a:srgbClr val="FF0000"/>
              </a:solidFill>
            </a:endParaRPr>
          </a:p>
          <a:p>
            <a:endParaRPr lang="cs-CZ" dirty="0"/>
          </a:p>
          <a:p>
            <a:endParaRPr lang="cs-CZ" dirty="0"/>
          </a:p>
          <a:p>
            <a:endParaRPr lang="cs-CZ" dirty="0"/>
          </a:p>
        </p:txBody>
      </p:sp>
      <p:sp>
        <p:nvSpPr>
          <p:cNvPr id="4" name="Zástupný symbol pro obsah 3">
            <a:extLst>
              <a:ext uri="{FF2B5EF4-FFF2-40B4-BE49-F238E27FC236}">
                <a16:creationId xmlns:a16="http://schemas.microsoft.com/office/drawing/2014/main" id="{34880DF0-FCAA-4505-B326-DC9D4CE8AC78}"/>
              </a:ext>
            </a:extLst>
          </p:cNvPr>
          <p:cNvSpPr>
            <a:spLocks noGrp="1"/>
          </p:cNvSpPr>
          <p:nvPr>
            <p:ph sz="half" idx="2"/>
          </p:nvPr>
        </p:nvSpPr>
        <p:spPr/>
        <p:txBody>
          <a:bodyPr>
            <a:normAutofit fontScale="70000" lnSpcReduction="20000"/>
          </a:bodyPr>
          <a:lstStyle/>
          <a:p>
            <a:r>
              <a:rPr lang="cs-CZ" dirty="0"/>
              <a:t>UVSRPCP034 </a:t>
            </a:r>
            <a:r>
              <a:rPr lang="cs-CZ" b="1" dirty="0"/>
              <a:t>Sociální práce s menšinami a migranty  je nahrazen: </a:t>
            </a:r>
          </a:p>
          <a:p>
            <a:r>
              <a:rPr lang="cs-CZ" b="0" i="0" dirty="0">
                <a:solidFill>
                  <a:srgbClr val="029123"/>
                </a:solidFill>
                <a:effectLst/>
                <a:latin typeface="Roboto" panose="02000000000000000000" pitchFamily="2" charset="0"/>
              </a:rPr>
              <a:t>UVSSPUP022 Menšinové skupiny</a:t>
            </a:r>
          </a:p>
          <a:p>
            <a:endParaRPr lang="cs-CZ" b="1" dirty="0"/>
          </a:p>
          <a:p>
            <a:r>
              <a:rPr lang="cs-CZ" dirty="0"/>
              <a:t>Fakulta veřejných politik v Opavě</a:t>
            </a:r>
          </a:p>
          <a:p>
            <a:r>
              <a:rPr lang="cs-CZ" dirty="0"/>
              <a:t>léto 2024</a:t>
            </a:r>
          </a:p>
          <a:p>
            <a:r>
              <a:rPr lang="cs-CZ" dirty="0"/>
              <a:t>Rozsah</a:t>
            </a:r>
          </a:p>
          <a:p>
            <a:r>
              <a:rPr lang="cs-CZ" dirty="0"/>
              <a:t>1/1/0. 4 </a:t>
            </a:r>
            <a:r>
              <a:rPr lang="cs-CZ" dirty="0" err="1"/>
              <a:t>kr.</a:t>
            </a:r>
            <a:r>
              <a:rPr lang="cs-CZ" dirty="0"/>
              <a:t> Ukončení: z.</a:t>
            </a:r>
          </a:p>
          <a:p>
            <a:r>
              <a:rPr lang="cs-CZ" b="0" i="0" dirty="0">
                <a:solidFill>
                  <a:srgbClr val="FF0000"/>
                </a:solidFill>
                <a:effectLst/>
                <a:latin typeface="Open Sans" panose="020B0606030504020204" pitchFamily="34" charset="0"/>
              </a:rPr>
              <a:t>10př/sem. 4 </a:t>
            </a:r>
            <a:r>
              <a:rPr lang="cs-CZ" b="0" i="0" dirty="0" err="1">
                <a:solidFill>
                  <a:srgbClr val="FF0000"/>
                </a:solidFill>
                <a:effectLst/>
                <a:latin typeface="Open Sans" panose="020B0606030504020204" pitchFamily="34" charset="0"/>
              </a:rPr>
              <a:t>kr.</a:t>
            </a:r>
            <a:r>
              <a:rPr lang="cs-CZ" b="0" i="0" dirty="0">
                <a:solidFill>
                  <a:srgbClr val="FF0000"/>
                </a:solidFill>
                <a:effectLst/>
                <a:latin typeface="Open Sans" panose="020B0606030504020204" pitchFamily="34" charset="0"/>
              </a:rPr>
              <a:t> Ukončení: z. </a:t>
            </a:r>
            <a:endParaRPr lang="cs-CZ" dirty="0">
              <a:solidFill>
                <a:srgbClr val="FF0000"/>
              </a:solidFill>
            </a:endParaRPr>
          </a:p>
          <a:p>
            <a:endParaRPr lang="cs-CZ" dirty="0"/>
          </a:p>
          <a:p>
            <a:endParaRPr lang="cs-CZ" dirty="0"/>
          </a:p>
        </p:txBody>
      </p:sp>
    </p:spTree>
    <p:extLst>
      <p:ext uri="{BB962C8B-B14F-4D97-AF65-F5344CB8AC3E}">
        <p14:creationId xmlns:p14="http://schemas.microsoft.com/office/powerpoint/2010/main" val="428798462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37C324B-2AFA-8206-E549-D85AA663D4AA}"/>
              </a:ext>
            </a:extLst>
          </p:cNvPr>
          <p:cNvSpPr>
            <a:spLocks noGrp="1"/>
          </p:cNvSpPr>
          <p:nvPr>
            <p:ph type="title"/>
          </p:nvPr>
        </p:nvSpPr>
        <p:spPr/>
        <p:txBody>
          <a:bodyPr/>
          <a:lstStyle/>
          <a:p>
            <a:r>
              <a:rPr lang="cs-CZ" dirty="0">
                <a:solidFill>
                  <a:srgbClr val="00B0F0"/>
                </a:solidFill>
              </a:rPr>
              <a:t>Cizinci / Ukrajinci / Dočasná ochrana - shrnutí</a:t>
            </a:r>
          </a:p>
        </p:txBody>
      </p:sp>
      <p:sp>
        <p:nvSpPr>
          <p:cNvPr id="3" name="Zástupný obsah 2">
            <a:extLst>
              <a:ext uri="{FF2B5EF4-FFF2-40B4-BE49-F238E27FC236}">
                <a16:creationId xmlns:a16="http://schemas.microsoft.com/office/drawing/2014/main" id="{A850361D-9D27-A597-7AC5-58FC1781209B}"/>
              </a:ext>
            </a:extLst>
          </p:cNvPr>
          <p:cNvSpPr>
            <a:spLocks noGrp="1"/>
          </p:cNvSpPr>
          <p:nvPr>
            <p:ph idx="1"/>
          </p:nvPr>
        </p:nvSpPr>
        <p:spPr>
          <a:xfrm>
            <a:off x="1371600" y="2285999"/>
            <a:ext cx="9601200" cy="4200525"/>
          </a:xfrm>
        </p:spPr>
        <p:txBody>
          <a:bodyPr>
            <a:normAutofit fontScale="85000" lnSpcReduction="10000"/>
          </a:bodyPr>
          <a:lstStyle/>
          <a:p>
            <a:r>
              <a:rPr lang="cs-CZ" dirty="0"/>
              <a:t>V Česku žilo dle statistik Ministerstva vnitra k 30. červnu 2023 </a:t>
            </a:r>
            <a:r>
              <a:rPr lang="cs-CZ" b="1" dirty="0">
                <a:solidFill>
                  <a:srgbClr val="FF0000"/>
                </a:solidFill>
              </a:rPr>
              <a:t>1 036 798 cizinců</a:t>
            </a:r>
            <a:r>
              <a:rPr lang="cs-CZ" dirty="0"/>
              <a:t>, což tvoří zhruba 9,5 % celkové populace ČR. Pro lepší představu, to je zhruba počet obyvatel Moravskoslezského kraje. </a:t>
            </a:r>
          </a:p>
          <a:p>
            <a:r>
              <a:rPr lang="cs-CZ" dirty="0"/>
              <a:t>Dočasnou ochranu nyní dokládá takzvaný vízový štítek v dokladech uprchlíků s dobou platnosti do 31. března 2024. Česká republika udělila dočasnou ochranu zhruba půl milionu uprchlíků z Ukrajiny, zhruba třetina se jich vrátila zpět. K letošnímu 18. červnu dostalo vízum k ochraně </a:t>
            </a:r>
            <a:r>
              <a:rPr lang="cs-CZ" dirty="0">
                <a:solidFill>
                  <a:srgbClr val="FF0000"/>
                </a:solidFill>
              </a:rPr>
              <a:t>344.800 lidí z Ukrajiny, většinou ženy a děti</a:t>
            </a:r>
            <a:r>
              <a:rPr lang="cs-CZ" dirty="0"/>
              <a:t>. Podle dřívějších informací tvoří zhruba třetinu uprchlíků děti a mladí do 18 let, z dospělých jsou více než dvě třetiny ženy. Přesný počet ukrajinských běženců pobývajících aktuálně v ČR není známý. Česká republika přijala ze všech zemí střední a východní Evropy v přepočtu na obyvatele nejvíce uprchlíků z válkou zasažené Ukrajiny. V absolutních číslech je ČR třetí za Polskem a Německem. </a:t>
            </a:r>
          </a:p>
          <a:p>
            <a:r>
              <a:rPr lang="cs-CZ" dirty="0">
                <a:solidFill>
                  <a:srgbClr val="FF0000"/>
                </a:solidFill>
              </a:rPr>
              <a:t>V současnosti je v Česku zaměstnáno 903 983 cizinců, tvoří tak více než 17% našich pracujících obyvatel. </a:t>
            </a:r>
            <a:r>
              <a:rPr lang="cs-CZ" dirty="0"/>
              <a:t>Z tohoto počtu je zaměstnáno z Ukrajiny 300.889 osob, jedná se o oficiální statistické údaje z ČSÚ k závěru roku 2022. Ministerstvo školství, mládeže a tělovýchovy uskutečňuje pravidelné šetření o počtu žáků – uprchlíků z Ukrajiny, aktuálně k 31. březnu 2023 je evidováno na školách všech typů celkem 51 281 dětí a žáků - uprchlíků z Ukrajiny. </a:t>
            </a:r>
          </a:p>
        </p:txBody>
      </p:sp>
    </p:spTree>
    <p:extLst>
      <p:ext uri="{BB962C8B-B14F-4D97-AF65-F5344CB8AC3E}">
        <p14:creationId xmlns:p14="http://schemas.microsoft.com/office/powerpoint/2010/main" val="320521550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3BE4049-0808-F64D-66C8-7801CEB0DB7D}"/>
              </a:ext>
            </a:extLst>
          </p:cNvPr>
          <p:cNvSpPr>
            <a:spLocks noGrp="1"/>
          </p:cNvSpPr>
          <p:nvPr>
            <p:ph type="title"/>
          </p:nvPr>
        </p:nvSpPr>
        <p:spPr/>
        <p:txBody>
          <a:bodyPr/>
          <a:lstStyle/>
          <a:p>
            <a:r>
              <a:rPr lang="cs-CZ" dirty="0"/>
              <a:t>Fakta o cizincích v ČR</a:t>
            </a:r>
            <a:br>
              <a:rPr lang="cs-CZ" dirty="0"/>
            </a:br>
            <a:r>
              <a:rPr lang="cs-CZ" dirty="0">
                <a:solidFill>
                  <a:srgbClr val="FF0000"/>
                </a:solidFill>
              </a:rPr>
              <a:t>Otestujte se!</a:t>
            </a:r>
          </a:p>
        </p:txBody>
      </p:sp>
      <p:sp>
        <p:nvSpPr>
          <p:cNvPr id="3" name="Zástupný obsah 2">
            <a:extLst>
              <a:ext uri="{FF2B5EF4-FFF2-40B4-BE49-F238E27FC236}">
                <a16:creationId xmlns:a16="http://schemas.microsoft.com/office/drawing/2014/main" id="{F2245134-1CF1-AA37-A991-6C60F666EF76}"/>
              </a:ext>
            </a:extLst>
          </p:cNvPr>
          <p:cNvSpPr>
            <a:spLocks noGrp="1"/>
          </p:cNvSpPr>
          <p:nvPr>
            <p:ph idx="1"/>
          </p:nvPr>
        </p:nvSpPr>
        <p:spPr>
          <a:xfrm>
            <a:off x="1371600" y="2286000"/>
            <a:ext cx="9601200" cy="4394718"/>
          </a:xfrm>
        </p:spPr>
        <p:txBody>
          <a:bodyPr>
            <a:normAutofit fontScale="92500" lnSpcReduction="20000"/>
          </a:bodyPr>
          <a:lstStyle/>
          <a:p>
            <a:r>
              <a:rPr lang="cs-CZ" b="0" i="0" dirty="0">
                <a:effectLst/>
                <a:latin typeface="Roboto" panose="02000000000000000000" pitchFamily="2" charset="0"/>
              </a:rPr>
              <a:t>Předsudky se šíří tam, kde nejsou fakta. Otestujte si své představy o cizincích.</a:t>
            </a:r>
          </a:p>
          <a:p>
            <a:r>
              <a:rPr lang="cs-CZ" dirty="0">
                <a:hlinkClick r:id="rId2"/>
              </a:rPr>
              <a:t>Předsudky se šíří tam, kde nejsou fakta. - Atlas předsudků (atlaspredsudku.cz)</a:t>
            </a:r>
            <a:r>
              <a:rPr lang="cs-CZ" dirty="0"/>
              <a:t> </a:t>
            </a:r>
          </a:p>
          <a:p>
            <a:endParaRPr lang="cs-CZ" dirty="0"/>
          </a:p>
          <a:p>
            <a:r>
              <a:rPr lang="cs-CZ" dirty="0"/>
              <a:t>Nejpočetnější komunitu cizinců na území Česka již delší dobu tvoří Ukrajinci. </a:t>
            </a:r>
            <a:r>
              <a:rPr lang="cs-CZ" dirty="0">
                <a:solidFill>
                  <a:srgbClr val="FF0000"/>
                </a:solidFill>
              </a:rPr>
              <a:t>Před vypuknutím ruské vojenské agrese na Ukrajině jich tu žilo 199 210.</a:t>
            </a:r>
            <a:r>
              <a:rPr lang="cs-CZ" dirty="0"/>
              <a:t> V důsledku ruské vojenské agrese nyní žije v Česku přes 550 000 Ukrajinců. Následuje Slovensko (118 130) a s větším odstupem pak Vietnam (67 047) a Rusko (42 505), dále pak Rumunsko (20 203), Polsko (17 802), Bulharsko (17 769) a Německo (13 183). Cizinecká populace v Česku je ale rozmanitá s příchozími téměř ze všech koutů světa. Narazit tak můžete i na někoho z Jamajky (19), Mosambiku (12) nebo třeba Svaté Lucie (4). Nejvíce cizinců si za svůj domov vybralo Prahu, v hlavním městě jich žije přes 30 %. Z ostatních krajů je nejpopulárnější Středočeský (bez Prahy) a následuje Jihomoravský kraj. Naopak nejméně cizinců žije v Olomouckém a ve Zlínském kraji. Aktualizované statistiky k počtu cizinců pravidelně vydává Český statistický úřad nebo Ministerstvo vnitra.</a:t>
            </a:r>
          </a:p>
          <a:p>
            <a:endParaRPr lang="cs-CZ" dirty="0"/>
          </a:p>
          <a:p>
            <a:r>
              <a:rPr lang="cs-CZ" dirty="0"/>
              <a:t>Kombinovaná forma tady skončila testem 23.2.2024 </a:t>
            </a:r>
          </a:p>
          <a:p>
            <a:endParaRPr lang="cs-CZ" dirty="0"/>
          </a:p>
          <a:p>
            <a:endParaRPr lang="cs-CZ" dirty="0"/>
          </a:p>
        </p:txBody>
      </p:sp>
    </p:spTree>
    <p:extLst>
      <p:ext uri="{BB962C8B-B14F-4D97-AF65-F5344CB8AC3E}">
        <p14:creationId xmlns:p14="http://schemas.microsoft.com/office/powerpoint/2010/main" val="296282688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2DA9FFE-A1C2-7863-BCC7-C69B3E29722B}"/>
              </a:ext>
            </a:extLst>
          </p:cNvPr>
          <p:cNvSpPr>
            <a:spLocks noGrp="1"/>
          </p:cNvSpPr>
          <p:nvPr>
            <p:ph type="title"/>
          </p:nvPr>
        </p:nvSpPr>
        <p:spPr>
          <a:xfrm>
            <a:off x="1371600" y="685800"/>
            <a:ext cx="9601200" cy="699940"/>
          </a:xfrm>
        </p:spPr>
        <p:txBody>
          <a:bodyPr/>
          <a:lstStyle/>
          <a:p>
            <a:r>
              <a:rPr lang="cs-CZ" b="0" i="0" dirty="0">
                <a:solidFill>
                  <a:srgbClr val="FF0000"/>
                </a:solidFill>
                <a:effectLst/>
                <a:latin typeface="Open Sans" panose="020B0606030504020204" pitchFamily="34" charset="0"/>
              </a:rPr>
              <a:t>Rozšiřující učivo</a:t>
            </a:r>
            <a:endParaRPr lang="cs-CZ" dirty="0">
              <a:solidFill>
                <a:srgbClr val="FF0000"/>
              </a:solidFill>
            </a:endParaRPr>
          </a:p>
        </p:txBody>
      </p:sp>
      <p:sp>
        <p:nvSpPr>
          <p:cNvPr id="3" name="Zástupný obsah 2">
            <a:extLst>
              <a:ext uri="{FF2B5EF4-FFF2-40B4-BE49-F238E27FC236}">
                <a16:creationId xmlns:a16="http://schemas.microsoft.com/office/drawing/2014/main" id="{3F4338B4-DEDE-4257-F0AD-37CC80C1D050}"/>
              </a:ext>
            </a:extLst>
          </p:cNvPr>
          <p:cNvSpPr>
            <a:spLocks noGrp="1"/>
          </p:cNvSpPr>
          <p:nvPr>
            <p:ph idx="1"/>
          </p:nvPr>
        </p:nvSpPr>
        <p:spPr>
          <a:xfrm>
            <a:off x="1673257" y="2086859"/>
            <a:ext cx="9601200" cy="4464770"/>
          </a:xfrm>
        </p:spPr>
        <p:txBody>
          <a:bodyPr>
            <a:normAutofit fontScale="92500" lnSpcReduction="10000"/>
          </a:bodyPr>
          <a:lstStyle/>
          <a:p>
            <a:r>
              <a:rPr lang="cs-CZ" dirty="0">
                <a:solidFill>
                  <a:schemeClr val="tx1"/>
                </a:solidFill>
                <a:hlinkClick r:id="rId2">
                  <a:extLst>
                    <a:ext uri="{A12FA001-AC4F-418D-AE19-62706E023703}">
                      <ahyp:hlinkClr xmlns:ahyp="http://schemas.microsoft.com/office/drawing/2018/hyperlinkcolor" val="tx"/>
                    </a:ext>
                  </a:extLst>
                </a:hlinkClick>
              </a:rPr>
              <a:t>Čtvrtletní zprávy o situaci v oblasti migrace - Aktuální informace o migraci (mvcr.cz)</a:t>
            </a:r>
            <a:r>
              <a:rPr lang="cs-CZ" dirty="0">
                <a:solidFill>
                  <a:schemeClr val="tx1"/>
                </a:solidFill>
              </a:rPr>
              <a:t> </a:t>
            </a:r>
          </a:p>
          <a:p>
            <a:pPr lvl="3">
              <a:buFont typeface="Arial" panose="020B0604020202020204" pitchFamily="34" charset="0"/>
              <a:buChar char="•"/>
            </a:pPr>
            <a:r>
              <a:rPr lang="cs-CZ" b="0" i="0" u="none" strike="noStrike" dirty="0">
                <a:solidFill>
                  <a:schemeClr val="tx1"/>
                </a:solidFill>
                <a:effectLst/>
                <a:latin typeface="Open Sans" panose="020B0606030504020204" pitchFamily="34" charset="0"/>
                <a:hlinkClick r:id="rId3">
                  <a:extLst>
                    <a:ext uri="{A12FA001-AC4F-418D-AE19-62706E023703}">
                      <ahyp:hlinkClr xmlns:ahyp="http://schemas.microsoft.com/office/drawing/2018/hyperlinkcolor" val="tx"/>
                    </a:ext>
                  </a:extLst>
                </a:hlinkClick>
              </a:rPr>
              <a:t>Co je to dočasná ochrana?</a:t>
            </a:r>
            <a:endParaRPr lang="cs-CZ" b="0" i="0" dirty="0">
              <a:solidFill>
                <a:schemeClr val="tx1"/>
              </a:solidFill>
              <a:effectLst/>
              <a:latin typeface="Open Sans" panose="020B0606030504020204" pitchFamily="34" charset="0"/>
            </a:endParaRPr>
          </a:p>
          <a:p>
            <a:pPr lvl="3">
              <a:buFont typeface="Arial" panose="020B0604020202020204" pitchFamily="34" charset="0"/>
              <a:buChar char="•"/>
            </a:pPr>
            <a:r>
              <a:rPr lang="cs-CZ" b="0" i="0" u="none" strike="noStrike" dirty="0">
                <a:solidFill>
                  <a:schemeClr val="tx1"/>
                </a:solidFill>
                <a:effectLst/>
                <a:latin typeface="Open Sans" panose="020B0606030504020204" pitchFamily="34" charset="0"/>
                <a:hlinkClick r:id="rId4">
                  <a:extLst>
                    <a:ext uri="{A12FA001-AC4F-418D-AE19-62706E023703}">
                      <ahyp:hlinkClr xmlns:ahyp="http://schemas.microsoft.com/office/drawing/2018/hyperlinkcolor" val="tx"/>
                    </a:ext>
                  </a:extLst>
                </a:hlinkClick>
              </a:rPr>
              <a:t>Kdo může dočasné ochrany požívat?</a:t>
            </a:r>
            <a:endParaRPr lang="cs-CZ" b="0" i="0" dirty="0">
              <a:solidFill>
                <a:schemeClr val="tx1"/>
              </a:solidFill>
              <a:effectLst/>
              <a:latin typeface="Open Sans" panose="020B0606030504020204" pitchFamily="34" charset="0"/>
            </a:endParaRPr>
          </a:p>
          <a:p>
            <a:pPr lvl="3">
              <a:buFont typeface="Arial" panose="020B0604020202020204" pitchFamily="34" charset="0"/>
              <a:buChar char="•"/>
            </a:pPr>
            <a:r>
              <a:rPr lang="cs-CZ" b="0" i="0" u="none" strike="noStrike" dirty="0">
                <a:solidFill>
                  <a:schemeClr val="tx1"/>
                </a:solidFill>
                <a:effectLst/>
                <a:latin typeface="Open Sans" panose="020B0606030504020204" pitchFamily="34" charset="0"/>
                <a:hlinkClick r:id="rId5">
                  <a:extLst>
                    <a:ext uri="{A12FA001-AC4F-418D-AE19-62706E023703}">
                      <ahyp:hlinkClr xmlns:ahyp="http://schemas.microsoft.com/office/drawing/2018/hyperlinkcolor" val="tx"/>
                    </a:ext>
                  </a:extLst>
                </a:hlinkClick>
              </a:rPr>
              <a:t>Jaká práva mají osoby požívající dočasné ochrany?</a:t>
            </a:r>
            <a:endParaRPr lang="cs-CZ" b="0" i="0" dirty="0">
              <a:solidFill>
                <a:schemeClr val="tx1"/>
              </a:solidFill>
              <a:effectLst/>
              <a:latin typeface="Open Sans" panose="020B0606030504020204" pitchFamily="34" charset="0"/>
            </a:endParaRPr>
          </a:p>
          <a:p>
            <a:pPr lvl="3">
              <a:buFont typeface="Arial" panose="020B0604020202020204" pitchFamily="34" charset="0"/>
              <a:buChar char="•"/>
            </a:pPr>
            <a:r>
              <a:rPr lang="cs-CZ" b="0" i="0" u="none" strike="noStrike" dirty="0">
                <a:solidFill>
                  <a:schemeClr val="tx1"/>
                </a:solidFill>
                <a:effectLst/>
                <a:latin typeface="Open Sans" panose="020B0606030504020204" pitchFamily="34" charset="0"/>
                <a:hlinkClick r:id="rId6">
                  <a:extLst>
                    <a:ext uri="{A12FA001-AC4F-418D-AE19-62706E023703}">
                      <ahyp:hlinkClr xmlns:ahyp="http://schemas.microsoft.com/office/drawing/2018/hyperlinkcolor" val="tx"/>
                    </a:ext>
                  </a:extLst>
                </a:hlinkClick>
              </a:rPr>
              <a:t>Jak dlouho lze dočasné ochrany požívat?</a:t>
            </a:r>
            <a:endParaRPr lang="cs-CZ" b="0" i="0" dirty="0">
              <a:solidFill>
                <a:schemeClr val="tx1"/>
              </a:solidFill>
              <a:effectLst/>
              <a:latin typeface="Open Sans" panose="020B0606030504020204" pitchFamily="34" charset="0"/>
            </a:endParaRPr>
          </a:p>
          <a:p>
            <a:pPr lvl="3">
              <a:buFont typeface="Arial" panose="020B0604020202020204" pitchFamily="34" charset="0"/>
              <a:buChar char="•"/>
            </a:pPr>
            <a:r>
              <a:rPr lang="cs-CZ" b="0" i="0" u="none" strike="noStrike" dirty="0">
                <a:solidFill>
                  <a:schemeClr val="tx1"/>
                </a:solidFill>
                <a:effectLst/>
                <a:latin typeface="Open Sans" panose="020B0606030504020204" pitchFamily="34" charset="0"/>
                <a:hlinkClick r:id="rId7">
                  <a:extLst>
                    <a:ext uri="{A12FA001-AC4F-418D-AE19-62706E023703}">
                      <ahyp:hlinkClr xmlns:ahyp="http://schemas.microsoft.com/office/drawing/2018/hyperlinkcolor" val="tx"/>
                    </a:ext>
                  </a:extLst>
                </a:hlinkClick>
              </a:rPr>
              <a:t>Jak EU uprchlíkům pomáhá?</a:t>
            </a:r>
            <a:endParaRPr lang="cs-CZ" b="0" i="0" dirty="0">
              <a:solidFill>
                <a:schemeClr val="tx1"/>
              </a:solidFill>
              <a:effectLst/>
              <a:latin typeface="Open Sans" panose="020B0606030504020204" pitchFamily="34" charset="0"/>
            </a:endParaRPr>
          </a:p>
          <a:p>
            <a:endParaRPr lang="cs-CZ" dirty="0">
              <a:solidFill>
                <a:schemeClr val="tx1"/>
              </a:solidFill>
            </a:endParaRPr>
          </a:p>
          <a:p>
            <a:r>
              <a:rPr lang="cs-CZ" dirty="0">
                <a:solidFill>
                  <a:srgbClr val="957A99"/>
                </a:solidFill>
                <a:hlinkClick r:id="rId8">
                  <a:extLst>
                    <a:ext uri="{A12FA001-AC4F-418D-AE19-62706E023703}">
                      <ahyp:hlinkClr xmlns:ahyp="http://schemas.microsoft.com/office/drawing/2018/hyperlinkcolor" val="tx"/>
                    </a:ext>
                  </a:extLst>
                </a:hlinkClick>
              </a:rPr>
              <a:t>Dítě - cizinec v české škole | Šance Dětem (sancedetem.cz</a:t>
            </a:r>
            <a:r>
              <a:rPr lang="cs-CZ" dirty="0">
                <a:solidFill>
                  <a:schemeClr val="tx1"/>
                </a:solidFill>
                <a:hlinkClick r:id="rId8">
                  <a:extLst>
                    <a:ext uri="{A12FA001-AC4F-418D-AE19-62706E023703}">
                      <ahyp:hlinkClr xmlns:ahyp="http://schemas.microsoft.com/office/drawing/2018/hyperlinkcolor" val="tx"/>
                    </a:ext>
                  </a:extLst>
                </a:hlinkClick>
              </a:rPr>
              <a:t>)</a:t>
            </a:r>
            <a:endParaRPr lang="cs-CZ" dirty="0">
              <a:solidFill>
                <a:schemeClr val="tx1"/>
              </a:solidFill>
            </a:endParaRPr>
          </a:p>
          <a:p>
            <a:endParaRPr lang="cs-CZ" dirty="0">
              <a:solidFill>
                <a:schemeClr val="tx1"/>
              </a:solidFill>
            </a:endParaRPr>
          </a:p>
          <a:p>
            <a:r>
              <a:rPr lang="cs-CZ" dirty="0">
                <a:solidFill>
                  <a:schemeClr val="tx1"/>
                </a:solidFill>
                <a:hlinkClick r:id="rId9">
                  <a:extLst>
                    <a:ext uri="{A12FA001-AC4F-418D-AE19-62706E023703}">
                      <ahyp:hlinkClr xmlns:ahyp="http://schemas.microsoft.com/office/drawing/2018/hyperlinkcolor" val="tx"/>
                    </a:ext>
                  </a:extLst>
                </a:hlinkClick>
              </a:rPr>
              <a:t>Fakta - Atlas předsudků (atlaspredsudku.cz)</a:t>
            </a:r>
            <a:r>
              <a:rPr lang="cs-CZ" dirty="0">
                <a:solidFill>
                  <a:schemeClr val="tx1"/>
                </a:solidFill>
              </a:rPr>
              <a:t>  </a:t>
            </a:r>
          </a:p>
          <a:p>
            <a:r>
              <a:rPr lang="cs-CZ" dirty="0">
                <a:solidFill>
                  <a:schemeClr val="tx1"/>
                </a:solidFill>
              </a:rPr>
              <a:t>Jak se pracuje s fakty: </a:t>
            </a:r>
            <a:r>
              <a:rPr lang="cs-CZ" dirty="0">
                <a:hlinkClick r:id="rId10"/>
              </a:rPr>
              <a:t>Co dělají Ukrajinci, ptal se diskutér Rakušana. Odpověď dostal od publika - Seznam Zprávy (seznamzpravy.cz)</a:t>
            </a:r>
            <a:r>
              <a:rPr lang="cs-CZ" dirty="0"/>
              <a:t>  X </a:t>
            </a:r>
            <a:r>
              <a:rPr lang="cs-CZ" dirty="0">
                <a:hlinkClick r:id="rId11"/>
              </a:rPr>
              <a:t>Rakušan dostal na debatě s Ukrajinci sirky – Novinky</a:t>
            </a:r>
            <a:r>
              <a:rPr lang="cs-CZ" dirty="0"/>
              <a:t>   </a:t>
            </a:r>
          </a:p>
          <a:p>
            <a:endParaRPr lang="cs-CZ" dirty="0">
              <a:solidFill>
                <a:schemeClr val="tx1"/>
              </a:solidFill>
            </a:endParaRPr>
          </a:p>
        </p:txBody>
      </p:sp>
    </p:spTree>
    <p:extLst>
      <p:ext uri="{BB962C8B-B14F-4D97-AF65-F5344CB8AC3E}">
        <p14:creationId xmlns:p14="http://schemas.microsoft.com/office/powerpoint/2010/main" val="27388669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0842996-FCC5-4FAA-A438-FE2BE751753C}"/>
              </a:ext>
            </a:extLst>
          </p:cNvPr>
          <p:cNvSpPr>
            <a:spLocks noGrp="1"/>
          </p:cNvSpPr>
          <p:nvPr>
            <p:ph type="title"/>
          </p:nvPr>
        </p:nvSpPr>
        <p:spPr/>
        <p:txBody>
          <a:bodyPr>
            <a:normAutofit fontScale="90000"/>
          </a:bodyPr>
          <a:lstStyle/>
          <a:p>
            <a:r>
              <a:rPr lang="cs-CZ" b="1" dirty="0"/>
              <a:t>Národnostní menšiny zastoupené v Radě vlády pro národnostní menšiny</a:t>
            </a:r>
            <a:br>
              <a:rPr lang="cs-CZ" b="1" dirty="0"/>
            </a:br>
            <a:endParaRPr lang="cs-CZ" dirty="0"/>
          </a:p>
        </p:txBody>
      </p:sp>
      <p:sp>
        <p:nvSpPr>
          <p:cNvPr id="3" name="Zástupný obsah 2">
            <a:extLst>
              <a:ext uri="{FF2B5EF4-FFF2-40B4-BE49-F238E27FC236}">
                <a16:creationId xmlns:a16="http://schemas.microsoft.com/office/drawing/2014/main" id="{4D3C13A3-EAAB-47A8-9F93-F4D188DE3C06}"/>
              </a:ext>
            </a:extLst>
          </p:cNvPr>
          <p:cNvSpPr>
            <a:spLocks noGrp="1"/>
          </p:cNvSpPr>
          <p:nvPr>
            <p:ph sz="half" idx="1"/>
          </p:nvPr>
        </p:nvSpPr>
        <p:spPr/>
        <p:txBody>
          <a:bodyPr>
            <a:normAutofit fontScale="92500" lnSpcReduction="10000"/>
          </a:bodyPr>
          <a:lstStyle/>
          <a:p>
            <a:r>
              <a:rPr lang="cs-CZ" u="sng" dirty="0">
                <a:hlinkClick r:id="rId2"/>
              </a:rPr>
              <a:t>Běloruská menšina</a:t>
            </a:r>
            <a:br>
              <a:rPr lang="cs-CZ" dirty="0"/>
            </a:br>
            <a:r>
              <a:rPr lang="cs-CZ" u="sng" dirty="0">
                <a:hlinkClick r:id="rId3"/>
              </a:rPr>
              <a:t>Bulharská menšina</a:t>
            </a:r>
            <a:br>
              <a:rPr lang="cs-CZ" dirty="0"/>
            </a:br>
            <a:r>
              <a:rPr lang="cs-CZ" u="sng" dirty="0">
                <a:hlinkClick r:id="rId4"/>
              </a:rPr>
              <a:t>Chorvatská menšina</a:t>
            </a:r>
            <a:br>
              <a:rPr lang="cs-CZ" dirty="0"/>
            </a:br>
            <a:r>
              <a:rPr lang="cs-CZ" u="sng" dirty="0">
                <a:hlinkClick r:id="rId5"/>
              </a:rPr>
              <a:t>Maďarská menšina</a:t>
            </a:r>
            <a:br>
              <a:rPr lang="cs-CZ" dirty="0"/>
            </a:br>
            <a:r>
              <a:rPr lang="cs-CZ" u="sng" dirty="0">
                <a:hlinkClick r:id="rId6"/>
              </a:rPr>
              <a:t>Německá menšina</a:t>
            </a:r>
            <a:br>
              <a:rPr lang="cs-CZ" dirty="0"/>
            </a:br>
            <a:r>
              <a:rPr lang="cs-CZ" u="sng" dirty="0">
                <a:hlinkClick r:id="rId7"/>
              </a:rPr>
              <a:t>Polská menšina</a:t>
            </a:r>
            <a:br>
              <a:rPr lang="cs-CZ" dirty="0"/>
            </a:br>
            <a:r>
              <a:rPr lang="cs-CZ" u="sng" dirty="0">
                <a:hlinkClick r:id="rId8"/>
              </a:rPr>
              <a:t>Romská menšina</a:t>
            </a:r>
            <a:br>
              <a:rPr lang="cs-CZ" dirty="0"/>
            </a:br>
            <a:r>
              <a:rPr lang="cs-CZ" u="sng" dirty="0">
                <a:hlinkClick r:id="rId9"/>
              </a:rPr>
              <a:t>Rusínská menšina</a:t>
            </a:r>
            <a:br>
              <a:rPr lang="cs-CZ" dirty="0"/>
            </a:br>
            <a:r>
              <a:rPr lang="cs-CZ" u="sng" dirty="0">
                <a:hlinkClick r:id="rId10"/>
              </a:rPr>
              <a:t>Ruská menšina</a:t>
            </a:r>
            <a:br>
              <a:rPr lang="cs-CZ" dirty="0"/>
            </a:br>
            <a:r>
              <a:rPr lang="cs-CZ" u="sng" dirty="0">
                <a:hlinkClick r:id="rId11"/>
              </a:rPr>
              <a:t>Řecká menšina</a:t>
            </a:r>
            <a:br>
              <a:rPr lang="cs-CZ" dirty="0"/>
            </a:br>
            <a:r>
              <a:rPr lang="cs-CZ" u="sng" dirty="0">
                <a:hlinkClick r:id="rId12"/>
              </a:rPr>
              <a:t>Slovenská menšina</a:t>
            </a:r>
            <a:br>
              <a:rPr lang="cs-CZ" dirty="0"/>
            </a:br>
            <a:r>
              <a:rPr lang="cs-CZ" u="sng" dirty="0">
                <a:hlinkClick r:id="rId13"/>
              </a:rPr>
              <a:t>Srbská menšina</a:t>
            </a:r>
            <a:br>
              <a:rPr lang="cs-CZ" dirty="0"/>
            </a:br>
            <a:r>
              <a:rPr lang="cs-CZ" u="sng" dirty="0">
                <a:hlinkClick r:id="rId14"/>
              </a:rPr>
              <a:t>Ukrajinská menšina</a:t>
            </a:r>
            <a:br>
              <a:rPr lang="cs-CZ" dirty="0"/>
            </a:br>
            <a:r>
              <a:rPr lang="cs-CZ" u="sng" dirty="0">
                <a:hlinkClick r:id="rId15"/>
              </a:rPr>
              <a:t>Vietnamská menšina</a:t>
            </a:r>
            <a:r>
              <a:rPr lang="cs-CZ" u="sng" dirty="0"/>
              <a:t> </a:t>
            </a:r>
            <a:endParaRPr lang="cs-CZ" dirty="0"/>
          </a:p>
        </p:txBody>
      </p:sp>
      <p:sp>
        <p:nvSpPr>
          <p:cNvPr id="4" name="Obdélník 3">
            <a:extLst>
              <a:ext uri="{FF2B5EF4-FFF2-40B4-BE49-F238E27FC236}">
                <a16:creationId xmlns:a16="http://schemas.microsoft.com/office/drawing/2014/main" id="{B759F14B-EE6B-421C-8751-DE86C3432B97}"/>
              </a:ext>
            </a:extLst>
          </p:cNvPr>
          <p:cNvSpPr/>
          <p:nvPr/>
        </p:nvSpPr>
        <p:spPr>
          <a:xfrm>
            <a:off x="4540150" y="2613436"/>
            <a:ext cx="6096000" cy="1200329"/>
          </a:xfrm>
          <a:prstGeom prst="rect">
            <a:avLst/>
          </a:prstGeom>
        </p:spPr>
        <p:txBody>
          <a:bodyPr wrap="square">
            <a:spAutoFit/>
          </a:bodyPr>
          <a:lstStyle/>
          <a:p>
            <a:r>
              <a:rPr lang="cs-CZ" dirty="0"/>
              <a:t>Lyceum Řekyň</a:t>
            </a:r>
          </a:p>
          <a:p>
            <a:r>
              <a:rPr lang="cs-CZ" u="sng" dirty="0">
                <a:hlinkClick r:id="rId16"/>
              </a:rPr>
              <a:t>https://www.ceskatelevize.cz/porady/11690334848-sousede/419236100111012/</a:t>
            </a:r>
            <a:r>
              <a:rPr lang="cs-CZ" dirty="0"/>
              <a:t> </a:t>
            </a:r>
          </a:p>
          <a:p>
            <a:r>
              <a:rPr lang="cs-CZ" dirty="0"/>
              <a:t>„Etnický zázrak“ </a:t>
            </a:r>
            <a:endParaRPr lang="en-US" dirty="0"/>
          </a:p>
        </p:txBody>
      </p:sp>
      <p:pic>
        <p:nvPicPr>
          <p:cNvPr id="5" name="Obrázek 4">
            <a:extLst>
              <a:ext uri="{FF2B5EF4-FFF2-40B4-BE49-F238E27FC236}">
                <a16:creationId xmlns:a16="http://schemas.microsoft.com/office/drawing/2014/main" id="{573CE160-B329-804F-5FDC-4554D8A48CDE}"/>
              </a:ext>
            </a:extLst>
          </p:cNvPr>
          <p:cNvPicPr>
            <a:picLocks noChangeAspect="1"/>
          </p:cNvPicPr>
          <p:nvPr/>
        </p:nvPicPr>
        <p:blipFill>
          <a:blip r:embed="rId17"/>
          <a:stretch>
            <a:fillRect/>
          </a:stretch>
        </p:blipFill>
        <p:spPr>
          <a:xfrm>
            <a:off x="7940842" y="3477561"/>
            <a:ext cx="4251158" cy="3380439"/>
          </a:xfrm>
          <a:prstGeom prst="rect">
            <a:avLst/>
          </a:prstGeom>
        </p:spPr>
      </p:pic>
    </p:spTree>
    <p:extLst>
      <p:ext uri="{BB962C8B-B14F-4D97-AF65-F5344CB8AC3E}">
        <p14:creationId xmlns:p14="http://schemas.microsoft.com/office/powerpoint/2010/main" val="108610487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A97F59D-628C-4053-B41F-489D0045FD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cs-CZ"/>
          </a:p>
        </p:txBody>
      </p:sp>
      <p:sp useBgFill="1">
        <p:nvSpPr>
          <p:cNvPr id="10" name="Rectangle 9">
            <a:extLst>
              <a:ext uri="{FF2B5EF4-FFF2-40B4-BE49-F238E27FC236}">
                <a16:creationId xmlns:a16="http://schemas.microsoft.com/office/drawing/2014/main" id="{BA75F4A0-FEAF-4F1B-9C48-7688BF9D41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1">
            <a:schemeClr val="lt2"/>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60842996-FCC5-4FAA-A438-FE2BE751753C}"/>
              </a:ext>
            </a:extLst>
          </p:cNvPr>
          <p:cNvSpPr>
            <a:spLocks noGrp="1"/>
          </p:cNvSpPr>
          <p:nvPr>
            <p:ph type="title"/>
          </p:nvPr>
        </p:nvSpPr>
        <p:spPr>
          <a:xfrm>
            <a:off x="1105469" y="5423537"/>
            <a:ext cx="9867331" cy="868081"/>
          </a:xfrm>
        </p:spPr>
        <p:txBody>
          <a:bodyPr vert="horz" lIns="91440" tIns="45720" rIns="91440" bIns="45720" rtlCol="0" anchor="ctr">
            <a:normAutofit/>
          </a:bodyPr>
          <a:lstStyle/>
          <a:p>
            <a:r>
              <a:rPr lang="en-US" sz="2400" b="1"/>
              <a:t>Národnostní menšiny zastoupené v Radě vlády pro národnostní menšiny</a:t>
            </a:r>
            <a:br>
              <a:rPr lang="en-US" sz="2400" b="1"/>
            </a:br>
            <a:endParaRPr lang="en-US" sz="2400"/>
          </a:p>
        </p:txBody>
      </p:sp>
      <p:sp>
        <p:nvSpPr>
          <p:cNvPr id="12" name="Freeform: Shape 11">
            <a:extLst>
              <a:ext uri="{FF2B5EF4-FFF2-40B4-BE49-F238E27FC236}">
                <a16:creationId xmlns:a16="http://schemas.microsoft.com/office/drawing/2014/main" id="{F1EC79F3-0DE6-47BA-9C5C-039C54F4AC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5400000" flipH="1">
            <a:off x="1730653" y="-921117"/>
            <a:ext cx="1756584" cy="4408488"/>
          </a:xfrm>
          <a:custGeom>
            <a:avLst/>
            <a:gdLst>
              <a:gd name="connsiteX0" fmla="*/ 1756584 w 1756584"/>
              <a:gd name="connsiteY0" fmla="*/ 4408488 h 4408488"/>
              <a:gd name="connsiteX1" fmla="*/ 1756584 w 1756584"/>
              <a:gd name="connsiteY1" fmla="*/ 0 h 4408488"/>
              <a:gd name="connsiteX2" fmla="*/ 1350810 w 1756584"/>
              <a:gd name="connsiteY2" fmla="*/ 0 h 4408488"/>
              <a:gd name="connsiteX3" fmla="*/ 1350810 w 1756584"/>
              <a:gd name="connsiteY3" fmla="*/ 4024068 h 4408488"/>
              <a:gd name="connsiteX4" fmla="*/ 0 w 1756584"/>
              <a:gd name="connsiteY4" fmla="*/ 4023445 h 4408488"/>
              <a:gd name="connsiteX5" fmla="*/ 0 w 1756584"/>
              <a:gd name="connsiteY5" fmla="*/ 4408488 h 4408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56584" h="4408488">
                <a:moveTo>
                  <a:pt x="1756584" y="4408488"/>
                </a:moveTo>
                <a:lnTo>
                  <a:pt x="1756584" y="0"/>
                </a:lnTo>
                <a:lnTo>
                  <a:pt x="1350810" y="0"/>
                </a:lnTo>
                <a:lnTo>
                  <a:pt x="1350810" y="4024068"/>
                </a:lnTo>
                <a:lnTo>
                  <a:pt x="0" y="4023445"/>
                </a:lnTo>
                <a:lnTo>
                  <a:pt x="0" y="4408488"/>
                </a:lnTo>
                <a:close/>
              </a:path>
            </a:pathLst>
          </a:custGeom>
          <a:solidFill>
            <a:schemeClr val="tx2"/>
          </a:solidFill>
          <a:ln w="0">
            <a:noFill/>
            <a:prstDash val="solid"/>
            <a:round/>
            <a:headEnd/>
            <a:tailEnd/>
          </a:ln>
        </p:spPr>
        <p:txBody>
          <a:bodyPr wrap="square">
            <a:noAutofit/>
          </a:bodyPr>
          <a:lstStyle/>
          <a:p>
            <a:endParaRPr lang="en-US" dirty="0"/>
          </a:p>
        </p:txBody>
      </p:sp>
      <p:sp>
        <p:nvSpPr>
          <p:cNvPr id="14" name="Freeform: Shape 13">
            <a:extLst>
              <a:ext uri="{FF2B5EF4-FFF2-40B4-BE49-F238E27FC236}">
                <a16:creationId xmlns:a16="http://schemas.microsoft.com/office/drawing/2014/main" id="{C86C2B07-2A41-4CB1-9C51-F037AF4176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5400000" flipV="1">
            <a:off x="8673443" y="2182330"/>
            <a:ext cx="1755930" cy="4408488"/>
          </a:xfrm>
          <a:custGeom>
            <a:avLst/>
            <a:gdLst>
              <a:gd name="connsiteX0" fmla="*/ 0 w 1755930"/>
              <a:gd name="connsiteY0" fmla="*/ 4023420 h 4408488"/>
              <a:gd name="connsiteX1" fmla="*/ 1 w 1755930"/>
              <a:gd name="connsiteY1" fmla="*/ 4408488 h 4408488"/>
              <a:gd name="connsiteX2" fmla="*/ 1755930 w 1755930"/>
              <a:gd name="connsiteY2" fmla="*/ 4408488 h 4408488"/>
              <a:gd name="connsiteX3" fmla="*/ 1755930 w 1755930"/>
              <a:gd name="connsiteY3" fmla="*/ 0 h 4408488"/>
              <a:gd name="connsiteX4" fmla="*/ 1350156 w 1755930"/>
              <a:gd name="connsiteY4" fmla="*/ 0 h 4408488"/>
              <a:gd name="connsiteX5" fmla="*/ 1350156 w 1755930"/>
              <a:gd name="connsiteY5" fmla="*/ 4023628 h 4408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55930" h="4408488">
                <a:moveTo>
                  <a:pt x="0" y="4023420"/>
                </a:moveTo>
                <a:lnTo>
                  <a:pt x="1" y="4408488"/>
                </a:lnTo>
                <a:lnTo>
                  <a:pt x="1755930" y="4408488"/>
                </a:lnTo>
                <a:lnTo>
                  <a:pt x="1755930" y="0"/>
                </a:lnTo>
                <a:lnTo>
                  <a:pt x="1350156" y="0"/>
                </a:lnTo>
                <a:lnTo>
                  <a:pt x="1350156" y="4023628"/>
                </a:lnTo>
                <a:close/>
              </a:path>
            </a:pathLst>
          </a:custGeom>
          <a:solidFill>
            <a:schemeClr val="tx2"/>
          </a:solidFill>
          <a:ln w="0">
            <a:noFill/>
            <a:prstDash val="solid"/>
            <a:round/>
            <a:headEnd/>
            <a:tailEnd/>
          </a:ln>
        </p:spPr>
        <p:txBody>
          <a:bodyPr/>
          <a:lstStyle/>
          <a:p>
            <a:endParaRPr lang="cs-CZ"/>
          </a:p>
        </p:txBody>
      </p:sp>
      <p:sp>
        <p:nvSpPr>
          <p:cNvPr id="3" name="Zástupný obsah 2">
            <a:extLst>
              <a:ext uri="{FF2B5EF4-FFF2-40B4-BE49-F238E27FC236}">
                <a16:creationId xmlns:a16="http://schemas.microsoft.com/office/drawing/2014/main" id="{4D3C13A3-EAAB-47A8-9F93-F4D188DE3C06}"/>
              </a:ext>
            </a:extLst>
          </p:cNvPr>
          <p:cNvSpPr>
            <a:spLocks noGrp="1"/>
          </p:cNvSpPr>
          <p:nvPr>
            <p:ph sz="half" idx="1"/>
          </p:nvPr>
        </p:nvSpPr>
        <p:spPr>
          <a:xfrm>
            <a:off x="1219201" y="1123486"/>
            <a:ext cx="9639868" cy="3516753"/>
          </a:xfrm>
        </p:spPr>
        <p:txBody>
          <a:bodyPr vert="horz" lIns="91440" tIns="45720" rIns="91440" bIns="45720" rtlCol="0" anchor="ctr">
            <a:normAutofit/>
          </a:bodyPr>
          <a:lstStyle/>
          <a:p>
            <a:r>
              <a:rPr lang="en-US" sz="1700" u="sng">
                <a:hlinkClick r:id="rId2"/>
              </a:rPr>
              <a:t>Běloruská menšina</a:t>
            </a:r>
            <a:br>
              <a:rPr lang="en-US" sz="1700"/>
            </a:br>
            <a:r>
              <a:rPr lang="en-US" sz="1700" u="sng">
                <a:hlinkClick r:id="rId3"/>
              </a:rPr>
              <a:t>Bulharská menšina</a:t>
            </a:r>
            <a:br>
              <a:rPr lang="en-US" sz="1700"/>
            </a:br>
            <a:r>
              <a:rPr lang="en-US" sz="1700" u="sng">
                <a:hlinkClick r:id="rId4"/>
              </a:rPr>
              <a:t>Chorvatská menšina</a:t>
            </a:r>
            <a:br>
              <a:rPr lang="en-US" sz="1700"/>
            </a:br>
            <a:r>
              <a:rPr lang="en-US" sz="1700" u="sng">
                <a:hlinkClick r:id="rId5"/>
              </a:rPr>
              <a:t>Maďarská menšina</a:t>
            </a:r>
            <a:br>
              <a:rPr lang="en-US" sz="1700"/>
            </a:br>
            <a:r>
              <a:rPr lang="en-US" sz="1700" u="sng">
                <a:hlinkClick r:id="rId6"/>
              </a:rPr>
              <a:t>Německá menšina</a:t>
            </a:r>
            <a:br>
              <a:rPr lang="en-US" sz="1700"/>
            </a:br>
            <a:r>
              <a:rPr lang="en-US" sz="1700" u="sng">
                <a:hlinkClick r:id="rId7"/>
              </a:rPr>
              <a:t>Polská menšina</a:t>
            </a:r>
            <a:br>
              <a:rPr lang="en-US" sz="1700"/>
            </a:br>
            <a:r>
              <a:rPr lang="en-US" sz="1700" u="sng">
                <a:hlinkClick r:id="rId8"/>
              </a:rPr>
              <a:t>Romská menšina</a:t>
            </a:r>
            <a:br>
              <a:rPr lang="en-US" sz="1700"/>
            </a:br>
            <a:r>
              <a:rPr lang="en-US" sz="1700" u="sng">
                <a:hlinkClick r:id="rId9"/>
              </a:rPr>
              <a:t>Rusínská menšina</a:t>
            </a:r>
            <a:br>
              <a:rPr lang="en-US" sz="1700"/>
            </a:br>
            <a:r>
              <a:rPr lang="en-US" sz="1700" u="sng">
                <a:hlinkClick r:id="rId10"/>
              </a:rPr>
              <a:t>Ruská menšina</a:t>
            </a:r>
            <a:br>
              <a:rPr lang="en-US" sz="1700"/>
            </a:br>
            <a:r>
              <a:rPr lang="en-US" sz="1700" u="sng">
                <a:hlinkClick r:id="rId11"/>
              </a:rPr>
              <a:t>Řecká menšina</a:t>
            </a:r>
            <a:br>
              <a:rPr lang="en-US" sz="1700"/>
            </a:br>
            <a:r>
              <a:rPr lang="en-US" sz="1700" u="sng">
                <a:hlinkClick r:id="rId12"/>
              </a:rPr>
              <a:t>Slovenská menšina</a:t>
            </a:r>
            <a:br>
              <a:rPr lang="en-US" sz="1700"/>
            </a:br>
            <a:r>
              <a:rPr lang="en-US" sz="1700" u="sng">
                <a:hlinkClick r:id="rId13"/>
              </a:rPr>
              <a:t>Srbská menšina</a:t>
            </a:r>
            <a:br>
              <a:rPr lang="en-US" sz="1700"/>
            </a:br>
            <a:r>
              <a:rPr lang="en-US" sz="1700" u="sng">
                <a:hlinkClick r:id="rId14"/>
              </a:rPr>
              <a:t>Ukrajinská menšina</a:t>
            </a:r>
            <a:br>
              <a:rPr lang="en-US" sz="1700"/>
            </a:br>
            <a:r>
              <a:rPr lang="en-US" sz="1700" u="sng">
                <a:hlinkClick r:id="rId15"/>
              </a:rPr>
              <a:t>Vietnamská menšina</a:t>
            </a:r>
            <a:r>
              <a:rPr lang="en-US" sz="1700" u="sng"/>
              <a:t> </a:t>
            </a:r>
            <a:endParaRPr lang="en-US" sz="1700"/>
          </a:p>
        </p:txBody>
      </p:sp>
      <p:sp>
        <p:nvSpPr>
          <p:cNvPr id="16" name="Rectangle 15">
            <a:extLst>
              <a:ext uri="{FF2B5EF4-FFF2-40B4-BE49-F238E27FC236}">
                <a16:creationId xmlns:a16="http://schemas.microsoft.com/office/drawing/2014/main" id="{A3F67AAC-C977-4759-A5C8-6BC998F963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6453386"/>
            <a:ext cx="12191998" cy="40461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solidFill>
                <a:schemeClr val="bg1"/>
              </a:solidFill>
            </a:endParaRPr>
          </a:p>
        </p:txBody>
      </p:sp>
      <p:sp>
        <p:nvSpPr>
          <p:cNvPr id="7" name="TextovéPole 6">
            <a:extLst>
              <a:ext uri="{FF2B5EF4-FFF2-40B4-BE49-F238E27FC236}">
                <a16:creationId xmlns:a16="http://schemas.microsoft.com/office/drawing/2014/main" id="{7F957785-81AA-84A2-CDE7-DA88B80B3E20}"/>
              </a:ext>
            </a:extLst>
          </p:cNvPr>
          <p:cNvSpPr txBox="1"/>
          <p:nvPr/>
        </p:nvSpPr>
        <p:spPr>
          <a:xfrm>
            <a:off x="4633723" y="2908068"/>
            <a:ext cx="6094428" cy="1846659"/>
          </a:xfrm>
          <a:prstGeom prst="rect">
            <a:avLst/>
          </a:prstGeom>
          <a:noFill/>
        </p:spPr>
        <p:txBody>
          <a:bodyPr wrap="square">
            <a:spAutoFit/>
          </a:bodyPr>
          <a:lstStyle/>
          <a:p>
            <a:endParaRPr lang="cs-CZ" dirty="0"/>
          </a:p>
          <a:p>
            <a:r>
              <a:rPr lang="cs-CZ" sz="2400" b="1" dirty="0"/>
              <a:t>Druhá generace 2014 </a:t>
            </a:r>
          </a:p>
          <a:p>
            <a:r>
              <a:rPr lang="cs-CZ" dirty="0">
                <a:hlinkClick r:id="rId16"/>
              </a:rPr>
              <a:t>https://www.ceskatelevize.cz/porady/1131721572-babylon/414236100152001/</a:t>
            </a:r>
            <a:endParaRPr lang="cs-CZ" dirty="0"/>
          </a:p>
          <a:p>
            <a:endParaRPr lang="cs-CZ" dirty="0"/>
          </a:p>
          <a:p>
            <a:r>
              <a:rPr lang="cs-CZ" dirty="0">
                <a:hlinkClick r:id="rId16"/>
              </a:rPr>
              <a:t>11. leden 2014 - Babylon | Česká televize (ceskatelevize.cz)</a:t>
            </a:r>
            <a:r>
              <a:rPr lang="cs-CZ" dirty="0"/>
              <a:t> </a:t>
            </a:r>
          </a:p>
        </p:txBody>
      </p:sp>
      <p:sp>
        <p:nvSpPr>
          <p:cNvPr id="9" name="AutoShape 1">
            <a:extLst>
              <a:ext uri="{FF2B5EF4-FFF2-40B4-BE49-F238E27FC236}">
                <a16:creationId xmlns:a16="http://schemas.microsoft.com/office/drawing/2014/main" id="{A9DD2886-2C81-ADDE-723E-0E52DC334812}"/>
              </a:ext>
            </a:extLst>
          </p:cNvPr>
          <p:cNvSpPr>
            <a:spLocks noChangeAspect="1" noChangeArrowheads="1"/>
          </p:cNvSpPr>
          <p:nvPr/>
        </p:nvSpPr>
        <p:spPr bwMode="auto">
          <a:xfrm>
            <a:off x="4713402" y="1280356"/>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pic>
        <p:nvPicPr>
          <p:cNvPr id="1026" name="Picture 2" descr="Babylon">
            <a:extLst>
              <a:ext uri="{FF2B5EF4-FFF2-40B4-BE49-F238E27FC236}">
                <a16:creationId xmlns:a16="http://schemas.microsoft.com/office/drawing/2014/main" id="{E1082F09-3C77-2395-15EF-5103DDC152CF}"/>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713402" y="1280356"/>
            <a:ext cx="5715000" cy="1762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381740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659E816-0D3A-4997-9506-0B7188BBD186}"/>
              </a:ext>
            </a:extLst>
          </p:cNvPr>
          <p:cNvSpPr>
            <a:spLocks noGrp="1"/>
          </p:cNvSpPr>
          <p:nvPr>
            <p:ph type="title"/>
          </p:nvPr>
        </p:nvSpPr>
        <p:spPr/>
        <p:txBody>
          <a:bodyPr/>
          <a:lstStyle/>
          <a:p>
            <a:r>
              <a:rPr lang="cs-CZ" dirty="0"/>
              <a:t>Otázky a úkoly:</a:t>
            </a:r>
          </a:p>
        </p:txBody>
      </p:sp>
      <p:sp>
        <p:nvSpPr>
          <p:cNvPr id="3" name="Zástupný obsah 2">
            <a:extLst>
              <a:ext uri="{FF2B5EF4-FFF2-40B4-BE49-F238E27FC236}">
                <a16:creationId xmlns:a16="http://schemas.microsoft.com/office/drawing/2014/main" id="{9D5BC88C-4BDD-4BA4-B536-592026DABD30}"/>
              </a:ext>
            </a:extLst>
          </p:cNvPr>
          <p:cNvSpPr>
            <a:spLocks noGrp="1"/>
          </p:cNvSpPr>
          <p:nvPr>
            <p:ph idx="1"/>
          </p:nvPr>
        </p:nvSpPr>
        <p:spPr/>
        <p:txBody>
          <a:bodyPr/>
          <a:lstStyle/>
          <a:p>
            <a:pPr lvl="0"/>
            <a:r>
              <a:rPr lang="cs-CZ" i="1" dirty="0"/>
              <a:t>Jmenujte další národnostní menšiny, které můžeme v České republice potkávat. Setkali jste se s příslušníky těchto menšin? </a:t>
            </a:r>
            <a:endParaRPr lang="cs-CZ" dirty="0"/>
          </a:p>
          <a:p>
            <a:pPr lvl="0"/>
            <a:r>
              <a:rPr lang="cs-CZ" i="1" dirty="0"/>
              <a:t>Je podle vás v ČR národnostní menšina, která nemá zastoupení v Radě vlády pro národnostní menšiny a přitom je významně početně zastoupená mezi našimi spoluobčany? </a:t>
            </a:r>
            <a:endParaRPr lang="cs-CZ" dirty="0"/>
          </a:p>
          <a:p>
            <a:r>
              <a:rPr lang="cs-CZ" i="1" dirty="0"/>
              <a:t>Dohledejte si aktuální informace k národnostním menšinám v ČR a jejich spolkovému životu v roce 2021. Můžete vyjít z výše citované Zprávy o situaci národnostních menšin v České republice za rok 2021 (Vláda ČR, 2020).</a:t>
            </a:r>
          </a:p>
          <a:p>
            <a:r>
              <a:rPr lang="pl-PL" dirty="0">
                <a:hlinkClick r:id="rId2"/>
              </a:rPr>
              <a:t>Dokumenty Rady | Vláda ČR (gov.cz)</a:t>
            </a:r>
            <a:r>
              <a:rPr lang="cs-CZ" i="1" dirty="0"/>
              <a:t> </a:t>
            </a:r>
            <a:endParaRPr lang="cs-CZ" dirty="0"/>
          </a:p>
          <a:p>
            <a:endParaRPr lang="cs-CZ" dirty="0"/>
          </a:p>
        </p:txBody>
      </p:sp>
    </p:spTree>
    <p:extLst>
      <p:ext uri="{BB962C8B-B14F-4D97-AF65-F5344CB8AC3E}">
        <p14:creationId xmlns:p14="http://schemas.microsoft.com/office/powerpoint/2010/main" val="261909541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a:extLst>
              <a:ext uri="{FF2B5EF4-FFF2-40B4-BE49-F238E27FC236}">
                <a16:creationId xmlns:a16="http://schemas.microsoft.com/office/drawing/2014/main" id="{E2747E1C-D7F1-47B9-9FA3-574854D68A99}"/>
              </a:ext>
            </a:extLst>
          </p:cNvPr>
          <p:cNvSpPr>
            <a:spLocks noGrp="1"/>
          </p:cNvSpPr>
          <p:nvPr>
            <p:ph type="ctrTitle"/>
          </p:nvPr>
        </p:nvSpPr>
        <p:spPr/>
        <p:txBody>
          <a:bodyPr/>
          <a:lstStyle/>
          <a:p>
            <a:r>
              <a:rPr lang="cs-CZ" dirty="0"/>
              <a:t>Multikulturní výchova</a:t>
            </a:r>
          </a:p>
        </p:txBody>
      </p:sp>
      <p:sp>
        <p:nvSpPr>
          <p:cNvPr id="6" name="Podnadpis 5">
            <a:extLst>
              <a:ext uri="{FF2B5EF4-FFF2-40B4-BE49-F238E27FC236}">
                <a16:creationId xmlns:a16="http://schemas.microsoft.com/office/drawing/2014/main" id="{EFE6AC57-E1E8-453A-A12F-43D19C5B8C9A}"/>
              </a:ext>
            </a:extLst>
          </p:cNvPr>
          <p:cNvSpPr>
            <a:spLocks noGrp="1"/>
          </p:cNvSpPr>
          <p:nvPr>
            <p:ph type="subTitle" idx="1"/>
          </p:nvPr>
        </p:nvSpPr>
        <p:spPr/>
        <p:txBody>
          <a:bodyPr/>
          <a:lstStyle/>
          <a:p>
            <a:r>
              <a:rPr lang="cs-CZ" dirty="0"/>
              <a:t>Menšinové skupiny</a:t>
            </a:r>
          </a:p>
        </p:txBody>
      </p:sp>
    </p:spTree>
    <p:extLst>
      <p:ext uri="{BB962C8B-B14F-4D97-AF65-F5344CB8AC3E}">
        <p14:creationId xmlns:p14="http://schemas.microsoft.com/office/powerpoint/2010/main" val="166306287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dirty="0"/>
              <a:t>Úvod do teorie multikulturalismu</a:t>
            </a:r>
          </a:p>
        </p:txBody>
      </p:sp>
      <p:sp>
        <p:nvSpPr>
          <p:cNvPr id="5" name="Zástupný symbol pro text 4"/>
          <p:cNvSpPr>
            <a:spLocks noGrp="1"/>
          </p:cNvSpPr>
          <p:nvPr>
            <p:ph type="body" idx="1"/>
          </p:nvPr>
        </p:nvSpPr>
        <p:spPr>
          <a:xfrm>
            <a:off x="1577404" y="1844836"/>
            <a:ext cx="4443984" cy="720081"/>
          </a:xfrm>
        </p:spPr>
        <p:txBody>
          <a:bodyPr>
            <a:normAutofit fontScale="92500" lnSpcReduction="20000"/>
          </a:bodyPr>
          <a:lstStyle/>
          <a:p>
            <a:r>
              <a:rPr lang="cs-CZ" dirty="0"/>
              <a:t>Pluralistický či diferenční model</a:t>
            </a:r>
          </a:p>
          <a:p>
            <a:endParaRPr lang="cs-CZ" dirty="0"/>
          </a:p>
        </p:txBody>
      </p:sp>
      <p:sp>
        <p:nvSpPr>
          <p:cNvPr id="3" name="Zástupný symbol pro obsah 2"/>
          <p:cNvSpPr>
            <a:spLocks noGrp="1"/>
          </p:cNvSpPr>
          <p:nvPr>
            <p:ph sz="half" idx="2"/>
          </p:nvPr>
        </p:nvSpPr>
        <p:spPr/>
        <p:txBody>
          <a:bodyPr/>
          <a:lstStyle/>
          <a:p>
            <a:pPr marL="342900" lvl="1" indent="-342900">
              <a:buFont typeface="Arial" pitchFamily="34" charset="0"/>
              <a:buChar char="•"/>
            </a:pPr>
            <a:r>
              <a:rPr lang="cs-CZ" dirty="0"/>
              <a:t>Je založen na představě přirozených a nepřekročitelných hranic mezi skupinami.</a:t>
            </a:r>
          </a:p>
          <a:p>
            <a:pPr>
              <a:buNone/>
            </a:pPr>
            <a:endParaRPr lang="cs-CZ" dirty="0"/>
          </a:p>
        </p:txBody>
      </p:sp>
      <p:sp>
        <p:nvSpPr>
          <p:cNvPr id="6" name="Zástupný symbol pro text 5"/>
          <p:cNvSpPr>
            <a:spLocks noGrp="1"/>
          </p:cNvSpPr>
          <p:nvPr>
            <p:ph type="body" sz="quarter" idx="3"/>
          </p:nvPr>
        </p:nvSpPr>
        <p:spPr>
          <a:xfrm>
            <a:off x="6525014" y="1844824"/>
            <a:ext cx="3685793" cy="720080"/>
          </a:xfrm>
        </p:spPr>
        <p:txBody>
          <a:bodyPr>
            <a:normAutofit fontScale="92500" lnSpcReduction="20000"/>
          </a:bodyPr>
          <a:lstStyle/>
          <a:p>
            <a:r>
              <a:rPr lang="cs-CZ" dirty="0"/>
              <a:t>Kritický multikulturalismus</a:t>
            </a:r>
          </a:p>
          <a:p>
            <a:endParaRPr lang="cs-CZ" dirty="0"/>
          </a:p>
        </p:txBody>
      </p:sp>
      <p:sp>
        <p:nvSpPr>
          <p:cNvPr id="4" name="Zástupný symbol pro obsah 3"/>
          <p:cNvSpPr>
            <a:spLocks noGrp="1"/>
          </p:cNvSpPr>
          <p:nvPr>
            <p:ph sz="quarter" idx="4"/>
          </p:nvPr>
        </p:nvSpPr>
        <p:spPr/>
        <p:txBody>
          <a:bodyPr/>
          <a:lstStyle/>
          <a:p>
            <a:pPr marL="342900" lvl="1" indent="-342900">
              <a:buFont typeface="Arial" pitchFamily="34" charset="0"/>
              <a:buChar char="•"/>
            </a:pPr>
            <a:r>
              <a:rPr lang="cs-CZ" dirty="0"/>
              <a:t>Usiluje o rozšíření kritického dialogu napříč skupinovými hranicemi a zároveň i v rámci skupin a klade důraz na individuální přístup.</a:t>
            </a:r>
          </a:p>
          <a:p>
            <a:endParaRPr lang="cs-CZ" dirty="0"/>
          </a:p>
        </p:txBody>
      </p:sp>
      <p:pic>
        <p:nvPicPr>
          <p:cNvPr id="10" name="multikulturalismu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cstate="print"/>
          <a:stretch>
            <a:fillRect/>
          </a:stretch>
        </p:blipFill>
        <p:spPr>
          <a:xfrm>
            <a:off x="8189919" y="4981561"/>
            <a:ext cx="244475" cy="244475"/>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7241" fill="hold"/>
                                        <p:tgtEl>
                                          <p:spTgt spid="10"/>
                                        </p:tgtEl>
                                      </p:cBhvr>
                                    </p:cmd>
                                  </p:childTnLst>
                                </p:cTn>
                              </p:par>
                            </p:childTnLst>
                          </p:cTn>
                        </p:par>
                      </p:childTnLst>
                    </p:cTn>
                  </p:par>
                </p:childTnLst>
              </p:cTn>
              <p:nextCondLst>
                <p:cond evt="onClick" delay="0">
                  <p:tgtEl>
                    <p:spTgt spid="10"/>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10"/>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Multikulturní výchova</a:t>
            </a:r>
          </a:p>
        </p:txBody>
      </p:sp>
      <p:sp>
        <p:nvSpPr>
          <p:cNvPr id="4" name="Zástupný symbol pro text 3"/>
          <p:cNvSpPr>
            <a:spLocks noGrp="1"/>
          </p:cNvSpPr>
          <p:nvPr>
            <p:ph type="body" idx="1"/>
          </p:nvPr>
        </p:nvSpPr>
        <p:spPr/>
        <p:txBody>
          <a:bodyPr>
            <a:normAutofit lnSpcReduction="10000"/>
          </a:bodyPr>
          <a:lstStyle/>
          <a:p>
            <a:r>
              <a:rPr lang="cs-CZ" dirty="0"/>
              <a:t>REDUKCIONISTICKÉ POJETÍ MKV</a:t>
            </a:r>
          </a:p>
        </p:txBody>
      </p:sp>
      <p:sp>
        <p:nvSpPr>
          <p:cNvPr id="5" name="Zástupný symbol pro obsah 4"/>
          <p:cNvSpPr>
            <a:spLocks noGrp="1"/>
          </p:cNvSpPr>
          <p:nvPr>
            <p:ph sz="half" idx="2"/>
          </p:nvPr>
        </p:nvSpPr>
        <p:spPr/>
        <p:txBody>
          <a:bodyPr/>
          <a:lstStyle/>
          <a:p>
            <a:r>
              <a:rPr lang="cs-CZ" dirty="0"/>
              <a:t>Popisuje </a:t>
            </a:r>
            <a:r>
              <a:rPr lang="cs-CZ" dirty="0" err="1"/>
              <a:t>sociokulturní</a:t>
            </a:r>
            <a:r>
              <a:rPr lang="cs-CZ" dirty="0"/>
              <a:t> jednotky jako homogenní a statické skupiny.</a:t>
            </a:r>
          </a:p>
          <a:p>
            <a:r>
              <a:rPr lang="cs-CZ" dirty="0"/>
              <a:t>Selektivnost informací.</a:t>
            </a:r>
          </a:p>
          <a:p>
            <a:r>
              <a:rPr lang="cs-CZ" dirty="0"/>
              <a:t>Podtrhává jinakost druhých a zjednodušuje jejich odlišnost.</a:t>
            </a:r>
          </a:p>
        </p:txBody>
      </p:sp>
      <p:sp>
        <p:nvSpPr>
          <p:cNvPr id="6" name="Zástupný symbol pro text 5"/>
          <p:cNvSpPr>
            <a:spLocks noGrp="1"/>
          </p:cNvSpPr>
          <p:nvPr>
            <p:ph type="body" sz="quarter" idx="3"/>
          </p:nvPr>
        </p:nvSpPr>
        <p:spPr>
          <a:xfrm>
            <a:off x="6376418" y="1813560"/>
            <a:ext cx="4592580" cy="990600"/>
          </a:xfrm>
        </p:spPr>
        <p:txBody>
          <a:bodyPr/>
          <a:lstStyle/>
          <a:p>
            <a:r>
              <a:rPr lang="cs-CZ" dirty="0"/>
              <a:t>TRANSKULTURNÍ PŘÍSTUP</a:t>
            </a:r>
          </a:p>
        </p:txBody>
      </p:sp>
      <p:sp>
        <p:nvSpPr>
          <p:cNvPr id="7" name="Zástupný symbol pro obsah 6"/>
          <p:cNvSpPr>
            <a:spLocks noGrp="1"/>
          </p:cNvSpPr>
          <p:nvPr>
            <p:ph sz="quarter" idx="4"/>
          </p:nvPr>
        </p:nvSpPr>
        <p:spPr/>
        <p:txBody>
          <a:bodyPr/>
          <a:lstStyle/>
          <a:p>
            <a:r>
              <a:rPr lang="cs-CZ" dirty="0"/>
              <a:t>Hledá společná témata.</a:t>
            </a:r>
          </a:p>
          <a:p>
            <a:r>
              <a:rPr lang="cs-CZ" dirty="0"/>
              <a:t>Využití kooperativních strategií ve výuce.</a:t>
            </a:r>
          </a:p>
          <a:p>
            <a:r>
              <a:rPr lang="cs-CZ" dirty="0"/>
              <a:t>Ustupuje od výčtů charakteristik jednotlivých skupin.</a:t>
            </a:r>
          </a:p>
          <a:p>
            <a:r>
              <a:rPr lang="cs-CZ" dirty="0"/>
              <a:t>Relativizuje koncepty skupinové identity</a:t>
            </a:r>
          </a:p>
        </p:txBody>
      </p:sp>
      <p:pic>
        <p:nvPicPr>
          <p:cNvPr id="9" name="mkv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cstate="print"/>
          <a:stretch>
            <a:fillRect/>
          </a:stretch>
        </p:blipFill>
        <p:spPr>
          <a:xfrm>
            <a:off x="4496585" y="5378937"/>
            <a:ext cx="244475" cy="244475"/>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8985" fill="hold"/>
                                        <p:tgtEl>
                                          <p:spTgt spid="9"/>
                                        </p:tgtEl>
                                      </p:cBhvr>
                                    </p:cmd>
                                  </p:childTnLst>
                                </p:cTn>
                              </p:par>
                            </p:childTnLst>
                          </p:cTn>
                        </p:par>
                      </p:childTnLst>
                    </p:cTn>
                  </p:par>
                </p:childTnLst>
              </p:cTn>
              <p:nextCondLst>
                <p:cond evt="onClick" delay="0">
                  <p:tgtEl>
                    <p:spTgt spid="9"/>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9"/>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1951023-2CF3-4828-99C6-6CE9B7291AF2}"/>
              </a:ext>
            </a:extLst>
          </p:cNvPr>
          <p:cNvSpPr>
            <a:spLocks noGrp="1"/>
          </p:cNvSpPr>
          <p:nvPr>
            <p:ph type="title"/>
          </p:nvPr>
        </p:nvSpPr>
        <p:spPr/>
        <p:txBody>
          <a:bodyPr/>
          <a:lstStyle/>
          <a:p>
            <a:r>
              <a:rPr lang="cs-CZ" dirty="0"/>
              <a:t>Žijeme v multikulturním světě?</a:t>
            </a:r>
          </a:p>
        </p:txBody>
      </p:sp>
      <p:sp>
        <p:nvSpPr>
          <p:cNvPr id="3" name="Zástupný obsah 2">
            <a:extLst>
              <a:ext uri="{FF2B5EF4-FFF2-40B4-BE49-F238E27FC236}">
                <a16:creationId xmlns:a16="http://schemas.microsoft.com/office/drawing/2014/main" id="{0F0D821C-8D46-4A7D-B35D-6CAB821F3759}"/>
              </a:ext>
            </a:extLst>
          </p:cNvPr>
          <p:cNvSpPr>
            <a:spLocks noGrp="1"/>
          </p:cNvSpPr>
          <p:nvPr>
            <p:ph idx="1"/>
          </p:nvPr>
        </p:nvSpPr>
        <p:spPr/>
        <p:txBody>
          <a:bodyPr/>
          <a:lstStyle/>
          <a:p>
            <a:endParaRPr lang="cs-CZ" dirty="0"/>
          </a:p>
          <a:p>
            <a:endParaRPr lang="cs-CZ" dirty="0"/>
          </a:p>
          <a:p>
            <a:r>
              <a:rPr lang="cs-CZ" dirty="0">
                <a:hlinkClick r:id="rId2"/>
              </a:rPr>
              <a:t>Vietnamec v práci a na českém úřadě aneb Cizincům se netyká – YouTube</a:t>
            </a:r>
            <a:endParaRPr lang="cs-CZ" dirty="0"/>
          </a:p>
          <a:p>
            <a:endParaRPr lang="cs-CZ" dirty="0"/>
          </a:p>
          <a:p>
            <a:r>
              <a:rPr lang="cs-CZ" dirty="0">
                <a:hlinkClick r:id="rId3"/>
              </a:rPr>
              <a:t>Afričanka na českém nádraží aneb Bez křiku jde všechno líp – YouTube</a:t>
            </a:r>
            <a:endParaRPr lang="cs-CZ" dirty="0"/>
          </a:p>
          <a:p>
            <a:endParaRPr lang="cs-CZ" dirty="0"/>
          </a:p>
        </p:txBody>
      </p:sp>
    </p:spTree>
    <p:extLst>
      <p:ext uri="{BB962C8B-B14F-4D97-AF65-F5344CB8AC3E}">
        <p14:creationId xmlns:p14="http://schemas.microsoft.com/office/powerpoint/2010/main" val="32437973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5EEAD7F-0233-4C07-BB0A-A7DB338A6535}"/>
              </a:ext>
            </a:extLst>
          </p:cNvPr>
          <p:cNvSpPr>
            <a:spLocks noGrp="1"/>
          </p:cNvSpPr>
          <p:nvPr>
            <p:ph type="title"/>
          </p:nvPr>
        </p:nvSpPr>
        <p:spPr>
          <a:xfrm>
            <a:off x="1371600" y="0"/>
            <a:ext cx="9601200" cy="2171700"/>
          </a:xfrm>
        </p:spPr>
        <p:txBody>
          <a:bodyPr>
            <a:normAutofit fontScale="90000"/>
          </a:bodyPr>
          <a:lstStyle/>
          <a:p>
            <a:br>
              <a:rPr lang="cs-CZ" dirty="0"/>
            </a:br>
            <a:r>
              <a:rPr lang="cs-CZ" b="1" dirty="0"/>
              <a:t>Literatura:</a:t>
            </a:r>
            <a:br>
              <a:rPr lang="cs-CZ" dirty="0"/>
            </a:br>
            <a:br>
              <a:rPr lang="cs-CZ" dirty="0"/>
            </a:br>
            <a:endParaRPr lang="cs-CZ" dirty="0"/>
          </a:p>
        </p:txBody>
      </p:sp>
      <p:sp>
        <p:nvSpPr>
          <p:cNvPr id="3" name="Zástupný obsah 2">
            <a:extLst>
              <a:ext uri="{FF2B5EF4-FFF2-40B4-BE49-F238E27FC236}">
                <a16:creationId xmlns:a16="http://schemas.microsoft.com/office/drawing/2014/main" id="{AC4582E0-B666-4041-AD0F-59CFC739092F}"/>
              </a:ext>
            </a:extLst>
          </p:cNvPr>
          <p:cNvSpPr>
            <a:spLocks noGrp="1"/>
          </p:cNvSpPr>
          <p:nvPr>
            <p:ph idx="1"/>
          </p:nvPr>
        </p:nvSpPr>
        <p:spPr>
          <a:xfrm>
            <a:off x="1371600" y="1714500"/>
            <a:ext cx="10210800" cy="5143500"/>
          </a:xfrm>
        </p:spPr>
        <p:txBody>
          <a:bodyPr>
            <a:normAutofit fontScale="92500" lnSpcReduction="20000"/>
          </a:bodyPr>
          <a:lstStyle/>
          <a:p>
            <a:r>
              <a:rPr lang="cs-CZ" dirty="0"/>
              <a:t>PASTRŇÁK, R. </a:t>
            </a:r>
            <a:r>
              <a:rPr lang="cs-CZ" b="1" dirty="0"/>
              <a:t>Sociální práce s menšinami a migranty</a:t>
            </a:r>
            <a:r>
              <a:rPr lang="cs-CZ" dirty="0"/>
              <a:t>. Opava: </a:t>
            </a:r>
            <a:r>
              <a:rPr lang="cs-CZ" dirty="0" err="1"/>
              <a:t>Optys</a:t>
            </a:r>
            <a:r>
              <a:rPr lang="cs-CZ" dirty="0"/>
              <a:t>, 2008. ISBN 978-80-85819-69-4. </a:t>
            </a:r>
          </a:p>
          <a:p>
            <a:r>
              <a:rPr lang="cs-CZ" dirty="0"/>
              <a:t>KOLEKTIV AUTORŮ (Dvořáková, J., Hervertová, V., Horská, J., </a:t>
            </a:r>
            <a:r>
              <a:rPr lang="cs-CZ" dirty="0" err="1"/>
              <a:t>Mourečková</a:t>
            </a:r>
            <a:r>
              <a:rPr lang="cs-CZ" dirty="0"/>
              <a:t>, H</a:t>
            </a:r>
            <a:r>
              <a:rPr lang="cs-CZ" b="1" dirty="0"/>
              <a:t>.). Metody sociální práce s imigranty, azylanty a jejich dětmi. </a:t>
            </a:r>
            <a:r>
              <a:rPr lang="cs-CZ" dirty="0"/>
              <a:t>Triton 2007. ISBN 978-80-7387-097-3.  </a:t>
            </a:r>
          </a:p>
          <a:p>
            <a:r>
              <a:rPr lang="cs-CZ" dirty="0"/>
              <a:t>ŠIŠKOVÁ, T. (</a:t>
            </a:r>
            <a:r>
              <a:rPr lang="cs-CZ" dirty="0" err="1"/>
              <a:t>ed</a:t>
            </a:r>
            <a:r>
              <a:rPr lang="cs-CZ" dirty="0"/>
              <a:t>.). Výchova k toleranci a proti rasismu: zdroje a formy rasismu a netolerance: informace o národnostních menšinách: hry a cvičení pro žáky a studenty. Praha: Portál, 2008. ISBN 9788073671822. </a:t>
            </a:r>
          </a:p>
          <a:p>
            <a:r>
              <a:rPr lang="cs-CZ" dirty="0"/>
              <a:t>TESAŘ, F. Etnické konflikty. Praha: Portál, 2007. ISBN 978-80-7367-097-9. </a:t>
            </a:r>
          </a:p>
          <a:p>
            <a:r>
              <a:rPr lang="cs-CZ" dirty="0"/>
              <a:t>MATOUŠEK, Oldřich a kol. </a:t>
            </a:r>
            <a:r>
              <a:rPr lang="cs-CZ" i="1" dirty="0"/>
              <a:t>Základy sociální práce</a:t>
            </a:r>
            <a:r>
              <a:rPr lang="cs-CZ" dirty="0"/>
              <a:t>. Vyd. 3. Praha: Portál, 2012. 309 s. ISBN 978-80-262-0211-0. (</a:t>
            </a:r>
            <a:r>
              <a:rPr lang="cs-CZ" b="1" dirty="0"/>
              <a:t>kapitola: L. Musil a P. Navrátil: Přístupy k práci s menšinami, s. 267-293</a:t>
            </a:r>
            <a:r>
              <a:rPr lang="cs-CZ" dirty="0"/>
              <a:t>).</a:t>
            </a:r>
            <a:br>
              <a:rPr lang="cs-CZ" dirty="0"/>
            </a:br>
            <a:br>
              <a:rPr lang="cs-CZ" dirty="0"/>
            </a:br>
            <a:r>
              <a:rPr lang="cs-CZ" dirty="0"/>
              <a:t>TOMEŠ, Igor. </a:t>
            </a:r>
            <a:r>
              <a:rPr lang="cs-CZ" i="1" dirty="0"/>
              <a:t>Obory sociální politiky</a:t>
            </a:r>
            <a:r>
              <a:rPr lang="cs-CZ" dirty="0"/>
              <a:t>. Praha: Portál, 2011. ISBN 978-80-7367-868-5. (kapitola: </a:t>
            </a:r>
            <a:r>
              <a:rPr lang="cs-CZ" b="1" dirty="0"/>
              <a:t>Podpora národnostním menšinám a migrantům, s. 297-340</a:t>
            </a:r>
            <a:r>
              <a:rPr lang="cs-CZ" dirty="0"/>
              <a:t>).</a:t>
            </a:r>
            <a:br>
              <a:rPr lang="cs-CZ" dirty="0"/>
            </a:br>
            <a:br>
              <a:rPr lang="cs-CZ" dirty="0"/>
            </a:br>
            <a:r>
              <a:rPr lang="cs-CZ" dirty="0"/>
              <a:t>MATOUŠEK, Oldřich a kol. Sociální služby. Praha: Portál, 2007. ISBN 978-80-7367-310-9. (</a:t>
            </a:r>
            <a:r>
              <a:rPr lang="cs-CZ" b="1" dirty="0"/>
              <a:t>kapitoly: Služby pro etnické menšiny, s. 92-95; Služby pro uprchlíky, s. 95-96</a:t>
            </a:r>
            <a:r>
              <a:rPr lang="cs-CZ" dirty="0"/>
              <a:t>).</a:t>
            </a:r>
            <a:br>
              <a:rPr lang="cs-CZ" dirty="0"/>
            </a:br>
            <a:br>
              <a:rPr lang="cs-CZ" dirty="0"/>
            </a:br>
            <a:r>
              <a:rPr lang="cs-CZ" dirty="0"/>
              <a:t>TOMEŠ, Igor. Úvod do teorie a metodologie sociální politiky. Praha: Portál, 2010. ISBN 978-80-7367-680-3. (</a:t>
            </a:r>
            <a:r>
              <a:rPr lang="cs-CZ" b="1" dirty="0"/>
              <a:t>kapitola: Sociální ochrana menšin, etnik a migrantů, s. 303-312</a:t>
            </a:r>
            <a:r>
              <a:rPr lang="cs-CZ" dirty="0"/>
              <a:t>).</a:t>
            </a:r>
          </a:p>
        </p:txBody>
      </p:sp>
    </p:spTree>
    <p:extLst>
      <p:ext uri="{BB962C8B-B14F-4D97-AF65-F5344CB8AC3E}">
        <p14:creationId xmlns:p14="http://schemas.microsoft.com/office/powerpoint/2010/main" val="293153672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a:t>Je naše škola zdrojem xenofobie a rasismu?</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1C16066-B1D6-CB82-089E-2A21A0AF2FE4}"/>
              </a:ext>
            </a:extLst>
          </p:cNvPr>
          <p:cNvSpPr>
            <a:spLocks noGrp="1"/>
          </p:cNvSpPr>
          <p:nvPr>
            <p:ph type="title"/>
          </p:nvPr>
        </p:nvSpPr>
        <p:spPr/>
        <p:txBody>
          <a:bodyPr/>
          <a:lstStyle/>
          <a:p>
            <a:r>
              <a:rPr lang="cs-CZ" i="1" dirty="0"/>
              <a:t>PŘÍBĚH</a:t>
            </a:r>
          </a:p>
        </p:txBody>
      </p:sp>
      <p:sp>
        <p:nvSpPr>
          <p:cNvPr id="3" name="Zástupný obsah 2">
            <a:extLst>
              <a:ext uri="{FF2B5EF4-FFF2-40B4-BE49-F238E27FC236}">
                <a16:creationId xmlns:a16="http://schemas.microsoft.com/office/drawing/2014/main" id="{510E173E-92DC-8A70-AEA7-89386ABF8FE2}"/>
              </a:ext>
            </a:extLst>
          </p:cNvPr>
          <p:cNvSpPr>
            <a:spLocks noGrp="1"/>
          </p:cNvSpPr>
          <p:nvPr>
            <p:ph idx="1"/>
          </p:nvPr>
        </p:nvSpPr>
        <p:spPr/>
        <p:txBody>
          <a:bodyPr>
            <a:normAutofit/>
          </a:bodyPr>
          <a:lstStyle/>
          <a:p>
            <a:endParaRPr lang="cs-CZ" dirty="0"/>
          </a:p>
          <a:p>
            <a:r>
              <a:rPr lang="cs-CZ" b="1" i="0" dirty="0">
                <a:solidFill>
                  <a:srgbClr val="2A2A2A"/>
                </a:solidFill>
                <a:effectLst/>
                <a:latin typeface="Arial" panose="020B0604020202020204" pitchFamily="34" charset="0"/>
              </a:rPr>
              <a:t>Magdalena </a:t>
            </a:r>
            <a:r>
              <a:rPr lang="cs-CZ" b="1" i="0" dirty="0" err="1">
                <a:solidFill>
                  <a:srgbClr val="2A2A2A"/>
                </a:solidFill>
                <a:effectLst/>
                <a:latin typeface="Arial" panose="020B0604020202020204" pitchFamily="34" charset="0"/>
              </a:rPr>
              <a:t>Karvayová</a:t>
            </a:r>
            <a:r>
              <a:rPr lang="cs-CZ" b="0" i="0" dirty="0">
                <a:solidFill>
                  <a:srgbClr val="2A2A2A"/>
                </a:solidFill>
                <a:effectLst/>
                <a:latin typeface="Arial" panose="020B0604020202020204" pitchFamily="34" charset="0"/>
              </a:rPr>
              <a:t> (1989) narodila se na Slovensku, od dětství žila v Ostravě. Odmaturovala na </a:t>
            </a:r>
            <a:r>
              <a:rPr lang="cs-CZ" b="0" i="0" dirty="0" err="1">
                <a:solidFill>
                  <a:srgbClr val="2A2A2A"/>
                </a:solidFill>
                <a:effectLst/>
                <a:latin typeface="Arial" panose="020B0604020202020204" pitchFamily="34" charset="0"/>
              </a:rPr>
              <a:t>Townshendově</a:t>
            </a:r>
            <a:r>
              <a:rPr lang="cs-CZ" b="0" i="0" dirty="0">
                <a:solidFill>
                  <a:srgbClr val="2A2A2A"/>
                </a:solidFill>
                <a:effectLst/>
                <a:latin typeface="Arial" panose="020B0604020202020204" pitchFamily="34" charset="0"/>
              </a:rPr>
              <a:t> mezinárodní škole s výukou v anglickém jazyce, absolvovala obor srovnávací právo na pražské Anglo-americké univerzitě. Působila jako stážistka na Britském velvyslanectví v Praze, pracovala jako koordinátorka v nadaci Open Society </a:t>
            </a:r>
            <a:r>
              <a:rPr lang="cs-CZ" b="0" i="0" dirty="0" err="1">
                <a:solidFill>
                  <a:srgbClr val="2A2A2A"/>
                </a:solidFill>
                <a:effectLst/>
                <a:latin typeface="Arial" panose="020B0604020202020204" pitchFamily="34" charset="0"/>
              </a:rPr>
              <a:t>Fund</a:t>
            </a:r>
            <a:r>
              <a:rPr lang="cs-CZ" b="0" i="0" dirty="0">
                <a:solidFill>
                  <a:srgbClr val="2A2A2A"/>
                </a:solidFill>
                <a:effectLst/>
                <a:latin typeface="Arial" panose="020B0604020202020204" pitchFamily="34" charset="0"/>
              </a:rPr>
              <a:t>. Založila spolek </a:t>
            </a:r>
            <a:r>
              <a:rPr lang="cs-CZ" b="0" i="0" dirty="0" err="1">
                <a:solidFill>
                  <a:srgbClr val="2A2A2A"/>
                </a:solidFill>
                <a:effectLst/>
                <a:latin typeface="Arial" panose="020B0604020202020204" pitchFamily="34" charset="0"/>
              </a:rPr>
              <a:t>Awen</a:t>
            </a:r>
            <a:r>
              <a:rPr lang="cs-CZ" b="0" i="0" dirty="0">
                <a:solidFill>
                  <a:srgbClr val="2A2A2A"/>
                </a:solidFill>
                <a:effectLst/>
                <a:latin typeface="Arial" panose="020B0604020202020204" pitchFamily="34" charset="0"/>
              </a:rPr>
              <a:t> </a:t>
            </a:r>
            <a:r>
              <a:rPr lang="cs-CZ" b="0" i="0" dirty="0" err="1">
                <a:solidFill>
                  <a:srgbClr val="2A2A2A"/>
                </a:solidFill>
                <a:effectLst/>
                <a:latin typeface="Arial" panose="020B0604020202020204" pitchFamily="34" charset="0"/>
              </a:rPr>
              <a:t>amenca</a:t>
            </a:r>
            <a:r>
              <a:rPr lang="cs-CZ" b="0" i="0" dirty="0">
                <a:solidFill>
                  <a:srgbClr val="2A2A2A"/>
                </a:solidFill>
                <a:effectLst/>
                <a:latin typeface="Arial" panose="020B0604020202020204" pitchFamily="34" charset="0"/>
              </a:rPr>
              <a:t>. V současné době studuje program Magistr práva (LL.M) na Newyorské univerzitě v Praze (UNYP).</a:t>
            </a:r>
          </a:p>
          <a:p>
            <a:r>
              <a:rPr lang="cs-CZ" dirty="0">
                <a:hlinkClick r:id="rId2"/>
              </a:rPr>
              <a:t>Jsem Češka - Babylon | Česká televize (ceskatelevize.cz)</a:t>
            </a:r>
            <a:endParaRPr lang="cs-CZ" dirty="0"/>
          </a:p>
          <a:p>
            <a:endParaRPr lang="cs-CZ" dirty="0"/>
          </a:p>
        </p:txBody>
      </p:sp>
    </p:spTree>
    <p:extLst>
      <p:ext uri="{BB962C8B-B14F-4D97-AF65-F5344CB8AC3E}">
        <p14:creationId xmlns:p14="http://schemas.microsoft.com/office/powerpoint/2010/main" val="97162761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FC000"/>
            </a:gs>
            <a:gs pos="64999">
              <a:srgbClr val="F0EBD5"/>
            </a:gs>
            <a:gs pos="100000">
              <a:srgbClr val="D1C39F"/>
            </a:gs>
          </a:gsLst>
          <a:lin ang="5400000" scaled="0"/>
          <a:tileRect/>
        </a:gradFill>
        <a:effectLst/>
      </p:bgPr>
    </p:bg>
    <p:spTree>
      <p:nvGrpSpPr>
        <p:cNvPr id="1" name=""/>
        <p:cNvGrpSpPr/>
        <p:nvPr/>
      </p:nvGrpSpPr>
      <p:grpSpPr>
        <a:xfrm>
          <a:off x="0" y="0"/>
          <a:ext cx="0" cy="0"/>
          <a:chOff x="0" y="0"/>
          <a:chExt cx="0" cy="0"/>
        </a:xfrm>
      </p:grpSpPr>
      <p:sp>
        <p:nvSpPr>
          <p:cNvPr id="2" name="Nadpis 1"/>
          <p:cNvSpPr>
            <a:spLocks noGrp="1"/>
          </p:cNvSpPr>
          <p:nvPr>
            <p:ph type="title"/>
          </p:nvPr>
        </p:nvSpPr>
        <p:spPr/>
        <p:txBody>
          <a:bodyPr>
            <a:noAutofit/>
          </a:bodyPr>
          <a:lstStyle/>
          <a:p>
            <a:pPr algn="ctr">
              <a:defRPr/>
            </a:pPr>
            <a:r>
              <a:rPr lang="cs-CZ" sz="4000" i="1" dirty="0">
                <a:solidFill>
                  <a:schemeClr val="tx2">
                    <a:satMod val="130000"/>
                  </a:schemeClr>
                </a:solidFill>
              </a:rPr>
              <a:t>„Škola je odrazem společnosti, k níž patří.“</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7FF3B3C-8CE3-4A91-A9D6-23625E031F3B}"/>
              </a:ext>
            </a:extLst>
          </p:cNvPr>
          <p:cNvSpPr>
            <a:spLocks noGrp="1"/>
          </p:cNvSpPr>
          <p:nvPr>
            <p:ph type="title"/>
          </p:nvPr>
        </p:nvSpPr>
        <p:spPr>
          <a:xfrm>
            <a:off x="6934518" y="1090368"/>
            <a:ext cx="3733482" cy="1090538"/>
          </a:xfrm>
        </p:spPr>
        <p:txBody>
          <a:bodyPr>
            <a:normAutofit/>
          </a:bodyPr>
          <a:lstStyle/>
          <a:p>
            <a:r>
              <a:rPr lang="cs-CZ" b="1" dirty="0">
                <a:solidFill>
                  <a:srgbClr val="000000"/>
                </a:solidFill>
              </a:rPr>
              <a:t>Přizpůsobení? </a:t>
            </a:r>
            <a:endParaRPr lang="cs-CZ" dirty="0">
              <a:solidFill>
                <a:srgbClr val="000000"/>
              </a:solidFill>
            </a:endParaRPr>
          </a:p>
        </p:txBody>
      </p:sp>
      <p:pic>
        <p:nvPicPr>
          <p:cNvPr id="1029" name="Picture 5" descr="Babylon">
            <a:extLst>
              <a:ext uri="{FF2B5EF4-FFF2-40B4-BE49-F238E27FC236}">
                <a16:creationId xmlns:a16="http://schemas.microsoft.com/office/drawing/2014/main" id="{733B27CD-F853-468C-A241-A77868EEA374}"/>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524001" y="1700809"/>
            <a:ext cx="5237553" cy="2938139"/>
          </a:xfrm>
          <a:prstGeom prst="rect">
            <a:avLst/>
          </a:prstGeom>
          <a:noFill/>
          <a:extLst>
            <a:ext uri="{909E8E84-426E-40DD-AFC4-6F175D3DCCD1}">
              <a14:hiddenFill xmlns:a14="http://schemas.microsoft.com/office/drawing/2010/main">
                <a:solidFill>
                  <a:srgbClr val="FFFFFF"/>
                </a:solidFill>
              </a14:hiddenFill>
            </a:ext>
          </a:extLst>
        </p:spPr>
      </p:pic>
      <p:sp>
        <p:nvSpPr>
          <p:cNvPr id="3" name="Zástupný obsah 2">
            <a:extLst>
              <a:ext uri="{FF2B5EF4-FFF2-40B4-BE49-F238E27FC236}">
                <a16:creationId xmlns:a16="http://schemas.microsoft.com/office/drawing/2014/main" id="{6BE13C9B-2E66-496A-AA4F-20D877632337}"/>
              </a:ext>
            </a:extLst>
          </p:cNvPr>
          <p:cNvSpPr>
            <a:spLocks noGrp="1"/>
          </p:cNvSpPr>
          <p:nvPr>
            <p:ph idx="1"/>
          </p:nvPr>
        </p:nvSpPr>
        <p:spPr>
          <a:xfrm>
            <a:off x="6921014" y="2492897"/>
            <a:ext cx="3733184" cy="2729467"/>
          </a:xfrm>
        </p:spPr>
        <p:txBody>
          <a:bodyPr anchor="ctr">
            <a:normAutofit lnSpcReduction="10000"/>
          </a:bodyPr>
          <a:lstStyle/>
          <a:p>
            <a:endParaRPr lang="cs-CZ" sz="1500" b="1" dirty="0">
              <a:solidFill>
                <a:srgbClr val="000000"/>
              </a:solidFill>
            </a:endParaRPr>
          </a:p>
          <a:p>
            <a:r>
              <a:rPr lang="cs-CZ" sz="1500" b="1" dirty="0">
                <a:solidFill>
                  <a:srgbClr val="000000"/>
                </a:solidFill>
              </a:rPr>
              <a:t>Nejsme ochotni hledat s nimi společnou cestu, snažit se rozumět a porozumět.</a:t>
            </a:r>
          </a:p>
          <a:p>
            <a:endParaRPr lang="cs-CZ" sz="1500" dirty="0">
              <a:solidFill>
                <a:srgbClr val="000000"/>
              </a:solidFill>
            </a:endParaRPr>
          </a:p>
          <a:p>
            <a:r>
              <a:rPr lang="cs-CZ" sz="1500" dirty="0">
                <a:solidFill>
                  <a:srgbClr val="000000"/>
                </a:solidFill>
                <a:hlinkClick r:id="rId3"/>
              </a:rPr>
              <a:t>https://www.ceskatelevize.cz/porady/1131721572-babylon/dily/vysilani/</a:t>
            </a:r>
            <a:r>
              <a:rPr lang="cs-CZ" sz="1500" dirty="0">
                <a:solidFill>
                  <a:srgbClr val="000000"/>
                </a:solidFill>
              </a:rPr>
              <a:t> </a:t>
            </a:r>
          </a:p>
          <a:p>
            <a:pPr lvl="1"/>
            <a:endParaRPr lang="cs-CZ" sz="1500" dirty="0">
              <a:solidFill>
                <a:srgbClr val="000000"/>
              </a:solidFill>
            </a:endParaRPr>
          </a:p>
          <a:p>
            <a:r>
              <a:rPr lang="cs-CZ" sz="1400" u="sng" dirty="0">
                <a:hlinkClick r:id="rId4"/>
              </a:rPr>
              <a:t>https://www.ceskatelevize.cz/porady/1131721572-babylon/418236100152020/</a:t>
            </a:r>
            <a:r>
              <a:rPr lang="cs-CZ" sz="1400" dirty="0"/>
              <a:t> </a:t>
            </a:r>
          </a:p>
          <a:p>
            <a:r>
              <a:rPr lang="cs-CZ" sz="1400" dirty="0"/>
              <a:t>Adelaide. Hlavní a nejlidnatější město státu Jižní Austrálie.  </a:t>
            </a:r>
          </a:p>
          <a:p>
            <a:pPr lvl="1"/>
            <a:endParaRPr lang="cs-CZ" sz="1500" dirty="0">
              <a:solidFill>
                <a:srgbClr val="000000"/>
              </a:solidFill>
            </a:endParaRPr>
          </a:p>
        </p:txBody>
      </p:sp>
    </p:spTree>
    <p:extLst>
      <p:ext uri="{BB962C8B-B14F-4D97-AF65-F5344CB8AC3E}">
        <p14:creationId xmlns:p14="http://schemas.microsoft.com/office/powerpoint/2010/main" val="92207898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606B1C0-06BA-48D1-A81B-552BD2B3153E}"/>
              </a:ext>
            </a:extLst>
          </p:cNvPr>
          <p:cNvSpPr>
            <a:spLocks noGrp="1"/>
          </p:cNvSpPr>
          <p:nvPr>
            <p:ph type="title"/>
          </p:nvPr>
        </p:nvSpPr>
        <p:spPr/>
        <p:txBody>
          <a:bodyPr>
            <a:normAutofit/>
          </a:bodyPr>
          <a:lstStyle/>
          <a:p>
            <a:r>
              <a:rPr lang="cs-CZ" dirty="0">
                <a:latin typeface="Arial" charset="0"/>
              </a:rPr>
              <a:t>Předsudek má mnoho podob</a:t>
            </a:r>
            <a:endParaRPr lang="cs-CZ" dirty="0"/>
          </a:p>
        </p:txBody>
      </p:sp>
      <p:sp>
        <p:nvSpPr>
          <p:cNvPr id="20482" name="Rectangle 10"/>
          <p:cNvSpPr>
            <a:spLocks noGrp="1"/>
          </p:cNvSpPr>
          <p:nvPr>
            <p:ph idx="1"/>
          </p:nvPr>
        </p:nvSpPr>
        <p:spPr/>
        <p:txBody>
          <a:bodyPr>
            <a:normAutofit/>
          </a:bodyPr>
          <a:lstStyle/>
          <a:p>
            <a:pPr>
              <a:lnSpc>
                <a:spcPct val="90000"/>
              </a:lnSpc>
              <a:spcBef>
                <a:spcPts val="300"/>
              </a:spcBef>
              <a:buNone/>
            </a:pPr>
            <a:endParaRPr lang="cs-CZ" sz="2400" dirty="0">
              <a:latin typeface="Arial" charset="0"/>
            </a:endParaRPr>
          </a:p>
          <a:p>
            <a:pPr>
              <a:lnSpc>
                <a:spcPct val="90000"/>
              </a:lnSpc>
              <a:spcBef>
                <a:spcPts val="300"/>
              </a:spcBef>
            </a:pPr>
            <a:r>
              <a:rPr lang="cs-CZ" sz="2400" dirty="0">
                <a:latin typeface="Arial" charset="0"/>
              </a:rPr>
              <a:t>uvědomit si „jinakost“ lidí kolem sebe,</a:t>
            </a:r>
          </a:p>
          <a:p>
            <a:pPr>
              <a:lnSpc>
                <a:spcPct val="90000"/>
              </a:lnSpc>
              <a:spcBef>
                <a:spcPts val="300"/>
              </a:spcBef>
            </a:pPr>
            <a:r>
              <a:rPr lang="cs-CZ" sz="2400" dirty="0">
                <a:latin typeface="Arial" charset="0"/>
              </a:rPr>
              <a:t>naučit se s touto jinakostí pracovat – budovat vnitřní porozumění, toleranci a empatii,</a:t>
            </a:r>
          </a:p>
          <a:p>
            <a:pPr>
              <a:lnSpc>
                <a:spcPct val="90000"/>
              </a:lnSpc>
              <a:spcBef>
                <a:spcPts val="300"/>
              </a:spcBef>
            </a:pPr>
            <a:r>
              <a:rPr lang="cs-CZ" sz="2400" dirty="0">
                <a:latin typeface="Arial" charset="0"/>
              </a:rPr>
              <a:t>porozumět pojmům generalizace, stereotyp a předsudek, dokázat tyto pojmy vůči sobě vymezit,</a:t>
            </a:r>
          </a:p>
          <a:p>
            <a:pPr>
              <a:lnSpc>
                <a:spcPct val="90000"/>
              </a:lnSpc>
              <a:spcBef>
                <a:spcPts val="300"/>
              </a:spcBef>
            </a:pPr>
            <a:r>
              <a:rPr lang="cs-CZ" sz="2400" dirty="0">
                <a:latin typeface="Arial" charset="0"/>
              </a:rPr>
              <a:t>uvědomit si stereotypy ve svém vlastním myšlení a jednání,</a:t>
            </a:r>
          </a:p>
          <a:p>
            <a:pPr>
              <a:lnSpc>
                <a:spcPct val="90000"/>
              </a:lnSpc>
              <a:spcBef>
                <a:spcPts val="300"/>
              </a:spcBef>
            </a:pPr>
            <a:r>
              <a:rPr lang="cs-CZ" sz="2400" dirty="0">
                <a:latin typeface="Arial" charset="0"/>
              </a:rPr>
              <a:t>přijmout vlastní „jinakost“ a na prožitku této jinakosti budovat empatii vůči lidem posuzovaným na základě stereotypů.</a:t>
            </a:r>
          </a:p>
        </p:txBody>
      </p:sp>
    </p:spTree>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2524126" y="357189"/>
            <a:ext cx="7286625" cy="523875"/>
          </a:xfrm>
          <a:prstGeom prst="rect">
            <a:avLst/>
          </a:prstGeom>
        </p:spPr>
        <p:txBody>
          <a:bodyPr>
            <a:spAutoFit/>
          </a:bodyPr>
          <a:lstStyle/>
          <a:p>
            <a:pPr algn="ctr">
              <a:defRPr/>
            </a:pPr>
            <a:r>
              <a:rPr lang="cs-CZ" sz="2800" b="1" dirty="0">
                <a:solidFill>
                  <a:prstClr val="black"/>
                </a:solidFill>
                <a:effectLst>
                  <a:outerShdw blurRad="38100" dist="38100" dir="2700000" algn="tl">
                    <a:srgbClr val="C0C0C0"/>
                  </a:outerShdw>
                </a:effectLst>
                <a:ea typeface="+mj-ea"/>
                <a:cs typeface="+mj-cs"/>
              </a:rPr>
              <a:t>Aktivita: Práce s příběhem</a:t>
            </a:r>
            <a:endParaRPr lang="cs-CZ" sz="2800" dirty="0"/>
          </a:p>
        </p:txBody>
      </p:sp>
      <p:pic>
        <p:nvPicPr>
          <p:cNvPr id="21508" name="Picture 2"/>
          <p:cNvPicPr>
            <a:picLocks noChangeAspect="1" noChangeArrowheads="1"/>
          </p:cNvPicPr>
          <p:nvPr/>
        </p:nvPicPr>
        <p:blipFill>
          <a:blip r:embed="rId4" cstate="print">
            <a:lum bright="4000" contrast="12000"/>
          </a:blip>
          <a:srcRect/>
          <a:stretch>
            <a:fillRect/>
          </a:stretch>
        </p:blipFill>
        <p:spPr bwMode="auto">
          <a:xfrm>
            <a:off x="2095500" y="1071563"/>
            <a:ext cx="8001000" cy="3744912"/>
          </a:xfrm>
          <a:prstGeom prst="rect">
            <a:avLst/>
          </a:prstGeom>
          <a:noFill/>
          <a:ln w="12700">
            <a:solidFill>
              <a:schemeClr val="tx1"/>
            </a:solidFill>
            <a:miter lim="800000"/>
            <a:headEnd/>
            <a:tailEnd/>
          </a:ln>
        </p:spPr>
      </p:pic>
      <p:pic>
        <p:nvPicPr>
          <p:cNvPr id="5" name="fulghu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cstate="print"/>
          <a:stretch>
            <a:fillRect/>
          </a:stretch>
        </p:blipFill>
        <p:spPr>
          <a:xfrm>
            <a:off x="9120337" y="476673"/>
            <a:ext cx="244475" cy="244475"/>
          </a:xfrm>
          <a:prstGeom prst="rect">
            <a:avLst/>
          </a:prstGeom>
        </p:spPr>
      </p:pic>
    </p:spTree>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07722" fill="hold"/>
                                        <p:tgtEl>
                                          <p:spTgt spid="5"/>
                                        </p:tgtEl>
                                      </p:cBhvr>
                                    </p:cmd>
                                  </p:childTnLst>
                                </p:cTn>
                              </p:par>
                            </p:childTnLst>
                          </p:cTn>
                        </p:par>
                      </p:childTnLst>
                    </p:cTn>
                  </p:par>
                </p:childTnLst>
              </p:cTn>
              <p:nextCondLst>
                <p:cond evt="onClick" delay="0">
                  <p:tgtEl>
                    <p:spTgt spid="5"/>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AA2F9760-1485-4949-AA2E-8494A9D2575C}"/>
              </a:ext>
            </a:extLst>
          </p:cNvPr>
          <p:cNvSpPr>
            <a:spLocks noGrp="1"/>
          </p:cNvSpPr>
          <p:nvPr>
            <p:ph type="title"/>
          </p:nvPr>
        </p:nvSpPr>
        <p:spPr>
          <a:xfrm>
            <a:off x="1981200" y="274638"/>
            <a:ext cx="8229600" cy="1143000"/>
          </a:xfrm>
        </p:spPr>
        <p:txBody>
          <a:bodyPr>
            <a:normAutofit fontScale="90000"/>
          </a:bodyPr>
          <a:lstStyle/>
          <a:p>
            <a:r>
              <a:rPr lang="cs-CZ" dirty="0"/>
              <a:t>Robert </a:t>
            </a:r>
            <a:r>
              <a:rPr lang="cs-CZ" dirty="0" err="1"/>
              <a:t>Fulghum</a:t>
            </a:r>
            <a:r>
              <a:rPr lang="cs-CZ" dirty="0"/>
              <a:t>: Všechno, co opravdu potřebuju znát, jsem se naučil v mateřské školce, 1991</a:t>
            </a:r>
            <a:endParaRPr lang="en-US" dirty="0"/>
          </a:p>
        </p:txBody>
      </p:sp>
      <p:sp>
        <p:nvSpPr>
          <p:cNvPr id="10" name="Content Placeholder 2">
            <a:extLst>
              <a:ext uri="{FF2B5EF4-FFF2-40B4-BE49-F238E27FC236}">
                <a16:creationId xmlns:a16="http://schemas.microsoft.com/office/drawing/2014/main" id="{38C6E2DD-1AA3-44EE-AA5E-C8BA267CFBE4}"/>
              </a:ext>
            </a:extLst>
          </p:cNvPr>
          <p:cNvSpPr>
            <a:spLocks noGrp="1"/>
          </p:cNvSpPr>
          <p:nvPr>
            <p:ph sz="half" idx="1"/>
          </p:nvPr>
        </p:nvSpPr>
        <p:spPr>
          <a:xfrm>
            <a:off x="1981200" y="1988841"/>
            <a:ext cx="4038600" cy="4137329"/>
          </a:xfrm>
        </p:spPr>
        <p:txBody>
          <a:bodyPr/>
          <a:lstStyle/>
          <a:p>
            <a:r>
              <a:rPr lang="cs-CZ" dirty="0"/>
              <a:t>Kapitola: „Rusové jsou parchanti…“ </a:t>
            </a:r>
          </a:p>
          <a:p>
            <a:endParaRPr lang="cs-CZ" dirty="0"/>
          </a:p>
          <a:p>
            <a:endParaRPr lang="cs-CZ" dirty="0"/>
          </a:p>
          <a:p>
            <a:endParaRPr lang="cs-CZ" dirty="0"/>
          </a:p>
          <a:p>
            <a:r>
              <a:rPr lang="cs-CZ" i="1" dirty="0"/>
              <a:t>Láska je cit, který sdílíme s lidmi všech národností… </a:t>
            </a:r>
            <a:endParaRPr lang="en-US" i="1" dirty="0"/>
          </a:p>
        </p:txBody>
      </p:sp>
      <p:sp>
        <p:nvSpPr>
          <p:cNvPr id="12" name="Content Placeholder 3">
            <a:extLst>
              <a:ext uri="{FF2B5EF4-FFF2-40B4-BE49-F238E27FC236}">
                <a16:creationId xmlns:a16="http://schemas.microsoft.com/office/drawing/2014/main" id="{1EF0B2CB-466A-40A0-86F4-82857BA825AC}"/>
              </a:ext>
            </a:extLst>
          </p:cNvPr>
          <p:cNvSpPr>
            <a:spLocks noGrp="1"/>
          </p:cNvSpPr>
          <p:nvPr>
            <p:ph sz="half" idx="2"/>
          </p:nvPr>
        </p:nvSpPr>
        <p:spPr>
          <a:xfrm>
            <a:off x="6172200" y="1988841"/>
            <a:ext cx="4038600" cy="4137329"/>
          </a:xfrm>
        </p:spPr>
        <p:txBody>
          <a:bodyPr/>
          <a:lstStyle/>
          <a:p>
            <a:r>
              <a:rPr lang="cs-CZ" dirty="0"/>
              <a:t>Zamyšlení: </a:t>
            </a:r>
          </a:p>
          <a:p>
            <a:pPr lvl="1"/>
            <a:r>
              <a:rPr lang="cs-CZ" dirty="0"/>
              <a:t>Jaké stereotypy se v příběhu vyskytují? </a:t>
            </a:r>
          </a:p>
          <a:p>
            <a:pPr lvl="1"/>
            <a:r>
              <a:rPr lang="cs-CZ" dirty="0"/>
              <a:t>Jaké byly reakce jednotlivých postav? </a:t>
            </a:r>
          </a:p>
          <a:p>
            <a:pPr lvl="1"/>
            <a:r>
              <a:rPr lang="cs-CZ" dirty="0"/>
              <a:t>Díky čemu má příběh pozitivní vyznění? </a:t>
            </a:r>
          </a:p>
          <a:p>
            <a:pPr lvl="1"/>
            <a:r>
              <a:rPr lang="cs-CZ" dirty="0"/>
              <a:t>Jaké jsou výhody </a:t>
            </a:r>
            <a:r>
              <a:rPr lang="cs-CZ" i="1" dirty="0"/>
              <a:t>narativní komunikace </a:t>
            </a:r>
            <a:r>
              <a:rPr lang="cs-CZ" dirty="0"/>
              <a:t>ve výuce? </a:t>
            </a:r>
            <a:endParaRPr lang="en-US" dirty="0"/>
          </a:p>
        </p:txBody>
      </p:sp>
    </p:spTree>
    <p:extLst>
      <p:ext uri="{BB962C8B-B14F-4D97-AF65-F5344CB8AC3E}">
        <p14:creationId xmlns:p14="http://schemas.microsoft.com/office/powerpoint/2010/main" val="278356824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DC167C1-34EC-4066-B14B-EA6CB860B7CB}"/>
              </a:ext>
            </a:extLst>
          </p:cNvPr>
          <p:cNvSpPr>
            <a:spLocks noGrp="1"/>
          </p:cNvSpPr>
          <p:nvPr>
            <p:ph type="title"/>
          </p:nvPr>
        </p:nvSpPr>
        <p:spPr/>
        <p:txBody>
          <a:bodyPr/>
          <a:lstStyle/>
          <a:p>
            <a:r>
              <a:rPr lang="cs-CZ" dirty="0"/>
              <a:t>Postoje</a:t>
            </a:r>
          </a:p>
        </p:txBody>
      </p:sp>
      <p:sp>
        <p:nvSpPr>
          <p:cNvPr id="3" name="Zástupný obsah 2">
            <a:extLst>
              <a:ext uri="{FF2B5EF4-FFF2-40B4-BE49-F238E27FC236}">
                <a16:creationId xmlns:a16="http://schemas.microsoft.com/office/drawing/2014/main" id="{8AF9402C-31F9-429E-AE94-83EFA189784E}"/>
              </a:ext>
            </a:extLst>
          </p:cNvPr>
          <p:cNvSpPr>
            <a:spLocks noGrp="1"/>
          </p:cNvSpPr>
          <p:nvPr>
            <p:ph idx="1"/>
          </p:nvPr>
        </p:nvSpPr>
        <p:spPr/>
        <p:txBody>
          <a:bodyPr>
            <a:normAutofit lnSpcReduction="10000"/>
          </a:bodyPr>
          <a:lstStyle/>
          <a:p>
            <a:r>
              <a:rPr lang="cs-CZ" dirty="0"/>
              <a:t>jsou dle Hayesové (2003, s. 96) predispozice k příznivé nebo nepříznivé reakci na daný objekt. Postoje se utvářejí v průběhu ontogeneze, respektive socializace jedince, a to jak ve výchovných interakcích, tak ve spontánním sociálním učení. Postoje jsou tedy naučené a současně stabilní a konzistentní. Postoje mají kognitivní, emocionální a behaviorální dimenzi (srov. vymezení interkulturních kompetencí In </a:t>
            </a:r>
            <a:r>
              <a:rPr lang="cs-CZ" dirty="0" err="1"/>
              <a:t>Buryánek</a:t>
            </a:r>
            <a:r>
              <a:rPr lang="cs-CZ" dirty="0"/>
              <a:t>, a kol., 2002) a od názorů se liší tím, že nepředstavují jen domněle pravdivé výroky, ale obsahují hodnotící složku, vyvolávají v nás pocity, které se váží k určité záležitosti.</a:t>
            </a:r>
          </a:p>
          <a:p>
            <a:endParaRPr lang="cs-CZ" dirty="0"/>
          </a:p>
          <a:p>
            <a:endParaRPr lang="cs-CZ" dirty="0"/>
          </a:p>
        </p:txBody>
      </p:sp>
    </p:spTree>
    <p:extLst>
      <p:ext uri="{BB962C8B-B14F-4D97-AF65-F5344CB8AC3E}">
        <p14:creationId xmlns:p14="http://schemas.microsoft.com/office/powerpoint/2010/main" val="166274223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8F5EBC6-6608-4CCA-8A8E-E0B6185B35F2}"/>
              </a:ext>
            </a:extLst>
          </p:cNvPr>
          <p:cNvSpPr>
            <a:spLocks noGrp="1"/>
          </p:cNvSpPr>
          <p:nvPr>
            <p:ph type="title"/>
          </p:nvPr>
        </p:nvSpPr>
        <p:spPr/>
        <p:txBody>
          <a:bodyPr/>
          <a:lstStyle/>
          <a:p>
            <a:r>
              <a:rPr lang="cs-CZ" dirty="0"/>
              <a:t>Stereotyp</a:t>
            </a:r>
          </a:p>
        </p:txBody>
      </p:sp>
      <p:sp>
        <p:nvSpPr>
          <p:cNvPr id="3" name="Zástupný obsah 2">
            <a:extLst>
              <a:ext uri="{FF2B5EF4-FFF2-40B4-BE49-F238E27FC236}">
                <a16:creationId xmlns:a16="http://schemas.microsoft.com/office/drawing/2014/main" id="{4CB22640-48AA-4A55-BF55-F7E06637E82D}"/>
              </a:ext>
            </a:extLst>
          </p:cNvPr>
          <p:cNvSpPr>
            <a:spLocks noGrp="1"/>
          </p:cNvSpPr>
          <p:nvPr>
            <p:ph idx="1"/>
          </p:nvPr>
        </p:nvSpPr>
        <p:spPr/>
        <p:txBody>
          <a:bodyPr>
            <a:normAutofit fontScale="85000" lnSpcReduction="20000"/>
          </a:bodyPr>
          <a:lstStyle/>
          <a:p>
            <a:r>
              <a:rPr lang="cs-CZ" dirty="0"/>
              <a:t>je jednotvárný, ustálený, navyklý vzorec chování a myšlení. Nejčastějším negativním projevem stereotypu vůči druhým jsou předsudky či přímo diskriminace, tedy odlišné a většinou nespravedlivé chování k druhým kvůli jejich příslušnosti k určité skupině – např. náboženské, národnostní, etnické, sociální aj. Stereotyp může však být i (zdánlivě) pozitivní (např. „lidé s brýlemi jsou inteligentní“). Stereotyp vzniká na základě zjednodušení, přehánění nebo překroucení pravdy, generalizace a představení některých kulturních rysů (atributů) jako „přirozených“ (např. Romové mají to tuláctví v krvi a nikdy nebudou chtít pracovat“). Společenské stereotypy zjednodušují naši orientaci a rozhodování a podporují primitivní rozlišení na „my“ a „oni“. Jsou velmi trvanlivé a člověk je přebírá v dětství či v mládí od svého okolí, a to zejména o takových skupinách, s nimiž nemá osobní zkušenost.</a:t>
            </a:r>
          </a:p>
          <a:p>
            <a:pPr marL="0" indent="0">
              <a:buNone/>
            </a:pPr>
            <a:endParaRPr lang="cs-CZ" dirty="0"/>
          </a:p>
          <a:p>
            <a:endParaRPr lang="cs-CZ" dirty="0"/>
          </a:p>
        </p:txBody>
      </p:sp>
    </p:spTree>
    <p:extLst>
      <p:ext uri="{BB962C8B-B14F-4D97-AF65-F5344CB8AC3E}">
        <p14:creationId xmlns:p14="http://schemas.microsoft.com/office/powerpoint/2010/main" val="154450993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4DA6B68-242A-4C74-AA74-F44BF431F476}"/>
              </a:ext>
            </a:extLst>
          </p:cNvPr>
          <p:cNvSpPr>
            <a:spLocks noGrp="1"/>
          </p:cNvSpPr>
          <p:nvPr>
            <p:ph type="title"/>
          </p:nvPr>
        </p:nvSpPr>
        <p:spPr/>
        <p:txBody>
          <a:bodyPr/>
          <a:lstStyle/>
          <a:p>
            <a:r>
              <a:rPr lang="cs-CZ" dirty="0"/>
              <a:t>Předsudek</a:t>
            </a:r>
          </a:p>
        </p:txBody>
      </p:sp>
      <p:sp>
        <p:nvSpPr>
          <p:cNvPr id="3" name="Zástupný obsah 2">
            <a:extLst>
              <a:ext uri="{FF2B5EF4-FFF2-40B4-BE49-F238E27FC236}">
                <a16:creationId xmlns:a16="http://schemas.microsoft.com/office/drawing/2014/main" id="{0CBC6B9B-BD63-4217-9ADC-7CE2DF6178C0}"/>
              </a:ext>
            </a:extLst>
          </p:cNvPr>
          <p:cNvSpPr>
            <a:spLocks noGrp="1"/>
          </p:cNvSpPr>
          <p:nvPr>
            <p:ph idx="1"/>
          </p:nvPr>
        </p:nvSpPr>
        <p:spPr/>
        <p:txBody>
          <a:bodyPr>
            <a:normAutofit lnSpcReduction="10000"/>
          </a:bodyPr>
          <a:lstStyle/>
          <a:p>
            <a:r>
              <a:rPr lang="cs-CZ" dirty="0"/>
              <a:t>je přisuzování vlastností (většinou negativních) lidem dopředu, aniž bychom je znali. Někdy je definován jako negativní stereotyp. Obsahuje záporné hodnocení nebo rovnou odsouzení. Jedná se o antipatii, která vychází z chybné a strnulé generalizace. Předsudky můžeme pouze pociťovat (tj. smýšlet o ostatních lidech bez ohledu na jejich skutečné vlastnosti), nebo je i vyjadřovat veřejně, slovně. Předsudky bývají namířeny nejčastěji proti určité skupině jako celku, anebo proti jedinci, protože je příslušníkem této skupiny. (srov. Preissová Krejčí, Šotola, 2012, s. 156–157).</a:t>
            </a:r>
          </a:p>
          <a:p>
            <a:endParaRPr lang="cs-CZ" dirty="0"/>
          </a:p>
        </p:txBody>
      </p:sp>
    </p:spTree>
    <p:extLst>
      <p:ext uri="{BB962C8B-B14F-4D97-AF65-F5344CB8AC3E}">
        <p14:creationId xmlns:p14="http://schemas.microsoft.com/office/powerpoint/2010/main" val="31586559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008F9E2-7EE2-45D5-8EC4-401ED652C153}"/>
              </a:ext>
            </a:extLst>
          </p:cNvPr>
          <p:cNvSpPr>
            <a:spLocks noGrp="1"/>
          </p:cNvSpPr>
          <p:nvPr>
            <p:ph type="title"/>
          </p:nvPr>
        </p:nvSpPr>
        <p:spPr>
          <a:xfrm>
            <a:off x="4954181" y="685800"/>
            <a:ext cx="6562905" cy="1485900"/>
          </a:xfrm>
        </p:spPr>
        <p:txBody>
          <a:bodyPr>
            <a:normAutofit/>
          </a:bodyPr>
          <a:lstStyle/>
          <a:p>
            <a:r>
              <a:rPr lang="cs-CZ" dirty="0"/>
              <a:t>Literatura</a:t>
            </a:r>
          </a:p>
        </p:txBody>
      </p:sp>
      <p:sp>
        <p:nvSpPr>
          <p:cNvPr id="10" name="Rectangle 9">
            <a:extLst>
              <a:ext uri="{FF2B5EF4-FFF2-40B4-BE49-F238E27FC236}">
                <a16:creationId xmlns:a16="http://schemas.microsoft.com/office/drawing/2014/main" id="{6B205BC3-0B06-4EA6-9066-1A0BEC22C8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cs-CZ"/>
          </a:p>
        </p:txBody>
      </p:sp>
      <p:pic>
        <p:nvPicPr>
          <p:cNvPr id="5" name="Obrázek 4">
            <a:extLst>
              <a:ext uri="{FF2B5EF4-FFF2-40B4-BE49-F238E27FC236}">
                <a16:creationId xmlns:a16="http://schemas.microsoft.com/office/drawing/2014/main" id="{CB39F8D2-F5AF-336C-5FCD-CE071D0ECB0B}"/>
              </a:ext>
            </a:extLst>
          </p:cNvPr>
          <p:cNvPicPr>
            <a:picLocks noChangeAspect="1"/>
          </p:cNvPicPr>
          <p:nvPr/>
        </p:nvPicPr>
        <p:blipFill>
          <a:blip r:embed="rId2"/>
          <a:stretch>
            <a:fillRect/>
          </a:stretch>
        </p:blipFill>
        <p:spPr>
          <a:xfrm>
            <a:off x="1023562" y="659772"/>
            <a:ext cx="3613752" cy="5218414"/>
          </a:xfrm>
          <a:prstGeom prst="rect">
            <a:avLst/>
          </a:prstGeom>
        </p:spPr>
      </p:pic>
      <p:sp>
        <p:nvSpPr>
          <p:cNvPr id="3" name="Zástupný obsah 2">
            <a:extLst>
              <a:ext uri="{FF2B5EF4-FFF2-40B4-BE49-F238E27FC236}">
                <a16:creationId xmlns:a16="http://schemas.microsoft.com/office/drawing/2014/main" id="{B2415658-0BBF-43D9-9FE6-72FB93FEC983}"/>
              </a:ext>
            </a:extLst>
          </p:cNvPr>
          <p:cNvSpPr>
            <a:spLocks noGrp="1"/>
          </p:cNvSpPr>
          <p:nvPr>
            <p:ph idx="1"/>
          </p:nvPr>
        </p:nvSpPr>
        <p:spPr>
          <a:xfrm>
            <a:off x="4954181" y="2286000"/>
            <a:ext cx="6562905" cy="3581400"/>
          </a:xfrm>
        </p:spPr>
        <p:txBody>
          <a:bodyPr>
            <a:normAutofit fontScale="92500" lnSpcReduction="20000"/>
          </a:bodyPr>
          <a:lstStyle/>
          <a:p>
            <a:r>
              <a:rPr lang="cs-CZ" sz="1400" dirty="0"/>
              <a:t>PREISSOVÁ KREJČÍ, A</a:t>
            </a:r>
            <a:r>
              <a:rPr lang="cs-CZ" sz="1400" b="1" dirty="0"/>
              <a:t>. </a:t>
            </a:r>
            <a:r>
              <a:rPr lang="cs-CZ" sz="1400" b="1" i="1" dirty="0"/>
              <a:t>Za hranice multikulturalismu</a:t>
            </a:r>
            <a:r>
              <a:rPr lang="cs-CZ" sz="1400" dirty="0"/>
              <a:t>. Olomouc: Univerzita Palackého, 2016.</a:t>
            </a:r>
          </a:p>
          <a:p>
            <a:r>
              <a:rPr lang="cs-CZ" sz="1400" dirty="0"/>
              <a:t>PREISSOVÁ KREJČÍ, A. </a:t>
            </a:r>
            <a:r>
              <a:rPr lang="cs-CZ" sz="1400" b="1" i="1" dirty="0"/>
              <a:t>Multikulturalismus – ztracené paradigma?</a:t>
            </a:r>
            <a:r>
              <a:rPr lang="cs-CZ" sz="1400" b="1" dirty="0"/>
              <a:t> </a:t>
            </a:r>
            <a:r>
              <a:rPr lang="cs-CZ" sz="1400" dirty="0"/>
              <a:t>Olomouc: Univerzita Palackého, 2014.</a:t>
            </a:r>
          </a:p>
          <a:p>
            <a:r>
              <a:rPr lang="cs-CZ" sz="1400" dirty="0"/>
              <a:t>PREISSOVÁ KREJČÍ, A. – CICHÁ, M. – GULOVÁ, L. </a:t>
            </a:r>
            <a:r>
              <a:rPr lang="cs-CZ" sz="1400" b="1" i="1" dirty="0"/>
              <a:t>Jinakost, předsudky, multikulturalismus</a:t>
            </a:r>
            <a:r>
              <a:rPr lang="cs-CZ" sz="1400" b="1" dirty="0"/>
              <a:t>. Olomouc: </a:t>
            </a:r>
            <a:r>
              <a:rPr lang="cs-CZ" sz="1400" dirty="0"/>
              <a:t>Univerzita Palackého, 2012.</a:t>
            </a:r>
          </a:p>
          <a:p>
            <a:r>
              <a:rPr lang="cs-CZ" sz="1600" b="0" i="0" dirty="0">
                <a:solidFill>
                  <a:srgbClr val="212529"/>
                </a:solidFill>
                <a:effectLst/>
                <a:latin typeface="-apple-system"/>
              </a:rPr>
              <a:t>PREISSOVÁ, Andrea. </a:t>
            </a:r>
            <a:r>
              <a:rPr lang="cs-CZ" sz="1600" b="0" i="1" dirty="0">
                <a:solidFill>
                  <a:srgbClr val="212529"/>
                </a:solidFill>
                <a:effectLst/>
                <a:latin typeface="-apple-system"/>
              </a:rPr>
              <a:t>Sociální exkluze v multikulturních společnostech: komparace současné situace v České republice a v Mexiku. </a:t>
            </a:r>
            <a:r>
              <a:rPr lang="cs-CZ" sz="1600" b="0" i="0" dirty="0">
                <a:solidFill>
                  <a:srgbClr val="212529"/>
                </a:solidFill>
                <a:effectLst/>
                <a:latin typeface="-apple-system"/>
              </a:rPr>
              <a:t>1. vyd. Olomouc: Univerzita Palackého v Olomouci, 2013. 191 s. ISBN 978-80-244-3648-7.</a:t>
            </a:r>
            <a:endParaRPr lang="cs-CZ" sz="1600" dirty="0"/>
          </a:p>
          <a:p>
            <a:r>
              <a:rPr lang="cs-CZ" sz="1400" dirty="0"/>
              <a:t>PREISSOVÁ, Andrea, </a:t>
            </a:r>
            <a:r>
              <a:rPr lang="cs-CZ" sz="1400" dirty="0" err="1"/>
              <a:t>ed</a:t>
            </a:r>
            <a:r>
              <a:rPr lang="cs-CZ" sz="1400" dirty="0"/>
              <a:t>. a ŠOTOLA, Jaroslav, </a:t>
            </a:r>
            <a:r>
              <a:rPr lang="cs-CZ" sz="1400" dirty="0" err="1"/>
              <a:t>ed</a:t>
            </a:r>
            <a:r>
              <a:rPr lang="cs-CZ" sz="1400" dirty="0"/>
              <a:t>. </a:t>
            </a:r>
            <a:r>
              <a:rPr lang="cs-CZ" sz="1400" b="1" i="1" dirty="0"/>
              <a:t>Metodika pro realizaci multikulturní výchovy formou zážitkové pedagogiky</a:t>
            </a:r>
            <a:r>
              <a:rPr lang="cs-CZ" sz="1400" dirty="0"/>
              <a:t>. 1. vyd. Olomouc: Univerzita Palackého v Olomouci, 2012. 246 s. ISBN 978-80-244-3140-6.</a:t>
            </a:r>
          </a:p>
          <a:p>
            <a:r>
              <a:rPr lang="cs-CZ" sz="1400" dirty="0"/>
              <a:t>HIRT, T. </a:t>
            </a:r>
            <a:r>
              <a:rPr lang="cs-CZ" sz="1400" b="1" dirty="0"/>
              <a:t>Svět podle multikulturalismu</a:t>
            </a:r>
            <a:r>
              <a:rPr lang="cs-CZ" sz="1400" dirty="0"/>
              <a:t>. In HIRT, T. – JAKOUBEK, M. a kol. </a:t>
            </a:r>
            <a:r>
              <a:rPr lang="cs-CZ" sz="1400" i="1" dirty="0"/>
              <a:t>Soudobé spory o multikulturalismus a politiku identit</a:t>
            </a:r>
            <a:r>
              <a:rPr lang="cs-CZ" sz="1400" dirty="0"/>
              <a:t>. Plzeň: Aleš Čeněk, 2005.</a:t>
            </a:r>
          </a:p>
          <a:p>
            <a:r>
              <a:rPr lang="cs-CZ" sz="1400" dirty="0"/>
              <a:t>MOREE, D. </a:t>
            </a:r>
            <a:r>
              <a:rPr lang="cs-CZ" sz="1400" b="1" i="1" dirty="0"/>
              <a:t>Základy interkulturního soužití</a:t>
            </a:r>
            <a:r>
              <a:rPr lang="cs-CZ" sz="1400" dirty="0"/>
              <a:t>. Praha: Portál, 2015.</a:t>
            </a:r>
          </a:p>
          <a:p>
            <a:endParaRPr lang="cs-CZ" sz="1400" dirty="0"/>
          </a:p>
          <a:p>
            <a:pPr>
              <a:buNone/>
            </a:pPr>
            <a:endParaRPr lang="cs-CZ" sz="1400" dirty="0"/>
          </a:p>
          <a:p>
            <a:endParaRPr lang="cs-CZ" sz="1400" dirty="0"/>
          </a:p>
        </p:txBody>
      </p:sp>
    </p:spTree>
    <p:extLst>
      <p:ext uri="{BB962C8B-B14F-4D97-AF65-F5344CB8AC3E}">
        <p14:creationId xmlns:p14="http://schemas.microsoft.com/office/powerpoint/2010/main" val="51358313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9DE0AFB-9E1F-49F0-B854-B0DBA7218012}"/>
              </a:ext>
            </a:extLst>
          </p:cNvPr>
          <p:cNvSpPr>
            <a:spLocks noGrp="1"/>
          </p:cNvSpPr>
          <p:nvPr>
            <p:ph type="title"/>
          </p:nvPr>
        </p:nvSpPr>
        <p:spPr/>
        <p:txBody>
          <a:bodyPr/>
          <a:lstStyle/>
          <a:p>
            <a:r>
              <a:rPr lang="cs-CZ" b="1" dirty="0"/>
              <a:t>Multikulturní vzdělávání</a:t>
            </a:r>
            <a:endParaRPr lang="cs-CZ" dirty="0"/>
          </a:p>
        </p:txBody>
      </p:sp>
      <p:sp>
        <p:nvSpPr>
          <p:cNvPr id="3" name="Zástupný obsah 2">
            <a:extLst>
              <a:ext uri="{FF2B5EF4-FFF2-40B4-BE49-F238E27FC236}">
                <a16:creationId xmlns:a16="http://schemas.microsoft.com/office/drawing/2014/main" id="{B27DB55F-08D4-4DE2-8ABA-685734FD1AB4}"/>
              </a:ext>
            </a:extLst>
          </p:cNvPr>
          <p:cNvSpPr>
            <a:spLocks noGrp="1"/>
          </p:cNvSpPr>
          <p:nvPr>
            <p:ph idx="1"/>
          </p:nvPr>
        </p:nvSpPr>
        <p:spPr>
          <a:xfrm>
            <a:off x="1981200" y="1600206"/>
            <a:ext cx="8229600" cy="5257794"/>
          </a:xfrm>
        </p:spPr>
        <p:txBody>
          <a:bodyPr>
            <a:normAutofit lnSpcReduction="10000"/>
          </a:bodyPr>
          <a:lstStyle/>
          <a:p>
            <a:r>
              <a:rPr lang="cs-CZ" b="1" dirty="0"/>
              <a:t>Multikulturní vzdělávání </a:t>
            </a:r>
            <a:r>
              <a:rPr lang="cs-CZ" dirty="0"/>
              <a:t>se zaměřuje zejména na poznání a pochopení kulturních diferencí mezi lidmi nejrůznějšího původu, mezilidské vztahy, interkulturní komunikaci a přizpůsobení životu v multikulturní společnosti. </a:t>
            </a:r>
          </a:p>
          <a:p>
            <a:r>
              <a:rPr lang="cs-CZ" b="1" dirty="0"/>
              <a:t>Cílem multikulturního vzdělávání</a:t>
            </a:r>
            <a:r>
              <a:rPr lang="cs-CZ" dirty="0"/>
              <a:t> především rozvíjet porozumění sobě samým a hodnotám své kultury, podpořit naši integraci v širším multikulturním prostředí při zachování vlastní kulturní identity. </a:t>
            </a:r>
          </a:p>
          <a:p>
            <a:pPr marL="0" indent="0">
              <a:buNone/>
            </a:pPr>
            <a:endParaRPr lang="cs-CZ" dirty="0"/>
          </a:p>
        </p:txBody>
      </p:sp>
    </p:spTree>
    <p:extLst>
      <p:ext uri="{BB962C8B-B14F-4D97-AF65-F5344CB8AC3E}">
        <p14:creationId xmlns:p14="http://schemas.microsoft.com/office/powerpoint/2010/main" val="74464719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pPr>
              <a:defRPr/>
            </a:pPr>
            <a:r>
              <a:rPr lang="cs-CZ" i="1" dirty="0">
                <a:solidFill>
                  <a:schemeClr val="tx2">
                    <a:satMod val="130000"/>
                  </a:schemeClr>
                </a:solidFill>
              </a:rPr>
              <a:t>Jaké by multikulturní vzdělávání mělo být?</a:t>
            </a:r>
          </a:p>
        </p:txBody>
      </p:sp>
      <p:sp>
        <p:nvSpPr>
          <p:cNvPr id="11267" name="Zástupný symbol pro obsah 2"/>
          <p:cNvSpPr>
            <a:spLocks noGrp="1"/>
          </p:cNvSpPr>
          <p:nvPr>
            <p:ph idx="1"/>
          </p:nvPr>
        </p:nvSpPr>
        <p:spPr/>
        <p:txBody>
          <a:bodyPr>
            <a:normAutofit/>
          </a:bodyPr>
          <a:lstStyle/>
          <a:p>
            <a:pPr eaLnBrk="1" hangingPunct="1"/>
            <a:r>
              <a:rPr lang="cs-CZ" altLang="cs-CZ" dirty="0"/>
              <a:t>Vycházet z pojetí multikulturalismu jako ideje založené na tom, že různé skupiny spolu mohou nekonfliktně a rovnoprávně koexistovat v rámci jedné společnosti.</a:t>
            </a:r>
          </a:p>
          <a:p>
            <a:pPr eaLnBrk="1" hangingPunct="1"/>
            <a:r>
              <a:rPr lang="cs-CZ" altLang="cs-CZ" dirty="0"/>
              <a:t>Usilovat o rozvoj empatického a tolerantního myšlení.</a:t>
            </a:r>
          </a:p>
          <a:p>
            <a:pPr eaLnBrk="1" hangingPunct="1"/>
            <a:r>
              <a:rPr lang="cs-CZ" altLang="cs-CZ" dirty="0"/>
              <a:t>Předcházet xenofobnímu způsobu uvažování a podporovat chápání každého člověka jako jedinečné bytosti.</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defRPr/>
            </a:pPr>
            <a:r>
              <a:rPr lang="cs-CZ" sz="4000" i="1" dirty="0">
                <a:solidFill>
                  <a:schemeClr val="tx2">
                    <a:satMod val="130000"/>
                  </a:schemeClr>
                </a:solidFill>
              </a:rPr>
              <a:t>PRO multikulturní vzdělávání</a:t>
            </a:r>
          </a:p>
        </p:txBody>
      </p:sp>
      <p:sp>
        <p:nvSpPr>
          <p:cNvPr id="15363" name="Zástupný symbol pro obsah 2"/>
          <p:cNvSpPr>
            <a:spLocks noGrp="1"/>
          </p:cNvSpPr>
          <p:nvPr>
            <p:ph idx="1"/>
          </p:nvPr>
        </p:nvSpPr>
        <p:spPr/>
        <p:txBody>
          <a:bodyPr/>
          <a:lstStyle/>
          <a:p>
            <a:pPr eaLnBrk="1" hangingPunct="1"/>
            <a:r>
              <a:rPr lang="cs-CZ" altLang="cs-CZ" dirty="0"/>
              <a:t>Diverzita se postupně projevuje i v naší společnosti.</a:t>
            </a:r>
          </a:p>
          <a:p>
            <a:pPr eaLnBrk="1" hangingPunct="1"/>
            <a:r>
              <a:rPr lang="cs-CZ" altLang="cs-CZ" dirty="0"/>
              <a:t>Multikulturní  kompetence jako základní kámen tolerantní, pluralitní, multikulturní či interkulturní společnosti.</a:t>
            </a:r>
          </a:p>
          <a:p>
            <a:pPr eaLnBrk="1" hangingPunct="1"/>
            <a:r>
              <a:rPr lang="cs-CZ" altLang="cs-CZ" dirty="0"/>
              <a:t>Oprávněná potřeba vnést toleranci a pochopení k odlišnému do edukačního procesu i praxe.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B3F5ECC-86C6-4BF7-91F9-1334F74420DF}"/>
              </a:ext>
            </a:extLst>
          </p:cNvPr>
          <p:cNvSpPr>
            <a:spLocks noGrp="1"/>
          </p:cNvSpPr>
          <p:nvPr>
            <p:ph type="title"/>
          </p:nvPr>
        </p:nvSpPr>
        <p:spPr/>
        <p:txBody>
          <a:bodyPr/>
          <a:lstStyle/>
          <a:p>
            <a:r>
              <a:rPr lang="cs-CZ" b="1" dirty="0"/>
              <a:t>Multikulturní kompetence</a:t>
            </a:r>
          </a:p>
        </p:txBody>
      </p:sp>
      <p:sp>
        <p:nvSpPr>
          <p:cNvPr id="3" name="Zástupný obsah 2">
            <a:extLst>
              <a:ext uri="{FF2B5EF4-FFF2-40B4-BE49-F238E27FC236}">
                <a16:creationId xmlns:a16="http://schemas.microsoft.com/office/drawing/2014/main" id="{594891B4-1AD6-4615-B1F4-405CA56237F7}"/>
              </a:ext>
            </a:extLst>
          </p:cNvPr>
          <p:cNvSpPr>
            <a:spLocks noGrp="1"/>
          </p:cNvSpPr>
          <p:nvPr>
            <p:ph idx="1"/>
          </p:nvPr>
        </p:nvSpPr>
        <p:spPr>
          <a:xfrm>
            <a:off x="1981200" y="1600206"/>
            <a:ext cx="8229600" cy="5141162"/>
          </a:xfrm>
        </p:spPr>
        <p:txBody>
          <a:bodyPr>
            <a:normAutofit fontScale="62500" lnSpcReduction="20000"/>
          </a:bodyPr>
          <a:lstStyle/>
          <a:p>
            <a:r>
              <a:rPr lang="cs-CZ" dirty="0"/>
              <a:t>Mezi</a:t>
            </a:r>
            <a:r>
              <a:rPr lang="cs-CZ" b="1" dirty="0"/>
              <a:t> multikulturní kompetence</a:t>
            </a:r>
            <a:r>
              <a:rPr lang="cs-CZ" dirty="0"/>
              <a:t>, které neodlišujeme od interkulturních kompetencí, můžeme dle analýzy Jakuba Hladíka (2010, s. 27–47) řadit znalost a ocenění významu a potřeb kulturně znevýhodněných skupin a jednotlivců, uvědomění si vlastních předsudků a kulturní nadřazenosti, znalosti z oblasti mezikulturních vztahů jako např. problematika akulturace nebo rozvoj kulturní identity, schopnost používat znalosti k rozvoji kulturní senzitivity a uvědomění si vlastního etnocentrismu. Mezi </a:t>
            </a:r>
            <a:r>
              <a:rPr lang="cs-CZ" b="1" dirty="0"/>
              <a:t>multikulturní znalosti</a:t>
            </a:r>
            <a:r>
              <a:rPr lang="cs-CZ" dirty="0"/>
              <a:t> patří uvědomění si vlastních kulturních hodnot, hlubší porozumění kulturní různorodosti a odlišným světonázorům, znalost odlišných kulturních specifik a uvědomění si jejich dopadů. Znalostní základnu vhodně doplňují </a:t>
            </a:r>
            <a:r>
              <a:rPr lang="cs-CZ" b="1" dirty="0"/>
              <a:t>interkulturní dovednosti</a:t>
            </a:r>
            <a:r>
              <a:rPr lang="cs-CZ" dirty="0"/>
              <a:t>: naslouchat, pozorovat, interpretovat nebo analyzovat a hodnotit. Na základě těchto znalostí a dovedností nabýváme nezbytné postoje: respekt k ostatním kulturám a kulturní diverzitě, otevřenost k interkulturnímu učení a k lidem z odlišných kultur, zvídavost a touha po odhalování nového. Žádoucími výstupy interkulturních kompetencí jsou schopnost adaptace na odlišný komunikační styl a chování, flexibilita v mezilidské komunikaci a jednání, kulturně relativní pohled a především empatie. „Osvojování si interkulturních kompetencí je proces, který není nikdy završen, je celoživotní“ (Hladík, 2010, s. 42).</a:t>
            </a:r>
          </a:p>
          <a:p>
            <a:endParaRPr lang="cs-CZ" dirty="0"/>
          </a:p>
        </p:txBody>
      </p:sp>
    </p:spTree>
    <p:extLst>
      <p:ext uri="{BB962C8B-B14F-4D97-AF65-F5344CB8AC3E}">
        <p14:creationId xmlns:p14="http://schemas.microsoft.com/office/powerpoint/2010/main" val="146659030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gradFill flip="none" rotWithShape="1">
          <a:gsLst>
            <a:gs pos="64999">
              <a:srgbClr val="FFC000"/>
            </a:gs>
            <a:gs pos="100000">
              <a:srgbClr val="D1C39F"/>
            </a:gs>
          </a:gsLst>
          <a:lin ang="5400000" scaled="0"/>
          <a:tileRect/>
        </a:gra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63C6039-9F25-4502-A91F-55828814C5FE}"/>
              </a:ext>
            </a:extLst>
          </p:cNvPr>
          <p:cNvSpPr>
            <a:spLocks noGrp="1"/>
          </p:cNvSpPr>
          <p:nvPr>
            <p:ph type="title"/>
          </p:nvPr>
        </p:nvSpPr>
        <p:spPr/>
        <p:txBody>
          <a:bodyPr/>
          <a:lstStyle/>
          <a:p>
            <a:r>
              <a:rPr lang="cs-CZ" b="1" dirty="0"/>
              <a:t>Kulturní kapitál</a:t>
            </a:r>
            <a:r>
              <a:rPr lang="cs-CZ" dirty="0"/>
              <a:t> </a:t>
            </a:r>
          </a:p>
        </p:txBody>
      </p:sp>
      <p:sp>
        <p:nvSpPr>
          <p:cNvPr id="3" name="Zástupný obsah 2">
            <a:extLst>
              <a:ext uri="{FF2B5EF4-FFF2-40B4-BE49-F238E27FC236}">
                <a16:creationId xmlns:a16="http://schemas.microsoft.com/office/drawing/2014/main" id="{ADCE4F99-941B-4A07-90A6-B075F285FB19}"/>
              </a:ext>
            </a:extLst>
          </p:cNvPr>
          <p:cNvSpPr>
            <a:spLocks noGrp="1"/>
          </p:cNvSpPr>
          <p:nvPr>
            <p:ph idx="1"/>
          </p:nvPr>
        </p:nvSpPr>
        <p:spPr/>
        <p:txBody>
          <a:bodyPr/>
          <a:lstStyle/>
          <a:p>
            <a:r>
              <a:rPr lang="cs-CZ" dirty="0"/>
              <a:t>Rozdílné kulturní zázemí můžeme nazvat dle Pierra </a:t>
            </a:r>
            <a:r>
              <a:rPr lang="cs-CZ" dirty="0" err="1"/>
              <a:t>Bourdieua</a:t>
            </a:r>
            <a:r>
              <a:rPr lang="cs-CZ" dirty="0"/>
              <a:t> kulturním kapitálem, který je považován za primární zdroj sociálních nerovností ve společnosti a společně s kapitálem sociálním tak v současné společnosti představuje významnější faktor než kapitál ekonomický, byť spolu všechny do určité míry souvisejí.</a:t>
            </a:r>
          </a:p>
          <a:p>
            <a:endParaRPr lang="cs-CZ" dirty="0"/>
          </a:p>
        </p:txBody>
      </p:sp>
    </p:spTree>
    <p:extLst>
      <p:ext uri="{BB962C8B-B14F-4D97-AF65-F5344CB8AC3E}">
        <p14:creationId xmlns:p14="http://schemas.microsoft.com/office/powerpoint/2010/main" val="14586194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FC000"/>
            </a:gs>
            <a:gs pos="64999">
              <a:srgbClr val="F0EBD5"/>
            </a:gs>
            <a:gs pos="100000">
              <a:srgbClr val="D1C39F"/>
            </a:gs>
          </a:gsLst>
          <a:lin ang="5400000" scaled="0"/>
          <a:tileRect/>
        </a:gradFill>
        <a:effectLst/>
      </p:bgPr>
    </p:bg>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id="{98411DF6-877B-459E-928E-2EF2569F5DED}"/>
              </a:ext>
            </a:extLst>
          </p:cNvPr>
          <p:cNvSpPr>
            <a:spLocks noGrp="1"/>
          </p:cNvSpPr>
          <p:nvPr>
            <p:ph idx="1"/>
          </p:nvPr>
        </p:nvSpPr>
        <p:spPr>
          <a:xfrm>
            <a:off x="1981200" y="404665"/>
            <a:ext cx="8229600" cy="5721505"/>
          </a:xfrm>
        </p:spPr>
        <p:txBody>
          <a:bodyPr>
            <a:normAutofit fontScale="77500" lnSpcReduction="20000"/>
          </a:bodyPr>
          <a:lstStyle/>
          <a:p>
            <a:r>
              <a:rPr lang="cs-CZ" b="1" dirty="0"/>
              <a:t>Kulturní kapitál</a:t>
            </a:r>
            <a:r>
              <a:rPr lang="cs-CZ" dirty="0"/>
              <a:t> je dán každému člověku v závislosti na prostředí, v němž jako dítě vyrůstal. Je tedy utvářen zejména procesem socializace, skrze který jedinec získává určitou sumu znalostí a dovedností, které po celý život uplatňuje a dále rozvíjí. Do kulturního kapitálu dle </a:t>
            </a:r>
            <a:r>
              <a:rPr lang="cs-CZ" dirty="0" err="1"/>
              <a:t>Bourdieua</a:t>
            </a:r>
            <a:r>
              <a:rPr lang="cs-CZ" dirty="0"/>
              <a:t> zahrnujeme jednak intelektuální a fyzické vlastnosti člověka (tzv. vtělený kulturní kapitál), jednak určité kulturní artefakty (např. knihy, umělecké předměty apod.) vyskytující se v domácnosti (tzv. objektivní kulturní kapitál) a v neposlední řadě získané vzdělání a akademické tituly (tzv. institucionalizovaný kapitál), kteréžto jsou v současné společnosti nejvíce ceněny, a tedy považovány za hlavní indikátor společenského statusu (srov. </a:t>
            </a:r>
            <a:r>
              <a:rPr lang="cs-CZ" dirty="0" err="1"/>
              <a:t>Greger</a:t>
            </a:r>
            <a:r>
              <a:rPr lang="cs-CZ" dirty="0"/>
              <a:t>, 2006, s. 36–37). Kulturní kapitál zrcadlící se ve vysokoškolském diplomu je předpokladem prestiže ve společnosti, neboť se pojí s elitní vrstvou společnosti, která se jejich prostřednictvím reprodukuje. </a:t>
            </a:r>
          </a:p>
          <a:p>
            <a:endParaRPr lang="cs-CZ" dirty="0"/>
          </a:p>
        </p:txBody>
      </p:sp>
    </p:spTree>
    <p:extLst>
      <p:ext uri="{BB962C8B-B14F-4D97-AF65-F5344CB8AC3E}">
        <p14:creationId xmlns:p14="http://schemas.microsoft.com/office/powerpoint/2010/main" val="195804159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ahraný zvuk">
            <a:hlinkClick r:id="" action="ppaction://media"/>
            <a:extLst>
              <a:ext uri="{FF2B5EF4-FFF2-40B4-BE49-F238E27FC236}">
                <a16:creationId xmlns:a16="http://schemas.microsoft.com/office/drawing/2014/main" id="{4D724433-3059-40AD-BF44-1E40B5E4620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72400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6275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3333">
                <p:cTn id="7" fill="hold" display="0">
                  <p:stCondLst>
                    <p:cond delay="indefinite"/>
                  </p:stCondLst>
                  <p:endCondLst>
                    <p:cond evt="onStopAudio" delay="0">
                      <p:tgtEl>
                        <p:sldTgt/>
                      </p:tgtEl>
                    </p:cond>
                  </p:endCondLst>
                </p:cTn>
                <p:tgtEl>
                  <p:spTgt spid="2"/>
                </p:tgtEl>
              </p:cMediaNode>
            </p:audio>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2812C54-7AEF-4ABB-826E-221F51CB0F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p:cNvSpPr>
            <a:spLocks noGrp="1"/>
          </p:cNvSpPr>
          <p:nvPr>
            <p:ph type="title"/>
          </p:nvPr>
        </p:nvSpPr>
        <p:spPr>
          <a:xfrm>
            <a:off x="3343544" y="247650"/>
            <a:ext cx="7705164" cy="1485900"/>
          </a:xfrm>
        </p:spPr>
        <p:txBody>
          <a:bodyPr>
            <a:normAutofit/>
          </a:bodyPr>
          <a:lstStyle/>
          <a:p>
            <a:r>
              <a:rPr lang="cs-CZ" dirty="0"/>
              <a:t>Marginalizace a sociální vyloučení… </a:t>
            </a:r>
          </a:p>
        </p:txBody>
      </p:sp>
      <p:sp>
        <p:nvSpPr>
          <p:cNvPr id="10" name="Rectangle 9">
            <a:extLst>
              <a:ext uri="{FF2B5EF4-FFF2-40B4-BE49-F238E27FC236}">
                <a16:creationId xmlns:a16="http://schemas.microsoft.com/office/drawing/2014/main" id="{891F40E4-8A76-44CF-91EC-9073673526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76"/>
            <a:ext cx="304441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cs-CZ"/>
          </a:p>
        </p:txBody>
      </p:sp>
      <p:sp>
        <p:nvSpPr>
          <p:cNvPr id="12" name="Rectangle 11">
            <a:extLst>
              <a:ext uri="{FF2B5EF4-FFF2-40B4-BE49-F238E27FC236}">
                <a16:creationId xmlns:a16="http://schemas.microsoft.com/office/drawing/2014/main" id="{72171013-D973-4187-9CF2-EE098EEF81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81581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cs-CZ"/>
          </a:p>
        </p:txBody>
      </p:sp>
      <p:sp>
        <p:nvSpPr>
          <p:cNvPr id="3" name="Zástupný symbol pro obsah 2"/>
          <p:cNvSpPr>
            <a:spLocks noGrp="1"/>
          </p:cNvSpPr>
          <p:nvPr>
            <p:ph idx="1"/>
          </p:nvPr>
        </p:nvSpPr>
        <p:spPr>
          <a:xfrm>
            <a:off x="3044411" y="1981200"/>
            <a:ext cx="9147588" cy="2697480"/>
          </a:xfrm>
        </p:spPr>
        <p:txBody>
          <a:bodyPr>
            <a:noAutofit/>
          </a:bodyPr>
          <a:lstStyle/>
          <a:p>
            <a:r>
              <a:rPr lang="cs-CZ" sz="1800" dirty="0"/>
              <a:t>Základní práva příslušníků národnostních menšin plynou z Ústavy České republiky, Listiny základních práv a svobod, mezinárodních smluv o lidských právech a základních svobodách, jimiž je Česká republika vázána a zákona č. 273/2001 Sb., o právech příslušníků národnostních menšin a o změně některých souvisejících zákonů, ve znění pozdějších předpisů a některých dalších zákonů. Důležitý právní nástroj k ochraně národnostních menšin představuje také zákon č. 198/2009 Sb., o rovném zacházení a právních prostředcích ochrany před diskriminací a o změně některých zákonů (antidiskriminační zákon). </a:t>
            </a:r>
          </a:p>
          <a:p>
            <a:endParaRPr lang="cs-CZ" sz="1800" dirty="0"/>
          </a:p>
        </p:txBody>
      </p:sp>
    </p:spTree>
    <p:extLst>
      <p:ext uri="{BB962C8B-B14F-4D97-AF65-F5344CB8AC3E}">
        <p14:creationId xmlns:p14="http://schemas.microsoft.com/office/powerpoint/2010/main" val="215152622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gradFill>
          <a:gsLst>
            <a:gs pos="0">
              <a:srgbClr val="FFC000"/>
            </a:gs>
            <a:gs pos="64999">
              <a:srgbClr val="F0EBD5"/>
            </a:gs>
            <a:gs pos="100000">
              <a:srgbClr val="D1C39F"/>
            </a:gs>
          </a:gsLst>
          <a:lin ang="5400000" scaled="0"/>
        </a:gradFill>
        <a:effectLst/>
      </p:bgPr>
    </p:bg>
    <p:spTree>
      <p:nvGrpSpPr>
        <p:cNvPr id="1" name=""/>
        <p:cNvGrpSpPr/>
        <p:nvPr/>
      </p:nvGrpSpPr>
      <p:grpSpPr>
        <a:xfrm>
          <a:off x="0" y="0"/>
          <a:ext cx="0" cy="0"/>
          <a:chOff x="0" y="0"/>
          <a:chExt cx="0" cy="0"/>
        </a:xfrm>
      </p:grpSpPr>
      <p:sp>
        <p:nvSpPr>
          <p:cNvPr id="2" name="Nadpis 1"/>
          <p:cNvSpPr>
            <a:spLocks noGrp="1"/>
          </p:cNvSpPr>
          <p:nvPr>
            <p:ph type="title"/>
          </p:nvPr>
        </p:nvSpPr>
        <p:spPr>
          <a:xfrm>
            <a:off x="2472985" y="332656"/>
            <a:ext cx="7202456" cy="936104"/>
          </a:xfrm>
        </p:spPr>
        <p:txBody>
          <a:bodyPr>
            <a:normAutofit fontScale="90000"/>
          </a:bodyPr>
          <a:lstStyle/>
          <a:p>
            <a:r>
              <a:rPr lang="cs-CZ" dirty="0"/>
              <a:t>Marginalizace a sociální vyloučení… </a:t>
            </a:r>
          </a:p>
        </p:txBody>
      </p:sp>
      <p:sp>
        <p:nvSpPr>
          <p:cNvPr id="3" name="Zástupný symbol pro obsah 2"/>
          <p:cNvSpPr>
            <a:spLocks noGrp="1"/>
          </p:cNvSpPr>
          <p:nvPr>
            <p:ph idx="1"/>
          </p:nvPr>
        </p:nvSpPr>
        <p:spPr>
          <a:xfrm>
            <a:off x="835742" y="1465006"/>
            <a:ext cx="9725102" cy="4700298"/>
          </a:xfrm>
        </p:spPr>
        <p:txBody>
          <a:bodyPr>
            <a:noAutofit/>
          </a:bodyPr>
          <a:lstStyle/>
          <a:p>
            <a:r>
              <a:rPr lang="cs-CZ" sz="1800" dirty="0"/>
              <a:t>S menšinou a jejím nejčastěji neprivilegovaným postavením ve společnosti souvisí pojem marginalizace či sociální vyloučení (exkluze). </a:t>
            </a:r>
          </a:p>
          <a:p>
            <a:r>
              <a:rPr lang="cs-CZ" sz="1800" dirty="0"/>
              <a:t>V České republice je pojetí národnostní menšiny vyjádřeno v tzv. menšinovém zákoně (zákon č. 273/2001 Sb., o právech příslušníků národnostních menšin a o změně některých zákonů). </a:t>
            </a:r>
          </a:p>
          <a:p>
            <a:r>
              <a:rPr lang="cs-CZ" sz="1800" dirty="0"/>
              <a:t>Jedním z největších rizik a důsledků vyloučení je odcizení hodnotám majoritní společnosti a v krajním případě i </a:t>
            </a:r>
            <a:r>
              <a:rPr lang="cs-CZ" sz="1800" dirty="0" err="1"/>
              <a:t>ghettoizace</a:t>
            </a:r>
            <a:r>
              <a:rPr lang="cs-CZ" sz="1800" dirty="0"/>
              <a:t>. Dle expertních odhadů z roku 2006 existovalo v České republice na 300 sociálně vyloučených lokalit s více než 80 tisíci obyvateli, přičemž tento jev má narůstající tendence.</a:t>
            </a:r>
          </a:p>
          <a:p>
            <a:r>
              <a:rPr lang="cs-CZ" sz="1800" dirty="0"/>
              <a:t>Podle nejnovějších výzkumů se do roku 2015 zvýšil na 606 sociálně vyloučených lokalit, v kterých žije až 115 000 obyvatel. Nezaměstnaných obyvatel je v těchto lokalitách až 85% a podíl osob se základní vzděláním je cca 75%.  (Podle: Analýza sociálně vyloučených lokalit v ČR; viz </a:t>
            </a:r>
            <a:r>
              <a:rPr lang="cs-CZ" sz="1800" dirty="0">
                <a:hlinkClick r:id="rId2"/>
              </a:rPr>
              <a:t>https://www.esfcr.cz/mapa-svl-2015/www/index.html</a:t>
            </a:r>
            <a:r>
              <a:rPr lang="cs-CZ" sz="1800" dirty="0"/>
              <a:t> . </a:t>
            </a:r>
          </a:p>
        </p:txBody>
      </p:sp>
    </p:spTree>
    <p:extLst>
      <p:ext uri="{BB962C8B-B14F-4D97-AF65-F5344CB8AC3E}">
        <p14:creationId xmlns:p14="http://schemas.microsoft.com/office/powerpoint/2010/main" val="199897967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gradFill>
          <a:gsLst>
            <a:gs pos="0">
              <a:srgbClr val="FFC000"/>
            </a:gs>
            <a:gs pos="64999">
              <a:srgbClr val="F0EBD5"/>
            </a:gs>
            <a:gs pos="100000">
              <a:srgbClr val="D1C39F"/>
            </a:gs>
          </a:gsLst>
          <a:lin ang="5400000" scaled="0"/>
        </a:gra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5D7E531-0BAB-26BF-6E2D-046ACD2E56A8}"/>
              </a:ext>
            </a:extLst>
          </p:cNvPr>
          <p:cNvSpPr>
            <a:spLocks noGrp="1"/>
          </p:cNvSpPr>
          <p:nvPr>
            <p:ph type="title"/>
          </p:nvPr>
        </p:nvSpPr>
        <p:spPr/>
        <p:txBody>
          <a:bodyPr/>
          <a:lstStyle/>
          <a:p>
            <a:r>
              <a:rPr lang="cs-CZ" dirty="0"/>
              <a:t>SOCIÁLNÍ VYLOUČENÍ V ČESKU</a:t>
            </a:r>
          </a:p>
        </p:txBody>
      </p:sp>
      <p:sp>
        <p:nvSpPr>
          <p:cNvPr id="3" name="Zástupný obsah 2">
            <a:extLst>
              <a:ext uri="{FF2B5EF4-FFF2-40B4-BE49-F238E27FC236}">
                <a16:creationId xmlns:a16="http://schemas.microsoft.com/office/drawing/2014/main" id="{2054D427-E7F0-F9FB-B42A-63216BE5AE16}"/>
              </a:ext>
            </a:extLst>
          </p:cNvPr>
          <p:cNvSpPr>
            <a:spLocks noGrp="1"/>
          </p:cNvSpPr>
          <p:nvPr>
            <p:ph sz="quarter" idx="1"/>
          </p:nvPr>
        </p:nvSpPr>
        <p:spPr>
          <a:xfrm>
            <a:off x="462116" y="1556792"/>
            <a:ext cx="11198942" cy="4824343"/>
          </a:xfrm>
        </p:spPr>
        <p:txBody>
          <a:bodyPr>
            <a:normAutofit/>
          </a:bodyPr>
          <a:lstStyle/>
          <a:p>
            <a:r>
              <a:rPr lang="cs-CZ" sz="1800" dirty="0">
                <a:solidFill>
                  <a:srgbClr val="000000"/>
                </a:solidFill>
                <a:latin typeface="Montserrat" panose="020B0604020202020204" pitchFamily="2" charset="-18"/>
              </a:rPr>
              <a:t>Počet obcí zatížených sociálním vyloučením se od roku 2016 snižuje, každý kraj má ale na svém území oblasti, kde je míra zátěže vysoká.</a:t>
            </a:r>
          </a:p>
          <a:p>
            <a:r>
              <a:rPr lang="cs-CZ" sz="1800" dirty="0">
                <a:solidFill>
                  <a:srgbClr val="000000"/>
                </a:solidFill>
                <a:latin typeface="Montserrat" panose="00000500000000000000" pitchFamily="2" charset="-18"/>
              </a:rPr>
              <a:t>Zatímco v roce 2016 bylo v Česku silně zatíženo sociálním vyloučením 336 obcí, v roce 2021 jejich počet klesl na 175. Pozitivní vývoj ale zpomalila koronavirová pandemie. Do roku 2019 se situace kontinuálně zlepšovala, zejména z důvodu pokračující ekonomické konjuktury a úbytku exekucí. Z našich šetření obecně vyplývá, že v důsledku pandemie narostla dlouhodobá nezaměstnanost. Na ty, kteří byli chudí už před pandemií nebo lavírovali nad propastí, dopadá současná ekonomická situace obzvlášť tvrdě. </a:t>
            </a:r>
          </a:p>
          <a:p>
            <a:pPr lvl="1"/>
            <a:r>
              <a:rPr lang="cs-CZ" sz="1800" b="1" dirty="0">
                <a:solidFill>
                  <a:srgbClr val="000000"/>
                </a:solidFill>
                <a:latin typeface="Montserrat" panose="00000500000000000000" pitchFamily="2" charset="-18"/>
              </a:rPr>
              <a:t>Odbor pro sociální začleňování (Agentura) MMR ČR </a:t>
            </a:r>
          </a:p>
          <a:p>
            <a:pPr lvl="1"/>
            <a:r>
              <a:rPr lang="it-IT" sz="1800" dirty="0">
                <a:hlinkClick r:id="rId2"/>
              </a:rPr>
              <a:t>O nás – Agentura pro socialni zaclenovani (socialni-zaclenovani.cz)</a:t>
            </a:r>
            <a:r>
              <a:rPr lang="cs-CZ" sz="1800" b="1" dirty="0">
                <a:solidFill>
                  <a:srgbClr val="000000"/>
                </a:solidFill>
                <a:latin typeface="Montserrat" panose="00000500000000000000" pitchFamily="2" charset="-18"/>
              </a:rPr>
              <a:t> </a:t>
            </a:r>
            <a:endParaRPr lang="cs-CZ" sz="1800" dirty="0"/>
          </a:p>
        </p:txBody>
      </p:sp>
    </p:spTree>
    <p:extLst>
      <p:ext uri="{BB962C8B-B14F-4D97-AF65-F5344CB8AC3E}">
        <p14:creationId xmlns:p14="http://schemas.microsoft.com/office/powerpoint/2010/main" val="18083740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825E602A-53EB-4CB1-9633-3EC058740A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54EF97FC-0546-4DD6-8DBF-C5663E5508CD}"/>
              </a:ext>
            </a:extLst>
          </p:cNvPr>
          <p:cNvSpPr>
            <a:spLocks noGrp="1"/>
          </p:cNvSpPr>
          <p:nvPr>
            <p:ph type="title"/>
          </p:nvPr>
        </p:nvSpPr>
        <p:spPr>
          <a:xfrm>
            <a:off x="5100824" y="685800"/>
            <a:ext cx="6176776" cy="1485900"/>
          </a:xfrm>
        </p:spPr>
        <p:txBody>
          <a:bodyPr>
            <a:normAutofit/>
          </a:bodyPr>
          <a:lstStyle/>
          <a:p>
            <a:r>
              <a:rPr lang="cs-CZ" dirty="0"/>
              <a:t>Dostupnost</a:t>
            </a:r>
          </a:p>
        </p:txBody>
      </p:sp>
      <p:pic>
        <p:nvPicPr>
          <p:cNvPr id="5" name="Obrázek 4">
            <a:extLst>
              <a:ext uri="{FF2B5EF4-FFF2-40B4-BE49-F238E27FC236}">
                <a16:creationId xmlns:a16="http://schemas.microsoft.com/office/drawing/2014/main" id="{77825B5C-FF98-9CFF-3C34-1748A9C8CE17}"/>
              </a:ext>
            </a:extLst>
          </p:cNvPr>
          <p:cNvPicPr>
            <a:picLocks noChangeAspect="1"/>
          </p:cNvPicPr>
          <p:nvPr/>
        </p:nvPicPr>
        <p:blipFill>
          <a:blip r:embed="rId2"/>
          <a:stretch>
            <a:fillRect/>
          </a:stretch>
        </p:blipFill>
        <p:spPr>
          <a:xfrm>
            <a:off x="1239987" y="643467"/>
            <a:ext cx="1893570" cy="2705100"/>
          </a:xfrm>
          <a:prstGeom prst="rect">
            <a:avLst/>
          </a:prstGeom>
          <a:ln>
            <a:noFill/>
          </a:ln>
          <a:effectLst/>
        </p:spPr>
      </p:pic>
      <p:pic>
        <p:nvPicPr>
          <p:cNvPr id="4" name="Obrázek 3">
            <a:extLst>
              <a:ext uri="{FF2B5EF4-FFF2-40B4-BE49-F238E27FC236}">
                <a16:creationId xmlns:a16="http://schemas.microsoft.com/office/drawing/2014/main" id="{7D3E27B8-422A-F767-6D96-1E560DACD2A7}"/>
              </a:ext>
            </a:extLst>
          </p:cNvPr>
          <p:cNvPicPr>
            <a:picLocks noChangeAspect="1"/>
          </p:cNvPicPr>
          <p:nvPr/>
        </p:nvPicPr>
        <p:blipFill rotWithShape="1">
          <a:blip r:embed="rId3"/>
          <a:srcRect l="28661" t="20501" r="28317" b="21454"/>
          <a:stretch/>
        </p:blipFill>
        <p:spPr>
          <a:xfrm>
            <a:off x="1239987" y="3568651"/>
            <a:ext cx="1893570" cy="2554817"/>
          </a:xfrm>
          <a:prstGeom prst="rect">
            <a:avLst/>
          </a:prstGeom>
          <a:ln>
            <a:noFill/>
          </a:ln>
          <a:effectLst/>
        </p:spPr>
      </p:pic>
      <p:sp>
        <p:nvSpPr>
          <p:cNvPr id="18" name="Rectangle 17">
            <a:extLst>
              <a:ext uri="{FF2B5EF4-FFF2-40B4-BE49-F238E27FC236}">
                <a16:creationId xmlns:a16="http://schemas.microsoft.com/office/drawing/2014/main" id="{E832F3F2-2294-4A8D-ABDC-234B853C7C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7354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cs-CZ"/>
          </a:p>
        </p:txBody>
      </p:sp>
      <p:sp>
        <p:nvSpPr>
          <p:cNvPr id="3" name="Zástupný obsah 2">
            <a:extLst>
              <a:ext uri="{FF2B5EF4-FFF2-40B4-BE49-F238E27FC236}">
                <a16:creationId xmlns:a16="http://schemas.microsoft.com/office/drawing/2014/main" id="{19126D7E-33E4-445F-86AC-77D010559C56}"/>
              </a:ext>
            </a:extLst>
          </p:cNvPr>
          <p:cNvSpPr>
            <a:spLocks noGrp="1"/>
          </p:cNvSpPr>
          <p:nvPr>
            <p:ph idx="1"/>
          </p:nvPr>
        </p:nvSpPr>
        <p:spPr>
          <a:xfrm>
            <a:off x="5100824" y="2286000"/>
            <a:ext cx="6176776" cy="3581400"/>
          </a:xfrm>
        </p:spPr>
        <p:txBody>
          <a:bodyPr>
            <a:normAutofit/>
          </a:bodyPr>
          <a:lstStyle/>
          <a:p>
            <a:r>
              <a:rPr lang="cs-CZ" sz="1700" dirty="0">
                <a:hlinkClick r:id="rId4"/>
              </a:rPr>
              <a:t>https://www.vydavatelstviupol.cz/cz/results,1-20?keyword=Preissov%C3%A1+&amp;limitstart=0&amp;option=com_virtuemart&amp;view=category&amp;virtuemart_category_id=0</a:t>
            </a:r>
            <a:r>
              <a:rPr lang="cs-CZ" sz="1700" dirty="0"/>
              <a:t> </a:t>
            </a:r>
          </a:p>
          <a:p>
            <a:endParaRPr lang="cs-CZ" sz="1700" dirty="0"/>
          </a:p>
          <a:p>
            <a:r>
              <a:rPr lang="cs-CZ" sz="1700" dirty="0"/>
              <a:t>Preissová Krejčí, A. </a:t>
            </a:r>
            <a:r>
              <a:rPr lang="cs-CZ" sz="1700" b="1" i="1" dirty="0"/>
              <a:t>Menšinové skupiny</a:t>
            </a:r>
            <a:r>
              <a:rPr lang="cs-CZ" sz="1700" dirty="0"/>
              <a:t>, Distanční studijní text, druhé doplněné vydání, Opava 2023. </a:t>
            </a:r>
          </a:p>
          <a:p>
            <a:endParaRPr lang="cs-CZ" sz="1700" dirty="0"/>
          </a:p>
          <a:p>
            <a:r>
              <a:rPr lang="cs-CZ" sz="1700" dirty="0"/>
              <a:t>Dále: </a:t>
            </a:r>
            <a:r>
              <a:rPr lang="cs-CZ" sz="1700" b="1" dirty="0"/>
              <a:t>Otevřené časopisy</a:t>
            </a:r>
            <a:r>
              <a:rPr lang="cs-CZ" sz="1700" dirty="0"/>
              <a:t> (open </a:t>
            </a:r>
            <a:r>
              <a:rPr lang="cs-CZ" sz="1700" dirty="0" err="1"/>
              <a:t>access</a:t>
            </a:r>
            <a:r>
              <a:rPr lang="cs-CZ" sz="1700" dirty="0"/>
              <a:t> časopisy), což jsou vědecké a odborné časopisy volně dostupné na základě tzv. “</a:t>
            </a:r>
            <a:r>
              <a:rPr lang="cs-CZ" sz="1700" dirty="0">
                <a:hlinkClick r:id="rId5" tooltip="Open Access"/>
              </a:rPr>
              <a:t>otevřeného přístupu</a:t>
            </a:r>
            <a:r>
              <a:rPr lang="cs-CZ" sz="1700" dirty="0"/>
              <a:t>” (Open Access):</a:t>
            </a:r>
          </a:p>
          <a:p>
            <a:endParaRPr lang="cs-CZ" sz="1700" dirty="0"/>
          </a:p>
        </p:txBody>
      </p:sp>
    </p:spTree>
    <p:extLst>
      <p:ext uri="{BB962C8B-B14F-4D97-AF65-F5344CB8AC3E}">
        <p14:creationId xmlns:p14="http://schemas.microsoft.com/office/powerpoint/2010/main" val="358021372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gradFill>
          <a:gsLst>
            <a:gs pos="0">
              <a:srgbClr val="FFC000"/>
            </a:gs>
            <a:gs pos="64999">
              <a:srgbClr val="F0EBD5"/>
            </a:gs>
            <a:gs pos="100000">
              <a:srgbClr val="D1C39F"/>
            </a:gs>
          </a:gsLst>
          <a:lin ang="5400000" scaled="0"/>
        </a:gra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3729F2E-EE87-D374-E16F-F90EAE3798BC}"/>
              </a:ext>
            </a:extLst>
          </p:cNvPr>
          <p:cNvSpPr>
            <a:spLocks noGrp="1"/>
          </p:cNvSpPr>
          <p:nvPr>
            <p:ph type="title"/>
          </p:nvPr>
        </p:nvSpPr>
        <p:spPr/>
        <p:txBody>
          <a:bodyPr>
            <a:normAutofit fontScale="90000"/>
          </a:bodyPr>
          <a:lstStyle/>
          <a:p>
            <a:r>
              <a:rPr lang="cs-CZ" b="1" dirty="0">
                <a:solidFill>
                  <a:srgbClr val="333333"/>
                </a:solidFill>
                <a:latin typeface="Raleway" pitchFamily="2" charset="-18"/>
              </a:rPr>
              <a:t>Co je sociální vyloučení?</a:t>
            </a:r>
            <a:br>
              <a:rPr lang="cs-CZ" b="1" dirty="0">
                <a:solidFill>
                  <a:srgbClr val="333333"/>
                </a:solidFill>
                <a:latin typeface="Raleway" pitchFamily="2" charset="-18"/>
              </a:rPr>
            </a:br>
            <a:endParaRPr lang="cs-CZ" dirty="0"/>
          </a:p>
        </p:txBody>
      </p:sp>
      <p:sp>
        <p:nvSpPr>
          <p:cNvPr id="3" name="Zástupný obsah 2">
            <a:extLst>
              <a:ext uri="{FF2B5EF4-FFF2-40B4-BE49-F238E27FC236}">
                <a16:creationId xmlns:a16="http://schemas.microsoft.com/office/drawing/2014/main" id="{64C3501B-9DA0-1711-95C6-AE880C7F4AEF}"/>
              </a:ext>
            </a:extLst>
          </p:cNvPr>
          <p:cNvSpPr>
            <a:spLocks noGrp="1"/>
          </p:cNvSpPr>
          <p:nvPr>
            <p:ph sz="quarter" idx="1"/>
          </p:nvPr>
        </p:nvSpPr>
        <p:spPr/>
        <p:txBody>
          <a:bodyPr>
            <a:normAutofit lnSpcReduction="10000"/>
          </a:bodyPr>
          <a:lstStyle/>
          <a:p>
            <a:pPr algn="l"/>
            <a:r>
              <a:rPr lang="cs-CZ" b="0" i="0" dirty="0">
                <a:solidFill>
                  <a:srgbClr val="000000"/>
                </a:solidFill>
                <a:effectLst/>
                <a:latin typeface="Montserrat" panose="00000500000000000000" pitchFamily="2" charset="-18"/>
              </a:rPr>
              <a:t>Existuje určitá část lidí, která je specifickým způsobem znevýhodněna vůči zbytku společnosti. Procesem sociálního vyloučení jsou jednotlivci či celé skupiny vytěsňováni na okraj společnosti a je jim omezován nebo zamezen přístup ke zdrojům, které jsou jinak ostatním členům společnosti dostupné. K sociálnímu vyloučení nedochází pouze omezováním přístupu k jednomu zdroji, ve hře je vždy více různých faktorů, které se kumulují. Představa, že sociální vyloučení souvisí pouze s extrémní materiální chudobou, je tedy mylná.</a:t>
            </a:r>
          </a:p>
          <a:p>
            <a:pPr algn="l"/>
            <a:r>
              <a:rPr lang="cs-CZ" b="0" i="0" dirty="0">
                <a:solidFill>
                  <a:srgbClr val="000000"/>
                </a:solidFill>
                <a:effectLst/>
                <a:latin typeface="Montserrat" panose="00000500000000000000" pitchFamily="2" charset="-18"/>
              </a:rPr>
              <a:t>V českém prostředí je sociální vyloučení spojováno s oblastmi </a:t>
            </a:r>
            <a:r>
              <a:rPr lang="cs-CZ" b="0" i="0" u="none" strike="noStrike" dirty="0">
                <a:solidFill>
                  <a:srgbClr val="0172BE"/>
                </a:solidFill>
                <a:effectLst/>
                <a:latin typeface="Montserrat" panose="00000500000000000000" pitchFamily="2" charset="-18"/>
                <a:hlinkClick r:id="rId2"/>
              </a:rPr>
              <a:t>bydlení</a:t>
            </a:r>
            <a:r>
              <a:rPr lang="cs-CZ" b="0" i="0" dirty="0">
                <a:solidFill>
                  <a:srgbClr val="000000"/>
                </a:solidFill>
                <a:effectLst/>
                <a:latin typeface="Montserrat" panose="00000500000000000000" pitchFamily="2" charset="-18"/>
              </a:rPr>
              <a:t>, </a:t>
            </a:r>
            <a:r>
              <a:rPr lang="cs-CZ" b="0" i="0" u="none" strike="noStrike" dirty="0">
                <a:solidFill>
                  <a:srgbClr val="0172BE"/>
                </a:solidFill>
                <a:effectLst/>
                <a:latin typeface="Montserrat" panose="00000500000000000000" pitchFamily="2" charset="-18"/>
                <a:hlinkClick r:id="rId3"/>
              </a:rPr>
              <a:t>vzdělávání</a:t>
            </a:r>
            <a:r>
              <a:rPr lang="cs-CZ" b="0" i="0" dirty="0">
                <a:solidFill>
                  <a:srgbClr val="000000"/>
                </a:solidFill>
                <a:effectLst/>
                <a:latin typeface="Montserrat" panose="00000500000000000000" pitchFamily="2" charset="-18"/>
              </a:rPr>
              <a:t>, </a:t>
            </a:r>
            <a:r>
              <a:rPr lang="cs-CZ" b="0" i="0" u="none" strike="noStrike" dirty="0">
                <a:solidFill>
                  <a:srgbClr val="0172BE"/>
                </a:solidFill>
                <a:effectLst/>
                <a:latin typeface="Montserrat" panose="00000500000000000000" pitchFamily="2" charset="-18"/>
                <a:hlinkClick r:id="rId4"/>
              </a:rPr>
              <a:t>zaměstnanost</a:t>
            </a:r>
            <a:r>
              <a:rPr lang="cs-CZ" b="0" i="0" dirty="0">
                <a:solidFill>
                  <a:srgbClr val="000000"/>
                </a:solidFill>
                <a:effectLst/>
                <a:latin typeface="Montserrat" panose="00000500000000000000" pitchFamily="2" charset="-18"/>
              </a:rPr>
              <a:t> a </a:t>
            </a:r>
            <a:r>
              <a:rPr lang="cs-CZ" b="0" i="0" u="none" strike="noStrike" dirty="0">
                <a:solidFill>
                  <a:srgbClr val="0172BE"/>
                </a:solidFill>
                <a:effectLst/>
                <a:latin typeface="Montserrat" panose="00000500000000000000" pitchFamily="2" charset="-18"/>
                <a:hlinkClick r:id="rId5"/>
              </a:rPr>
              <a:t>zadluženost</a:t>
            </a:r>
            <a:r>
              <a:rPr lang="cs-CZ" b="0" i="0" dirty="0">
                <a:solidFill>
                  <a:srgbClr val="000000"/>
                </a:solidFill>
                <a:effectLst/>
                <a:latin typeface="Montserrat" panose="00000500000000000000" pitchFamily="2" charset="-18"/>
              </a:rPr>
              <a:t>. Důležitou roli hraje také takzvaná prostorová segregace, kdy mají lidé ve svém bydlišti zhoršený přístup k veřejným službám nebo také k možnostem pracovního uplatnění.</a:t>
            </a:r>
          </a:p>
          <a:p>
            <a:pPr lvl="1"/>
            <a:r>
              <a:rPr lang="cs-CZ" b="0" i="0" u="none" strike="noStrike" dirty="0">
                <a:solidFill>
                  <a:srgbClr val="0172BE"/>
                </a:solidFill>
                <a:effectLst/>
                <a:latin typeface="Montserrat" panose="00000500000000000000" pitchFamily="2" charset="-18"/>
                <a:hlinkClick r:id="rId6"/>
              </a:rPr>
              <a:t>Index sociálního vyloučení</a:t>
            </a:r>
            <a:r>
              <a:rPr lang="cs-CZ" b="0" i="0" dirty="0">
                <a:solidFill>
                  <a:srgbClr val="000000"/>
                </a:solidFill>
                <a:effectLst/>
                <a:latin typeface="Montserrat" panose="00000500000000000000" pitchFamily="2" charset="-18"/>
              </a:rPr>
              <a:t>. </a:t>
            </a:r>
          </a:p>
          <a:p>
            <a:pPr lvl="1"/>
            <a:endParaRPr lang="cs-CZ" dirty="0"/>
          </a:p>
        </p:txBody>
      </p:sp>
    </p:spTree>
    <p:extLst>
      <p:ext uri="{BB962C8B-B14F-4D97-AF65-F5344CB8AC3E}">
        <p14:creationId xmlns:p14="http://schemas.microsoft.com/office/powerpoint/2010/main" val="18365411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A45C881-236F-EC70-F56B-13B0B0B120B4}"/>
              </a:ext>
            </a:extLst>
          </p:cNvPr>
          <p:cNvSpPr>
            <a:spLocks noGrp="1"/>
          </p:cNvSpPr>
          <p:nvPr>
            <p:ph type="title"/>
          </p:nvPr>
        </p:nvSpPr>
        <p:spPr/>
        <p:txBody>
          <a:bodyPr/>
          <a:lstStyle/>
          <a:p>
            <a:r>
              <a:rPr lang="cs-CZ" dirty="0"/>
              <a:t>Index sociálního vyloučení</a:t>
            </a:r>
          </a:p>
        </p:txBody>
      </p:sp>
      <p:pic>
        <p:nvPicPr>
          <p:cNvPr id="5" name="Zástupný obsah 4">
            <a:extLst>
              <a:ext uri="{FF2B5EF4-FFF2-40B4-BE49-F238E27FC236}">
                <a16:creationId xmlns:a16="http://schemas.microsoft.com/office/drawing/2014/main" id="{520C6A78-02D3-E864-4FAA-CBAEF1F9687B}"/>
              </a:ext>
            </a:extLst>
          </p:cNvPr>
          <p:cNvPicPr>
            <a:picLocks noGrp="1" noChangeAspect="1"/>
          </p:cNvPicPr>
          <p:nvPr>
            <p:ph sz="quarter" idx="1"/>
          </p:nvPr>
        </p:nvPicPr>
        <p:blipFill>
          <a:blip r:embed="rId2"/>
          <a:stretch>
            <a:fillRect/>
          </a:stretch>
        </p:blipFill>
        <p:spPr>
          <a:xfrm>
            <a:off x="2605174" y="1219201"/>
            <a:ext cx="6981652" cy="4937125"/>
          </a:xfrm>
          <a:prstGeom prst="rect">
            <a:avLst/>
          </a:prstGeom>
        </p:spPr>
      </p:pic>
    </p:spTree>
    <p:extLst>
      <p:ext uri="{BB962C8B-B14F-4D97-AF65-F5344CB8AC3E}">
        <p14:creationId xmlns:p14="http://schemas.microsoft.com/office/powerpoint/2010/main" val="77463803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gradFill>
          <a:gsLst>
            <a:gs pos="0">
              <a:srgbClr val="FFC000"/>
            </a:gs>
            <a:gs pos="64999">
              <a:srgbClr val="F0EBD5"/>
            </a:gs>
            <a:gs pos="100000">
              <a:srgbClr val="D1C39F"/>
            </a:gs>
          </a:gsLst>
          <a:lin ang="5400000" scaled="0"/>
        </a:gradFill>
        <a:effectLst/>
      </p:bgPr>
    </p:bg>
    <p:spTree>
      <p:nvGrpSpPr>
        <p:cNvPr id="1" name=""/>
        <p:cNvGrpSpPr/>
        <p:nvPr/>
      </p:nvGrpSpPr>
      <p:grpSpPr>
        <a:xfrm>
          <a:off x="0" y="0"/>
          <a:ext cx="0" cy="0"/>
          <a:chOff x="0" y="0"/>
          <a:chExt cx="0" cy="0"/>
        </a:xfrm>
      </p:grpSpPr>
      <p:sp>
        <p:nvSpPr>
          <p:cNvPr id="2" name="Nadpis 1"/>
          <p:cNvSpPr>
            <a:spLocks noGrp="1"/>
          </p:cNvSpPr>
          <p:nvPr>
            <p:ph type="title"/>
          </p:nvPr>
        </p:nvSpPr>
        <p:spPr>
          <a:xfrm>
            <a:off x="1981200" y="320040"/>
            <a:ext cx="7239000" cy="746760"/>
          </a:xfrm>
        </p:spPr>
        <p:txBody>
          <a:bodyPr/>
          <a:lstStyle/>
          <a:p>
            <a:pPr>
              <a:defRPr/>
            </a:pPr>
            <a:r>
              <a:rPr lang="cs-CZ" dirty="0"/>
              <a:t>SOCIÁLNÍ EXKLUZE</a:t>
            </a:r>
          </a:p>
        </p:txBody>
      </p:sp>
      <p:sp>
        <p:nvSpPr>
          <p:cNvPr id="3" name="Zástupný symbol pro obsah 2"/>
          <p:cNvSpPr>
            <a:spLocks noGrp="1"/>
          </p:cNvSpPr>
          <p:nvPr>
            <p:ph idx="1"/>
          </p:nvPr>
        </p:nvSpPr>
        <p:spPr>
          <a:xfrm>
            <a:off x="289560" y="1554480"/>
            <a:ext cx="11225106" cy="4490721"/>
          </a:xfrm>
        </p:spPr>
        <p:txBody>
          <a:bodyPr>
            <a:normAutofit fontScale="85000" lnSpcReduction="10000"/>
          </a:bodyPr>
          <a:lstStyle/>
          <a:p>
            <a:pPr marL="274320" indent="-274320">
              <a:buFont typeface="Wingdings 2"/>
              <a:buChar char=""/>
              <a:defRPr/>
            </a:pPr>
            <a:r>
              <a:rPr lang="cs-CZ" dirty="0"/>
              <a:t>Je proces, kterým jsou jednotlivci i celé skupiny osob zbavováni přístupu ke zdrojům nezbytným pro zapojení se do sociálních, ekonomických a politických aktivit společnosti jako celku. </a:t>
            </a:r>
          </a:p>
          <a:p>
            <a:pPr marL="274320" indent="-274320">
              <a:buFont typeface="Wingdings 2"/>
              <a:buChar char=""/>
              <a:defRPr/>
            </a:pPr>
            <a:r>
              <a:rPr lang="cs-CZ" dirty="0"/>
              <a:t>Proces sociálního vyloučení je primárně důsledkem chudoby a nízkých příjmů, přispívají k němu však také další faktory jako je diskriminace, nízké vzdělání či špatné životní podmínky. Sociálně vyloučení jsou odříznuti od institucí a služeb, sociálních sítí a vzdělávacích příležitostí.</a:t>
            </a:r>
          </a:p>
          <a:p>
            <a:pPr marL="274320" indent="-274320" fontAlgn="auto">
              <a:spcAft>
                <a:spcPts val="0"/>
              </a:spcAft>
              <a:buFont typeface="Wingdings 2"/>
              <a:buChar char=""/>
              <a:defRPr/>
            </a:pPr>
            <a:r>
              <a:rPr lang="cs-CZ" dirty="0"/>
              <a:t>Projevy sociálního vyloučení: </a:t>
            </a:r>
          </a:p>
          <a:p>
            <a:pPr marL="731520" lvl="1" indent="-274320">
              <a:buFont typeface="Wingdings 2"/>
              <a:buChar char=""/>
              <a:defRPr/>
            </a:pPr>
            <a:r>
              <a:rPr lang="cs-CZ" b="1" dirty="0"/>
              <a:t>dlouhodobá nezaměstnanost, </a:t>
            </a:r>
          </a:p>
          <a:p>
            <a:pPr marL="731520" lvl="1" indent="-274320">
              <a:buFont typeface="Wingdings 2"/>
              <a:buChar char=""/>
              <a:defRPr/>
            </a:pPr>
            <a:r>
              <a:rPr lang="cs-CZ" b="1" dirty="0"/>
              <a:t>závislost na sociálních dávkách, </a:t>
            </a:r>
          </a:p>
          <a:p>
            <a:pPr marL="731520" lvl="1" indent="-274320">
              <a:buFont typeface="Wingdings 2"/>
              <a:buChar char=""/>
              <a:defRPr/>
            </a:pPr>
            <a:r>
              <a:rPr lang="cs-CZ" b="1" dirty="0"/>
              <a:t>život v prostorově vyloučených částech obcí (ghettech), </a:t>
            </a:r>
          </a:p>
          <a:p>
            <a:pPr marL="731520" lvl="1" indent="-274320">
              <a:buFont typeface="Wingdings 2"/>
              <a:buChar char=""/>
              <a:defRPr/>
            </a:pPr>
            <a:r>
              <a:rPr lang="cs-CZ" b="1" dirty="0"/>
              <a:t>nízká kvalifikace, </a:t>
            </a:r>
          </a:p>
          <a:p>
            <a:pPr marL="731520" lvl="1" indent="-274320">
              <a:buFont typeface="Wingdings 2"/>
              <a:buChar char=""/>
              <a:defRPr/>
            </a:pPr>
            <a:r>
              <a:rPr lang="cs-CZ" b="1" dirty="0"/>
              <a:t>špatný zdravotní stav, </a:t>
            </a:r>
          </a:p>
          <a:p>
            <a:pPr marL="731520" lvl="1" indent="-274320">
              <a:buFont typeface="Wingdings 2"/>
              <a:buChar char=""/>
              <a:defRPr/>
            </a:pPr>
            <a:r>
              <a:rPr lang="cs-CZ" b="1" dirty="0"/>
              <a:t>rozpad rodin či ztráta sebeúcty. </a:t>
            </a:r>
            <a:r>
              <a:rPr lang="cs-CZ" dirty="0"/>
              <a:t> </a:t>
            </a:r>
          </a:p>
        </p:txBody>
      </p:sp>
    </p:spTree>
    <p:extLst>
      <p:ext uri="{BB962C8B-B14F-4D97-AF65-F5344CB8AC3E}">
        <p14:creationId xmlns:p14="http://schemas.microsoft.com/office/powerpoint/2010/main" val="420099927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Skupiny ohrožené sociálním vyloučením </a:t>
            </a:r>
          </a:p>
        </p:txBody>
      </p:sp>
      <p:sp>
        <p:nvSpPr>
          <p:cNvPr id="3" name="Zástupný symbol pro obsah 2"/>
          <p:cNvSpPr>
            <a:spLocks noGrp="1"/>
          </p:cNvSpPr>
          <p:nvPr>
            <p:ph idx="1"/>
          </p:nvPr>
        </p:nvSpPr>
        <p:spPr>
          <a:xfrm>
            <a:off x="381000" y="2514600"/>
            <a:ext cx="11201400" cy="3642360"/>
          </a:xfrm>
        </p:spPr>
        <p:txBody>
          <a:bodyPr/>
          <a:lstStyle/>
          <a:p>
            <a:r>
              <a:rPr lang="cs-CZ" dirty="0"/>
              <a:t>Ne všichni Romové jsou sociálně vyloučeni a ne všichni sociálně vyloučení Romové žijí v těchto lokalitách – nelze ztotožňovat pojmy ROM a SOCIÁLNĚ VYLOUČENÝ</a:t>
            </a:r>
          </a:p>
          <a:p>
            <a:endParaRPr lang="cs-CZ" dirty="0"/>
          </a:p>
        </p:txBody>
      </p:sp>
    </p:spTree>
    <p:extLst>
      <p:ext uri="{BB962C8B-B14F-4D97-AF65-F5344CB8AC3E}">
        <p14:creationId xmlns:p14="http://schemas.microsoft.com/office/powerpoint/2010/main" val="183196755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gradFill>
          <a:gsLst>
            <a:gs pos="0">
              <a:srgbClr val="FFC000"/>
            </a:gs>
            <a:gs pos="64999">
              <a:srgbClr val="F0EBD5"/>
            </a:gs>
            <a:gs pos="100000">
              <a:srgbClr val="D1C39F"/>
            </a:gs>
          </a:gsLst>
          <a:lin ang="5400000" scaled="0"/>
        </a:gradFill>
        <a:effectLst/>
      </p:bgPr>
    </p:bg>
    <p:spTree>
      <p:nvGrpSpPr>
        <p:cNvPr id="1" name=""/>
        <p:cNvGrpSpPr/>
        <p:nvPr/>
      </p:nvGrpSpPr>
      <p:grpSpPr>
        <a:xfrm>
          <a:off x="0" y="0"/>
          <a:ext cx="0" cy="0"/>
          <a:chOff x="0" y="0"/>
          <a:chExt cx="0" cy="0"/>
        </a:xfrm>
      </p:grpSpPr>
      <p:sp>
        <p:nvSpPr>
          <p:cNvPr id="2" name="Nadpis 1"/>
          <p:cNvSpPr>
            <a:spLocks noGrp="1"/>
          </p:cNvSpPr>
          <p:nvPr>
            <p:ph type="title"/>
          </p:nvPr>
        </p:nvSpPr>
        <p:spPr>
          <a:xfrm>
            <a:off x="1981200" y="320040"/>
            <a:ext cx="7239000" cy="899160"/>
          </a:xfrm>
        </p:spPr>
        <p:txBody>
          <a:bodyPr>
            <a:normAutofit fontScale="90000"/>
          </a:bodyPr>
          <a:lstStyle/>
          <a:p>
            <a:pPr>
              <a:defRPr/>
            </a:pPr>
            <a:r>
              <a:rPr lang="cs-CZ" dirty="0"/>
              <a:t>Situace romských klientů v sociálně vyloučených lokalitách</a:t>
            </a:r>
          </a:p>
        </p:txBody>
      </p:sp>
      <p:sp>
        <p:nvSpPr>
          <p:cNvPr id="3" name="Zástupný symbol pro obsah 2"/>
          <p:cNvSpPr>
            <a:spLocks noGrp="1"/>
          </p:cNvSpPr>
          <p:nvPr>
            <p:ph idx="1"/>
          </p:nvPr>
        </p:nvSpPr>
        <p:spPr>
          <a:xfrm>
            <a:off x="1451579" y="2015732"/>
            <a:ext cx="10740421" cy="4181868"/>
          </a:xfrm>
        </p:spPr>
        <p:txBody>
          <a:bodyPr>
            <a:normAutofit lnSpcReduction="10000"/>
          </a:bodyPr>
          <a:lstStyle/>
          <a:p>
            <a:pPr marL="274320" indent="-274320">
              <a:buFont typeface="Wingdings 2"/>
              <a:buChar char=""/>
              <a:defRPr/>
            </a:pPr>
            <a:r>
              <a:rPr lang="cs-CZ" dirty="0"/>
              <a:t>Zkušenost s diskriminací</a:t>
            </a:r>
          </a:p>
          <a:p>
            <a:pPr marL="274320" indent="-274320">
              <a:buFont typeface="Wingdings 2"/>
              <a:buChar char=""/>
              <a:defRPr/>
            </a:pPr>
            <a:r>
              <a:rPr lang="cs-CZ" dirty="0"/>
              <a:t>Na přítomnost orientovaná životní strategie</a:t>
            </a:r>
          </a:p>
          <a:p>
            <a:pPr marL="274320" indent="-274320">
              <a:buFont typeface="Wingdings 2"/>
              <a:buChar char=""/>
              <a:defRPr/>
            </a:pPr>
            <a:r>
              <a:rPr lang="cs-CZ" dirty="0"/>
              <a:t>Velký význam rodiny a vztahů v ní</a:t>
            </a:r>
          </a:p>
          <a:p>
            <a:pPr marL="274320" indent="-274320">
              <a:buFont typeface="Wingdings 2"/>
              <a:buChar char=""/>
              <a:defRPr/>
            </a:pPr>
            <a:r>
              <a:rPr lang="cs-CZ" dirty="0"/>
              <a:t>V rámci rodinných sítí nutno podporovat finančně příbuzné</a:t>
            </a:r>
          </a:p>
          <a:p>
            <a:pPr marL="274320" indent="-274320">
              <a:buFont typeface="Wingdings 2"/>
              <a:buChar char=""/>
              <a:defRPr/>
            </a:pPr>
            <a:r>
              <a:rPr lang="cs-CZ" dirty="0"/>
              <a:t>Hospodaření s prostředky neumožňuje pokrýt výdaje</a:t>
            </a:r>
          </a:p>
          <a:p>
            <a:pPr marL="274320" indent="-274320">
              <a:buFont typeface="Wingdings 2"/>
              <a:buChar char=""/>
              <a:defRPr/>
            </a:pPr>
            <a:r>
              <a:rPr lang="cs-CZ" dirty="0"/>
              <a:t>Silná sociální kontrola </a:t>
            </a:r>
          </a:p>
          <a:p>
            <a:pPr marL="274320" indent="-274320">
              <a:buFont typeface="Wingdings 2"/>
              <a:buChar char=""/>
              <a:defRPr/>
            </a:pPr>
            <a:r>
              <a:rPr lang="cs-CZ" dirty="0"/>
              <a:t>Nedostatek pozitivních zkušeností mimo vlastní lokalitu</a:t>
            </a:r>
          </a:p>
          <a:p>
            <a:pPr marL="274320" indent="-274320">
              <a:buFont typeface="Wingdings 2"/>
              <a:buChar char=""/>
              <a:defRPr/>
            </a:pPr>
            <a:r>
              <a:rPr lang="cs-CZ" dirty="0"/>
              <a:t>Jazyková bariéra, znevýhodnění dětí při vstupu do ZŠ – </a:t>
            </a:r>
            <a:r>
              <a:rPr lang="cs-CZ" dirty="0" err="1"/>
              <a:t>etnodialekt</a:t>
            </a:r>
            <a:r>
              <a:rPr lang="cs-CZ" dirty="0"/>
              <a:t> češtiny</a:t>
            </a:r>
          </a:p>
          <a:p>
            <a:pPr marL="274320" indent="-274320">
              <a:buFont typeface="Wingdings 2"/>
              <a:buChar char=""/>
              <a:defRPr/>
            </a:pPr>
            <a:r>
              <a:rPr lang="cs-CZ" dirty="0"/>
              <a:t>Nesrozumitelnost „</a:t>
            </a:r>
            <a:r>
              <a:rPr lang="cs-CZ" dirty="0" err="1"/>
              <a:t>gádžovského</a:t>
            </a:r>
            <a:r>
              <a:rPr lang="cs-CZ" dirty="0"/>
              <a:t>“ světa a jeho institucí</a:t>
            </a:r>
          </a:p>
        </p:txBody>
      </p:sp>
    </p:spTree>
    <p:extLst>
      <p:ext uri="{BB962C8B-B14F-4D97-AF65-F5344CB8AC3E}">
        <p14:creationId xmlns:p14="http://schemas.microsoft.com/office/powerpoint/2010/main" val="374181869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gradFill>
          <a:gsLst>
            <a:gs pos="0">
              <a:srgbClr val="FFC000"/>
            </a:gs>
            <a:gs pos="64999">
              <a:srgbClr val="F0EBD5"/>
            </a:gs>
            <a:gs pos="100000">
              <a:srgbClr val="D1C39F"/>
            </a:gs>
          </a:gsLst>
          <a:lin ang="5400000" scaled="0"/>
        </a:gradFill>
        <a:effectLst/>
      </p:bgPr>
    </p:bg>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a:t>TERÉNNÍ SOCIÁLNÍ PRÁCE – PRÁCE VE VYLOUČENÝCH LOKALITÁCH</a:t>
            </a:r>
          </a:p>
        </p:txBody>
      </p:sp>
      <p:sp>
        <p:nvSpPr>
          <p:cNvPr id="3" name="Zástupný symbol pro obsah 2"/>
          <p:cNvSpPr>
            <a:spLocks noGrp="1"/>
          </p:cNvSpPr>
          <p:nvPr>
            <p:ph idx="1"/>
          </p:nvPr>
        </p:nvSpPr>
        <p:spPr>
          <a:xfrm>
            <a:off x="609600" y="2015732"/>
            <a:ext cx="11446933" cy="4114135"/>
          </a:xfrm>
        </p:spPr>
        <p:txBody>
          <a:bodyPr>
            <a:normAutofit lnSpcReduction="10000"/>
          </a:bodyPr>
          <a:lstStyle/>
          <a:p>
            <a:pPr marL="274320" indent="-274320" fontAlgn="auto">
              <a:spcAft>
                <a:spcPts val="0"/>
              </a:spcAft>
              <a:buFont typeface="Wingdings 2"/>
              <a:buChar char=""/>
              <a:defRPr/>
            </a:pPr>
            <a:r>
              <a:rPr lang="cs-CZ" b="1" dirty="0">
                <a:latin typeface="Arial" panose="020B0604020202020204" pitchFamily="34" charset="0"/>
                <a:cs typeface="Arial" panose="020B0604020202020204" pitchFamily="34" charset="0"/>
              </a:rPr>
              <a:t>Cílem je snižovat míru sociálního vyloučení a chudoby jednotlivců a rodin prostřednictvím nabídky kvalitních a profesionálních sociálních služeb.</a:t>
            </a:r>
          </a:p>
          <a:p>
            <a:pPr marL="274320" indent="-274320" fontAlgn="auto">
              <a:spcAft>
                <a:spcPts val="0"/>
              </a:spcAft>
              <a:buFont typeface="Wingdings 2"/>
              <a:buChar char=""/>
              <a:defRPr/>
            </a:pPr>
            <a:endParaRPr lang="cs-CZ" dirty="0">
              <a:latin typeface="Arial" panose="020B0604020202020204" pitchFamily="34" charset="0"/>
              <a:cs typeface="Arial" panose="020B0604020202020204" pitchFamily="34" charset="0"/>
            </a:endParaRPr>
          </a:p>
          <a:p>
            <a:pPr marL="274320" indent="-274320" fontAlgn="auto">
              <a:spcAft>
                <a:spcPts val="0"/>
              </a:spcAft>
              <a:buFont typeface="Wingdings 2"/>
              <a:buChar char=""/>
              <a:defRPr/>
            </a:pPr>
            <a:r>
              <a:rPr lang="cs-CZ" b="1" dirty="0">
                <a:latin typeface="Arial" panose="020B0604020202020204" pitchFamily="34" charset="0"/>
                <a:cs typeface="Arial" panose="020B0604020202020204" pitchFamily="34" charset="0"/>
              </a:rPr>
              <a:t>Sociální pracovník usiluje o:</a:t>
            </a:r>
          </a:p>
          <a:p>
            <a:pPr marL="274320" indent="-274320" fontAlgn="auto">
              <a:spcAft>
                <a:spcPts val="0"/>
              </a:spcAft>
              <a:buFontTx/>
              <a:buChar char="-"/>
              <a:defRPr/>
            </a:pPr>
            <a:r>
              <a:rPr lang="cs-CZ" dirty="0">
                <a:latin typeface="Arial" panose="020B0604020202020204" pitchFamily="34" charset="0"/>
                <a:cs typeface="Arial" panose="020B0604020202020204" pitchFamily="34" charset="0"/>
              </a:rPr>
              <a:t>Zvýšení sociálních kompetencí klienta</a:t>
            </a:r>
          </a:p>
          <a:p>
            <a:pPr marL="274320" indent="-274320" fontAlgn="auto">
              <a:spcAft>
                <a:spcPts val="0"/>
              </a:spcAft>
              <a:buFontTx/>
              <a:buChar char="-"/>
              <a:defRPr/>
            </a:pPr>
            <a:r>
              <a:rPr lang="cs-CZ" dirty="0">
                <a:latin typeface="Arial" panose="020B0604020202020204" pitchFamily="34" charset="0"/>
                <a:cs typeface="Arial" panose="020B0604020202020204" pitchFamily="34" charset="0"/>
              </a:rPr>
              <a:t>Zprostředkování služeb a aktivit</a:t>
            </a:r>
          </a:p>
          <a:p>
            <a:pPr marL="274320" indent="-274320" fontAlgn="auto">
              <a:spcAft>
                <a:spcPts val="0"/>
              </a:spcAft>
              <a:buFontTx/>
              <a:buChar char="-"/>
              <a:defRPr/>
            </a:pPr>
            <a:r>
              <a:rPr lang="cs-CZ" dirty="0">
                <a:latin typeface="Arial" panose="020B0604020202020204" pitchFamily="34" charset="0"/>
                <a:cs typeface="Arial" panose="020B0604020202020204" pitchFamily="34" charset="0"/>
              </a:rPr>
              <a:t>Minimalizaci rizik plynoucích ze sociálně znevýhodněného prostředí</a:t>
            </a:r>
          </a:p>
          <a:p>
            <a:pPr marL="274320" indent="-274320" fontAlgn="auto">
              <a:spcAft>
                <a:spcPts val="0"/>
              </a:spcAft>
              <a:buFontTx/>
              <a:buChar char="-"/>
              <a:defRPr/>
            </a:pPr>
            <a:r>
              <a:rPr lang="cs-CZ" dirty="0">
                <a:latin typeface="Arial" panose="020B0604020202020204" pitchFamily="34" charset="0"/>
                <a:cs typeface="Arial" panose="020B0604020202020204" pitchFamily="34" charset="0"/>
              </a:rPr>
              <a:t>Rozvíjení spolupráce s dalšími zainteresovanými subjekty</a:t>
            </a:r>
          </a:p>
        </p:txBody>
      </p:sp>
    </p:spTree>
    <p:extLst>
      <p:ext uri="{BB962C8B-B14F-4D97-AF65-F5344CB8AC3E}">
        <p14:creationId xmlns:p14="http://schemas.microsoft.com/office/powerpoint/2010/main" val="248062807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gradFill>
          <a:gsLst>
            <a:gs pos="0">
              <a:srgbClr val="FFC000"/>
            </a:gs>
            <a:gs pos="64999">
              <a:srgbClr val="F0EBD5"/>
            </a:gs>
            <a:gs pos="100000">
              <a:srgbClr val="D1C39F"/>
            </a:gs>
          </a:gsLst>
          <a:lin ang="5400000" scaled="0"/>
        </a:gradFill>
        <a:effectLst/>
      </p:bgPr>
    </p:bg>
    <p:spTree>
      <p:nvGrpSpPr>
        <p:cNvPr id="1" name=""/>
        <p:cNvGrpSpPr/>
        <p:nvPr/>
      </p:nvGrpSpPr>
      <p:grpSpPr>
        <a:xfrm>
          <a:off x="0" y="0"/>
          <a:ext cx="0" cy="0"/>
          <a:chOff x="0" y="0"/>
          <a:chExt cx="0" cy="0"/>
        </a:xfrm>
      </p:grpSpPr>
      <p:sp>
        <p:nvSpPr>
          <p:cNvPr id="2" name="Nadpis 1"/>
          <p:cNvSpPr>
            <a:spLocks noGrp="1"/>
          </p:cNvSpPr>
          <p:nvPr>
            <p:ph type="title"/>
          </p:nvPr>
        </p:nvSpPr>
        <p:spPr>
          <a:xfrm>
            <a:off x="1981200" y="320040"/>
            <a:ext cx="7239000" cy="914400"/>
          </a:xfrm>
        </p:spPr>
        <p:txBody>
          <a:bodyPr>
            <a:normAutofit fontScale="90000"/>
          </a:bodyPr>
          <a:lstStyle/>
          <a:p>
            <a:pPr>
              <a:defRPr/>
            </a:pPr>
            <a:r>
              <a:rPr lang="cs-CZ" dirty="0"/>
              <a:t>Problémy řešené v sociálně vyloučených lokalitách</a:t>
            </a:r>
          </a:p>
        </p:txBody>
      </p:sp>
      <p:sp>
        <p:nvSpPr>
          <p:cNvPr id="22531" name="Zástupný symbol pro obsah 2"/>
          <p:cNvSpPr>
            <a:spLocks noGrp="1"/>
          </p:cNvSpPr>
          <p:nvPr>
            <p:ph idx="1"/>
          </p:nvPr>
        </p:nvSpPr>
        <p:spPr>
          <a:xfrm>
            <a:off x="609600" y="2118360"/>
            <a:ext cx="10972800" cy="4038600"/>
          </a:xfrm>
        </p:spPr>
        <p:txBody>
          <a:bodyPr/>
          <a:lstStyle/>
          <a:p>
            <a:pPr>
              <a:buFont typeface="Courier New" panose="02070309020205020404" pitchFamily="49" charset="0"/>
              <a:buChar char="o"/>
            </a:pPr>
            <a:r>
              <a:rPr lang="cs-CZ" altLang="cs-CZ" b="1" dirty="0">
                <a:latin typeface="Arial" panose="020B0604020202020204" pitchFamily="34" charset="0"/>
                <a:cs typeface="Arial" panose="020B0604020202020204" pitchFamily="34" charset="0"/>
              </a:rPr>
              <a:t>Bydlení </a:t>
            </a:r>
          </a:p>
          <a:p>
            <a:pPr>
              <a:buFont typeface="Courier New" panose="02070309020205020404" pitchFamily="49" charset="0"/>
              <a:buChar char="o"/>
            </a:pPr>
            <a:r>
              <a:rPr lang="cs-CZ" altLang="cs-CZ" b="1" dirty="0">
                <a:latin typeface="Arial" panose="020B0604020202020204" pitchFamily="34" charset="0"/>
                <a:cs typeface="Arial" panose="020B0604020202020204" pitchFamily="34" charset="0"/>
              </a:rPr>
              <a:t>Finance</a:t>
            </a:r>
          </a:p>
          <a:p>
            <a:pPr>
              <a:buFont typeface="Courier New" panose="02070309020205020404" pitchFamily="49" charset="0"/>
              <a:buChar char="o"/>
            </a:pPr>
            <a:r>
              <a:rPr lang="cs-CZ" altLang="cs-CZ" b="1" dirty="0">
                <a:latin typeface="Arial" panose="020B0604020202020204" pitchFamily="34" charset="0"/>
                <a:cs typeface="Arial" panose="020B0604020202020204" pitchFamily="34" charset="0"/>
              </a:rPr>
              <a:t>Vzdělání</a:t>
            </a:r>
          </a:p>
          <a:p>
            <a:pPr>
              <a:buFont typeface="Courier New" panose="02070309020205020404" pitchFamily="49" charset="0"/>
              <a:buChar char="o"/>
            </a:pPr>
            <a:r>
              <a:rPr lang="cs-CZ" altLang="cs-CZ" b="1" dirty="0">
                <a:latin typeface="Arial" panose="020B0604020202020204" pitchFamily="34" charset="0"/>
                <a:cs typeface="Arial" panose="020B0604020202020204" pitchFamily="34" charset="0"/>
              </a:rPr>
              <a:t>Zaměstnanost</a:t>
            </a:r>
          </a:p>
        </p:txBody>
      </p:sp>
    </p:spTree>
    <p:extLst>
      <p:ext uri="{BB962C8B-B14F-4D97-AF65-F5344CB8AC3E}">
        <p14:creationId xmlns:p14="http://schemas.microsoft.com/office/powerpoint/2010/main" val="293784446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6A96FA1-369D-4C46-9780-1AB88F47C2A5}"/>
              </a:ext>
            </a:extLst>
          </p:cNvPr>
          <p:cNvSpPr>
            <a:spLocks noGrp="1"/>
          </p:cNvSpPr>
          <p:nvPr>
            <p:ph type="title"/>
          </p:nvPr>
        </p:nvSpPr>
        <p:spPr/>
        <p:txBody>
          <a:bodyPr/>
          <a:lstStyle/>
          <a:p>
            <a:r>
              <a:rPr lang="cs-CZ" dirty="0"/>
              <a:t>Shrnutí</a:t>
            </a:r>
          </a:p>
        </p:txBody>
      </p:sp>
      <p:sp>
        <p:nvSpPr>
          <p:cNvPr id="3" name="Zástupný symbol pro obsah 2">
            <a:extLst>
              <a:ext uri="{FF2B5EF4-FFF2-40B4-BE49-F238E27FC236}">
                <a16:creationId xmlns:a16="http://schemas.microsoft.com/office/drawing/2014/main" id="{09D1B344-71D2-4D98-A69F-DCA214E96E25}"/>
              </a:ext>
            </a:extLst>
          </p:cNvPr>
          <p:cNvSpPr>
            <a:spLocks noGrp="1"/>
          </p:cNvSpPr>
          <p:nvPr>
            <p:ph sz="quarter" idx="1"/>
          </p:nvPr>
        </p:nvSpPr>
        <p:spPr/>
        <p:txBody>
          <a:bodyPr>
            <a:normAutofit fontScale="70000" lnSpcReduction="20000"/>
          </a:bodyPr>
          <a:lstStyle/>
          <a:p>
            <a:r>
              <a:rPr lang="cs-CZ" b="1" dirty="0"/>
              <a:t>Sociálně vyloučení jsou ti občané, kteří mají ztížený přístup k institucím a službám (tedy k institucionální pomoci), jsou vyloučeni ze společenských sítí a nemají dostatek vertikálních kontaktů mimo sociálně vyloučenou lokalitu.</a:t>
            </a:r>
            <a:endParaRPr lang="cs-CZ" dirty="0"/>
          </a:p>
          <a:p>
            <a:r>
              <a:rPr lang="cs-CZ" dirty="0"/>
              <a:t>Základní charakteristikou propadu na sociální dno je nahromadění důvodů, které vedou k životní krizi (ztráta zaměstnání, platební neschopnost, problémy s bydlením, problémy dětí ve škole, nemoc atd.). Sociálně vyloučení lidé obvykle nestojí před jedním problémem, ale před jejich komplexem, přičemž mnohý z nich by i jednotlivě ohrožoval normální fungování člověka ve společnosti. S postupným propadem na dno přestává být zřejmé, co je původním důvodem propadu a co jeho následkem.</a:t>
            </a:r>
          </a:p>
          <a:p>
            <a:r>
              <a:rPr lang="cs-CZ" b="1" dirty="0"/>
              <a:t>Lidé žijící na okraji společnosti</a:t>
            </a:r>
            <a:r>
              <a:rPr lang="cs-CZ" dirty="0"/>
              <a:t> se přizpůsobují podmínkám sociálního vyloučení, a </a:t>
            </a:r>
            <a:r>
              <a:rPr lang="cs-CZ" b="1" dirty="0"/>
              <a:t>osvojují si specifické vzorce jednání, které jsou často v rozporu s hodnotami většinové společnosti.</a:t>
            </a:r>
            <a:r>
              <a:rPr lang="cs-CZ" dirty="0"/>
              <a:t> Proto někdy bývá soužití na první pohled problematické. Návyky získané adaptací na život v sociálním vyloučení pak ale těmto lidem znemožňují být úspěšní ve většinové společnosti, ztrácí (či ani nezískávají) hodnotové žebříčky středostavovského občana orientovaného na kariérní vzestup a úspěch. To je znovu a znovu uzavírá v pasti sociálního vyloučení. Z této pasti se lidé nedokáží dostat bez cizí pomoci.</a:t>
            </a:r>
          </a:p>
          <a:p>
            <a:r>
              <a:rPr lang="cs-CZ" b="1" dirty="0"/>
              <a:t>Specifickou roli</a:t>
            </a:r>
            <a:r>
              <a:rPr lang="cs-CZ" dirty="0"/>
              <a:t> v sociálním vyloučení </a:t>
            </a:r>
            <a:r>
              <a:rPr lang="cs-CZ" b="1" dirty="0"/>
              <a:t>hraje etnicita</a:t>
            </a:r>
            <a:r>
              <a:rPr lang="cs-CZ" dirty="0"/>
              <a:t>, zejména etnicita přisouzená. Podstatná část obyvatel Česka se nesprávně domnívá, že v případě sociálního vyloučení se jedná primárně o problém etnický, nikoliv sociální. Zjednodušeně řečeno, že důvodem chudoby a sociálního vyloučení části romské populace není její sociální situace, ale etnický původ. Přitom v současné době je již zřejmé, že ne všichni Romové v České republice žijí v prostředí sociálního vyloučení a ne každý, kdo se v podmínkách sociálního vyloučení nalézá, je Rom.</a:t>
            </a:r>
          </a:p>
          <a:p>
            <a:endParaRPr lang="cs-CZ" dirty="0"/>
          </a:p>
        </p:txBody>
      </p:sp>
    </p:spTree>
    <p:extLst>
      <p:ext uri="{BB962C8B-B14F-4D97-AF65-F5344CB8AC3E}">
        <p14:creationId xmlns:p14="http://schemas.microsoft.com/office/powerpoint/2010/main" val="290023707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E068675-1D5D-4DE8-A1D8-97089CE8AFAE}"/>
              </a:ext>
            </a:extLst>
          </p:cNvPr>
          <p:cNvSpPr>
            <a:spLocks noGrp="1"/>
          </p:cNvSpPr>
          <p:nvPr>
            <p:ph type="title"/>
          </p:nvPr>
        </p:nvSpPr>
        <p:spPr/>
        <p:txBody>
          <a:bodyPr/>
          <a:lstStyle/>
          <a:p>
            <a:r>
              <a:rPr lang="cs-CZ" dirty="0"/>
              <a:t>Diskriminace…  </a:t>
            </a:r>
          </a:p>
        </p:txBody>
      </p:sp>
      <p:sp>
        <p:nvSpPr>
          <p:cNvPr id="3" name="Zástupný obsah 2">
            <a:extLst>
              <a:ext uri="{FF2B5EF4-FFF2-40B4-BE49-F238E27FC236}">
                <a16:creationId xmlns:a16="http://schemas.microsoft.com/office/drawing/2014/main" id="{C222CC86-B5AE-46AA-9D2F-33A20B1EF44B}"/>
              </a:ext>
            </a:extLst>
          </p:cNvPr>
          <p:cNvSpPr>
            <a:spLocks noGrp="1"/>
          </p:cNvSpPr>
          <p:nvPr>
            <p:ph sz="half" idx="1"/>
          </p:nvPr>
        </p:nvSpPr>
        <p:spPr>
          <a:xfrm>
            <a:off x="6525014" y="2095499"/>
            <a:ext cx="4447786" cy="3581401"/>
          </a:xfrm>
        </p:spPr>
        <p:txBody>
          <a:bodyPr/>
          <a:lstStyle/>
          <a:p>
            <a:r>
              <a:rPr lang="cs-CZ" dirty="0">
                <a:hlinkClick r:id="rId2"/>
              </a:rPr>
              <a:t>https://www.ceskatelevize.cz/porady/11517753433-moravsti-chorvate-zrazeny-narod/41623510020/</a:t>
            </a:r>
            <a:r>
              <a:rPr lang="cs-CZ" dirty="0"/>
              <a:t> </a:t>
            </a:r>
          </a:p>
          <a:p>
            <a:endParaRPr lang="cs-CZ" dirty="0"/>
          </a:p>
          <a:p>
            <a:r>
              <a:rPr lang="cs-CZ" dirty="0"/>
              <a:t>Od min. 40 pustit v semináři.</a:t>
            </a:r>
          </a:p>
          <a:p>
            <a:endParaRPr lang="cs-CZ" dirty="0"/>
          </a:p>
          <a:p>
            <a:r>
              <a:rPr lang="cs-CZ" dirty="0"/>
              <a:t>Úkol: dodívat se na první dvě třetiny filmu. </a:t>
            </a:r>
          </a:p>
        </p:txBody>
      </p:sp>
      <p:sp>
        <p:nvSpPr>
          <p:cNvPr id="4" name="Zástupný obsah 3">
            <a:extLst>
              <a:ext uri="{FF2B5EF4-FFF2-40B4-BE49-F238E27FC236}">
                <a16:creationId xmlns:a16="http://schemas.microsoft.com/office/drawing/2014/main" id="{5D58C1A8-D2FE-49F6-A00A-41FB7C6C9F9A}"/>
              </a:ext>
            </a:extLst>
          </p:cNvPr>
          <p:cNvSpPr>
            <a:spLocks noGrp="1"/>
          </p:cNvSpPr>
          <p:nvPr>
            <p:ph sz="half" idx="2"/>
          </p:nvPr>
        </p:nvSpPr>
        <p:spPr>
          <a:xfrm>
            <a:off x="1371600" y="2171700"/>
            <a:ext cx="4447786" cy="3581401"/>
          </a:xfrm>
        </p:spPr>
        <p:txBody>
          <a:bodyPr/>
          <a:lstStyle/>
          <a:p>
            <a:r>
              <a:rPr lang="cs-CZ" dirty="0"/>
              <a:t>Úvod: </a:t>
            </a:r>
            <a:r>
              <a:rPr lang="cs-CZ" dirty="0">
                <a:hlinkClick r:id="rId3"/>
              </a:rPr>
              <a:t>https://www.ceskatelevize.cz/porady/1181680258-tyden-v-regionech-brno/318281381890414-tyden-v-regionech/</a:t>
            </a:r>
            <a:r>
              <a:rPr lang="cs-CZ" dirty="0"/>
              <a:t> </a:t>
            </a:r>
          </a:p>
          <a:p>
            <a:endParaRPr lang="cs-CZ" dirty="0"/>
          </a:p>
          <a:p>
            <a:r>
              <a:rPr lang="cs-CZ" dirty="0">
                <a:solidFill>
                  <a:srgbClr val="FF0000"/>
                </a:solidFill>
              </a:rPr>
              <a:t>Diskriminace se může týkat každého z nás… </a:t>
            </a:r>
          </a:p>
        </p:txBody>
      </p:sp>
    </p:spTree>
    <p:extLst>
      <p:ext uri="{BB962C8B-B14F-4D97-AF65-F5344CB8AC3E}">
        <p14:creationId xmlns:p14="http://schemas.microsoft.com/office/powerpoint/2010/main" val="427233274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t>Menšinové obyvatelstvo</a:t>
            </a:r>
          </a:p>
        </p:txBody>
      </p:sp>
      <p:sp>
        <p:nvSpPr>
          <p:cNvPr id="3" name="Zástupný symbol pro obsah 2"/>
          <p:cNvSpPr>
            <a:spLocks noGrp="1"/>
          </p:cNvSpPr>
          <p:nvPr>
            <p:ph idx="1"/>
          </p:nvPr>
        </p:nvSpPr>
        <p:spPr/>
        <p:txBody>
          <a:bodyPr/>
          <a:lstStyle/>
          <a:p>
            <a:r>
              <a:rPr lang="cs-CZ" dirty="0"/>
              <a:t>Podle Listiny základních práv a svobod ČR: Příslušnost ke kterékoli národnostní nebo etnické menšině nesmí být nikomu na újmu.</a:t>
            </a:r>
          </a:p>
          <a:p>
            <a:r>
              <a:rPr lang="cs-CZ" dirty="0"/>
              <a:t>Menšiny můžeme členit na: </a:t>
            </a:r>
          </a:p>
          <a:p>
            <a:pPr lvl="1"/>
            <a:r>
              <a:rPr lang="cs-CZ" dirty="0"/>
              <a:t>ETNICKÉ – jsou obvykle vymezeny jazykem a kulturou</a:t>
            </a:r>
          </a:p>
          <a:p>
            <a:pPr lvl="1"/>
            <a:r>
              <a:rPr lang="cs-CZ" dirty="0"/>
              <a:t>NÁRODNOSTNÍ – jsou to úředně uznané etnické menšiny</a:t>
            </a:r>
          </a:p>
          <a:p>
            <a:pPr lvl="1"/>
            <a:r>
              <a:rPr lang="cs-CZ" dirty="0"/>
              <a:t>JAZYKOVÉ – pokud nejsou zároveň i menšinami etnickými, např. německy hovořící obyvatelé Švýcarska aj. </a:t>
            </a:r>
          </a:p>
          <a:p>
            <a:pPr lvl="1"/>
            <a:endParaRPr lang="cs-CZ" dirty="0"/>
          </a:p>
        </p:txBody>
      </p:sp>
    </p:spTree>
    <p:extLst>
      <p:ext uri="{BB962C8B-B14F-4D97-AF65-F5344CB8AC3E}">
        <p14:creationId xmlns:p14="http://schemas.microsoft.com/office/powerpoint/2010/main" val="31238904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981200" y="836712"/>
            <a:ext cx="8229600" cy="580926"/>
          </a:xfrm>
        </p:spPr>
        <p:txBody>
          <a:bodyPr>
            <a:normAutofit fontScale="90000"/>
          </a:bodyPr>
          <a:lstStyle/>
          <a:p>
            <a:r>
              <a:rPr lang="cs-CZ" dirty="0"/>
              <a:t>Publikace odpovídající tématu volně ke stažení:</a:t>
            </a:r>
            <a:br>
              <a:rPr lang="cs-CZ" dirty="0"/>
            </a:br>
            <a:endParaRPr lang="cs-CZ" dirty="0"/>
          </a:p>
        </p:txBody>
      </p:sp>
      <p:sp>
        <p:nvSpPr>
          <p:cNvPr id="3" name="Zástupný symbol pro obsah 2"/>
          <p:cNvSpPr>
            <a:spLocks noGrp="1"/>
          </p:cNvSpPr>
          <p:nvPr>
            <p:ph idx="1"/>
          </p:nvPr>
        </p:nvSpPr>
        <p:spPr>
          <a:xfrm>
            <a:off x="311085" y="1340768"/>
            <a:ext cx="10105395" cy="5517232"/>
          </a:xfrm>
        </p:spPr>
        <p:txBody>
          <a:bodyPr>
            <a:normAutofit fontScale="47500" lnSpcReduction="20000"/>
          </a:bodyPr>
          <a:lstStyle/>
          <a:p>
            <a:pPr>
              <a:buNone/>
            </a:pPr>
            <a:r>
              <a:rPr lang="cs-CZ" dirty="0"/>
              <a:t> </a:t>
            </a:r>
          </a:p>
          <a:p>
            <a:pPr>
              <a:buNone/>
            </a:pPr>
            <a:r>
              <a:rPr lang="cs-CZ" b="1" dirty="0"/>
              <a:t>Pedagogická orientace </a:t>
            </a:r>
          </a:p>
          <a:p>
            <a:r>
              <a:rPr lang="cs-CZ" dirty="0"/>
              <a:t>Dostupné na www:</a:t>
            </a:r>
          </a:p>
          <a:p>
            <a:r>
              <a:rPr lang="cs-CZ" u="sng" dirty="0">
                <a:hlinkClick r:id="rId2"/>
              </a:rPr>
              <a:t>https://journals.muni.cz/pedor/article/view/6453</a:t>
            </a:r>
            <a:endParaRPr lang="cs-CZ" dirty="0"/>
          </a:p>
          <a:p>
            <a:pPr>
              <a:buNone/>
            </a:pPr>
            <a:endParaRPr lang="cs-CZ" dirty="0"/>
          </a:p>
          <a:p>
            <a:pPr>
              <a:buNone/>
            </a:pPr>
            <a:r>
              <a:rPr lang="cs-CZ" b="1" dirty="0" err="1"/>
              <a:t>Paidagogos</a:t>
            </a:r>
            <a:endParaRPr lang="cs-CZ" b="1" dirty="0"/>
          </a:p>
          <a:p>
            <a:r>
              <a:rPr lang="cs-CZ" dirty="0"/>
              <a:t>Dostupné na www: </a:t>
            </a:r>
            <a:r>
              <a:rPr lang="cs-CZ" u="sng" dirty="0">
                <a:hlinkClick r:id="rId3"/>
              </a:rPr>
              <a:t>http://www.</a:t>
            </a:r>
            <a:r>
              <a:rPr lang="cs-CZ" u="sng" dirty="0" err="1">
                <a:hlinkClick r:id="rId3"/>
              </a:rPr>
              <a:t>paidagogos.net</a:t>
            </a:r>
            <a:r>
              <a:rPr lang="cs-CZ" u="sng" dirty="0">
                <a:hlinkClick r:id="rId3"/>
              </a:rPr>
              <a:t>/</a:t>
            </a:r>
            <a:r>
              <a:rPr lang="cs-CZ" u="sng" dirty="0" err="1">
                <a:hlinkClick r:id="rId3"/>
              </a:rPr>
              <a:t>issues</a:t>
            </a:r>
            <a:r>
              <a:rPr lang="cs-CZ" u="sng" dirty="0">
                <a:hlinkClick r:id="rId3"/>
              </a:rPr>
              <a:t>/2016/1/</a:t>
            </a:r>
            <a:r>
              <a:rPr lang="cs-CZ" u="sng" dirty="0" err="1">
                <a:hlinkClick r:id="rId3"/>
              </a:rPr>
              <a:t>article.php</a:t>
            </a:r>
            <a:r>
              <a:rPr lang="cs-CZ" u="sng" dirty="0">
                <a:hlinkClick r:id="rId3"/>
              </a:rPr>
              <a:t>?id=5</a:t>
            </a:r>
            <a:endParaRPr lang="cs-CZ" dirty="0"/>
          </a:p>
          <a:p>
            <a:pPr>
              <a:buNone/>
            </a:pPr>
            <a:endParaRPr lang="cs-CZ" dirty="0"/>
          </a:p>
          <a:p>
            <a:pPr>
              <a:buNone/>
            </a:pPr>
            <a:r>
              <a:rPr lang="cs-CZ" b="1" dirty="0" err="1"/>
              <a:t>AntropoWebzin</a:t>
            </a:r>
            <a:r>
              <a:rPr lang="cs-CZ" b="1" dirty="0"/>
              <a:t> </a:t>
            </a:r>
          </a:p>
          <a:p>
            <a:r>
              <a:rPr lang="cs-CZ" dirty="0"/>
              <a:t>Dostupné na www:</a:t>
            </a:r>
          </a:p>
          <a:p>
            <a:r>
              <a:rPr lang="cs-CZ" u="sng" dirty="0">
                <a:hlinkClick r:id="rId4"/>
              </a:rPr>
              <a:t>http://www.</a:t>
            </a:r>
            <a:r>
              <a:rPr lang="cs-CZ" u="sng" dirty="0" err="1">
                <a:hlinkClick r:id="rId4"/>
              </a:rPr>
              <a:t>antropoweb.cz</a:t>
            </a:r>
            <a:r>
              <a:rPr lang="cs-CZ" u="sng" dirty="0">
                <a:hlinkClick r:id="rId4"/>
              </a:rPr>
              <a:t>/</a:t>
            </a:r>
            <a:r>
              <a:rPr lang="cs-CZ" u="sng" dirty="0" err="1">
                <a:hlinkClick r:id="rId4"/>
              </a:rPr>
              <a:t>webzin</a:t>
            </a:r>
            <a:r>
              <a:rPr lang="cs-CZ" u="sng" dirty="0">
                <a:hlinkClick r:id="rId4"/>
              </a:rPr>
              <a:t>/index.</a:t>
            </a:r>
            <a:r>
              <a:rPr lang="cs-CZ" u="sng" dirty="0" err="1">
                <a:hlinkClick r:id="rId4"/>
              </a:rPr>
              <a:t>php</a:t>
            </a:r>
            <a:r>
              <a:rPr lang="cs-CZ" u="sng" dirty="0">
                <a:hlinkClick r:id="rId4"/>
              </a:rPr>
              <a:t>/</a:t>
            </a:r>
            <a:r>
              <a:rPr lang="cs-CZ" u="sng" dirty="0" err="1">
                <a:hlinkClick r:id="rId4"/>
              </a:rPr>
              <a:t>webzin</a:t>
            </a:r>
            <a:r>
              <a:rPr lang="cs-CZ" u="sng" dirty="0">
                <a:hlinkClick r:id="rId4"/>
              </a:rPr>
              <a:t>/</a:t>
            </a:r>
            <a:r>
              <a:rPr lang="cs-CZ" u="sng" dirty="0" err="1">
                <a:hlinkClick r:id="rId4"/>
              </a:rPr>
              <a:t>article</a:t>
            </a:r>
            <a:r>
              <a:rPr lang="cs-CZ" u="sng" dirty="0">
                <a:hlinkClick r:id="rId4"/>
              </a:rPr>
              <a:t>/</a:t>
            </a:r>
            <a:r>
              <a:rPr lang="cs-CZ" u="sng" dirty="0" err="1">
                <a:hlinkClick r:id="rId4"/>
              </a:rPr>
              <a:t>view</a:t>
            </a:r>
            <a:r>
              <a:rPr lang="cs-CZ" u="sng" dirty="0">
                <a:hlinkClick r:id="rId4"/>
              </a:rPr>
              <a:t>/224</a:t>
            </a:r>
            <a:endParaRPr lang="cs-CZ" dirty="0"/>
          </a:p>
          <a:p>
            <a:pPr>
              <a:buNone/>
            </a:pPr>
            <a:endParaRPr lang="cs-CZ" dirty="0"/>
          </a:p>
          <a:p>
            <a:pPr>
              <a:buNone/>
            </a:pPr>
            <a:r>
              <a:rPr lang="cs-CZ" b="1" dirty="0"/>
              <a:t>Studia </a:t>
            </a:r>
            <a:r>
              <a:rPr lang="cs-CZ" b="1" dirty="0" err="1"/>
              <a:t>Paedagogica</a:t>
            </a:r>
            <a:r>
              <a:rPr lang="cs-CZ" b="1" dirty="0"/>
              <a:t> </a:t>
            </a:r>
          </a:p>
          <a:p>
            <a:r>
              <a:rPr lang="cs-CZ" dirty="0"/>
              <a:t>Dostupné na www:</a:t>
            </a:r>
          </a:p>
          <a:p>
            <a:r>
              <a:rPr lang="cs-CZ" u="sng" dirty="0">
                <a:hlinkClick r:id="rId5"/>
              </a:rPr>
              <a:t>http://www.phil.muni.cz/journals/index.php/studia-paedagogica/article/view/1545</a:t>
            </a:r>
            <a:endParaRPr lang="cs-CZ" u="sng" dirty="0"/>
          </a:p>
          <a:p>
            <a:pPr marL="0" indent="0">
              <a:buNone/>
            </a:pPr>
            <a:endParaRPr lang="cs-CZ" u="sng" dirty="0"/>
          </a:p>
          <a:p>
            <a:r>
              <a:rPr lang="cs-CZ" dirty="0">
                <a:hlinkClick r:id="rId6"/>
              </a:rPr>
              <a:t>Trauma dětských válečných uprchlíků z Ukrajiny v kontextu vzdělávání | Studia </a:t>
            </a:r>
            <a:r>
              <a:rPr lang="cs-CZ" dirty="0" err="1">
                <a:hlinkClick r:id="rId6"/>
              </a:rPr>
              <a:t>paedagogica</a:t>
            </a:r>
            <a:r>
              <a:rPr lang="cs-CZ" dirty="0">
                <a:hlinkClick r:id="rId6"/>
              </a:rPr>
              <a:t> (muni.cz)</a:t>
            </a:r>
            <a:endParaRPr lang="cs-CZ" dirty="0"/>
          </a:p>
          <a:p>
            <a:pPr>
              <a:buNone/>
            </a:pPr>
            <a:endParaRPr lang="cs-CZ" dirty="0"/>
          </a:p>
          <a:p>
            <a:pPr>
              <a:buNone/>
            </a:pPr>
            <a:r>
              <a:rPr lang="cs-CZ" b="1" dirty="0"/>
              <a:t>Sociální pedagogika </a:t>
            </a:r>
          </a:p>
          <a:p>
            <a:r>
              <a:rPr lang="cs-CZ" dirty="0"/>
              <a:t>Dostupné na www:</a:t>
            </a:r>
          </a:p>
          <a:p>
            <a:r>
              <a:rPr lang="cs-CZ" u="sng" dirty="0">
                <a:hlinkClick r:id="rId7"/>
              </a:rPr>
              <a:t>http://soced.cz/wp-content/uploads/2014/11/STUDIE_Limity-%C4%8Desk%C3%A9ho-pojet%C3%AD-multikulturn%C3%AD-v%C3%BDchovy_FINAL.pdf</a:t>
            </a:r>
            <a:endParaRPr lang="cs-CZ" u="sng" dirty="0"/>
          </a:p>
          <a:p>
            <a:endParaRPr lang="cs-CZ" dirty="0">
              <a:hlinkClick r:id="rId6"/>
            </a:endParaRPr>
          </a:p>
          <a:p>
            <a:pPr>
              <a:buNone/>
            </a:pPr>
            <a:endParaRPr lang="cs-CZ" dirty="0"/>
          </a:p>
          <a:p>
            <a:endParaRPr lang="cs-CZ" dirty="0"/>
          </a:p>
        </p:txBody>
      </p:sp>
      <p:pic>
        <p:nvPicPr>
          <p:cNvPr id="5" name="Obrázek 4">
            <a:extLst>
              <a:ext uri="{FF2B5EF4-FFF2-40B4-BE49-F238E27FC236}">
                <a16:creationId xmlns:a16="http://schemas.microsoft.com/office/drawing/2014/main" id="{52B16583-B86D-081C-E135-00BEDAF5D2EF}"/>
              </a:ext>
            </a:extLst>
          </p:cNvPr>
          <p:cNvPicPr>
            <a:picLocks noChangeAspect="1"/>
          </p:cNvPicPr>
          <p:nvPr/>
        </p:nvPicPr>
        <p:blipFill>
          <a:blip r:embed="rId8"/>
          <a:stretch>
            <a:fillRect/>
          </a:stretch>
        </p:blipFill>
        <p:spPr>
          <a:xfrm>
            <a:off x="9087439" y="1340768"/>
            <a:ext cx="2873957" cy="4057350"/>
          </a:xfrm>
          <a:prstGeom prst="rect">
            <a:avLst/>
          </a:prstGeom>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t>Menšina = minorita</a:t>
            </a:r>
            <a:br>
              <a:rPr lang="cs-CZ" dirty="0"/>
            </a:br>
            <a:endParaRPr lang="cs-CZ" dirty="0"/>
          </a:p>
        </p:txBody>
      </p:sp>
      <p:sp>
        <p:nvSpPr>
          <p:cNvPr id="3" name="Zástupný symbol pro obsah 2"/>
          <p:cNvSpPr>
            <a:spLocks noGrp="1"/>
          </p:cNvSpPr>
          <p:nvPr>
            <p:ph idx="1"/>
          </p:nvPr>
        </p:nvSpPr>
        <p:spPr/>
        <p:txBody>
          <a:bodyPr>
            <a:normAutofit/>
          </a:bodyPr>
          <a:lstStyle/>
          <a:p>
            <a:pPr marL="274320" indent="-274320" fontAlgn="auto">
              <a:spcAft>
                <a:spcPts val="0"/>
              </a:spcAft>
              <a:buFont typeface="Wingdings 2"/>
              <a:buChar char=""/>
              <a:defRPr/>
            </a:pPr>
            <a:r>
              <a:rPr lang="cs-CZ" dirty="0">
                <a:latin typeface="Arial" panose="020B0604020202020204" pitchFamily="34" charset="0"/>
                <a:cs typeface="Arial" panose="020B0604020202020204" pitchFamily="34" charset="0"/>
              </a:rPr>
              <a:t>Skupina, která má odlišné znaky než majorita a která je na základě těchto znaků znevýhodněna ve společnosti</a:t>
            </a:r>
          </a:p>
          <a:p>
            <a:pPr marL="274320" indent="-274320" fontAlgn="auto">
              <a:spcAft>
                <a:spcPts val="0"/>
              </a:spcAft>
              <a:buFont typeface="Wingdings 2"/>
              <a:buChar char=""/>
              <a:defRPr/>
            </a:pPr>
            <a:r>
              <a:rPr lang="cs-CZ" dirty="0">
                <a:latin typeface="Arial" panose="020B0604020202020204" pitchFamily="34" charset="0"/>
                <a:cs typeface="Arial" panose="020B0604020202020204" pitchFamily="34" charset="0"/>
              </a:rPr>
              <a:t>Neznamená to, že tato skupina musí být menší nebo méně početná než majorita</a:t>
            </a:r>
          </a:p>
          <a:p>
            <a:pPr marL="274320" indent="-274320" fontAlgn="auto">
              <a:spcAft>
                <a:spcPts val="0"/>
              </a:spcAft>
              <a:buFont typeface="Wingdings 2"/>
              <a:buChar char=""/>
              <a:defRPr/>
            </a:pPr>
            <a:r>
              <a:rPr lang="cs-CZ" dirty="0">
                <a:latin typeface="Arial" panose="020B0604020202020204" pitchFamily="34" charset="0"/>
                <a:cs typeface="Arial" panose="020B0604020202020204" pitchFamily="34" charset="0"/>
              </a:rPr>
              <a:t>Národnostní menšina je definována jako: Společenství občanů ČR žijících na území současné ČR, kteří se odlišují od ostatních občanů zpravidla společným etnickým původem, jazykem, kulturou a tradicemi, tvoří početní menšinu obyvatelstva a zároveň projevují vůli být považováni za národnostní menšinu za účelem společného úsilí o zachování a rozvoj vlastní svébytnosti, jazyka a kultury a zároveň ze účelem vyjádření a ochrany zájmů jejich společenství, které se historicky utvořilo. </a:t>
            </a:r>
          </a:p>
          <a:p>
            <a:endParaRPr lang="cs-CZ" dirty="0"/>
          </a:p>
        </p:txBody>
      </p:sp>
    </p:spTree>
    <p:extLst>
      <p:ext uri="{BB962C8B-B14F-4D97-AF65-F5344CB8AC3E}">
        <p14:creationId xmlns:p14="http://schemas.microsoft.com/office/powerpoint/2010/main" val="408777863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t>Etnikum</a:t>
            </a:r>
          </a:p>
        </p:txBody>
      </p:sp>
      <p:sp>
        <p:nvSpPr>
          <p:cNvPr id="3" name="Zástupný symbol pro obsah 2"/>
          <p:cNvSpPr>
            <a:spLocks noGrp="1"/>
          </p:cNvSpPr>
          <p:nvPr>
            <p:ph idx="1"/>
          </p:nvPr>
        </p:nvSpPr>
        <p:spPr>
          <a:xfrm>
            <a:off x="990601" y="1508760"/>
            <a:ext cx="10064254" cy="4434840"/>
          </a:xfrm>
        </p:spPr>
        <p:txBody>
          <a:bodyPr>
            <a:normAutofit/>
          </a:bodyPr>
          <a:lstStyle/>
          <a:p>
            <a:r>
              <a:rPr lang="cs-CZ" i="1" dirty="0"/>
              <a:t>Nejvýznamnější etnikum v ČR jsou Romové, podle odhadů 160-280 tisíc. Romové v minulosti žili po staletí na okraji nebo vedle většinové populace. První zmínky o Romech pochází již ze 14. století. </a:t>
            </a:r>
          </a:p>
          <a:p>
            <a:pPr marL="274320" indent="-274320" fontAlgn="auto">
              <a:spcAft>
                <a:spcPts val="0"/>
              </a:spcAft>
              <a:buFont typeface="Wingdings 2"/>
              <a:buChar char=""/>
              <a:defRPr/>
            </a:pPr>
            <a:r>
              <a:rPr lang="cs-CZ" dirty="0"/>
              <a:t> </a:t>
            </a:r>
            <a:r>
              <a:rPr lang="cs-CZ" b="1" dirty="0">
                <a:latin typeface="Arial" panose="020B0604020202020204" pitchFamily="34" charset="0"/>
                <a:cs typeface="Arial" panose="020B0604020202020204" pitchFamily="34" charset="0"/>
              </a:rPr>
              <a:t>Etnická menšina je </a:t>
            </a:r>
            <a:r>
              <a:rPr lang="cs-CZ" dirty="0">
                <a:latin typeface="Arial" panose="020B0604020202020204" pitchFamily="34" charset="0"/>
                <a:cs typeface="Arial" panose="020B0604020202020204" pitchFamily="34" charset="0"/>
              </a:rPr>
              <a:t>skupina obyvatel státu, která se svými tradicemi, kulturními zvyklostmi, jazykem, případně i tělesnými znaky svých příslušníků liší od většinové společnosti tohoto státu.</a:t>
            </a:r>
          </a:p>
          <a:p>
            <a:pPr marL="274320" indent="-274320" fontAlgn="auto">
              <a:spcAft>
                <a:spcPts val="0"/>
              </a:spcAft>
              <a:buFont typeface="Wingdings 2"/>
              <a:buChar char=""/>
              <a:defRPr/>
            </a:pPr>
            <a:r>
              <a:rPr lang="cs-CZ" dirty="0">
                <a:latin typeface="Arial" panose="020B0604020202020204" pitchFamily="34" charset="0"/>
                <a:cs typeface="Arial" panose="020B0604020202020204" pitchFamily="34" charset="0"/>
              </a:rPr>
              <a:t>Má obvykle menší reprezentaci ve významných společenských pozicích a nižší společenské postavení.</a:t>
            </a:r>
          </a:p>
          <a:p>
            <a:pPr marL="274320" indent="-274320" fontAlgn="auto">
              <a:spcAft>
                <a:spcPts val="0"/>
              </a:spcAft>
              <a:buFont typeface="Wingdings 2"/>
              <a:buChar char=""/>
              <a:defRPr/>
            </a:pPr>
            <a:r>
              <a:rPr lang="cs-CZ" dirty="0">
                <a:latin typeface="Arial" panose="020B0604020202020204" pitchFamily="34" charset="0"/>
                <a:cs typeface="Arial" panose="020B0604020202020204" pitchFamily="34" charset="0"/>
              </a:rPr>
              <a:t>Příslušníci menšin se ve vyspělých společnostech snadněji než příslušníci většiny dostávají na okraj společnosti – mají horší přístup ke vzdělání, na trh práce, častěji propadají návyku na alkohol….</a:t>
            </a:r>
          </a:p>
          <a:p>
            <a:pPr marL="274320" indent="-274320" fontAlgn="auto">
              <a:spcAft>
                <a:spcPts val="0"/>
              </a:spcAft>
              <a:buFont typeface="Wingdings 2"/>
              <a:buChar char=""/>
              <a:defRPr/>
            </a:pPr>
            <a:r>
              <a:rPr lang="cs-CZ" dirty="0">
                <a:latin typeface="Arial" panose="020B0604020202020204" pitchFamily="34" charset="0"/>
                <a:cs typeface="Arial" panose="020B0604020202020204" pitchFamily="34" charset="0"/>
              </a:rPr>
              <a:t>Práce s etnickou menšinou vyžaduje senzitivitu k jejich zvyklostem a kultuře, neboť více než jiné druhy sociální práce zvyšuje riziko direktivního přístupu.</a:t>
            </a:r>
          </a:p>
          <a:p>
            <a:endParaRPr lang="cs-CZ" dirty="0"/>
          </a:p>
        </p:txBody>
      </p:sp>
    </p:spTree>
    <p:extLst>
      <p:ext uri="{BB962C8B-B14F-4D97-AF65-F5344CB8AC3E}">
        <p14:creationId xmlns:p14="http://schemas.microsoft.com/office/powerpoint/2010/main" val="305250149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gradFill>
          <a:gsLst>
            <a:gs pos="0">
              <a:srgbClr val="FFC000"/>
            </a:gs>
            <a:gs pos="64999">
              <a:srgbClr val="F0EBD5"/>
            </a:gs>
            <a:gs pos="100000">
              <a:srgbClr val="D1C39F"/>
            </a:gs>
          </a:gsLst>
          <a:lin ang="5400000" scaled="0"/>
        </a:gradFill>
        <a:effectLst/>
      </p:bgPr>
    </p:bg>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t>Majorita</a:t>
            </a:r>
          </a:p>
        </p:txBody>
      </p:sp>
      <p:sp>
        <p:nvSpPr>
          <p:cNvPr id="3" name="Zástupný symbol pro obsah 2"/>
          <p:cNvSpPr>
            <a:spLocks noGrp="1"/>
          </p:cNvSpPr>
          <p:nvPr>
            <p:ph idx="1"/>
          </p:nvPr>
        </p:nvSpPr>
        <p:spPr>
          <a:xfrm>
            <a:off x="1451579" y="2015732"/>
            <a:ext cx="9603275" cy="4063335"/>
          </a:xfrm>
        </p:spPr>
        <p:txBody>
          <a:bodyPr>
            <a:normAutofit fontScale="92500"/>
          </a:bodyPr>
          <a:lstStyle/>
          <a:p>
            <a:pPr marL="274320" indent="-274320" fontAlgn="auto">
              <a:spcAft>
                <a:spcPts val="0"/>
              </a:spcAft>
              <a:buFont typeface="Wingdings 2"/>
              <a:buChar char=""/>
              <a:defRPr/>
            </a:pPr>
            <a:r>
              <a:rPr lang="cs-CZ" dirty="0">
                <a:latin typeface="Arial" panose="020B0604020202020204" pitchFamily="34" charset="0"/>
                <a:cs typeface="Arial" panose="020B0604020202020204" pitchFamily="34" charset="0"/>
              </a:rPr>
              <a:t>Skupina, která má dominantní postavení ve společnosti</a:t>
            </a:r>
          </a:p>
          <a:p>
            <a:pPr marL="274320" indent="-274320" fontAlgn="auto">
              <a:spcAft>
                <a:spcPts val="0"/>
              </a:spcAft>
              <a:buFont typeface="Wingdings 2"/>
              <a:buChar char=""/>
              <a:defRPr/>
            </a:pPr>
            <a:r>
              <a:rPr lang="cs-CZ" dirty="0">
                <a:latin typeface="Arial" panose="020B0604020202020204" pitchFamily="34" charset="0"/>
                <a:cs typeface="Arial" panose="020B0604020202020204" pitchFamily="34" charset="0"/>
              </a:rPr>
              <a:t>Má moc kontrolovat veřejný život</a:t>
            </a:r>
          </a:p>
          <a:p>
            <a:pPr marL="274320" indent="-274320" fontAlgn="auto">
              <a:spcAft>
                <a:spcPts val="0"/>
              </a:spcAft>
              <a:buFont typeface="Wingdings 2"/>
              <a:buChar char=""/>
              <a:defRPr/>
            </a:pPr>
            <a:r>
              <a:rPr lang="cs-CZ" dirty="0">
                <a:latin typeface="Arial" panose="020B0604020202020204" pitchFamily="34" charset="0"/>
                <a:cs typeface="Arial" panose="020B0604020202020204" pitchFamily="34" charset="0"/>
              </a:rPr>
              <a:t>Má moc definovat standardy krásy a ošklivosti</a:t>
            </a:r>
          </a:p>
          <a:p>
            <a:pPr marL="274320" indent="-274320">
              <a:buFont typeface="Wingdings 2"/>
              <a:buChar char=""/>
              <a:defRPr/>
            </a:pPr>
            <a:r>
              <a:rPr lang="cs-CZ" dirty="0">
                <a:latin typeface="Arial" panose="020B0604020202020204" pitchFamily="34" charset="0"/>
                <a:cs typeface="Arial" panose="020B0604020202020204" pitchFamily="34" charset="0"/>
              </a:rPr>
              <a:t>Mimo státem uznané menšiny </a:t>
            </a:r>
            <a:r>
              <a:rPr lang="cs-CZ" dirty="0"/>
              <a:t>na našem území žije na půl milionu příslušníků slovanských, asijských a severoafrických národů s právem dlouhodobého pobytu nebo trvalého pobytu - CIZINCŮ. </a:t>
            </a:r>
          </a:p>
          <a:p>
            <a:r>
              <a:rPr lang="cs-CZ" altLang="cs-CZ" dirty="0"/>
              <a:t>Uspořádání vztahů mezi majoritou a minoritou uprostřed státu může mít různou podobu:</a:t>
            </a:r>
          </a:p>
          <a:p>
            <a:pPr lvl="1"/>
            <a:r>
              <a:rPr lang="cs-CZ" altLang="cs-CZ" dirty="0"/>
              <a:t>GENOCIDA</a:t>
            </a:r>
          </a:p>
          <a:p>
            <a:pPr lvl="1"/>
            <a:r>
              <a:rPr lang="cs-CZ" altLang="cs-CZ" dirty="0"/>
              <a:t>SEGREGACE</a:t>
            </a:r>
          </a:p>
          <a:p>
            <a:pPr lvl="1"/>
            <a:r>
              <a:rPr lang="cs-CZ" altLang="cs-CZ" dirty="0"/>
              <a:t>ASIMILACE</a:t>
            </a:r>
          </a:p>
          <a:p>
            <a:pPr lvl="1"/>
            <a:r>
              <a:rPr lang="cs-CZ" altLang="cs-CZ" dirty="0"/>
              <a:t>INTEGRACE</a:t>
            </a:r>
          </a:p>
          <a:p>
            <a:pPr marL="274320" indent="-274320" fontAlgn="auto">
              <a:spcAft>
                <a:spcPts val="0"/>
              </a:spcAft>
              <a:buFont typeface="Wingdings 2"/>
              <a:buChar char=""/>
              <a:defRPr/>
            </a:pPr>
            <a:endParaRPr lang="cs-CZ" dirty="0">
              <a:latin typeface="Arial" panose="020B0604020202020204" pitchFamily="34" charset="0"/>
              <a:cs typeface="Arial" panose="020B0604020202020204" pitchFamily="34" charset="0"/>
            </a:endParaRPr>
          </a:p>
          <a:p>
            <a:pPr lvl="1"/>
            <a:endParaRPr lang="cs-CZ" dirty="0"/>
          </a:p>
        </p:txBody>
      </p:sp>
    </p:spTree>
    <p:extLst>
      <p:ext uri="{BB962C8B-B14F-4D97-AF65-F5344CB8AC3E}">
        <p14:creationId xmlns:p14="http://schemas.microsoft.com/office/powerpoint/2010/main" val="345177431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77F9BFC-66F8-4FC2-A090-3A35CEF30A08}"/>
              </a:ext>
            </a:extLst>
          </p:cNvPr>
          <p:cNvSpPr>
            <a:spLocks noGrp="1"/>
          </p:cNvSpPr>
          <p:nvPr>
            <p:ph type="title"/>
          </p:nvPr>
        </p:nvSpPr>
        <p:spPr/>
        <p:txBody>
          <a:bodyPr/>
          <a:lstStyle/>
          <a:p>
            <a:r>
              <a:rPr lang="cs-CZ" b="1" dirty="0"/>
              <a:t>Migrace</a:t>
            </a:r>
            <a:endParaRPr lang="cs-CZ" dirty="0"/>
          </a:p>
        </p:txBody>
      </p:sp>
      <p:sp>
        <p:nvSpPr>
          <p:cNvPr id="3" name="Zástupný obsah 2">
            <a:extLst>
              <a:ext uri="{FF2B5EF4-FFF2-40B4-BE49-F238E27FC236}">
                <a16:creationId xmlns:a16="http://schemas.microsoft.com/office/drawing/2014/main" id="{4DAD6D5A-2076-4B86-8D3B-662560F4E72D}"/>
              </a:ext>
            </a:extLst>
          </p:cNvPr>
          <p:cNvSpPr>
            <a:spLocks noGrp="1"/>
          </p:cNvSpPr>
          <p:nvPr>
            <p:ph sz="half" idx="1"/>
          </p:nvPr>
        </p:nvSpPr>
        <p:spPr>
          <a:xfrm>
            <a:off x="1371599" y="2285999"/>
            <a:ext cx="5153803" cy="4419601"/>
          </a:xfrm>
        </p:spPr>
        <p:txBody>
          <a:bodyPr>
            <a:normAutofit fontScale="70000" lnSpcReduction="20000"/>
          </a:bodyPr>
          <a:lstStyle/>
          <a:p>
            <a:r>
              <a:rPr lang="cs-CZ" dirty="0"/>
              <a:t>Pod pojmem migrace rozumíme přesun člověka z jednoho místa (prostoru) do druhého místa pro život. S migrací je spojena změna bydlení, obživy (či zaměstnání), sociálních vztahů, ale také nabývání nových hodnot pro jedince i skupiny, které nemusí být vždy ziskové, ale také ztrátové, přesto se jedná o proces lidem, respektive lidstvu přirozený.</a:t>
            </a:r>
          </a:p>
          <a:p>
            <a:r>
              <a:rPr lang="cs-CZ" dirty="0"/>
              <a:t>Migrace je proces, který ovlivňuje skrze své příčiny a následky nejen životy účastníků přesídlení, ale také sociální prostředí původního i nového prostoru. „Migrace se výrazně podílejí na proměnách způsobu života nejen v jeho praktických formách, ale také v myšlení lidí.“ (Brouček, 2018, s. 3)</a:t>
            </a:r>
          </a:p>
          <a:p>
            <a:r>
              <a:rPr lang="cs-CZ" dirty="0"/>
              <a:t>Migrací se zabývá řada sociálních věd, především etnologie, antropologie, sociologie, sociální geografie, demografie, historie, politologie.</a:t>
            </a:r>
          </a:p>
          <a:p>
            <a:endParaRPr lang="cs-CZ" dirty="0"/>
          </a:p>
        </p:txBody>
      </p:sp>
      <p:sp>
        <p:nvSpPr>
          <p:cNvPr id="4" name="Zástupný obsah 3">
            <a:extLst>
              <a:ext uri="{FF2B5EF4-FFF2-40B4-BE49-F238E27FC236}">
                <a16:creationId xmlns:a16="http://schemas.microsoft.com/office/drawing/2014/main" id="{F0D8B3D0-1991-4C6A-878E-3863BFB72531}"/>
              </a:ext>
            </a:extLst>
          </p:cNvPr>
          <p:cNvSpPr>
            <a:spLocks noGrp="1"/>
          </p:cNvSpPr>
          <p:nvPr>
            <p:ph sz="half" idx="2"/>
          </p:nvPr>
        </p:nvSpPr>
        <p:spPr/>
        <p:txBody>
          <a:bodyPr>
            <a:normAutofit fontScale="70000" lnSpcReduction="20000"/>
          </a:bodyPr>
          <a:lstStyle/>
          <a:p>
            <a:r>
              <a:rPr lang="cs-CZ" b="1" u="sng" dirty="0"/>
              <a:t>Slovníková definice (rozšiřující učivo):</a:t>
            </a:r>
            <a:endParaRPr lang="cs-CZ" dirty="0"/>
          </a:p>
          <a:p>
            <a:r>
              <a:rPr lang="cs-CZ" b="1" i="1" dirty="0"/>
              <a:t>Migrace </a:t>
            </a:r>
            <a:r>
              <a:rPr lang="cs-CZ" i="1" dirty="0"/>
              <a:t>(z latiny: </a:t>
            </a:r>
            <a:r>
              <a:rPr lang="cs-CZ" i="1" dirty="0" err="1"/>
              <a:t>migrātiō</a:t>
            </a:r>
            <a:r>
              <a:rPr lang="cs-CZ" i="1" dirty="0"/>
              <a:t> – stěhování)</a:t>
            </a:r>
            <a:endParaRPr lang="cs-CZ" dirty="0"/>
          </a:p>
          <a:p>
            <a:r>
              <a:rPr lang="cs-CZ" i="1" dirty="0"/>
              <a:t>přesun jednotlivců i skupin v prostoru, který je spolu s porodností a *úmrtností klíčovým prvkem v procesu populačního vývoje a výrazně ovlivňuje společenské a *kulturní změny obyvatel na všech úrovních. Podstatné jsou otázky, zda migrace byla vědomá a záměrná, zda nové teritorium bylo již osídleno jinou populací, do jaké míry probíhala migrace násilně aj. Z evolučního hlediska jde o jednorázovou událost; je to vlastně přemístění se populace nebo její části z jedné lokality na jinou, přičemž lokality se nemusí lišit ve smyslu definice ekologické niky. Migrace může mít dlouhotrvající účinek, ale nemusí být spojena s následnou *kolonizací. Příčiny migrací mohou být různé, pozitivní i negativní. S ekonomickým rozvojem se intenzita migrace neustále zvyšuje (Malina, 2009).  </a:t>
            </a:r>
            <a:endParaRPr lang="cs-CZ" dirty="0"/>
          </a:p>
          <a:p>
            <a:r>
              <a:rPr lang="cs-CZ" dirty="0"/>
              <a:t> </a:t>
            </a:r>
          </a:p>
          <a:p>
            <a:endParaRPr lang="cs-CZ" dirty="0"/>
          </a:p>
        </p:txBody>
      </p:sp>
      <p:pic>
        <p:nvPicPr>
          <p:cNvPr id="5" name="Migrace Nahraný zvuk">
            <a:hlinkClick r:id="" action="ppaction://media"/>
            <a:extLst>
              <a:ext uri="{FF2B5EF4-FFF2-40B4-BE49-F238E27FC236}">
                <a16:creationId xmlns:a16="http://schemas.microsoft.com/office/drawing/2014/main" id="{1C1F2882-15DF-4A15-AC63-6157BA0ACE8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561840" y="685800"/>
            <a:ext cx="406400" cy="406400"/>
          </a:xfrm>
          <a:prstGeom prst="rect">
            <a:avLst/>
          </a:prstGeom>
        </p:spPr>
      </p:pic>
      <p:pic>
        <p:nvPicPr>
          <p:cNvPr id="6" name="Migrace 2 Nahraný zvuk">
            <a:hlinkClick r:id="" action="ppaction://media"/>
            <a:extLst>
              <a:ext uri="{FF2B5EF4-FFF2-40B4-BE49-F238E27FC236}">
                <a16:creationId xmlns:a16="http://schemas.microsoft.com/office/drawing/2014/main" id="{C209CE56-8AA0-4769-A6A8-9AEFD024A789}"/>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3745300" y="5673725"/>
            <a:ext cx="406400" cy="406400"/>
          </a:xfrm>
          <a:prstGeom prst="rect">
            <a:avLst/>
          </a:prstGeom>
        </p:spPr>
      </p:pic>
    </p:spTree>
    <p:extLst>
      <p:ext uri="{BB962C8B-B14F-4D97-AF65-F5344CB8AC3E}">
        <p14:creationId xmlns:p14="http://schemas.microsoft.com/office/powerpoint/2010/main" val="3827868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021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5087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11" fill="hold" display="0">
                  <p:stCondLst>
                    <p:cond delay="indefinite"/>
                  </p:stCondLst>
                  <p:endCondLst>
                    <p:cond evt="onStopAudio" delay="0">
                      <p:tgtEl>
                        <p:sldTgt/>
                      </p:tgtEl>
                    </p:cond>
                  </p:endCondLst>
                </p:cTn>
                <p:tgtEl>
                  <p:spTgt spid="5"/>
                </p:tgtEl>
              </p:cMediaNode>
            </p:audio>
            <p:audio>
              <p:cMediaNode vol="80000">
                <p:cTn id="12" fill="hold" display="0">
                  <p:stCondLst>
                    <p:cond delay="indefinite"/>
                  </p:stCondLst>
                  <p:endCondLst>
                    <p:cond evt="onStopAudio" delay="0">
                      <p:tgtEl>
                        <p:sldTgt/>
                      </p:tgtEl>
                    </p:cond>
                  </p:endCondLst>
                </p:cTn>
                <p:tgtEl>
                  <p:spTgt spid="6"/>
                </p:tgtEl>
              </p:cMediaNode>
            </p:audio>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81D36DE-5747-4FE4-B22F-1F1286EA75E1}"/>
              </a:ext>
            </a:extLst>
          </p:cNvPr>
          <p:cNvSpPr>
            <a:spLocks noGrp="1"/>
          </p:cNvSpPr>
          <p:nvPr>
            <p:ph type="title"/>
          </p:nvPr>
        </p:nvSpPr>
        <p:spPr>
          <a:xfrm>
            <a:off x="2736946" y="2039488"/>
            <a:ext cx="2993767" cy="2757665"/>
          </a:xfrm>
        </p:spPr>
        <p:txBody>
          <a:bodyPr vert="horz" lIns="68580" tIns="34290" rIns="68580" bIns="34290" rtlCol="0" anchor="b">
            <a:normAutofit/>
          </a:bodyPr>
          <a:lstStyle/>
          <a:p>
            <a:pPr algn="ctr"/>
            <a:r>
              <a:rPr lang="cs-CZ" sz="2800" b="1" dirty="0"/>
              <a:t>Rozumět identitě</a:t>
            </a:r>
            <a:br>
              <a:rPr lang="cs-CZ" sz="2400" dirty="0"/>
            </a:br>
            <a:br>
              <a:rPr lang="cs-CZ" sz="2400" dirty="0"/>
            </a:br>
            <a:r>
              <a:rPr lang="en-US" sz="2250" u="sng" cap="all" dirty="0">
                <a:hlinkClick r:id="rId2"/>
              </a:rPr>
              <a:t>https://www.youtube.com/watch?v=xYsUaIAGrug</a:t>
            </a:r>
            <a:r>
              <a:rPr lang="en-US" sz="2250" u="sng" cap="all" dirty="0"/>
              <a:t> </a:t>
            </a:r>
            <a:br>
              <a:rPr lang="en-US" sz="2250" u="sng" cap="all" dirty="0"/>
            </a:br>
            <a:br>
              <a:rPr lang="en-US" sz="2250" u="sng" cap="all" dirty="0"/>
            </a:br>
            <a:endParaRPr lang="en-US" sz="2250" cap="all" dirty="0"/>
          </a:p>
        </p:txBody>
      </p:sp>
      <p:pic>
        <p:nvPicPr>
          <p:cNvPr id="4" name="Obrázek 3" descr="Obsah obrázku text, snímek obrazovky, elektronika, displej&#10;&#10;Popis byl vytvořen automaticky">
            <a:extLst>
              <a:ext uri="{FF2B5EF4-FFF2-40B4-BE49-F238E27FC236}">
                <a16:creationId xmlns:a16="http://schemas.microsoft.com/office/drawing/2014/main" id="{438838CB-C460-486E-BE88-000B889B26AE}"/>
              </a:ext>
            </a:extLst>
          </p:cNvPr>
          <p:cNvPicPr>
            <a:picLocks noChangeAspect="1"/>
          </p:cNvPicPr>
          <p:nvPr/>
        </p:nvPicPr>
        <p:blipFill rotWithShape="1">
          <a:blip r:embed="rId3"/>
          <a:srcRect l="8763" r="41263"/>
          <a:stretch/>
        </p:blipFill>
        <p:spPr>
          <a:xfrm>
            <a:off x="6096002" y="872498"/>
            <a:ext cx="4569617" cy="5143493"/>
          </a:xfrm>
          <a:prstGeom prst="rect">
            <a:avLst/>
          </a:prstGeom>
          <a:ln>
            <a:noFill/>
          </a:ln>
          <a:effectLst/>
        </p:spPr>
      </p:pic>
    </p:spTree>
    <p:extLst>
      <p:ext uri="{BB962C8B-B14F-4D97-AF65-F5344CB8AC3E}">
        <p14:creationId xmlns:p14="http://schemas.microsoft.com/office/powerpoint/2010/main" val="97965266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Obrázek 5" descr="Logo v detailu&#10;&#10;Automaticky generovaný popis">
            <a:extLst>
              <a:ext uri="{FF2B5EF4-FFF2-40B4-BE49-F238E27FC236}">
                <a16:creationId xmlns:a16="http://schemas.microsoft.com/office/drawing/2014/main" id="{8045422F-7258-40AC-BD2E-2469AA448922}"/>
              </a:ext>
            </a:extLst>
          </p:cNvPr>
          <p:cNvPicPr>
            <a:picLocks noChangeAspect="1"/>
          </p:cNvPicPr>
          <p:nvPr/>
        </p:nvPicPr>
        <p:blipFill rotWithShape="1">
          <a:blip r:embed="rId2">
            <a:extLst>
              <a:ext uri="{28A0092B-C50C-407E-A947-70E740481C1C}">
                <a14:useLocalDpi xmlns:a14="http://schemas.microsoft.com/office/drawing/2010/main" val="0"/>
              </a:ext>
            </a:extLst>
          </a:blip>
          <a:srcRect r="-1"/>
          <a:stretch/>
        </p:blipFill>
        <p:spPr>
          <a:xfrm>
            <a:off x="0" y="10"/>
            <a:ext cx="12191979" cy="6857990"/>
          </a:xfrm>
          <a:prstGeom prst="rect">
            <a:avLst/>
          </a:prstGeom>
        </p:spPr>
      </p:pic>
      <p:sp>
        <p:nvSpPr>
          <p:cNvPr id="82" name="Obdélník 81">
            <a:extLst>
              <a:ext uri="{FF2B5EF4-FFF2-40B4-BE49-F238E27FC236}">
                <a16:creationId xmlns:a16="http://schemas.microsoft.com/office/drawing/2014/main" id="{2644B391-9BFE-445C-A9EC-F544BB85FB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95067" y="1808532"/>
            <a:ext cx="5452527" cy="3240936"/>
          </a:xfrm>
          <a:prstGeom prst="rect">
            <a:avLst/>
          </a:prstGeom>
          <a:solidFill>
            <a:schemeClr val="bg1">
              <a:lumMod val="75000"/>
              <a:lumOff val="25000"/>
            </a:schemeClr>
          </a:solidFill>
          <a:ln w="6350" cap="sq" cmpd="sng" algn="ctr">
            <a:noFill/>
            <a:prstDash val="solid"/>
            <a:miter lim="800000"/>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84" name="Obdélník 83">
            <a:extLst>
              <a:ext uri="{FF2B5EF4-FFF2-40B4-BE49-F238E27FC236}">
                <a16:creationId xmlns:a16="http://schemas.microsoft.com/office/drawing/2014/main" id="{80F26E69-87D9-4655-AE7B-280A87AA3C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61010" y="1975104"/>
            <a:ext cx="5120640" cy="2907792"/>
          </a:xfrm>
          <a:prstGeom prst="rect">
            <a:avLst/>
          </a:prstGeom>
          <a:noFill/>
          <a:ln w="6350" cap="sq" cmpd="sng" algn="ctr">
            <a:solidFill>
              <a:schemeClr val="tx1"/>
            </a:solidFill>
            <a:prstDash val="solid"/>
            <a:miter lim="800000"/>
          </a:ln>
          <a:effectLst>
            <a:softEdge rad="0"/>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 name="Nadpis 1">
            <a:extLst>
              <a:ext uri="{FF2B5EF4-FFF2-40B4-BE49-F238E27FC236}">
                <a16:creationId xmlns:a16="http://schemas.microsoft.com/office/drawing/2014/main" id="{18C3B467-088C-4F3D-A9A7-105C4E1E20CD}"/>
              </a:ext>
            </a:extLst>
          </p:cNvPr>
          <p:cNvSpPr>
            <a:spLocks noGrp="1"/>
          </p:cNvSpPr>
          <p:nvPr>
            <p:ph type="ctrTitle"/>
          </p:nvPr>
        </p:nvSpPr>
        <p:spPr>
          <a:xfrm>
            <a:off x="6033793" y="2355458"/>
            <a:ext cx="4775075" cy="1630907"/>
          </a:xfrm>
        </p:spPr>
        <p:txBody>
          <a:bodyPr rtlCol="0">
            <a:normAutofit/>
          </a:bodyPr>
          <a:lstStyle/>
          <a:p>
            <a:pPr rtl="0"/>
            <a:r>
              <a:rPr lang="cs" sz="4400" dirty="0">
                <a:solidFill>
                  <a:schemeClr val="tx1"/>
                </a:solidFill>
              </a:rPr>
              <a:t>L</a:t>
            </a:r>
            <a:r>
              <a:rPr lang="cs-CZ" sz="4400">
                <a:solidFill>
                  <a:schemeClr val="tx1"/>
                </a:solidFill>
              </a:rPr>
              <a:t>i</a:t>
            </a:r>
            <a:r>
              <a:rPr lang="cs" sz="4400">
                <a:solidFill>
                  <a:schemeClr val="tx1"/>
                </a:solidFill>
              </a:rPr>
              <a:t>dé </a:t>
            </a:r>
            <a:r>
              <a:rPr lang="cs" sz="4400" dirty="0">
                <a:solidFill>
                  <a:schemeClr val="tx1"/>
                </a:solidFill>
              </a:rPr>
              <a:t>v pohybu</a:t>
            </a:r>
          </a:p>
        </p:txBody>
      </p:sp>
      <p:sp>
        <p:nvSpPr>
          <p:cNvPr id="3" name="Podnadpis 2">
            <a:extLst>
              <a:ext uri="{FF2B5EF4-FFF2-40B4-BE49-F238E27FC236}">
                <a16:creationId xmlns:a16="http://schemas.microsoft.com/office/drawing/2014/main" id="{C8722DDC-8EEE-4A06-8DFE-B44871EAA2CF}"/>
              </a:ext>
            </a:extLst>
          </p:cNvPr>
          <p:cNvSpPr>
            <a:spLocks noGrp="1"/>
          </p:cNvSpPr>
          <p:nvPr>
            <p:ph type="subTitle" idx="1"/>
          </p:nvPr>
        </p:nvSpPr>
        <p:spPr>
          <a:xfrm>
            <a:off x="6033793" y="3995988"/>
            <a:ext cx="4775075" cy="559656"/>
          </a:xfrm>
        </p:spPr>
        <p:txBody>
          <a:bodyPr rtlCol="0">
            <a:normAutofit fontScale="92500" lnSpcReduction="20000"/>
          </a:bodyPr>
          <a:lstStyle/>
          <a:p>
            <a:pPr rtl="0">
              <a:spcAft>
                <a:spcPts val="600"/>
              </a:spcAft>
            </a:pPr>
            <a:r>
              <a:rPr lang="pt-BR" b="0" i="0" cap="all" dirty="0">
                <a:solidFill>
                  <a:srgbClr val="FFFFFF"/>
                </a:solidFill>
                <a:effectLst/>
                <a:latin typeface="Roboto" panose="02000000000000000000" pitchFamily="2" charset="0"/>
              </a:rPr>
              <a:t>INSPIRACE PRO PRÁCI S TÉMATY UPRCHLICTVÍ A MIGRACE</a:t>
            </a:r>
            <a:endParaRPr lang="cs" dirty="0">
              <a:solidFill>
                <a:schemeClr val="tx1"/>
              </a:solidFill>
            </a:endParaRPr>
          </a:p>
        </p:txBody>
      </p:sp>
    </p:spTree>
    <p:extLst>
      <p:ext uri="{BB962C8B-B14F-4D97-AF65-F5344CB8AC3E}">
        <p14:creationId xmlns:p14="http://schemas.microsoft.com/office/powerpoint/2010/main" val="2584280759"/>
      </p:ext>
    </p:extLst>
  </p:cSld>
  <p:clrMapOvr>
    <a:overrideClrMapping bg1="dk1" tx1="lt1" bg2="dk2" tx2="lt2" accent1="accent1" accent2="accent2" accent3="accent3" accent4="accent4" accent5="accent5" accent6="accent6" hlink="hlink" folHlink="folHlink"/>
  </p:clrMapOvr>
</p:sld>
</file>

<file path=ppt/slides/slide76.xml><?xml version="1.0" encoding="utf-8"?>
<p:sld xmlns:a="http://schemas.openxmlformats.org/drawingml/2006/main" xmlns:r="http://schemas.openxmlformats.org/officeDocument/2006/relationships" xmlns:p="http://schemas.openxmlformats.org/presentationml/2006/main">
  <p:cSld>
    <p:bg>
      <p:bgPr>
        <a:gradFill>
          <a:gsLst>
            <a:gs pos="0">
              <a:srgbClr val="FFC000"/>
            </a:gs>
            <a:gs pos="64999">
              <a:srgbClr val="F0EBD5"/>
            </a:gs>
            <a:gs pos="100000">
              <a:srgbClr val="D1C39F"/>
            </a:gs>
          </a:gsLst>
          <a:lin ang="5400000" scaled="0"/>
        </a:gra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7AB8836-177D-4861-B764-62A60B406651}"/>
              </a:ext>
            </a:extLst>
          </p:cNvPr>
          <p:cNvSpPr>
            <a:spLocks noGrp="1"/>
          </p:cNvSpPr>
          <p:nvPr>
            <p:ph type="title"/>
          </p:nvPr>
        </p:nvSpPr>
        <p:spPr>
          <a:xfrm>
            <a:off x="2351584" y="316419"/>
            <a:ext cx="7272908" cy="808325"/>
          </a:xfrm>
        </p:spPr>
        <p:txBody>
          <a:bodyPr/>
          <a:lstStyle/>
          <a:p>
            <a:r>
              <a:rPr lang="cs-CZ" b="1" dirty="0"/>
              <a:t>Cizinci  - opakování </a:t>
            </a:r>
          </a:p>
        </p:txBody>
      </p:sp>
      <p:sp>
        <p:nvSpPr>
          <p:cNvPr id="3" name="Zástupný obsah 2">
            <a:extLst>
              <a:ext uri="{FF2B5EF4-FFF2-40B4-BE49-F238E27FC236}">
                <a16:creationId xmlns:a16="http://schemas.microsoft.com/office/drawing/2014/main" id="{1EF8FCF0-714E-49F4-A8DC-5F6B5804C050}"/>
              </a:ext>
            </a:extLst>
          </p:cNvPr>
          <p:cNvSpPr>
            <a:spLocks noGrp="1"/>
          </p:cNvSpPr>
          <p:nvPr>
            <p:ph idx="1"/>
          </p:nvPr>
        </p:nvSpPr>
        <p:spPr>
          <a:xfrm>
            <a:off x="1280160" y="1124744"/>
            <a:ext cx="9056370" cy="4876007"/>
          </a:xfrm>
        </p:spPr>
        <p:txBody>
          <a:bodyPr>
            <a:normAutofit/>
          </a:bodyPr>
          <a:lstStyle/>
          <a:p>
            <a:r>
              <a:rPr lang="cs-CZ" dirty="0"/>
              <a:t>Jinou skupinou (také termínově vymezenou) jsou </a:t>
            </a:r>
            <a:r>
              <a:rPr lang="cs-CZ" b="1" dirty="0"/>
              <a:t>cizí státní příslušníci, tj. cizinci</a:t>
            </a:r>
            <a:r>
              <a:rPr lang="cs-CZ" dirty="0"/>
              <a:t> s povolením k pobytu na území České republiky (bez azylantů), kteří na konci roku 2018 tvořili 5,3 % obyvatelstva. V České republice žilo podle údajů Ministerstva vnitra 571 214 cizinců (údaj k 30. 4. 2019).</a:t>
            </a:r>
          </a:p>
          <a:p>
            <a:r>
              <a:rPr lang="cs-CZ" dirty="0"/>
              <a:t>V tomto počtu mírně převažovali ti, kteří v ČR měli trvalý pobyt, nad těmi, kteří zde žili přechodně. Nejvíce cizinců žilo v Praze a to zhruba 206 tisíc, na druhém místě byl pak okres Brno-město s téměř 32 tisíci cizinci, třetí místo zaujímala Plzeň-město s 18 tisíci cizinci. </a:t>
            </a:r>
          </a:p>
        </p:txBody>
      </p:sp>
    </p:spTree>
    <p:extLst>
      <p:ext uri="{BB962C8B-B14F-4D97-AF65-F5344CB8AC3E}">
        <p14:creationId xmlns:p14="http://schemas.microsoft.com/office/powerpoint/2010/main" val="504546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gradFill>
          <a:gsLst>
            <a:gs pos="0">
              <a:srgbClr val="FFC000"/>
            </a:gs>
            <a:gs pos="64999">
              <a:srgbClr val="F0EBD5"/>
            </a:gs>
            <a:gs pos="100000">
              <a:srgbClr val="D1C39F"/>
            </a:gs>
          </a:gsLst>
          <a:lin ang="5400000" scaled="0"/>
        </a:gra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7AB8836-177D-4861-B764-62A60B406651}"/>
              </a:ext>
            </a:extLst>
          </p:cNvPr>
          <p:cNvSpPr>
            <a:spLocks noGrp="1"/>
          </p:cNvSpPr>
          <p:nvPr>
            <p:ph type="title"/>
          </p:nvPr>
        </p:nvSpPr>
        <p:spPr>
          <a:xfrm>
            <a:off x="2351584" y="316419"/>
            <a:ext cx="7272908" cy="808325"/>
          </a:xfrm>
        </p:spPr>
        <p:txBody>
          <a:bodyPr/>
          <a:lstStyle/>
          <a:p>
            <a:r>
              <a:rPr lang="cs-CZ" b="1" dirty="0"/>
              <a:t>Cizinci </a:t>
            </a:r>
          </a:p>
        </p:txBody>
      </p:sp>
      <p:sp>
        <p:nvSpPr>
          <p:cNvPr id="3" name="Zástupný obsah 2">
            <a:extLst>
              <a:ext uri="{FF2B5EF4-FFF2-40B4-BE49-F238E27FC236}">
                <a16:creationId xmlns:a16="http://schemas.microsoft.com/office/drawing/2014/main" id="{1EF8FCF0-714E-49F4-A8DC-5F6B5804C050}"/>
              </a:ext>
            </a:extLst>
          </p:cNvPr>
          <p:cNvSpPr>
            <a:spLocks noGrp="1"/>
          </p:cNvSpPr>
          <p:nvPr>
            <p:ph idx="1"/>
          </p:nvPr>
        </p:nvSpPr>
        <p:spPr>
          <a:xfrm>
            <a:off x="1150374" y="1124744"/>
            <a:ext cx="10205884" cy="5246559"/>
          </a:xfrm>
        </p:spPr>
        <p:txBody>
          <a:bodyPr>
            <a:normAutofit/>
          </a:bodyPr>
          <a:lstStyle/>
          <a:p>
            <a:r>
              <a:rPr lang="cs-CZ" dirty="0"/>
              <a:t>Jinou skupinou (také termínově vymezenou) jsou </a:t>
            </a:r>
            <a:r>
              <a:rPr lang="cs-CZ" b="1" dirty="0"/>
              <a:t>cizí státní příslušníci, tj. cizinci</a:t>
            </a:r>
            <a:r>
              <a:rPr lang="cs-CZ" dirty="0"/>
              <a:t> s povolením k pobytu na území České republiky (bez azylantů), kteří na konci roku 2018 tvořili 5,3 % obyvatelstva. </a:t>
            </a:r>
          </a:p>
          <a:p>
            <a:r>
              <a:rPr lang="cs-CZ" dirty="0"/>
              <a:t>Počet cizinců na území ČR setrvale stoupá. K 31. prosinci 2022 bylo na území ČR registrováno </a:t>
            </a:r>
            <a:r>
              <a:rPr lang="cs-CZ" b="1" dirty="0"/>
              <a:t>celkem 1 116 154 osob cizí státní příslušnosti</a:t>
            </a:r>
            <a:r>
              <a:rPr lang="cs-CZ" dirty="0"/>
              <a:t>, z toho 782 000 na základě oprávnění k přechodnému pobytu a 334 154 na základě oprávnění k trvalému pobytu. Za výrazným nárůstem počtu cizinců na území ČR stojí zejména vydávání dočasné ochrany státním příslušníkům Ukrajiny, kteří prchají před válkou ve své zemi. Od počátku ruské agrese na Ukrajině bylo v České republice v roce 2022 vydáno celkem 473 216 dočasných ochran. Česká republika měla v roce 2022 největší počet vydaných dočasných ochran v rámci EU v přepočtu na obyvatele. Mezi cizinci pobývajícími legálně na území ČR převažují občané třetích zemí (888 806 osob, tj. 80 %) nad občany členských států EU, EHP a Švýcarska (227 348 osob, tj. 20 %).</a:t>
            </a:r>
          </a:p>
          <a:p>
            <a:r>
              <a:rPr lang="cs-CZ" b="1" dirty="0"/>
              <a:t>Pozor, nezaměňujme tedy příslušníky národnostních menšin a cizí státní příslušníky, byť se mohou hlásit ke stejné národnosti. </a:t>
            </a:r>
          </a:p>
          <a:p>
            <a:r>
              <a:rPr lang="cs-CZ" dirty="0">
                <a:hlinkClick r:id="rId2"/>
              </a:rPr>
              <a:t>Čtvrtletní zprávy o situaci v oblasti migrace - Aktuální informace o migraci (mvcr.cz)</a:t>
            </a:r>
            <a:endParaRPr lang="cs-CZ" dirty="0"/>
          </a:p>
          <a:p>
            <a:endParaRPr lang="cs-CZ" dirty="0"/>
          </a:p>
          <a:p>
            <a:endParaRPr lang="cs-CZ" dirty="0"/>
          </a:p>
        </p:txBody>
      </p:sp>
    </p:spTree>
    <p:extLst>
      <p:ext uri="{BB962C8B-B14F-4D97-AF65-F5344CB8AC3E}">
        <p14:creationId xmlns:p14="http://schemas.microsoft.com/office/powerpoint/2010/main" val="99702147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gradFill>
          <a:gsLst>
            <a:gs pos="0">
              <a:srgbClr val="FFC000"/>
            </a:gs>
            <a:gs pos="64999">
              <a:srgbClr val="F0EBD5"/>
            </a:gs>
            <a:gs pos="100000">
              <a:srgbClr val="D1C39F"/>
            </a:gs>
          </a:gsLst>
          <a:lin ang="5400000" scaled="0"/>
        </a:gra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4221515-8359-41F9-9AA7-9A4CA0F47CC4}"/>
              </a:ext>
            </a:extLst>
          </p:cNvPr>
          <p:cNvSpPr>
            <a:spLocks noGrp="1"/>
          </p:cNvSpPr>
          <p:nvPr>
            <p:ph type="title"/>
          </p:nvPr>
        </p:nvSpPr>
        <p:spPr/>
        <p:txBody>
          <a:bodyPr/>
          <a:lstStyle/>
          <a:p>
            <a:r>
              <a:rPr lang="cs-CZ" b="1" dirty="0"/>
              <a:t>Aktuální situace v České republice – rekapitulace </a:t>
            </a:r>
          </a:p>
        </p:txBody>
      </p:sp>
      <p:sp>
        <p:nvSpPr>
          <p:cNvPr id="3" name="Zástupný symbol pro obsah 2">
            <a:extLst>
              <a:ext uri="{FF2B5EF4-FFF2-40B4-BE49-F238E27FC236}">
                <a16:creationId xmlns:a16="http://schemas.microsoft.com/office/drawing/2014/main" id="{B90F506A-9429-49A6-88B0-9B7A9AFD244D}"/>
              </a:ext>
            </a:extLst>
          </p:cNvPr>
          <p:cNvSpPr>
            <a:spLocks noGrp="1"/>
          </p:cNvSpPr>
          <p:nvPr>
            <p:ph idx="1"/>
          </p:nvPr>
        </p:nvSpPr>
        <p:spPr/>
        <p:txBody>
          <a:bodyPr>
            <a:normAutofit/>
          </a:bodyPr>
          <a:lstStyle/>
          <a:p>
            <a:r>
              <a:rPr lang="pt-BR" dirty="0">
                <a:hlinkClick r:id="rId2"/>
              </a:rPr>
              <a:t>Čtvrtletní_zpráva_o_migraci_–_IV_2022.pdf</a:t>
            </a:r>
            <a:r>
              <a:rPr lang="cs-CZ" dirty="0"/>
              <a:t> </a:t>
            </a:r>
          </a:p>
          <a:p>
            <a:r>
              <a:rPr lang="cs-CZ" dirty="0"/>
              <a:t>bylo v České republice vydáno 473 216 dočasných ochran. Česká republika měla v roce 2022 největší počet osob se statusem dočasné ochrany v rámci EU v přepočtu na obyvatele.  </a:t>
            </a:r>
          </a:p>
          <a:p>
            <a:r>
              <a:rPr lang="cs-CZ" dirty="0"/>
              <a:t>5 milionů - téměř tolik bylo vydáno dočasných ochran v Evropské unii. </a:t>
            </a:r>
          </a:p>
          <a:p>
            <a:r>
              <a:rPr lang="cs-CZ" dirty="0"/>
              <a:t>15,1 milionu* tolik bylo evidováno příchodů od začátku ruské agrese na Ukrajině do Polska, Maďarska, Rumunska a na Slovensko + 10,2 milionu návratů zpět na Ukrajinu ze zemí EU. </a:t>
            </a:r>
          </a:p>
        </p:txBody>
      </p:sp>
    </p:spTree>
    <p:extLst>
      <p:ext uri="{BB962C8B-B14F-4D97-AF65-F5344CB8AC3E}">
        <p14:creationId xmlns:p14="http://schemas.microsoft.com/office/powerpoint/2010/main" val="253734452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7F94244-A00A-8DF4-A3A3-A9D43F1570CF}"/>
              </a:ext>
            </a:extLst>
          </p:cNvPr>
          <p:cNvSpPr>
            <a:spLocks noGrp="1"/>
          </p:cNvSpPr>
          <p:nvPr>
            <p:ph type="title"/>
          </p:nvPr>
        </p:nvSpPr>
        <p:spPr/>
        <p:txBody>
          <a:bodyPr>
            <a:normAutofit fontScale="90000"/>
          </a:bodyPr>
          <a:lstStyle/>
          <a:p>
            <a:r>
              <a:rPr lang="cs-CZ" b="1" i="0" cap="all" dirty="0">
                <a:solidFill>
                  <a:srgbClr val="444444"/>
                </a:solidFill>
                <a:effectLst/>
                <a:latin typeface="Cantarell"/>
              </a:rPr>
              <a:t>ROZVOJ MULTIKULTURNÍHO POCHOPENÍ: PRÁCE S TÉMATY MIGRACE A UPRCHLÍCTVÍ VE VÝUCE</a:t>
            </a:r>
            <a:endParaRPr lang="cs-CZ" sz="1800" dirty="0"/>
          </a:p>
        </p:txBody>
      </p:sp>
      <p:sp>
        <p:nvSpPr>
          <p:cNvPr id="3" name="Zástupný obsah 2">
            <a:extLst>
              <a:ext uri="{FF2B5EF4-FFF2-40B4-BE49-F238E27FC236}">
                <a16:creationId xmlns:a16="http://schemas.microsoft.com/office/drawing/2014/main" id="{A74246BC-CC88-32FB-59DD-F24CED32CAA9}"/>
              </a:ext>
            </a:extLst>
          </p:cNvPr>
          <p:cNvSpPr>
            <a:spLocks noGrp="1"/>
          </p:cNvSpPr>
          <p:nvPr>
            <p:ph idx="1"/>
          </p:nvPr>
        </p:nvSpPr>
        <p:spPr/>
        <p:txBody>
          <a:bodyPr/>
          <a:lstStyle/>
          <a:p>
            <a:r>
              <a:rPr lang="cs-CZ" b="0" i="0" dirty="0">
                <a:solidFill>
                  <a:srgbClr val="444444"/>
                </a:solidFill>
                <a:effectLst/>
                <a:latin typeface="Verdana" panose="020B0604030504040204" pitchFamily="34" charset="0"/>
              </a:rPr>
              <a:t>Migrace a uprchlictví jsou dnes globálními realitami, které se dotýkají nás všech. </a:t>
            </a:r>
          </a:p>
          <a:p>
            <a:r>
              <a:rPr lang="cs-CZ" dirty="0"/>
              <a:t>Migrace je nedílnou součástí současné globalizované společnosti, rozvoj komunikace, dopravy, infrastruktury umožňuje lidstvu mnohem jednodušší přesun z místa na místo. Není to však nový fenomén, v průběhu dějin lidé vždy migrovali, ať již jednotlivci či skupiny obyvatel. V současném mobilním světě státy přistupují k regulaci migrace různými způsoby i nástroji. Na jedné straně se snaží využít pozitivních dopadů migrace v oblasti ekonomického rozvoje a na druhé straně se snaží zamezit migraci lidí ze zemí s nižší životní úrovní. Důvody, proč lidé migrují, jsou poměrně různorodé, v současné době sledujeme s obavami příchod lidí z oblastí válečných konfliktů, hledající ochranu před pronásledováním, nicméně je to jen momentálně nejvíce viditelná část migrace. S migrací pak úzce souvisí integrace migrantů do společnosti a nutnost přijímajících států čelit výzvám s integrací spojených. </a:t>
            </a:r>
          </a:p>
        </p:txBody>
      </p:sp>
      <p:sp>
        <p:nvSpPr>
          <p:cNvPr id="4" name="Zástupný symbol pro datum 3">
            <a:extLst>
              <a:ext uri="{FF2B5EF4-FFF2-40B4-BE49-F238E27FC236}">
                <a16:creationId xmlns:a16="http://schemas.microsoft.com/office/drawing/2014/main" id="{3AF639A9-51AC-3373-D13E-22495C1224F8}"/>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2AC929-901E-466E-BE68-07E756E2CD9A}" type="datetime1">
              <a:rPr kumimoji="0" lang="cs-CZ" sz="800" b="0" i="0" u="none" strike="noStrike" kern="1200" cap="none" spc="0" normalizeH="0" baseline="0" noProof="0" smtClean="0">
                <a:ln>
                  <a:noFill/>
                </a:ln>
                <a:solidFill>
                  <a:prstClr val="black">
                    <a:lumMod val="75000"/>
                    <a:lumOff val="25000"/>
                  </a:prstClr>
                </a:solidFill>
                <a:effectLst/>
                <a:uLnTx/>
                <a:uFillTx/>
                <a:latin typeface="Century Gothic" panose="020F03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07.03.2024</a:t>
            </a:fld>
            <a:endParaRPr kumimoji="0" lang="en-US" sz="800" b="0" i="0" u="none" strike="noStrike" kern="1200" cap="none" spc="0" normalizeH="0" baseline="0" noProof="0">
              <a:ln>
                <a:noFill/>
              </a:ln>
              <a:solidFill>
                <a:prstClr val="black">
                  <a:lumMod val="75000"/>
                  <a:lumOff val="25000"/>
                </a:prstClr>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34914667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3" name="Rectangle 8">
            <a:extLst>
              <a:ext uri="{FF2B5EF4-FFF2-40B4-BE49-F238E27FC236}">
                <a16:creationId xmlns:a16="http://schemas.microsoft.com/office/drawing/2014/main" id="{961D8973-EAA9-459A-AF59-BBB4233D6C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p:cNvSpPr>
            <a:spLocks noGrp="1"/>
          </p:cNvSpPr>
          <p:nvPr>
            <p:ph type="title"/>
          </p:nvPr>
        </p:nvSpPr>
        <p:spPr>
          <a:xfrm>
            <a:off x="784743" y="685800"/>
            <a:ext cx="5793475" cy="1485900"/>
          </a:xfrm>
        </p:spPr>
        <p:txBody>
          <a:bodyPr>
            <a:normAutofit/>
          </a:bodyPr>
          <a:lstStyle/>
          <a:p>
            <a:r>
              <a:rPr lang="cs-CZ" sz="3400" b="1"/>
              <a:t>Menšiny - jednotlivé etnické a národnostní menšiny v ČR</a:t>
            </a:r>
            <a:br>
              <a:rPr lang="cs-CZ" sz="3400" b="1"/>
            </a:br>
            <a:endParaRPr lang="cs-CZ" sz="3400"/>
          </a:p>
        </p:txBody>
      </p:sp>
      <p:sp>
        <p:nvSpPr>
          <p:cNvPr id="3" name="Zástupný symbol pro obsah 2"/>
          <p:cNvSpPr>
            <a:spLocks noGrp="1"/>
          </p:cNvSpPr>
          <p:nvPr>
            <p:ph idx="1"/>
          </p:nvPr>
        </p:nvSpPr>
        <p:spPr>
          <a:xfrm>
            <a:off x="784743" y="2286000"/>
            <a:ext cx="5793475" cy="3581400"/>
          </a:xfrm>
        </p:spPr>
        <p:txBody>
          <a:bodyPr>
            <a:normAutofit/>
          </a:bodyPr>
          <a:lstStyle/>
          <a:p>
            <a:r>
              <a:rPr lang="cs-CZ" dirty="0">
                <a:hlinkClick r:id="rId2"/>
              </a:rPr>
              <a:t>https://www.vlada.cz/cz/pracovni-a-poradni-organy-vlady/rnm/mensiny/narodnostni-mensiny-15935/</a:t>
            </a:r>
            <a:r>
              <a:rPr lang="cs-CZ" dirty="0"/>
              <a:t> </a:t>
            </a:r>
          </a:p>
          <a:p>
            <a:r>
              <a:rPr lang="cs-CZ" dirty="0">
                <a:hlinkClick r:id="rId3"/>
              </a:rPr>
              <a:t>Národnostní menšiny | Vláda ČR (gov.cz)</a:t>
            </a:r>
            <a:r>
              <a:rPr lang="cs-CZ" dirty="0"/>
              <a:t> </a:t>
            </a:r>
          </a:p>
          <a:p>
            <a:r>
              <a:rPr lang="cs-CZ" dirty="0"/>
              <a:t>Menšiny a </a:t>
            </a:r>
            <a:r>
              <a:rPr lang="cs-CZ" dirty="0" err="1"/>
              <a:t>marginalizované</a:t>
            </a:r>
            <a:r>
              <a:rPr lang="cs-CZ" dirty="0"/>
              <a:t> skupiny </a:t>
            </a:r>
          </a:p>
          <a:p>
            <a:r>
              <a:rPr lang="cs-CZ" dirty="0"/>
              <a:t>Klíčová slova: menšina, etnická menšina, národnostní menšina, sociální exkluze, marginalizace</a:t>
            </a:r>
          </a:p>
          <a:p>
            <a:endParaRPr lang="cs-CZ" b="1" dirty="0"/>
          </a:p>
        </p:txBody>
      </p:sp>
      <p:sp>
        <p:nvSpPr>
          <p:cNvPr id="14" name="Rectangle 10">
            <a:extLst>
              <a:ext uri="{FF2B5EF4-FFF2-40B4-BE49-F238E27FC236}">
                <a16:creationId xmlns:a16="http://schemas.microsoft.com/office/drawing/2014/main" id="{FBEA8A33-C0D0-416D-8359-724B8828C7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83661" y="0"/>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cs-CZ"/>
          </a:p>
        </p:txBody>
      </p:sp>
      <p:pic>
        <p:nvPicPr>
          <p:cNvPr id="4" name="Obrázek 3">
            <a:extLst>
              <a:ext uri="{FF2B5EF4-FFF2-40B4-BE49-F238E27FC236}">
                <a16:creationId xmlns:a16="http://schemas.microsoft.com/office/drawing/2014/main" id="{9DDF3761-7FA5-47CC-2A7A-F0694F36ECF7}"/>
              </a:ext>
            </a:extLst>
          </p:cNvPr>
          <p:cNvPicPr>
            <a:picLocks noChangeAspect="1"/>
          </p:cNvPicPr>
          <p:nvPr/>
        </p:nvPicPr>
        <p:blipFill rotWithShape="1">
          <a:blip r:embed="rId4"/>
          <a:srcRect r="4601"/>
          <a:stretch/>
        </p:blipFill>
        <p:spPr>
          <a:xfrm>
            <a:off x="7612260" y="10"/>
            <a:ext cx="4579739" cy="6857990"/>
          </a:xfrm>
          <a:prstGeom prst="rect">
            <a:avLst/>
          </a:prstGeom>
        </p:spPr>
      </p:pic>
    </p:spTree>
    <p:extLst>
      <p:ext uri="{BB962C8B-B14F-4D97-AF65-F5344CB8AC3E}">
        <p14:creationId xmlns:p14="http://schemas.microsoft.com/office/powerpoint/2010/main" val="350287021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2A6A806-D9EA-A7A1-F4DB-87F3E14F5074}"/>
              </a:ext>
            </a:extLst>
          </p:cNvPr>
          <p:cNvSpPr>
            <a:spLocks noGrp="1"/>
          </p:cNvSpPr>
          <p:nvPr>
            <p:ph type="title"/>
          </p:nvPr>
        </p:nvSpPr>
        <p:spPr>
          <a:xfrm>
            <a:off x="1066800" y="642594"/>
            <a:ext cx="10058400" cy="1371600"/>
          </a:xfrm>
        </p:spPr>
        <p:txBody>
          <a:bodyPr anchor="ctr">
            <a:normAutofit/>
          </a:bodyPr>
          <a:lstStyle/>
          <a:p>
            <a:r>
              <a:rPr lang="cs-CZ" dirty="0"/>
              <a:t>Migrace</a:t>
            </a:r>
            <a:endParaRPr lang="cs-CZ"/>
          </a:p>
        </p:txBody>
      </p:sp>
      <p:pic>
        <p:nvPicPr>
          <p:cNvPr id="7" name="Zástupný obsah 6" descr="Objetí vícenásobné štěňátka">
            <a:extLst>
              <a:ext uri="{FF2B5EF4-FFF2-40B4-BE49-F238E27FC236}">
                <a16:creationId xmlns:a16="http://schemas.microsoft.com/office/drawing/2014/main" id="{557DB11E-DBF9-38C3-FDBB-2E5CF4B9423E}"/>
              </a:ext>
            </a:extLst>
          </p:cNvPr>
          <p:cNvPicPr>
            <a:picLocks noGrp="1" noChangeAspect="1"/>
          </p:cNvPicPr>
          <p:nvPr>
            <p:ph sz="half" idx="1"/>
          </p:nvPr>
        </p:nvPicPr>
        <p:blipFill rotWithShape="1">
          <a:blip r:embed="rId2">
            <a:extLst>
              <a:ext uri="{28A0092B-C50C-407E-A947-70E740481C1C}">
                <a14:useLocalDpi xmlns:a14="http://schemas.microsoft.com/office/drawing/2010/main" val="0"/>
              </a:ext>
            </a:extLst>
          </a:blip>
          <a:srcRect l="16970" r="-2" b="-2"/>
          <a:stretch/>
        </p:blipFill>
        <p:spPr>
          <a:xfrm>
            <a:off x="1066800" y="2103120"/>
            <a:ext cx="4663440" cy="3749040"/>
          </a:xfrm>
          <a:noFill/>
        </p:spPr>
      </p:pic>
      <p:sp>
        <p:nvSpPr>
          <p:cNvPr id="3" name="Zástupný obsah 2">
            <a:extLst>
              <a:ext uri="{FF2B5EF4-FFF2-40B4-BE49-F238E27FC236}">
                <a16:creationId xmlns:a16="http://schemas.microsoft.com/office/drawing/2014/main" id="{0832B69E-63CB-60BC-3E75-FE59A770F7E9}"/>
              </a:ext>
            </a:extLst>
          </p:cNvPr>
          <p:cNvSpPr>
            <a:spLocks noGrp="1"/>
          </p:cNvSpPr>
          <p:nvPr>
            <p:ph sz="half" idx="2"/>
          </p:nvPr>
        </p:nvSpPr>
        <p:spPr>
          <a:xfrm>
            <a:off x="6461760" y="989045"/>
            <a:ext cx="4663440" cy="4863115"/>
          </a:xfrm>
        </p:spPr>
        <p:txBody>
          <a:bodyPr>
            <a:normAutofit/>
          </a:bodyPr>
          <a:lstStyle/>
          <a:p>
            <a:pPr>
              <a:lnSpc>
                <a:spcPct val="100000"/>
              </a:lnSpc>
            </a:pPr>
            <a:r>
              <a:rPr lang="cs-CZ" sz="1400" dirty="0"/>
              <a:t>Migrace znamená pohyb, nebo přesun jednotlivců či skupin osob v prostoru. Pokud dojde k přesunu v rámci jednoho státu, jedná se o migraci vnitrostátní. Mezinárodní migrace pak nastává v momentě, kdy jsou překročeny hranice země původu. Opuštění či odchod ze země původu se pak označuje pojmem emigrace. Migrace je obvykle spojená s dočasnou či trvalou změnou pobytu. Krátkodobá změna pobytu ve formě turismu není do definice migrace zahrnována a turisté obvykle nejsou započítáváni do statistických dat o migraci. Opakem tohoto procesu je imigrace, tedy příchod obyvatel ze zahraničí. V historii Československa došlo k několika významným migračním vlnám například v době Pobělohorské, před světovými válkami nebo za komunismu. Odhaduje se, že v letech 1948 až 1968 během komunistického režimu v Československu, emigrovalo více jak 200 000 Čechoslováků. Při vystěhování Sudetských Němců po 2. světové válce pak to byly více jak dva miliony obyvatel.  </a:t>
            </a:r>
          </a:p>
          <a:p>
            <a:pPr>
              <a:lnSpc>
                <a:spcPct val="100000"/>
              </a:lnSpc>
            </a:pPr>
            <a:endParaRPr lang="cs-CZ" sz="1100" dirty="0"/>
          </a:p>
        </p:txBody>
      </p:sp>
      <p:sp>
        <p:nvSpPr>
          <p:cNvPr id="4" name="Zástupný symbol pro datum 3">
            <a:extLst>
              <a:ext uri="{FF2B5EF4-FFF2-40B4-BE49-F238E27FC236}">
                <a16:creationId xmlns:a16="http://schemas.microsoft.com/office/drawing/2014/main" id="{22B047B3-6C9D-D333-5743-B67595C8EF67}"/>
              </a:ext>
            </a:extLst>
          </p:cNvPr>
          <p:cNvSpPr>
            <a:spLocks noGrp="1"/>
          </p:cNvSpPr>
          <p:nvPr>
            <p:ph type="dt" sz="half" idx="10"/>
          </p:nvPr>
        </p:nvSpPr>
        <p:spPr>
          <a:xfrm>
            <a:off x="7256794" y="6035040"/>
            <a:ext cx="2893045" cy="365760"/>
          </a:xfrm>
        </p:spPr>
        <p:txBody>
          <a:bodyPr anchor="b">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3B2AC929-901E-466E-BE68-07E756E2CD9A}" type="datetime1">
              <a:rPr kumimoji="0" lang="cs-CZ" sz="800" b="0" i="0" u="none" strike="noStrike" kern="1200" cap="none" spc="0" normalizeH="0" baseline="0" noProof="0" smtClean="0">
                <a:ln>
                  <a:noFill/>
                </a:ln>
                <a:solidFill>
                  <a:prstClr val="black">
                    <a:lumMod val="75000"/>
                    <a:lumOff val="25000"/>
                  </a:prstClr>
                </a:solidFill>
                <a:effectLst/>
                <a:uLnTx/>
                <a:uFillTx/>
                <a:latin typeface="Century Gothic" panose="020F03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07.03.2024</a:t>
            </a:fld>
            <a:endParaRPr kumimoji="0" lang="en-US" sz="800" b="0" i="0" u="none" strike="noStrike" kern="1200" cap="none" spc="0" normalizeH="0" baseline="0" noProof="0">
              <a:ln>
                <a:noFill/>
              </a:ln>
              <a:solidFill>
                <a:prstClr val="black">
                  <a:lumMod val="75000"/>
                  <a:lumOff val="25000"/>
                </a:prstClr>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181501820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6FD91C4-F9CD-337A-8368-C84673164DEB}"/>
              </a:ext>
            </a:extLst>
          </p:cNvPr>
          <p:cNvSpPr>
            <a:spLocks noGrp="1"/>
          </p:cNvSpPr>
          <p:nvPr>
            <p:ph type="title"/>
          </p:nvPr>
        </p:nvSpPr>
        <p:spPr/>
        <p:txBody>
          <a:bodyPr/>
          <a:lstStyle/>
          <a:p>
            <a:r>
              <a:rPr lang="cs-CZ" dirty="0"/>
              <a:t>Dobrovolná x nedobrovolná </a:t>
            </a:r>
          </a:p>
        </p:txBody>
      </p:sp>
      <p:sp>
        <p:nvSpPr>
          <p:cNvPr id="3" name="Zástupný obsah 2">
            <a:extLst>
              <a:ext uri="{FF2B5EF4-FFF2-40B4-BE49-F238E27FC236}">
                <a16:creationId xmlns:a16="http://schemas.microsoft.com/office/drawing/2014/main" id="{861AF72E-6D4A-10D8-8936-D364F6966423}"/>
              </a:ext>
            </a:extLst>
          </p:cNvPr>
          <p:cNvSpPr>
            <a:spLocks noGrp="1"/>
          </p:cNvSpPr>
          <p:nvPr>
            <p:ph idx="1"/>
          </p:nvPr>
        </p:nvSpPr>
        <p:spPr/>
        <p:txBody>
          <a:bodyPr/>
          <a:lstStyle/>
          <a:p>
            <a:r>
              <a:rPr lang="cs-CZ" dirty="0"/>
              <a:t>Migraci lze dělit na dobrovolnou a nedobrovolnou neboli nucenou, podle jejích příčin. Dobrovolná migrace je taková, která vychází z vlastní svobodné iniciativy migranta. Nedobrovolná migrace je naopak taková, kdy je migrant donucen opustit svou zemi původu nebo místo, kde trvale žije. Příčiny nucené migrace mohou být různé – od válečného konfliktu, humanitární katastrofy až po politicky motivované pronásledování. Pro tyto důvody se používá označení tzv. „</a:t>
            </a:r>
            <a:r>
              <a:rPr lang="cs-CZ" dirty="0" err="1"/>
              <a:t>Push</a:t>
            </a:r>
            <a:r>
              <a:rPr lang="cs-CZ" dirty="0"/>
              <a:t> faktory.“ Naopak „</a:t>
            </a:r>
            <a:r>
              <a:rPr lang="cs-CZ" dirty="0" err="1"/>
              <a:t>Pull</a:t>
            </a:r>
            <a:r>
              <a:rPr lang="cs-CZ" dirty="0"/>
              <a:t> faktory“ jsou takové důvody a okolnosti, za kterými migranti odcházejí, nejčastěji to bývá studium, práce, rodina. Ani v případě, že lidé migrují dobrovolně, to neznamená, že se mohou do cílové země svobodně přestěhovat. Dobrovolná migrace je často suverénními státy regulovaná, ať již poměrně liberálně, např. právo volného pohybu v rámci Evropské unie, či velmi přísně, jako je tomu u migrantů ze třetích zemí přicházejících do EU. Naopak u nedobrovolné migrace dochází často k překročení hranic v rozporu s právními předpisy, např. bez cestovního dokladu či platného víza, o tom více v části věnované uprchlíkům a uprchlictví.  </a:t>
            </a:r>
          </a:p>
          <a:p>
            <a:r>
              <a:rPr lang="cs-CZ" dirty="0"/>
              <a:t>Je nutné si uvědomit, že rozdíly mezi dobrovolnou a nedobrovolnou migrací se mohou poměrně snadno stírat, případně v příběhu migranta stojí za rozhodnutím odejít ze země původu </a:t>
            </a:r>
            <a:r>
              <a:rPr lang="cs-CZ" dirty="0" err="1"/>
              <a:t>pull</a:t>
            </a:r>
            <a:r>
              <a:rPr lang="cs-CZ" dirty="0"/>
              <a:t> i </a:t>
            </a:r>
            <a:r>
              <a:rPr lang="cs-CZ" dirty="0" err="1"/>
              <a:t>push</a:t>
            </a:r>
            <a:r>
              <a:rPr lang="cs-CZ" dirty="0"/>
              <a:t> faktory. </a:t>
            </a:r>
          </a:p>
        </p:txBody>
      </p:sp>
      <p:sp>
        <p:nvSpPr>
          <p:cNvPr id="4" name="Zástupný symbol pro datum 3">
            <a:extLst>
              <a:ext uri="{FF2B5EF4-FFF2-40B4-BE49-F238E27FC236}">
                <a16:creationId xmlns:a16="http://schemas.microsoft.com/office/drawing/2014/main" id="{0615A8CC-558F-471C-D484-B73360946703}"/>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2AC929-901E-466E-BE68-07E756E2CD9A}" type="datetime1">
              <a:rPr kumimoji="0" lang="cs-CZ" sz="800" b="0" i="0" u="none" strike="noStrike" kern="1200" cap="none" spc="0" normalizeH="0" baseline="0" noProof="0" smtClean="0">
                <a:ln>
                  <a:noFill/>
                </a:ln>
                <a:solidFill>
                  <a:prstClr val="black">
                    <a:lumMod val="75000"/>
                    <a:lumOff val="25000"/>
                  </a:prstClr>
                </a:solidFill>
                <a:effectLst/>
                <a:uLnTx/>
                <a:uFillTx/>
                <a:latin typeface="Century Gothic" panose="020F03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07.03.2024</a:t>
            </a:fld>
            <a:endParaRPr kumimoji="0" lang="en-US" sz="800" b="0" i="0" u="none" strike="noStrike" kern="1200" cap="none" spc="0" normalizeH="0" baseline="0" noProof="0">
              <a:ln>
                <a:noFill/>
              </a:ln>
              <a:solidFill>
                <a:prstClr val="black">
                  <a:lumMod val="75000"/>
                  <a:lumOff val="25000"/>
                </a:prstClr>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38699383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F5A5ED4-306A-0699-79C8-FEE16F970509}"/>
              </a:ext>
            </a:extLst>
          </p:cNvPr>
          <p:cNvSpPr>
            <a:spLocks noGrp="1"/>
          </p:cNvSpPr>
          <p:nvPr>
            <p:ph type="title"/>
          </p:nvPr>
        </p:nvSpPr>
        <p:spPr/>
        <p:txBody>
          <a:bodyPr/>
          <a:lstStyle/>
          <a:p>
            <a:r>
              <a:rPr lang="cs-CZ" dirty="0"/>
              <a:t>Uprchlík a uprchlictví</a:t>
            </a:r>
          </a:p>
        </p:txBody>
      </p:sp>
      <p:sp>
        <p:nvSpPr>
          <p:cNvPr id="3" name="Zástupný obsah 2">
            <a:extLst>
              <a:ext uri="{FF2B5EF4-FFF2-40B4-BE49-F238E27FC236}">
                <a16:creationId xmlns:a16="http://schemas.microsoft.com/office/drawing/2014/main" id="{C8A935DA-C74B-173B-DA8D-55DF52184426}"/>
              </a:ext>
            </a:extLst>
          </p:cNvPr>
          <p:cNvSpPr>
            <a:spLocks noGrp="1"/>
          </p:cNvSpPr>
          <p:nvPr>
            <p:ph idx="1"/>
          </p:nvPr>
        </p:nvSpPr>
        <p:spPr/>
        <p:txBody>
          <a:bodyPr>
            <a:normAutofit/>
          </a:bodyPr>
          <a:lstStyle/>
          <a:p>
            <a:r>
              <a:rPr lang="cs-CZ" dirty="0"/>
              <a:t>Pokud člověk nedobrovolně opustí svou zemí původu, má podle mezinárodního práva možnost žádat v jiné zemi o mezinárodní ochranu. Čl. 14. Všeobecné deklarace lidských práv z roku 1948 zakotvuje právo vyhledat před pronásledováním útočiště v jiných zemích a získat tam azyl. V roce 1951 pak byla v reakci na situaci uprchlíků po druhé světové válce přijata Ženevská úmluva o právním postavení uprchlíků (dále jen Úmluva). Tato Úmluva poskytuje právní rámec postavení uprchlíků, ukládá práva a povinnosti, které musí signatářské státy uprchlíkům přiznat a zároveň povinnosti, které mají uprchlíci vůči hostitelským zemím. Kromě ochrany před pronásledováním se jedná o sociální práva, např. o přístup ke vzdělání, lékařské péči, právo pracovat. Zároveň jsou některé osoby z práva ochrany před pronásledováním vyloučeny, např. váleční zločinci. Uprchlíkem je dle Úmluvy </a:t>
            </a:r>
            <a:r>
              <a:rPr lang="cs-CZ" i="1" dirty="0"/>
              <a:t>„osoba, která se nachází mimo svou vlast a má oprávněné obavy před pronásledováním </a:t>
            </a:r>
            <a:r>
              <a:rPr lang="cs-CZ" b="1" i="1" dirty="0"/>
              <a:t>z důvodů rasových, náboženských nebo národnostních nebo z důvodů příslušnosti k určitým společenským vrstvám nebo i zastávání určitých politických názorů,</a:t>
            </a:r>
            <a:r>
              <a:rPr lang="cs-CZ" i="1" dirty="0"/>
              <a:t> je neschopna přijmout, nebo odmítá vzhledem ke shora uvedeným obavám, ochranu své vlasti.“</a:t>
            </a:r>
          </a:p>
          <a:p>
            <a:r>
              <a:rPr lang="cs-CZ" b="1" dirty="0"/>
              <a:t>Uprchlíkem je tedy osoba, která překročí hranice, protože je pronásledována nebo má opodstatněnou obavu z pronásledování z vyjmenovaných důvodů. </a:t>
            </a:r>
          </a:p>
        </p:txBody>
      </p:sp>
      <p:sp>
        <p:nvSpPr>
          <p:cNvPr id="4" name="Zástupný symbol pro datum 3">
            <a:extLst>
              <a:ext uri="{FF2B5EF4-FFF2-40B4-BE49-F238E27FC236}">
                <a16:creationId xmlns:a16="http://schemas.microsoft.com/office/drawing/2014/main" id="{2A0922CA-7B15-C116-AD4D-AF9189BF697A}"/>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2AC929-901E-466E-BE68-07E756E2CD9A}" type="datetime1">
              <a:rPr kumimoji="0" lang="cs-CZ" sz="800" b="0" i="0" u="none" strike="noStrike" kern="1200" cap="none" spc="0" normalizeH="0" baseline="0" noProof="0" smtClean="0">
                <a:ln>
                  <a:noFill/>
                </a:ln>
                <a:solidFill>
                  <a:prstClr val="black">
                    <a:lumMod val="75000"/>
                    <a:lumOff val="25000"/>
                  </a:prstClr>
                </a:solidFill>
                <a:effectLst/>
                <a:uLnTx/>
                <a:uFillTx/>
                <a:latin typeface="Century Gothic" panose="020F03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07.03.2024</a:t>
            </a:fld>
            <a:endParaRPr kumimoji="0" lang="en-US" sz="800" b="0" i="0" u="none" strike="noStrike" kern="1200" cap="none" spc="0" normalizeH="0" baseline="0" noProof="0">
              <a:ln>
                <a:noFill/>
              </a:ln>
              <a:solidFill>
                <a:prstClr val="black">
                  <a:lumMod val="75000"/>
                  <a:lumOff val="25000"/>
                </a:prstClr>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140139497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986BDD3-FB70-E010-F0F7-5E80E75BE025}"/>
              </a:ext>
            </a:extLst>
          </p:cNvPr>
          <p:cNvSpPr>
            <a:spLocks noGrp="1"/>
          </p:cNvSpPr>
          <p:nvPr>
            <p:ph type="ctrTitle"/>
          </p:nvPr>
        </p:nvSpPr>
        <p:spPr/>
        <p:txBody>
          <a:bodyPr/>
          <a:lstStyle/>
          <a:p>
            <a:r>
              <a:rPr lang="cs-CZ" dirty="0"/>
              <a:t>Zvyšování </a:t>
            </a:r>
            <a:r>
              <a:rPr lang="cs-CZ" dirty="0" err="1"/>
              <a:t>interkulturníCH</a:t>
            </a:r>
            <a:r>
              <a:rPr lang="cs-CZ" dirty="0"/>
              <a:t> kompetencí</a:t>
            </a:r>
          </a:p>
        </p:txBody>
      </p:sp>
      <p:sp>
        <p:nvSpPr>
          <p:cNvPr id="3" name="Podnadpis 2">
            <a:extLst>
              <a:ext uri="{FF2B5EF4-FFF2-40B4-BE49-F238E27FC236}">
                <a16:creationId xmlns:a16="http://schemas.microsoft.com/office/drawing/2014/main" id="{82807E98-0614-8C69-92E7-AADF9518CBB7}"/>
              </a:ext>
            </a:extLst>
          </p:cNvPr>
          <p:cNvSpPr>
            <a:spLocks noGrp="1"/>
          </p:cNvSpPr>
          <p:nvPr>
            <p:ph type="subTitle" idx="1"/>
          </p:nvPr>
        </p:nvSpPr>
        <p:spPr/>
        <p:txBody>
          <a:bodyPr/>
          <a:lstStyle/>
          <a:p>
            <a:r>
              <a:rPr lang="cs-CZ" dirty="0">
                <a:hlinkClick r:id="rId2"/>
              </a:rPr>
              <a:t>Naši krajané – Krajanem se nenarodíš, krajanem se stáváš (cizincijmk.cz)</a:t>
            </a:r>
            <a:endParaRPr lang="cs-CZ" dirty="0"/>
          </a:p>
        </p:txBody>
      </p:sp>
      <p:sp>
        <p:nvSpPr>
          <p:cNvPr id="4" name="Zástupný symbol pro datum 3">
            <a:extLst>
              <a:ext uri="{FF2B5EF4-FFF2-40B4-BE49-F238E27FC236}">
                <a16:creationId xmlns:a16="http://schemas.microsoft.com/office/drawing/2014/main" id="{554339D6-252B-F65E-5789-9C88CC0A4942}"/>
              </a:ext>
            </a:extLst>
          </p:cNvPr>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6962437A-69DF-4FC4-82E7-095787E88CA2}" type="datetime1">
              <a:rPr kumimoji="0" lang="cs-CZ" sz="1300" b="0" i="0" u="none" strike="noStrike" kern="1200" cap="none" spc="0" normalizeH="0" baseline="0" noProof="0" smtClean="0">
                <a:ln>
                  <a:noFill/>
                </a:ln>
                <a:solidFill>
                  <a:srgbClr val="FFFFFF"/>
                </a:solidFill>
                <a:effectLst/>
                <a:uLnTx/>
                <a:uFillTx/>
                <a:latin typeface="Century Gothic" panose="020F03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07.03.2024</a:t>
            </a:fld>
            <a:endParaRPr kumimoji="0" lang="en-US" sz="1300" b="0" i="0" u="none" strike="noStrike" kern="1200" cap="none" spc="0" normalizeH="0" baseline="0" noProof="0" dirty="0">
              <a:ln>
                <a:noFill/>
              </a:ln>
              <a:solidFill>
                <a:srgbClr val="FFFFFF"/>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54169258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7B74FC5D-BCF9-C08D-8BFD-44A9F1C87703}"/>
              </a:ext>
            </a:extLst>
          </p:cNvPr>
          <p:cNvSpPr>
            <a:spLocks noGrp="1"/>
          </p:cNvSpPr>
          <p:nvPr>
            <p:ph type="title"/>
          </p:nvPr>
        </p:nvSpPr>
        <p:spPr>
          <a:xfrm>
            <a:off x="1066800" y="642594"/>
            <a:ext cx="10058400" cy="1460526"/>
          </a:xfrm>
        </p:spPr>
        <p:txBody>
          <a:bodyPr>
            <a:normAutofit/>
          </a:bodyPr>
          <a:lstStyle/>
          <a:p>
            <a:r>
              <a:rPr lang="pl-PL" b="1" i="0" dirty="0">
                <a:solidFill>
                  <a:srgbClr val="FFFFFF"/>
                </a:solidFill>
                <a:effectLst/>
                <a:latin typeface="Matter"/>
              </a:rPr>
              <a:t>O projektu Naši krajané </a:t>
            </a:r>
            <a:r>
              <a:rPr lang="pl-PL" b="1" i="0" dirty="0">
                <a:solidFill>
                  <a:srgbClr val="FB5271"/>
                </a:solidFill>
                <a:effectLst/>
                <a:latin typeface="Matter"/>
              </a:rPr>
              <a:t>v JMK kraji </a:t>
            </a:r>
            <a:endParaRPr lang="en-US" dirty="0"/>
          </a:p>
        </p:txBody>
      </p:sp>
      <p:sp>
        <p:nvSpPr>
          <p:cNvPr id="13" name="Content Placeholder 2">
            <a:extLst>
              <a:ext uri="{FF2B5EF4-FFF2-40B4-BE49-F238E27FC236}">
                <a16:creationId xmlns:a16="http://schemas.microsoft.com/office/drawing/2014/main" id="{0E7B469A-EBF2-5D43-2064-169B03DB0DFF}"/>
              </a:ext>
            </a:extLst>
          </p:cNvPr>
          <p:cNvSpPr>
            <a:spLocks noGrp="1"/>
          </p:cNvSpPr>
          <p:nvPr>
            <p:ph sz="half" idx="1"/>
          </p:nvPr>
        </p:nvSpPr>
        <p:spPr>
          <a:xfrm>
            <a:off x="1066800" y="2103120"/>
            <a:ext cx="4663440" cy="3749040"/>
          </a:xfrm>
        </p:spPr>
        <p:txBody>
          <a:bodyPr>
            <a:normAutofit fontScale="92500" lnSpcReduction="10000"/>
          </a:bodyPr>
          <a:lstStyle/>
          <a:p>
            <a:r>
              <a:rPr lang="en-US" dirty="0"/>
              <a:t>Od </a:t>
            </a:r>
            <a:r>
              <a:rPr lang="en-US" dirty="0" err="1"/>
              <a:t>roku</a:t>
            </a:r>
            <a:r>
              <a:rPr lang="en-US" dirty="0"/>
              <a:t> 2009 </a:t>
            </a:r>
            <a:r>
              <a:rPr lang="cs-CZ" dirty="0"/>
              <a:t>Jihomoravský </a:t>
            </a:r>
            <a:r>
              <a:rPr lang="en-US" dirty="0" err="1"/>
              <a:t>kraj</a:t>
            </a:r>
            <a:r>
              <a:rPr lang="en-US" dirty="0"/>
              <a:t> </a:t>
            </a:r>
            <a:r>
              <a:rPr lang="en-US" dirty="0" err="1"/>
              <a:t>podporuje</a:t>
            </a:r>
            <a:r>
              <a:rPr lang="en-US" dirty="0"/>
              <a:t> </a:t>
            </a:r>
            <a:r>
              <a:rPr lang="en-US" dirty="0" err="1"/>
              <a:t>fungování</a:t>
            </a:r>
            <a:r>
              <a:rPr lang="en-US" dirty="0"/>
              <a:t> Centra pro </a:t>
            </a:r>
            <a:r>
              <a:rPr lang="en-US" dirty="0" err="1"/>
              <a:t>cizince</a:t>
            </a:r>
            <a:r>
              <a:rPr lang="en-US" dirty="0"/>
              <a:t> </a:t>
            </a:r>
            <a:r>
              <a:rPr lang="en-US" dirty="0" err="1"/>
              <a:t>Jihomoravského</a:t>
            </a:r>
            <a:r>
              <a:rPr lang="en-US" dirty="0"/>
              <a:t> </a:t>
            </a:r>
            <a:r>
              <a:rPr lang="en-US" dirty="0" err="1"/>
              <a:t>kraje</a:t>
            </a:r>
            <a:r>
              <a:rPr lang="en-US" dirty="0"/>
              <a:t>, </a:t>
            </a:r>
            <a:r>
              <a:rPr lang="en-US" dirty="0" err="1"/>
              <a:t>kterému</a:t>
            </a:r>
            <a:r>
              <a:rPr lang="en-US" dirty="0"/>
              <a:t> se </a:t>
            </a:r>
            <a:r>
              <a:rPr lang="en-US" dirty="0" err="1"/>
              <a:t>daří</a:t>
            </a:r>
            <a:r>
              <a:rPr lang="en-US" dirty="0"/>
              <a:t> </a:t>
            </a:r>
            <a:r>
              <a:rPr lang="en-US" dirty="0" err="1"/>
              <a:t>připravit</a:t>
            </a:r>
            <a:r>
              <a:rPr lang="en-US" dirty="0"/>
              <a:t> </a:t>
            </a:r>
            <a:r>
              <a:rPr lang="en-US" dirty="0" err="1"/>
              <a:t>nově</a:t>
            </a:r>
            <a:r>
              <a:rPr lang="en-US" dirty="0"/>
              <a:t> </a:t>
            </a:r>
            <a:r>
              <a:rPr lang="en-US" dirty="0" err="1"/>
              <a:t>příchozí</a:t>
            </a:r>
            <a:r>
              <a:rPr lang="en-US" dirty="0"/>
              <a:t> </a:t>
            </a:r>
            <a:r>
              <a:rPr lang="en-US" dirty="0" err="1"/>
              <a:t>na</a:t>
            </a:r>
            <a:r>
              <a:rPr lang="en-US" dirty="0"/>
              <a:t> </a:t>
            </a:r>
            <a:r>
              <a:rPr lang="en-US" dirty="0" err="1"/>
              <a:t>místní</a:t>
            </a:r>
            <a:r>
              <a:rPr lang="en-US" dirty="0"/>
              <a:t> </a:t>
            </a:r>
            <a:r>
              <a:rPr lang="en-US" dirty="0" err="1"/>
              <a:t>podmínky</a:t>
            </a:r>
            <a:r>
              <a:rPr lang="en-US" dirty="0"/>
              <a:t> a </a:t>
            </a:r>
            <a:r>
              <a:rPr lang="en-US" dirty="0" err="1"/>
              <a:t>poskytuje</a:t>
            </a:r>
            <a:r>
              <a:rPr lang="en-US" dirty="0"/>
              <a:t> </a:t>
            </a:r>
            <a:r>
              <a:rPr lang="en-US" dirty="0" err="1"/>
              <a:t>jim</a:t>
            </a:r>
            <a:r>
              <a:rPr lang="en-US" dirty="0"/>
              <a:t> </a:t>
            </a:r>
            <a:r>
              <a:rPr lang="en-US" dirty="0" err="1"/>
              <a:t>podporu</a:t>
            </a:r>
            <a:r>
              <a:rPr lang="en-US" dirty="0"/>
              <a:t> v </a:t>
            </a:r>
            <a:r>
              <a:rPr lang="en-US" dirty="0" err="1"/>
              <a:t>začátcích</a:t>
            </a:r>
            <a:r>
              <a:rPr lang="en-US" dirty="0"/>
              <a:t>, </a:t>
            </a:r>
            <a:r>
              <a:rPr lang="en-US" dirty="0" err="1"/>
              <a:t>které</a:t>
            </a:r>
            <a:r>
              <a:rPr lang="en-US" dirty="0"/>
              <a:t> </a:t>
            </a:r>
            <a:r>
              <a:rPr lang="en-US" dirty="0" err="1"/>
              <a:t>nejsou</a:t>
            </a:r>
            <a:r>
              <a:rPr lang="en-US" dirty="0"/>
              <a:t> pro </a:t>
            </a:r>
            <a:r>
              <a:rPr lang="en-US" dirty="0" err="1"/>
              <a:t>nikoho</a:t>
            </a:r>
            <a:r>
              <a:rPr lang="en-US" dirty="0"/>
              <a:t> </a:t>
            </a:r>
            <a:r>
              <a:rPr lang="en-US" dirty="0" err="1"/>
              <a:t>jednoduché</a:t>
            </a:r>
            <a:r>
              <a:rPr lang="en-US" dirty="0"/>
              <a:t>. </a:t>
            </a:r>
            <a:r>
              <a:rPr lang="en-US" dirty="0" err="1"/>
              <a:t>Podporuje</a:t>
            </a:r>
            <a:r>
              <a:rPr lang="en-US" dirty="0"/>
              <a:t> </a:t>
            </a:r>
            <a:r>
              <a:rPr lang="en-US" dirty="0" err="1"/>
              <a:t>tak</a:t>
            </a:r>
            <a:r>
              <a:rPr lang="en-US" dirty="0"/>
              <a:t> </a:t>
            </a:r>
            <a:r>
              <a:rPr lang="en-US" dirty="0" err="1"/>
              <a:t>otevřenou</a:t>
            </a:r>
            <a:r>
              <a:rPr lang="en-US" dirty="0"/>
              <a:t> </a:t>
            </a:r>
            <a:r>
              <a:rPr lang="en-US" dirty="0" err="1"/>
              <a:t>společnost</a:t>
            </a:r>
            <a:r>
              <a:rPr lang="en-US" dirty="0"/>
              <a:t>, </a:t>
            </a:r>
            <a:r>
              <a:rPr lang="en-US" dirty="0" err="1"/>
              <a:t>vzájemnou</a:t>
            </a:r>
            <a:r>
              <a:rPr lang="en-US" dirty="0"/>
              <a:t> </a:t>
            </a:r>
            <a:r>
              <a:rPr lang="en-US" dirty="0" err="1"/>
              <a:t>komunikaci</a:t>
            </a:r>
            <a:r>
              <a:rPr lang="en-US" dirty="0"/>
              <a:t> a </a:t>
            </a:r>
            <a:r>
              <a:rPr lang="en-US" dirty="0" err="1"/>
              <a:t>aktivity</a:t>
            </a:r>
            <a:r>
              <a:rPr lang="en-US" dirty="0"/>
              <a:t> </a:t>
            </a:r>
            <a:r>
              <a:rPr lang="en-US" dirty="0" err="1"/>
              <a:t>propojující</a:t>
            </a:r>
            <a:r>
              <a:rPr lang="en-US" dirty="0"/>
              <a:t> </a:t>
            </a:r>
            <a:r>
              <a:rPr lang="en-US" dirty="0" err="1"/>
              <a:t>cizince</a:t>
            </a:r>
            <a:r>
              <a:rPr lang="en-US" dirty="0"/>
              <a:t> a </a:t>
            </a:r>
            <a:r>
              <a:rPr lang="en-US" dirty="0" err="1"/>
              <a:t>obyvatele</a:t>
            </a:r>
            <a:r>
              <a:rPr lang="en-US" dirty="0"/>
              <a:t> </a:t>
            </a:r>
            <a:r>
              <a:rPr lang="en-US" dirty="0" err="1"/>
              <a:t>jižní</a:t>
            </a:r>
            <a:r>
              <a:rPr lang="en-US" dirty="0"/>
              <a:t> </a:t>
            </a:r>
            <a:r>
              <a:rPr lang="en-US" dirty="0" err="1"/>
              <a:t>Moravy</a:t>
            </a:r>
            <a:r>
              <a:rPr lang="en-US" dirty="0"/>
              <a:t>.</a:t>
            </a:r>
            <a:endParaRPr lang="cs-CZ" dirty="0"/>
          </a:p>
          <a:p>
            <a:endParaRPr lang="cs-CZ" dirty="0"/>
          </a:p>
          <a:p>
            <a:r>
              <a:rPr lang="cs-CZ" dirty="0">
                <a:hlinkClick r:id="rId2"/>
              </a:rPr>
              <a:t>Naši krajané – Krajanem se nenarodíš, krajanem se stáváš (cizincijmk.cz)</a:t>
            </a:r>
            <a:r>
              <a:rPr lang="cs-CZ" dirty="0"/>
              <a:t> </a:t>
            </a:r>
            <a:endParaRPr lang="en-US" dirty="0"/>
          </a:p>
        </p:txBody>
      </p:sp>
      <p:pic>
        <p:nvPicPr>
          <p:cNvPr id="6" name="Zástupný obsah 5">
            <a:extLst>
              <a:ext uri="{FF2B5EF4-FFF2-40B4-BE49-F238E27FC236}">
                <a16:creationId xmlns:a16="http://schemas.microsoft.com/office/drawing/2014/main" id="{81604943-F53A-C10F-5281-AB9F009C2D17}"/>
              </a:ext>
            </a:extLst>
          </p:cNvPr>
          <p:cNvPicPr>
            <a:picLocks noGrp="1" noChangeAspect="1"/>
          </p:cNvPicPr>
          <p:nvPr>
            <p:ph sz="half" idx="2"/>
          </p:nvPr>
        </p:nvPicPr>
        <p:blipFill>
          <a:blip r:embed="rId3"/>
          <a:stretch>
            <a:fillRect/>
          </a:stretch>
        </p:blipFill>
        <p:spPr>
          <a:xfrm>
            <a:off x="5822243" y="2666048"/>
            <a:ext cx="5302957" cy="2982912"/>
          </a:xfrm>
          <a:noFill/>
        </p:spPr>
      </p:pic>
      <p:sp>
        <p:nvSpPr>
          <p:cNvPr id="4" name="Zástupný symbol pro datum 3">
            <a:extLst>
              <a:ext uri="{FF2B5EF4-FFF2-40B4-BE49-F238E27FC236}">
                <a16:creationId xmlns:a16="http://schemas.microsoft.com/office/drawing/2014/main" id="{36D5C17B-CFAB-9122-C0BA-01E560E0EBC9}"/>
              </a:ext>
            </a:extLst>
          </p:cNvPr>
          <p:cNvSpPr>
            <a:spLocks noGrp="1"/>
          </p:cNvSpPr>
          <p:nvPr>
            <p:ph type="dt" sz="half" idx="10"/>
          </p:nvPr>
        </p:nvSpPr>
        <p:spPr>
          <a:xfrm>
            <a:off x="7256794" y="6035040"/>
            <a:ext cx="2893045" cy="365760"/>
          </a:xfrm>
        </p:spPr>
        <p:txBody>
          <a:bodyPr anchor="b">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3B2AC929-901E-466E-BE68-07E756E2CD9A}" type="datetime1">
              <a:rPr kumimoji="0" lang="cs-CZ" sz="800" b="0" i="0" u="none" strike="noStrike" kern="1200" cap="none" spc="0" normalizeH="0" baseline="0" noProof="0" smtClean="0">
                <a:ln>
                  <a:noFill/>
                </a:ln>
                <a:solidFill>
                  <a:prstClr val="black">
                    <a:lumMod val="75000"/>
                    <a:lumOff val="25000"/>
                  </a:prstClr>
                </a:solidFill>
                <a:effectLst/>
                <a:uLnTx/>
                <a:uFillTx/>
                <a:latin typeface="Century Gothic" panose="020F03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07.03.2024</a:t>
            </a:fld>
            <a:endParaRPr kumimoji="0" lang="en-US" sz="800" b="0" i="0" u="none" strike="noStrike" kern="1200" cap="none" spc="0" normalizeH="0" baseline="0" noProof="0">
              <a:ln>
                <a:noFill/>
              </a:ln>
              <a:solidFill>
                <a:prstClr val="black">
                  <a:lumMod val="75000"/>
                  <a:lumOff val="25000"/>
                </a:prstClr>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378333046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75330B0-03FD-F6C6-588A-9AB2295A80F5}"/>
              </a:ext>
            </a:extLst>
          </p:cNvPr>
          <p:cNvSpPr>
            <a:spLocks noGrp="1"/>
          </p:cNvSpPr>
          <p:nvPr>
            <p:ph type="title"/>
          </p:nvPr>
        </p:nvSpPr>
        <p:spPr/>
        <p:txBody>
          <a:bodyPr>
            <a:normAutofit fontScale="90000"/>
          </a:bodyPr>
          <a:lstStyle/>
          <a:p>
            <a:r>
              <a:rPr lang="cs-CZ" b="1" dirty="0"/>
              <a:t>Kytka identity - identita každého člověka je mnohovrstevnatá a proměnlivá v čase.</a:t>
            </a:r>
          </a:p>
        </p:txBody>
      </p:sp>
      <p:sp>
        <p:nvSpPr>
          <p:cNvPr id="3" name="Zástupný obsah 2">
            <a:extLst>
              <a:ext uri="{FF2B5EF4-FFF2-40B4-BE49-F238E27FC236}">
                <a16:creationId xmlns:a16="http://schemas.microsoft.com/office/drawing/2014/main" id="{4499CD4C-C6D7-6DD0-AFF0-3578941C0197}"/>
              </a:ext>
            </a:extLst>
          </p:cNvPr>
          <p:cNvSpPr>
            <a:spLocks noGrp="1"/>
          </p:cNvSpPr>
          <p:nvPr>
            <p:ph idx="1"/>
          </p:nvPr>
        </p:nvSpPr>
        <p:spPr/>
        <p:txBody>
          <a:bodyPr>
            <a:noAutofit/>
          </a:bodyPr>
          <a:lstStyle/>
          <a:p>
            <a:pPr algn="just"/>
            <a:r>
              <a:rPr lang="cs-CZ" sz="3200" b="0" i="1" u="none" strike="noStrike" baseline="0" dirty="0">
                <a:solidFill>
                  <a:srgbClr val="000000"/>
                </a:solidFill>
                <a:latin typeface="Adobe Caslon Pro"/>
              </a:rPr>
              <a:t>Čím lépe poznáme sami sebe, tím jasněji můžeme porozumět našim vztahům s ostatními. </a:t>
            </a:r>
            <a:endParaRPr lang="cs-CZ" sz="3200" b="0" i="0" u="none" strike="noStrike" baseline="0" dirty="0">
              <a:solidFill>
                <a:srgbClr val="000000"/>
              </a:solidFill>
              <a:latin typeface="Adobe Caslon Pro"/>
            </a:endParaRPr>
          </a:p>
          <a:p>
            <a:pPr algn="just"/>
            <a:r>
              <a:rPr lang="cs-CZ" sz="3200" dirty="0">
                <a:solidFill>
                  <a:srgbClr val="000000"/>
                </a:solidFill>
                <a:latin typeface="Adobe Caslon Pro"/>
              </a:rPr>
              <a:t>Připravte si arch papíru A4 </a:t>
            </a:r>
            <a:r>
              <a:rPr lang="cs-CZ" sz="3200" b="0" i="0" u="none" strike="noStrike" baseline="0" dirty="0">
                <a:solidFill>
                  <a:srgbClr val="000000"/>
                </a:solidFill>
                <a:latin typeface="Adobe Caslon Pro"/>
              </a:rPr>
              <a:t>a na úvod si každý samostatně písemně zodpoví na 6 otázek. </a:t>
            </a:r>
          </a:p>
          <a:p>
            <a:pPr algn="just"/>
            <a:r>
              <a:rPr lang="cs-CZ" sz="3200" b="0" i="0" u="none" strike="noStrike" baseline="0" dirty="0">
                <a:solidFill>
                  <a:srgbClr val="000000"/>
                </a:solidFill>
                <a:latin typeface="Adobe Caslon Pro"/>
              </a:rPr>
              <a:t>Jednotlivé odpovědi se musí lišit a v odpovědích je třeba používat podstatná jména. </a:t>
            </a:r>
          </a:p>
          <a:p>
            <a:pPr algn="just"/>
            <a:r>
              <a:rPr lang="cs-CZ" sz="3200" dirty="0">
                <a:solidFill>
                  <a:srgbClr val="000000"/>
                </a:solidFill>
                <a:latin typeface="Adobe Caslon Pro"/>
              </a:rPr>
              <a:t>Otázka č. 1 </a:t>
            </a:r>
            <a:r>
              <a:rPr lang="cs-CZ" sz="3200" i="1" dirty="0">
                <a:solidFill>
                  <a:srgbClr val="000000"/>
                </a:solidFill>
                <a:latin typeface="Adobe Caslon Pro"/>
              </a:rPr>
              <a:t>Kdo jsi? </a:t>
            </a:r>
          </a:p>
          <a:p>
            <a:pPr algn="just"/>
            <a:r>
              <a:rPr lang="cs-CZ" sz="3200" b="0" i="1" u="none" strike="noStrike" baseline="0" dirty="0">
                <a:solidFill>
                  <a:srgbClr val="000000"/>
                </a:solidFill>
                <a:latin typeface="Adobe Caslon Pro"/>
              </a:rPr>
              <a:t> </a:t>
            </a:r>
            <a:endParaRPr lang="cs-CZ" sz="3200" i="1" dirty="0"/>
          </a:p>
        </p:txBody>
      </p:sp>
      <p:sp>
        <p:nvSpPr>
          <p:cNvPr id="4" name="Zástupný symbol pro datum 3">
            <a:extLst>
              <a:ext uri="{FF2B5EF4-FFF2-40B4-BE49-F238E27FC236}">
                <a16:creationId xmlns:a16="http://schemas.microsoft.com/office/drawing/2014/main" id="{B9CCE246-C6F9-D465-02E4-345889BB3B49}"/>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2AC929-901E-466E-BE68-07E756E2CD9A}" type="datetime1">
              <a:rPr kumimoji="0" lang="cs-CZ" sz="800" b="0" i="0" u="none" strike="noStrike" kern="1200" cap="none" spc="0" normalizeH="0" baseline="0" noProof="0" smtClean="0">
                <a:ln>
                  <a:noFill/>
                </a:ln>
                <a:solidFill>
                  <a:prstClr val="black">
                    <a:lumMod val="75000"/>
                    <a:lumOff val="25000"/>
                  </a:prstClr>
                </a:solidFill>
                <a:effectLst/>
                <a:uLnTx/>
                <a:uFillTx/>
                <a:latin typeface="Century Gothic" panose="020F03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07.03.2024</a:t>
            </a:fld>
            <a:endParaRPr kumimoji="0" lang="en-US" sz="800" b="0" i="0" u="none" strike="noStrike" kern="1200" cap="none" spc="0" normalizeH="0" baseline="0" noProof="0">
              <a:ln>
                <a:noFill/>
              </a:ln>
              <a:solidFill>
                <a:prstClr val="black">
                  <a:lumMod val="75000"/>
                  <a:lumOff val="25000"/>
                </a:prstClr>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227863250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7A8DB22-2A7F-69DC-3ABC-A9113116FEEC}"/>
              </a:ext>
            </a:extLst>
          </p:cNvPr>
          <p:cNvSpPr>
            <a:spLocks noGrp="1"/>
          </p:cNvSpPr>
          <p:nvPr>
            <p:ph type="title"/>
          </p:nvPr>
        </p:nvSpPr>
        <p:spPr>
          <a:xfrm>
            <a:off x="1066800" y="4914899"/>
            <a:ext cx="10058400" cy="790575"/>
          </a:xfrm>
        </p:spPr>
        <p:txBody>
          <a:bodyPr/>
          <a:lstStyle/>
          <a:p>
            <a:r>
              <a:rPr lang="cs-CZ" b="1" dirty="0"/>
              <a:t>Otázka č. 2: Kdo jsi? </a:t>
            </a:r>
          </a:p>
        </p:txBody>
      </p:sp>
      <p:sp>
        <p:nvSpPr>
          <p:cNvPr id="4" name="Zástupný symbol pro datum 3">
            <a:extLst>
              <a:ext uri="{FF2B5EF4-FFF2-40B4-BE49-F238E27FC236}">
                <a16:creationId xmlns:a16="http://schemas.microsoft.com/office/drawing/2014/main" id="{59027494-4667-298A-1A9D-501F36290A60}"/>
              </a:ext>
            </a:extLst>
          </p:cNvPr>
          <p:cNvSpPr>
            <a:spLocks noGrp="1"/>
          </p:cNvSpPr>
          <p:nvPr>
            <p:ph type="dt" sz="half" idx="10"/>
          </p:nvPr>
        </p:nvSpPr>
        <p:spPr/>
        <p:txBody>
          <a:bodyPr/>
          <a:lstStyle/>
          <a:p>
            <a:pPr rtl="0"/>
            <a:fld id="{3B2AC929-901E-466E-BE68-07E756E2CD9A}" type="datetime1">
              <a:rPr lang="cs-CZ" smtClean="0"/>
              <a:t>07.03.2024</a:t>
            </a:fld>
            <a:endParaRPr lang="en-US"/>
          </a:p>
        </p:txBody>
      </p:sp>
    </p:spTree>
    <p:extLst>
      <p:ext uri="{BB962C8B-B14F-4D97-AF65-F5344CB8AC3E}">
        <p14:creationId xmlns:p14="http://schemas.microsoft.com/office/powerpoint/2010/main" val="163970916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909A714-DA65-79F6-DC65-691DAB791579}"/>
              </a:ext>
            </a:extLst>
          </p:cNvPr>
          <p:cNvSpPr>
            <a:spLocks noGrp="1"/>
          </p:cNvSpPr>
          <p:nvPr>
            <p:ph type="title"/>
          </p:nvPr>
        </p:nvSpPr>
        <p:spPr/>
        <p:txBody>
          <a:bodyPr/>
          <a:lstStyle/>
          <a:p>
            <a:r>
              <a:rPr lang="cs-CZ" b="1" dirty="0"/>
              <a:t>Otázka č. 3: Kdo jsi? </a:t>
            </a:r>
          </a:p>
        </p:txBody>
      </p:sp>
      <p:sp>
        <p:nvSpPr>
          <p:cNvPr id="7" name="Zástupný symbol pro datum 6">
            <a:extLst>
              <a:ext uri="{FF2B5EF4-FFF2-40B4-BE49-F238E27FC236}">
                <a16:creationId xmlns:a16="http://schemas.microsoft.com/office/drawing/2014/main" id="{D34072B1-EF40-3ABB-B633-C7325D3AA11C}"/>
              </a:ext>
            </a:extLst>
          </p:cNvPr>
          <p:cNvSpPr>
            <a:spLocks noGrp="1"/>
          </p:cNvSpPr>
          <p:nvPr>
            <p:ph type="dt" sz="half" idx="10"/>
          </p:nvPr>
        </p:nvSpPr>
        <p:spPr/>
        <p:txBody>
          <a:bodyPr/>
          <a:lstStyle/>
          <a:p>
            <a:pPr rtl="0"/>
            <a:fld id="{6E71B7C9-1526-4531-B1BE-04E9A37FA2CE}" type="datetime1">
              <a:rPr lang="cs-CZ" smtClean="0"/>
              <a:t>07.03.2024</a:t>
            </a:fld>
            <a:endParaRPr lang="en-US"/>
          </a:p>
        </p:txBody>
      </p:sp>
    </p:spTree>
    <p:extLst>
      <p:ext uri="{BB962C8B-B14F-4D97-AF65-F5344CB8AC3E}">
        <p14:creationId xmlns:p14="http://schemas.microsoft.com/office/powerpoint/2010/main" val="290103798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058FA37-7628-739B-331D-FFE63F60B09B}"/>
              </a:ext>
            </a:extLst>
          </p:cNvPr>
          <p:cNvSpPr>
            <a:spLocks noGrp="1"/>
          </p:cNvSpPr>
          <p:nvPr>
            <p:ph type="title"/>
          </p:nvPr>
        </p:nvSpPr>
        <p:spPr>
          <a:xfrm>
            <a:off x="1066800" y="2661894"/>
            <a:ext cx="10058400" cy="1371600"/>
          </a:xfrm>
        </p:spPr>
        <p:txBody>
          <a:bodyPr/>
          <a:lstStyle/>
          <a:p>
            <a:r>
              <a:rPr lang="cs-CZ" b="1" dirty="0"/>
              <a:t>Otázka č. 4: Kdo jsi? </a:t>
            </a:r>
          </a:p>
        </p:txBody>
      </p:sp>
      <p:sp>
        <p:nvSpPr>
          <p:cNvPr id="4" name="Zástupný symbol pro datum 3">
            <a:extLst>
              <a:ext uri="{FF2B5EF4-FFF2-40B4-BE49-F238E27FC236}">
                <a16:creationId xmlns:a16="http://schemas.microsoft.com/office/drawing/2014/main" id="{44C1EAD3-0160-66E8-389E-B42A140F803B}"/>
              </a:ext>
            </a:extLst>
          </p:cNvPr>
          <p:cNvSpPr>
            <a:spLocks noGrp="1"/>
          </p:cNvSpPr>
          <p:nvPr>
            <p:ph type="dt" sz="half" idx="10"/>
          </p:nvPr>
        </p:nvSpPr>
        <p:spPr/>
        <p:txBody>
          <a:bodyPr/>
          <a:lstStyle/>
          <a:p>
            <a:pPr rtl="0"/>
            <a:fld id="{3B2AC929-901E-466E-BE68-07E756E2CD9A}" type="datetime1">
              <a:rPr lang="cs-CZ" smtClean="0"/>
              <a:t>07.03.2024</a:t>
            </a:fld>
            <a:endParaRPr lang="en-US"/>
          </a:p>
        </p:txBody>
      </p:sp>
    </p:spTree>
    <p:extLst>
      <p:ext uri="{BB962C8B-B14F-4D97-AF65-F5344CB8AC3E}">
        <p14:creationId xmlns:p14="http://schemas.microsoft.com/office/powerpoint/2010/main" val="241056730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E9F8660-A89A-2DD6-1EF5-23CF74657BFA}"/>
              </a:ext>
            </a:extLst>
          </p:cNvPr>
          <p:cNvSpPr>
            <a:spLocks noGrp="1"/>
          </p:cNvSpPr>
          <p:nvPr>
            <p:ph type="title"/>
          </p:nvPr>
        </p:nvSpPr>
        <p:spPr/>
        <p:txBody>
          <a:bodyPr/>
          <a:lstStyle/>
          <a:p>
            <a:r>
              <a:rPr lang="cs-CZ" b="1" dirty="0"/>
              <a:t>Otázka č. 5: Kdo jsi? </a:t>
            </a:r>
          </a:p>
        </p:txBody>
      </p:sp>
      <p:sp>
        <p:nvSpPr>
          <p:cNvPr id="4" name="Zástupný symbol pro datum 3">
            <a:extLst>
              <a:ext uri="{FF2B5EF4-FFF2-40B4-BE49-F238E27FC236}">
                <a16:creationId xmlns:a16="http://schemas.microsoft.com/office/drawing/2014/main" id="{A05A017A-E67E-F89F-BC90-2C1882D343B2}"/>
              </a:ext>
            </a:extLst>
          </p:cNvPr>
          <p:cNvSpPr>
            <a:spLocks noGrp="1"/>
          </p:cNvSpPr>
          <p:nvPr>
            <p:ph type="dt" sz="half" idx="10"/>
          </p:nvPr>
        </p:nvSpPr>
        <p:spPr/>
        <p:txBody>
          <a:bodyPr/>
          <a:lstStyle/>
          <a:p>
            <a:pPr rtl="0"/>
            <a:fld id="{3B2AC929-901E-466E-BE68-07E756E2CD9A}" type="datetime1">
              <a:rPr lang="cs-CZ" smtClean="0"/>
              <a:t>07.03.2024</a:t>
            </a:fld>
            <a:endParaRPr lang="en-US"/>
          </a:p>
        </p:txBody>
      </p:sp>
    </p:spTree>
    <p:extLst>
      <p:ext uri="{BB962C8B-B14F-4D97-AF65-F5344CB8AC3E}">
        <p14:creationId xmlns:p14="http://schemas.microsoft.com/office/powerpoint/2010/main" val="35932591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371600" y="238125"/>
            <a:ext cx="9601200" cy="1933575"/>
          </a:xfrm>
        </p:spPr>
        <p:txBody>
          <a:bodyPr/>
          <a:lstStyle/>
          <a:p>
            <a:r>
              <a:rPr lang="pl-PL" dirty="0"/>
              <a:t>„Co si představujete pod pojmem menšina?“</a:t>
            </a:r>
            <a:endParaRPr lang="cs-CZ" dirty="0"/>
          </a:p>
        </p:txBody>
      </p:sp>
      <p:sp>
        <p:nvSpPr>
          <p:cNvPr id="3" name="Zástupný symbol pro obsah 2"/>
          <p:cNvSpPr>
            <a:spLocks noGrp="1"/>
          </p:cNvSpPr>
          <p:nvPr>
            <p:ph idx="1"/>
          </p:nvPr>
        </p:nvSpPr>
        <p:spPr>
          <a:xfrm>
            <a:off x="1451579" y="2015732"/>
            <a:ext cx="9603275" cy="3894001"/>
          </a:xfrm>
        </p:spPr>
        <p:txBody>
          <a:bodyPr>
            <a:normAutofit lnSpcReduction="10000"/>
          </a:bodyPr>
          <a:lstStyle/>
          <a:p>
            <a:r>
              <a:rPr lang="cs-CZ" sz="2400" dirty="0"/>
              <a:t>Pod pojmem menšina si můžeme představit nejenom komunity Vietnamců, Romů, Řeků, Slováků, ale také osoby handicapové, sociálně slabé, seniory, drogově závislé, bezdomovce, náboženské skupiny a mnohé další.  </a:t>
            </a:r>
          </a:p>
          <a:p>
            <a:r>
              <a:rPr lang="cs-CZ" sz="2400" dirty="0"/>
              <a:t>Etnické menšiny jsou obecně složeny z jednotlivců spojených dohromady různými vazbami – původem, národností, kulturou, náboženstvím ad. </a:t>
            </a:r>
          </a:p>
          <a:p>
            <a:r>
              <a:rPr lang="cs-CZ" sz="2400" dirty="0"/>
              <a:t>Národnostní menšinou označuje takové menšiny, jejichž příslušníci se začnou považovat za součást národa, který žije za hranicí státu, v němž tvoří menšinu. Jejich jazyk byl kodifikován na půdě onoho „mateřského národa“, jehož kulturu přijímají a sdílejí… </a:t>
            </a:r>
          </a:p>
        </p:txBody>
      </p:sp>
    </p:spTree>
    <p:extLst>
      <p:ext uri="{BB962C8B-B14F-4D97-AF65-F5344CB8AC3E}">
        <p14:creationId xmlns:p14="http://schemas.microsoft.com/office/powerpoint/2010/main" val="367739124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FF2C6AA-8963-CA24-4590-2F76831E8A5A}"/>
              </a:ext>
            </a:extLst>
          </p:cNvPr>
          <p:cNvSpPr>
            <a:spLocks noGrp="1"/>
          </p:cNvSpPr>
          <p:nvPr>
            <p:ph type="title"/>
          </p:nvPr>
        </p:nvSpPr>
        <p:spPr/>
        <p:txBody>
          <a:bodyPr/>
          <a:lstStyle/>
          <a:p>
            <a:r>
              <a:rPr lang="cs-CZ" b="1" dirty="0"/>
              <a:t>Otázka č. 6: Kdo jsi? </a:t>
            </a:r>
          </a:p>
        </p:txBody>
      </p:sp>
      <p:sp>
        <p:nvSpPr>
          <p:cNvPr id="4" name="Zástupný symbol pro datum 3">
            <a:extLst>
              <a:ext uri="{FF2B5EF4-FFF2-40B4-BE49-F238E27FC236}">
                <a16:creationId xmlns:a16="http://schemas.microsoft.com/office/drawing/2014/main" id="{839AB83D-8FAA-379B-36C8-D26DAF528005}"/>
              </a:ext>
            </a:extLst>
          </p:cNvPr>
          <p:cNvSpPr>
            <a:spLocks noGrp="1"/>
          </p:cNvSpPr>
          <p:nvPr>
            <p:ph type="dt" sz="half" idx="10"/>
          </p:nvPr>
        </p:nvSpPr>
        <p:spPr/>
        <p:txBody>
          <a:bodyPr/>
          <a:lstStyle/>
          <a:p>
            <a:pPr rtl="0"/>
            <a:fld id="{3B2AC929-901E-466E-BE68-07E756E2CD9A}" type="datetime1">
              <a:rPr lang="cs-CZ" smtClean="0"/>
              <a:t>07.03.2024</a:t>
            </a:fld>
            <a:endParaRPr lang="en-US"/>
          </a:p>
        </p:txBody>
      </p:sp>
    </p:spTree>
    <p:extLst>
      <p:ext uri="{BB962C8B-B14F-4D97-AF65-F5344CB8AC3E}">
        <p14:creationId xmlns:p14="http://schemas.microsoft.com/office/powerpoint/2010/main" val="53089100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45E236B-2CE2-F1BB-8B3C-72372DD37B79}"/>
              </a:ext>
            </a:extLst>
          </p:cNvPr>
          <p:cNvSpPr>
            <a:spLocks noGrp="1"/>
          </p:cNvSpPr>
          <p:nvPr>
            <p:ph type="title"/>
          </p:nvPr>
        </p:nvSpPr>
        <p:spPr/>
        <p:txBody>
          <a:bodyPr/>
          <a:lstStyle/>
          <a:p>
            <a:r>
              <a:rPr lang="cs-CZ" dirty="0"/>
              <a:t>Reflexe </a:t>
            </a:r>
          </a:p>
        </p:txBody>
      </p:sp>
      <p:sp>
        <p:nvSpPr>
          <p:cNvPr id="3" name="Zástupný obsah 2">
            <a:extLst>
              <a:ext uri="{FF2B5EF4-FFF2-40B4-BE49-F238E27FC236}">
                <a16:creationId xmlns:a16="http://schemas.microsoft.com/office/drawing/2014/main" id="{FC4F50F4-7867-C24B-1967-98D34432FDD6}"/>
              </a:ext>
            </a:extLst>
          </p:cNvPr>
          <p:cNvSpPr>
            <a:spLocks noGrp="1"/>
          </p:cNvSpPr>
          <p:nvPr>
            <p:ph idx="1"/>
          </p:nvPr>
        </p:nvSpPr>
        <p:spPr/>
        <p:txBody>
          <a:bodyPr>
            <a:normAutofit fontScale="92500" lnSpcReduction="10000"/>
          </a:bodyPr>
          <a:lstStyle/>
          <a:p>
            <a:r>
              <a:rPr lang="cs-CZ" sz="2800" dirty="0"/>
              <a:t>Není jednoduché na otázky odpovídat. Pomáhá nám ale se </a:t>
            </a:r>
            <a:r>
              <a:rPr lang="cs-CZ" sz="2800" dirty="0" err="1"/>
              <a:t>rozpřemýšlet</a:t>
            </a:r>
            <a:r>
              <a:rPr lang="cs-CZ" sz="2800" dirty="0"/>
              <a:t> nad tím, kým jsme a kým se cítíme být v tomto okamžiku našeho života. To budeme prozkoumávat i nadále.</a:t>
            </a:r>
          </a:p>
          <a:p>
            <a:pPr algn="just"/>
            <a:r>
              <a:rPr lang="cs-CZ" sz="1800" b="0" i="0" u="none" strike="noStrike" baseline="0" dirty="0">
                <a:solidFill>
                  <a:srgbClr val="000000"/>
                </a:solidFill>
                <a:latin typeface="Adobe Caslon Pro"/>
              </a:rPr>
              <a:t>Každý si nyní nakreslí květinu se šesti okvětními lístky. Květina by měla být dostatečně velká, aby bylo možno psát do jednotlivých lístků i do středu květiny. Napište do středu své jméno a zamyslete se nad částmi květiny, různými identitami, které dohromady tvoří to, kým jsme: </a:t>
            </a:r>
          </a:p>
          <a:p>
            <a:pPr algn="just"/>
            <a:r>
              <a:rPr lang="cs-CZ" sz="1800" b="0" i="1" u="none" strike="noStrike" baseline="0" dirty="0">
                <a:solidFill>
                  <a:srgbClr val="000000"/>
                </a:solidFill>
                <a:latin typeface="Adobe Caslon Pro"/>
              </a:rPr>
              <a:t>Přemýšlejte, co vše vás utváří. Je možné použít odpovědi z předchozí aktivity, ale není to nutné. Okvětní lístky nemusí mít stejnou velikost, pokud je některá část identity významnější, je možné udělat lístek větší. </a:t>
            </a:r>
          </a:p>
          <a:p>
            <a:pPr algn="just"/>
            <a:r>
              <a:rPr lang="pl-PL" sz="1800" b="0" i="0" u="none" strike="noStrike" baseline="0" dirty="0">
                <a:solidFill>
                  <a:srgbClr val="000000"/>
                </a:solidFill>
                <a:latin typeface="Adobe Caslon Pro"/>
              </a:rPr>
              <a:t>K popisu je opět třeba používat podstatná jména. Po dokončení květinu ukažde vedle sedící spolužačce / spolužákovi. A proberte s ním její květ. Kdo svou květinu chce ukázat nám všem? </a:t>
            </a:r>
            <a:endParaRPr lang="cs-CZ" sz="1800" b="0" i="0" u="none" strike="noStrike" baseline="0" dirty="0">
              <a:solidFill>
                <a:srgbClr val="000000"/>
              </a:solidFill>
              <a:latin typeface="Adobe Caslon Pro"/>
            </a:endParaRPr>
          </a:p>
          <a:p>
            <a:endParaRPr lang="cs-CZ" sz="2800" dirty="0"/>
          </a:p>
          <a:p>
            <a:endParaRPr lang="cs-CZ" dirty="0"/>
          </a:p>
        </p:txBody>
      </p:sp>
      <p:sp>
        <p:nvSpPr>
          <p:cNvPr id="4" name="Zástupný symbol pro datum 3">
            <a:extLst>
              <a:ext uri="{FF2B5EF4-FFF2-40B4-BE49-F238E27FC236}">
                <a16:creationId xmlns:a16="http://schemas.microsoft.com/office/drawing/2014/main" id="{AB7FC01D-5544-E888-6A76-FB4904707718}"/>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2AC929-901E-466E-BE68-07E756E2CD9A}" type="datetime1">
              <a:rPr kumimoji="0" lang="cs-CZ" sz="800" b="0" i="0" u="none" strike="noStrike" kern="1200" cap="none" spc="0" normalizeH="0" baseline="0" noProof="0" smtClean="0">
                <a:ln>
                  <a:noFill/>
                </a:ln>
                <a:solidFill>
                  <a:prstClr val="black">
                    <a:lumMod val="75000"/>
                    <a:lumOff val="25000"/>
                  </a:prstClr>
                </a:solidFill>
                <a:effectLst/>
                <a:uLnTx/>
                <a:uFillTx/>
                <a:latin typeface="Century Gothic" panose="020F03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07.03.2024</a:t>
            </a:fld>
            <a:endParaRPr kumimoji="0" lang="en-US" sz="8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328729865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45F933E-1B85-4B9E-F162-BFFC2D7753AD}"/>
              </a:ext>
            </a:extLst>
          </p:cNvPr>
          <p:cNvSpPr>
            <a:spLocks noGrp="1"/>
          </p:cNvSpPr>
          <p:nvPr>
            <p:ph type="title"/>
          </p:nvPr>
        </p:nvSpPr>
        <p:spPr/>
        <p:txBody>
          <a:bodyPr/>
          <a:lstStyle/>
          <a:p>
            <a:r>
              <a:rPr lang="cs-CZ" dirty="0"/>
              <a:t>Reflexe </a:t>
            </a:r>
          </a:p>
        </p:txBody>
      </p:sp>
      <p:sp>
        <p:nvSpPr>
          <p:cNvPr id="3" name="Zástupný obsah 2">
            <a:extLst>
              <a:ext uri="{FF2B5EF4-FFF2-40B4-BE49-F238E27FC236}">
                <a16:creationId xmlns:a16="http://schemas.microsoft.com/office/drawing/2014/main" id="{9297FE7F-C5BC-5A8F-80C4-5A793D6BCDAC}"/>
              </a:ext>
            </a:extLst>
          </p:cNvPr>
          <p:cNvSpPr>
            <a:spLocks noGrp="1"/>
          </p:cNvSpPr>
          <p:nvPr>
            <p:ph idx="1"/>
          </p:nvPr>
        </p:nvSpPr>
        <p:spPr/>
        <p:txBody>
          <a:bodyPr>
            <a:normAutofit/>
          </a:bodyPr>
          <a:lstStyle/>
          <a:p>
            <a:r>
              <a:rPr lang="cs-CZ" sz="2800" dirty="0"/>
              <a:t>Ptejte se:</a:t>
            </a:r>
          </a:p>
          <a:p>
            <a:r>
              <a:rPr lang="cs-CZ" sz="2400" b="1" dirty="0"/>
              <a:t>Když vás někdo potká, čeho myslíte, že si nejdříve na vás všimne? Kterou část květiny uvidí nejdříve?</a:t>
            </a:r>
          </a:p>
          <a:p>
            <a:r>
              <a:rPr lang="cs-CZ" sz="2400" b="1" dirty="0"/>
              <a:t>Proč myslíte, že to tak je?</a:t>
            </a:r>
          </a:p>
          <a:p>
            <a:r>
              <a:rPr lang="cs-CZ" sz="2400" b="1" dirty="0"/>
              <a:t>Jaké by to pro vás bylo, kdyby na vás ostatní nahlíželi jen skrz jednu z těchto kategorií?</a:t>
            </a:r>
          </a:p>
          <a:p>
            <a:r>
              <a:rPr lang="cs-CZ" sz="2400" i="1" dirty="0"/>
              <a:t>V tento moment se hodí uvést i příklad, zaměřit se na aspekt, který je společný pro více účastníků či účastnic.</a:t>
            </a:r>
          </a:p>
        </p:txBody>
      </p:sp>
      <p:sp>
        <p:nvSpPr>
          <p:cNvPr id="4" name="Zástupný symbol pro datum 3">
            <a:extLst>
              <a:ext uri="{FF2B5EF4-FFF2-40B4-BE49-F238E27FC236}">
                <a16:creationId xmlns:a16="http://schemas.microsoft.com/office/drawing/2014/main" id="{017EBAC4-FC3B-AA49-BBA4-B36C96374B3A}"/>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2AC929-901E-466E-BE68-07E756E2CD9A}" type="datetime1">
              <a:rPr kumimoji="0" lang="cs-CZ" sz="800" b="0" i="0" u="none" strike="noStrike" kern="1200" cap="none" spc="0" normalizeH="0" baseline="0" noProof="0" smtClean="0">
                <a:ln>
                  <a:noFill/>
                </a:ln>
                <a:solidFill>
                  <a:prstClr val="black">
                    <a:lumMod val="75000"/>
                    <a:lumOff val="25000"/>
                  </a:prstClr>
                </a:solidFill>
                <a:effectLst/>
                <a:uLnTx/>
                <a:uFillTx/>
                <a:latin typeface="Century Gothic" panose="020F03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07.03.2024</a:t>
            </a:fld>
            <a:endParaRPr kumimoji="0" lang="en-US" sz="800" b="0" i="0" u="none" strike="noStrike" kern="1200" cap="none" spc="0" normalizeH="0" baseline="0" noProof="0">
              <a:ln>
                <a:noFill/>
              </a:ln>
              <a:solidFill>
                <a:prstClr val="black">
                  <a:lumMod val="75000"/>
                  <a:lumOff val="25000"/>
                </a:prstClr>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379080237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B0482CE-EF90-37F9-E7E9-ACE9914CF010}"/>
              </a:ext>
            </a:extLst>
          </p:cNvPr>
          <p:cNvSpPr>
            <a:spLocks noGrp="1"/>
          </p:cNvSpPr>
          <p:nvPr>
            <p:ph type="title"/>
          </p:nvPr>
        </p:nvSpPr>
        <p:spPr>
          <a:xfrm>
            <a:off x="1066800" y="642594"/>
            <a:ext cx="10058400" cy="1371600"/>
          </a:xfrm>
        </p:spPr>
        <p:txBody>
          <a:bodyPr anchor="ctr">
            <a:normAutofit/>
          </a:bodyPr>
          <a:lstStyle/>
          <a:p>
            <a:r>
              <a:rPr lang="cs-CZ" dirty="0"/>
              <a:t>Květina identity II. </a:t>
            </a:r>
          </a:p>
        </p:txBody>
      </p:sp>
      <p:pic>
        <p:nvPicPr>
          <p:cNvPr id="7" name="Zástupný obsah 6" descr="Detailní záběr jedné sedmikrásky">
            <a:extLst>
              <a:ext uri="{FF2B5EF4-FFF2-40B4-BE49-F238E27FC236}">
                <a16:creationId xmlns:a16="http://schemas.microsoft.com/office/drawing/2014/main" id="{CD0C8BCE-A778-088F-BBB7-C97F7E7FCC7D}"/>
              </a:ext>
            </a:extLst>
          </p:cNvPr>
          <p:cNvPicPr>
            <a:picLocks noGrp="1" noChangeAspect="1"/>
          </p:cNvPicPr>
          <p:nvPr>
            <p:ph sz="half" idx="1"/>
          </p:nvPr>
        </p:nvPicPr>
        <p:blipFill rotWithShape="1">
          <a:blip r:embed="rId2">
            <a:extLst>
              <a:ext uri="{28A0092B-C50C-407E-A947-70E740481C1C}">
                <a14:useLocalDpi xmlns:a14="http://schemas.microsoft.com/office/drawing/2010/main" val="0"/>
              </a:ext>
            </a:extLst>
          </a:blip>
          <a:srcRect l="5995" r="10972" b="-2"/>
          <a:stretch/>
        </p:blipFill>
        <p:spPr>
          <a:xfrm>
            <a:off x="1066800" y="2103120"/>
            <a:ext cx="4663440" cy="3749040"/>
          </a:xfrm>
          <a:noFill/>
        </p:spPr>
      </p:pic>
      <p:sp>
        <p:nvSpPr>
          <p:cNvPr id="3" name="Zástupný obsah 2">
            <a:extLst>
              <a:ext uri="{FF2B5EF4-FFF2-40B4-BE49-F238E27FC236}">
                <a16:creationId xmlns:a16="http://schemas.microsoft.com/office/drawing/2014/main" id="{B39F4DC3-CA99-2086-0F2D-E0089A56A3F9}"/>
              </a:ext>
            </a:extLst>
          </p:cNvPr>
          <p:cNvSpPr>
            <a:spLocks noGrp="1"/>
          </p:cNvSpPr>
          <p:nvPr>
            <p:ph sz="half" idx="2"/>
          </p:nvPr>
        </p:nvSpPr>
        <p:spPr>
          <a:xfrm>
            <a:off x="6461760" y="2103120"/>
            <a:ext cx="4663440" cy="3749040"/>
          </a:xfrm>
        </p:spPr>
        <p:txBody>
          <a:bodyPr>
            <a:normAutofit/>
          </a:bodyPr>
          <a:lstStyle/>
          <a:p>
            <a:r>
              <a:rPr lang="cs-CZ" sz="1700" dirty="0"/>
              <a:t>Na papír si nakreslete květinu. </a:t>
            </a:r>
            <a:r>
              <a:rPr lang="cs-CZ" sz="1700" b="1" dirty="0"/>
              <a:t>Každý lístek květiny rozdělte na dvě poloviny. </a:t>
            </a:r>
            <a:r>
              <a:rPr lang="cs-CZ" sz="1700" dirty="0"/>
              <a:t>Na každou polovinu okvětního lístku napište z jedné strany, </a:t>
            </a:r>
            <a:r>
              <a:rPr lang="cs-CZ" sz="1700" b="1" dirty="0"/>
              <a:t>KDO JSEM</a:t>
            </a:r>
            <a:r>
              <a:rPr lang="cs-CZ" sz="1700" dirty="0"/>
              <a:t>, a z druhé strany, </a:t>
            </a:r>
            <a:r>
              <a:rPr lang="cs-CZ" sz="1700" b="1" dirty="0"/>
              <a:t>JAK MĚ VNÍMÁ OKOLÍ.</a:t>
            </a:r>
            <a:r>
              <a:rPr lang="cs-CZ" sz="1700" dirty="0"/>
              <a:t> </a:t>
            </a:r>
          </a:p>
          <a:p>
            <a:r>
              <a:rPr lang="cs-CZ" sz="1700" dirty="0"/>
              <a:t>Např.: Jsem žena a okolí mě vnímá jako ženu. </a:t>
            </a:r>
          </a:p>
          <a:p>
            <a:r>
              <a:rPr lang="cs-CZ" sz="1700" dirty="0"/>
              <a:t>Jsem sportovec a okolí mě vnímá jako lenocha. </a:t>
            </a:r>
          </a:p>
          <a:p>
            <a:r>
              <a:rPr lang="cs-CZ" sz="1700" dirty="0"/>
              <a:t>Pište podle toho, </a:t>
            </a:r>
            <a:r>
              <a:rPr lang="cs-CZ" sz="1700" b="1" dirty="0"/>
              <a:t>co si myslíte. </a:t>
            </a:r>
          </a:p>
        </p:txBody>
      </p:sp>
      <p:sp>
        <p:nvSpPr>
          <p:cNvPr id="5" name="Zástupný symbol pro datum 4">
            <a:extLst>
              <a:ext uri="{FF2B5EF4-FFF2-40B4-BE49-F238E27FC236}">
                <a16:creationId xmlns:a16="http://schemas.microsoft.com/office/drawing/2014/main" id="{88A4262E-6C2F-1CBD-4732-B756D0B991EB}"/>
              </a:ext>
            </a:extLst>
          </p:cNvPr>
          <p:cNvSpPr>
            <a:spLocks noGrp="1"/>
          </p:cNvSpPr>
          <p:nvPr>
            <p:ph type="dt" sz="half" idx="10"/>
          </p:nvPr>
        </p:nvSpPr>
        <p:spPr>
          <a:xfrm>
            <a:off x="7256794" y="6035040"/>
            <a:ext cx="2893045" cy="365760"/>
          </a:xfrm>
        </p:spPr>
        <p:txBody>
          <a:bodyPr anchor="b">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D5C62D49-C56C-41BE-AB9D-F32C0FDB497F}" type="datetime1">
              <a:rPr kumimoji="0" lang="cs-CZ" sz="800" b="0" i="0" u="none" strike="noStrike" kern="1200" cap="none" spc="0" normalizeH="0" baseline="0" noProof="0" smtClean="0">
                <a:ln>
                  <a:noFill/>
                </a:ln>
                <a:solidFill>
                  <a:prstClr val="black">
                    <a:lumMod val="75000"/>
                    <a:lumOff val="25000"/>
                  </a:prstClr>
                </a:solidFill>
                <a:effectLst/>
                <a:uLnTx/>
                <a:uFillTx/>
                <a:latin typeface="Century Gothic" panose="020F03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07.03.2024</a:t>
            </a:fld>
            <a:endParaRPr kumimoji="0" lang="en-US" sz="800" b="0" i="0" u="none" strike="noStrike" kern="1200" cap="none" spc="0" normalizeH="0" baseline="0" noProof="0">
              <a:ln>
                <a:noFill/>
              </a:ln>
              <a:solidFill>
                <a:prstClr val="black">
                  <a:lumMod val="75000"/>
                  <a:lumOff val="25000"/>
                </a:prstClr>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301327602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Zástupný obsah 9" descr="Malé žluté květiny">
            <a:extLst>
              <a:ext uri="{FF2B5EF4-FFF2-40B4-BE49-F238E27FC236}">
                <a16:creationId xmlns:a16="http://schemas.microsoft.com/office/drawing/2014/main" id="{C14F7E60-FE70-559D-95AC-E89746EBCC50}"/>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l="13399" r="6412" b="-2"/>
          <a:stretch/>
        </p:blipFill>
        <p:spPr>
          <a:xfrm>
            <a:off x="228599" y="237744"/>
            <a:ext cx="7696201" cy="6382512"/>
          </a:xfrm>
          <a:noFill/>
        </p:spPr>
      </p:pic>
      <p:sp>
        <p:nvSpPr>
          <p:cNvPr id="5" name="Zástupný symbol pro datum 4">
            <a:extLst>
              <a:ext uri="{FF2B5EF4-FFF2-40B4-BE49-F238E27FC236}">
                <a16:creationId xmlns:a16="http://schemas.microsoft.com/office/drawing/2014/main" id="{E620F76C-30B0-FE20-1A8A-4AA8DACF3A53}"/>
              </a:ext>
            </a:extLst>
          </p:cNvPr>
          <p:cNvSpPr>
            <a:spLocks noGrp="1"/>
          </p:cNvSpPr>
          <p:nvPr>
            <p:ph type="dt" sz="half" idx="10"/>
          </p:nvPr>
        </p:nvSpPr>
        <p:spPr>
          <a:xfrm>
            <a:off x="5662337" y="6035040"/>
            <a:ext cx="2071963" cy="365760"/>
          </a:xfrm>
        </p:spPr>
        <p:txBody>
          <a:bodyPr anchor="b">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D5C62D49-C56C-41BE-AB9D-F32C0FDB497F}" type="datetime1">
              <a:rPr kumimoji="0" lang="cs-CZ" sz="800" b="1" i="0" u="none" strike="noStrike" kern="1200" cap="none" spc="0" normalizeH="0" baseline="0" noProof="0" smtClean="0">
                <a:ln>
                  <a:noFill/>
                </a:ln>
                <a:solidFill>
                  <a:srgbClr val="FFFFFF"/>
                </a:solidFill>
                <a:effectLst>
                  <a:outerShdw blurRad="19050" dist="6350" dir="2700000" algn="tl" rotWithShape="0">
                    <a:prstClr val="black">
                      <a:alpha val="40000"/>
                    </a:prstClr>
                  </a:outerShdw>
                </a:effectLst>
                <a:uLnTx/>
                <a:uFillTx/>
                <a:latin typeface="Century Gothic" panose="020F03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07.03.2024</a:t>
            </a:fld>
            <a:endParaRPr kumimoji="0" lang="en-US" sz="800" b="1" i="0" u="none" strike="noStrike" kern="1200" cap="none" spc="0" normalizeH="0" baseline="0" noProof="0">
              <a:ln>
                <a:noFill/>
              </a:ln>
              <a:solidFill>
                <a:srgbClr val="FFFFFF"/>
              </a:solidFill>
              <a:effectLst>
                <a:outerShdw blurRad="19050" dist="6350" dir="2700000" algn="tl" rotWithShape="0">
                  <a:prstClr val="black">
                    <a:alpha val="40000"/>
                  </a:prstClr>
                </a:outerShdw>
              </a:effectLst>
              <a:uLnTx/>
              <a:uFillTx/>
              <a:latin typeface="Century Gothic" panose="020F0302020204030204"/>
              <a:ea typeface="+mn-ea"/>
              <a:cs typeface="+mn-cs"/>
            </a:endParaRPr>
          </a:p>
        </p:txBody>
      </p:sp>
      <p:sp>
        <p:nvSpPr>
          <p:cNvPr id="6" name="Nadpis 5">
            <a:extLst>
              <a:ext uri="{FF2B5EF4-FFF2-40B4-BE49-F238E27FC236}">
                <a16:creationId xmlns:a16="http://schemas.microsoft.com/office/drawing/2014/main" id="{C766B090-7E7F-632A-6BCA-E97B90D34AE5}"/>
              </a:ext>
            </a:extLst>
          </p:cNvPr>
          <p:cNvSpPr>
            <a:spLocks noGrp="1"/>
          </p:cNvSpPr>
          <p:nvPr>
            <p:ph type="title"/>
          </p:nvPr>
        </p:nvSpPr>
        <p:spPr>
          <a:xfrm>
            <a:off x="8477250" y="603504"/>
            <a:ext cx="3144774" cy="758765"/>
          </a:xfrm>
        </p:spPr>
        <p:txBody>
          <a:bodyPr anchor="b">
            <a:normAutofit/>
          </a:bodyPr>
          <a:lstStyle/>
          <a:p>
            <a:r>
              <a:rPr lang="cs-CZ" b="1" dirty="0">
                <a:solidFill>
                  <a:srgbClr val="F8D22F"/>
                </a:solidFill>
              </a:rPr>
              <a:t>Květina identity II. </a:t>
            </a:r>
          </a:p>
        </p:txBody>
      </p:sp>
      <p:sp>
        <p:nvSpPr>
          <p:cNvPr id="7" name="Zástupný obsah 6">
            <a:extLst>
              <a:ext uri="{FF2B5EF4-FFF2-40B4-BE49-F238E27FC236}">
                <a16:creationId xmlns:a16="http://schemas.microsoft.com/office/drawing/2014/main" id="{49DE2C5B-2ADC-3119-1B0D-22EAA7F2E29C}"/>
              </a:ext>
            </a:extLst>
          </p:cNvPr>
          <p:cNvSpPr>
            <a:spLocks noGrp="1"/>
          </p:cNvSpPr>
          <p:nvPr>
            <p:ph type="body" sz="half" idx="2"/>
          </p:nvPr>
        </p:nvSpPr>
        <p:spPr>
          <a:xfrm>
            <a:off x="8477250" y="2386584"/>
            <a:ext cx="3144774" cy="3511296"/>
          </a:xfrm>
        </p:spPr>
        <p:txBody>
          <a:bodyPr>
            <a:normAutofit fontScale="62500" lnSpcReduction="20000"/>
          </a:bodyPr>
          <a:lstStyle/>
          <a:p>
            <a:pPr>
              <a:lnSpc>
                <a:spcPct val="100000"/>
              </a:lnSpc>
            </a:pPr>
            <a:r>
              <a:rPr lang="cs-CZ" sz="2800" b="1" dirty="0"/>
              <a:t>Kdo uvedl v květině svou identitu z obecného pohledu – muž, žena, otec, matka?</a:t>
            </a:r>
          </a:p>
          <a:p>
            <a:pPr>
              <a:lnSpc>
                <a:spcPct val="100000"/>
              </a:lnSpc>
            </a:pPr>
            <a:r>
              <a:rPr lang="cs-CZ" sz="2800" b="1" dirty="0"/>
              <a:t>Kdo z pohledu lokální geografie – jsem Pražák, vesničan atd. ?</a:t>
            </a:r>
          </a:p>
          <a:p>
            <a:pPr>
              <a:lnSpc>
                <a:spcPct val="100000"/>
              </a:lnSpc>
            </a:pPr>
            <a:r>
              <a:rPr lang="cs-CZ" sz="2800" b="1" dirty="0"/>
              <a:t>A kdo z pohledu vyššího správního celku – například Moravák, Čech, Evropan, světoobčan?</a:t>
            </a:r>
          </a:p>
          <a:p>
            <a:pPr>
              <a:lnSpc>
                <a:spcPct val="100000"/>
              </a:lnSpc>
            </a:pPr>
            <a:r>
              <a:rPr lang="cs-CZ" sz="2800" b="1" dirty="0"/>
              <a:t>V čem se květiny podobají, co máte s ostatními společného? </a:t>
            </a:r>
          </a:p>
          <a:p>
            <a:pPr>
              <a:lnSpc>
                <a:spcPct val="100000"/>
              </a:lnSpc>
            </a:pPr>
            <a:endParaRPr lang="cs-CZ" sz="1500" dirty="0"/>
          </a:p>
        </p:txBody>
      </p:sp>
    </p:spTree>
    <p:extLst>
      <p:ext uri="{BB962C8B-B14F-4D97-AF65-F5344CB8AC3E}">
        <p14:creationId xmlns:p14="http://schemas.microsoft.com/office/powerpoint/2010/main" val="243544999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dpis 5">
            <a:extLst>
              <a:ext uri="{FF2B5EF4-FFF2-40B4-BE49-F238E27FC236}">
                <a16:creationId xmlns:a16="http://schemas.microsoft.com/office/drawing/2014/main" id="{4F678750-DD29-B0FF-F06E-F8EBAC7F0C39}"/>
              </a:ext>
            </a:extLst>
          </p:cNvPr>
          <p:cNvSpPr>
            <a:spLocks noGrp="1"/>
          </p:cNvSpPr>
          <p:nvPr>
            <p:ph type="title"/>
          </p:nvPr>
        </p:nvSpPr>
        <p:spPr/>
        <p:txBody>
          <a:bodyPr/>
          <a:lstStyle/>
          <a:p>
            <a:r>
              <a:rPr lang="cs-CZ" dirty="0"/>
              <a:t>Reflexe</a:t>
            </a:r>
          </a:p>
        </p:txBody>
      </p:sp>
      <p:sp>
        <p:nvSpPr>
          <p:cNvPr id="7" name="Zástupný obsah 6">
            <a:extLst>
              <a:ext uri="{FF2B5EF4-FFF2-40B4-BE49-F238E27FC236}">
                <a16:creationId xmlns:a16="http://schemas.microsoft.com/office/drawing/2014/main" id="{47AF201A-68AD-4543-AE0C-BD1064C1191F}"/>
              </a:ext>
            </a:extLst>
          </p:cNvPr>
          <p:cNvSpPr>
            <a:spLocks noGrp="1"/>
          </p:cNvSpPr>
          <p:nvPr>
            <p:ph idx="1"/>
          </p:nvPr>
        </p:nvSpPr>
        <p:spPr/>
        <p:txBody>
          <a:bodyPr>
            <a:normAutofit lnSpcReduction="10000"/>
          </a:bodyPr>
          <a:lstStyle/>
          <a:p>
            <a:r>
              <a:rPr lang="cs-CZ" sz="2000" dirty="0"/>
              <a:t>Tyto vrstvy, nebo role, ale nejsou všechny stejné, některá může být </a:t>
            </a:r>
            <a:r>
              <a:rPr lang="cs-CZ" sz="2000" b="1" dirty="0"/>
              <a:t>vrozená</a:t>
            </a:r>
            <a:r>
              <a:rPr lang="cs-CZ" sz="2000" dirty="0"/>
              <a:t>, ale jiná </a:t>
            </a:r>
            <a:r>
              <a:rPr lang="cs-CZ" sz="2000" b="1" dirty="0"/>
              <a:t>zvolená</a:t>
            </a:r>
            <a:r>
              <a:rPr lang="cs-CZ" sz="2000" dirty="0"/>
              <a:t>, nebo připsaná. </a:t>
            </a:r>
          </a:p>
          <a:p>
            <a:r>
              <a:rPr lang="cs-CZ" sz="2000" dirty="0"/>
              <a:t>Také se nám to – části naší identity - může líbit a nelíbit. </a:t>
            </a:r>
          </a:p>
          <a:p>
            <a:r>
              <a:rPr lang="cs-CZ" sz="2000" dirty="0"/>
              <a:t>Zkuste vybrat, která část identity je vrozená a která se vám líbí. Například být sestrou či bratrem. Nebo určete část své identity, </a:t>
            </a:r>
            <a:r>
              <a:rPr lang="cs-CZ" sz="2000" b="1" dirty="0"/>
              <a:t>která je zvolená a vám samotným se nelíbí</a:t>
            </a:r>
            <a:r>
              <a:rPr lang="cs-CZ" sz="2000" dirty="0"/>
              <a:t>. Např. být rodičem nebo role zaměstnance, šéfa, učitele. </a:t>
            </a:r>
          </a:p>
          <a:p>
            <a:r>
              <a:rPr lang="cs-CZ" sz="2000" b="1" dirty="0"/>
              <a:t>Téma identity je velice složité, protože vždy existuje napětí mezi tím, co jsem, a tím, co si o mě okolí myslí. Pokud je mou součástí něco, co okolí nepřijímá dobře, o to větší napětí vzniká. Protože jak vnímání okolí či sebe sama působí na naše emoce, stejně tak působí na emoce dětí, lidí bez domova, osob s postižením aj. A často mnohem silněji. </a:t>
            </a:r>
          </a:p>
        </p:txBody>
      </p:sp>
      <p:sp>
        <p:nvSpPr>
          <p:cNvPr id="3" name="Zástupný symbol pro datum 2">
            <a:extLst>
              <a:ext uri="{FF2B5EF4-FFF2-40B4-BE49-F238E27FC236}">
                <a16:creationId xmlns:a16="http://schemas.microsoft.com/office/drawing/2014/main" id="{4E92D033-930A-3654-E3AE-EF8E0849BD72}"/>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F24F85-89C9-4554-BB3D-C9F75BD57326}" type="datetime1">
              <a:rPr kumimoji="0" lang="cs-CZ" sz="800" b="0" i="0" u="none" strike="noStrike" kern="1200" cap="none" spc="0" normalizeH="0" baseline="0" noProof="0" smtClean="0">
                <a:ln>
                  <a:noFill/>
                </a:ln>
                <a:solidFill>
                  <a:prstClr val="black">
                    <a:lumMod val="75000"/>
                    <a:lumOff val="25000"/>
                  </a:prstClr>
                </a:solidFill>
                <a:effectLst/>
                <a:uLnTx/>
                <a:uFillTx/>
                <a:latin typeface="Century Gothic" panose="020F03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07.03.2024</a:t>
            </a:fld>
            <a:endParaRPr kumimoji="0" lang="en-US" sz="8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217573870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CC5F47B-E2AD-AD85-E7BC-ED09DCE0CDCD}"/>
              </a:ext>
            </a:extLst>
          </p:cNvPr>
          <p:cNvSpPr>
            <a:spLocks noGrp="1"/>
          </p:cNvSpPr>
          <p:nvPr>
            <p:ph type="title"/>
          </p:nvPr>
        </p:nvSpPr>
        <p:spPr>
          <a:xfrm>
            <a:off x="1066800" y="642594"/>
            <a:ext cx="10058400" cy="690906"/>
          </a:xfrm>
        </p:spPr>
        <p:txBody>
          <a:bodyPr/>
          <a:lstStyle/>
          <a:p>
            <a:r>
              <a:rPr lang="cs-CZ" dirty="0"/>
              <a:t>Národnost</a:t>
            </a:r>
          </a:p>
        </p:txBody>
      </p:sp>
      <p:sp>
        <p:nvSpPr>
          <p:cNvPr id="3" name="Zástupný obsah 2">
            <a:extLst>
              <a:ext uri="{FF2B5EF4-FFF2-40B4-BE49-F238E27FC236}">
                <a16:creationId xmlns:a16="http://schemas.microsoft.com/office/drawing/2014/main" id="{35A20486-5A3B-EB1A-0394-D3E6B55A64D0}"/>
              </a:ext>
            </a:extLst>
          </p:cNvPr>
          <p:cNvSpPr>
            <a:spLocks noGrp="1"/>
          </p:cNvSpPr>
          <p:nvPr>
            <p:ph sz="half" idx="1"/>
          </p:nvPr>
        </p:nvSpPr>
        <p:spPr>
          <a:xfrm>
            <a:off x="485775" y="1238251"/>
            <a:ext cx="6543675" cy="5162550"/>
          </a:xfrm>
        </p:spPr>
        <p:txBody>
          <a:bodyPr>
            <a:normAutofit fontScale="85000" lnSpcReduction="20000"/>
          </a:bodyPr>
          <a:lstStyle/>
          <a:p>
            <a:pPr algn="l"/>
            <a:endParaRPr lang="cs-CZ" sz="1800" b="0" i="0" u="none" strike="noStrike" baseline="0" dirty="0">
              <a:solidFill>
                <a:srgbClr val="000000"/>
              </a:solidFill>
              <a:latin typeface="Adobe Caslon Pro"/>
            </a:endParaRPr>
          </a:p>
          <a:p>
            <a:r>
              <a:rPr lang="cs-CZ" sz="2000" b="0" i="1" u="none" strike="noStrike" baseline="0" dirty="0">
                <a:solidFill>
                  <a:srgbClr val="000000"/>
                </a:solidFill>
                <a:latin typeface="Adobe Caslon Pro"/>
              </a:rPr>
              <a:t>V jakých okamžicích může být důležité vnímat přednostně tuto identitu? Proč? Kdy je to pro vás příjemné, kdy nepříjemné? </a:t>
            </a:r>
            <a:r>
              <a:rPr lang="cs-CZ" sz="2000" b="0" i="0" u="none" strike="noStrike" baseline="0" dirty="0">
                <a:solidFill>
                  <a:srgbClr val="000000"/>
                </a:solidFill>
                <a:latin typeface="Adobe Caslon Pro"/>
              </a:rPr>
              <a:t>Kategorie národnosti může vystupovat, když např. cestujeme do zahraničí nebo se ocitneme v mezinárodní skupině. Viz častá otázka: </a:t>
            </a:r>
            <a:r>
              <a:rPr lang="cs-CZ" sz="2000" b="1" i="0" u="none" strike="noStrike" baseline="0" dirty="0">
                <a:solidFill>
                  <a:srgbClr val="000000"/>
                </a:solidFill>
                <a:latin typeface="Adobe Caslon Pro"/>
              </a:rPr>
              <a:t>Odkud jsi? </a:t>
            </a:r>
          </a:p>
          <a:p>
            <a:pPr algn="just"/>
            <a:r>
              <a:rPr lang="cs-CZ" sz="2000" dirty="0">
                <a:solidFill>
                  <a:srgbClr val="000000"/>
                </a:solidFill>
                <a:latin typeface="Adobe Caslon Pro"/>
              </a:rPr>
              <a:t>J</a:t>
            </a:r>
            <a:r>
              <a:rPr lang="cs-CZ" sz="2000" b="0" i="0" u="none" strike="noStrike" baseline="0" dirty="0">
                <a:solidFill>
                  <a:srgbClr val="000000"/>
                </a:solidFill>
                <a:latin typeface="Adobe Caslon Pro"/>
              </a:rPr>
              <a:t>ak zacházíme s vnímáním identity lidí, které moc neznáme, se kterými se potkáváme poprvé nebo o nich dokonce pouze slyšíme. Dostáváme se tu k tématu uprchlictví. Ptejme se: </a:t>
            </a:r>
          </a:p>
          <a:p>
            <a:pPr algn="just"/>
            <a:endParaRPr lang="cs-CZ" sz="1800" b="1" i="1" u="none" strike="noStrike" baseline="0" dirty="0">
              <a:solidFill>
                <a:srgbClr val="000000"/>
              </a:solidFill>
              <a:latin typeface="Adobe Caslon Pro"/>
            </a:endParaRPr>
          </a:p>
          <a:p>
            <a:pPr algn="just"/>
            <a:r>
              <a:rPr lang="cs-CZ" sz="3200" b="1" i="1" u="none" strike="noStrike" baseline="0" dirty="0">
                <a:solidFill>
                  <a:srgbClr val="000000"/>
                </a:solidFill>
                <a:latin typeface="Adobe Caslon Pro"/>
              </a:rPr>
              <a:t>Jak by asi vypadala květina imigranta – krajana, jehož příběh jsme si před chvílí vyslechli, kdyby si ji sám vytvářel? </a:t>
            </a:r>
          </a:p>
          <a:p>
            <a:endParaRPr lang="cs-CZ" sz="1800" b="0" i="0" u="none" strike="noStrike" baseline="0" dirty="0">
              <a:solidFill>
                <a:srgbClr val="000000"/>
              </a:solidFill>
              <a:latin typeface="Adobe Caslon Pro"/>
            </a:endParaRPr>
          </a:p>
          <a:p>
            <a:pPr algn="just"/>
            <a:r>
              <a:rPr lang="cs-CZ" sz="1800" b="0" i="1" u="none" strike="noStrike" baseline="0" dirty="0">
                <a:solidFill>
                  <a:srgbClr val="000000"/>
                </a:solidFill>
                <a:latin typeface="Adobe Caslon Pro"/>
              </a:rPr>
              <a:t>Jaké části jeho/její identity vnímáte nejvýrazněji, když se podíváme na fotografii? </a:t>
            </a:r>
            <a:endParaRPr lang="cs-CZ" sz="1800" b="0" i="0" u="none" strike="noStrike" baseline="0" dirty="0">
              <a:solidFill>
                <a:srgbClr val="000000"/>
              </a:solidFill>
              <a:latin typeface="Adobe Caslon Pro"/>
            </a:endParaRPr>
          </a:p>
          <a:p>
            <a:pPr algn="just"/>
            <a:r>
              <a:rPr lang="cs-CZ" sz="1800" b="0" i="1" u="none" strike="noStrike" baseline="0" dirty="0">
                <a:solidFill>
                  <a:srgbClr val="000000"/>
                </a:solidFill>
                <a:latin typeface="Adobe Caslon Pro"/>
              </a:rPr>
              <a:t>A jaké části budeme pravděpodobně vnímat nejvýrazněji, když si o daném člověku budeme číst v médiích? </a:t>
            </a:r>
            <a:endParaRPr lang="cs-CZ" dirty="0"/>
          </a:p>
        </p:txBody>
      </p:sp>
      <p:pic>
        <p:nvPicPr>
          <p:cNvPr id="9" name="Zástupný obsah 8">
            <a:extLst>
              <a:ext uri="{FF2B5EF4-FFF2-40B4-BE49-F238E27FC236}">
                <a16:creationId xmlns:a16="http://schemas.microsoft.com/office/drawing/2014/main" id="{3C9F38DB-D663-5B80-DF4C-4049120A0B3B}"/>
              </a:ext>
            </a:extLst>
          </p:cNvPr>
          <p:cNvPicPr>
            <a:picLocks noGrp="1" noChangeAspect="1"/>
          </p:cNvPicPr>
          <p:nvPr>
            <p:ph sz="half" idx="2"/>
          </p:nvPr>
        </p:nvPicPr>
        <p:blipFill>
          <a:blip r:embed="rId2"/>
          <a:stretch>
            <a:fillRect/>
          </a:stretch>
        </p:blipFill>
        <p:spPr>
          <a:xfrm>
            <a:off x="7151370" y="719254"/>
            <a:ext cx="2998469" cy="3748087"/>
          </a:xfrm>
          <a:prstGeom prst="rect">
            <a:avLst/>
          </a:prstGeom>
        </p:spPr>
      </p:pic>
      <p:sp>
        <p:nvSpPr>
          <p:cNvPr id="4" name="Zástupný symbol pro datum 3">
            <a:extLst>
              <a:ext uri="{FF2B5EF4-FFF2-40B4-BE49-F238E27FC236}">
                <a16:creationId xmlns:a16="http://schemas.microsoft.com/office/drawing/2014/main" id="{793D4DB1-E7C4-13FE-C57B-E1DF2DFE4E04}"/>
              </a:ext>
            </a:extLst>
          </p:cNvPr>
          <p:cNvSpPr>
            <a:spLocks noGrp="1"/>
          </p:cNvSpPr>
          <p:nvPr>
            <p:ph type="dt" sz="half" idx="10"/>
          </p:nvPr>
        </p:nvSpPr>
        <p:spPr/>
        <p: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cs-CZ" sz="3200" b="0" i="0" u="none" strike="noStrike" kern="1200" cap="none" spc="0" normalizeH="0" baseline="0" noProof="0" dirty="0">
                <a:ln>
                  <a:noFill/>
                </a:ln>
                <a:solidFill>
                  <a:srgbClr val="FB5271"/>
                </a:solidFill>
                <a:effectLst/>
                <a:uLnTx/>
                <a:uFillTx/>
                <a:latin typeface="Matter"/>
                <a:ea typeface="+mn-ea"/>
                <a:cs typeface="+mn-cs"/>
              </a:rPr>
              <a:t>Konzultantka na ZŠ v Brně</a:t>
            </a:r>
          </a:p>
          <a:p>
            <a:pPr marL="0" marR="0" lvl="0" indent="0" algn="ctr" defTabSz="914400" rtl="0" eaLnBrk="1" fontAlgn="base" latinLnBrk="0" hangingPunct="1">
              <a:lnSpc>
                <a:spcPct val="100000"/>
              </a:lnSpc>
              <a:spcBef>
                <a:spcPts val="0"/>
              </a:spcBef>
              <a:spcAft>
                <a:spcPts val="0"/>
              </a:spcAft>
              <a:buClrTx/>
              <a:buSzTx/>
              <a:buFontTx/>
              <a:buNone/>
              <a:tabLst/>
              <a:defRPr/>
            </a:pPr>
            <a:r>
              <a:rPr kumimoji="0" lang="cs-CZ" sz="3200" b="1" i="0" u="none" strike="noStrike" kern="1200" cap="none" spc="0" normalizeH="0" baseline="0" noProof="0" dirty="0">
                <a:ln>
                  <a:noFill/>
                </a:ln>
                <a:solidFill>
                  <a:srgbClr val="1D34FE"/>
                </a:solidFill>
                <a:effectLst/>
                <a:uLnTx/>
                <a:uFillTx/>
                <a:latin typeface="Matter"/>
                <a:ea typeface="+mn-ea"/>
                <a:cs typeface="+mn-cs"/>
              </a:rPr>
              <a:t>Phuong </a:t>
            </a:r>
            <a:r>
              <a:rPr kumimoji="0" lang="cs-CZ" sz="3200" b="1" i="0" u="none" strike="noStrike" kern="1200" cap="none" spc="0" normalizeH="0" baseline="0" noProof="0" dirty="0" err="1">
                <a:ln>
                  <a:noFill/>
                </a:ln>
                <a:solidFill>
                  <a:srgbClr val="1D34FE"/>
                </a:solidFill>
                <a:effectLst/>
                <a:uLnTx/>
                <a:uFillTx/>
                <a:latin typeface="Matter"/>
                <a:ea typeface="+mn-ea"/>
                <a:cs typeface="+mn-cs"/>
              </a:rPr>
              <a:t>Leová</a:t>
            </a:r>
            <a:endParaRPr kumimoji="0" lang="cs-CZ" sz="3200" b="1" i="0" u="none" strike="noStrike" kern="1200" cap="none" spc="0" normalizeH="0" baseline="0" noProof="0" dirty="0">
              <a:ln>
                <a:noFill/>
              </a:ln>
              <a:solidFill>
                <a:srgbClr val="1D34FE"/>
              </a:solidFill>
              <a:effectLst/>
              <a:uLnTx/>
              <a:uFillTx/>
              <a:latin typeface="Matter"/>
              <a:ea typeface="+mn-ea"/>
              <a:cs typeface="+mn-cs"/>
            </a:endParaRPr>
          </a:p>
          <a:p>
            <a:pPr marL="0" marR="0" lvl="0" indent="0" algn="ctr" defTabSz="914400" rtl="0" eaLnBrk="1" fontAlgn="base" latinLnBrk="0" hangingPunct="1">
              <a:lnSpc>
                <a:spcPct val="100000"/>
              </a:lnSpc>
              <a:spcBef>
                <a:spcPts val="0"/>
              </a:spcBef>
              <a:spcAft>
                <a:spcPts val="0"/>
              </a:spcAft>
              <a:buClrTx/>
              <a:buSzTx/>
              <a:buFontTx/>
              <a:buNone/>
              <a:tabLst/>
              <a:defRPr/>
            </a:pPr>
            <a:r>
              <a:rPr kumimoji="0" lang="cs-CZ" sz="1600" b="1" i="0" u="none" strike="noStrike" kern="1200" cap="none" spc="0" normalizeH="0" baseline="0" noProof="0" dirty="0">
                <a:ln>
                  <a:noFill/>
                </a:ln>
                <a:solidFill>
                  <a:srgbClr val="1D34FE"/>
                </a:solidFill>
                <a:effectLst/>
                <a:uLnTx/>
                <a:uFillTx/>
                <a:latin typeface="Matter"/>
                <a:ea typeface="+mn-ea"/>
                <a:cs typeface="+mn-cs"/>
              </a:rPr>
              <a:t>https://krajane.cizincijmk.cz/nguyen-ha-thanh/</a:t>
            </a:r>
          </a:p>
        </p:txBody>
      </p:sp>
    </p:spTree>
    <p:extLst>
      <p:ext uri="{BB962C8B-B14F-4D97-AF65-F5344CB8AC3E}">
        <p14:creationId xmlns:p14="http://schemas.microsoft.com/office/powerpoint/2010/main" val="387244742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AAA9BBE-5B55-1CF0-A55A-68CE6105CD5C}"/>
              </a:ext>
            </a:extLst>
          </p:cNvPr>
          <p:cNvSpPr>
            <a:spLocks noGrp="1"/>
          </p:cNvSpPr>
          <p:nvPr>
            <p:ph type="title"/>
          </p:nvPr>
        </p:nvSpPr>
        <p:spPr/>
        <p:txBody>
          <a:bodyPr>
            <a:normAutofit fontScale="90000"/>
          </a:bodyPr>
          <a:lstStyle/>
          <a:p>
            <a:r>
              <a:rPr lang="cs-CZ" dirty="0"/>
              <a:t>Poznáte národnost ? Co o ženách soudíme na první dobrou ? </a:t>
            </a:r>
            <a:br>
              <a:rPr lang="cs-CZ" dirty="0"/>
            </a:br>
            <a:r>
              <a:rPr lang="cs-CZ" dirty="0">
                <a:hlinkClick r:id="rId2"/>
              </a:rPr>
              <a:t>Naši krajané – Naši krajané (cizincijmk.cz)</a:t>
            </a:r>
            <a:r>
              <a:rPr lang="cs-CZ" dirty="0"/>
              <a:t> </a:t>
            </a:r>
          </a:p>
        </p:txBody>
      </p:sp>
      <p:pic>
        <p:nvPicPr>
          <p:cNvPr id="6" name="Zástupný obsah 5">
            <a:extLst>
              <a:ext uri="{FF2B5EF4-FFF2-40B4-BE49-F238E27FC236}">
                <a16:creationId xmlns:a16="http://schemas.microsoft.com/office/drawing/2014/main" id="{66B9AC8F-3882-6E11-7FDB-6A1E4B403E2D}"/>
              </a:ext>
            </a:extLst>
          </p:cNvPr>
          <p:cNvPicPr>
            <a:picLocks noGrp="1" noChangeAspect="1"/>
          </p:cNvPicPr>
          <p:nvPr>
            <p:ph sz="half" idx="1"/>
          </p:nvPr>
        </p:nvPicPr>
        <p:blipFill>
          <a:blip r:embed="rId3"/>
          <a:stretch>
            <a:fillRect/>
          </a:stretch>
        </p:blipFill>
        <p:spPr>
          <a:xfrm>
            <a:off x="1899262" y="2103438"/>
            <a:ext cx="2999150" cy="3748087"/>
          </a:xfrm>
          <a:prstGeom prst="rect">
            <a:avLst/>
          </a:prstGeom>
        </p:spPr>
      </p:pic>
      <p:pic>
        <p:nvPicPr>
          <p:cNvPr id="7" name="Zástupný obsah 6">
            <a:extLst>
              <a:ext uri="{FF2B5EF4-FFF2-40B4-BE49-F238E27FC236}">
                <a16:creationId xmlns:a16="http://schemas.microsoft.com/office/drawing/2014/main" id="{3FC22EB9-3F90-80B6-0DA7-EF33370FAF02}"/>
              </a:ext>
            </a:extLst>
          </p:cNvPr>
          <p:cNvPicPr>
            <a:picLocks noGrp="1" noChangeAspect="1"/>
          </p:cNvPicPr>
          <p:nvPr>
            <p:ph sz="half" idx="2"/>
          </p:nvPr>
        </p:nvPicPr>
        <p:blipFill>
          <a:blip r:embed="rId4"/>
          <a:stretch>
            <a:fillRect/>
          </a:stretch>
        </p:blipFill>
        <p:spPr>
          <a:xfrm>
            <a:off x="7293928" y="2103438"/>
            <a:ext cx="2998469" cy="3748087"/>
          </a:xfrm>
          <a:prstGeom prst="rect">
            <a:avLst/>
          </a:prstGeom>
        </p:spPr>
      </p:pic>
      <p:sp>
        <p:nvSpPr>
          <p:cNvPr id="5" name="Zástupný symbol pro datum 4">
            <a:extLst>
              <a:ext uri="{FF2B5EF4-FFF2-40B4-BE49-F238E27FC236}">
                <a16:creationId xmlns:a16="http://schemas.microsoft.com/office/drawing/2014/main" id="{279EC4D1-4DEF-F84B-F457-397C5051011A}"/>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C62D49-C56C-41BE-AB9D-F32C0FDB497F}" type="datetime1">
              <a:rPr kumimoji="0" lang="cs-CZ" sz="800" b="0" i="0" u="none" strike="noStrike" kern="1200" cap="none" spc="0" normalizeH="0" baseline="0" noProof="0" smtClean="0">
                <a:ln>
                  <a:noFill/>
                </a:ln>
                <a:solidFill>
                  <a:prstClr val="black">
                    <a:lumMod val="75000"/>
                    <a:lumOff val="25000"/>
                  </a:prstClr>
                </a:solidFill>
                <a:effectLst/>
                <a:uLnTx/>
                <a:uFillTx/>
                <a:latin typeface="Century Gothic" panose="020F03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07.03.2024</a:t>
            </a:fld>
            <a:endParaRPr kumimoji="0" lang="en-US" sz="800" b="0" i="0" u="none" strike="noStrike" kern="1200" cap="none" spc="0" normalizeH="0" baseline="0" noProof="0">
              <a:ln>
                <a:noFill/>
              </a:ln>
              <a:solidFill>
                <a:prstClr val="black">
                  <a:lumMod val="75000"/>
                  <a:lumOff val="25000"/>
                </a:prstClr>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340763912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datum 3">
            <a:extLst>
              <a:ext uri="{FF2B5EF4-FFF2-40B4-BE49-F238E27FC236}">
                <a16:creationId xmlns:a16="http://schemas.microsoft.com/office/drawing/2014/main" id="{46E187E5-4685-4736-9F52-32F7985F7616}"/>
              </a:ext>
            </a:extLst>
          </p:cNvPr>
          <p:cNvSpPr>
            <a:spLocks noGrp="1"/>
          </p:cNvSpPr>
          <p:nvPr>
            <p:ph type="dt" sz="half" idx="10"/>
          </p:nvPr>
        </p:nvSpPr>
        <p:spPr>
          <a:xfrm>
            <a:off x="5662337" y="6035040"/>
            <a:ext cx="2071963" cy="365760"/>
          </a:xfrm>
        </p:spPr>
        <p:txBody>
          <a:bodyPr anchor="b">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3B2AC929-901E-466E-BE68-07E756E2CD9A}" type="datetime1">
              <a:rPr kumimoji="0" lang="cs-CZ" sz="800" b="1" i="0" u="none" strike="noStrike" kern="1200" cap="none" spc="0" normalizeH="0" baseline="0" noProof="0" smtClean="0">
                <a:ln>
                  <a:noFill/>
                </a:ln>
                <a:solidFill>
                  <a:srgbClr val="FFFFFF"/>
                </a:solidFill>
                <a:effectLst>
                  <a:outerShdw blurRad="19050" dist="6350" dir="2700000" algn="tl" rotWithShape="0">
                    <a:prstClr val="black">
                      <a:alpha val="40000"/>
                    </a:prstClr>
                  </a:outerShdw>
                </a:effectLst>
                <a:uLnTx/>
                <a:uFillTx/>
                <a:latin typeface="Century Gothic" panose="020F03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07.03.2024</a:t>
            </a:fld>
            <a:endParaRPr kumimoji="0" lang="en-US" sz="800" b="1" i="0" u="none" strike="noStrike" kern="1200" cap="none" spc="0" normalizeH="0" baseline="0" noProof="0">
              <a:ln>
                <a:noFill/>
              </a:ln>
              <a:solidFill>
                <a:srgbClr val="FFFFFF"/>
              </a:solidFill>
              <a:effectLst>
                <a:outerShdw blurRad="19050" dist="6350" dir="2700000" algn="tl" rotWithShape="0">
                  <a:prstClr val="black">
                    <a:alpha val="40000"/>
                  </a:prstClr>
                </a:outerShdw>
              </a:effectLst>
              <a:uLnTx/>
              <a:uFillTx/>
              <a:latin typeface="Century Gothic" panose="020F0302020204030204"/>
              <a:ea typeface="+mn-ea"/>
              <a:cs typeface="+mn-cs"/>
            </a:endParaRPr>
          </a:p>
        </p:txBody>
      </p:sp>
      <p:sp>
        <p:nvSpPr>
          <p:cNvPr id="2" name="Nadpis 1">
            <a:extLst>
              <a:ext uri="{FF2B5EF4-FFF2-40B4-BE49-F238E27FC236}">
                <a16:creationId xmlns:a16="http://schemas.microsoft.com/office/drawing/2014/main" id="{D224CFEF-2AA3-3C0B-AC34-D07A19C0C0AF}"/>
              </a:ext>
            </a:extLst>
          </p:cNvPr>
          <p:cNvSpPr>
            <a:spLocks noGrp="1"/>
          </p:cNvSpPr>
          <p:nvPr>
            <p:ph type="title"/>
          </p:nvPr>
        </p:nvSpPr>
        <p:spPr>
          <a:xfrm>
            <a:off x="8477250" y="603504"/>
            <a:ext cx="3144774" cy="1645920"/>
          </a:xfrm>
        </p:spPr>
        <p:txBody>
          <a:bodyPr anchor="b">
            <a:normAutofit/>
          </a:bodyPr>
          <a:lstStyle/>
          <a:p>
            <a:r>
              <a:rPr lang="cs-CZ" dirty="0"/>
              <a:t>Příběhy krajanů</a:t>
            </a:r>
          </a:p>
        </p:txBody>
      </p:sp>
      <p:sp>
        <p:nvSpPr>
          <p:cNvPr id="11" name="Text Placeholder 4">
            <a:extLst>
              <a:ext uri="{FF2B5EF4-FFF2-40B4-BE49-F238E27FC236}">
                <a16:creationId xmlns:a16="http://schemas.microsoft.com/office/drawing/2014/main" id="{3634D585-A9D7-5BC3-4B98-D784A730CF83}"/>
              </a:ext>
            </a:extLst>
          </p:cNvPr>
          <p:cNvSpPr>
            <a:spLocks noGrp="1"/>
          </p:cNvSpPr>
          <p:nvPr>
            <p:ph type="body" sz="half" idx="2"/>
          </p:nvPr>
        </p:nvSpPr>
        <p:spPr>
          <a:xfrm>
            <a:off x="8477250" y="2386584"/>
            <a:ext cx="3144774" cy="3511296"/>
          </a:xfrm>
        </p:spPr>
        <p:txBody>
          <a:bodyPr/>
          <a:lstStyle/>
          <a:p>
            <a:r>
              <a:rPr lang="cs-CZ" dirty="0">
                <a:hlinkClick r:id="rId2"/>
              </a:rPr>
              <a:t>Phuong </a:t>
            </a:r>
            <a:r>
              <a:rPr lang="cs-CZ" dirty="0" err="1">
                <a:hlinkClick r:id="rId2"/>
              </a:rPr>
              <a:t>Leová</a:t>
            </a:r>
            <a:r>
              <a:rPr lang="cs-CZ" dirty="0">
                <a:hlinkClick r:id="rId2"/>
              </a:rPr>
              <a:t> – Naši krajané (cizincijmk.cz)</a:t>
            </a:r>
            <a:endParaRPr lang="cs-CZ" dirty="0"/>
          </a:p>
          <a:p>
            <a:endParaRPr lang="cs-CZ" dirty="0"/>
          </a:p>
          <a:p>
            <a:r>
              <a:rPr lang="cs-CZ" dirty="0" err="1">
                <a:hlinkClick r:id="rId3"/>
              </a:rPr>
              <a:t>Anyas</a:t>
            </a:r>
            <a:r>
              <a:rPr lang="cs-CZ" dirty="0">
                <a:hlinkClick r:id="rId3"/>
              </a:rPr>
              <a:t> Ibrahim </a:t>
            </a:r>
            <a:r>
              <a:rPr lang="cs-CZ" dirty="0" err="1">
                <a:hlinkClick r:id="rId3"/>
              </a:rPr>
              <a:t>Shaibu</a:t>
            </a:r>
            <a:r>
              <a:rPr lang="cs-CZ" dirty="0">
                <a:hlinkClick r:id="rId3"/>
              </a:rPr>
              <a:t> – Naši krajané (cizincijmk.cz)</a:t>
            </a:r>
            <a:endParaRPr lang="cs-CZ" dirty="0"/>
          </a:p>
          <a:p>
            <a:endParaRPr lang="cs-CZ" dirty="0"/>
          </a:p>
          <a:p>
            <a:r>
              <a:rPr lang="cs-CZ" dirty="0">
                <a:hlinkClick r:id="rId4"/>
              </a:rPr>
              <a:t>Naši krajané – Naši krajané (cizincijmk.cz)</a:t>
            </a:r>
            <a:endParaRPr lang="cs-CZ" dirty="0"/>
          </a:p>
          <a:p>
            <a:endParaRPr lang="en-US" dirty="0"/>
          </a:p>
        </p:txBody>
      </p:sp>
      <p:pic>
        <p:nvPicPr>
          <p:cNvPr id="9" name="Zástupný obsah 5" descr="Obsah obrázku text, Lidská tvář, osoba, snímek obrazovky&#10;&#10;Popis byl vytvořen automaticky">
            <a:extLst>
              <a:ext uri="{FF2B5EF4-FFF2-40B4-BE49-F238E27FC236}">
                <a16:creationId xmlns:a16="http://schemas.microsoft.com/office/drawing/2014/main" id="{634587FC-C689-48DD-92A7-935994346A6D}"/>
              </a:ext>
            </a:extLst>
          </p:cNvPr>
          <p:cNvPicPr>
            <a:picLocks noGrp="1" noChangeAspect="1"/>
          </p:cNvPicPr>
          <p:nvPr>
            <p:ph type="pic" idx="1"/>
          </p:nvPr>
        </p:nvPicPr>
        <p:blipFill>
          <a:blip r:embed="rId5"/>
          <a:srcRect l="16082" r="16082"/>
          <a:stretch/>
        </p:blipFill>
        <p:spPr>
          <a:xfrm>
            <a:off x="228600" y="238125"/>
            <a:ext cx="7696200" cy="6381750"/>
          </a:xfrm>
          <a:noFill/>
        </p:spPr>
      </p:pic>
    </p:spTree>
    <p:extLst>
      <p:ext uri="{BB962C8B-B14F-4D97-AF65-F5344CB8AC3E}">
        <p14:creationId xmlns:p14="http://schemas.microsoft.com/office/powerpoint/2010/main" val="178154914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6E6A2FC-6668-7A21-A198-4BBA7E79FC5B}"/>
              </a:ext>
            </a:extLst>
          </p:cNvPr>
          <p:cNvSpPr>
            <a:spLocks noGrp="1"/>
          </p:cNvSpPr>
          <p:nvPr>
            <p:ph type="title"/>
          </p:nvPr>
        </p:nvSpPr>
        <p:spPr>
          <a:xfrm>
            <a:off x="1066800" y="642594"/>
            <a:ext cx="10058400" cy="1371600"/>
          </a:xfrm>
        </p:spPr>
        <p:txBody>
          <a:bodyPr anchor="ctr">
            <a:normAutofit/>
          </a:bodyPr>
          <a:lstStyle/>
          <a:p>
            <a:r>
              <a:rPr lang="cs-CZ"/>
              <a:t>Otázky: </a:t>
            </a:r>
            <a:br>
              <a:rPr lang="cs-CZ"/>
            </a:br>
            <a:endParaRPr lang="cs-CZ" dirty="0"/>
          </a:p>
        </p:txBody>
      </p:sp>
      <p:sp>
        <p:nvSpPr>
          <p:cNvPr id="3" name="Zástupný obsah 2">
            <a:extLst>
              <a:ext uri="{FF2B5EF4-FFF2-40B4-BE49-F238E27FC236}">
                <a16:creationId xmlns:a16="http://schemas.microsoft.com/office/drawing/2014/main" id="{230A9138-9D36-1B68-EDD3-BAB3E15D8EBC}"/>
              </a:ext>
            </a:extLst>
          </p:cNvPr>
          <p:cNvSpPr>
            <a:spLocks noGrp="1"/>
          </p:cNvSpPr>
          <p:nvPr>
            <p:ph sz="half" idx="1"/>
          </p:nvPr>
        </p:nvSpPr>
        <p:spPr>
          <a:xfrm>
            <a:off x="1066800" y="2103120"/>
            <a:ext cx="4663440" cy="3749040"/>
          </a:xfrm>
        </p:spPr>
        <p:txBody>
          <a:bodyPr>
            <a:normAutofit/>
          </a:bodyPr>
          <a:lstStyle/>
          <a:p>
            <a:r>
              <a:rPr lang="cs-CZ" b="1" i="1" u="none" strike="noStrike" baseline="0" dirty="0"/>
              <a:t>Je podle vás důležité (a možné) znát květiny ostatních lidí? Co nám to může přinést? Co to může přinést jim? </a:t>
            </a:r>
            <a:endParaRPr lang="cs-CZ" b="1" i="0" u="none" strike="noStrike" baseline="0" dirty="0"/>
          </a:p>
          <a:p>
            <a:r>
              <a:rPr lang="cs-CZ" b="1" i="1" u="none" strike="noStrike" baseline="0" dirty="0"/>
              <a:t>Co naopak přináší situace, kdy se o toto poznání nesnažíme? </a:t>
            </a:r>
            <a:endParaRPr lang="cs-CZ" b="1" i="0" u="none" strike="noStrike" baseline="0" dirty="0"/>
          </a:p>
          <a:p>
            <a:r>
              <a:rPr lang="cs-CZ" b="1" i="1" u="none" strike="noStrike" baseline="0" dirty="0"/>
              <a:t>Když potkáte někoho nového, co můžete udělat, abyste jej co nejlépe poznali? </a:t>
            </a:r>
          </a:p>
          <a:p>
            <a:endParaRPr lang="cs-CZ" dirty="0"/>
          </a:p>
        </p:txBody>
      </p:sp>
      <p:pic>
        <p:nvPicPr>
          <p:cNvPr id="7" name="Picture 6" descr="Chryzantéma">
            <a:extLst>
              <a:ext uri="{FF2B5EF4-FFF2-40B4-BE49-F238E27FC236}">
                <a16:creationId xmlns:a16="http://schemas.microsoft.com/office/drawing/2014/main" id="{DD70AD43-2C32-E00F-3B56-FF287CC9FBB1}"/>
              </a:ext>
            </a:extLst>
          </p:cNvPr>
          <p:cNvPicPr>
            <a:picLocks noChangeAspect="1"/>
          </p:cNvPicPr>
          <p:nvPr/>
        </p:nvPicPr>
        <p:blipFill rotWithShape="1">
          <a:blip r:embed="rId2"/>
          <a:srcRect r="6709" b="2"/>
          <a:stretch/>
        </p:blipFill>
        <p:spPr>
          <a:xfrm>
            <a:off x="6461760" y="2103120"/>
            <a:ext cx="4663440" cy="3749040"/>
          </a:xfrm>
          <a:prstGeom prst="rect">
            <a:avLst/>
          </a:prstGeom>
          <a:noFill/>
          <a:ln>
            <a:noFill/>
          </a:ln>
        </p:spPr>
      </p:pic>
      <p:sp>
        <p:nvSpPr>
          <p:cNvPr id="5" name="Zástupný symbol pro datum 4">
            <a:extLst>
              <a:ext uri="{FF2B5EF4-FFF2-40B4-BE49-F238E27FC236}">
                <a16:creationId xmlns:a16="http://schemas.microsoft.com/office/drawing/2014/main" id="{7F033595-C2A6-9F4E-3B27-9EFDA6F40265}"/>
              </a:ext>
            </a:extLst>
          </p:cNvPr>
          <p:cNvSpPr>
            <a:spLocks noGrp="1"/>
          </p:cNvSpPr>
          <p:nvPr>
            <p:ph type="dt" sz="half" idx="10"/>
          </p:nvPr>
        </p:nvSpPr>
        <p:spPr>
          <a:xfrm>
            <a:off x="7256794" y="6035040"/>
            <a:ext cx="2893045" cy="365760"/>
          </a:xfrm>
        </p:spPr>
        <p:txBody>
          <a:bodyPr anchor="b">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D5C62D49-C56C-41BE-AB9D-F32C0FDB497F}" type="datetime1">
              <a:rPr kumimoji="0" lang="cs-CZ" sz="800" b="0" i="0" u="none" strike="noStrike" kern="1200" cap="none" spc="0" normalizeH="0" baseline="0" noProof="0" smtClean="0">
                <a:ln>
                  <a:noFill/>
                </a:ln>
                <a:solidFill>
                  <a:prstClr val="black">
                    <a:lumMod val="75000"/>
                    <a:lumOff val="25000"/>
                  </a:prstClr>
                </a:solidFill>
                <a:effectLst/>
                <a:uLnTx/>
                <a:uFillTx/>
                <a:latin typeface="Century Gothic" panose="020F03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07.03.2024</a:t>
            </a:fld>
            <a:endParaRPr kumimoji="0" lang="en-US" sz="800" b="0" i="0" u="none" strike="noStrike" kern="1200" cap="none" spc="0" normalizeH="0" baseline="0" noProof="0">
              <a:ln>
                <a:noFill/>
              </a:ln>
              <a:solidFill>
                <a:prstClr val="black">
                  <a:lumMod val="75000"/>
                  <a:lumOff val="25000"/>
                </a:prstClr>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2761036172"/>
      </p:ext>
    </p:extLst>
  </p:cSld>
  <p:clrMapOvr>
    <a:masterClrMapping/>
  </p:clrMapOvr>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Oříznutí">
  <a:themeElements>
    <a:clrScheme name="Crop">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fontScheme name="Crop">
      <a:maj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CE19780C-D67D-4C13-9DE9-A52BC3BA51B4}"/>
    </a:ext>
  </a:extLst>
</a:theme>
</file>

<file path=ppt/theme/theme2.xml><?xml version="1.0" encoding="utf-8"?>
<a:theme xmlns:a="http://schemas.openxmlformats.org/drawingml/2006/main" name="1_Původ">
  <a:themeElements>
    <a:clrScheme name="Původ">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Původ">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Původ">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3.xml><?xml version="1.0" encoding="utf-8"?>
<a:theme xmlns:a="http://schemas.openxmlformats.org/drawingml/2006/main" name="Motiv sady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SavonVTI">
  <a:themeElements>
    <a:clrScheme name="FIVE">
      <a:dk1>
        <a:sysClr val="windowText" lastClr="000000"/>
      </a:dk1>
      <a:lt1>
        <a:sysClr val="window" lastClr="FFFFFF"/>
      </a:lt1>
      <a:dk2>
        <a:srgbClr val="505046"/>
      </a:dk2>
      <a:lt2>
        <a:srgbClr val="F5F6F4"/>
      </a:lt2>
      <a:accent1>
        <a:srgbClr val="57903F"/>
      </a:accent1>
      <a:accent2>
        <a:srgbClr val="F03F2B"/>
      </a:accent2>
      <a:accent3>
        <a:srgbClr val="3488A0"/>
      </a:accent3>
      <a:accent4>
        <a:srgbClr val="F8D22F"/>
      </a:accent4>
      <a:accent5>
        <a:srgbClr val="5CC6D6"/>
      </a:accent5>
      <a:accent6>
        <a:srgbClr val="B8D233"/>
      </a:accent6>
      <a:hlink>
        <a:srgbClr val="00B0F0"/>
      </a:hlink>
      <a:folHlink>
        <a:srgbClr val="B2B2B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80000"/>
                <a:shade val="100000"/>
                <a:satMod val="300000"/>
              </a:schemeClr>
            </a:gs>
            <a:gs pos="100000">
              <a:schemeClr val="phClr">
                <a:tint val="100000"/>
                <a:shade val="30000"/>
                <a:satMod val="200000"/>
              </a:schemeClr>
            </a:gs>
          </a:gsLst>
          <a:path path="circle">
            <a:fillToRect l="50000" t="50000" r="50000" b="50000"/>
          </a:path>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Office_41798689_TF78438558" id="{AA281ABA-03DA-437C-8D75-29E1E8C7EFDD}" vid="{4E1E5E86-B9E6-4CB7-B9C7-D05656AD29D3}"/>
    </a:ext>
  </a:extLst>
</a:theme>
</file>

<file path=docProps/app.xml><?xml version="1.0" encoding="utf-8"?>
<Properties xmlns="http://schemas.openxmlformats.org/officeDocument/2006/extended-properties" xmlns:vt="http://schemas.openxmlformats.org/officeDocument/2006/docPropsVTypes">
  <TotalTime>26452</TotalTime>
  <Words>13899</Words>
  <Application>Microsoft Office PowerPoint</Application>
  <PresentationFormat>Širokoúhlá obrazovka</PresentationFormat>
  <Paragraphs>717</Paragraphs>
  <Slides>136</Slides>
  <Notes>0</Notes>
  <HiddenSlides>0</HiddenSlides>
  <MMClips>7</MMClips>
  <ScaleCrop>false</ScaleCrop>
  <HeadingPairs>
    <vt:vector size="6" baseType="variant">
      <vt:variant>
        <vt:lpstr>Použitá písma</vt:lpstr>
      </vt:variant>
      <vt:variant>
        <vt:i4>23</vt:i4>
      </vt:variant>
      <vt:variant>
        <vt:lpstr>Motiv</vt:lpstr>
      </vt:variant>
      <vt:variant>
        <vt:i4>4</vt:i4>
      </vt:variant>
      <vt:variant>
        <vt:lpstr>Nadpisy snímků</vt:lpstr>
      </vt:variant>
      <vt:variant>
        <vt:i4>136</vt:i4>
      </vt:variant>
    </vt:vector>
  </HeadingPairs>
  <TitlesOfParts>
    <vt:vector size="163" baseType="lpstr">
      <vt:lpstr>Adobe Caslon Pro</vt:lpstr>
      <vt:lpstr>-apple-system</vt:lpstr>
      <vt:lpstr>Arial</vt:lpstr>
      <vt:lpstr>Bookman Old Style</vt:lpstr>
      <vt:lpstr>Calibri</vt:lpstr>
      <vt:lpstr>Cantarell</vt:lpstr>
      <vt:lpstr>Century Gothic</vt:lpstr>
      <vt:lpstr>Courier New</vt:lpstr>
      <vt:lpstr>Franklin Gothic Book</vt:lpstr>
      <vt:lpstr>Garamond</vt:lpstr>
      <vt:lpstr>Gill Sans MT</vt:lpstr>
      <vt:lpstr>Matter</vt:lpstr>
      <vt:lpstr>Montserrat</vt:lpstr>
      <vt:lpstr>Myriad Pro</vt:lpstr>
      <vt:lpstr>Open Sans</vt:lpstr>
      <vt:lpstr>Raleway</vt:lpstr>
      <vt:lpstr>Roboto</vt:lpstr>
      <vt:lpstr>Symbol</vt:lpstr>
      <vt:lpstr>Times New Roman</vt:lpstr>
      <vt:lpstr>Verdana</vt:lpstr>
      <vt:lpstr>Wingdings</vt:lpstr>
      <vt:lpstr>Wingdings 2</vt:lpstr>
      <vt:lpstr>Wingdings 3</vt:lpstr>
      <vt:lpstr>Oříznutí</vt:lpstr>
      <vt:lpstr>1_Původ</vt:lpstr>
      <vt:lpstr>Motiv sady Office</vt:lpstr>
      <vt:lpstr>SavonVTI</vt:lpstr>
      <vt:lpstr> menšinové skupiny</vt:lpstr>
      <vt:lpstr>Jak uspět v tomto  předmětu? </vt:lpstr>
      <vt:lpstr>Rozsah a způsob zakončení</vt:lpstr>
      <vt:lpstr> Literatura:  </vt:lpstr>
      <vt:lpstr>Literatura</vt:lpstr>
      <vt:lpstr>Dostupnost</vt:lpstr>
      <vt:lpstr>Publikace odpovídající tématu volně ke stažení: </vt:lpstr>
      <vt:lpstr>Menšiny - jednotlivé etnické a národnostní menšiny v ČR </vt:lpstr>
      <vt:lpstr>„Co si představujete pod pojmem menšina?“</vt:lpstr>
      <vt:lpstr>Národnostní menšiny </vt:lpstr>
      <vt:lpstr>Počty obyvatel Česka podle národností: </vt:lpstr>
      <vt:lpstr>Prezentace aplikace PowerPoint</vt:lpstr>
      <vt:lpstr>V současnosti jsou uznanými národnostními menšinami v ČR tyto: </vt:lpstr>
      <vt:lpstr>Národnostní menšiny </vt:lpstr>
      <vt:lpstr>Cizinci </vt:lpstr>
      <vt:lpstr>Aktuální zprávy o migraci v rámci ČR </vt:lpstr>
      <vt:lpstr>Legální migrace</vt:lpstr>
      <vt:lpstr>Cizinci podle státní příslušnosti IV. 2023</vt:lpstr>
      <vt:lpstr> Většinu cizinců pobývajících v Česku tvořili v roce 2023 Ukrajinci</vt:lpstr>
      <vt:lpstr>problém migrační krize ve vztahu k přílivu uprchlíků z Ukrajiny do krajin EU 2022-2023 </vt:lpstr>
      <vt:lpstr>Migrační krize </vt:lpstr>
      <vt:lpstr>Přijímání uprchlíků – Mechanismus dočasné ochrany</vt:lpstr>
      <vt:lpstr>Přijímání uprchlíků – Mechanismus dočasné ochrany</vt:lpstr>
      <vt:lpstr>Prezentace aplikace PowerPoint</vt:lpstr>
      <vt:lpstr>Prezentace aplikace PowerPoint</vt:lpstr>
      <vt:lpstr>Čtvrtletní_zpráva_o_migraci_–_IV_2023 (1).pdf</vt:lpstr>
      <vt:lpstr>Ukrajinské děti na českých školách</vt:lpstr>
      <vt:lpstr>Ukrajinské děti na českých školách</vt:lpstr>
      <vt:lpstr>Počet v Česku pracujících cizinců </vt:lpstr>
      <vt:lpstr>Cizinci / Ukrajinci / Dočasná ochrana - shrnutí</vt:lpstr>
      <vt:lpstr>Fakta o cizincích v ČR Otestujte se!</vt:lpstr>
      <vt:lpstr>Rozšiřující učivo</vt:lpstr>
      <vt:lpstr>Národnostní menšiny zastoupené v Radě vlády pro národnostní menšiny </vt:lpstr>
      <vt:lpstr>Národnostní menšiny zastoupené v Radě vlády pro národnostní menšiny </vt:lpstr>
      <vt:lpstr>Otázky a úkoly:</vt:lpstr>
      <vt:lpstr>Multikulturní výchova</vt:lpstr>
      <vt:lpstr>Úvod do teorie multikulturalismu</vt:lpstr>
      <vt:lpstr>Multikulturní výchova</vt:lpstr>
      <vt:lpstr>Žijeme v multikulturním světě?</vt:lpstr>
      <vt:lpstr>Je naše škola zdrojem xenofobie a rasismu?</vt:lpstr>
      <vt:lpstr>PŘÍBĚH</vt:lpstr>
      <vt:lpstr>„Škola je odrazem společnosti, k níž patří.“</vt:lpstr>
      <vt:lpstr>Přizpůsobení? </vt:lpstr>
      <vt:lpstr>Předsudek má mnoho podob</vt:lpstr>
      <vt:lpstr>Prezentace aplikace PowerPoint</vt:lpstr>
      <vt:lpstr>Robert Fulghum: Všechno, co opravdu potřebuju znát, jsem se naučil v mateřské školce, 1991</vt:lpstr>
      <vt:lpstr>Postoje</vt:lpstr>
      <vt:lpstr>Stereotyp</vt:lpstr>
      <vt:lpstr>Předsudek</vt:lpstr>
      <vt:lpstr>Multikulturní vzdělávání</vt:lpstr>
      <vt:lpstr>Jaké by multikulturní vzdělávání mělo být?</vt:lpstr>
      <vt:lpstr>PRO multikulturní vzdělávání</vt:lpstr>
      <vt:lpstr>Multikulturní kompetence</vt:lpstr>
      <vt:lpstr>Kulturní kapitál </vt:lpstr>
      <vt:lpstr>Prezentace aplikace PowerPoint</vt:lpstr>
      <vt:lpstr>Prezentace aplikace PowerPoint</vt:lpstr>
      <vt:lpstr>Marginalizace a sociální vyloučení… </vt:lpstr>
      <vt:lpstr>Marginalizace a sociální vyloučení… </vt:lpstr>
      <vt:lpstr>SOCIÁLNÍ VYLOUČENÍ V ČESKU</vt:lpstr>
      <vt:lpstr>Co je sociální vyloučení? </vt:lpstr>
      <vt:lpstr>Index sociálního vyloučení</vt:lpstr>
      <vt:lpstr>SOCIÁLNÍ EXKLUZE</vt:lpstr>
      <vt:lpstr>Skupiny ohrožené sociálním vyloučením </vt:lpstr>
      <vt:lpstr>Situace romských klientů v sociálně vyloučených lokalitách</vt:lpstr>
      <vt:lpstr>TERÉNNÍ SOCIÁLNÍ PRÁCE – PRÁCE VE VYLOUČENÝCH LOKALITÁCH</vt:lpstr>
      <vt:lpstr>Problémy řešené v sociálně vyloučených lokalitách</vt:lpstr>
      <vt:lpstr>Shrnutí</vt:lpstr>
      <vt:lpstr>Diskriminace…  </vt:lpstr>
      <vt:lpstr>Menšinové obyvatelstvo</vt:lpstr>
      <vt:lpstr>Menšina = minorita </vt:lpstr>
      <vt:lpstr>Etnikum</vt:lpstr>
      <vt:lpstr>Majorita</vt:lpstr>
      <vt:lpstr>Migrace</vt:lpstr>
      <vt:lpstr>Rozumět identitě  https://www.youtube.com/watch?v=xYsUaIAGrug   </vt:lpstr>
      <vt:lpstr>Lidé v pohybu</vt:lpstr>
      <vt:lpstr>Cizinci  - opakování </vt:lpstr>
      <vt:lpstr>Cizinci </vt:lpstr>
      <vt:lpstr>Aktuální situace v České republice – rekapitulace </vt:lpstr>
      <vt:lpstr>ROZVOJ MULTIKULTURNÍHO POCHOPENÍ: PRÁCE S TÉMATY MIGRACE A UPRCHLÍCTVÍ VE VÝUCE</vt:lpstr>
      <vt:lpstr>Migrace</vt:lpstr>
      <vt:lpstr>Dobrovolná x nedobrovolná </vt:lpstr>
      <vt:lpstr>Uprchlík a uprchlictví</vt:lpstr>
      <vt:lpstr>Zvyšování interkulturníCH kompetencí</vt:lpstr>
      <vt:lpstr>O projektu Naši krajané v JMK kraji </vt:lpstr>
      <vt:lpstr>Kytka identity - identita každého člověka je mnohovrstevnatá a proměnlivá v čase.</vt:lpstr>
      <vt:lpstr>Otázka č. 2: Kdo jsi? </vt:lpstr>
      <vt:lpstr>Otázka č. 3: Kdo jsi? </vt:lpstr>
      <vt:lpstr>Otázka č. 4: Kdo jsi? </vt:lpstr>
      <vt:lpstr>Otázka č. 5: Kdo jsi? </vt:lpstr>
      <vt:lpstr>Otázka č. 6: Kdo jsi? </vt:lpstr>
      <vt:lpstr>Reflexe </vt:lpstr>
      <vt:lpstr>Reflexe </vt:lpstr>
      <vt:lpstr>Květina identity II. </vt:lpstr>
      <vt:lpstr>Květina identity II. </vt:lpstr>
      <vt:lpstr>Reflexe</vt:lpstr>
      <vt:lpstr>Národnost</vt:lpstr>
      <vt:lpstr>Poznáte národnost ? Co o ženách soudíme na první dobrou ?  Naši krajané – Naši krajané (cizincijmk.cz) </vt:lpstr>
      <vt:lpstr>Příběhy krajanů</vt:lpstr>
      <vt:lpstr>Otázky:  </vt:lpstr>
      <vt:lpstr>Dichotomie „my“ a „oni“</vt:lpstr>
      <vt:lpstr>Identita je dynamická a proměnlivá</vt:lpstr>
      <vt:lpstr>Identita je hybridní</vt:lpstr>
      <vt:lpstr>Rozumět identitě</vt:lpstr>
      <vt:lpstr>Interkulturní práce</vt:lpstr>
      <vt:lpstr>Seznam použitých zdrojů:  </vt:lpstr>
      <vt:lpstr>Globální civilizace</vt:lpstr>
      <vt:lpstr>Transnacionální rodina</vt:lpstr>
      <vt:lpstr>Hybridní kultura</vt:lpstr>
      <vt:lpstr>Na základě čeho tedy konstruujeme obraz světa, v němž žijeme?</vt:lpstr>
      <vt:lpstr>Sociální konstrukce reality </vt:lpstr>
      <vt:lpstr>Bikulturalismus  </vt:lpstr>
      <vt:lpstr>Ne všechny vietnamské děti přebraly po rodičích večerky </vt:lpstr>
      <vt:lpstr>Odkazy na literaturu – úkoly:  </vt:lpstr>
      <vt:lpstr>SOCIÁLNÍ PRÁCE S MIGRANTY, UPRCHLÍKY, S ŽADATELI O MEZINÁRODNÍ OCHRANU</vt:lpstr>
      <vt:lpstr>SOCIÁLNÍ PRÁCE S MIGRANTY, UPRCHLÍKY, S ŽADATELI O MEZINÁRODNÍ OCHRANU </vt:lpstr>
      <vt:lpstr>SOCIÁLNÍ PRÁCE S MIGRANTY, S ŽADATELI O MEZINÁRODNÍ OCHRANU, AZYL</vt:lpstr>
      <vt:lpstr>Cesta uprchlíků českým azylovým systémem</vt:lpstr>
      <vt:lpstr>Mezinárodní ochrana</vt:lpstr>
      <vt:lpstr>Co je dočasná ochrana?</vt:lpstr>
      <vt:lpstr>Vládní a nevládní organizace v České republice starající se o imigranty: </vt:lpstr>
      <vt:lpstr>Správa uprchlických zařízení ministerstva vnitra</vt:lpstr>
      <vt:lpstr>Sociální práce a sociální služby v prostředí azylových zařízení </vt:lpstr>
      <vt:lpstr>SOCIÁLNÍ PRÁCE S MIGRANTY, S ŽADATELI O MEZINÁRODNÍ OCHRANU, AZYL </vt:lpstr>
      <vt:lpstr>Sociální práce a sociální služby v prostředí azylových zařízení </vt:lpstr>
      <vt:lpstr>ŽADATELÉ O MEZINÁRODNÍ OCHRANU</vt:lpstr>
      <vt:lpstr>AZYL (7)</vt:lpstr>
      <vt:lpstr>Azyl nelze udělit, je-li důvodné podezření, že cizinec, který podal žádost o udělení azylu: </vt:lpstr>
      <vt:lpstr>Doplňková ochrana (8) </vt:lpstr>
      <vt:lpstr>Kam uprchlíci směřují? </vt:lpstr>
      <vt:lpstr>SLOVNÍK POJMŮ</vt:lpstr>
      <vt:lpstr>Prezentace aplikace PowerPoint</vt:lpstr>
      <vt:lpstr>Prezentace aplikace PowerPoint</vt:lpstr>
      <vt:lpstr>Prezentace aplikace PowerPoint</vt:lpstr>
      <vt:lpstr>Shrnutí</vt:lpstr>
      <vt:lpstr>Rasa a dějiny</vt:lpstr>
      <vt:lpstr>Děkuji vám za pozornost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Sociální práce s menšinami a migranty</dc:title>
  <dc:creator>Preissova Krejci Andrea</dc:creator>
  <cp:lastModifiedBy>Andrea Preissová Krejčí</cp:lastModifiedBy>
  <cp:revision>84</cp:revision>
  <dcterms:created xsi:type="dcterms:W3CDTF">2020-10-07T06:24:43Z</dcterms:created>
  <dcterms:modified xsi:type="dcterms:W3CDTF">2024-03-07T21:10:04Z</dcterms:modified>
</cp:coreProperties>
</file>