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7"/>
  </p:notesMasterIdLst>
  <p:handoutMasterIdLst>
    <p:handoutMasterId r:id="rId68"/>
  </p:handoutMasterIdLst>
  <p:sldIdLst>
    <p:sldId id="256" r:id="rId2"/>
    <p:sldId id="300" r:id="rId3"/>
    <p:sldId id="257" r:id="rId4"/>
    <p:sldId id="258" r:id="rId5"/>
    <p:sldId id="259" r:id="rId6"/>
    <p:sldId id="260" r:id="rId7"/>
    <p:sldId id="261" r:id="rId8"/>
    <p:sldId id="262" r:id="rId9"/>
    <p:sldId id="299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6" r:id="rId21"/>
    <p:sldId id="317" r:id="rId22"/>
    <p:sldId id="318" r:id="rId23"/>
    <p:sldId id="315" r:id="rId24"/>
    <p:sldId id="319" r:id="rId25"/>
    <p:sldId id="320" r:id="rId26"/>
    <p:sldId id="321" r:id="rId27"/>
    <p:sldId id="322" r:id="rId28"/>
    <p:sldId id="323" r:id="rId29"/>
    <p:sldId id="324" r:id="rId30"/>
    <p:sldId id="269" r:id="rId31"/>
    <p:sldId id="270" r:id="rId32"/>
    <p:sldId id="271" r:id="rId33"/>
    <p:sldId id="272" r:id="rId34"/>
    <p:sldId id="273" r:id="rId35"/>
    <p:sldId id="264" r:id="rId36"/>
    <p:sldId id="265" r:id="rId37"/>
    <p:sldId id="267" r:id="rId38"/>
    <p:sldId id="274" r:id="rId39"/>
    <p:sldId id="276" r:id="rId40"/>
    <p:sldId id="275" r:id="rId41"/>
    <p:sldId id="277" r:id="rId42"/>
    <p:sldId id="278" r:id="rId43"/>
    <p:sldId id="279" r:id="rId44"/>
    <p:sldId id="280" r:id="rId45"/>
    <p:sldId id="281" r:id="rId46"/>
    <p:sldId id="282" r:id="rId47"/>
    <p:sldId id="283" r:id="rId48"/>
    <p:sldId id="284" r:id="rId49"/>
    <p:sldId id="285" r:id="rId50"/>
    <p:sldId id="302" r:id="rId51"/>
    <p:sldId id="286" r:id="rId52"/>
    <p:sldId id="303" r:id="rId53"/>
    <p:sldId id="304" r:id="rId54"/>
    <p:sldId id="287" r:id="rId55"/>
    <p:sldId id="288" r:id="rId56"/>
    <p:sldId id="289" r:id="rId57"/>
    <p:sldId id="290" r:id="rId58"/>
    <p:sldId id="291" r:id="rId59"/>
    <p:sldId id="292" r:id="rId60"/>
    <p:sldId id="293" r:id="rId61"/>
    <p:sldId id="294" r:id="rId62"/>
    <p:sldId id="295" r:id="rId63"/>
    <p:sldId id="296" r:id="rId64"/>
    <p:sldId id="297" r:id="rId65"/>
    <p:sldId id="298" r:id="rId6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C8EB0-03EF-42BB-8D38-FBF387889F46}" type="datetimeFigureOut">
              <a:rPr lang="cs-CZ" smtClean="0"/>
              <a:t>21.06.2023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6B32C-2369-4219-A0D0-1A3F09CB7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703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2E777-E17E-42CA-8CF5-9DD13C2BCFEA}" type="datetimeFigureOut">
              <a:rPr lang="cs-CZ" smtClean="0"/>
              <a:t>21.06.2023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FEEAB-53B0-4AAA-A51C-B784005C2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33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HLOUŠEK, Vít – KOPEČEK, Lubomír – ŠEDO, Jakub: 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Politické systémy.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Brno 2011, s. 42.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10523-FC2F-4946-9F59-E5F3508A58F4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333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HLOUŠEK, Vít – KOPEČEK, Lubomír – ŠEDO, Jakub: 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Politické systémy.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Brno 2011, s. 71.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FEEAB-53B0-4AAA-A51C-B784005C25C0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05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dirty="0"/>
              <a:t>KUBÁT, Michal: </a:t>
            </a:r>
            <a:r>
              <a:rPr lang="cs-CZ" i="1" dirty="0"/>
              <a:t>Volby a volební systémy. </a:t>
            </a:r>
            <a:r>
              <a:rPr lang="cs-CZ" dirty="0"/>
              <a:t>In: CABADA, Ladislav - KUBÁT, Michal a kol.: Úvod do studia politické vědy. Praha 2004, s 207.</a:t>
            </a:r>
          </a:p>
          <a:p>
            <a:endParaRPr lang="cs-CZ" dirty="0"/>
          </a:p>
          <a:p>
            <a:pPr marL="457200" lvl="1" indent="0">
              <a:buNone/>
            </a:pPr>
            <a:r>
              <a:rPr lang="cs-CZ" dirty="0"/>
              <a:t>KUBÁT, Michal: </a:t>
            </a:r>
            <a:r>
              <a:rPr lang="cs-CZ" i="1" dirty="0"/>
              <a:t>Volby a volební systémy. </a:t>
            </a:r>
            <a:r>
              <a:rPr lang="cs-CZ" dirty="0"/>
              <a:t>In: CABADA, Ladislav - KUBÁT, Michal a kol.: Úvod do studia politické vědy. Praha 2004, s 207.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FEEAB-53B0-4AAA-A51C-B784005C25C0}" type="slidenum">
              <a:rPr lang="cs-CZ" smtClean="0"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141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3F8892-98B6-43DD-BB57-4FD0ED12AFBE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ukas.vomlela@fvp.slu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Základy politické vědy a regionální politika</a:t>
            </a:r>
            <a:br>
              <a:rPr lang="cs-CZ" dirty="0"/>
            </a:br>
            <a:br>
              <a:rPr lang="cs-CZ" dirty="0"/>
            </a:br>
            <a:r>
              <a:rPr lang="cs-CZ" dirty="0"/>
              <a:t>ÚVSSP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Lukáš Vomlela, </a:t>
            </a:r>
            <a:r>
              <a:rPr lang="cs-CZ" dirty="0" err="1"/>
              <a:t>Ph.D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Vztah k jiným vědám (politická filozofie)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Platon, Aristoteles, J. Locke, J. J. Rousseau, atd.</a:t>
            </a:r>
          </a:p>
          <a:p>
            <a:r>
              <a:rPr lang="cs-CZ" dirty="0"/>
              <a:t>Směřování k normativním závěrům a postupům.</a:t>
            </a:r>
          </a:p>
          <a:p>
            <a:r>
              <a:rPr lang="cs-CZ" dirty="0"/>
              <a:t>„Politická filozofie zahrnuje především morální, etická a hodnotová kritéria a soudy naproti tomu vědecká činnost je spojena především s vymezením a hledání toho, co je.“</a:t>
            </a:r>
          </a:p>
          <a:p>
            <a:r>
              <a:rPr lang="cs-CZ" dirty="0" err="1"/>
              <a:t>Berg-Schlosser</a:t>
            </a:r>
            <a:r>
              <a:rPr lang="cs-CZ" dirty="0"/>
              <a:t> a </a:t>
            </a:r>
            <a:r>
              <a:rPr lang="cs-CZ" dirty="0" err="1"/>
              <a:t>Stammen</a:t>
            </a:r>
            <a:r>
              <a:rPr lang="cs-CZ" dirty="0"/>
              <a:t> – politická filozofie „předchůdkyně politické vědy“</a:t>
            </a:r>
          </a:p>
        </p:txBody>
      </p:sp>
    </p:spTree>
    <p:extLst>
      <p:ext uri="{BB962C8B-B14F-4D97-AF65-F5344CB8AC3E}">
        <p14:creationId xmlns:p14="http://schemas.microsoft.com/office/powerpoint/2010/main" val="2932288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jiným vědám (sociologie)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Politologie klade důraz na institucionální aspekt. </a:t>
            </a:r>
          </a:p>
          <a:p>
            <a:r>
              <a:rPr lang="cs-CZ" dirty="0"/>
              <a:t>Politická sociologie – vyváženost mezi stratifikací a institucionálními aspekty studuje proto vztahy mezi sociální strukturou a politickými institucemi. </a:t>
            </a:r>
          </a:p>
          <a:p>
            <a:r>
              <a:rPr lang="cs-CZ" dirty="0"/>
              <a:t>Politická sociologie – rozvoj po druhé světové válce, nejprve jako podobor sociologie (podporována S. </a:t>
            </a:r>
            <a:r>
              <a:rPr lang="cs-CZ" dirty="0" err="1"/>
              <a:t>Eisenstadtem</a:t>
            </a:r>
            <a:r>
              <a:rPr lang="cs-CZ" dirty="0"/>
              <a:t>, S. M. </a:t>
            </a:r>
            <a:r>
              <a:rPr lang="cs-CZ" dirty="0" err="1"/>
              <a:t>Lipsetem</a:t>
            </a:r>
            <a:r>
              <a:rPr lang="cs-CZ" dirty="0"/>
              <a:t> a S. </a:t>
            </a:r>
            <a:r>
              <a:rPr lang="cs-CZ" dirty="0" err="1"/>
              <a:t>Rokkanem</a:t>
            </a:r>
            <a:r>
              <a:rPr lang="cs-CZ" dirty="0"/>
              <a:t>). </a:t>
            </a:r>
          </a:p>
          <a:p>
            <a:r>
              <a:rPr lang="cs-CZ" dirty="0"/>
              <a:t>S. M. </a:t>
            </a:r>
            <a:r>
              <a:rPr lang="cs-CZ" dirty="0" err="1"/>
              <a:t>Lipset</a:t>
            </a:r>
            <a:r>
              <a:rPr lang="cs-CZ" dirty="0"/>
              <a:t> (</a:t>
            </a:r>
            <a:r>
              <a:rPr lang="cs-CZ" dirty="0" err="1"/>
              <a:t>Political</a:t>
            </a:r>
            <a:r>
              <a:rPr lang="cs-CZ" dirty="0"/>
              <a:t> Man 1960) </a:t>
            </a:r>
          </a:p>
          <a:p>
            <a:r>
              <a:rPr lang="cs-CZ" dirty="0"/>
              <a:t>Dnes – striktní oddělení politické sociologie od politické vědy je prakticky nemožné. Někteří politologové (G. </a:t>
            </a:r>
            <a:r>
              <a:rPr lang="cs-CZ" dirty="0" err="1"/>
              <a:t>Sartori</a:t>
            </a:r>
            <a:r>
              <a:rPr lang="cs-CZ" dirty="0"/>
              <a:t>) – se o to zasazovali. </a:t>
            </a:r>
          </a:p>
        </p:txBody>
      </p:sp>
    </p:spTree>
    <p:extLst>
      <p:ext uri="{BB962C8B-B14F-4D97-AF65-F5344CB8AC3E}">
        <p14:creationId xmlns:p14="http://schemas.microsoft.com/office/powerpoint/2010/main" val="863913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JINÝM VĚDÁM (PRÁVNÍ VĚDA)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Silné provázání obou disciplín vyplývající ze vztahu politické a právní vědy z 19. století. Zejména silný vztah v oblasti komparativního studia ústavních systémů. </a:t>
            </a:r>
          </a:p>
          <a:p>
            <a:r>
              <a:rPr lang="cs-CZ" dirty="0"/>
              <a:t>Pro politologii jsou právní analýzy voleb velmi důležitým zdrojem dat. </a:t>
            </a:r>
          </a:p>
        </p:txBody>
      </p:sp>
    </p:spTree>
    <p:extLst>
      <p:ext uri="{BB962C8B-B14F-4D97-AF65-F5344CB8AC3E}">
        <p14:creationId xmlns:p14="http://schemas.microsoft.com/office/powerpoint/2010/main" val="492663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jiným vědám (ekonomie)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Politická ekonomie – její vymezení a obsah se mnohokrát proměnil. </a:t>
            </a:r>
          </a:p>
          <a:p>
            <a:r>
              <a:rPr lang="cs-CZ" dirty="0"/>
              <a:t>Velmi zásadní přínos Karla Marxe – přinesl ztotožnění ekonomických a politických procesů. </a:t>
            </a:r>
          </a:p>
          <a:p>
            <a:r>
              <a:rPr lang="cs-CZ" dirty="0"/>
              <a:t>Silné ovlivnění zejména teorií racionální volby – východisko – přenesení modelu racionálního chování jednotlivce v tržních vztazích na politické rozhodování. </a:t>
            </a:r>
          </a:p>
          <a:p>
            <a:r>
              <a:rPr lang="cs-CZ" dirty="0"/>
              <a:t>Velmi zásadní vliv – </a:t>
            </a:r>
            <a:r>
              <a:rPr lang="cs-CZ" i="1" dirty="0"/>
              <a:t>teorie her a teorie koalic</a:t>
            </a:r>
          </a:p>
        </p:txBody>
      </p:sp>
    </p:spTree>
    <p:extLst>
      <p:ext uri="{BB962C8B-B14F-4D97-AF65-F5344CB8AC3E}">
        <p14:creationId xmlns:p14="http://schemas.microsoft.com/office/powerpoint/2010/main" val="2532654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jiným vědám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Psychologie</a:t>
            </a:r>
          </a:p>
          <a:p>
            <a:r>
              <a:rPr lang="cs-CZ" dirty="0"/>
              <a:t>Kulturní antropologie</a:t>
            </a:r>
          </a:p>
          <a:p>
            <a:r>
              <a:rPr lang="cs-CZ" dirty="0"/>
              <a:t>Historie</a:t>
            </a:r>
          </a:p>
          <a:p>
            <a:r>
              <a:rPr lang="cs-CZ" dirty="0"/>
              <a:t>Geografie</a:t>
            </a:r>
          </a:p>
          <a:p>
            <a:r>
              <a:rPr lang="cs-CZ" dirty="0"/>
              <a:t>Další? – v souvislosti s dalším vývojem politické vědy</a:t>
            </a:r>
          </a:p>
        </p:txBody>
      </p:sp>
    </p:spTree>
    <p:extLst>
      <p:ext uri="{BB962C8B-B14F-4D97-AF65-F5344CB8AC3E}">
        <p14:creationId xmlns:p14="http://schemas.microsoft.com/office/powerpoint/2010/main" val="44898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teorie a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 poloviny 20. století  - důraz na vymezení a roli institucí (exekutivních, legislativních, soudních), jejich vývoj a charakter ústavního vymezení vztahu mezi nimi. (Velmi silný v USA). </a:t>
            </a:r>
          </a:p>
          <a:p>
            <a:r>
              <a:rPr lang="cs-CZ" dirty="0"/>
              <a:t>Po roce 1945 se prosazuje nový přístup – důraz na interpretaci politického dění v kontextu role člověka v politice. </a:t>
            </a:r>
          </a:p>
          <a:p>
            <a:r>
              <a:rPr lang="cs-CZ" dirty="0"/>
              <a:t>Tento nový přístup byl označován pojmem BEHAVIORALISMUS. </a:t>
            </a:r>
          </a:p>
        </p:txBody>
      </p:sp>
    </p:spTree>
    <p:extLst>
      <p:ext uri="{BB962C8B-B14F-4D97-AF65-F5344CB8AC3E}">
        <p14:creationId xmlns:p14="http://schemas.microsoft.com/office/powerpoint/2010/main" val="3815391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behavioralismus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Důraz na empirické výzkumy chování jedince, potažmo skupin v politických vazbách a </a:t>
            </a:r>
            <a:r>
              <a:rPr lang="cs-CZ" b="1" dirty="0"/>
              <a:t>orientace na měřitelná data, která lze třídit a prověřovat.</a:t>
            </a:r>
            <a:r>
              <a:rPr lang="cs-CZ" dirty="0"/>
              <a:t> </a:t>
            </a:r>
          </a:p>
          <a:p>
            <a:r>
              <a:rPr lang="cs-CZ" dirty="0"/>
              <a:t>Instituce – „komplexní souhrn činnosti jednotlivců a skupin, které je tvoří“. </a:t>
            </a:r>
          </a:p>
          <a:p>
            <a:r>
              <a:rPr lang="cs-CZ" dirty="0"/>
              <a:t>Behavioralizmus přinesl politologů k problematice socializace</a:t>
            </a:r>
          </a:p>
        </p:txBody>
      </p:sp>
    </p:spTree>
    <p:extLst>
      <p:ext uri="{BB962C8B-B14F-4D97-AF65-F5344CB8AC3E}">
        <p14:creationId xmlns:p14="http://schemas.microsoft.com/office/powerpoint/2010/main" val="1611917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Behavioralismus</a:t>
            </a:r>
            <a:r>
              <a:rPr lang="cs-CZ" dirty="0"/>
              <a:t> a </a:t>
            </a:r>
            <a:r>
              <a:rPr lang="cs-CZ" dirty="0" err="1"/>
              <a:t>Behavorismus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Behavorismus</a:t>
            </a:r>
            <a:r>
              <a:rPr lang="cs-CZ" dirty="0"/>
              <a:t>:</a:t>
            </a:r>
          </a:p>
          <a:p>
            <a:r>
              <a:rPr lang="cs-CZ" dirty="0"/>
              <a:t>Rozšíření především v 50. letech 20. století </a:t>
            </a:r>
            <a:r>
              <a:rPr lang="cs-CZ" b="1" dirty="0"/>
              <a:t>J. B. Watson, E. L </a:t>
            </a:r>
            <a:r>
              <a:rPr lang="cs-CZ" b="1" dirty="0" err="1"/>
              <a:t>Thorndike</a:t>
            </a:r>
            <a:r>
              <a:rPr lang="cs-CZ" b="1" dirty="0"/>
              <a:t>, později. C. L. </a:t>
            </a:r>
            <a:r>
              <a:rPr lang="cs-CZ" b="1" dirty="0" err="1"/>
              <a:t>Hull</a:t>
            </a:r>
            <a:r>
              <a:rPr lang="cs-CZ" b="1" dirty="0"/>
              <a:t> a B. F. </a:t>
            </a:r>
            <a:r>
              <a:rPr lang="cs-CZ" b="1" dirty="0" err="1"/>
              <a:t>Skinner</a:t>
            </a:r>
            <a:endParaRPr lang="cs-CZ" b="1" dirty="0"/>
          </a:p>
          <a:p>
            <a:r>
              <a:rPr lang="cs-CZ" dirty="0"/>
              <a:t>Nahlížení na chování člověka jako na </a:t>
            </a:r>
            <a:r>
              <a:rPr lang="cs-CZ" b="1" dirty="0"/>
              <a:t>černou schránku, jejíž obsah je sice utajen, ale kterou lze zkoumat prostřednictvím jejích projevů. </a:t>
            </a:r>
          </a:p>
          <a:p>
            <a:r>
              <a:rPr lang="cs-CZ" dirty="0"/>
              <a:t>Z psychologie později přenesen do sociologie, sociální antropologie a do politologie. </a:t>
            </a:r>
            <a:r>
              <a:rPr lang="cs-CZ" b="1" dirty="0"/>
              <a:t>Následně vznikly vědy, které můžeme označit pojmem behaviorální vědy. </a:t>
            </a:r>
          </a:p>
          <a:p>
            <a:r>
              <a:rPr lang="cs-CZ" dirty="0" err="1"/>
              <a:t>Behavioralismus</a:t>
            </a:r>
            <a:r>
              <a:rPr lang="cs-CZ" dirty="0"/>
              <a:t> – výrazněji se prosadil v USA. V západní Evropě ne ve srovnatelné míře.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695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Behaviorální koncept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Charles </a:t>
            </a:r>
            <a:r>
              <a:rPr lang="cs-CZ" b="1" dirty="0" err="1"/>
              <a:t>Merrian</a:t>
            </a:r>
            <a:r>
              <a:rPr lang="cs-CZ" dirty="0"/>
              <a:t> – Nová politická věda. Prohlášení v roce 1925. Důraz na studium </a:t>
            </a:r>
            <a:r>
              <a:rPr lang="cs-CZ" b="1" dirty="0"/>
              <a:t>lidského chování </a:t>
            </a:r>
            <a:r>
              <a:rPr lang="cs-CZ" dirty="0"/>
              <a:t>a při výzkumu kladení většího důrazu na </a:t>
            </a:r>
            <a:r>
              <a:rPr lang="cs-CZ" b="1" dirty="0"/>
              <a:t>využití metod sociologie, sociální psychologie, geografie, etnografie a statistiky. </a:t>
            </a:r>
          </a:p>
          <a:p>
            <a:r>
              <a:rPr lang="cs-CZ" dirty="0"/>
              <a:t>Další impulsy – 1) druhá světová válka, 2) rozvoj metod volebního chování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68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behavioralismus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err="1"/>
              <a:t>Kirkpartick</a:t>
            </a:r>
            <a:r>
              <a:rPr lang="cs-CZ" b="1" dirty="0"/>
              <a:t>: </a:t>
            </a:r>
            <a:r>
              <a:rPr lang="cs-CZ" b="1" dirty="0" err="1"/>
              <a:t>behavioralismus</a:t>
            </a:r>
            <a:r>
              <a:rPr lang="cs-CZ" b="1" dirty="0"/>
              <a:t> je takový způsob studia, který: </a:t>
            </a:r>
          </a:p>
          <a:p>
            <a:r>
              <a:rPr lang="cs-CZ" dirty="0"/>
              <a:t>A</a:t>
            </a:r>
            <a:r>
              <a:rPr lang="cs-CZ" b="1" dirty="0"/>
              <a:t>) odmítá </a:t>
            </a:r>
            <a:r>
              <a:rPr lang="cs-CZ" dirty="0"/>
              <a:t>jako základní jednotku výzkumu </a:t>
            </a:r>
            <a:r>
              <a:rPr lang="cs-CZ" b="1" dirty="0"/>
              <a:t>politické instituce </a:t>
            </a:r>
            <a:r>
              <a:rPr lang="cs-CZ" dirty="0"/>
              <a:t>a </a:t>
            </a:r>
            <a:r>
              <a:rPr lang="cs-CZ" b="1" dirty="0"/>
              <a:t>určuje</a:t>
            </a:r>
            <a:r>
              <a:rPr lang="cs-CZ" dirty="0"/>
              <a:t> jako hlavní základní jednotku výzkumu </a:t>
            </a:r>
            <a:r>
              <a:rPr lang="cs-CZ" b="1" dirty="0"/>
              <a:t>chováni jednotlivce</a:t>
            </a:r>
            <a:r>
              <a:rPr lang="cs-CZ" dirty="0"/>
              <a:t>  v politických institucích</a:t>
            </a:r>
          </a:p>
          <a:p>
            <a:r>
              <a:rPr lang="cs-CZ" dirty="0"/>
              <a:t>B) </a:t>
            </a:r>
            <a:r>
              <a:rPr lang="cs-CZ" b="1" dirty="0"/>
              <a:t>ztotožňuje společenské vědy s behavioristickými vědami </a:t>
            </a:r>
            <a:r>
              <a:rPr lang="cs-CZ" dirty="0"/>
              <a:t>a zdůrazňuje jednotu politické vědy s takto definovanými společenskými vědami</a:t>
            </a:r>
          </a:p>
          <a:p>
            <a:r>
              <a:rPr lang="cs-CZ" dirty="0"/>
              <a:t>C) </a:t>
            </a:r>
            <a:r>
              <a:rPr lang="cs-CZ" b="1" dirty="0"/>
              <a:t>obhajuje používání a vytvoření mnohem přesnějších technik pozorování, klasifikování a měření údajů</a:t>
            </a:r>
            <a:r>
              <a:rPr lang="cs-CZ" dirty="0"/>
              <a:t> a naléhavě vyžaduje použití </a:t>
            </a:r>
            <a:r>
              <a:rPr lang="cs-CZ" b="1" dirty="0"/>
              <a:t>statistických a kvantitativních</a:t>
            </a:r>
            <a:r>
              <a:rPr lang="cs-CZ" dirty="0"/>
              <a:t> analytických metod všude tam, kde to je možné.</a:t>
            </a:r>
          </a:p>
          <a:p>
            <a:r>
              <a:rPr lang="cs-CZ" dirty="0"/>
              <a:t>D) považuje za </a:t>
            </a:r>
            <a:r>
              <a:rPr lang="cs-CZ" b="1" dirty="0"/>
              <a:t>cíl</a:t>
            </a:r>
            <a:r>
              <a:rPr lang="cs-CZ" dirty="0"/>
              <a:t> politické vědy vytvoření </a:t>
            </a:r>
            <a:r>
              <a:rPr lang="cs-CZ" b="1" dirty="0"/>
              <a:t>systematické, empirické teorie</a:t>
            </a:r>
            <a:r>
              <a:rPr lang="cs-CZ" dirty="0"/>
              <a:t>.  </a:t>
            </a:r>
          </a:p>
          <a:p>
            <a:r>
              <a:rPr lang="cs-CZ" dirty="0"/>
              <a:t>(Převzato: ŘÍCHOVÁ, B. </a:t>
            </a:r>
            <a:r>
              <a:rPr lang="cs-CZ" i="1" dirty="0"/>
              <a:t>Přehled moderních politologických teorií, </a:t>
            </a:r>
            <a:r>
              <a:rPr lang="cs-CZ" dirty="0"/>
              <a:t>Praha 2000, s. 36.)</a:t>
            </a:r>
          </a:p>
        </p:txBody>
      </p:sp>
    </p:spTree>
    <p:extLst>
      <p:ext uri="{BB962C8B-B14F-4D97-AF65-F5344CB8AC3E}">
        <p14:creationId xmlns:p14="http://schemas.microsoft.com/office/powerpoint/2010/main" val="58668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Základy politické vědy a regionální politika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Mgr. Lukáš Vomlela, Ph.D.</a:t>
            </a:r>
          </a:p>
          <a:p>
            <a:r>
              <a:rPr lang="cs-CZ" dirty="0"/>
              <a:t>E-mail: </a:t>
            </a:r>
            <a:r>
              <a:rPr lang="cs-CZ" dirty="0">
                <a:hlinkClick r:id="rId2"/>
              </a:rPr>
              <a:t>lukas.vomlela@fvp.slu.cz</a:t>
            </a:r>
            <a:endParaRPr lang="cs-CZ" dirty="0"/>
          </a:p>
          <a:p>
            <a:r>
              <a:rPr lang="cs-CZ" dirty="0"/>
              <a:t>Kancelář 420, BN 14, Opava</a:t>
            </a:r>
          </a:p>
          <a:p>
            <a:r>
              <a:rPr lang="cs-CZ" dirty="0"/>
              <a:t>Ukončení kurzu: písemná zkouška</a:t>
            </a:r>
          </a:p>
          <a:p>
            <a:pPr marL="0" indent="0">
              <a:buNone/>
            </a:pPr>
            <a:endParaRPr lang="cs-CZ" sz="3500" b="1" dirty="0"/>
          </a:p>
        </p:txBody>
      </p:sp>
    </p:spTree>
    <p:extLst>
      <p:ext uri="{BB962C8B-B14F-4D97-AF65-F5344CB8AC3E}">
        <p14:creationId xmlns:p14="http://schemas.microsoft.com/office/powerpoint/2010/main" val="3942452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politického systému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Ludwig von </a:t>
            </a:r>
            <a:r>
              <a:rPr lang="cs-CZ" b="1" dirty="0" err="1"/>
              <a:t>Bertalanffy</a:t>
            </a:r>
            <a:r>
              <a:rPr lang="cs-CZ" b="1" dirty="0"/>
              <a:t> </a:t>
            </a:r>
            <a:r>
              <a:rPr lang="cs-CZ" dirty="0"/>
              <a:t>– ovlivnění biologií,</a:t>
            </a:r>
          </a:p>
          <a:p>
            <a:r>
              <a:rPr lang="cs-CZ" dirty="0"/>
              <a:t>Dále ovlivnění – </a:t>
            </a:r>
            <a:r>
              <a:rPr lang="cs-CZ" b="1" dirty="0"/>
              <a:t>kybernetikou</a:t>
            </a:r>
            <a:r>
              <a:rPr lang="cs-CZ" dirty="0"/>
              <a:t> – </a:t>
            </a:r>
          </a:p>
          <a:p>
            <a:r>
              <a:rPr lang="cs-CZ" dirty="0"/>
              <a:t>převzetí pojmů jako – vstup, centrum výstup, smyčka, zpětná vazba – definován kybernetický model fungování systémů, který byl založen na zprávách, které se do systému dostávají a které jsou v rámci systému zpracovávány. </a:t>
            </a:r>
          </a:p>
        </p:txBody>
      </p:sp>
    </p:spTree>
    <p:extLst>
      <p:ext uri="{BB962C8B-B14F-4D97-AF65-F5344CB8AC3E}">
        <p14:creationId xmlns:p14="http://schemas.microsoft.com/office/powerpoint/2010/main" val="1769078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teorie akce (T. </a:t>
            </a:r>
            <a:r>
              <a:rPr lang="cs-CZ" dirty="0" err="1"/>
              <a:t>Parsons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Definice </a:t>
            </a:r>
            <a:r>
              <a:rPr lang="cs-CZ" b="1" dirty="0"/>
              <a:t>politiky jako funkčního subsystému společnosti</a:t>
            </a:r>
          </a:p>
          <a:p>
            <a:r>
              <a:rPr lang="cs-CZ" dirty="0"/>
              <a:t>Hlavní funkcí je potřeba uchovat systém a integrovat jeho členy, a to prostřednictvím rozvíjením schopnosti adaptace na měnící se podmínky. </a:t>
            </a:r>
          </a:p>
          <a:p>
            <a:r>
              <a:rPr lang="cs-CZ" dirty="0"/>
              <a:t>Z jiných subsystémů společnosti přicházejí impulzy ve formě tzv</a:t>
            </a:r>
            <a:r>
              <a:rPr lang="cs-CZ" b="1" dirty="0"/>
              <a:t>. vstupů</a:t>
            </a:r>
            <a:r>
              <a:rPr lang="cs-CZ" dirty="0"/>
              <a:t>. Vstupy musí být </a:t>
            </a:r>
            <a:r>
              <a:rPr lang="cs-CZ" b="1" dirty="0"/>
              <a:t>přeměněny v politické požadavky.</a:t>
            </a:r>
            <a:r>
              <a:rPr lang="cs-CZ" dirty="0"/>
              <a:t> Ty po zpracování jsou poslány dalším subsystémům ve formě </a:t>
            </a:r>
            <a:r>
              <a:rPr lang="cs-CZ" b="1" dirty="0"/>
              <a:t>výstupů</a:t>
            </a:r>
            <a:r>
              <a:rPr lang="cs-CZ" dirty="0"/>
              <a:t>. Ty jsou produktem vlastního politického systému. </a:t>
            </a:r>
          </a:p>
          <a:p>
            <a:r>
              <a:rPr lang="cs-CZ" dirty="0"/>
              <a:t>NEJDŮLEŽITĚJŠÍM výstupem </a:t>
            </a:r>
            <a:r>
              <a:rPr lang="cs-CZ" b="1" dirty="0"/>
              <a:t>je efektivita </a:t>
            </a:r>
            <a:r>
              <a:rPr lang="cs-CZ" dirty="0"/>
              <a:t>politického systému jako celku.</a:t>
            </a:r>
          </a:p>
          <a:p>
            <a:r>
              <a:rPr lang="cs-CZ" dirty="0"/>
              <a:t>V PŘÍPADĚ, ŽE VSTUPY A VÝSTUPY NEJSOU V ROVNOVÁZE, dochází k </a:t>
            </a:r>
            <a:r>
              <a:rPr lang="cs-CZ" b="1" u="sng" dirty="0"/>
              <a:t>politické inflaci.</a:t>
            </a:r>
            <a:r>
              <a:rPr lang="cs-CZ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6267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D. EASTON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Koncept politického systému – propojení obecné systémové teorie s poznatky behavioralistů. </a:t>
            </a:r>
          </a:p>
          <a:p>
            <a:r>
              <a:rPr lang="cs-CZ" dirty="0"/>
              <a:t>Odlišení systémů </a:t>
            </a:r>
            <a:r>
              <a:rPr lang="cs-CZ" b="1" dirty="0"/>
              <a:t>na členské a analytické. </a:t>
            </a:r>
          </a:p>
          <a:p>
            <a:r>
              <a:rPr lang="cs-CZ" b="1" u="sng" dirty="0"/>
              <a:t>Členské – vědomé členství</a:t>
            </a:r>
          </a:p>
          <a:p>
            <a:r>
              <a:rPr lang="cs-CZ" b="1" u="sng" dirty="0"/>
              <a:t>Analytické – vztahy a vazby do nichž jedinci vstupují v konkrétním okamžiku. </a:t>
            </a:r>
            <a:r>
              <a:rPr lang="cs-CZ" dirty="0"/>
              <a:t>(např. v době voleb). </a:t>
            </a:r>
          </a:p>
          <a:p>
            <a:r>
              <a:rPr lang="cs-CZ" dirty="0"/>
              <a:t>ANALYTICKÝ SYSTÉM MNOHEM ŠIRŠÍ NEŽ ČLENSKÝ. </a:t>
            </a:r>
          </a:p>
          <a:p>
            <a:r>
              <a:rPr lang="cs-CZ" dirty="0"/>
              <a:t>Společnost je všezahrnující celek a obsahuje mnoho sociálních systémů i v neorganizované podobě, obsahující nejrůznější vztahy (např. náboženské, ekonomické atd.). </a:t>
            </a:r>
            <a:r>
              <a:rPr lang="cs-CZ" b="1" dirty="0"/>
              <a:t>Každý ze systémů je analytický. </a:t>
            </a:r>
          </a:p>
        </p:txBody>
      </p:sp>
    </p:spTree>
    <p:extLst>
      <p:ext uri="{BB962C8B-B14F-4D97-AF65-F5344CB8AC3E}">
        <p14:creationId xmlns:p14="http://schemas.microsoft.com/office/powerpoint/2010/main" val="4222498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686800" cy="838200"/>
          </a:xfrm>
        </p:spPr>
        <p:txBody>
          <a:bodyPr/>
          <a:lstStyle/>
          <a:p>
            <a:r>
              <a:rPr lang="cs-CZ" dirty="0"/>
              <a:t>Obecný model politického systému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24" y="764704"/>
            <a:ext cx="8784976" cy="7515898"/>
          </a:xfrm>
        </p:spPr>
      </p:pic>
    </p:spTree>
    <p:extLst>
      <p:ext uri="{BB962C8B-B14F-4D97-AF65-F5344CB8AC3E}">
        <p14:creationId xmlns:p14="http://schemas.microsoft.com/office/powerpoint/2010/main" val="32643746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Hranice politického systému jsou vymezeny: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Odlišením politických rolí od jiných společenských rolí</a:t>
            </a:r>
          </a:p>
          <a:p>
            <a:r>
              <a:rPr lang="cs-CZ" dirty="0"/>
              <a:t>Schopností a možností těch, kdo plní politické role, vytvářet vlastní, od zbytku společnosti oddělené skupiny (např. politické strany)</a:t>
            </a:r>
          </a:p>
          <a:p>
            <a:r>
              <a:rPr lang="cs-CZ" dirty="0"/>
              <a:t>Odlišením specifické hierarchické struktury vázané na plnění určitých politických rolí od jiných modelů hierarchických vztahů v dané společnosti</a:t>
            </a:r>
          </a:p>
          <a:p>
            <a:r>
              <a:rPr lang="cs-CZ" dirty="0"/>
              <a:t>Specifickým typem kritérií, která jsou spojena s výběrem těch, kdo jsou nositeli politických rolí (např. předseda politické strany)</a:t>
            </a:r>
          </a:p>
        </p:txBody>
      </p:sp>
    </p:spTree>
    <p:extLst>
      <p:ext uri="{BB962C8B-B14F-4D97-AF65-F5344CB8AC3E}">
        <p14:creationId xmlns:p14="http://schemas.microsoft.com/office/powerpoint/2010/main" val="9992726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Okolí politického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Vstupy: Okolí, tj. </a:t>
            </a:r>
            <a:r>
              <a:rPr lang="cs-CZ" dirty="0" err="1"/>
              <a:t>vněsystémové</a:t>
            </a:r>
            <a:r>
              <a:rPr lang="cs-CZ" dirty="0"/>
              <a:t> vstupy:</a:t>
            </a:r>
          </a:p>
          <a:p>
            <a:r>
              <a:rPr lang="cs-CZ" dirty="0"/>
              <a:t>A) požadavky</a:t>
            </a:r>
          </a:p>
          <a:p>
            <a:r>
              <a:rPr lang="cs-CZ" dirty="0"/>
              <a:t>B) podpora politickému systému</a:t>
            </a:r>
          </a:p>
          <a:p>
            <a:r>
              <a:rPr lang="cs-CZ" dirty="0"/>
              <a:t>Výstupy: jejich prostřednictvím mohou být stimulovány vstupy.</a:t>
            </a:r>
          </a:p>
          <a:p>
            <a:r>
              <a:rPr lang="cs-CZ" dirty="0"/>
              <a:t>Zpětná vazba (poskytuje politickému systému zprávy o tom, jak byly výstupy přijaty členy společnosti)</a:t>
            </a:r>
          </a:p>
        </p:txBody>
      </p:sp>
    </p:spTree>
    <p:extLst>
      <p:ext uri="{BB962C8B-B14F-4D97-AF65-F5344CB8AC3E}">
        <p14:creationId xmlns:p14="http://schemas.microsoft.com/office/powerpoint/2010/main" val="26990714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G. </a:t>
            </a:r>
            <a:r>
              <a:rPr lang="cs-CZ" dirty="0" err="1"/>
              <a:t>Almond</a:t>
            </a:r>
            <a:r>
              <a:rPr lang="cs-CZ" dirty="0"/>
              <a:t>: Strukturně-funkcionální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Politický systém je určen:</a:t>
            </a:r>
          </a:p>
          <a:p>
            <a:r>
              <a:rPr lang="cs-CZ" dirty="0"/>
              <a:t>A) rozsahem, který zahrnuje vstupy a výstupy</a:t>
            </a:r>
          </a:p>
          <a:p>
            <a:r>
              <a:rPr lang="cs-CZ" dirty="0"/>
              <a:t>B) vzájemnou závislostí (změna v jednom subsystému určí změnu v jiném, či jiných subsystémech)</a:t>
            </a:r>
          </a:p>
          <a:p>
            <a:r>
              <a:rPr lang="cs-CZ" dirty="0"/>
              <a:t>C) hranice – (místo, kde politický systém končí a jiné začínají)</a:t>
            </a:r>
          </a:p>
        </p:txBody>
      </p:sp>
    </p:spTree>
    <p:extLst>
      <p:ext uri="{BB962C8B-B14F-4D97-AF65-F5344CB8AC3E}">
        <p14:creationId xmlns:p14="http://schemas.microsoft.com/office/powerpoint/2010/main" val="760381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politického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Funkce vstupů</a:t>
            </a:r>
          </a:p>
          <a:p>
            <a:pPr lvl="1"/>
            <a:r>
              <a:rPr lang="cs-CZ" dirty="0"/>
              <a:t>Politická socializace</a:t>
            </a:r>
          </a:p>
          <a:p>
            <a:pPr lvl="1"/>
            <a:r>
              <a:rPr lang="cs-CZ" dirty="0"/>
              <a:t>Artikulace zájmů</a:t>
            </a:r>
          </a:p>
          <a:p>
            <a:pPr lvl="1"/>
            <a:r>
              <a:rPr lang="cs-CZ" dirty="0"/>
              <a:t>Agregace (spojování) zájmů</a:t>
            </a:r>
          </a:p>
          <a:p>
            <a:pPr lvl="1"/>
            <a:r>
              <a:rPr lang="cs-CZ" dirty="0"/>
              <a:t>Politická komunikace</a:t>
            </a:r>
          </a:p>
          <a:p>
            <a:r>
              <a:rPr lang="cs-CZ" dirty="0"/>
              <a:t>Funkce výstupů</a:t>
            </a:r>
          </a:p>
          <a:p>
            <a:pPr lvl="1"/>
            <a:r>
              <a:rPr lang="cs-CZ" dirty="0"/>
              <a:t>Tvorba pravidel-norem</a:t>
            </a:r>
          </a:p>
          <a:p>
            <a:pPr lvl="1"/>
            <a:r>
              <a:rPr lang="cs-CZ" dirty="0"/>
              <a:t>Aplikace pravidel-norem</a:t>
            </a:r>
          </a:p>
          <a:p>
            <a:pPr lvl="1"/>
            <a:r>
              <a:rPr lang="cs-CZ" dirty="0"/>
              <a:t>Posuzování pravidel-norem</a:t>
            </a:r>
          </a:p>
        </p:txBody>
      </p:sp>
    </p:spTree>
    <p:extLst>
      <p:ext uri="{BB962C8B-B14F-4D97-AF65-F5344CB8AC3E}">
        <p14:creationId xmlns:p14="http://schemas.microsoft.com/office/powerpoint/2010/main" val="32136151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racionální volby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Studium politických rozhodnutí a procesu rozhodování v demokraciích. </a:t>
            </a:r>
          </a:p>
          <a:p>
            <a:r>
              <a:rPr lang="cs-CZ" dirty="0"/>
              <a:t>Velmi silně ovlivněno aplikací ekonomických teorií</a:t>
            </a:r>
          </a:p>
          <a:p>
            <a:r>
              <a:rPr lang="cs-CZ" dirty="0"/>
              <a:t>Dva proudy:</a:t>
            </a:r>
          </a:p>
          <a:p>
            <a:r>
              <a:rPr lang="cs-CZ" b="1" dirty="0"/>
              <a:t>Teorie společenské volby </a:t>
            </a:r>
            <a:r>
              <a:rPr lang="cs-CZ" dirty="0"/>
              <a:t>– zkoumání individuálních preferencí a hodnot a jejich využití v kolektivních rozhodováních (volby). </a:t>
            </a:r>
          </a:p>
          <a:p>
            <a:r>
              <a:rPr lang="cs-CZ" b="1" dirty="0"/>
              <a:t>Teorie veřejné volby </a:t>
            </a:r>
            <a:r>
              <a:rPr lang="cs-CZ" dirty="0"/>
              <a:t>– zkoumá soubory problémů týkajících se vztahu státu a společnosti. Předmětem zájmů je především zkoumání chování zájmových skupin, volební chování jednotlivců i politických stran. </a:t>
            </a:r>
          </a:p>
        </p:txBody>
      </p:sp>
    </p:spTree>
    <p:extLst>
      <p:ext uri="{BB962C8B-B14F-4D97-AF65-F5344CB8AC3E}">
        <p14:creationId xmlns:p14="http://schemas.microsoft.com/office/powerpoint/2010/main" val="287577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HER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Premisy:</a:t>
            </a:r>
          </a:p>
          <a:p>
            <a:pPr lvl="1"/>
            <a:r>
              <a:rPr lang="cs-CZ" dirty="0"/>
              <a:t>Hráči jsou racionální</a:t>
            </a:r>
          </a:p>
          <a:p>
            <a:pPr lvl="1"/>
            <a:r>
              <a:rPr lang="cs-CZ" dirty="0"/>
              <a:t>Pravidla hry jsou známá a k jejich změně v průběhu jedné hry nedochází</a:t>
            </a:r>
          </a:p>
          <a:p>
            <a:pPr lvl="1"/>
            <a:r>
              <a:rPr lang="cs-CZ" dirty="0"/>
              <a:t>Všichni hráči znají hodnoty, o které se hraje, a proto vědí, jaké mohou čekat zisky nebo ztráty. </a:t>
            </a:r>
          </a:p>
          <a:p>
            <a:r>
              <a:rPr lang="cs-CZ" dirty="0"/>
              <a:t>Základní typy her: </a:t>
            </a:r>
          </a:p>
          <a:p>
            <a:pPr lvl="1"/>
            <a:r>
              <a:rPr lang="cs-CZ" dirty="0"/>
              <a:t>Hra s nulovým součtem</a:t>
            </a:r>
          </a:p>
          <a:p>
            <a:pPr lvl="1"/>
            <a:r>
              <a:rPr lang="cs-CZ" dirty="0"/>
              <a:t>Hra s nenulovým součtem </a:t>
            </a:r>
          </a:p>
        </p:txBody>
      </p:sp>
    </p:spTree>
    <p:extLst>
      <p:ext uri="{BB962C8B-B14F-4D97-AF65-F5344CB8AC3E}">
        <p14:creationId xmlns:p14="http://schemas.microsoft.com/office/powerpoint/2010/main" val="2925544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Geneze politologie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Mladá samostatná vědní disciplína</a:t>
            </a:r>
          </a:p>
          <a:p>
            <a:r>
              <a:rPr lang="cs-CZ" dirty="0"/>
              <a:t>Ostatní vědy – uznávají několik posledních desetiletí</a:t>
            </a:r>
          </a:p>
          <a:p>
            <a:r>
              <a:rPr lang="cs-CZ" dirty="0"/>
              <a:t>Kořeny – Antické Řecko (POLIS, LOGOS)</a:t>
            </a:r>
          </a:p>
          <a:p>
            <a:pPr lvl="1"/>
            <a:r>
              <a:rPr lang="cs-CZ" dirty="0"/>
              <a:t>Platón – „</a:t>
            </a:r>
            <a:r>
              <a:rPr lang="cs-CZ" i="1" dirty="0"/>
              <a:t>Ústava“</a:t>
            </a:r>
          </a:p>
          <a:p>
            <a:pPr lvl="1"/>
            <a:r>
              <a:rPr lang="cs-CZ" dirty="0"/>
              <a:t>Aristoteles – „</a:t>
            </a:r>
            <a:r>
              <a:rPr lang="cs-CZ" i="1" dirty="0"/>
              <a:t>Politika“ </a:t>
            </a:r>
          </a:p>
          <a:p>
            <a:r>
              <a:rPr lang="cs-CZ" dirty="0"/>
              <a:t>N. Machiavelli </a:t>
            </a:r>
            <a:r>
              <a:rPr lang="cs-CZ" i="1" dirty="0"/>
              <a:t>– „Vladař“ </a:t>
            </a:r>
            <a:r>
              <a:rPr lang="cs-CZ" dirty="0"/>
              <a:t> - (Pojetí politické vědy jako </a:t>
            </a:r>
            <a:r>
              <a:rPr lang="cs-CZ" i="1" dirty="0"/>
              <a:t>„učení o moci“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Politická filozofie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Politická ideologie: systém idejí, soustavu názorů, světonázor. </a:t>
            </a:r>
          </a:p>
          <a:p>
            <a:r>
              <a:rPr lang="cs-CZ" dirty="0"/>
              <a:t>Transformované v doktrínu politické strany nebo skupiny. </a:t>
            </a:r>
          </a:p>
          <a:p>
            <a:r>
              <a:rPr lang="cs-CZ" dirty="0"/>
              <a:t>Tento svět idejí chce reálný svět nejen vysvětlit, ale také změnit. </a:t>
            </a:r>
          </a:p>
          <a:p>
            <a:r>
              <a:rPr lang="cs-CZ" dirty="0"/>
              <a:t>Ideologie představuje systematickou politickou doktrínu. </a:t>
            </a:r>
          </a:p>
          <a:p>
            <a:r>
              <a:rPr lang="cs-CZ" dirty="0"/>
              <a:t>Chce předložit komplexní teorii člověka a společnosti</a:t>
            </a:r>
          </a:p>
          <a:p>
            <a:r>
              <a:rPr lang="cs-CZ" dirty="0"/>
              <a:t>Základní a hlavní ideologie moderního světa – liberalizmus, socializmus a konzervatizmus</a:t>
            </a:r>
          </a:p>
        </p:txBody>
      </p:sp>
    </p:spTree>
    <p:extLst>
      <p:ext uri="{BB962C8B-B14F-4D97-AF65-F5344CB8AC3E}">
        <p14:creationId xmlns:p14="http://schemas.microsoft.com/office/powerpoint/2010/main" val="22602832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ideologií (Jim </a:t>
            </a:r>
            <a:r>
              <a:rPr lang="cs-CZ" dirty="0" err="1"/>
              <a:t>Riley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soudržný soubor idejí o politice</a:t>
            </a:r>
          </a:p>
          <a:p>
            <a:pPr lvl="0"/>
            <a:r>
              <a:rPr lang="cs-CZ" dirty="0"/>
              <a:t>soubor těchto idejí byl vytvořen intelektuálními elitami</a:t>
            </a:r>
          </a:p>
          <a:p>
            <a:pPr lvl="0"/>
            <a:r>
              <a:rPr lang="cs-CZ" dirty="0"/>
              <a:t>myšlenky byly posléze rozšířeny do masové společnosti</a:t>
            </a:r>
          </a:p>
          <a:p>
            <a:pPr lvl="0"/>
            <a:r>
              <a:rPr lang="cs-CZ" dirty="0"/>
              <a:t>mohou se měnit</a:t>
            </a:r>
          </a:p>
          <a:p>
            <a:pPr lvl="0"/>
            <a:r>
              <a:rPr lang="cs-CZ" dirty="0"/>
              <a:t>mohou být překrouceny nebo zjednodušeny</a:t>
            </a:r>
          </a:p>
          <a:p>
            <a:pPr lvl="0"/>
            <a:r>
              <a:rPr lang="cs-CZ" dirty="0"/>
              <a:t>jsou mocným impulsem pro lidské chování a konečně také instrumentem manipulace ze strany mocenských vůdců.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9439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Liberalizmus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32500" lnSpcReduction="20000"/>
          </a:bodyPr>
          <a:lstStyle/>
          <a:p>
            <a:r>
              <a:rPr lang="cs-CZ" sz="6700" b="1" u="sng" dirty="0"/>
              <a:t>vznik Anglie v 17. století</a:t>
            </a:r>
          </a:p>
          <a:p>
            <a:r>
              <a:rPr lang="cs-CZ" sz="6700" b="1" u="sng" dirty="0"/>
              <a:t>Původ slova </a:t>
            </a:r>
            <a:r>
              <a:rPr lang="cs-CZ" sz="6700" b="1" i="1" u="sng" dirty="0" err="1"/>
              <a:t>libertas</a:t>
            </a:r>
            <a:r>
              <a:rPr lang="cs-CZ" sz="6700" b="1" u="sng" dirty="0"/>
              <a:t> (svoboda() </a:t>
            </a:r>
          </a:p>
          <a:p>
            <a:r>
              <a:rPr lang="cs-CZ" sz="6700" b="1" u="sng" dirty="0"/>
              <a:t>hlavní důraz na svobodu jednotlivce a otevřenou společnost svobodných individuí.</a:t>
            </a:r>
            <a:r>
              <a:rPr lang="cs-CZ" sz="6700" dirty="0"/>
              <a:t> </a:t>
            </a:r>
          </a:p>
          <a:p>
            <a:r>
              <a:rPr lang="cs-CZ" sz="6700" dirty="0"/>
              <a:t>Svoboda je v klasickém liberalizmu chápána v negativním smyslu jako svoboda od: státu, od autority, od tradice, znamená sice jejich omezení, ale nikoliv destrukci. </a:t>
            </a:r>
          </a:p>
          <a:p>
            <a:r>
              <a:rPr lang="cs-CZ" sz="6700" b="1" u="sng" dirty="0"/>
              <a:t>Zakladatelé: Thomas Hobbes a John Locke</a:t>
            </a:r>
            <a:endParaRPr lang="cs-CZ" sz="6700" dirty="0"/>
          </a:p>
          <a:p>
            <a:r>
              <a:rPr lang="cs-CZ" sz="6700" dirty="0"/>
              <a:t>Adam Smith „</a:t>
            </a:r>
            <a:r>
              <a:rPr lang="cs-CZ" sz="6700" i="1" dirty="0"/>
              <a:t>Bohatství národů“ </a:t>
            </a:r>
            <a:r>
              <a:rPr lang="cs-CZ" sz="6700" dirty="0"/>
              <a:t> položil základy teorie svobodného trhu. V rané fázi liberalizmus charakterizován ekonomickou doktrínou </a:t>
            </a:r>
            <a:r>
              <a:rPr lang="cs-CZ" sz="6700" b="1" u="sng" dirty="0"/>
              <a:t>LAISSEZ-FAIRE</a:t>
            </a:r>
          </a:p>
          <a:p>
            <a:r>
              <a:rPr lang="cs-CZ" sz="6700" dirty="0"/>
              <a:t>Cílem všech liberálních koncepcí je důraz na individuální svobodu a ochrana společnosti a ekonomického systému před vnějšími zásahy vlády. Liberálové argumentují, že nelze předvídat důsledky žádného jednání a proto i každá, byť dobře myšlená regulace může vyvolat nežádoucí důsledky ve společnosti a nerovnováhu trhu.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702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Konzervatizmus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Původ slova </a:t>
            </a:r>
            <a:r>
              <a:rPr lang="cs-CZ" b="1" i="1" dirty="0"/>
              <a:t>„</a:t>
            </a:r>
            <a:r>
              <a:rPr lang="cs-CZ" b="1" i="1" dirty="0" err="1"/>
              <a:t>conzervare</a:t>
            </a:r>
            <a:r>
              <a:rPr lang="cs-CZ" b="1" i="1" dirty="0"/>
              <a:t>“ </a:t>
            </a:r>
            <a:r>
              <a:rPr lang="cs-CZ" b="1" dirty="0"/>
              <a:t>(zachovávat)</a:t>
            </a:r>
          </a:p>
          <a:p>
            <a:r>
              <a:rPr lang="cs-CZ" dirty="0"/>
              <a:t>Zachování tradičních hodnot a ověřených principů. </a:t>
            </a:r>
          </a:p>
          <a:p>
            <a:r>
              <a:rPr lang="cs-CZ" dirty="0"/>
              <a:t>Nestaví se proti společenskému vývoji, ale proti překotnému vývoji, revolucím a chaosu, proti nimž staví stabilitu a řád. </a:t>
            </a:r>
          </a:p>
          <a:p>
            <a:r>
              <a:rPr lang="cs-CZ" dirty="0"/>
              <a:t>Konzervatizmus myšlenky se začal zpočátku vymezovat negativně jako reakce na osvícenství. </a:t>
            </a:r>
          </a:p>
          <a:p>
            <a:r>
              <a:rPr lang="cs-CZ" dirty="0"/>
              <a:t>Za zakladatele považován Edmund </a:t>
            </a:r>
            <a:r>
              <a:rPr lang="cs-CZ" dirty="0" err="1"/>
              <a:t>Burke</a:t>
            </a:r>
            <a:r>
              <a:rPr lang="cs-CZ" dirty="0"/>
              <a:t>, který poukazoval na revoluční chaos ve Francii. </a:t>
            </a:r>
          </a:p>
          <a:p>
            <a:r>
              <a:rPr lang="cs-CZ" b="1" u="sng" dirty="0"/>
              <a:t>19 století – konzervatizmus stojí v protikladu s liberalizmem. Vytýkal liberalizmu –přílišný důraz na svobodu, které je ohrožením pro společenský řád, protože znamená sobecké jednání jednotlivce na úkor celku a potlačování tradičních hodnot.</a:t>
            </a:r>
            <a:r>
              <a:rPr lang="cs-CZ" dirty="0"/>
              <a:t> </a:t>
            </a:r>
          </a:p>
          <a:p>
            <a:r>
              <a:rPr lang="cs-CZ" b="1" u="sng" dirty="0"/>
              <a:t>Ve 20. století dochází ke sbližování konzervativců s Liberály –</a:t>
            </a:r>
            <a:r>
              <a:rPr lang="cs-CZ" dirty="0"/>
              <a:t> Michael </a:t>
            </a:r>
            <a:r>
              <a:rPr lang="cs-CZ" dirty="0" err="1"/>
              <a:t>Oakeshott</a:t>
            </a:r>
            <a:r>
              <a:rPr lang="cs-CZ" dirty="0"/>
              <a:t>, základní kámen konzervatizmu – stabilní politický systém a právní řád, kterým se přidává jistý respekt k demokracii, soukromému vlastnictví a svobodě jednotlivce. </a:t>
            </a:r>
          </a:p>
        </p:txBody>
      </p:sp>
    </p:spTree>
    <p:extLst>
      <p:ext uri="{BB962C8B-B14F-4D97-AF65-F5344CB8AC3E}">
        <p14:creationId xmlns:p14="http://schemas.microsoft.com/office/powerpoint/2010/main" val="38261953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Socializmus a komunizmus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2000" dirty="0"/>
              <a:t>Kořeny můžeme nalézt u Platóna, Thomase Mora, </a:t>
            </a:r>
            <a:r>
              <a:rPr lang="cs-CZ" sz="2000" dirty="0" err="1"/>
              <a:t>Thomasse</a:t>
            </a:r>
            <a:r>
              <a:rPr lang="cs-CZ" sz="2000" dirty="0"/>
              <a:t> </a:t>
            </a:r>
            <a:r>
              <a:rPr lang="cs-CZ" sz="2000" dirty="0" err="1"/>
              <a:t>Campanelly</a:t>
            </a:r>
            <a:endParaRPr lang="cs-CZ" sz="2000" dirty="0"/>
          </a:p>
          <a:p>
            <a:r>
              <a:rPr lang="cs-CZ" sz="2000" dirty="0"/>
              <a:t>Představitelé Karl Marx, Friedrich Engels</a:t>
            </a:r>
          </a:p>
          <a:p>
            <a:r>
              <a:rPr lang="cs-CZ" sz="2000" dirty="0"/>
              <a:t>Vize společnosti založené na rovnosti a sociální spravedlnosti. </a:t>
            </a:r>
          </a:p>
          <a:p>
            <a:r>
              <a:rPr lang="cs-CZ" sz="2000" dirty="0"/>
              <a:t>Odsuzování kapitalistického ekonomického systému a liberalizmu jako ideologie.</a:t>
            </a:r>
          </a:p>
          <a:p>
            <a:r>
              <a:rPr lang="cs-CZ" sz="2000" dirty="0"/>
              <a:t>Staví se proti vykořisťování, při kterém si vládnoucí buržoazní třída přivlastňuje výsledky práce vykořisťované třídy dělníků. </a:t>
            </a:r>
          </a:p>
          <a:p>
            <a:r>
              <a:rPr lang="cs-CZ" sz="2000" dirty="0"/>
              <a:t>Východiska a závěry socializmu a komunizmu jsou téměř shodné. Přetrvává mezi nimi rozdíl, jak dosáhnout cíle. </a:t>
            </a:r>
          </a:p>
          <a:p>
            <a:r>
              <a:rPr lang="cs-CZ" sz="2000" dirty="0"/>
              <a:t>Socialisté – nenásilná změna, postupná evoluce, společenské vlastnictví</a:t>
            </a:r>
          </a:p>
          <a:p>
            <a:r>
              <a:rPr lang="cs-CZ" sz="2000" dirty="0"/>
              <a:t>Komunisté – revoluce, státní kontrola.</a:t>
            </a:r>
          </a:p>
          <a:p>
            <a:r>
              <a:rPr lang="cs-CZ" sz="2000" dirty="0"/>
              <a:t>Po Marxově smrti – se proudy vydělily – Stalin, </a:t>
            </a:r>
            <a:r>
              <a:rPr lang="cs-CZ" sz="2000" dirty="0" err="1"/>
              <a:t>Trotski</a:t>
            </a:r>
            <a:r>
              <a:rPr lang="cs-CZ" sz="2000" dirty="0"/>
              <a:t>, Milovan </a:t>
            </a:r>
            <a:r>
              <a:rPr lang="cs-CZ" sz="2000" dirty="0" err="1"/>
              <a:t>Djilas</a:t>
            </a:r>
            <a:r>
              <a:rPr lang="cs-CZ" sz="2000" dirty="0"/>
              <a:t>, Neomarxizmus, Frankfurtská škola (</a:t>
            </a:r>
            <a:r>
              <a:rPr lang="cs-CZ" sz="2000" dirty="0" err="1"/>
              <a:t>Adorno</a:t>
            </a:r>
            <a:r>
              <a:rPr lang="cs-CZ" sz="2000" dirty="0"/>
              <a:t>, </a:t>
            </a:r>
            <a:r>
              <a:rPr lang="cs-CZ" sz="2000" dirty="0" err="1"/>
              <a:t>Habermas</a:t>
            </a:r>
            <a:r>
              <a:rPr 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84476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Totalitarizmus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– používán ve fašistické Itálii. (italská opozice, posléze G. </a:t>
            </a:r>
            <a:r>
              <a:rPr lang="cs-CZ" dirty="0" err="1"/>
              <a:t>Gentile</a:t>
            </a:r>
            <a:r>
              <a:rPr lang="cs-CZ" dirty="0"/>
              <a:t>, (B. Mussolini – „všezahrnující stát“)</a:t>
            </a:r>
          </a:p>
          <a:p>
            <a:r>
              <a:rPr lang="cs-CZ" dirty="0" err="1"/>
              <a:t>Encyclopaedia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Scientes</a:t>
            </a:r>
            <a:r>
              <a:rPr lang="cs-CZ" dirty="0"/>
              <a:t>  (1934)</a:t>
            </a:r>
          </a:p>
          <a:p>
            <a:r>
              <a:rPr lang="cs-CZ" dirty="0" err="1"/>
              <a:t>Carl</a:t>
            </a:r>
            <a:r>
              <a:rPr lang="cs-CZ" dirty="0"/>
              <a:t> </a:t>
            </a:r>
            <a:r>
              <a:rPr lang="cs-CZ" dirty="0" err="1"/>
              <a:t>Joachim</a:t>
            </a:r>
            <a:r>
              <a:rPr lang="cs-CZ" dirty="0"/>
              <a:t> Friedrich, </a:t>
            </a:r>
            <a:r>
              <a:rPr lang="cs-CZ" dirty="0" err="1"/>
              <a:t>Zbigniew</a:t>
            </a:r>
            <a:r>
              <a:rPr lang="cs-CZ" dirty="0"/>
              <a:t> </a:t>
            </a:r>
            <a:r>
              <a:rPr lang="cs-CZ" dirty="0" err="1"/>
              <a:t>Brzezinski</a:t>
            </a:r>
            <a:r>
              <a:rPr lang="cs-CZ" dirty="0"/>
              <a:t> – </a:t>
            </a:r>
            <a:r>
              <a:rPr lang="cs-CZ" i="1" dirty="0" err="1"/>
              <a:t>Totalitarian</a:t>
            </a:r>
            <a:r>
              <a:rPr lang="cs-CZ" i="1" dirty="0"/>
              <a:t> </a:t>
            </a:r>
            <a:r>
              <a:rPr lang="cs-CZ" i="1" dirty="0" err="1"/>
              <a:t>Dictatorship</a:t>
            </a:r>
            <a:r>
              <a:rPr lang="cs-CZ" i="1" dirty="0"/>
              <a:t> </a:t>
            </a:r>
            <a:r>
              <a:rPr lang="cs-CZ" i="1" dirty="0" err="1"/>
              <a:t>and</a:t>
            </a:r>
            <a:r>
              <a:rPr lang="cs-CZ" i="1" dirty="0"/>
              <a:t> </a:t>
            </a:r>
            <a:r>
              <a:rPr lang="cs-CZ" i="1" dirty="0" err="1"/>
              <a:t>Democracy</a:t>
            </a:r>
            <a:endParaRPr lang="cs-CZ" i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Friedrich, </a:t>
            </a:r>
            <a:r>
              <a:rPr lang="cs-CZ" dirty="0" err="1"/>
              <a:t>Brzezinski</a:t>
            </a:r>
            <a:r>
              <a:rPr lang="cs-CZ" dirty="0"/>
              <a:t> – znaky totalitarizmu: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04056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oficiální ideologie</a:t>
            </a:r>
          </a:p>
          <a:p>
            <a:pPr lvl="0"/>
            <a:r>
              <a:rPr lang="cs-CZ" b="1" dirty="0"/>
              <a:t>jediná masová politická strana </a:t>
            </a:r>
            <a:r>
              <a:rPr lang="cs-CZ" dirty="0"/>
              <a:t>– v čele s jediným vůdce, hierarchicky organizována a je buď nadřízena státní byrokracii nebo je s ní výrazně propojena</a:t>
            </a:r>
          </a:p>
          <a:p>
            <a:pPr lvl="0"/>
            <a:r>
              <a:rPr lang="cs-CZ" dirty="0"/>
              <a:t>prakticky absolutní monopol na kontrolu všech prostředků ozbrojené moci (armády)  tato kontrola je buď prováděna politickou stranou, nebo s ní spojenou a podřízenou byrokracií</a:t>
            </a:r>
          </a:p>
          <a:p>
            <a:pPr lvl="0"/>
            <a:r>
              <a:rPr lang="cs-CZ" dirty="0"/>
              <a:t>prakticky úplná kontrola prostředků masové komunikace – prostřednictvím stejných mechanizmů jako kontrola ozbrojených složek</a:t>
            </a:r>
          </a:p>
          <a:p>
            <a:r>
              <a:rPr lang="cs-CZ" dirty="0"/>
              <a:t>systém fyzické a psychologické kontroly společnosti prostřednictvím policie využívající teroristických postupů.</a:t>
            </a:r>
          </a:p>
          <a:p>
            <a:r>
              <a:rPr lang="cs-CZ" dirty="0"/>
              <a:t>centrální řízení a kontrola ekonomiky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Hannah</a:t>
            </a:r>
            <a:r>
              <a:rPr lang="cs-CZ" dirty="0"/>
              <a:t> </a:t>
            </a:r>
            <a:r>
              <a:rPr lang="cs-CZ" dirty="0" err="1"/>
              <a:t>Arendt</a:t>
            </a:r>
            <a:r>
              <a:rPr lang="cs-CZ" dirty="0"/>
              <a:t>(</a:t>
            </a:r>
            <a:r>
              <a:rPr lang="cs-CZ" dirty="0" err="1"/>
              <a:t>ová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role ideologie, ambice vytvořit „nového člověka,“  využívá masovou indoktrinaci a teror.</a:t>
            </a:r>
          </a:p>
          <a:p>
            <a:r>
              <a:rPr lang="cs-CZ" dirty="0"/>
              <a:t>Dvě podmínky</a:t>
            </a:r>
          </a:p>
          <a:p>
            <a:pPr lvl="1"/>
            <a:r>
              <a:rPr lang="cs-CZ" dirty="0"/>
              <a:t>„společnost řídí jedna politická strana v čele se zbožštěným vůdcem, která je nositelkou ideologie a teroru. </a:t>
            </a:r>
          </a:p>
          <a:p>
            <a:pPr lvl="1"/>
            <a:r>
              <a:rPr lang="cs-CZ" dirty="0"/>
              <a:t>Společnost má masový charakter způsobující izolovanost člověka a jeho vykořeněnost z tradičních společenských struktur.“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Totalitarizmus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544616"/>
          </a:xfrm>
        </p:spPr>
        <p:txBody>
          <a:bodyPr>
            <a:normAutofit fontScale="85000" lnSpcReduction="10000"/>
          </a:bodyPr>
          <a:lstStyle/>
          <a:p>
            <a:r>
              <a:rPr lang="cs-CZ" i="1" dirty="0"/>
              <a:t>Teorie demokracie </a:t>
            </a:r>
            <a:r>
              <a:rPr lang="cs-CZ" dirty="0"/>
              <a:t>(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</a:t>
            </a:r>
            <a:r>
              <a:rPr lang="cs-CZ" dirty="0" err="1"/>
              <a:t>Revisited</a:t>
            </a:r>
            <a:r>
              <a:rPr lang="cs-CZ" dirty="0"/>
              <a:t>), 1977 </a:t>
            </a:r>
          </a:p>
          <a:p>
            <a:r>
              <a:rPr lang="cs-CZ" dirty="0"/>
              <a:t>totalitarizmus nový „název něčeho, co dosud nebylo pojmenováno</a:t>
            </a:r>
          </a:p>
          <a:p>
            <a:r>
              <a:rPr lang="cs-CZ" dirty="0" err="1"/>
              <a:t>Giovani</a:t>
            </a:r>
            <a:r>
              <a:rPr lang="cs-CZ" dirty="0"/>
              <a:t> </a:t>
            </a:r>
            <a:r>
              <a:rPr lang="cs-CZ" dirty="0" err="1"/>
              <a:t>Sartori</a:t>
            </a:r>
            <a:r>
              <a:rPr lang="cs-CZ" dirty="0"/>
              <a:t>. – znaky totalitarismu:</a:t>
            </a:r>
          </a:p>
          <a:p>
            <a:pPr lvl="0"/>
            <a:r>
              <a:rPr lang="cs-CZ" dirty="0"/>
              <a:t>totální rozšíření a pronikání moci státu</a:t>
            </a:r>
          </a:p>
          <a:p>
            <a:pPr lvl="0"/>
            <a:r>
              <a:rPr lang="cs-CZ" dirty="0"/>
              <a:t>ideologizace politiky v podobě politického náboženství majícího své kořeny ve Francouzské revoluci.</a:t>
            </a:r>
          </a:p>
          <a:p>
            <a:pPr lvl="0"/>
            <a:r>
              <a:rPr lang="cs-CZ" dirty="0"/>
              <a:t>Politické ovládnutí všeho, včetně mimopolitické oblasti člověka. </a:t>
            </a:r>
          </a:p>
          <a:p>
            <a:pPr lvl="1"/>
            <a:r>
              <a:rPr lang="cs-CZ" dirty="0" err="1"/>
              <a:t>Sartori</a:t>
            </a:r>
            <a:r>
              <a:rPr lang="cs-CZ" dirty="0"/>
              <a:t> </a:t>
            </a:r>
            <a:r>
              <a:rPr lang="cs-CZ" b="1" dirty="0"/>
              <a:t>neklade</a:t>
            </a:r>
            <a:r>
              <a:rPr lang="cs-CZ" dirty="0"/>
              <a:t> velký </a:t>
            </a:r>
            <a:r>
              <a:rPr lang="cs-CZ" b="1" dirty="0"/>
              <a:t>důraz </a:t>
            </a:r>
            <a:r>
              <a:rPr lang="cs-CZ" dirty="0"/>
              <a:t>na </a:t>
            </a:r>
            <a:r>
              <a:rPr lang="cs-CZ" b="1" dirty="0"/>
              <a:t>teror.</a:t>
            </a:r>
            <a:r>
              <a:rPr lang="cs-CZ" dirty="0"/>
              <a:t> Dále poukazuje, že žádný politický systém není statický, ale, že se vyvíjí. Jsou 2 fáze: </a:t>
            </a:r>
            <a:r>
              <a:rPr lang="cs-CZ" b="1" u="sng" dirty="0"/>
              <a:t>fáze prosazování a fáze stabilizace. </a:t>
            </a:r>
          </a:p>
          <a:p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40650032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Juan José </a:t>
            </a:r>
            <a:r>
              <a:rPr lang="cs-CZ" dirty="0" err="1"/>
              <a:t>Linz</a:t>
            </a:r>
            <a:r>
              <a:rPr lang="cs-CZ" dirty="0"/>
              <a:t>: znaky totalitarizmu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1) </a:t>
            </a:r>
            <a:r>
              <a:rPr lang="cs-CZ" b="1" dirty="0"/>
              <a:t>Jediné centrum moci </a:t>
            </a:r>
            <a:r>
              <a:rPr lang="cs-CZ" dirty="0"/>
              <a:t>(nutně nemusí být jednolité). Jakýkoli pluralismus existujících institucí, či skupin odvozuje svou legitimitu z tohoto jediného centra. </a:t>
            </a:r>
          </a:p>
          <a:p>
            <a:r>
              <a:rPr lang="cs-CZ" dirty="0"/>
              <a:t>2) Život společnosti zcela (totálně) ovládá a řídí výlučná samostatná a více, či méně </a:t>
            </a:r>
            <a:r>
              <a:rPr lang="cs-CZ" b="1" dirty="0"/>
              <a:t>intelektuálně podložená ideologie</a:t>
            </a:r>
            <a:r>
              <a:rPr lang="cs-CZ" dirty="0"/>
              <a:t>. </a:t>
            </a:r>
          </a:p>
          <a:p>
            <a:r>
              <a:rPr lang="cs-CZ" dirty="0"/>
              <a:t>3) </a:t>
            </a:r>
            <a:r>
              <a:rPr lang="cs-CZ" b="1" dirty="0"/>
              <a:t>Masivní politická mobilizace</a:t>
            </a:r>
            <a:r>
              <a:rPr lang="cs-CZ" dirty="0"/>
              <a:t>. Vynucování k aktivní účasti na veřejném životě. </a:t>
            </a:r>
          </a:p>
        </p:txBody>
      </p:sp>
    </p:spTree>
    <p:extLst>
      <p:ext uri="{BB962C8B-B14F-4D97-AF65-F5344CB8AC3E}">
        <p14:creationId xmlns:p14="http://schemas.microsoft.com/office/powerpoint/2010/main" val="2410923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Geneze politické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Začíná se prosazovat v první polovině 19. století. dvojí pojetí: </a:t>
            </a:r>
          </a:p>
          <a:p>
            <a:pPr lvl="1"/>
            <a:r>
              <a:rPr lang="cs-CZ" dirty="0"/>
              <a:t>Výzkum institucí a vztahů mezi vládou a lidmi</a:t>
            </a:r>
          </a:p>
          <a:p>
            <a:pPr lvl="1"/>
            <a:r>
              <a:rPr lang="cs-CZ" dirty="0"/>
              <a:t>„věda o morálce“</a:t>
            </a:r>
          </a:p>
          <a:p>
            <a:r>
              <a:rPr lang="cs-CZ" dirty="0"/>
              <a:t>Další rozvoj umožněn rozvojem správních aparátů v DEMOKRATICKÝCH společnostech. (Vládní a správní aparáty pociťovaly potřebu využívat odborných poznatků) – umožnilo rozvoj empirických výzkumů. W. Wilson – </a:t>
            </a:r>
            <a:r>
              <a:rPr lang="cs-CZ" i="1" dirty="0"/>
              <a:t>Studium správy (</a:t>
            </a:r>
            <a:r>
              <a:rPr lang="cs-CZ" i="1" dirty="0" err="1"/>
              <a:t>The</a:t>
            </a:r>
            <a:r>
              <a:rPr lang="cs-CZ" i="1" dirty="0"/>
              <a:t> Study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Administration</a:t>
            </a:r>
            <a:r>
              <a:rPr lang="cs-CZ" i="1" dirty="0"/>
              <a:t>,</a:t>
            </a:r>
            <a:r>
              <a:rPr lang="cs-CZ" dirty="0"/>
              <a:t> z r. 1889 In: </a:t>
            </a:r>
            <a:r>
              <a:rPr lang="cs-CZ" dirty="0" err="1"/>
              <a:t>Political</a:t>
            </a:r>
            <a:r>
              <a:rPr lang="cs-CZ" dirty="0"/>
              <a:t> science </a:t>
            </a:r>
            <a:r>
              <a:rPr lang="cs-CZ" dirty="0" err="1"/>
              <a:t>Quaterly</a:t>
            </a:r>
            <a:r>
              <a:rPr lang="cs-CZ" dirty="0"/>
              <a:t>). </a:t>
            </a:r>
          </a:p>
          <a:p>
            <a:r>
              <a:rPr lang="cs-CZ" dirty="0" err="1"/>
              <a:t>Staatstheorie</a:t>
            </a:r>
            <a:r>
              <a:rPr lang="cs-CZ" dirty="0"/>
              <a:t> - ztotožňovala politickou vědu s teorií státu a byla </a:t>
            </a:r>
            <a:r>
              <a:rPr lang="cs-CZ" b="1" dirty="0"/>
              <a:t>odvozena od ústavního práva.</a:t>
            </a:r>
          </a:p>
          <a:p>
            <a:r>
              <a:rPr lang="cs-CZ" dirty="0"/>
              <a:t>Přibližně do 60. let 20 století převažoval pohled, že politologie je velmi úzce spjata s právem.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Juan José </a:t>
            </a:r>
            <a:r>
              <a:rPr lang="cs-CZ" dirty="0" err="1"/>
              <a:t>Linz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typy nedemokratických režimů:</a:t>
            </a:r>
          </a:p>
          <a:p>
            <a:r>
              <a:rPr lang="cs-CZ" dirty="0"/>
              <a:t>1. Totalitní režimy</a:t>
            </a:r>
          </a:p>
          <a:p>
            <a:r>
              <a:rPr lang="cs-CZ" dirty="0"/>
              <a:t>2. Autoritativní režimy</a:t>
            </a:r>
          </a:p>
          <a:p>
            <a:r>
              <a:rPr lang="cs-CZ" dirty="0"/>
              <a:t>3. </a:t>
            </a:r>
            <a:r>
              <a:rPr lang="cs-CZ" dirty="0" err="1"/>
              <a:t>Sultanistické</a:t>
            </a:r>
            <a:r>
              <a:rPr lang="cs-CZ" dirty="0"/>
              <a:t> režimy</a:t>
            </a:r>
          </a:p>
          <a:p>
            <a:r>
              <a:rPr lang="cs-CZ" dirty="0"/>
              <a:t>4. Po revizi společně s Alfredem </a:t>
            </a:r>
            <a:r>
              <a:rPr lang="cs-CZ" dirty="0" err="1"/>
              <a:t>Stepanem</a:t>
            </a:r>
            <a:r>
              <a:rPr lang="cs-CZ" dirty="0"/>
              <a:t> – Posttotalitní režimy</a:t>
            </a:r>
          </a:p>
        </p:txBody>
      </p:sp>
    </p:spTree>
    <p:extLst>
      <p:ext uri="{BB962C8B-B14F-4D97-AF65-F5344CB8AC3E}">
        <p14:creationId xmlns:p14="http://schemas.microsoft.com/office/powerpoint/2010/main" val="19669808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Totalitní x autoritativní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Wolfgang Merkel </a:t>
            </a:r>
          </a:p>
          <a:p>
            <a:r>
              <a:rPr lang="cs-CZ" dirty="0"/>
              <a:t>diktatura strany a diktatura vůdce. </a:t>
            </a:r>
          </a:p>
          <a:p>
            <a:r>
              <a:rPr lang="cs-CZ" dirty="0"/>
              <a:t>Diktatura strany spíše klasifikačním rysem typickým pro autoritativní režimy, zatímco diktatura vůdce je příznačná pro totalitní režimy.</a:t>
            </a:r>
          </a:p>
          <a:p>
            <a:r>
              <a:rPr lang="cs-CZ" dirty="0"/>
              <a:t>Totalitní režimy:</a:t>
            </a:r>
          </a:p>
          <a:p>
            <a:pPr lvl="1"/>
            <a:r>
              <a:rPr lang="cs-CZ" dirty="0"/>
              <a:t>Komunistické totalitní režimy (např. SSSR mezi lety 1929 - 1953), </a:t>
            </a:r>
          </a:p>
          <a:p>
            <a:pPr lvl="1"/>
            <a:r>
              <a:rPr lang="cs-CZ" dirty="0"/>
              <a:t>2) Fašistické režimy (zde řadí pouze nacistické Německo, </a:t>
            </a:r>
          </a:p>
          <a:p>
            <a:pPr lvl="1"/>
            <a:r>
              <a:rPr lang="cs-CZ" dirty="0"/>
              <a:t>3) teokratické totalitní režimy (mezi ně řadí např. Írán mezi lety 1979 - 1989). </a:t>
            </a:r>
          </a:p>
        </p:txBody>
      </p:sp>
    </p:spTree>
    <p:extLst>
      <p:ext uri="{BB962C8B-B14F-4D97-AF65-F5344CB8AC3E}">
        <p14:creationId xmlns:p14="http://schemas.microsoft.com/office/powerpoint/2010/main" val="11377640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Uwe</a:t>
            </a:r>
            <a:r>
              <a:rPr lang="cs-CZ" dirty="0"/>
              <a:t> Friedrich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3 typy totalitních režimů:</a:t>
            </a:r>
          </a:p>
          <a:p>
            <a:r>
              <a:rPr lang="cs-CZ" b="1" dirty="0"/>
              <a:t>teroristické, byrokratické, teokratické</a:t>
            </a:r>
          </a:p>
          <a:p>
            <a:r>
              <a:rPr lang="cs-CZ" b="1" dirty="0"/>
              <a:t>Teroristické</a:t>
            </a:r>
            <a:r>
              <a:rPr lang="cs-CZ" dirty="0"/>
              <a:t> totalitní režimy - </a:t>
            </a:r>
            <a:r>
              <a:rPr lang="cs-CZ" b="1" dirty="0"/>
              <a:t>teror </a:t>
            </a:r>
            <a:r>
              <a:rPr lang="cs-CZ" dirty="0"/>
              <a:t>sehrává </a:t>
            </a:r>
            <a:r>
              <a:rPr lang="cs-CZ" b="1" dirty="0"/>
              <a:t>klíčovou roli</a:t>
            </a:r>
            <a:r>
              <a:rPr lang="cs-CZ" dirty="0"/>
              <a:t> (SSSR za vlády Lenina a Stalina, Severní Korea, nacistické Německo nebo Albánie </a:t>
            </a:r>
            <a:r>
              <a:rPr lang="cs-CZ" dirty="0" err="1"/>
              <a:t>Evera</a:t>
            </a:r>
            <a:r>
              <a:rPr lang="cs-CZ" dirty="0"/>
              <a:t> </a:t>
            </a:r>
            <a:r>
              <a:rPr lang="cs-CZ" dirty="0" err="1"/>
              <a:t>Hoxhy</a:t>
            </a:r>
            <a:r>
              <a:rPr lang="cs-CZ" dirty="0"/>
              <a:t>). </a:t>
            </a:r>
          </a:p>
          <a:p>
            <a:r>
              <a:rPr lang="cs-CZ" b="1" dirty="0"/>
              <a:t>Byrokratické</a:t>
            </a:r>
            <a:r>
              <a:rPr lang="cs-CZ" dirty="0"/>
              <a:t> totalitní režimy -  teror nahrazen vládou nomenklaturních kádrů. Vládnoucí byrokracie je často totožná se stranickou strukturou, anebo podléhá její přímé kontrole. </a:t>
            </a:r>
          </a:p>
          <a:p>
            <a:r>
              <a:rPr lang="cs-CZ" b="1" dirty="0"/>
              <a:t>Teokratické</a:t>
            </a:r>
            <a:r>
              <a:rPr lang="cs-CZ" dirty="0"/>
              <a:t> totalitní režimy – ústřední místo zde zaujímá islamistická ideologie (Írán po islámské revoluci v roce 1979 za vlády ajatolláha Chomejního).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6336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Autoritativní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Juan José LINZ: </a:t>
            </a:r>
            <a:r>
              <a:rPr lang="cs-CZ" i="1" dirty="0"/>
              <a:t>Totalitní a autoritářské režimy </a:t>
            </a:r>
            <a:r>
              <a:rPr lang="cs-CZ" dirty="0"/>
              <a:t>(</a:t>
            </a:r>
            <a:r>
              <a:rPr lang="cs-CZ" dirty="0" err="1"/>
              <a:t>Totalitarian</a:t>
            </a:r>
            <a:r>
              <a:rPr lang="cs-CZ" dirty="0"/>
              <a:t> and </a:t>
            </a:r>
            <a:r>
              <a:rPr lang="cs-CZ" dirty="0" err="1"/>
              <a:t>Autoritarian</a:t>
            </a:r>
            <a:r>
              <a:rPr lang="cs-CZ" dirty="0"/>
              <a:t> </a:t>
            </a:r>
            <a:r>
              <a:rPr lang="cs-CZ" dirty="0" err="1"/>
              <a:t>Regimes</a:t>
            </a:r>
            <a:r>
              <a:rPr lang="cs-CZ" dirty="0"/>
              <a:t>)</a:t>
            </a:r>
            <a:r>
              <a:rPr lang="cs-CZ" i="1" dirty="0"/>
              <a:t>, </a:t>
            </a:r>
            <a:r>
              <a:rPr lang="cs-CZ" dirty="0"/>
              <a:t>1974</a:t>
            </a:r>
          </a:p>
          <a:p>
            <a:r>
              <a:rPr lang="cs-CZ" dirty="0"/>
              <a:t>Koncept vystavěl na případu Frankova Španělska</a:t>
            </a:r>
          </a:p>
          <a:p>
            <a:r>
              <a:rPr lang="cs-CZ" dirty="0"/>
              <a:t>Autoritativní režimy charakterizuje jako politické systémy:</a:t>
            </a:r>
          </a:p>
          <a:p>
            <a:pPr lvl="0"/>
            <a:r>
              <a:rPr lang="cs-CZ" b="1" dirty="0"/>
              <a:t>1) „s limitovaným</a:t>
            </a:r>
            <a:r>
              <a:rPr lang="cs-CZ" dirty="0"/>
              <a:t> </a:t>
            </a:r>
            <a:r>
              <a:rPr lang="cs-CZ" b="1" dirty="0"/>
              <a:t>politickým pluralismem</a:t>
            </a:r>
            <a:endParaRPr lang="cs-CZ" dirty="0"/>
          </a:p>
          <a:p>
            <a:pPr lvl="0"/>
            <a:r>
              <a:rPr lang="cs-CZ" b="1" dirty="0"/>
              <a:t>2) bez v</a:t>
            </a:r>
            <a:r>
              <a:rPr lang="cs-CZ" dirty="0"/>
              <a:t>ybroušené a vedoucí </a:t>
            </a:r>
            <a:r>
              <a:rPr lang="cs-CZ" b="1" dirty="0"/>
              <a:t>ideologie</a:t>
            </a:r>
            <a:r>
              <a:rPr lang="cs-CZ" dirty="0"/>
              <a:t>, zato s typickou mentalitou</a:t>
            </a:r>
          </a:p>
          <a:p>
            <a:pPr lvl="0"/>
            <a:r>
              <a:rPr lang="cs-CZ" dirty="0"/>
              <a:t>3) bez </a:t>
            </a:r>
            <a:r>
              <a:rPr lang="cs-CZ" b="1" dirty="0"/>
              <a:t>extenzivní či intenzivní politické mobilizace</a:t>
            </a:r>
            <a:r>
              <a:rPr lang="cs-CZ" dirty="0"/>
              <a:t> (vyjma některé etapy jejich vývoje)</a:t>
            </a:r>
          </a:p>
          <a:p>
            <a:r>
              <a:rPr lang="cs-CZ" dirty="0"/>
              <a:t>4) ve kterých vůdce či výjimečně </a:t>
            </a:r>
            <a:r>
              <a:rPr lang="cs-CZ" b="1" dirty="0"/>
              <a:t>malá skupina uplatňuje moc</a:t>
            </a:r>
            <a:r>
              <a:rPr lang="cs-CZ" dirty="0"/>
              <a:t> uvnitř formálně špatně definovaných, avšak předvídatelných hranic.</a:t>
            </a:r>
          </a:p>
        </p:txBody>
      </p:sp>
    </p:spTree>
    <p:extLst>
      <p:ext uri="{BB962C8B-B14F-4D97-AF65-F5344CB8AC3E}">
        <p14:creationId xmlns:p14="http://schemas.microsoft.com/office/powerpoint/2010/main" val="2035390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autoritativních režimů podle J. J. </a:t>
            </a:r>
            <a:r>
              <a:rPr lang="cs-CZ" dirty="0" err="1"/>
              <a:t>Linze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Na základě kombinace tří faktorů – </a:t>
            </a:r>
            <a:r>
              <a:rPr lang="cs-CZ" b="1" u="sng" dirty="0"/>
              <a:t>stupeň limitovaného pluralismu, ideologičnosti a politické participace </a:t>
            </a:r>
          </a:p>
          <a:p>
            <a:r>
              <a:rPr lang="cs-CZ" b="1" dirty="0"/>
              <a:t>1) Byrokraticko-militaristické autoritativní režimy</a:t>
            </a:r>
            <a:r>
              <a:rPr lang="cs-CZ" dirty="0"/>
              <a:t> </a:t>
            </a:r>
          </a:p>
          <a:p>
            <a:r>
              <a:rPr lang="cs-CZ" b="1" dirty="0"/>
              <a:t>2) Organicko-etatistické autoritativní režimy</a:t>
            </a:r>
          </a:p>
          <a:p>
            <a:r>
              <a:rPr lang="cs-CZ" b="1" dirty="0"/>
              <a:t>3) Mobilizační autoritativní režimy v postdemokratických společnostech</a:t>
            </a:r>
            <a:r>
              <a:rPr lang="cs-CZ" dirty="0"/>
              <a:t> </a:t>
            </a:r>
          </a:p>
          <a:p>
            <a:r>
              <a:rPr lang="cs-CZ" b="1" dirty="0"/>
              <a:t>4) </a:t>
            </a:r>
            <a:r>
              <a:rPr lang="cs-CZ" b="1" dirty="0" err="1"/>
              <a:t>Postkoloniální</a:t>
            </a:r>
            <a:r>
              <a:rPr lang="cs-CZ" b="1" dirty="0"/>
              <a:t> mobilizační autoritativní režimy</a:t>
            </a:r>
            <a:r>
              <a:rPr lang="cs-CZ" dirty="0"/>
              <a:t> </a:t>
            </a:r>
          </a:p>
          <a:p>
            <a:r>
              <a:rPr lang="cs-CZ" b="1" dirty="0"/>
              <a:t>5) Rasové a etnické „demokracie“ – režimy</a:t>
            </a:r>
          </a:p>
          <a:p>
            <a:r>
              <a:rPr lang="cs-CZ" b="1" dirty="0"/>
              <a:t>6) Defektní a </a:t>
            </a:r>
            <a:r>
              <a:rPr lang="cs-CZ" b="1" dirty="0" err="1"/>
              <a:t>pretotalitní</a:t>
            </a:r>
            <a:r>
              <a:rPr lang="cs-CZ" b="1" dirty="0"/>
              <a:t> autoritativní režimy</a:t>
            </a:r>
            <a:r>
              <a:rPr lang="cs-CZ" dirty="0"/>
              <a:t> </a:t>
            </a:r>
          </a:p>
          <a:p>
            <a:r>
              <a:rPr lang="cs-CZ" b="1" dirty="0"/>
              <a:t>7) Posttotalitní autoritativní režimy</a:t>
            </a:r>
            <a:r>
              <a:rPr lang="cs-CZ" dirty="0"/>
              <a:t> </a:t>
            </a:r>
            <a:endParaRPr lang="cs-CZ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9675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Wolfgang Merkel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Diktatura vůdce x diktatura strany</a:t>
            </a:r>
          </a:p>
          <a:p>
            <a:r>
              <a:rPr lang="cs-CZ" dirty="0"/>
              <a:t>9 typů autoritativních režimů:</a:t>
            </a:r>
          </a:p>
          <a:p>
            <a:r>
              <a:rPr lang="cs-CZ" b="1" dirty="0"/>
              <a:t>1. Komunistické autoritativní režimy</a:t>
            </a:r>
          </a:p>
          <a:p>
            <a:r>
              <a:rPr lang="cs-CZ" b="1" dirty="0"/>
              <a:t>2. Fašistické autoritativní režimy</a:t>
            </a:r>
          </a:p>
          <a:p>
            <a:r>
              <a:rPr lang="cs-CZ" b="1" dirty="0"/>
              <a:t>3. Militaristické režimy a) Byrokraticko-militaristické režimy, b) Militaristické vůdcovské režimy</a:t>
            </a:r>
          </a:p>
          <a:p>
            <a:r>
              <a:rPr lang="cs-CZ" b="1" dirty="0"/>
              <a:t>4. Organicko-etatistické režimy</a:t>
            </a:r>
          </a:p>
          <a:p>
            <a:r>
              <a:rPr lang="cs-CZ" b="1" dirty="0"/>
              <a:t>5. Rasistické autoritativní režimy</a:t>
            </a:r>
          </a:p>
          <a:p>
            <a:r>
              <a:rPr lang="cs-CZ" b="1" dirty="0"/>
              <a:t>6. Modernizační autoritativní režimy</a:t>
            </a:r>
          </a:p>
          <a:p>
            <a:r>
              <a:rPr lang="cs-CZ" b="1" dirty="0"/>
              <a:t>7. Teokratické autoritativní režimy</a:t>
            </a:r>
          </a:p>
          <a:p>
            <a:r>
              <a:rPr lang="cs-CZ" b="1" dirty="0"/>
              <a:t>8. Dynastické autoritativní režimy</a:t>
            </a:r>
          </a:p>
          <a:p>
            <a:r>
              <a:rPr lang="cs-CZ" b="1" dirty="0"/>
              <a:t>9. Sultanismus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2517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615748"/>
              </p:ext>
            </p:extLst>
          </p:nvPr>
        </p:nvGraphicFramePr>
        <p:xfrm>
          <a:off x="35495" y="0"/>
          <a:ext cx="8893496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3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SimSun"/>
                        </a:rPr>
                        <a:t>Typ </a:t>
                      </a: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Znaky</a:t>
                      </a: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Totalitní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000" dirty="0">
                          <a:effectLst/>
                        </a:rPr>
                        <a:t>1) Monizmus, 2) ideologie,</a:t>
                      </a:r>
                      <a:r>
                        <a:rPr lang="cs-CZ" sz="2000" baseline="0" dirty="0">
                          <a:effectLst/>
                        </a:rPr>
                        <a:t> 3 )</a:t>
                      </a:r>
                      <a:r>
                        <a:rPr lang="cs-CZ" sz="2000" dirty="0">
                          <a:effectLst/>
                        </a:rPr>
                        <a:t>mobilizace</a:t>
                      </a:r>
                      <a:endParaRPr lang="cs-CZ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Autoritativní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 Limitovaný pluralizmus v různých sférách,</a:t>
                      </a:r>
                      <a:r>
                        <a:rPr lang="cs-CZ" sz="1800" baseline="0" dirty="0">
                          <a:effectLst/>
                        </a:rPr>
                        <a:t> 2) </a:t>
                      </a:r>
                      <a:r>
                        <a:rPr lang="cs-CZ" sz="1800" dirty="0">
                          <a:effectLst/>
                        </a:rPr>
                        <a:t>mentalita,</a:t>
                      </a:r>
                      <a:r>
                        <a:rPr lang="cs-CZ" sz="1800" baseline="0" dirty="0">
                          <a:effectLst/>
                        </a:rPr>
                        <a:t> 3) </a:t>
                      </a:r>
                      <a:r>
                        <a:rPr lang="cs-CZ" sz="1800" dirty="0">
                          <a:effectLst/>
                        </a:rPr>
                        <a:t>depolitizace,</a:t>
                      </a:r>
                      <a:r>
                        <a:rPr lang="cs-CZ" sz="1800" baseline="0" dirty="0">
                          <a:effectLst/>
                        </a:rPr>
                        <a:t> 4) </a:t>
                      </a:r>
                      <a:r>
                        <a:rPr lang="cs-CZ" sz="1800" dirty="0">
                          <a:effectLst/>
                        </a:rPr>
                        <a:t>vůdce, či výjimečně malá skupina uplatňuje moc ve formálně nepříliš jasných, ovšem předvídatelných hranicích</a:t>
                      </a:r>
                      <a:r>
                        <a:rPr lang="cs-CZ" sz="1800" dirty="0">
                          <a:effectLst/>
                          <a:latin typeface="Times New Roman"/>
                        </a:rPr>
                        <a:t>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Posttotalitní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Limitovaný pluralizmus v nepolitických sférách,</a:t>
                      </a:r>
                      <a:r>
                        <a:rPr lang="cs-CZ" sz="1800" baseline="0" dirty="0">
                          <a:effectLst/>
                        </a:rPr>
                        <a:t> 2) </a:t>
                      </a:r>
                      <a:r>
                        <a:rPr lang="cs-CZ" sz="1800" dirty="0">
                          <a:effectLst/>
                        </a:rPr>
                        <a:t>ideologie stále oficiálně určující, ovšem s výrazně oslabeným účinkem 3)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mobilizace se mění v rutinu a projev konformity,</a:t>
                      </a:r>
                      <a:r>
                        <a:rPr lang="cs-CZ" sz="1800" baseline="0" dirty="0">
                          <a:effectLst/>
                        </a:rPr>
                        <a:t> 4) </a:t>
                      </a:r>
                      <a:r>
                        <a:rPr lang="cs-CZ" sz="1800" dirty="0">
                          <a:effectLst/>
                        </a:rPr>
                        <a:t>vládnoucí elita ztrácí revoluční étos a stává se byrokratičtější a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technokratičtější.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 err="1">
                          <a:effectLst/>
                        </a:rPr>
                        <a:t>Sultanistické</a:t>
                      </a:r>
                      <a:r>
                        <a:rPr lang="cs-CZ" sz="2000" i="1" dirty="0">
                          <a:effectLst/>
                        </a:rPr>
                        <a:t>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 Despotická intervence vládce (sultána) do různých sfér nerespektující žádná legální pravidla ani hranice, 2) glorifikace vládce bez silné ideologické nebo mentální báze, 3) spíše nižší mobilizace ovšem s příležitostnými výkyvy k posílení vládcova kultu, 4) vysoce personalizované vůdcovství spojené s dynastickými tendencemi, nepotizmem a klientelizmem.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1" dirty="0">
                          <a:effectLst/>
                          <a:latin typeface="Times New Roman"/>
                          <a:ea typeface="SimSun"/>
                        </a:rPr>
                        <a:t>Převzato:</a:t>
                      </a: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HLOUŠEK, Vít – KOPEČEK, Lubomír – ŠEDO, Jakub: </a:t>
                      </a:r>
                      <a:r>
                        <a:rPr lang="cs-CZ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Politické systémy.</a:t>
                      </a:r>
                      <a:r>
                        <a:rPr lang="cs-C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Brno 2011, s. 42.</a:t>
                      </a: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402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u="sng" dirty="0"/>
              <a:t>DEMOKRACIE – </a:t>
            </a:r>
            <a:endParaRPr lang="cs-CZ" dirty="0"/>
          </a:p>
          <a:p>
            <a:r>
              <a:rPr lang="cs-CZ" dirty="0"/>
              <a:t>Starověké Řecko, Řím, Itálie – renesance – chyběly jim 3 základní politické instituce – celostátní parlament se sestávající z volených zástupců a lidem zvolené místní vlády, jež by byly podřazeny vládě celostátní. Systém, který by kombinoval demokracii na místní úrovni s parlamentem voleným všemi občany. </a:t>
            </a:r>
          </a:p>
          <a:p>
            <a:r>
              <a:rPr lang="cs-CZ" dirty="0"/>
              <a:t>Skandinávie – místní shromáždění – v roce 930 – na Islandu </a:t>
            </a:r>
            <a:r>
              <a:rPr lang="cs-CZ" dirty="0" err="1"/>
              <a:t>Althing</a:t>
            </a:r>
            <a:r>
              <a:rPr lang="cs-CZ" dirty="0"/>
              <a:t> – shromáždění nadřazeno místním shromážděním.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88031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starověké 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velké nerovnosti – otroci, ženy </a:t>
            </a:r>
          </a:p>
          <a:p>
            <a:pPr lvl="0"/>
            <a:r>
              <a:rPr lang="cs-CZ" dirty="0"/>
              <a:t>parlamenty často byli vůči panovníkovi ve slabším postavení </a:t>
            </a:r>
          </a:p>
          <a:p>
            <a:pPr lvl="0"/>
            <a:r>
              <a:rPr lang="cs-CZ" dirty="0"/>
              <a:t>zástupci nezastupovali všechny obyvatele</a:t>
            </a:r>
          </a:p>
          <a:p>
            <a:pPr lvl="0"/>
            <a:r>
              <a:rPr lang="cs-CZ" dirty="0"/>
              <a:t>politická opozice – nedostatek legitimity a legálnosti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51270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Výhody demokracie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1. Zabraňuje vzniku tyranie</a:t>
            </a:r>
          </a:p>
          <a:p>
            <a:pPr lvl="0"/>
            <a:r>
              <a:rPr lang="cs-CZ" dirty="0"/>
              <a:t>2. Zajišťuje základní práva</a:t>
            </a:r>
          </a:p>
          <a:p>
            <a:pPr lvl="0"/>
            <a:r>
              <a:rPr lang="cs-CZ" dirty="0"/>
              <a:t>3. Zajišťuje všeobecnou svobodu</a:t>
            </a:r>
          </a:p>
          <a:p>
            <a:pPr lvl="0"/>
            <a:r>
              <a:rPr lang="cs-CZ" dirty="0"/>
              <a:t>4. Umožňuje lidem, aby rozhodovali sami o sobě</a:t>
            </a:r>
          </a:p>
          <a:p>
            <a:pPr lvl="0"/>
            <a:r>
              <a:rPr lang="cs-CZ" dirty="0"/>
              <a:t>5. Umožňuje mravní samostatnost</a:t>
            </a:r>
          </a:p>
          <a:p>
            <a:pPr lvl="0"/>
            <a:r>
              <a:rPr lang="cs-CZ" dirty="0"/>
              <a:t>6. Umožňuje mravní rozvoj člověka</a:t>
            </a:r>
          </a:p>
          <a:p>
            <a:pPr lvl="0"/>
            <a:r>
              <a:rPr lang="cs-CZ" dirty="0"/>
              <a:t>7. Chrání základní osobní zájmy lidí</a:t>
            </a:r>
          </a:p>
          <a:p>
            <a:r>
              <a:rPr lang="cs-CZ" dirty="0"/>
              <a:t>8. Zajišťuje politickou rovnost</a:t>
            </a:r>
          </a:p>
          <a:p>
            <a:r>
              <a:rPr lang="cs-CZ" b="1" dirty="0"/>
              <a:t>Moderní demokracie kromě toho: </a:t>
            </a:r>
          </a:p>
          <a:p>
            <a:pPr lvl="1"/>
            <a:r>
              <a:rPr lang="cs-CZ" dirty="0"/>
              <a:t>9. Usiluje o mír</a:t>
            </a:r>
          </a:p>
          <a:p>
            <a:pPr lvl="1"/>
            <a:r>
              <a:rPr lang="cs-CZ" dirty="0"/>
              <a:t>10. Usiluje o prosperitu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847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Konference UNESCO – Paříž 1948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0060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Diskuse ohledně vymezení politické vědy</a:t>
            </a:r>
          </a:p>
          <a:p>
            <a:r>
              <a:rPr lang="cs-CZ" b="1" dirty="0"/>
              <a:t>Na této konferenci vymezeno pole působnosti politologie na 4 disciplíny:</a:t>
            </a:r>
          </a:p>
          <a:p>
            <a:pPr lvl="0"/>
            <a:r>
              <a:rPr lang="cs-CZ" u="sng" dirty="0"/>
              <a:t>Politická teorie </a:t>
            </a:r>
            <a:r>
              <a:rPr lang="cs-CZ" dirty="0"/>
              <a:t>(politická teorie, dějiny politických teorií)</a:t>
            </a:r>
          </a:p>
          <a:p>
            <a:pPr lvl="0"/>
            <a:r>
              <a:rPr lang="cs-CZ" u="sng" dirty="0"/>
              <a:t>Politické instituce</a:t>
            </a:r>
            <a:r>
              <a:rPr lang="cs-CZ" dirty="0"/>
              <a:t> (ústava, forma vlády, regionální a lokální forma vlády, veřejná správa, hospodářské a sociál í úkoly státu, srovnávací nauka o institucích)</a:t>
            </a:r>
          </a:p>
          <a:p>
            <a:pPr lvl="0"/>
            <a:r>
              <a:rPr lang="cs-CZ" u="sng" dirty="0"/>
              <a:t>Strany, skupiny, veřejné mínění</a:t>
            </a:r>
            <a:r>
              <a:rPr lang="cs-CZ" dirty="0"/>
              <a:t> (politické strany, skupiny a svazy, účast občanů na vládě a správě, veřejné mínění)</a:t>
            </a:r>
          </a:p>
          <a:p>
            <a:r>
              <a:rPr lang="cs-CZ" u="sng" dirty="0"/>
              <a:t>Mezinárodní vztahy</a:t>
            </a:r>
            <a:r>
              <a:rPr lang="cs-CZ" dirty="0"/>
              <a:t> (mezinárodní politika, mezinárodní organizace, mezinárodní právo)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Robert </a:t>
            </a:r>
            <a:r>
              <a:rPr lang="cs-CZ" dirty="0" err="1"/>
              <a:t>Dahl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/>
              <a:t>Podmínky plné demokracie:</a:t>
            </a:r>
          </a:p>
          <a:p>
            <a:r>
              <a:rPr lang="cs-CZ" dirty="0"/>
              <a:t>I. Rovné hlasovací právo</a:t>
            </a:r>
          </a:p>
          <a:p>
            <a:r>
              <a:rPr lang="cs-CZ" dirty="0"/>
              <a:t>II. Účinná participace</a:t>
            </a:r>
          </a:p>
          <a:p>
            <a:r>
              <a:rPr lang="cs-CZ" dirty="0"/>
              <a:t>III. Pochopení založené na </a:t>
            </a:r>
            <a:r>
              <a:rPr lang="cs-CZ" dirty="0" err="1"/>
              <a:t>informacech</a:t>
            </a:r>
            <a:endParaRPr lang="cs-CZ" dirty="0"/>
          </a:p>
          <a:p>
            <a:r>
              <a:rPr lang="cs-CZ" dirty="0"/>
              <a:t>IV. Konečná kontrola </a:t>
            </a:r>
            <a:r>
              <a:rPr lang="cs-CZ" dirty="0" err="1"/>
              <a:t>démosem</a:t>
            </a:r>
            <a:r>
              <a:rPr lang="cs-CZ" dirty="0"/>
              <a:t> (lid musí mít právo rozhodovat o tom, které otázky budou zahrnuty do rozhodovacího procesu)</a:t>
            </a:r>
          </a:p>
          <a:p>
            <a:r>
              <a:rPr lang="cs-CZ" dirty="0"/>
              <a:t>V. Univerzálnost (všeobecné volební právo pro všechny dospělé jedince). </a:t>
            </a:r>
          </a:p>
        </p:txBody>
      </p:sp>
    </p:spTree>
    <p:extLst>
      <p:ext uri="{BB962C8B-B14F-4D97-AF65-F5344CB8AC3E}">
        <p14:creationId xmlns:p14="http://schemas.microsoft.com/office/powerpoint/2010/main" val="27346049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Polyarchie</a:t>
            </a:r>
            <a:r>
              <a:rPr lang="cs-CZ" dirty="0"/>
              <a:t> (Robert </a:t>
            </a:r>
            <a:r>
              <a:rPr lang="cs-CZ" dirty="0" err="1"/>
              <a:t>Dahl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Robert </a:t>
            </a:r>
            <a:r>
              <a:rPr lang="cs-CZ" dirty="0" err="1"/>
              <a:t>Dahl</a:t>
            </a:r>
            <a:endParaRPr lang="cs-CZ" dirty="0"/>
          </a:p>
          <a:p>
            <a:r>
              <a:rPr lang="cs-CZ" b="1" u="sng" dirty="0"/>
              <a:t>Kritéria Polyarchické demokracie:</a:t>
            </a:r>
          </a:p>
          <a:p>
            <a:r>
              <a:rPr lang="cs-CZ" dirty="0"/>
              <a:t>1) Volení zástupci</a:t>
            </a:r>
          </a:p>
          <a:p>
            <a:r>
              <a:rPr lang="cs-CZ" dirty="0"/>
              <a:t>2) Svobodné, spravedlivé a časté volby</a:t>
            </a:r>
          </a:p>
          <a:p>
            <a:r>
              <a:rPr lang="cs-CZ" dirty="0"/>
              <a:t>3) Svoboda projevu</a:t>
            </a:r>
          </a:p>
          <a:p>
            <a:r>
              <a:rPr lang="cs-CZ" dirty="0"/>
              <a:t>4) Alternativní zdroje informací</a:t>
            </a:r>
          </a:p>
          <a:p>
            <a:r>
              <a:rPr lang="cs-CZ" dirty="0"/>
              <a:t>5) Svoboda shromažďování a sdružování</a:t>
            </a:r>
          </a:p>
          <a:p>
            <a:r>
              <a:rPr lang="cs-CZ" dirty="0"/>
              <a:t>6) Občanství zahrnující všechny dospělé lidi</a:t>
            </a:r>
          </a:p>
        </p:txBody>
      </p:sp>
    </p:spTree>
    <p:extLst>
      <p:ext uri="{BB962C8B-B14F-4D97-AF65-F5344CB8AC3E}">
        <p14:creationId xmlns:p14="http://schemas.microsoft.com/office/powerpoint/2010/main" val="21519240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ArenD</a:t>
            </a:r>
            <a:r>
              <a:rPr lang="cs-CZ" dirty="0"/>
              <a:t> </a:t>
            </a:r>
            <a:r>
              <a:rPr lang="cs-CZ" dirty="0" err="1"/>
              <a:t>Lijphart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typu </a:t>
            </a:r>
            <a:r>
              <a:rPr lang="cs-CZ" b="1" dirty="0" err="1"/>
              <a:t>konsociační</a:t>
            </a:r>
            <a:r>
              <a:rPr lang="cs-CZ" b="1" dirty="0"/>
              <a:t> demokracie</a:t>
            </a:r>
          </a:p>
          <a:p>
            <a:r>
              <a:rPr lang="cs-CZ" dirty="0"/>
              <a:t>Tento typ později revidován a označen za konsensuální demokracii</a:t>
            </a:r>
          </a:p>
          <a:p>
            <a:r>
              <a:rPr lang="cs-CZ" dirty="0"/>
              <a:t>Konsensuální demokracie stojí v protikladu s </a:t>
            </a:r>
            <a:r>
              <a:rPr lang="cs-CZ" dirty="0" err="1"/>
              <a:t>Westminsterskou</a:t>
            </a:r>
            <a:r>
              <a:rPr lang="cs-CZ" dirty="0"/>
              <a:t> demokracií.</a:t>
            </a:r>
          </a:p>
        </p:txBody>
      </p:sp>
    </p:spTree>
    <p:extLst>
      <p:ext uri="{BB962C8B-B14F-4D97-AF65-F5344CB8AC3E}">
        <p14:creationId xmlns:p14="http://schemas.microsoft.com/office/powerpoint/2010/main" val="36845900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1"/>
            <a:ext cx="8686800" cy="1112525"/>
          </a:xfrm>
        </p:spPr>
        <p:txBody>
          <a:bodyPr>
            <a:normAutofit fontScale="90000"/>
          </a:bodyPr>
          <a:lstStyle/>
          <a:p>
            <a:r>
              <a:rPr lang="cs-CZ" sz="3100" dirty="0" err="1"/>
              <a:t>Westminsterská</a:t>
            </a:r>
            <a:r>
              <a:rPr lang="cs-CZ" sz="3100" dirty="0"/>
              <a:t> x Konsensuální demokracie </a:t>
            </a:r>
            <a:br>
              <a:rPr lang="cs-CZ" sz="3100" dirty="0"/>
            </a:br>
            <a:r>
              <a:rPr lang="cs-CZ" sz="1600" dirty="0"/>
              <a:t>Převzato: </a:t>
            </a:r>
            <a:r>
              <a:rPr lang="cs-CZ" sz="1600" dirty="0">
                <a:solidFill>
                  <a:schemeClr val="tx1"/>
                </a:solidFill>
                <a:effectLst/>
              </a:rPr>
              <a:t>HLOUŠEK, Vít – KOPEČEK, Lubomír – ŠEDO, Jakub: </a:t>
            </a:r>
            <a:r>
              <a:rPr lang="cs-CZ" sz="1600" i="1" dirty="0">
                <a:solidFill>
                  <a:schemeClr val="tx1"/>
                </a:solidFill>
                <a:effectLst/>
              </a:rPr>
              <a:t>Politické systémy.</a:t>
            </a:r>
            <a:r>
              <a:rPr lang="cs-CZ" sz="1600" dirty="0">
                <a:solidFill>
                  <a:schemeClr val="tx1"/>
                </a:solidFill>
                <a:effectLst/>
              </a:rPr>
              <a:t> Brno 2011, s. 71.</a:t>
            </a:r>
            <a:br>
              <a:rPr lang="cs-CZ" sz="1600" dirty="0">
                <a:solidFill>
                  <a:schemeClr val="tx1"/>
                </a:solidFill>
                <a:effectLst/>
              </a:rPr>
            </a:br>
            <a:endParaRPr lang="cs-CZ" sz="1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2459232"/>
              </p:ext>
            </p:extLst>
          </p:nvPr>
        </p:nvGraphicFramePr>
        <p:xfrm>
          <a:off x="107504" y="1194021"/>
          <a:ext cx="868680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Institucionální rysy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Westminsterský</a:t>
                      </a:r>
                      <a:r>
                        <a:rPr lang="cs-CZ" baseline="0" dirty="0"/>
                        <a:t> model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Konsensuální</a:t>
                      </a:r>
                      <a:r>
                        <a:rPr lang="cs-CZ" baseline="0" dirty="0"/>
                        <a:t> model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Exekutiva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Koncentrace v</a:t>
                      </a:r>
                      <a:r>
                        <a:rPr lang="cs-CZ" baseline="0" dirty="0"/>
                        <a:t> rukou jednobarevné vlády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Široké</a:t>
                      </a:r>
                      <a:r>
                        <a:rPr lang="cs-CZ" baseline="0" dirty="0"/>
                        <a:t> koalice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Vztah legislativy a exekutivy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Dominance</a:t>
                      </a:r>
                      <a:r>
                        <a:rPr lang="cs-CZ" baseline="0" dirty="0"/>
                        <a:t> vlády nad parlamentem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Rovnováha mezi legislativou</a:t>
                      </a:r>
                      <a:r>
                        <a:rPr lang="cs-CZ" baseline="0" dirty="0"/>
                        <a:t> a exekutivou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Stranický systém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Bipartizmus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Multipartizmus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Volební systém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Většinový nebo disproporční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Poměrný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Systém zájmových skupin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Pluralistický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Korporativistický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Teritoriální</a:t>
                      </a:r>
                      <a:r>
                        <a:rPr lang="cs-CZ" baseline="0" dirty="0"/>
                        <a:t> uspořádání moci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Unitární</a:t>
                      </a:r>
                      <a:r>
                        <a:rPr lang="cs-CZ" baseline="0" dirty="0"/>
                        <a:t> a centralizovaný stát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Federální a decentralizovaný stát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Podoba legislativní moci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Jednokomorový,</a:t>
                      </a:r>
                      <a:r>
                        <a:rPr lang="cs-CZ" baseline="0" dirty="0"/>
                        <a:t> příp. asymetrický bikameralizmus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Symetrický bikameralizmus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Snadnost změnitelnosti</a:t>
                      </a:r>
                      <a:r>
                        <a:rPr lang="cs-CZ" baseline="0" dirty="0"/>
                        <a:t> ústavy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Flexibilita ústavy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Rigidita ústavy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Soudní kontrola ústavnosti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Absence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Soudní kontrola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Pozice centrální banky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Závislost na exekutivě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Nezávislost</a:t>
                      </a:r>
                      <a:r>
                        <a:rPr lang="cs-CZ" baseline="0" dirty="0"/>
                        <a:t> na exekutivě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2511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Režim</a:t>
            </a:r>
            <a:r>
              <a:rPr lang="cs-CZ" dirty="0"/>
              <a:t> v politologii představuje </a:t>
            </a:r>
            <a:r>
              <a:rPr lang="cs-CZ" b="1" dirty="0"/>
              <a:t>hodnotově neutrální pojem</a:t>
            </a:r>
            <a:r>
              <a:rPr lang="cs-CZ" dirty="0"/>
              <a:t> a je používán k pojmenování </a:t>
            </a:r>
            <a:r>
              <a:rPr lang="cs-CZ" b="1" dirty="0"/>
              <a:t>aspektu politického systému</a:t>
            </a:r>
            <a:r>
              <a:rPr lang="cs-CZ" dirty="0"/>
              <a:t>. Politický režim je považován „za </a:t>
            </a:r>
            <a:r>
              <a:rPr lang="cs-CZ" b="1" dirty="0"/>
              <a:t>normativní subsystém politického systému</a:t>
            </a:r>
            <a:r>
              <a:rPr lang="cs-CZ" dirty="0"/>
              <a:t>. V nejširším chápání obsahuje všechny </a:t>
            </a:r>
            <a:r>
              <a:rPr lang="cs-CZ" b="1" u="sng" dirty="0"/>
              <a:t>hodnoty a systémové principy, strukturu autorit, formální i neformální pravidla politické hry</a:t>
            </a:r>
            <a:r>
              <a:rPr lang="cs-CZ" dirty="0"/>
              <a:t> a z nich vyplývající závislosti mezi subjekty politiky.“ (Kubát 2004, s. 197-198)</a:t>
            </a:r>
          </a:p>
        </p:txBody>
      </p:sp>
    </p:spTree>
    <p:extLst>
      <p:ext uri="{BB962C8B-B14F-4D97-AF65-F5344CB8AC3E}">
        <p14:creationId xmlns:p14="http://schemas.microsoft.com/office/powerpoint/2010/main" val="18159945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Oblasti</a:t>
            </a:r>
            <a:r>
              <a:rPr lang="cs-CZ" dirty="0"/>
              <a:t>, jichž se týkají </a:t>
            </a:r>
            <a:r>
              <a:rPr lang="cs-CZ" b="1" dirty="0"/>
              <a:t>politické normy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získávání politické moci</a:t>
            </a:r>
          </a:p>
          <a:p>
            <a:pPr lvl="0"/>
            <a:r>
              <a:rPr lang="cs-CZ" dirty="0"/>
              <a:t>organizace politické rivality</a:t>
            </a:r>
          </a:p>
          <a:p>
            <a:pPr lvl="0"/>
            <a:r>
              <a:rPr lang="cs-CZ" dirty="0"/>
              <a:t>struktury nejvyšších orgánů státní moci</a:t>
            </a:r>
          </a:p>
          <a:p>
            <a:pPr lvl="0"/>
            <a:r>
              <a:rPr lang="cs-CZ" dirty="0"/>
              <a:t>dělby moci</a:t>
            </a:r>
          </a:p>
          <a:p>
            <a:pPr lvl="0"/>
            <a:r>
              <a:rPr lang="cs-CZ" dirty="0"/>
              <a:t>přijímání závazných rozhodnutí rozdělování statků a závazků</a:t>
            </a:r>
          </a:p>
          <a:p>
            <a:r>
              <a:rPr lang="cs-CZ" dirty="0"/>
              <a:t>exekvování (vykonávání) politické odpovědnosti</a:t>
            </a:r>
          </a:p>
        </p:txBody>
      </p:sp>
    </p:spTree>
    <p:extLst>
      <p:ext uri="{BB962C8B-B14F-4D97-AF65-F5344CB8AC3E}">
        <p14:creationId xmlns:p14="http://schemas.microsoft.com/office/powerpoint/2010/main" val="8625886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Čtyři základní pojetí režimů</a:t>
            </a:r>
          </a:p>
          <a:p>
            <a:pPr lvl="0"/>
            <a:r>
              <a:rPr lang="cs-CZ" dirty="0"/>
              <a:t>demokratické a autokratické</a:t>
            </a:r>
          </a:p>
          <a:p>
            <a:pPr lvl="0"/>
            <a:r>
              <a:rPr lang="cs-CZ" dirty="0"/>
              <a:t>konsensuální (</a:t>
            </a:r>
            <a:r>
              <a:rPr lang="cs-CZ" dirty="0" err="1"/>
              <a:t>konsociační</a:t>
            </a:r>
            <a:r>
              <a:rPr lang="cs-CZ" dirty="0"/>
              <a:t>) a majoritní (</a:t>
            </a:r>
            <a:r>
              <a:rPr lang="cs-CZ" dirty="0" err="1"/>
              <a:t>westminsterské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parlamentní a prezidentské </a:t>
            </a:r>
          </a:p>
          <a:p>
            <a:pPr lvl="0"/>
            <a:r>
              <a:rPr lang="cs-CZ" dirty="0"/>
              <a:t>autoritativní a totalitní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1998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 politických režimů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1) Jakým způsobem dochází k dělbě moci mezi moc zákonodárnou a moc výkonnou. </a:t>
            </a:r>
          </a:p>
          <a:p>
            <a:r>
              <a:rPr lang="cs-CZ" dirty="0"/>
              <a:t>2) Povaha vztahů a propojení mezi exekutivními a legislativními institucemi.</a:t>
            </a:r>
          </a:p>
          <a:p>
            <a:r>
              <a:rPr lang="cs-CZ" dirty="0"/>
              <a:t>3) Sledování politických stran a stranických systémů</a:t>
            </a:r>
          </a:p>
          <a:p>
            <a:r>
              <a:rPr lang="cs-CZ" b="1" u="sng" dirty="0"/>
              <a:t>Tři základní typy režimů: </a:t>
            </a:r>
          </a:p>
          <a:p>
            <a:pPr lvl="0"/>
            <a:r>
              <a:rPr lang="cs-CZ" u="sng" dirty="0"/>
              <a:t>parlamentní režim</a:t>
            </a:r>
          </a:p>
          <a:p>
            <a:pPr lvl="0"/>
            <a:r>
              <a:rPr lang="cs-CZ" u="sng" dirty="0"/>
              <a:t>prezidentský režim </a:t>
            </a:r>
          </a:p>
          <a:p>
            <a:pPr lvl="0"/>
            <a:r>
              <a:rPr lang="cs-CZ" u="sng" dirty="0" err="1"/>
              <a:t>poloprezidentský</a:t>
            </a:r>
            <a:r>
              <a:rPr lang="cs-CZ" u="sng" dirty="0"/>
              <a:t> režim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15541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Parlamentní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Patří k nejčastějším typům politických systémů. </a:t>
            </a:r>
          </a:p>
          <a:p>
            <a:r>
              <a:rPr lang="cs-CZ" dirty="0"/>
              <a:t>Úzká spolupráce mezi exekutivou a legislativou (sdílení moci)</a:t>
            </a:r>
          </a:p>
          <a:p>
            <a:r>
              <a:rPr lang="cs-CZ" dirty="0"/>
              <a:t>Vláda závislá na parlamentní podpoře</a:t>
            </a:r>
          </a:p>
          <a:p>
            <a:r>
              <a:rPr lang="cs-CZ" dirty="0"/>
              <a:t>Odpovědnost exekutivy vůči legislativnímu tělesu</a:t>
            </a:r>
          </a:p>
          <a:p>
            <a:r>
              <a:rPr lang="cs-CZ" dirty="0"/>
              <a:t>Hlava státu jen za určitých podmínek disponuje možností rozpustit parlament</a:t>
            </a:r>
          </a:p>
          <a:p>
            <a:r>
              <a:rPr lang="cs-CZ" dirty="0"/>
              <a:t>Funkce hlavy státu je oddělena od funkce předsedy vlády</a:t>
            </a:r>
          </a:p>
          <a:p>
            <a:r>
              <a:rPr lang="cs-CZ" dirty="0"/>
              <a:t>Hlava státu představuje spíše slabšího aktéra (reprezentuje stát na venek, ceremoniální funkce)</a:t>
            </a:r>
          </a:p>
          <a:p>
            <a:r>
              <a:rPr lang="cs-CZ" dirty="0"/>
              <a:t>V čistém parlamentarizmu prezident volen parlamentem, nebo kolegiem volitelů. Mnoho zemí od nepřímé volby prezidenta upustily. </a:t>
            </a:r>
          </a:p>
          <a:p>
            <a:r>
              <a:rPr lang="cs-CZ" dirty="0"/>
              <a:t>Hlava státu jmenuje premiéra a na jeho návrh formálně jmenuje ministry.</a:t>
            </a:r>
          </a:p>
          <a:p>
            <a:r>
              <a:rPr lang="cs-CZ" dirty="0"/>
              <a:t>Vláda musí požádat parlament o vyslovení důvěry. </a:t>
            </a:r>
          </a:p>
          <a:p>
            <a:r>
              <a:rPr lang="cs-CZ" dirty="0"/>
              <a:t>Skutečnou výkonnou mocí disponuje vláda</a:t>
            </a:r>
          </a:p>
          <a:p>
            <a:r>
              <a:rPr lang="cs-CZ" dirty="0"/>
              <a:t>Parlament může udělit tzv. </a:t>
            </a:r>
            <a:r>
              <a:rPr lang="cs-CZ" b="1" i="1" dirty="0" err="1"/>
              <a:t>votum</a:t>
            </a:r>
            <a:r>
              <a:rPr lang="cs-CZ" b="1" i="1" dirty="0"/>
              <a:t> důvěry</a:t>
            </a:r>
            <a:r>
              <a:rPr lang="cs-CZ" dirty="0"/>
              <a:t>, nebo </a:t>
            </a:r>
            <a:r>
              <a:rPr lang="cs-CZ" b="1" i="1" dirty="0" err="1"/>
              <a:t>votum</a:t>
            </a:r>
            <a:r>
              <a:rPr lang="cs-CZ" b="1" i="1" dirty="0"/>
              <a:t> nedůvěry.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263494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Parlamentní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Podléhá častým modifikacím</a:t>
            </a:r>
          </a:p>
          <a:p>
            <a:r>
              <a:rPr lang="cs-CZ" dirty="0"/>
              <a:t>Nejčastěji se můžeme setkat se 3 typy:</a:t>
            </a:r>
          </a:p>
          <a:p>
            <a:r>
              <a:rPr lang="cs-CZ" b="1" u="sng" dirty="0"/>
              <a:t>1) Premiérský parlamentarizmus </a:t>
            </a:r>
            <a:r>
              <a:rPr lang="cs-CZ" dirty="0"/>
              <a:t>- vláda výrazně převažuje nad parlamentem. </a:t>
            </a:r>
          </a:p>
          <a:p>
            <a:r>
              <a:rPr lang="cs-CZ" b="1" u="sng" dirty="0"/>
              <a:t>2) Parlamentarizmus s převahou zákonodárného sboru</a:t>
            </a:r>
            <a:r>
              <a:rPr lang="cs-CZ" u="sng" dirty="0"/>
              <a:t> </a:t>
            </a:r>
            <a:r>
              <a:rPr lang="cs-CZ" dirty="0"/>
              <a:t>- převažuje parlament nad vládou. </a:t>
            </a:r>
          </a:p>
          <a:p>
            <a:r>
              <a:rPr lang="cs-CZ" dirty="0"/>
              <a:t>3) Mezi těmito typy se nachází tzv. </a:t>
            </a:r>
            <a:r>
              <a:rPr lang="cs-CZ" b="1" u="sng" dirty="0"/>
              <a:t>stranicky kontrolovaný parlamentarizmus,</a:t>
            </a:r>
            <a:r>
              <a:rPr lang="cs-CZ" dirty="0"/>
              <a:t> kde politické strany sehrávají klíčovou roli. </a:t>
            </a:r>
          </a:p>
          <a:p>
            <a:r>
              <a:rPr lang="cs-CZ" dirty="0"/>
              <a:t>Další dělení pole vztahu premiéra k ostatním členům kabinetu na:</a:t>
            </a:r>
          </a:p>
          <a:p>
            <a:pPr lvl="1"/>
            <a:r>
              <a:rPr lang="cs-CZ" b="1" dirty="0"/>
              <a:t>prvního nad nerovnými</a:t>
            </a:r>
            <a:endParaRPr lang="cs-CZ" dirty="0"/>
          </a:p>
          <a:p>
            <a:pPr lvl="1"/>
            <a:r>
              <a:rPr lang="cs-CZ" b="1" dirty="0"/>
              <a:t>prvního mezi nerovnými</a:t>
            </a:r>
            <a:endParaRPr lang="cs-CZ" dirty="0"/>
          </a:p>
          <a:p>
            <a:pPr lvl="1"/>
            <a:r>
              <a:rPr lang="cs-CZ" b="1" dirty="0"/>
              <a:t>prvního mezi rovnými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004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Maurice</a:t>
            </a:r>
            <a:r>
              <a:rPr lang="cs-CZ" dirty="0"/>
              <a:t> </a:t>
            </a:r>
            <a:r>
              <a:rPr lang="cs-CZ" dirty="0" err="1"/>
              <a:t>Duverger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Metody politické vědy (1959)</a:t>
            </a:r>
          </a:p>
          <a:p>
            <a:r>
              <a:rPr lang="cs-CZ" dirty="0"/>
              <a:t>3 názorové proudy na obsah předmětu vědy o politice:</a:t>
            </a:r>
          </a:p>
          <a:p>
            <a:pPr lvl="1"/>
            <a:r>
              <a:rPr lang="cs-CZ" dirty="0"/>
              <a:t>Politologie průsečíkem věd (neumožňuje hovořit o politologii jako o specifické společenskovědní disciplíně)</a:t>
            </a:r>
          </a:p>
          <a:p>
            <a:pPr lvl="1"/>
            <a:r>
              <a:rPr lang="cs-CZ" dirty="0"/>
              <a:t>Politologie nejmladší ze společenských věd (měla by se zabývat oblastmi politiky stojícími mimo zájem ostatních společenských věd – např. struktura a fungování politických stran, volební systémy, nátlakové skupiny…)</a:t>
            </a:r>
          </a:p>
          <a:p>
            <a:pPr lvl="1"/>
            <a:r>
              <a:rPr lang="cs-CZ" dirty="0"/>
              <a:t>Politologie jako věda syntetická. Jejím úkolem je shrnovat a zevšeobecňovat poznatky jiných společenských věd týkající se studia moci a státu.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Parlamentní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Dělení podle vztahu premiéra s ostatními členy kabinetu:</a:t>
            </a:r>
          </a:p>
          <a:p>
            <a:pPr lvl="0"/>
            <a:r>
              <a:rPr lang="cs-CZ" b="1" dirty="0"/>
              <a:t>prvního nad nerovnými:</a:t>
            </a:r>
            <a:r>
              <a:rPr lang="cs-CZ" dirty="0"/>
              <a:t> (hlavní představitel výkonné moci je vůdcem strany, který takřka nemůže být sesazen parlamentním hlasováním, protože poslanci jsou jeho stranickými podřízenými a podle svého uvážení jmenuje a odvolává členy kabinetu),</a:t>
            </a:r>
          </a:p>
          <a:p>
            <a:pPr lvl="0"/>
            <a:r>
              <a:rPr lang="cs-CZ" b="1" dirty="0"/>
              <a:t>prvního mezi nerovnými:</a:t>
            </a:r>
            <a:r>
              <a:rPr lang="cs-CZ" dirty="0"/>
              <a:t> (nemusí být oficiálním vůdcem strany, přesto ho parlament sesadí jen stěží, mění složení svého kabinetu, ale sám zůstává), </a:t>
            </a:r>
          </a:p>
          <a:p>
            <a:pPr lvl="0"/>
            <a:r>
              <a:rPr lang="cs-CZ" b="1" dirty="0"/>
              <a:t>prvního mezi rovnými:</a:t>
            </a:r>
            <a:r>
              <a:rPr lang="cs-CZ" dirty="0"/>
              <a:t> (stojí a padá se svými ministry, má nad nimi malou kontrolu a musí akceptovat takové složení své vlády, které mu je vnuceno).“</a:t>
            </a:r>
          </a:p>
          <a:p>
            <a:r>
              <a:rPr lang="cs-CZ" dirty="0"/>
              <a:t>KUBÁT: </a:t>
            </a:r>
            <a:r>
              <a:rPr lang="cs-CZ" i="1" dirty="0"/>
              <a:t>Politické režimy... </a:t>
            </a:r>
            <a:r>
              <a:rPr lang="cs-CZ" dirty="0"/>
              <a:t>c. d., s. 203.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34104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Prezidentský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805264"/>
          </a:xfrm>
        </p:spPr>
        <p:txBody>
          <a:bodyPr>
            <a:noAutofit/>
          </a:bodyPr>
          <a:lstStyle/>
          <a:p>
            <a:r>
              <a:rPr lang="cs-CZ" sz="1800" dirty="0"/>
              <a:t>Postaven na odlišných principech, než parlamentní režim. </a:t>
            </a:r>
          </a:p>
          <a:p>
            <a:r>
              <a:rPr lang="cs-CZ" sz="1800" dirty="0"/>
              <a:t>Výkonná moc a zákonodárná moc - striktně odděleny a situovány v odlišných rovinách. </a:t>
            </a:r>
          </a:p>
          <a:p>
            <a:r>
              <a:rPr lang="cs-CZ" sz="1800" dirty="0"/>
              <a:t>Parlament má v legislativní oblasti velmi silné pravomoci, ale v oblasti exekutivy nemá žádné podstatné nástroje. </a:t>
            </a:r>
          </a:p>
          <a:p>
            <a:r>
              <a:rPr lang="cs-CZ" sz="1800" dirty="0"/>
              <a:t>Prezident - hlavou státu a předsedou vlády. Je jediným disponentem výkonné moci, ale </a:t>
            </a:r>
            <a:r>
              <a:rPr lang="cs-CZ" sz="1800" b="1" dirty="0"/>
              <a:t>nemá žádné zákonodárné možnosti</a:t>
            </a:r>
            <a:r>
              <a:rPr lang="cs-CZ" sz="1800" dirty="0"/>
              <a:t>. </a:t>
            </a:r>
          </a:p>
          <a:p>
            <a:r>
              <a:rPr lang="cs-CZ" sz="1800" dirty="0"/>
              <a:t>Prezident jmenuje jednotlivé členy vlády a ostatní úředníky, jednotliví členové vlády jsou odpovědni pouze prezidentovi.  </a:t>
            </a:r>
          </a:p>
          <a:p>
            <a:r>
              <a:rPr lang="cs-CZ" sz="1800" dirty="0"/>
              <a:t>Prezident získává mandát v přímých volbách. </a:t>
            </a:r>
          </a:p>
          <a:p>
            <a:r>
              <a:rPr lang="cs-CZ" sz="1800" dirty="0"/>
              <a:t>Prezident nemá možnost rozpustit parlament a nepodílí se na jeho činnosti. </a:t>
            </a:r>
          </a:p>
          <a:p>
            <a:r>
              <a:rPr lang="cs-CZ" sz="1800" b="1" dirty="0"/>
              <a:t>Systém brzd a protivah </a:t>
            </a:r>
            <a:r>
              <a:rPr lang="cs-CZ" sz="1800" i="1" dirty="0"/>
              <a:t>(</a:t>
            </a:r>
            <a:r>
              <a:rPr lang="cs-CZ" sz="1800" i="1" dirty="0" err="1"/>
              <a:t>checks</a:t>
            </a:r>
            <a:r>
              <a:rPr lang="cs-CZ" sz="1800" i="1" dirty="0"/>
              <a:t> and </a:t>
            </a:r>
            <a:r>
              <a:rPr lang="cs-CZ" sz="1800" i="1" dirty="0" err="1"/>
              <a:t>ballances</a:t>
            </a:r>
            <a:r>
              <a:rPr lang="cs-CZ" sz="1800" i="1" dirty="0"/>
              <a:t>)</a:t>
            </a:r>
            <a:r>
              <a:rPr lang="cs-CZ" sz="1800" b="1" i="1" dirty="0"/>
              <a:t>,  </a:t>
            </a:r>
            <a:r>
              <a:rPr lang="cs-CZ" sz="1800" b="1" dirty="0"/>
              <a:t>- vzájemné omezování se moci zákonodární, výkonné a soudní. </a:t>
            </a:r>
            <a:r>
              <a:rPr lang="cs-CZ" sz="1800" dirty="0"/>
              <a:t>Prezident pro některá svá rozhodnutí musí získat souhlas parlamentu a naopak parlament pro některá rozhodnutí musí získat souhlas prezidenta. </a:t>
            </a:r>
          </a:p>
          <a:p>
            <a:r>
              <a:rPr lang="cs-CZ" sz="1800" dirty="0"/>
              <a:t>Důležitá role a podoba politických stran </a:t>
            </a:r>
          </a:p>
          <a:p>
            <a:r>
              <a:rPr lang="cs-CZ" sz="1800" dirty="0" err="1"/>
              <a:t>Prezidencializmus</a:t>
            </a:r>
            <a:r>
              <a:rPr lang="cs-CZ" sz="1800" dirty="0"/>
              <a:t> můžeme vydělit na dva základní typy: </a:t>
            </a:r>
          </a:p>
          <a:p>
            <a:pPr lvl="1"/>
            <a:r>
              <a:rPr lang="cs-CZ" sz="1400" b="1" dirty="0"/>
              <a:t>a) severoamerický </a:t>
            </a:r>
            <a:r>
              <a:rPr lang="cs-CZ" sz="1400" b="1" dirty="0" err="1"/>
              <a:t>prezidencializmus</a:t>
            </a:r>
            <a:endParaRPr lang="cs-CZ" sz="1400" dirty="0"/>
          </a:p>
          <a:p>
            <a:pPr lvl="1"/>
            <a:r>
              <a:rPr lang="cs-CZ" sz="1400" b="1" dirty="0"/>
              <a:t>b) jihoamerický </a:t>
            </a:r>
            <a:r>
              <a:rPr lang="cs-CZ" sz="1400" b="1" dirty="0" err="1"/>
              <a:t>prezidencializmus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2687771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Poloprezidentský</a:t>
            </a:r>
            <a:r>
              <a:rPr lang="cs-CZ" dirty="0"/>
              <a:t>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73325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Kombinuje rysy parlamentarizmu a </a:t>
            </a:r>
            <a:r>
              <a:rPr lang="cs-CZ" dirty="0" err="1"/>
              <a:t>prezidencializmu</a:t>
            </a:r>
            <a:r>
              <a:rPr lang="cs-CZ" dirty="0"/>
              <a:t>. </a:t>
            </a:r>
          </a:p>
          <a:p>
            <a:r>
              <a:rPr lang="cs-CZ" dirty="0"/>
              <a:t>Nejsilnějším aktérem – přímo volený prezident. </a:t>
            </a:r>
          </a:p>
          <a:p>
            <a:r>
              <a:rPr lang="cs-CZ" dirty="0"/>
              <a:t>Vykonává funkci hlavy státu a šéfa exekutivy. O výkonnou moc se dělí s vládou, v jejímž čele stojí premiér. </a:t>
            </a:r>
          </a:p>
          <a:p>
            <a:r>
              <a:rPr lang="cs-CZ" dirty="0"/>
              <a:t>Prezident disponuje nejvýznamnějšími ústavními pravomocemi. </a:t>
            </a:r>
          </a:p>
          <a:p>
            <a:r>
              <a:rPr lang="cs-CZ" dirty="0"/>
              <a:t>Vláda je odpovědná parlamentu. </a:t>
            </a:r>
          </a:p>
          <a:p>
            <a:r>
              <a:rPr lang="cs-CZ" b="1" u="sng" dirty="0"/>
              <a:t>Kohabitace  (nucené soužití). </a:t>
            </a:r>
          </a:p>
          <a:p>
            <a:r>
              <a:rPr lang="cs-CZ" dirty="0"/>
              <a:t>Prezident může parlament rozpustit. </a:t>
            </a:r>
          </a:p>
          <a:p>
            <a:r>
              <a:rPr lang="cs-CZ" dirty="0"/>
              <a:t>M. </a:t>
            </a:r>
            <a:r>
              <a:rPr lang="cs-CZ" dirty="0" err="1"/>
              <a:t>Shugart</a:t>
            </a:r>
            <a:r>
              <a:rPr lang="cs-CZ" dirty="0"/>
              <a:t> a J. </a:t>
            </a:r>
            <a:r>
              <a:rPr lang="cs-CZ" dirty="0" err="1"/>
              <a:t>Carey</a:t>
            </a:r>
            <a:r>
              <a:rPr lang="cs-CZ" dirty="0"/>
              <a:t> (dělení </a:t>
            </a:r>
            <a:r>
              <a:rPr lang="cs-CZ" dirty="0" err="1"/>
              <a:t>poloprezidentského</a:t>
            </a:r>
            <a:r>
              <a:rPr lang="cs-CZ" dirty="0"/>
              <a:t> režimu na:</a:t>
            </a:r>
          </a:p>
          <a:p>
            <a:pPr lvl="1"/>
            <a:r>
              <a:rPr lang="cs-CZ" b="1" dirty="0"/>
              <a:t>Premiérsko-prezidentský režim</a:t>
            </a:r>
          </a:p>
          <a:p>
            <a:pPr lvl="1"/>
            <a:r>
              <a:rPr lang="cs-CZ" b="1" dirty="0"/>
              <a:t>Prezidentsko-parlamentní režim </a:t>
            </a:r>
            <a:endParaRPr lang="cs-CZ" dirty="0"/>
          </a:p>
          <a:p>
            <a:r>
              <a:rPr lang="cs-CZ" b="1" dirty="0"/>
              <a:t>Tři základní vlastnosti </a:t>
            </a:r>
            <a:r>
              <a:rPr lang="cs-CZ" b="1" dirty="0" err="1"/>
              <a:t>poloprezidentského</a:t>
            </a:r>
            <a:r>
              <a:rPr lang="cs-CZ" b="1" dirty="0"/>
              <a:t> režimu </a:t>
            </a:r>
          </a:p>
          <a:p>
            <a:pPr lvl="1"/>
            <a:r>
              <a:rPr lang="cs-CZ" dirty="0"/>
              <a:t>„dělba moci je zde provedena v duchu výrazné převahy moci výkonné nad mocí zákonodárnou</a:t>
            </a:r>
          </a:p>
          <a:p>
            <a:pPr lvl="1"/>
            <a:r>
              <a:rPr lang="cs-CZ" dirty="0"/>
              <a:t>hlava státu hraje důležitou politickou roli a účastní se výkonu moci</a:t>
            </a:r>
          </a:p>
          <a:p>
            <a:pPr lvl="1"/>
            <a:r>
              <a:rPr lang="cs-CZ" dirty="0"/>
              <a:t>existují dva aktivní subjekty exekutivy – prezident a vláda – v čele s premiérem.“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94003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778" y="26296"/>
            <a:ext cx="8686800" cy="838200"/>
          </a:xfrm>
        </p:spPr>
        <p:txBody>
          <a:bodyPr/>
          <a:lstStyle/>
          <a:p>
            <a:r>
              <a:rPr lang="cs-CZ" dirty="0"/>
              <a:t>Shrnutí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36708"/>
              </p:ext>
            </p:extLst>
          </p:nvPr>
        </p:nvGraphicFramePr>
        <p:xfrm>
          <a:off x="35495" y="577090"/>
          <a:ext cx="8958379" cy="641292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35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 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u="sng" dirty="0">
                          <a:effectLst/>
                        </a:rPr>
                        <a:t>Parlamentní režim </a:t>
                      </a:r>
                      <a:endParaRPr lang="cs-CZ" sz="1600" b="1" u="sng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u="sng" dirty="0">
                          <a:effectLst/>
                        </a:rPr>
                        <a:t>Prezidentský režim</a:t>
                      </a:r>
                      <a:endParaRPr lang="cs-CZ" sz="1600" b="1" u="sng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u="sng" dirty="0" err="1">
                          <a:effectLst/>
                        </a:rPr>
                        <a:t>Poloprezidentský</a:t>
                      </a:r>
                      <a:r>
                        <a:rPr lang="cs-CZ" sz="1600" b="1" u="sng" dirty="0">
                          <a:effectLst/>
                        </a:rPr>
                        <a:t> režim</a:t>
                      </a:r>
                      <a:endParaRPr lang="cs-CZ" sz="1600" b="1" u="sng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Kdo má reálnou výkonnou moc? 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Vláda 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Prezident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Prezident + vláda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24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Jak je volen prezident?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Nepřímo /(modifikaci v tomto případě představuje přímá volba prezidenta) 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Přímo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přímo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Kdo reálně sestavuje vládu?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parlament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Prezident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Prezident + parlament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Co rozhoduje o trvání vlády?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Důvěra v parlamentu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Vůle prezidenta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Důvěra prezidenta + parlamentu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34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Politická odpovědnost prezidenta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Není 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Není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Není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34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Politická odpovědnost premiéra a vlády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Před parlamentem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---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 parlamentem a prezidentem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81532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67" y="116632"/>
            <a:ext cx="8686800" cy="838200"/>
          </a:xfrm>
        </p:spPr>
        <p:txBody>
          <a:bodyPr/>
          <a:lstStyle/>
          <a:p>
            <a:r>
              <a:rPr lang="cs-CZ" dirty="0"/>
              <a:t>Švýcarský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37" y="930247"/>
            <a:ext cx="8686800" cy="5904656"/>
          </a:xfrm>
        </p:spPr>
        <p:txBody>
          <a:bodyPr>
            <a:noAutofit/>
          </a:bodyPr>
          <a:lstStyle/>
          <a:p>
            <a:r>
              <a:rPr lang="cs-CZ" sz="2000" dirty="0"/>
              <a:t>Specifický typ, nespadá mezi 3 základní režimy</a:t>
            </a:r>
          </a:p>
          <a:p>
            <a:r>
              <a:rPr lang="cs-CZ" sz="2000" dirty="0"/>
              <a:t>Není zakotven princip dělby moci. Zásada její jednolitosti. Parlament – jediný disponent moci (uplatňuje legislativní i exekutivní kompetence).</a:t>
            </a:r>
          </a:p>
          <a:p>
            <a:r>
              <a:rPr lang="cs-CZ" sz="2000" dirty="0"/>
              <a:t> Vláda představuje druh parlamentního výboru, který má za úkol vyřizovat administraci. </a:t>
            </a:r>
          </a:p>
          <a:p>
            <a:r>
              <a:rPr lang="cs-CZ" sz="2000" dirty="0"/>
              <a:t>instituty referend, lidových zákonodárných iniciativ a suspenzívních vet</a:t>
            </a:r>
          </a:p>
          <a:p>
            <a:r>
              <a:rPr lang="cs-CZ" sz="2000" dirty="0"/>
              <a:t>minimální soutěž mezi politickými stranami</a:t>
            </a:r>
          </a:p>
          <a:p>
            <a:r>
              <a:rPr lang="cs-CZ" sz="2000" dirty="0"/>
              <a:t>Vládu tvoří sedmičlenná Federální rada. </a:t>
            </a:r>
          </a:p>
          <a:p>
            <a:r>
              <a:rPr lang="cs-CZ" sz="2000" dirty="0"/>
              <a:t>Je sestavena na základě několika kritérií. Politické strany rozdělují křesla ve vládě pomocí tzv. „magické formule“2:2:2:1. </a:t>
            </a:r>
          </a:p>
          <a:p>
            <a:r>
              <a:rPr lang="cs-CZ" sz="2000" dirty="0"/>
              <a:t>Kritéria: </a:t>
            </a:r>
          </a:p>
          <a:p>
            <a:pPr lvl="1"/>
            <a:r>
              <a:rPr lang="cs-CZ" sz="2000" dirty="0"/>
              <a:t>politické - parlamentní dělba vládních postů mezi čtyři politické strany (viz výše),</a:t>
            </a:r>
          </a:p>
          <a:p>
            <a:pPr lvl="1"/>
            <a:r>
              <a:rPr lang="cs-CZ" sz="2000" dirty="0"/>
              <a:t>kantonální – tři největší kantony – vždy účast na vládě (Curych, Basilej a </a:t>
            </a:r>
            <a:r>
              <a:rPr lang="cs-CZ" sz="2000" dirty="0" err="1"/>
              <a:t>Vaud</a:t>
            </a:r>
            <a:r>
              <a:rPr lang="cs-CZ" sz="2000" dirty="0"/>
              <a:t>),</a:t>
            </a:r>
          </a:p>
          <a:p>
            <a:pPr lvl="1"/>
            <a:r>
              <a:rPr lang="cs-CZ" sz="2000" dirty="0"/>
              <a:t>Jazykové – nejméně 2 ministři – musí reprezentovat jazykové menšiny,</a:t>
            </a:r>
          </a:p>
          <a:p>
            <a:pPr lvl="1"/>
            <a:r>
              <a:rPr lang="cs-CZ" sz="2000" dirty="0"/>
              <a:t>náboženské – nutnost zachovat mezi ministry náboženskou vyváženost. 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230111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Švýcarský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Neexistuje institut </a:t>
            </a:r>
            <a:r>
              <a:rPr lang="cs-CZ" dirty="0" err="1"/>
              <a:t>vota</a:t>
            </a:r>
            <a:r>
              <a:rPr lang="cs-CZ" dirty="0"/>
              <a:t> nedůvěry</a:t>
            </a:r>
          </a:p>
          <a:p>
            <a:r>
              <a:rPr lang="cs-CZ" dirty="0"/>
              <a:t>Není funkce předsedy vlády, rovnost mezi jednotlivými ministry.  </a:t>
            </a:r>
          </a:p>
          <a:p>
            <a:r>
              <a:rPr lang="cs-CZ" dirty="0"/>
              <a:t>Prezident není hlavou státu, tuto funkci plní je sedmičlenná „Federální rada“. </a:t>
            </a:r>
          </a:p>
          <a:p>
            <a:r>
              <a:rPr lang="cs-CZ" dirty="0"/>
              <a:t>Prezident vykonává svou funkci po dobu jednoho roku, poté je nahrazen jiným ministrem, který ve vládě působí nejdéle. </a:t>
            </a:r>
          </a:p>
          <a:p>
            <a:r>
              <a:rPr lang="cs-CZ" dirty="0"/>
              <a:t>Švýcarský režim se vyznačuje třemi základními vlastnostmi:</a:t>
            </a:r>
          </a:p>
          <a:p>
            <a:pPr lvl="1"/>
            <a:r>
              <a:rPr lang="cs-CZ" dirty="0"/>
              <a:t>1) Není zde prováděna dělba moci.</a:t>
            </a:r>
          </a:p>
          <a:p>
            <a:pPr lvl="1"/>
            <a:r>
              <a:rPr lang="cs-CZ" dirty="0"/>
              <a:t>2) Jsou zavedeny mnohé mechanizmy přímé demokracie.</a:t>
            </a:r>
          </a:p>
          <a:p>
            <a:pPr lvl="1"/>
            <a:r>
              <a:rPr lang="cs-CZ" dirty="0"/>
              <a:t>3) Švýcarský režim je postaven na modelu konsenzuálního, bezkonfliktního systému.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6635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Pojetí politologie podle M. </a:t>
            </a:r>
            <a:r>
              <a:rPr lang="cs-CZ" dirty="0" err="1"/>
              <a:t>Duvergera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Dvojí rozlišení základního pojetí politické vědy jako:</a:t>
            </a:r>
          </a:p>
          <a:p>
            <a:pPr lvl="1"/>
            <a:r>
              <a:rPr lang="cs-CZ" dirty="0"/>
              <a:t>1) politickou vědu jako vědu o státu (Vychází zde z tradičního vymezení. Odkazuje při tom na klasické pojetí, které je spjato se státem.)</a:t>
            </a:r>
          </a:p>
          <a:p>
            <a:pPr lvl="1"/>
            <a:r>
              <a:rPr lang="cs-CZ" dirty="0"/>
              <a:t>2) politickou vědu jako vědu o moci. (Jedná se o širší pojetí)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Přístupy v politické vědě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ontologicko-normativní</a:t>
            </a:r>
            <a:r>
              <a:rPr lang="cs-CZ" dirty="0"/>
              <a:t> přístup </a:t>
            </a:r>
            <a:r>
              <a:rPr lang="cs-CZ" sz="2800" i="1" dirty="0"/>
              <a:t>(označován také jako konzervativní, nebo prakticko-filozofický)</a:t>
            </a:r>
          </a:p>
          <a:p>
            <a:pPr lvl="0"/>
            <a:r>
              <a:rPr lang="cs-CZ" b="1" dirty="0"/>
              <a:t>kriticko-dialektický přístup </a:t>
            </a:r>
            <a:r>
              <a:rPr lang="cs-CZ" sz="2800" i="1" dirty="0"/>
              <a:t>(označován také jako historicko-dialektický, dialekticko-kritický, levě nebo levicově sociální, marxistický nebo také </a:t>
            </a:r>
            <a:r>
              <a:rPr lang="cs-CZ" sz="2800" i="1" dirty="0" err="1"/>
              <a:t>neomarxistický</a:t>
            </a:r>
            <a:r>
              <a:rPr lang="cs-CZ" sz="2800" i="1" dirty="0"/>
              <a:t>)</a:t>
            </a:r>
          </a:p>
          <a:p>
            <a:r>
              <a:rPr lang="cs-CZ" sz="2800" b="1" dirty="0"/>
              <a:t>empiricko-analytický přístup </a:t>
            </a:r>
            <a:r>
              <a:rPr lang="cs-CZ" sz="2800" i="1" dirty="0"/>
              <a:t>(v současnosti převažuje v politické vědě)</a:t>
            </a:r>
            <a:r>
              <a:rPr lang="cs-CZ" sz="2800" dirty="0"/>
              <a:t> </a:t>
            </a:r>
          </a:p>
          <a:p>
            <a:pPr lvl="0"/>
            <a:endParaRPr lang="cs-CZ" sz="2800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Trojdimenzionální pojetí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Polity</a:t>
            </a:r>
            <a:r>
              <a:rPr lang="cs-CZ" dirty="0"/>
              <a:t> - politický řád. Jedná se o oblast, kde se střetávají politické ideje a ideologie, z nichž vyplývá formální a institucionální řád daných politických systémů. Dimenze polity určuje pravidla politické soutěže. </a:t>
            </a:r>
          </a:p>
          <a:p>
            <a:r>
              <a:rPr lang="cs-CZ" b="1" dirty="0" err="1"/>
              <a:t>Politics</a:t>
            </a:r>
            <a:r>
              <a:rPr lang="cs-CZ" dirty="0"/>
              <a:t> –dynamický aspekt samotného utváření politiky, v němž se navzájem střetávají nejrůznější zájmy. Do této interakce vstupují jednotlivci, skupiny </a:t>
            </a:r>
            <a:r>
              <a:rPr lang="cs-CZ" dirty="0" err="1"/>
              <a:t>atd</a:t>
            </a:r>
            <a:r>
              <a:rPr lang="cs-CZ" dirty="0"/>
              <a:t>… </a:t>
            </a:r>
            <a:r>
              <a:rPr lang="cs-CZ" dirty="0" err="1"/>
              <a:t>Politics</a:t>
            </a:r>
            <a:r>
              <a:rPr lang="cs-CZ" dirty="0"/>
              <a:t> představuje </a:t>
            </a:r>
            <a:r>
              <a:rPr lang="cs-CZ" b="1" dirty="0"/>
              <a:t>konfliktní proces utváření politiky.</a:t>
            </a:r>
            <a:r>
              <a:rPr lang="cs-CZ" dirty="0"/>
              <a:t> Politické ideje jsou vyjadřovány v podobě konkrétních politických požadavků, plánů, rozhodnutí a dohod. </a:t>
            </a:r>
          </a:p>
          <a:p>
            <a:r>
              <a:rPr lang="cs-CZ" b="1" dirty="0"/>
              <a:t>Policy –</a:t>
            </a:r>
            <a:r>
              <a:rPr lang="cs-CZ" dirty="0"/>
              <a:t> jedná se o zbývající aspekt politiky, který se může definovat jako její výsledek, obsah, cíl či konkrétní politiku. Na této úrovni se z politických idejí stávají konkrétní opatření (zákony, nařízení, programy).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650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649</TotalTime>
  <Words>4938</Words>
  <Application>Microsoft Office PowerPoint</Application>
  <PresentationFormat>Předvádění na obrazovce (4:3)</PresentationFormat>
  <Paragraphs>500</Paragraphs>
  <Slides>65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73" baseType="lpstr">
      <vt:lpstr>宋体</vt:lpstr>
      <vt:lpstr>Calibri</vt:lpstr>
      <vt:lpstr>Franklin Gothic Book</vt:lpstr>
      <vt:lpstr>Franklin Gothic Medium</vt:lpstr>
      <vt:lpstr>Symbol</vt:lpstr>
      <vt:lpstr>Times New Roman</vt:lpstr>
      <vt:lpstr>Wingdings 2</vt:lpstr>
      <vt:lpstr>Cesta</vt:lpstr>
      <vt:lpstr>Základy politické vědy a regionální politika  ÚVSSP</vt:lpstr>
      <vt:lpstr>Základy politické vědy a regionální politika </vt:lpstr>
      <vt:lpstr>Geneze politologie</vt:lpstr>
      <vt:lpstr>Geneze politické vědy</vt:lpstr>
      <vt:lpstr>Konference UNESCO – Paříž 1948</vt:lpstr>
      <vt:lpstr>Maurice Duverger </vt:lpstr>
      <vt:lpstr>Pojetí politologie podle M. Duvergera</vt:lpstr>
      <vt:lpstr>Přístupy v politické vědě</vt:lpstr>
      <vt:lpstr>Trojdimenzionální pojetí politiky</vt:lpstr>
      <vt:lpstr>Vztah k jiným vědám (politická filozofie)</vt:lpstr>
      <vt:lpstr>Vztah k jiným vědám (sociologie)</vt:lpstr>
      <vt:lpstr>VZTAH K JINÝM VĚDÁM (PRÁVNÍ VĚDA)</vt:lpstr>
      <vt:lpstr>Vztah k jiným vědám (ekonomie)</vt:lpstr>
      <vt:lpstr>Vztah k jiným vědám</vt:lpstr>
      <vt:lpstr>Politické teorie a metody</vt:lpstr>
      <vt:lpstr>behavioralismus</vt:lpstr>
      <vt:lpstr>Behavioralismus a Behavorismus</vt:lpstr>
      <vt:lpstr>Behaviorální koncept politiky</vt:lpstr>
      <vt:lpstr>behavioralismus</vt:lpstr>
      <vt:lpstr>Teorie politického systému </vt:lpstr>
      <vt:lpstr>Obecná teorie akce (T. Parsons)</vt:lpstr>
      <vt:lpstr>D. EASTON</vt:lpstr>
      <vt:lpstr>Obecný model politického systému</vt:lpstr>
      <vt:lpstr>Hranice politického systému jsou vymezeny:</vt:lpstr>
      <vt:lpstr>Okolí politického systému</vt:lpstr>
      <vt:lpstr>G. Almond: Strukturně-funkcionální analýza</vt:lpstr>
      <vt:lpstr>Funkce politického systému</vt:lpstr>
      <vt:lpstr>Teorie racionální volby</vt:lpstr>
      <vt:lpstr>Teorie HER</vt:lpstr>
      <vt:lpstr>Politická filozofie</vt:lpstr>
      <vt:lpstr>Znaky ideologií (Jim Riley)</vt:lpstr>
      <vt:lpstr>Liberalizmus</vt:lpstr>
      <vt:lpstr>Konzervatizmus</vt:lpstr>
      <vt:lpstr>Socializmus a komunizmus</vt:lpstr>
      <vt:lpstr>Totalitarizmus</vt:lpstr>
      <vt:lpstr>Friedrich, Brzezinski – znaky totalitarizmu:</vt:lpstr>
      <vt:lpstr>Hannah Arendt(ová)</vt:lpstr>
      <vt:lpstr>Totalitarizmus</vt:lpstr>
      <vt:lpstr>Juan José Linz: znaky totalitarizmu</vt:lpstr>
      <vt:lpstr>Juan José Linz</vt:lpstr>
      <vt:lpstr>Totalitní x autoritativní režimy</vt:lpstr>
      <vt:lpstr>Uwe Friedrich</vt:lpstr>
      <vt:lpstr>Autoritativní režimy</vt:lpstr>
      <vt:lpstr>Typy autoritativních režimů podle J. J. Linze</vt:lpstr>
      <vt:lpstr>Wolfgang Merkel</vt:lpstr>
      <vt:lpstr>Prezentace aplikace PowerPoint</vt:lpstr>
      <vt:lpstr>Demokracie</vt:lpstr>
      <vt:lpstr>Limity starověké demokracie</vt:lpstr>
      <vt:lpstr>Výhody demokracie  </vt:lpstr>
      <vt:lpstr>Robert Dahl</vt:lpstr>
      <vt:lpstr>Polyarchie (Robert Dahl)</vt:lpstr>
      <vt:lpstr>ArenD Lijphart</vt:lpstr>
      <vt:lpstr>Westminsterská x Konsensuální demokracie  Převzato: HLOUŠEK, Vít – KOPEČEK, Lubomír – ŠEDO, Jakub: Politické systémy. Brno 2011, s. 71. </vt:lpstr>
      <vt:lpstr>Politické režimy</vt:lpstr>
      <vt:lpstr>Politické režimy</vt:lpstr>
      <vt:lpstr>Politické režimy</vt:lpstr>
      <vt:lpstr>Typologie politických režimů</vt:lpstr>
      <vt:lpstr>Parlamentní režim</vt:lpstr>
      <vt:lpstr>Parlamentní režim</vt:lpstr>
      <vt:lpstr>Parlamentní režim</vt:lpstr>
      <vt:lpstr>Prezidentský režim</vt:lpstr>
      <vt:lpstr>Poloprezidentský režim</vt:lpstr>
      <vt:lpstr>Shrnutí</vt:lpstr>
      <vt:lpstr>Švýcarský režim</vt:lpstr>
      <vt:lpstr>Švýcarský režim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politické vědy  KS/CŽV úvsrp</dc:title>
  <dc:creator>Lukáš</dc:creator>
  <cp:lastModifiedBy>Lukáš Vomlela</cp:lastModifiedBy>
  <cp:revision>65</cp:revision>
  <cp:lastPrinted>2014-11-14T12:33:04Z</cp:lastPrinted>
  <dcterms:created xsi:type="dcterms:W3CDTF">2014-09-17T08:14:37Z</dcterms:created>
  <dcterms:modified xsi:type="dcterms:W3CDTF">2023-06-21T07:09:23Z</dcterms:modified>
</cp:coreProperties>
</file>