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437" r:id="rId4"/>
    <p:sldId id="338" r:id="rId5"/>
    <p:sldId id="398" r:id="rId6"/>
    <p:sldId id="399" r:id="rId7"/>
    <p:sldId id="400" r:id="rId8"/>
    <p:sldId id="401" r:id="rId9"/>
    <p:sldId id="402" r:id="rId10"/>
    <p:sldId id="331" r:id="rId11"/>
    <p:sldId id="403" r:id="rId12"/>
    <p:sldId id="404" r:id="rId13"/>
    <p:sldId id="405" r:id="rId14"/>
    <p:sldId id="420" r:id="rId15"/>
    <p:sldId id="341" r:id="rId16"/>
    <p:sldId id="328" r:id="rId17"/>
    <p:sldId id="419" r:id="rId18"/>
    <p:sldId id="397" r:id="rId19"/>
    <p:sldId id="421" r:id="rId20"/>
    <p:sldId id="422" r:id="rId21"/>
    <p:sldId id="423" r:id="rId22"/>
    <p:sldId id="424" r:id="rId23"/>
    <p:sldId id="425" r:id="rId24"/>
    <p:sldId id="426" r:id="rId25"/>
    <p:sldId id="427" r:id="rId26"/>
    <p:sldId id="428" r:id="rId27"/>
    <p:sldId id="433" r:id="rId28"/>
    <p:sldId id="429" r:id="rId29"/>
    <p:sldId id="434" r:id="rId30"/>
    <p:sldId id="430" r:id="rId31"/>
    <p:sldId id="431" r:id="rId32"/>
    <p:sldId id="435" r:id="rId33"/>
    <p:sldId id="432" r:id="rId34"/>
    <p:sldId id="436" r:id="rId35"/>
    <p:sldId id="329" r:id="rId36"/>
    <p:sldId id="343" r:id="rId37"/>
    <p:sldId id="256" r:id="rId3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C5B2E0-5032-4BC7-B318-F7B1985A609F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FCACA94-1E4E-4465-8310-E7E9CC777A7B}">
      <dgm:prSet/>
      <dgm:spPr/>
      <dgm:t>
        <a:bodyPr/>
        <a:lstStyle/>
        <a:p>
          <a:r>
            <a:rPr lang="cs-CZ" dirty="0"/>
            <a:t>Vymezení pojmu národnostní menšina a příslušník národnostní menšiny stanoví zákon 273/2001 Sb., o právech příslušníků národnostních menšin a o změně některých zákonů, ve znění pozdějších předpisů. Konkrétně § 2 zní:</a:t>
          </a:r>
          <a:endParaRPr lang="en-US" dirty="0"/>
        </a:p>
      </dgm:t>
    </dgm:pt>
    <dgm:pt modelId="{DFC16A46-4A95-4D2C-BE6D-A54AE73BBA6C}" type="parTrans" cxnId="{0F6CB67C-9805-4CF6-BD17-7DC9917D46C5}">
      <dgm:prSet/>
      <dgm:spPr/>
      <dgm:t>
        <a:bodyPr/>
        <a:lstStyle/>
        <a:p>
          <a:endParaRPr lang="en-US"/>
        </a:p>
      </dgm:t>
    </dgm:pt>
    <dgm:pt modelId="{B29516E9-6083-44A9-A7F9-7198A3282075}" type="sibTrans" cxnId="{0F6CB67C-9805-4CF6-BD17-7DC9917D46C5}">
      <dgm:prSet/>
      <dgm:spPr/>
      <dgm:t>
        <a:bodyPr/>
        <a:lstStyle/>
        <a:p>
          <a:endParaRPr lang="en-US"/>
        </a:p>
      </dgm:t>
    </dgm:pt>
    <dgm:pt modelId="{6A08DFA7-6C66-4436-BB3B-C2D2EEE5A7E1}">
      <dgm:prSet/>
      <dgm:spPr/>
      <dgm:t>
        <a:bodyPr/>
        <a:lstStyle/>
        <a:p>
          <a:r>
            <a:rPr lang="cs-CZ"/>
            <a:t>Národnostní menšina je společenství občanů České republiky žijících na území současné České republiky, kteří se odlišují od ostatních občanů zpravidla společným etnickým původem, jazykem, kulturou a tradicemi, tvoří početní menšinu obyvatelstva a zároveň projevují vůli být považováni za národnostní menšinu za účelem společného úsilí o zachování a rozvoj vlastní svébytnosti, jazyka a kultury a zároveň za účelem vyjádření a ochrany zájmů jejich společenství, které se historicky utvořilo.</a:t>
          </a:r>
          <a:endParaRPr lang="en-US"/>
        </a:p>
      </dgm:t>
    </dgm:pt>
    <dgm:pt modelId="{C8CFD9DB-C199-44FC-A87B-F34158CF7EBE}" type="parTrans" cxnId="{165252C3-8482-40B6-B4FA-91A35E0DECAD}">
      <dgm:prSet/>
      <dgm:spPr/>
      <dgm:t>
        <a:bodyPr/>
        <a:lstStyle/>
        <a:p>
          <a:endParaRPr lang="en-US"/>
        </a:p>
      </dgm:t>
    </dgm:pt>
    <dgm:pt modelId="{46538CE0-F63D-492E-9700-EFE4057CCFA2}" type="sibTrans" cxnId="{165252C3-8482-40B6-B4FA-91A35E0DECAD}">
      <dgm:prSet/>
      <dgm:spPr/>
      <dgm:t>
        <a:bodyPr/>
        <a:lstStyle/>
        <a:p>
          <a:endParaRPr lang="en-US"/>
        </a:p>
      </dgm:t>
    </dgm:pt>
    <dgm:pt modelId="{081A8010-26A3-4E34-B4D7-322BC6A440C9}">
      <dgm:prSet/>
      <dgm:spPr/>
      <dgm:t>
        <a:bodyPr/>
        <a:lstStyle/>
        <a:p>
          <a:r>
            <a:rPr lang="cs-CZ"/>
            <a:t>Příslušníkem národnostní menšiny je občan České republiky, který se hlásí k jiné než české národnosti a projevuje přání být považován za příslušníka národnostní menšiny spolu s dalšími, kteří se hlásí ke stejné národnosti.</a:t>
          </a:r>
          <a:endParaRPr lang="en-US"/>
        </a:p>
      </dgm:t>
    </dgm:pt>
    <dgm:pt modelId="{245CF036-F7BE-4A20-AC23-7E259DED6A59}" type="parTrans" cxnId="{E0399FE3-F259-41B3-83B1-AA7A301DF5C6}">
      <dgm:prSet/>
      <dgm:spPr/>
      <dgm:t>
        <a:bodyPr/>
        <a:lstStyle/>
        <a:p>
          <a:endParaRPr lang="en-US"/>
        </a:p>
      </dgm:t>
    </dgm:pt>
    <dgm:pt modelId="{32188EFE-F100-4A15-A584-3D78BE86B0CC}" type="sibTrans" cxnId="{E0399FE3-F259-41B3-83B1-AA7A301DF5C6}">
      <dgm:prSet/>
      <dgm:spPr/>
      <dgm:t>
        <a:bodyPr/>
        <a:lstStyle/>
        <a:p>
          <a:endParaRPr lang="en-US"/>
        </a:p>
      </dgm:t>
    </dgm:pt>
    <dgm:pt modelId="{A06142A3-A88F-4521-A738-14C430992029}" type="pres">
      <dgm:prSet presAssocID="{97C5B2E0-5032-4BC7-B318-F7B1985A609F}" presName="outerComposite" presStyleCnt="0">
        <dgm:presLayoutVars>
          <dgm:chMax val="5"/>
          <dgm:dir/>
          <dgm:resizeHandles val="exact"/>
        </dgm:presLayoutVars>
      </dgm:prSet>
      <dgm:spPr/>
    </dgm:pt>
    <dgm:pt modelId="{08B3145D-413E-45D6-947A-DCF35430AE16}" type="pres">
      <dgm:prSet presAssocID="{97C5B2E0-5032-4BC7-B318-F7B1985A609F}" presName="dummyMaxCanvas" presStyleCnt="0">
        <dgm:presLayoutVars/>
      </dgm:prSet>
      <dgm:spPr/>
    </dgm:pt>
    <dgm:pt modelId="{E9E71414-9138-479D-B847-B97A148005E6}" type="pres">
      <dgm:prSet presAssocID="{97C5B2E0-5032-4BC7-B318-F7B1985A609F}" presName="ThreeNodes_1" presStyleLbl="node1" presStyleIdx="0" presStyleCnt="3">
        <dgm:presLayoutVars>
          <dgm:bulletEnabled val="1"/>
        </dgm:presLayoutVars>
      </dgm:prSet>
      <dgm:spPr/>
    </dgm:pt>
    <dgm:pt modelId="{8BC0FEF8-015F-4ADE-8B11-1E0761E104F5}" type="pres">
      <dgm:prSet presAssocID="{97C5B2E0-5032-4BC7-B318-F7B1985A609F}" presName="ThreeNodes_2" presStyleLbl="node1" presStyleIdx="1" presStyleCnt="3">
        <dgm:presLayoutVars>
          <dgm:bulletEnabled val="1"/>
        </dgm:presLayoutVars>
      </dgm:prSet>
      <dgm:spPr/>
    </dgm:pt>
    <dgm:pt modelId="{F57E49CD-45A8-4A56-942A-01F8314CC483}" type="pres">
      <dgm:prSet presAssocID="{97C5B2E0-5032-4BC7-B318-F7B1985A609F}" presName="ThreeNodes_3" presStyleLbl="node1" presStyleIdx="2" presStyleCnt="3">
        <dgm:presLayoutVars>
          <dgm:bulletEnabled val="1"/>
        </dgm:presLayoutVars>
      </dgm:prSet>
      <dgm:spPr/>
    </dgm:pt>
    <dgm:pt modelId="{94AC1671-D5EC-473F-898A-B1C712C797A3}" type="pres">
      <dgm:prSet presAssocID="{97C5B2E0-5032-4BC7-B318-F7B1985A609F}" presName="ThreeConn_1-2" presStyleLbl="fgAccFollowNode1" presStyleIdx="0" presStyleCnt="2">
        <dgm:presLayoutVars>
          <dgm:bulletEnabled val="1"/>
        </dgm:presLayoutVars>
      </dgm:prSet>
      <dgm:spPr/>
    </dgm:pt>
    <dgm:pt modelId="{F1CB7B90-AFD1-4209-99E2-EFEF7EA9ED85}" type="pres">
      <dgm:prSet presAssocID="{97C5B2E0-5032-4BC7-B318-F7B1985A609F}" presName="ThreeConn_2-3" presStyleLbl="fgAccFollowNode1" presStyleIdx="1" presStyleCnt="2">
        <dgm:presLayoutVars>
          <dgm:bulletEnabled val="1"/>
        </dgm:presLayoutVars>
      </dgm:prSet>
      <dgm:spPr/>
    </dgm:pt>
    <dgm:pt modelId="{1FF49933-A202-4106-BDF5-CFC1D2243322}" type="pres">
      <dgm:prSet presAssocID="{97C5B2E0-5032-4BC7-B318-F7B1985A609F}" presName="ThreeNodes_1_text" presStyleLbl="node1" presStyleIdx="2" presStyleCnt="3">
        <dgm:presLayoutVars>
          <dgm:bulletEnabled val="1"/>
        </dgm:presLayoutVars>
      </dgm:prSet>
      <dgm:spPr/>
    </dgm:pt>
    <dgm:pt modelId="{844F7F82-635D-422F-9BC4-CE2DD38E3905}" type="pres">
      <dgm:prSet presAssocID="{97C5B2E0-5032-4BC7-B318-F7B1985A609F}" presName="ThreeNodes_2_text" presStyleLbl="node1" presStyleIdx="2" presStyleCnt="3">
        <dgm:presLayoutVars>
          <dgm:bulletEnabled val="1"/>
        </dgm:presLayoutVars>
      </dgm:prSet>
      <dgm:spPr/>
    </dgm:pt>
    <dgm:pt modelId="{8A501A08-2344-49BB-B5D3-D71BCDC4B380}" type="pres">
      <dgm:prSet presAssocID="{97C5B2E0-5032-4BC7-B318-F7B1985A609F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63B4F311-93E6-4F39-8800-01E5CBB0F689}" type="presOf" srcId="{6FCACA94-1E4E-4465-8310-E7E9CC777A7B}" destId="{E9E71414-9138-479D-B847-B97A148005E6}" srcOrd="0" destOrd="0" presId="urn:microsoft.com/office/officeart/2005/8/layout/vProcess5"/>
    <dgm:cxn modelId="{D3BF921E-E4F3-42EC-835E-DE7C7CC26658}" type="presOf" srcId="{6FCACA94-1E4E-4465-8310-E7E9CC777A7B}" destId="{1FF49933-A202-4106-BDF5-CFC1D2243322}" srcOrd="1" destOrd="0" presId="urn:microsoft.com/office/officeart/2005/8/layout/vProcess5"/>
    <dgm:cxn modelId="{A7A48141-73E4-44E7-BEF5-1892A2807780}" type="presOf" srcId="{B29516E9-6083-44A9-A7F9-7198A3282075}" destId="{94AC1671-D5EC-473F-898A-B1C712C797A3}" srcOrd="0" destOrd="0" presId="urn:microsoft.com/office/officeart/2005/8/layout/vProcess5"/>
    <dgm:cxn modelId="{7637FF67-A130-467B-9C36-60D2CB932C10}" type="presOf" srcId="{97C5B2E0-5032-4BC7-B318-F7B1985A609F}" destId="{A06142A3-A88F-4521-A738-14C430992029}" srcOrd="0" destOrd="0" presId="urn:microsoft.com/office/officeart/2005/8/layout/vProcess5"/>
    <dgm:cxn modelId="{0F6CB67C-9805-4CF6-BD17-7DC9917D46C5}" srcId="{97C5B2E0-5032-4BC7-B318-F7B1985A609F}" destId="{6FCACA94-1E4E-4465-8310-E7E9CC777A7B}" srcOrd="0" destOrd="0" parTransId="{DFC16A46-4A95-4D2C-BE6D-A54AE73BBA6C}" sibTransId="{B29516E9-6083-44A9-A7F9-7198A3282075}"/>
    <dgm:cxn modelId="{407D6380-834F-4AB1-9F39-171C3C485A08}" type="presOf" srcId="{46538CE0-F63D-492E-9700-EFE4057CCFA2}" destId="{F1CB7B90-AFD1-4209-99E2-EFEF7EA9ED85}" srcOrd="0" destOrd="0" presId="urn:microsoft.com/office/officeart/2005/8/layout/vProcess5"/>
    <dgm:cxn modelId="{106A1282-1F90-4286-AD3C-14EF106166F0}" type="presOf" srcId="{081A8010-26A3-4E34-B4D7-322BC6A440C9}" destId="{8A501A08-2344-49BB-B5D3-D71BCDC4B380}" srcOrd="1" destOrd="0" presId="urn:microsoft.com/office/officeart/2005/8/layout/vProcess5"/>
    <dgm:cxn modelId="{7A2B2D8B-04A6-4728-AE64-327D998C76D2}" type="presOf" srcId="{081A8010-26A3-4E34-B4D7-322BC6A440C9}" destId="{F57E49CD-45A8-4A56-942A-01F8314CC483}" srcOrd="0" destOrd="0" presId="urn:microsoft.com/office/officeart/2005/8/layout/vProcess5"/>
    <dgm:cxn modelId="{DE33019A-395F-4E23-BF2A-4C41C4B5E6FF}" type="presOf" srcId="{6A08DFA7-6C66-4436-BB3B-C2D2EEE5A7E1}" destId="{844F7F82-635D-422F-9BC4-CE2DD38E3905}" srcOrd="1" destOrd="0" presId="urn:microsoft.com/office/officeart/2005/8/layout/vProcess5"/>
    <dgm:cxn modelId="{529625A4-C7F3-4384-ABB4-18E3BD20F760}" type="presOf" srcId="{6A08DFA7-6C66-4436-BB3B-C2D2EEE5A7E1}" destId="{8BC0FEF8-015F-4ADE-8B11-1E0761E104F5}" srcOrd="0" destOrd="0" presId="urn:microsoft.com/office/officeart/2005/8/layout/vProcess5"/>
    <dgm:cxn modelId="{165252C3-8482-40B6-B4FA-91A35E0DECAD}" srcId="{97C5B2E0-5032-4BC7-B318-F7B1985A609F}" destId="{6A08DFA7-6C66-4436-BB3B-C2D2EEE5A7E1}" srcOrd="1" destOrd="0" parTransId="{C8CFD9DB-C199-44FC-A87B-F34158CF7EBE}" sibTransId="{46538CE0-F63D-492E-9700-EFE4057CCFA2}"/>
    <dgm:cxn modelId="{E0399FE3-F259-41B3-83B1-AA7A301DF5C6}" srcId="{97C5B2E0-5032-4BC7-B318-F7B1985A609F}" destId="{081A8010-26A3-4E34-B4D7-322BC6A440C9}" srcOrd="2" destOrd="0" parTransId="{245CF036-F7BE-4A20-AC23-7E259DED6A59}" sibTransId="{32188EFE-F100-4A15-A584-3D78BE86B0CC}"/>
    <dgm:cxn modelId="{55C09BFE-B1DC-48B3-9365-CA990DC54030}" type="presParOf" srcId="{A06142A3-A88F-4521-A738-14C430992029}" destId="{08B3145D-413E-45D6-947A-DCF35430AE16}" srcOrd="0" destOrd="0" presId="urn:microsoft.com/office/officeart/2005/8/layout/vProcess5"/>
    <dgm:cxn modelId="{1E4B9D5F-A075-4D57-B3DF-008D38841F04}" type="presParOf" srcId="{A06142A3-A88F-4521-A738-14C430992029}" destId="{E9E71414-9138-479D-B847-B97A148005E6}" srcOrd="1" destOrd="0" presId="urn:microsoft.com/office/officeart/2005/8/layout/vProcess5"/>
    <dgm:cxn modelId="{92B3B771-8A2A-484C-BA1F-105137B10E49}" type="presParOf" srcId="{A06142A3-A88F-4521-A738-14C430992029}" destId="{8BC0FEF8-015F-4ADE-8B11-1E0761E104F5}" srcOrd="2" destOrd="0" presId="urn:microsoft.com/office/officeart/2005/8/layout/vProcess5"/>
    <dgm:cxn modelId="{09BE9736-7005-4516-B86B-DF5623C4FD23}" type="presParOf" srcId="{A06142A3-A88F-4521-A738-14C430992029}" destId="{F57E49CD-45A8-4A56-942A-01F8314CC483}" srcOrd="3" destOrd="0" presId="urn:microsoft.com/office/officeart/2005/8/layout/vProcess5"/>
    <dgm:cxn modelId="{0FD6E983-8EAB-4019-A50A-B1B6D89F5F96}" type="presParOf" srcId="{A06142A3-A88F-4521-A738-14C430992029}" destId="{94AC1671-D5EC-473F-898A-B1C712C797A3}" srcOrd="4" destOrd="0" presId="urn:microsoft.com/office/officeart/2005/8/layout/vProcess5"/>
    <dgm:cxn modelId="{B5D86C9D-3BE1-488A-ACE7-7F56FDD0FD47}" type="presParOf" srcId="{A06142A3-A88F-4521-A738-14C430992029}" destId="{F1CB7B90-AFD1-4209-99E2-EFEF7EA9ED85}" srcOrd="5" destOrd="0" presId="urn:microsoft.com/office/officeart/2005/8/layout/vProcess5"/>
    <dgm:cxn modelId="{CCD570A6-566F-447E-8CE0-934EE78B8DF9}" type="presParOf" srcId="{A06142A3-A88F-4521-A738-14C430992029}" destId="{1FF49933-A202-4106-BDF5-CFC1D2243322}" srcOrd="6" destOrd="0" presId="urn:microsoft.com/office/officeart/2005/8/layout/vProcess5"/>
    <dgm:cxn modelId="{714640B3-77AB-4F60-985D-BA7BB1242B27}" type="presParOf" srcId="{A06142A3-A88F-4521-A738-14C430992029}" destId="{844F7F82-635D-422F-9BC4-CE2DD38E3905}" srcOrd="7" destOrd="0" presId="urn:microsoft.com/office/officeart/2005/8/layout/vProcess5"/>
    <dgm:cxn modelId="{6AA86D07-4413-41E1-BB6B-BC54D83446DC}" type="presParOf" srcId="{A06142A3-A88F-4521-A738-14C430992029}" destId="{8A501A08-2344-49BB-B5D3-D71BCDC4B380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E71414-9138-479D-B847-B97A148005E6}">
      <dsp:nvSpPr>
        <dsp:cNvPr id="0" name=""/>
        <dsp:cNvSpPr/>
      </dsp:nvSpPr>
      <dsp:spPr>
        <a:xfrm>
          <a:off x="0" y="0"/>
          <a:ext cx="8757689" cy="153785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Vymezení pojmu národnostní menšina a příslušník národnostní menšiny stanoví zákon 273/2001 Sb., o právech příslušníků národnostních menšin a o změně některých zákonů, ve znění pozdějších předpisů. Konkrétně § 2 zní:</a:t>
          </a:r>
          <a:endParaRPr lang="en-US" sz="1400" kern="1200" dirty="0"/>
        </a:p>
      </dsp:txBody>
      <dsp:txXfrm>
        <a:off x="45042" y="45042"/>
        <a:ext cx="7098224" cy="1447770"/>
      </dsp:txXfrm>
    </dsp:sp>
    <dsp:sp modelId="{8BC0FEF8-015F-4ADE-8B11-1E0761E104F5}">
      <dsp:nvSpPr>
        <dsp:cNvPr id="0" name=""/>
        <dsp:cNvSpPr/>
      </dsp:nvSpPr>
      <dsp:spPr>
        <a:xfrm>
          <a:off x="772737" y="1794163"/>
          <a:ext cx="8757689" cy="1537854"/>
        </a:xfrm>
        <a:prstGeom prst="roundRect">
          <a:avLst>
            <a:gd name="adj" fmla="val 10000"/>
          </a:avLst>
        </a:prstGeom>
        <a:solidFill>
          <a:schemeClr val="accent2">
            <a:hueOff val="-82827"/>
            <a:satOff val="-27168"/>
            <a:lumOff val="-9901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Národnostní menšina je společenství občanů České republiky žijících na území současné České republiky, kteří se odlišují od ostatních občanů zpravidla společným etnickým původem, jazykem, kulturou a tradicemi, tvoří početní menšinu obyvatelstva a zároveň projevují vůli být považováni za národnostní menšinu za účelem společného úsilí o zachování a rozvoj vlastní svébytnosti, jazyka a kultury a zároveň za účelem vyjádření a ochrany zájmů jejich společenství, které se historicky utvořilo.</a:t>
          </a:r>
          <a:endParaRPr lang="en-US" sz="1400" kern="1200"/>
        </a:p>
      </dsp:txBody>
      <dsp:txXfrm>
        <a:off x="817779" y="1839205"/>
        <a:ext cx="6895262" cy="1447770"/>
      </dsp:txXfrm>
    </dsp:sp>
    <dsp:sp modelId="{F57E49CD-45A8-4A56-942A-01F8314CC483}">
      <dsp:nvSpPr>
        <dsp:cNvPr id="0" name=""/>
        <dsp:cNvSpPr/>
      </dsp:nvSpPr>
      <dsp:spPr>
        <a:xfrm>
          <a:off x="1545474" y="3588327"/>
          <a:ext cx="8757689" cy="1537854"/>
        </a:xfrm>
        <a:prstGeom prst="roundRect">
          <a:avLst>
            <a:gd name="adj" fmla="val 10000"/>
          </a:avLst>
        </a:prstGeom>
        <a:solidFill>
          <a:schemeClr val="accent2">
            <a:hueOff val="-165654"/>
            <a:satOff val="-54335"/>
            <a:lumOff val="-19803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Příslušníkem národnostní menšiny je občan České republiky, který se hlásí k jiné než české národnosti a projevuje přání být považován za příslušníka národnostní menšiny spolu s dalšími, kteří se hlásí ke stejné národnosti.</a:t>
          </a:r>
          <a:endParaRPr lang="en-US" sz="1400" kern="1200"/>
        </a:p>
      </dsp:txBody>
      <dsp:txXfrm>
        <a:off x="1590516" y="3633369"/>
        <a:ext cx="6895262" cy="1447770"/>
      </dsp:txXfrm>
    </dsp:sp>
    <dsp:sp modelId="{94AC1671-D5EC-473F-898A-B1C712C797A3}">
      <dsp:nvSpPr>
        <dsp:cNvPr id="0" name=""/>
        <dsp:cNvSpPr/>
      </dsp:nvSpPr>
      <dsp:spPr>
        <a:xfrm>
          <a:off x="7758083" y="1166206"/>
          <a:ext cx="999605" cy="99960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982994" y="1166206"/>
        <a:ext cx="549783" cy="752203"/>
      </dsp:txXfrm>
    </dsp:sp>
    <dsp:sp modelId="{F1CB7B90-AFD1-4209-99E2-EFEF7EA9ED85}">
      <dsp:nvSpPr>
        <dsp:cNvPr id="0" name=""/>
        <dsp:cNvSpPr/>
      </dsp:nvSpPr>
      <dsp:spPr>
        <a:xfrm>
          <a:off x="8530821" y="2950117"/>
          <a:ext cx="999605" cy="99960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35823"/>
            <a:satOff val="-54667"/>
            <a:lumOff val="-5646"/>
            <a:alphaOff val="0"/>
          </a:schemeClr>
        </a:solidFill>
        <a:ln w="34925" cap="flat" cmpd="sng" algn="in">
          <a:solidFill>
            <a:schemeClr val="accent2">
              <a:tint val="40000"/>
              <a:alpha val="90000"/>
              <a:hueOff val="-35823"/>
              <a:satOff val="-54667"/>
              <a:lumOff val="-56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755732" y="2950117"/>
        <a:ext cx="549783" cy="7522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13A64D-7F71-CA1A-E422-4644D4912C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61EC678-E2E4-3ABB-1DD4-F740FC69E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E4A74B-2A1F-2A0B-289A-BCC1CBD7D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83F1E-D467-45D0-A5BC-E991AAA106E2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36F960B-5D64-6746-D33E-9601D1F96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6A4F60-2AD4-B0F9-300C-76AEA8E89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A77EE-31F6-4F6C-A138-27489DEC6F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0877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777AF9-8046-AFDA-7442-7A997CE29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E66D7A5-6102-5C9F-5210-B5EE1ADA37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2F90B55-E018-756F-EE67-48242F073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83F1E-D467-45D0-A5BC-E991AAA106E2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C36D5CB-5525-8660-35AF-CB3B6C247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F2AFC9A-481B-7849-5CDC-D8BB49389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A77EE-31F6-4F6C-A138-27489DEC6F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4043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BB0FC64B-6FFB-7052-5562-10D342C739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560CA0C-4EF1-7C5C-9641-4241DF6C5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9AA4A8-1801-F981-23E4-820D12D38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83F1E-D467-45D0-A5BC-E991AAA106E2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F8F343-CFD5-F6C0-D7D6-7764D1FCF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A27F7E6-05C8-6CB6-3EE4-FEE241ABE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A77EE-31F6-4F6C-A138-27489DEC6F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1527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600592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353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144536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4438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097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289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395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16348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1540C3-1C83-D4E8-7CA6-4BBA4A0BB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E6E2C6-5535-C157-14E7-799A6EC35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B337F49-1092-9B6F-2296-3D6B1CC73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83F1E-D467-45D0-A5BC-E991AAA106E2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6B9A2B4-40A1-8BF0-0F5E-8E4B5B910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2F79054-5826-3289-BCFD-79B7CC15A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A77EE-31F6-4F6C-A138-27489DEC6F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60067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602881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515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6461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D35480-4331-4D40-A08A-F36B64A1077B}" type="datetimeFigureOut">
              <a:rPr lang="cs-CZ" smtClean="0"/>
              <a:pPr>
                <a:defRPr/>
              </a:pPr>
              <a:t>27.02.2024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4E71E9-1B52-443C-BC98-3FB7898404F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9227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EDC0AC-2CF8-4B2F-8540-1F1B866890FE}" type="datetimeFigureOut">
              <a:rPr lang="cs-CZ" smtClean="0"/>
              <a:pPr>
                <a:defRPr/>
              </a:pPr>
              <a:t>27.02.2024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232F9E-2E69-4DB9-9024-F4A9FBB3FBA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04545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1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40B971-F2B1-421E-BF9D-0EF0F46C30D2}" type="datetimeFigureOut">
              <a:rPr lang="cs-CZ" smtClean="0"/>
              <a:pPr>
                <a:defRPr/>
              </a:pPr>
              <a:t>27.02.2024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5A5648-495B-41D1-90B0-6E84D035442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74359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108203-49D2-4FD5-A9D2-F38817683327}" type="datetimeFigureOut">
              <a:rPr lang="cs-CZ" smtClean="0"/>
              <a:pPr>
                <a:defRPr/>
              </a:pPr>
              <a:t>27.02.2024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869A34-482A-4365-A3CD-F036C052432A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76607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1C3C9A-E375-43DC-AF83-2DC4B62D7D88}" type="datetimeFigureOut">
              <a:rPr lang="cs-CZ" smtClean="0"/>
              <a:pPr>
                <a:defRPr/>
              </a:pPr>
              <a:t>27.02.2024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1AE749-1B48-4806-A011-D0125EBC3B1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3426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5B6467-ACB3-40FF-8904-E608FBF6540B}" type="datetimeFigureOut">
              <a:rPr lang="cs-CZ" smtClean="0"/>
              <a:pPr>
                <a:defRPr/>
              </a:pPr>
              <a:t>27.02.2024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7BF845-FA9A-4C67-AA4A-377C5D99C9B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65889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E5300E-55E5-4689-B89B-1959054EED9E}" type="datetimeFigureOut">
              <a:rPr lang="cs-CZ" smtClean="0"/>
              <a:pPr>
                <a:defRPr/>
              </a:pPr>
              <a:t>27.02.2024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3C048B-00C3-4565-A86F-70A02410E6D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9043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33C920-D9EB-FCC0-2A5B-71066996F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DAF3DC3-7E47-48CE-74ED-080DA1BE5E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12C2C74-BC17-8165-9BFA-9FFB691F9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83F1E-D467-45D0-A5BC-E991AAA106E2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FD8EAD-0DCF-B030-B609-BA6A55CD2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F438625-CCB7-7E21-FDD0-5C15DF531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A77EE-31F6-4F6C-A138-27489DEC6F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50172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6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F3CAA3-7E42-48F2-AFA7-87427A89AF60}" type="datetimeFigureOut">
              <a:rPr lang="cs-CZ" smtClean="0"/>
              <a:pPr>
                <a:defRPr/>
              </a:pPr>
              <a:t>27.02.2024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55170C-9AA8-4F31-8D51-D05B01AB7F4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37032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1F87F6-2443-4697-B684-6C9E6DD26735}" type="datetimeFigureOut">
              <a:rPr lang="cs-CZ" smtClean="0"/>
              <a:pPr>
                <a:defRPr/>
              </a:pPr>
              <a:t>27.02.2024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C49E0E-7F4B-4091-B8BE-0D91888B39F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76293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6986C1-7D57-4E25-98ED-97A85A072308}" type="datetimeFigureOut">
              <a:rPr lang="cs-CZ" smtClean="0"/>
              <a:pPr>
                <a:defRPr/>
              </a:pPr>
              <a:t>27.02.2024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E5832D-D138-467D-9A64-D51DBE1FE87F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49268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51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51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3A84B2-D45B-4CAD-8BEC-0999005DFA65}" type="datetimeFigureOut">
              <a:rPr lang="cs-CZ" smtClean="0"/>
              <a:pPr>
                <a:defRPr/>
              </a:pPr>
              <a:t>27.02.2024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99F228-10E3-445F-8DD3-A9809F8FF51C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0509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1590FF-5AA3-6762-165B-49D392AF5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04AD06-3CCB-E5C4-DB8E-4F4F3A5ECC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4E5E28F-5A61-D2B1-9FF1-3E08BD36B1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EEC91CA-8505-CCAB-A277-2920CC41D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83F1E-D467-45D0-A5BC-E991AAA106E2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4D51CFC-24F1-F9BD-EDF2-BB1B8498C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B1A29D0-AA31-DAE6-18EC-B2C2158AE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A77EE-31F6-4F6C-A138-27489DEC6F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2189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4D9CC4-217F-C44A-6E52-DCE9749E9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84A4F22-E47E-4107-3CA9-DE78C414B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5A5E462-4B6B-CDD6-CCD4-94B2823954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24BB8AB-94A3-A2AC-BCBE-FB4A613FC4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FD85A7F-B554-4AF6-C9E9-D39B220812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738C7CA-821D-B78A-8130-507E12574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83F1E-D467-45D0-A5BC-E991AAA106E2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857E854-3F34-6FAA-1C74-58F243C72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7AC79D6-E1BA-5BEE-791B-DA78E62AB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A77EE-31F6-4F6C-A138-27489DEC6F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1566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4722FE-F725-4BBE-75C5-8F59B3695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FA403ED5-B05F-7BE5-8035-2970C93D7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83F1E-D467-45D0-A5BC-E991AAA106E2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C903420-2A66-4AB9-8AFD-F50B9B69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84CEA8D-2F1A-DF48-38AA-D45F98700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A77EE-31F6-4F6C-A138-27489DEC6F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7828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D879C58-7F4D-E2B9-A04C-4CFEAB13A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83F1E-D467-45D0-A5BC-E991AAA106E2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3E49833-3E26-AE66-CD28-FB76E11DE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B154A19-F725-37C9-4C8A-6EF8370DF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A77EE-31F6-4F6C-A138-27489DEC6F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4979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639CB3-47FD-B2EA-196C-2EB3AA612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2E5796-079F-8CAC-C2FD-C37D086C3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3338927-C8B9-7219-2B1E-1D1DA3229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D0C623F-AC2C-B825-3CB9-157324B59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83F1E-D467-45D0-A5BC-E991AAA106E2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710F68A-CAEC-7C60-A903-266533E49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C0C85F2-7E08-C128-8E5D-A7C71B3A1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A77EE-31F6-4F6C-A138-27489DEC6F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937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3E2D63-9D96-4185-75C2-9C60BC358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4C795ED-FEA0-E24C-AF8C-2C3BA4C284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E3C0301-5239-CCF8-68A3-196006041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A343665-5AA4-75F3-6444-CE0E56E21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83F1E-D467-45D0-A5BC-E991AAA106E2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B3FDBA3-7E98-8CED-F2BC-61619C6F8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A347A04-96A7-C861-9ACA-DE78C78A1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A77EE-31F6-4F6C-A138-27489DEC6F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8360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BEB877F-0F0B-9059-8087-5EE7A5C36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0BFBCC0-427A-891A-2B7F-E20F89FA22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ABA1F55-FE01-163C-03EC-C829430A2C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083F1E-D467-45D0-A5BC-E991AAA106E2}" type="datetimeFigureOut">
              <a:rPr lang="cs-CZ" smtClean="0"/>
              <a:t>27.02.2024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E79B5AF-C933-B908-2EE7-1827C0A523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DEC723-C678-ED53-621B-35C21572A2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3A77EE-31F6-4F6C-A138-27489DEC6F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7933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2/27/2024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5420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2C1E2FD-A733-4E99-8325-6D4E185D9429}" type="datetimeFigureOut">
              <a:rPr lang="cs-CZ" smtClean="0"/>
              <a:pPr>
                <a:defRPr/>
              </a:pPr>
              <a:t>27.02.2024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6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6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4094BE-0282-4F9D-8C47-6AF57358B82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348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czso.cz/csu/cizinci/2-ciz_nabyvani_obcanstvi" TargetMode="Externa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lada.gov.cz/assets/ppov/rnm/dokumenty/dokumenty-rady/Vyrocni-zprava-o-cinnosti-Rady-vlady-pro-narodnostni-mensiny-v-roce-2022.pdf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uzivatel\Downloads\&#196;&#140;tvrtletn&#195;&#173;_zpr&#195;&#161;va_o_migraci_&#226;&#128;&#147;_IV_2023%20(1).pdf" TargetMode="External"/><Relationship Id="rId2" Type="http://schemas.openxmlformats.org/officeDocument/2006/relationships/hyperlink" Target="https://www.mvcr.cz/clanek/ctvrtletni-zprava-o-migraci-za-ii-ctvrtleti-2023.aspx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czso.cz/csu/cizinci/cizinci-pocet-cizincu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file:///C:\Users\uzivatel\Downloads\&#196;&#140;tvrtletn&#195;&#173;_zpr&#195;&#161;va_o_migraci_&#226;&#128;&#147;_IV_2023%20(1).pdf" TargetMode="Externa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tlaspredsudku.cz/" TargetMode="Externa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sancedetem.cz/dite-cizinec-v-ceske-skole" TargetMode="External"/><Relationship Id="rId3" Type="http://schemas.openxmlformats.org/officeDocument/2006/relationships/hyperlink" Target="https://www.consilium.europa.eu/cs/policies/eu-migration-policy/refugee-inflow-from-ukraine/#protect" TargetMode="External"/><Relationship Id="rId7" Type="http://schemas.openxmlformats.org/officeDocument/2006/relationships/hyperlink" Target="https://www.consilium.europa.eu/cs/policies/eu-migration-policy/refugee-inflow-from-ukraine/#help" TargetMode="External"/><Relationship Id="rId2" Type="http://schemas.openxmlformats.org/officeDocument/2006/relationships/hyperlink" Target="https://www.mvcr.cz/migrace/clanek/ctvrtletni-zpravy-o-situaci-v-oblasti-migrace.aspx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consilium.europa.eu/cs/policies/eu-migration-policy/refugee-inflow-from-ukraine/#long" TargetMode="External"/><Relationship Id="rId5" Type="http://schemas.openxmlformats.org/officeDocument/2006/relationships/hyperlink" Target="https://www.consilium.europa.eu/cs/policies/eu-migration-policy/refugee-inflow-from-ukraine/#right" TargetMode="External"/><Relationship Id="rId4" Type="http://schemas.openxmlformats.org/officeDocument/2006/relationships/hyperlink" Target="https://www.consilium.europa.eu/cs/policies/eu-migration-policy/refugee-inflow-from-ukraine/#benefit" TargetMode="External"/><Relationship Id="rId9" Type="http://schemas.openxmlformats.org/officeDocument/2006/relationships/hyperlink" Target="https://www.atlaspredsudku.cz/atlas-predsudku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lada.cz/cz/ppov/rnm/mensiny/romska-narodnostni-mensina-16149/" TargetMode="External"/><Relationship Id="rId13" Type="http://schemas.openxmlformats.org/officeDocument/2006/relationships/hyperlink" Target="http://www.vlada.cz/cz/ppov/rnm/mensiny/srbska-narodnostni-mensina-16158/" TargetMode="External"/><Relationship Id="rId3" Type="http://schemas.openxmlformats.org/officeDocument/2006/relationships/hyperlink" Target="http://www.vlada.cz/cz/ppov/rnm/mensiny/bulharska-narodnostni-mensina-16103/" TargetMode="External"/><Relationship Id="rId7" Type="http://schemas.openxmlformats.org/officeDocument/2006/relationships/hyperlink" Target="http://www.vlada.cz/cz/ppov/rnm/mensiny/polska-narodnostni-mensina-16124/" TargetMode="External"/><Relationship Id="rId12" Type="http://schemas.openxmlformats.org/officeDocument/2006/relationships/hyperlink" Target="http://www.vlada.cz/cz/ppov/rnm/mensiny/slovenska-narodnostni-mensina-16157/" TargetMode="External"/><Relationship Id="rId17" Type="http://schemas.openxmlformats.org/officeDocument/2006/relationships/image" Target="../media/image24.png"/><Relationship Id="rId2" Type="http://schemas.openxmlformats.org/officeDocument/2006/relationships/hyperlink" Target="http://www.vlada.cz/cz/ppov/rnm/mensiny/beloruska-mensina-108869/" TargetMode="External"/><Relationship Id="rId16" Type="http://schemas.openxmlformats.org/officeDocument/2006/relationships/hyperlink" Target="https://www.ceskatelevize.cz/porady/11690334848-sousede/419236100111012/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www.vlada.cz/cz/ppov/rnm/mensiny/nemecka-narodnostni-mensina-16122/" TargetMode="External"/><Relationship Id="rId11" Type="http://schemas.openxmlformats.org/officeDocument/2006/relationships/hyperlink" Target="http://www.vlada.cz/cz/ppov/rnm/mensiny/recka-narodnostni-mensina-16156/" TargetMode="External"/><Relationship Id="rId5" Type="http://schemas.openxmlformats.org/officeDocument/2006/relationships/hyperlink" Target="http://www.vlada.cz/cz/ppov/rnm/mensiny/madarska-narodnostni-mensina-16115/" TargetMode="External"/><Relationship Id="rId15" Type="http://schemas.openxmlformats.org/officeDocument/2006/relationships/hyperlink" Target="http://www.vlada.cz/cz/ppov/rnm/mensiny/vietnamska-mensina-108870/" TargetMode="External"/><Relationship Id="rId10" Type="http://schemas.openxmlformats.org/officeDocument/2006/relationships/hyperlink" Target="http://www.vlada.cz/cz/ppov/rnm/mensiny/ruska-narodnostni-mensina-16155/" TargetMode="External"/><Relationship Id="rId4" Type="http://schemas.openxmlformats.org/officeDocument/2006/relationships/hyperlink" Target="http://www.vlada.cz/cz/ppov/rnm/mensiny/chorvatska-narodnostni-mensina-16110/" TargetMode="External"/><Relationship Id="rId9" Type="http://schemas.openxmlformats.org/officeDocument/2006/relationships/hyperlink" Target="http://www.vlada.cz/cz/ppov/rnm/mensiny/rusinska-narodnostni-mensina-16151/" TargetMode="External"/><Relationship Id="rId14" Type="http://schemas.openxmlformats.org/officeDocument/2006/relationships/hyperlink" Target="http://www.vlada.cz/cz/ppov/rnm/mensiny/ukrajinska-narodnostni-mensina-16159/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lada.cz/cz/ppov/rnm/mensiny/romska-narodnostni-mensina-16149/" TargetMode="External"/><Relationship Id="rId13" Type="http://schemas.openxmlformats.org/officeDocument/2006/relationships/hyperlink" Target="http://www.vlada.cz/cz/ppov/rnm/mensiny/srbska-narodnostni-mensina-16158/" TargetMode="External"/><Relationship Id="rId3" Type="http://schemas.openxmlformats.org/officeDocument/2006/relationships/hyperlink" Target="http://www.vlada.cz/cz/ppov/rnm/mensiny/bulharska-narodnostni-mensina-16103/" TargetMode="External"/><Relationship Id="rId7" Type="http://schemas.openxmlformats.org/officeDocument/2006/relationships/hyperlink" Target="http://www.vlada.cz/cz/ppov/rnm/mensiny/polska-narodnostni-mensina-16124/" TargetMode="External"/><Relationship Id="rId12" Type="http://schemas.openxmlformats.org/officeDocument/2006/relationships/hyperlink" Target="http://www.vlada.cz/cz/ppov/rnm/mensiny/slovenska-narodnostni-mensina-16157/" TargetMode="External"/><Relationship Id="rId17" Type="http://schemas.openxmlformats.org/officeDocument/2006/relationships/image" Target="../media/image25.png"/><Relationship Id="rId2" Type="http://schemas.openxmlformats.org/officeDocument/2006/relationships/hyperlink" Target="http://www.vlada.cz/cz/ppov/rnm/mensiny/beloruska-mensina-108869/" TargetMode="External"/><Relationship Id="rId16" Type="http://schemas.openxmlformats.org/officeDocument/2006/relationships/hyperlink" Target="https://www.ceskatelevize.cz/porady/1131721572-babylon/414236100152001/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://www.vlada.cz/cz/ppov/rnm/mensiny/nemecka-narodnostni-mensina-16122/" TargetMode="External"/><Relationship Id="rId11" Type="http://schemas.openxmlformats.org/officeDocument/2006/relationships/hyperlink" Target="http://www.vlada.cz/cz/ppov/rnm/mensiny/recka-narodnostni-mensina-16156/" TargetMode="External"/><Relationship Id="rId5" Type="http://schemas.openxmlformats.org/officeDocument/2006/relationships/hyperlink" Target="http://www.vlada.cz/cz/ppov/rnm/mensiny/madarska-narodnostni-mensina-16115/" TargetMode="External"/><Relationship Id="rId15" Type="http://schemas.openxmlformats.org/officeDocument/2006/relationships/hyperlink" Target="http://www.vlada.cz/cz/ppov/rnm/mensiny/vietnamska-mensina-108870/" TargetMode="External"/><Relationship Id="rId10" Type="http://schemas.openxmlformats.org/officeDocument/2006/relationships/hyperlink" Target="http://www.vlada.cz/cz/ppov/rnm/mensiny/ruska-narodnostni-mensina-16155/" TargetMode="External"/><Relationship Id="rId4" Type="http://schemas.openxmlformats.org/officeDocument/2006/relationships/hyperlink" Target="http://www.vlada.cz/cz/ppov/rnm/mensiny/chorvatska-narodnostni-mensina-16110/" TargetMode="External"/><Relationship Id="rId9" Type="http://schemas.openxmlformats.org/officeDocument/2006/relationships/hyperlink" Target="http://www.vlada.cz/cz/ppov/rnm/mensiny/rusinska-narodnostni-mensina-16151/" TargetMode="External"/><Relationship Id="rId14" Type="http://schemas.openxmlformats.org/officeDocument/2006/relationships/hyperlink" Target="http://www.vlada.cz/cz/ppov/rnm/mensiny/ukrajinska-narodnostni-mensina-16159/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vlada.gov.cz/scripts/detail.php?pgid=125" TargetMode="Externa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cs.wikipedia.org/wiki/Open_Access" TargetMode="External"/><Relationship Id="rId4" Type="http://schemas.openxmlformats.org/officeDocument/2006/relationships/hyperlink" Target="https://www.vydavatelstviupol.cz/cz/results,1-20?keyword=Preissov%C3%A1+&amp;limitstart=0&amp;option=com_virtuemart&amp;view=category&amp;virtuemart_category_id=0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www.paidagogos.net/issues/2016/1/article.php?id=5" TargetMode="External"/><Relationship Id="rId7" Type="http://schemas.openxmlformats.org/officeDocument/2006/relationships/hyperlink" Target="http://soced.cz/wp-content/uploads/2014/11/STUDIE_Limity-%C4%8Desk%C3%A9ho-pojet%C3%AD-multikulturn%C3%AD-v%C3%BDchovy_FINAL.pdf" TargetMode="External"/><Relationship Id="rId2" Type="http://schemas.openxmlformats.org/officeDocument/2006/relationships/hyperlink" Target="https://journals.muni.cz/pedor/article/view/6453" TargetMode="Externa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journals.phil.muni.cz/studia-paedagogica/article/view/37073" TargetMode="External"/><Relationship Id="rId5" Type="http://schemas.openxmlformats.org/officeDocument/2006/relationships/hyperlink" Target="http://www.phil.muni.cz/journals/index.php/studia-paedagogica/article/view/1545" TargetMode="External"/><Relationship Id="rId4" Type="http://schemas.openxmlformats.org/officeDocument/2006/relationships/hyperlink" Target="http://www.antropoweb.cz/webzin/index.php/webzin/article/view/22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vlada.gov.cz/cz/ppov/rnm/historie-a-soucasnost-rady-15074/" TargetMode="External"/><Relationship Id="rId2" Type="http://schemas.openxmlformats.org/officeDocument/2006/relationships/hyperlink" Target="https://www.vlada.cz/cz/pracovni-a-poradni-organy-vlady/rnm/mensiny/narodnostni-mensiny-15935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 descr="Jeden v davu">
            <a:extLst>
              <a:ext uri="{FF2B5EF4-FFF2-40B4-BE49-F238E27FC236}">
                <a16:creationId xmlns:a16="http://schemas.microsoft.com/office/drawing/2014/main" id="{FC355841-7D34-C240-BDE2-178A04FB7F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26" b="17259"/>
          <a:stretch/>
        </p:blipFill>
        <p:spPr>
          <a:xfrm>
            <a:off x="20" y="10"/>
            <a:ext cx="12191980" cy="6859300"/>
          </a:xfrm>
          <a:prstGeom prst="rect">
            <a:avLst/>
          </a:prstGeom>
        </p:spPr>
      </p:pic>
      <p:sp>
        <p:nvSpPr>
          <p:cNvPr id="15" name="Rectangle 8">
            <a:extLst>
              <a:ext uri="{FF2B5EF4-FFF2-40B4-BE49-F238E27FC236}">
                <a16:creationId xmlns:a16="http://schemas.microsoft.com/office/drawing/2014/main" id="{310B1DD0-264A-47E3-A16A-C87AFA51E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20000">
                <a:schemeClr val="tx2">
                  <a:alpha val="70000"/>
                </a:schemeClr>
              </a:gs>
              <a:gs pos="100000">
                <a:schemeClr val="tx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69C1BB7B-F21E-41A2-B30C-D8507B960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DF6D7DDE-F8A1-4105-9729-F9EB5F81A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BE163B5-091F-4F41-B2AB-7CA81FE630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>
            <a:normAutofit/>
          </a:bodyPr>
          <a:lstStyle/>
          <a:p>
            <a:r>
              <a:rPr lang="pt-BR">
                <a:solidFill>
                  <a:schemeClr val="bg2"/>
                </a:solidFill>
              </a:rPr>
              <a:t> </a:t>
            </a:r>
            <a:r>
              <a:rPr lang="cs-CZ">
                <a:solidFill>
                  <a:schemeClr val="bg2"/>
                </a:solidFill>
              </a:rPr>
              <a:t>menšinové skupiny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03AF717-5EE3-4530-9CE6-74475552AB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>
                <a:solidFill>
                  <a:schemeClr val="bg2"/>
                </a:solidFill>
              </a:rPr>
              <a:t>Mgr. Andrea Preissová Krejčí, Ph.D. </a:t>
            </a:r>
          </a:p>
        </p:txBody>
      </p:sp>
    </p:spTree>
    <p:extLst>
      <p:ext uri="{BB962C8B-B14F-4D97-AF65-F5344CB8AC3E}">
        <p14:creationId xmlns:p14="http://schemas.microsoft.com/office/powerpoint/2010/main" val="311335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E852D8-38B8-43E7-AD39-AF53F0079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>
            <a:normAutofit/>
          </a:bodyPr>
          <a:lstStyle/>
          <a:p>
            <a:r>
              <a:rPr lang="cs-CZ" b="1" dirty="0"/>
              <a:t>Národnostní menšiny</a:t>
            </a:r>
            <a:br>
              <a:rPr lang="cs-CZ" b="1" dirty="0"/>
            </a:br>
            <a:endParaRPr lang="cs-CZ" dirty="0"/>
          </a:p>
        </p:txBody>
      </p:sp>
      <p:graphicFrame>
        <p:nvGraphicFramePr>
          <p:cNvPr id="7" name="Zástupný obsah 2">
            <a:extLst>
              <a:ext uri="{FF2B5EF4-FFF2-40B4-BE49-F238E27FC236}">
                <a16:creationId xmlns:a16="http://schemas.microsoft.com/office/drawing/2014/main" id="{4DD1AC91-4133-92F0-0438-2BE75E74843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71600" y="1450109"/>
          <a:ext cx="10303164" cy="51261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2604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251775-1AC0-452A-8947-055CC87AE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562" y="685800"/>
            <a:ext cx="10493524" cy="1485900"/>
          </a:xfrm>
        </p:spPr>
        <p:txBody>
          <a:bodyPr>
            <a:normAutofit/>
          </a:bodyPr>
          <a:lstStyle/>
          <a:p>
            <a:r>
              <a:rPr lang="cs-CZ" b="1"/>
              <a:t>Počty obyvatel Česka podle národností: </a:t>
            </a:r>
            <a:endParaRPr lang="cs-CZ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F89C22-0475-4427-B7C8-0269AD40E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28193B-5AE7-49BD-A279-1E1DE0F8E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562" y="2286000"/>
            <a:ext cx="5072437" cy="3581400"/>
          </a:xfrm>
        </p:spPr>
        <p:txBody>
          <a:bodyPr>
            <a:normAutofit/>
          </a:bodyPr>
          <a:lstStyle/>
          <a:p>
            <a:r>
              <a:rPr lang="cs-CZ" sz="1100" dirty="0"/>
              <a:t>https://www.czso.cz/staticke/data/2000013/CR/SPCR152.pdf</a:t>
            </a:r>
            <a:br>
              <a:rPr lang="cs-CZ" sz="1100" dirty="0"/>
            </a:br>
            <a:r>
              <a:rPr lang="cs-CZ" sz="1100" dirty="0"/>
              <a:t>- souhrnná tabulka;</a:t>
            </a:r>
            <a:br>
              <a:rPr lang="cs-CZ" sz="1100" dirty="0"/>
            </a:br>
            <a:r>
              <a:rPr lang="cs-CZ" sz="1100" dirty="0"/>
              <a:t> </a:t>
            </a:r>
            <a:br>
              <a:rPr lang="cs-CZ" sz="1100" dirty="0"/>
            </a:br>
            <a:r>
              <a:rPr lang="cs-CZ" sz="1100" dirty="0"/>
              <a:t>https://www.czso.cz/documents/10180/20551765/170223-14.pdf</a:t>
            </a:r>
            <a:br>
              <a:rPr lang="cs-CZ" sz="1100" dirty="0"/>
            </a:br>
            <a:r>
              <a:rPr lang="cs-CZ" sz="1100" b="1" dirty="0"/>
              <a:t>- analýza: Národnostní struktura obyvatel. </a:t>
            </a:r>
            <a:br>
              <a:rPr lang="cs-CZ" sz="1100" dirty="0"/>
            </a:br>
            <a:r>
              <a:rPr lang="cs-CZ" sz="1100" dirty="0"/>
              <a:t> </a:t>
            </a:r>
            <a:br>
              <a:rPr lang="cs-CZ" sz="1100" dirty="0"/>
            </a:br>
            <a:r>
              <a:rPr lang="cs-CZ" sz="1100" b="1" dirty="0"/>
              <a:t>Něco jiného pak jsou počty cizinců, které jsou aktualizovány každý rok, viz:</a:t>
            </a:r>
            <a:br>
              <a:rPr lang="cs-CZ" sz="1100" dirty="0"/>
            </a:br>
            <a:r>
              <a:rPr lang="cs-CZ" sz="1100" dirty="0"/>
              <a:t>https://www.czso.cz/csu/cizinci/cizinci-pocet-cizincu </a:t>
            </a:r>
            <a:br>
              <a:rPr lang="cs-CZ" sz="1100" dirty="0"/>
            </a:br>
            <a:r>
              <a:rPr lang="cs-CZ" sz="1100" dirty="0"/>
              <a:t> </a:t>
            </a:r>
            <a:br>
              <a:rPr lang="cs-CZ" sz="1100" dirty="0"/>
            </a:br>
            <a:r>
              <a:rPr lang="cs-CZ" sz="1100" b="1" dirty="0"/>
              <a:t>Tady jsou informace k zákonu o státním občanství ČR:</a:t>
            </a:r>
            <a:br>
              <a:rPr lang="cs-CZ" sz="1100" dirty="0"/>
            </a:br>
            <a:r>
              <a:rPr lang="cs-CZ" sz="1100" dirty="0"/>
              <a:t>https://www.mvcr.cz/clanek/informace-k-novemu-zakonu-o-statnim-obcanstvi-cr.aspx?fbclid=IwAR3lEEOwUTf1Ws0XTGh7_2x_AaQp8wU3z-15Ug4IGWFP1YiduXdSUMR1x6M </a:t>
            </a:r>
            <a:br>
              <a:rPr lang="cs-CZ" sz="1100" dirty="0"/>
            </a:br>
            <a:r>
              <a:rPr lang="cs-CZ" sz="1100" b="1" dirty="0"/>
              <a:t>- uvádí se tam, že "Dne 1. 1. 2014 nabyde účinnosti zákon č. 186/2013 Sb., o státním občanství České republiky a o změně některých zákonů (zákon o státním občanství České republiky)", který mj. plně opouští princip jediného státního občanství a naopak se zcela přiklání k možnosti existence dvojího (či vícerého) státního občanství.</a:t>
            </a:r>
            <a:br>
              <a:rPr lang="cs-CZ" sz="1100" dirty="0"/>
            </a:br>
            <a:r>
              <a:rPr lang="cs-CZ" sz="1100" dirty="0"/>
              <a:t> </a:t>
            </a:r>
            <a:br>
              <a:rPr lang="cs-CZ" sz="1100" dirty="0"/>
            </a:br>
            <a:r>
              <a:rPr lang="cs-CZ" sz="1100" dirty="0"/>
              <a:t>a k nabývání občanství nějaké statistické informace zde:</a:t>
            </a:r>
            <a:br>
              <a:rPr lang="cs-CZ" sz="1100" dirty="0"/>
            </a:br>
            <a:r>
              <a:rPr lang="cs-CZ" sz="1100" dirty="0">
                <a:hlinkClick r:id="rId2"/>
              </a:rPr>
              <a:t>https://www.czso.cz/csu/cizinci/2-ciz_nabyvani_obcanstvi</a:t>
            </a:r>
            <a:r>
              <a:rPr lang="cs-CZ" sz="1100" dirty="0"/>
              <a:t>.  </a:t>
            </a:r>
          </a:p>
        </p:txBody>
      </p:sp>
      <p:pic>
        <p:nvPicPr>
          <p:cNvPr id="5" name="Obrázek 4" descr="Obsah obrázku text, číslo, snímek obrazovky, Písmo&#10;&#10;Popis byl vytvořen automaticky">
            <a:extLst>
              <a:ext uri="{FF2B5EF4-FFF2-40B4-BE49-F238E27FC236}">
                <a16:creationId xmlns:a16="http://schemas.microsoft.com/office/drawing/2014/main" id="{3FF0C519-4D1E-B888-03A0-56D20519B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641" y="2953674"/>
            <a:ext cx="5105445" cy="233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19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4A2FD372-2702-B10A-0D47-F48AB6075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477" y="1149627"/>
            <a:ext cx="9951041" cy="45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10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kupina barevných dřevěných figurek">
            <a:extLst>
              <a:ext uri="{FF2B5EF4-FFF2-40B4-BE49-F238E27FC236}">
                <a16:creationId xmlns:a16="http://schemas.microsoft.com/office/drawing/2014/main" id="{643E59F5-0D50-D0D7-4B9B-90A22B4A60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221" r="1" b="6531"/>
          <a:stretch/>
        </p:blipFill>
        <p:spPr>
          <a:xfrm>
            <a:off x="-1" y="10"/>
            <a:ext cx="12188652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C46CD03-D076-40A3-9AA4-2B7BB288B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8" y="0"/>
            <a:ext cx="12192000" cy="6858000"/>
          </a:xfrm>
          <a:prstGeom prst="rect">
            <a:avLst/>
          </a:prstGeom>
          <a:gradFill flip="none" rotWithShape="1">
            <a:gsLst>
              <a:gs pos="30000">
                <a:schemeClr val="bg2">
                  <a:alpha val="75000"/>
                </a:schemeClr>
              </a:gs>
              <a:gs pos="100000">
                <a:schemeClr val="bg2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7DB9114-91C6-45ED-99B3-B8D45A331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>
            <a:normAutofit/>
          </a:bodyPr>
          <a:lstStyle/>
          <a:p>
            <a:r>
              <a:rPr lang="cs-CZ" b="1" dirty="0"/>
              <a:t>V současnosti jsou uznanými národnostními menšinami v ČR tyto: </a:t>
            </a:r>
            <a:endParaRPr lang="cs-CZ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D28697-83F7-4C09-A9B2-6CAA588556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232258-7106-4A59-9C56-47D217471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0042" y="2171700"/>
            <a:ext cx="9432758" cy="4782552"/>
          </a:xfrm>
        </p:spPr>
        <p:txBody>
          <a:bodyPr>
            <a:noAutofit/>
          </a:bodyPr>
          <a:lstStyle/>
          <a:p>
            <a:r>
              <a:rPr lang="cs-CZ" sz="1800" b="1" dirty="0"/>
              <a:t>Bulhaři, Chorvati, Maďaři, Němci, Poláci, Slováci, Srbové, Romové, Rusíni, Rusové, Řekové, Ukrajinci, Vietnamci, Bělorusové.</a:t>
            </a:r>
          </a:p>
          <a:p>
            <a:r>
              <a:rPr lang="cs-CZ" sz="1800" dirty="0"/>
              <a:t>Status národnostní menšiny komunitám umožňuje více rozvíjet jejich kulturu, tradice a především jazyk. Menšiny musí splňovat dvě základní podmínky: jejich komunity musí v českých zemích historicky působit (přesná doba není stanovená), a mít dostatečný počet příslušníků s českým občanstvím (rovněž není upřesněn). Zařazení národnostní menšiny mezi uznané navrhuje Rada vlády pro národnostní menšiny a schvaluje vláda ČR (Jiřička, Žilková, 2013).</a:t>
            </a:r>
          </a:p>
          <a:p>
            <a:r>
              <a:rPr lang="cs-CZ" sz="1800" b="1" dirty="0"/>
              <a:t>Rada vlády pro národnostní menšiny </a:t>
            </a:r>
            <a:r>
              <a:rPr lang="cs-CZ" sz="1800" dirty="0"/>
              <a:t>(dále jen „Rada“) je stálým poradním a iniciativním orgánem vlády České republiky pro otázky týkající se národnostních menšin a jejich příslušníků (Vláda ČR, 2009–2020a).</a:t>
            </a:r>
          </a:p>
          <a:p>
            <a:r>
              <a:rPr lang="cs-CZ" sz="1600" dirty="0">
                <a:hlinkClick r:id="rId3"/>
              </a:rPr>
              <a:t>Vyrocni-zprava-o-cinnosti-Rady-vlady-pro-narodnostni-mensiny-v-roce-2022.pdf (gov.cz)</a:t>
            </a:r>
            <a:r>
              <a:rPr lang="cs-CZ" sz="1800" dirty="0"/>
              <a:t> </a:t>
            </a:r>
          </a:p>
          <a:p>
            <a:r>
              <a:rPr lang="cs-CZ" sz="1800" dirty="0"/>
              <a:t>Mimo tuto Radu se menšinovou problematikou zaobírá </a:t>
            </a:r>
            <a:r>
              <a:rPr lang="cs-CZ" sz="1800" b="1" dirty="0"/>
              <a:t>také Rada vlády pro záležitosti romské menšiny,</a:t>
            </a:r>
            <a:r>
              <a:rPr lang="cs-CZ" sz="1800" dirty="0"/>
              <a:t> tato je také stálým poradním a iniciačním orgánem vlády v oblasti romské integrace (Vláda ČR, 2009–2020b).</a:t>
            </a:r>
          </a:p>
        </p:txBody>
      </p:sp>
    </p:spTree>
    <p:extLst>
      <p:ext uri="{BB962C8B-B14F-4D97-AF65-F5344CB8AC3E}">
        <p14:creationId xmlns:p14="http://schemas.microsoft.com/office/powerpoint/2010/main" val="2885793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E852D8-38B8-43E7-AD39-AF53F0079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Národnostní menšiny</a:t>
            </a:r>
            <a:br>
              <a:rPr lang="cs-CZ" b="1" dirty="0"/>
            </a:br>
            <a:endParaRPr lang="cs-CZ" sz="2000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67A976-343B-418E-996F-164AF92BE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13385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Vymezení pojmu národnostní menšina a příslušník národnostní menšiny stanoví zákon 273/2001 Sb., o právech příslušníků národnostních menšin a o změně některých zákonů, ve znění pozdějších předpisů. Konkrétně § 2 zní:</a:t>
            </a:r>
          </a:p>
          <a:p>
            <a:r>
              <a:rPr lang="cs-CZ" i="1" dirty="0"/>
              <a:t>Národnostní menšina je společenství občanů České republiky žijících na území současné České republiky, kteří se odlišují od ostatních občanů zpravidla společným etnickým původem, jazykem, kulturou a tradicemi, tvoří početní menšinu obyvatelstva a zároveň projevují vůli být považováni za národnostní menšinu za účelem společného úsilí o zachování a rozvoj vlastní svébytnosti, jazyka a kultury a zároveň za účelem vyjádření a ochrany zájmů jejich společenství, které se historicky utvořilo.</a:t>
            </a:r>
          </a:p>
          <a:p>
            <a:r>
              <a:rPr lang="cs-CZ" dirty="0"/>
              <a:t>Příslušníkem národnostní menšiny je občan České republiky, který se hlásí k jiné než české národnosti a projevuje přání být považován za příslušníka národnostní menšiny spolu s dalšími, kteří se hlásí ke stejné národnosti.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6282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AB8836-177D-4861-B764-62A60B406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807720"/>
            <a:ext cx="9601200" cy="746760"/>
          </a:xfrm>
        </p:spPr>
        <p:txBody>
          <a:bodyPr/>
          <a:lstStyle/>
          <a:p>
            <a:r>
              <a:rPr lang="cs-CZ" b="1" dirty="0"/>
              <a:t>Cizinci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F8FCF0-714E-49F4-A8DC-5F6B5804C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554480"/>
            <a:ext cx="10378440" cy="530352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Jinou skupinou (také termínově vymezenou) jsou </a:t>
            </a:r>
            <a:r>
              <a:rPr lang="cs-CZ" b="1" dirty="0"/>
              <a:t>cizí státní příslušníci, tj. cizinci.</a:t>
            </a:r>
          </a:p>
          <a:p>
            <a:pPr marL="0" indent="0">
              <a:buNone/>
            </a:pPr>
            <a:r>
              <a:rPr lang="cs-CZ" dirty="0"/>
              <a:t>K 30. červnu </a:t>
            </a:r>
            <a:r>
              <a:rPr lang="cs-CZ" b="1" dirty="0"/>
              <a:t>2023 </a:t>
            </a:r>
            <a:r>
              <a:rPr lang="cs-CZ" dirty="0"/>
              <a:t>bylo na území ČR registrováno celkem </a:t>
            </a:r>
            <a:r>
              <a:rPr lang="cs-CZ" b="1" dirty="0"/>
              <a:t>1 036 798 osob cizí státní příslušnosti</a:t>
            </a:r>
            <a:r>
              <a:rPr lang="cs-CZ" dirty="0"/>
              <a:t>, z toho </a:t>
            </a:r>
            <a:r>
              <a:rPr lang="cs-CZ" b="1" dirty="0"/>
              <a:t>344 398 na základě oprávnění k přechodnému pobytu, 342 186 na základě oprávnění k trvalému pobytu a 350 214 na základě (aktivní) registrace dočasné ochrany. </a:t>
            </a:r>
            <a:r>
              <a:rPr lang="cs-CZ" dirty="0"/>
              <a:t>V tomto počtu mírně převažují ti, kteří v ČR mají trvalý pobyt, nad těmi, kteří zde žijí přechodně. Nejvíce cizinců žije v Praze a to zhruba 206 tisíc, na druhém místě je pak okres Brno-město s téměř 32 tisíci cizinci, třetí místo zaujímá Plzeň-město s 18 tisíci cizinci. Podle aktuálních údajů Ministerstva vnitra je u nás nejvíce Ukrajinců (téměř 135 tisíc), Slováků (117 tisíc), Vietnamců (61 tisíc), Rusů (38 tisíc). Následují Poláci a Němci, kterých u nás žije shodně po 21 tisících (srov. Český statistický úřad, 2020).</a:t>
            </a:r>
          </a:p>
          <a:p>
            <a:r>
              <a:rPr lang="cs-CZ" b="1" dirty="0"/>
              <a:t>Pozor, nezaměňujme tedy příslušníky národnostních menšin a cizí státní příslušníky, byť se mohou hlásit ke stejné národnosti. </a:t>
            </a:r>
            <a:endParaRPr lang="cs-CZ" dirty="0"/>
          </a:p>
          <a:p>
            <a:r>
              <a:rPr lang="cs-CZ" b="1" dirty="0"/>
              <a:t>Čtvrtletní zpráva o migraci za II. čtvrtletí 2023: </a:t>
            </a:r>
            <a:r>
              <a:rPr lang="cs-CZ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Čtvrtletní zpráva o migraci za II. čtvrtletí 2023 - Ministerstvo vnitra České republiky (mvcr.cz)</a:t>
            </a:r>
            <a:r>
              <a:rPr lang="cs-CZ" b="1" dirty="0"/>
              <a:t>, cit. 30. 8. 2023).  </a:t>
            </a:r>
          </a:p>
          <a:p>
            <a:r>
              <a:rPr lang="pt-BR" dirty="0">
                <a:hlinkClick r:id="rId3"/>
              </a:rPr>
              <a:t>Čtvrtletní_zpráva_o_migraci_–_IV_2023 (1).pdf</a:t>
            </a:r>
            <a:r>
              <a:rPr lang="cs-CZ" dirty="0"/>
              <a:t> </a:t>
            </a:r>
            <a:endParaRPr lang="cs-CZ" b="1" dirty="0"/>
          </a:p>
          <a:p>
            <a:r>
              <a:rPr lang="cs-CZ" dirty="0">
                <a:hlinkClick r:id="rId4"/>
              </a:rPr>
              <a:t>Cizinci: Počet cizinců | ČSÚ (czso.cz)</a:t>
            </a:r>
            <a:r>
              <a:rPr lang="cs-CZ" b="1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46414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40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56C94072-1B34-48FB-9A9C-5A9A0FFC8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556E989-D19E-24CE-531B-75DCB85686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0" name="Rectangle 43">
            <a:extLst>
              <a:ext uri="{FF2B5EF4-FFF2-40B4-BE49-F238E27FC236}">
                <a16:creationId xmlns:a16="http://schemas.microsoft.com/office/drawing/2014/main" id="{1D5941F3-0256-4E90-BBBC-5A6EDEB8E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8004" y="4166755"/>
            <a:ext cx="5607908" cy="2040066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E1EE5211-6274-0B22-D4F2-76225B925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010" y="4333009"/>
            <a:ext cx="5268177" cy="10862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cap="all">
                <a:solidFill>
                  <a:srgbClr val="FFFFFF"/>
                </a:solidFill>
              </a:rPr>
              <a:t>Aktuální zprávy o migraci v rámci ČR </a:t>
            </a:r>
          </a:p>
        </p:txBody>
      </p:sp>
      <p:sp>
        <p:nvSpPr>
          <p:cNvPr id="51" name="Freeform: Shape 45">
            <a:extLst>
              <a:ext uri="{FF2B5EF4-FFF2-40B4-BE49-F238E27FC236}">
                <a16:creationId xmlns:a16="http://schemas.microsoft.com/office/drawing/2014/main" id="{A5019358-4900-4555-99FF-EF6AE90B8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670146" y="3710250"/>
            <a:ext cx="2131466" cy="1830903"/>
          </a:xfrm>
          <a:custGeom>
            <a:avLst/>
            <a:gdLst>
              <a:gd name="connsiteX0" fmla="*/ 2308583 w 2308583"/>
              <a:gd name="connsiteY0" fmla="*/ 1983044 h 1983044"/>
              <a:gd name="connsiteX1" fmla="*/ 462 w 2308583"/>
              <a:gd name="connsiteY1" fmla="*/ 1983044 h 1983044"/>
              <a:gd name="connsiteX2" fmla="*/ 0 w 2308583"/>
              <a:gd name="connsiteY2" fmla="*/ 1711185 h 1983044"/>
              <a:gd name="connsiteX3" fmla="*/ 2022607 w 2308583"/>
              <a:gd name="connsiteY3" fmla="*/ 1712117 h 1983044"/>
              <a:gd name="connsiteX4" fmla="*/ 2022607 w 2308583"/>
              <a:gd name="connsiteY4" fmla="*/ 0 h 1983044"/>
              <a:gd name="connsiteX5" fmla="*/ 2308583 w 2308583"/>
              <a:gd name="connsiteY5" fmla="*/ 0 h 198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1983044">
                <a:moveTo>
                  <a:pt x="2308583" y="1983044"/>
                </a:moveTo>
                <a:lnTo>
                  <a:pt x="462" y="1983044"/>
                </a:lnTo>
                <a:cubicBezTo>
                  <a:pt x="-462" y="1889214"/>
                  <a:pt x="923" y="1805015"/>
                  <a:pt x="0" y="1711185"/>
                </a:cubicBezTo>
                <a:lnTo>
                  <a:pt x="2022607" y="1712117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33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66B077-6567-8146-1747-6F7E0F609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000125"/>
          </a:xfrm>
        </p:spPr>
        <p:txBody>
          <a:bodyPr/>
          <a:lstStyle/>
          <a:p>
            <a:r>
              <a:rPr lang="cs-CZ" dirty="0"/>
              <a:t>Legální migrace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CD4988-8A16-D88D-0FEB-D68717CB4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400175"/>
            <a:ext cx="10615613" cy="524351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K 30. červnu 2023 bylo na území ČR registrováno celkem 1 036 798 osob cizí státní příslušnosti, z  toho 344 398 na základě oprávnění k  přechodnému pobytu a  342 186 na základě oprávnění k trvalému pobytu a 350 214 na základě registrace dočasné ochrany. Za výrazným nárůstem počtu cizinců na území ČR stojí zejména </a:t>
            </a:r>
            <a:r>
              <a:rPr lang="cs-CZ" b="1" dirty="0"/>
              <a:t>vydávání dočasné ochrany </a:t>
            </a:r>
            <a:r>
              <a:rPr lang="cs-CZ" dirty="0"/>
              <a:t>státním příslušníkům Ukrajiny, kteří prchají před válkou ve své zemi. Mezi cizinci pobývajícími legálně na území ČR převažují občané třetích zemí (808 474 osob, tj. 78  %) nad občany členských států EU, EHP a Švýcarska (228 324 osob, tj. 22 %).  </a:t>
            </a:r>
          </a:p>
          <a:p>
            <a:pPr marL="0" indent="0">
              <a:buNone/>
            </a:pPr>
            <a:r>
              <a:rPr lang="cs-CZ" dirty="0"/>
              <a:t>MEZINÁRODNÍ OCHRANA</a:t>
            </a:r>
          </a:p>
          <a:p>
            <a:r>
              <a:rPr lang="cs-CZ" dirty="0"/>
              <a:t> V období od 1. ledna do 30. června 2023 bylo v  České republice evidováno celkem 708 žádostí o mezinárodní ochranu. Nejvíce žádostí o mezinárodní ochranu v  tomto období podali státní příslušníci Turecka, a  to  konkrétně 78 žádostí. Dalšími v pořadí byli žadatelé z následujících států: Uzbekistánu  (74), Vietnamu (74) a Ukrajiny (73).</a:t>
            </a:r>
          </a:p>
          <a:p>
            <a:pPr marL="0" indent="0">
              <a:buNone/>
            </a:pPr>
            <a:r>
              <a:rPr lang="cs-CZ" dirty="0"/>
              <a:t>DOČASNÁ OCHRANA </a:t>
            </a:r>
          </a:p>
          <a:p>
            <a:r>
              <a:rPr lang="cs-CZ" dirty="0"/>
              <a:t>Za výrazným nárůstem počtu cizinců na území ČR stojí zejména vydávání dočasné ochrany těm, kteří prchají z důvodu ruské vojenské agrese na Ukrajině. K 30. 6. 2023 bylo v České republice evidováno celkem 349 140 aktivních registrací dočasných ochran. Celkově vydaných dočasných ochran bylo za období od začátku konfliktu (24. 2. 2022) do 2. 7. 2023 celkem 537 350.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90571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5B1239-84FF-465E-69F5-0A054BB72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1424" y="1110882"/>
            <a:ext cx="3053039" cy="106081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cs-CZ" sz="2800" dirty="0"/>
              <a:t>Cizinci p</a:t>
            </a:r>
            <a:r>
              <a:rPr lang="en-US" sz="2800" dirty="0" err="1"/>
              <a:t>odle</a:t>
            </a:r>
            <a:r>
              <a:rPr lang="en-US" sz="2800" dirty="0"/>
              <a:t> </a:t>
            </a:r>
            <a:r>
              <a:rPr lang="en-US" sz="2800" dirty="0" err="1"/>
              <a:t>státní</a:t>
            </a:r>
            <a:r>
              <a:rPr lang="en-US" sz="2800" dirty="0"/>
              <a:t> </a:t>
            </a:r>
            <a:r>
              <a:rPr lang="en-US" sz="2800" dirty="0" err="1"/>
              <a:t>příslušnosti</a:t>
            </a:r>
            <a:r>
              <a:rPr lang="cs-CZ" sz="2800" dirty="0"/>
              <a:t> </a:t>
            </a:r>
            <a:r>
              <a:rPr lang="cs-CZ" sz="2800" b="1" dirty="0">
                <a:solidFill>
                  <a:srgbClr val="FF0000"/>
                </a:solidFill>
              </a:rPr>
              <a:t>IV. 2023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3ACBE472-7EFE-B6C3-04D1-6120B236A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1423" y="2286000"/>
            <a:ext cx="3053039" cy="39319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84048" marR="0" lvl="0" indent="-384048" algn="l" defTabSz="914400" rtl="0" eaLnBrk="1" fontAlgn="base" latinLnBrk="0" hangingPunct="1">
              <a:lnSpc>
                <a:spcPct val="94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kumimoji="0" lang="en-US" altLang="cs-CZ" sz="1600" b="0" i="0" u="none" strike="noStrike" kern="1200" cap="none" spc="0" normalizeH="0" baseline="0" noProof="0">
                <a:ln>
                  <a:noFill/>
                </a:ln>
                <a:solidFill>
                  <a:srgbClr val="191B0E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zdroj: OAMP, MV </a:t>
            </a:r>
          </a:p>
        </p:txBody>
      </p:sp>
      <p:graphicFrame>
        <p:nvGraphicFramePr>
          <p:cNvPr id="9" name="Zástupný obsah 8">
            <a:extLst>
              <a:ext uri="{FF2B5EF4-FFF2-40B4-BE49-F238E27FC236}">
                <a16:creationId xmlns:a16="http://schemas.microsoft.com/office/drawing/2014/main" id="{0A0F48FC-AF21-753F-D3F8-765C8E38286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34275" y="826069"/>
          <a:ext cx="6900381" cy="5205871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3281985">
                  <a:extLst>
                    <a:ext uri="{9D8B030D-6E8A-4147-A177-3AD203B41FA5}">
                      <a16:colId xmlns:a16="http://schemas.microsoft.com/office/drawing/2014/main" val="517952849"/>
                    </a:ext>
                  </a:extLst>
                </a:gridCol>
                <a:gridCol w="2016583">
                  <a:extLst>
                    <a:ext uri="{9D8B030D-6E8A-4147-A177-3AD203B41FA5}">
                      <a16:colId xmlns:a16="http://schemas.microsoft.com/office/drawing/2014/main" val="2769987016"/>
                    </a:ext>
                  </a:extLst>
                </a:gridCol>
                <a:gridCol w="1601813">
                  <a:extLst>
                    <a:ext uri="{9D8B030D-6E8A-4147-A177-3AD203B41FA5}">
                      <a16:colId xmlns:a16="http://schemas.microsoft.com/office/drawing/2014/main" val="2261419842"/>
                    </a:ext>
                  </a:extLst>
                </a:gridCol>
              </a:tblGrid>
              <a:tr h="47326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>
                          <a:effectLst/>
                        </a:rPr>
                        <a:t>Státní příslušnost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164" marR="135164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>
                          <a:effectLst/>
                        </a:rPr>
                        <a:t>Počet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164" marR="135164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>
                          <a:effectLst/>
                        </a:rPr>
                        <a:t>tj. %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164" marR="135164" marT="0" marB="0"/>
                </a:tc>
                <a:extLst>
                  <a:ext uri="{0D108BD9-81ED-4DB2-BD59-A6C34878D82A}">
                    <a16:rowId xmlns:a16="http://schemas.microsoft.com/office/drawing/2014/main" val="975873327"/>
                  </a:ext>
                </a:extLst>
              </a:tr>
              <a:tr h="47326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>
                          <a:effectLst/>
                        </a:rPr>
                        <a:t>Ukrajina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164" marR="135164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dirty="0"/>
                        <a:t>574 447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164" marR="135164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dirty="0">
                          <a:effectLst/>
                        </a:rPr>
                        <a:t>54 %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164" marR="135164" marT="0" marB="0"/>
                </a:tc>
                <a:extLst>
                  <a:ext uri="{0D108BD9-81ED-4DB2-BD59-A6C34878D82A}">
                    <a16:rowId xmlns:a16="http://schemas.microsoft.com/office/drawing/2014/main" val="43861695"/>
                  </a:ext>
                </a:extLst>
              </a:tr>
              <a:tr h="47326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>
                          <a:effectLst/>
                        </a:rPr>
                        <a:t>Slovensko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164" marR="135164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dirty="0"/>
                        <a:t>119 182 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164" marR="135164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dirty="0">
                          <a:effectLst/>
                        </a:rPr>
                        <a:t>11 %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164" marR="135164" marT="0" marB="0"/>
                </a:tc>
                <a:extLst>
                  <a:ext uri="{0D108BD9-81ED-4DB2-BD59-A6C34878D82A}">
                    <a16:rowId xmlns:a16="http://schemas.microsoft.com/office/drawing/2014/main" val="3290625628"/>
                  </a:ext>
                </a:extLst>
              </a:tr>
              <a:tr h="47326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>
                          <a:effectLst/>
                        </a:rPr>
                        <a:t>Vietnam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164" marR="135164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dirty="0"/>
                        <a:t>67 783 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164" marR="135164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>
                          <a:effectLst/>
                        </a:rPr>
                        <a:t>6 %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164" marR="135164" marT="0" marB="0"/>
                </a:tc>
                <a:extLst>
                  <a:ext uri="{0D108BD9-81ED-4DB2-BD59-A6C34878D82A}">
                    <a16:rowId xmlns:a16="http://schemas.microsoft.com/office/drawing/2014/main" val="1871370788"/>
                  </a:ext>
                </a:extLst>
              </a:tr>
              <a:tr h="47326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>
                          <a:effectLst/>
                        </a:rPr>
                        <a:t>Rusko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164" marR="135164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dirty="0"/>
                        <a:t>40 990 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164" marR="135164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>
                          <a:effectLst/>
                        </a:rPr>
                        <a:t>4 %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164" marR="135164" marT="0" marB="0"/>
                </a:tc>
                <a:extLst>
                  <a:ext uri="{0D108BD9-81ED-4DB2-BD59-A6C34878D82A}">
                    <a16:rowId xmlns:a16="http://schemas.microsoft.com/office/drawing/2014/main" val="1992667794"/>
                  </a:ext>
                </a:extLst>
              </a:tr>
              <a:tr h="47326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>
                          <a:effectLst/>
                        </a:rPr>
                        <a:t>Rumunsko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164" marR="135164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dirty="0"/>
                        <a:t>20 469 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164" marR="135164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>
                          <a:effectLst/>
                        </a:rPr>
                        <a:t>2 %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164" marR="135164" marT="0" marB="0"/>
                </a:tc>
                <a:extLst>
                  <a:ext uri="{0D108BD9-81ED-4DB2-BD59-A6C34878D82A}">
                    <a16:rowId xmlns:a16="http://schemas.microsoft.com/office/drawing/2014/main" val="2692067836"/>
                  </a:ext>
                </a:extLst>
              </a:tr>
              <a:tr h="47326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>
                          <a:effectLst/>
                        </a:rPr>
                        <a:t>Polsko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164" marR="135164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dirty="0"/>
                        <a:t>17 837 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164" marR="135164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>
                          <a:effectLst/>
                        </a:rPr>
                        <a:t>2 %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164" marR="135164" marT="0" marB="0"/>
                </a:tc>
                <a:extLst>
                  <a:ext uri="{0D108BD9-81ED-4DB2-BD59-A6C34878D82A}">
                    <a16:rowId xmlns:a16="http://schemas.microsoft.com/office/drawing/2014/main" val="2896728576"/>
                  </a:ext>
                </a:extLst>
              </a:tr>
              <a:tr h="47326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>
                          <a:effectLst/>
                        </a:rPr>
                        <a:t>Bulharsko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164" marR="135164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dirty="0"/>
                        <a:t>17 907 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164" marR="135164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>
                          <a:effectLst/>
                        </a:rPr>
                        <a:t>2 %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164" marR="135164" marT="0" marB="0"/>
                </a:tc>
                <a:extLst>
                  <a:ext uri="{0D108BD9-81ED-4DB2-BD59-A6C34878D82A}">
                    <a16:rowId xmlns:a16="http://schemas.microsoft.com/office/drawing/2014/main" val="3619454632"/>
                  </a:ext>
                </a:extLst>
              </a:tr>
              <a:tr h="47326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>
                          <a:effectLst/>
                        </a:rPr>
                        <a:t>Německo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164" marR="135164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dirty="0"/>
                        <a:t>12 719 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164" marR="135164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>
                          <a:effectLst/>
                        </a:rPr>
                        <a:t>1 %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164" marR="135164" marT="0" marB="0"/>
                </a:tc>
                <a:extLst>
                  <a:ext uri="{0D108BD9-81ED-4DB2-BD59-A6C34878D82A}">
                    <a16:rowId xmlns:a16="http://schemas.microsoft.com/office/drawing/2014/main" val="4195007812"/>
                  </a:ext>
                </a:extLst>
              </a:tr>
              <a:tr h="47326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>
                          <a:effectLst/>
                        </a:rPr>
                        <a:t>Mongolsko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164" marR="135164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dirty="0"/>
                        <a:t>12 664 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164" marR="135164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>
                          <a:effectLst/>
                        </a:rPr>
                        <a:t>1 %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164" marR="135164" marT="0" marB="0"/>
                </a:tc>
                <a:extLst>
                  <a:ext uri="{0D108BD9-81ED-4DB2-BD59-A6C34878D82A}">
                    <a16:rowId xmlns:a16="http://schemas.microsoft.com/office/drawing/2014/main" val="666826892"/>
                  </a:ext>
                </a:extLst>
              </a:tr>
              <a:tr h="473261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>
                          <a:effectLst/>
                        </a:rPr>
                        <a:t>Maďarsko</a:t>
                      </a:r>
                      <a:endParaRPr lang="cs-CZ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164" marR="135164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dirty="0"/>
                        <a:t>11 117 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164" marR="135164" marT="0" marB="0"/>
                </a:tc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cs-CZ" sz="2400" dirty="0">
                          <a:effectLst/>
                        </a:rPr>
                        <a:t>1 %</a:t>
                      </a:r>
                      <a:endParaRPr lang="cs-CZ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5164" marR="135164" marT="0" marB="0"/>
                </a:tc>
                <a:extLst>
                  <a:ext uri="{0D108BD9-81ED-4DB2-BD59-A6C34878D82A}">
                    <a16:rowId xmlns:a16="http://schemas.microsoft.com/office/drawing/2014/main" val="3948433849"/>
                  </a:ext>
                </a:extLst>
              </a:tr>
            </a:tbl>
          </a:graphicData>
        </a:graphic>
      </p:graphicFrame>
      <p:pic>
        <p:nvPicPr>
          <p:cNvPr id="3" name="Obrázek 2">
            <a:extLst>
              <a:ext uri="{FF2B5EF4-FFF2-40B4-BE49-F238E27FC236}">
                <a16:creationId xmlns:a16="http://schemas.microsoft.com/office/drawing/2014/main" id="{3E16BD16-5576-DB35-7247-D8002CDFD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5903" y="3526615"/>
            <a:ext cx="4096865" cy="250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064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cs-CZ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endParaRPr>
            </a:p>
          </p:txBody>
        </p:sp>
      </p:grp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C04FA5E-9397-403D-8733-45505DDB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8F400B8-5384-8AC2-7CD8-6F6E93D2D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8004" y="1480929"/>
            <a:ext cx="5607908" cy="325432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cap="all"/>
              <a:t>problém migrační krize ve vztahu k přílivu uprchlíků z Ukrajiny do krajin EU 2022-2023 </a:t>
            </a:r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09E1F823-C239-4ACC-923A-5C958E00E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199584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7" name="Freeform 6">
            <a:extLst>
              <a:ext uri="{FF2B5EF4-FFF2-40B4-BE49-F238E27FC236}">
                <a16:creationId xmlns:a16="http://schemas.microsoft.com/office/drawing/2014/main" id="{0817DDF7-06E9-4C7C-84DF-2240A6536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D2DE538-AFBC-9FF6-6F27-719A300132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58" r="30787" b="-2"/>
          <a:stretch/>
        </p:blipFill>
        <p:spPr>
          <a:xfrm>
            <a:off x="1155560" y="1129353"/>
            <a:ext cx="3914583" cy="458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62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997DBF-D29F-4FCF-8D39-2486B419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08283"/>
            <a:ext cx="9601200" cy="1479885"/>
          </a:xfrm>
        </p:spPr>
        <p:txBody>
          <a:bodyPr/>
          <a:lstStyle/>
          <a:p>
            <a:r>
              <a:rPr lang="cs-CZ" dirty="0"/>
              <a:t>Jak uspět v tomto </a:t>
            </a:r>
            <a:br>
              <a:rPr lang="cs-CZ" dirty="0"/>
            </a:br>
            <a:r>
              <a:rPr lang="cs-CZ" dirty="0"/>
              <a:t>předmětu? 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B3AF2EF-E653-4A97-8901-B2DE01593D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7989" y="1816768"/>
            <a:ext cx="4447786" cy="3229477"/>
          </a:xfrm>
        </p:spPr>
        <p:txBody>
          <a:bodyPr>
            <a:normAutofit/>
          </a:bodyPr>
          <a:lstStyle/>
          <a:p>
            <a:r>
              <a:rPr lang="cs-CZ" dirty="0"/>
              <a:t>Ukončení 2024: Předmět je ukončen kombinovanou formou, tj.: 1) v seminářích aktivní účastí a pravidelným odevzdáváním zadaných úkolů a </a:t>
            </a:r>
          </a:p>
          <a:p>
            <a:r>
              <a:rPr lang="cs-CZ" dirty="0"/>
              <a:t>2) písemným ověřením znalostí formou závěrečného testu (vždy).</a:t>
            </a:r>
          </a:p>
          <a:p>
            <a:r>
              <a:rPr lang="cs-CZ" b="1" dirty="0"/>
              <a:t>2024 - Zkouška – formou písemného testu ověřující znalosti.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941B2DD4-0EAA-422B-A12E-2988108E96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38273" y="3681663"/>
            <a:ext cx="4447786" cy="3068054"/>
          </a:xfrm>
        </p:spPr>
        <p:txBody>
          <a:bodyPr>
            <a:normAutofit/>
          </a:bodyPr>
          <a:lstStyle/>
          <a:p>
            <a:pPr lvl="0"/>
            <a:r>
              <a:rPr lang="cs-CZ" dirty="0"/>
              <a:t>Téma: vývoj a současné problémy soc. práce s menšinami a migranty je zpracováno ve studijních oporách: </a:t>
            </a:r>
          </a:p>
          <a:p>
            <a:pPr lvl="0"/>
            <a:r>
              <a:rPr lang="cs-CZ" dirty="0"/>
              <a:t>Preissová Krejčí, Andrea: </a:t>
            </a:r>
            <a:r>
              <a:rPr lang="cs-CZ" b="1" dirty="0"/>
              <a:t>Menšinové skupiny. </a:t>
            </a:r>
            <a:r>
              <a:rPr lang="cs-CZ" dirty="0"/>
              <a:t>Opava 2020.</a:t>
            </a:r>
          </a:p>
          <a:p>
            <a:pPr lvl="0"/>
            <a:r>
              <a:rPr lang="cs-CZ" dirty="0"/>
              <a:t>Preissová Krejčí, Andrea: </a:t>
            </a:r>
            <a:r>
              <a:rPr lang="cs-CZ" b="1" dirty="0"/>
              <a:t>Multikulturní výchova.</a:t>
            </a:r>
            <a:r>
              <a:rPr lang="cs-CZ" dirty="0"/>
              <a:t> Opava 2021.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92D6FDA-C28F-5638-E1A3-83117EBD9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405" y="108282"/>
            <a:ext cx="4569443" cy="306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38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8179EB-0635-10EE-4829-809746C57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Migrační krize 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5DB9B70-D2D6-D4F2-753A-AA84B9F25D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8811" y="1428751"/>
            <a:ext cx="4877189" cy="5129212"/>
          </a:xfrm>
        </p:spPr>
        <p:txBody>
          <a:bodyPr>
            <a:normAutofit lnSpcReduction="10000"/>
          </a:bodyPr>
          <a:lstStyle/>
          <a:p>
            <a:pPr indent="18034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Dne 24. února 2022 zahájilo Rusko vojenskou agresi vůči Ukrajině. Od té doby uprchly před válkou miliony lidí, kteří hledají útočiště v zemích EU a v Moldavské republice.</a:t>
            </a:r>
          </a:p>
          <a:p>
            <a:pPr indent="18034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4,8 milionu uprchlíků z Ukrajiny se v EU zaregistrovalo k dočasné ochraně nebo v podobném režimu (zdroj: UNHCR, 6. prosince 2022) </a:t>
            </a:r>
          </a:p>
          <a:p>
            <a:pPr indent="18034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 vyjadřuje plnou solidaritu Ukrajině i jejím obyvatelům. V reakci na agresi Ruska prokázala EU jednotu a sílu a poskytla Ukrajině koordinovanou humanitární, politickou, finanční a materiální podporu.</a:t>
            </a:r>
          </a:p>
          <a:p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1E11247C-C13B-43A1-7B5B-0DE304B397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2249" y="1428751"/>
            <a:ext cx="5372101" cy="5129212"/>
          </a:xfrm>
        </p:spPr>
        <p:txBody>
          <a:bodyPr>
            <a:normAutofit lnSpcReduction="10000"/>
          </a:bodyPr>
          <a:lstStyle/>
          <a:p>
            <a:pPr indent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cs-CZ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EU přijala na pomoc uprchlíkům konkrétní opatření, mezi něž patří:</a:t>
            </a:r>
          </a:p>
          <a:p>
            <a:pPr marL="342900" lvl="0" indent="-34290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mechanismus dočasné ochrany osob prchajících před válkou,</a:t>
            </a:r>
          </a:p>
          <a:p>
            <a:pPr marL="342900" lvl="0" indent="-34290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uvolnění částky 523 milionů eur na humanitární pomoc,</a:t>
            </a:r>
          </a:p>
          <a:p>
            <a:pPr marL="342900" lvl="0" indent="-34290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poskytnutí podpory v oblasti civilní ochrany pro Ukrajinu, Česko, Moldavsko, Polsko, Slovensko a Úřad OSN pro uprchlíky (UNHCR),</a:t>
            </a:r>
          </a:p>
          <a:p>
            <a:pPr marL="342900" lvl="0" indent="-34290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finanční a technická podpora pro členské státy poskytující útočiště uprchlíkům,</a:t>
            </a:r>
          </a:p>
          <a:p>
            <a:pPr marL="342900" lvl="0" indent="-34290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Font typeface="Symbol" panose="05050102010706020507" pitchFamily="18" charset="2"/>
              <a:buChar char=""/>
            </a:pPr>
            <a:r>
              <a:rPr lang="cs-CZ" sz="1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podpora správy hranic pro země EU a Moldavsko.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38982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F8B556C4-7E49-4C36-845D-FC58F5073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6FF9E5D-9376-C568-205D-8FD513445B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573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D8179EB-0635-10EE-4829-809746C57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>
            <a:normAutofit/>
          </a:bodyPr>
          <a:lstStyle/>
          <a:p>
            <a:r>
              <a:rPr lang="cs-CZ"/>
              <a:t>Přijímání uprchlíků – Mechanismus dočasné ochrany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48756B5-F776-0BAC-D38D-9970A64A5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6000"/>
            <a:ext cx="9601200" cy="4209068"/>
          </a:xfrm>
        </p:spPr>
        <p:txBody>
          <a:bodyPr>
            <a:normAutofit fontScale="92500" lnSpcReduction="20000"/>
          </a:bodyPr>
          <a:lstStyle/>
          <a:p>
            <a:r>
              <a:rPr lang="cs-CZ" sz="2200" dirty="0"/>
              <a:t>EU dne 4. března 2022 aktivovala směrnici o dočasné ochraně. Cílem je zmírnit tlak na vnitrostátní azylové systémy a umožnit vysídleným osobám požívat harmonizovaných práv v celé EU. Tato práva se týkají:</a:t>
            </a:r>
          </a:p>
          <a:p>
            <a:pPr marL="0" indent="0">
              <a:buNone/>
            </a:pPr>
            <a:r>
              <a:rPr lang="cs-CZ" sz="2200" dirty="0"/>
              <a:t>•	pobytu,</a:t>
            </a:r>
          </a:p>
          <a:p>
            <a:pPr marL="0" indent="0">
              <a:buNone/>
            </a:pPr>
            <a:r>
              <a:rPr lang="cs-CZ" sz="2200" dirty="0"/>
              <a:t>•	přístupu na trh práce a bydlení,</a:t>
            </a:r>
          </a:p>
          <a:p>
            <a:pPr marL="0" indent="0">
              <a:buNone/>
            </a:pPr>
            <a:r>
              <a:rPr lang="cs-CZ" sz="2200" dirty="0"/>
              <a:t>•	lékařské pomoci,</a:t>
            </a:r>
          </a:p>
          <a:p>
            <a:pPr marL="0" indent="0">
              <a:buNone/>
            </a:pPr>
            <a:r>
              <a:rPr lang="cs-CZ" sz="2200" dirty="0"/>
              <a:t>•	sociální pomoci,</a:t>
            </a:r>
          </a:p>
          <a:p>
            <a:pPr marL="0" indent="0">
              <a:buNone/>
            </a:pPr>
            <a:r>
              <a:rPr lang="cs-CZ" sz="2200" dirty="0"/>
              <a:t>•	přístupu dětí ke vzdělávání.</a:t>
            </a:r>
          </a:p>
          <a:p>
            <a:endParaRPr lang="cs-CZ" sz="2200" dirty="0"/>
          </a:p>
          <a:p>
            <a:r>
              <a:rPr lang="cs-CZ" sz="2200" dirty="0"/>
              <a:t>Dočasná ochrana je krizový mechanismus, který lze aktivovat v případě hromadného přílivu vysídlených osob a který má poskytnout okamžitou kolektivní ochranu vysídleným osobám, jež se nemohou vrátit do své země původu.</a:t>
            </a:r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3714252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EF9384-28C7-F8E0-F6FE-41E25CBD0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Přijímání uprchlíků – Mechanismus dočasné ochrany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856DAA-512C-6367-D89B-EDD2B80C7E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Mechanismus dočasné ochrany byl původně zaveden na jeden rok, ale byl již prodloužen do 4. března 2024. V závislosti na vývoji situace na Ukrajině může být prodloužen o další rok, tedy do března 2025. (Viz: Reakce EU na invazi Ruska na Ukrajinu - </a:t>
            </a:r>
            <a:r>
              <a:rPr lang="cs-CZ" dirty="0" err="1"/>
              <a:t>Consilium</a:t>
            </a:r>
            <a:r>
              <a:rPr lang="cs-CZ" dirty="0"/>
              <a:t> (europa.eu), cit. 30.8. 2023) </a:t>
            </a:r>
          </a:p>
          <a:p>
            <a:r>
              <a:rPr lang="cs-CZ" dirty="0"/>
              <a:t>Do škol v 26 členských státech EU a zemích přidružených k </a:t>
            </a:r>
            <a:r>
              <a:rPr lang="cs-CZ" dirty="0" err="1"/>
              <a:t>Schengenu</a:t>
            </a:r>
            <a:r>
              <a:rPr lang="cs-CZ" dirty="0"/>
              <a:t> se zapsalo téměř 775 000 žáků.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75CA7FA-50AB-14BC-6B4D-6021D5A78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794" y="4391025"/>
            <a:ext cx="659130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049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A3D0CF5-C0A0-4195-804D-B82489B1D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6DB0F5E-E59C-6F45-24AC-CC133C8A4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839" y="4408"/>
            <a:ext cx="4854804" cy="683775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AC36C0A-333B-E098-4F7B-5DC7B51C1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359" y="15846"/>
            <a:ext cx="4869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0563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A3D0CF5-C0A0-4195-804D-B82489B1D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2" name="Obrázek 1" descr="Obsah obrázku text, mapa, atlas, Písmo&#10;&#10;Popis byl vytvořen automaticky">
            <a:extLst>
              <a:ext uri="{FF2B5EF4-FFF2-40B4-BE49-F238E27FC236}">
                <a16:creationId xmlns:a16="http://schemas.microsoft.com/office/drawing/2014/main" id="{7C499D43-6EA8-0CA9-8C0C-0EF438B59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74990"/>
            <a:ext cx="5291666" cy="490801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3EF20F7-BF61-90D8-1A2F-4ADD3CC7A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6" y="1662906"/>
            <a:ext cx="5291666" cy="353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692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2793B903-AB42-42A0-AE97-93D366679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1D868099-6145-4BC0-A5EA-74BEF1776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0970B5D-3B88-649F-C960-79D074F66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1423" y="1121507"/>
            <a:ext cx="3053039" cy="103956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400" b="1" dirty="0" err="1">
                <a:solidFill>
                  <a:srgbClr val="77A2BB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Čtvrtletní_zpráva_o_migraci</a:t>
            </a:r>
            <a:r>
              <a:rPr lang="en-US" sz="2400" b="1" dirty="0">
                <a:solidFill>
                  <a:srgbClr val="FF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_–_IV_2023 (1).pdf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5E77229-D945-4280-AE4B-8A6E5012121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1750" t="13669" r="26188" b="3296"/>
          <a:stretch/>
        </p:blipFill>
        <p:spPr>
          <a:xfrm>
            <a:off x="478094" y="193561"/>
            <a:ext cx="7325791" cy="657230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12D546-E3E6-C6AD-2E9B-95C4BEDF3C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71423" y="2642500"/>
            <a:ext cx="3439840" cy="4123361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1100" dirty="0"/>
              <a:t>LEGÁLNÍ MIGRACE K 31. </a:t>
            </a:r>
            <a:r>
              <a:rPr lang="en-US" sz="1100" dirty="0" err="1"/>
              <a:t>prosinci</a:t>
            </a:r>
            <a:r>
              <a:rPr lang="en-US" sz="1100" dirty="0"/>
              <a:t> 2023 </a:t>
            </a:r>
            <a:r>
              <a:rPr lang="en-US" sz="1100" dirty="0" err="1"/>
              <a:t>bylo</a:t>
            </a:r>
            <a:r>
              <a:rPr lang="en-US" sz="1100" dirty="0"/>
              <a:t> </a:t>
            </a:r>
            <a:r>
              <a:rPr lang="en-US" sz="1100" dirty="0" err="1"/>
              <a:t>na</a:t>
            </a:r>
            <a:r>
              <a:rPr lang="en-US" sz="1100" dirty="0"/>
              <a:t> </a:t>
            </a:r>
            <a:r>
              <a:rPr lang="en-US" sz="1100" dirty="0" err="1"/>
              <a:t>území</a:t>
            </a:r>
            <a:r>
              <a:rPr lang="en-US" sz="1100" dirty="0"/>
              <a:t> ČR </a:t>
            </a:r>
            <a:r>
              <a:rPr lang="en-US" sz="1100" dirty="0" err="1"/>
              <a:t>registrováno</a:t>
            </a:r>
            <a:r>
              <a:rPr lang="en-US" sz="1100" dirty="0"/>
              <a:t> </a:t>
            </a:r>
            <a:r>
              <a:rPr lang="en-US" sz="1100" dirty="0" err="1"/>
              <a:t>celkem</a:t>
            </a:r>
            <a:r>
              <a:rPr lang="en-US" sz="1100" dirty="0"/>
              <a:t> </a:t>
            </a:r>
          </a:p>
          <a:p>
            <a:pPr>
              <a:buFont typeface="Franklin Gothic Book" panose="020B0503020102020204" pitchFamily="34" charset="0"/>
              <a:buNone/>
            </a:pPr>
            <a:r>
              <a:rPr lang="en-US" sz="2400" b="1" dirty="0"/>
              <a:t>1 065 740 </a:t>
            </a:r>
            <a:r>
              <a:rPr lang="en-US" sz="2400" b="1" dirty="0" err="1"/>
              <a:t>osob</a:t>
            </a:r>
            <a:r>
              <a:rPr lang="en-US" sz="2400" b="1" dirty="0"/>
              <a:t> </a:t>
            </a:r>
            <a:r>
              <a:rPr lang="en-US" sz="2400" b="1" dirty="0" err="1"/>
              <a:t>cizí</a:t>
            </a:r>
            <a:r>
              <a:rPr lang="en-US" sz="2400" b="1" dirty="0"/>
              <a:t> </a:t>
            </a:r>
            <a:r>
              <a:rPr lang="en-US" sz="2400" b="1" dirty="0" err="1"/>
              <a:t>státní</a:t>
            </a:r>
            <a:r>
              <a:rPr lang="en-US" sz="2400" b="1" dirty="0"/>
              <a:t> </a:t>
            </a:r>
            <a:r>
              <a:rPr lang="en-US" sz="2400" b="1" dirty="0" err="1"/>
              <a:t>příslušnosti</a:t>
            </a:r>
            <a:r>
              <a:rPr lang="en-US" sz="2400" b="1" dirty="0"/>
              <a:t>, </a:t>
            </a:r>
          </a:p>
          <a:p>
            <a:pPr>
              <a:buFont typeface="Franklin Gothic Book" panose="020B0503020102020204" pitchFamily="34" charset="0"/>
              <a:buNone/>
            </a:pPr>
            <a:r>
              <a:rPr lang="en-US" sz="1500" b="1" dirty="0"/>
              <a:t>z toho 341 111 </a:t>
            </a:r>
            <a:r>
              <a:rPr lang="en-US" sz="1500" b="1" dirty="0" err="1"/>
              <a:t>na</a:t>
            </a:r>
            <a:r>
              <a:rPr lang="en-US" sz="1500" b="1" dirty="0"/>
              <a:t> </a:t>
            </a:r>
            <a:r>
              <a:rPr lang="en-US" sz="1500" b="1" dirty="0" err="1"/>
              <a:t>základě</a:t>
            </a:r>
            <a:r>
              <a:rPr lang="en-US" sz="1500" b="1" dirty="0"/>
              <a:t> </a:t>
            </a:r>
            <a:r>
              <a:rPr lang="en-US" sz="1500" b="1" dirty="0" err="1"/>
              <a:t>oprávnění</a:t>
            </a:r>
            <a:r>
              <a:rPr lang="en-US" sz="1500" b="1" dirty="0"/>
              <a:t> k </a:t>
            </a:r>
            <a:r>
              <a:rPr lang="en-US" sz="1500" b="1" dirty="0" err="1"/>
              <a:t>přechodnému</a:t>
            </a:r>
            <a:r>
              <a:rPr lang="en-US" sz="1500" b="1" dirty="0"/>
              <a:t> </a:t>
            </a:r>
            <a:r>
              <a:rPr lang="en-US" sz="1500" b="1" dirty="0" err="1"/>
              <a:t>pobytu</a:t>
            </a:r>
            <a:r>
              <a:rPr lang="en-US" sz="1500" b="1" dirty="0"/>
              <a:t>, </a:t>
            </a:r>
          </a:p>
          <a:p>
            <a:pPr>
              <a:buFont typeface="Franklin Gothic Book" panose="020B0503020102020204" pitchFamily="34" charset="0"/>
              <a:buNone/>
            </a:pPr>
            <a:r>
              <a:rPr lang="en-US" sz="1500" b="1" dirty="0"/>
              <a:t>349 995 </a:t>
            </a:r>
            <a:r>
              <a:rPr lang="en-US" sz="1500" b="1" dirty="0" err="1"/>
              <a:t>na</a:t>
            </a:r>
            <a:r>
              <a:rPr lang="en-US" sz="1500" b="1" dirty="0"/>
              <a:t> </a:t>
            </a:r>
            <a:r>
              <a:rPr lang="en-US" sz="1500" b="1" dirty="0" err="1"/>
              <a:t>základě</a:t>
            </a:r>
            <a:r>
              <a:rPr lang="en-US" sz="1500" b="1" dirty="0"/>
              <a:t> </a:t>
            </a:r>
            <a:r>
              <a:rPr lang="en-US" sz="1500" b="1" dirty="0" err="1"/>
              <a:t>oprávnění</a:t>
            </a:r>
            <a:r>
              <a:rPr lang="en-US" sz="1500" b="1" dirty="0"/>
              <a:t> k </a:t>
            </a:r>
            <a:r>
              <a:rPr lang="en-US" sz="1500" b="1" dirty="0" err="1"/>
              <a:t>trvalému</a:t>
            </a:r>
            <a:r>
              <a:rPr lang="en-US" sz="1500" b="1" dirty="0"/>
              <a:t> </a:t>
            </a:r>
            <a:r>
              <a:rPr lang="en-US" sz="1500" b="1" dirty="0" err="1"/>
              <a:t>pobytu</a:t>
            </a:r>
            <a:r>
              <a:rPr lang="en-US" sz="1500" b="1" dirty="0"/>
              <a:t> a </a:t>
            </a:r>
          </a:p>
          <a:p>
            <a:pPr>
              <a:buFont typeface="Franklin Gothic Book" panose="020B0503020102020204" pitchFamily="34" charset="0"/>
              <a:buNone/>
            </a:pPr>
            <a:r>
              <a:rPr lang="en-US" sz="1500" b="1" dirty="0"/>
              <a:t>375 021 </a:t>
            </a:r>
            <a:r>
              <a:rPr lang="en-US" sz="1500" b="1" dirty="0" err="1"/>
              <a:t>na</a:t>
            </a:r>
            <a:r>
              <a:rPr lang="en-US" sz="1500" b="1" dirty="0"/>
              <a:t> </a:t>
            </a:r>
            <a:r>
              <a:rPr lang="en-US" sz="1500" b="1" dirty="0" err="1"/>
              <a:t>základě</a:t>
            </a:r>
            <a:r>
              <a:rPr lang="en-US" sz="1500" b="1" dirty="0"/>
              <a:t> </a:t>
            </a:r>
            <a:r>
              <a:rPr lang="en-US" sz="1500" b="1" dirty="0" err="1"/>
              <a:t>registrace</a:t>
            </a:r>
            <a:r>
              <a:rPr lang="en-US" sz="1500" b="1" dirty="0"/>
              <a:t> </a:t>
            </a:r>
            <a:r>
              <a:rPr lang="en-US" sz="1500" b="1" dirty="0" err="1"/>
              <a:t>dočasné</a:t>
            </a:r>
            <a:r>
              <a:rPr lang="en-US" sz="1500" b="1" dirty="0"/>
              <a:t> </a:t>
            </a:r>
            <a:r>
              <a:rPr lang="en-US" sz="1500" b="1" dirty="0" err="1"/>
              <a:t>ochrany</a:t>
            </a:r>
            <a:r>
              <a:rPr lang="en-US" sz="1500" b="1" dirty="0"/>
              <a:t>.</a:t>
            </a:r>
          </a:p>
          <a:p>
            <a:pPr>
              <a:buFont typeface="Franklin Gothic Book" panose="020B0503020102020204" pitchFamily="34" charset="0"/>
              <a:buNone/>
            </a:pPr>
            <a:r>
              <a:rPr lang="en-US" sz="1100" dirty="0"/>
              <a:t> Za </a:t>
            </a:r>
            <a:r>
              <a:rPr lang="en-US" sz="1100" dirty="0" err="1"/>
              <a:t>výrazným</a:t>
            </a:r>
            <a:r>
              <a:rPr lang="en-US" sz="1100" dirty="0"/>
              <a:t> </a:t>
            </a:r>
            <a:r>
              <a:rPr lang="en-US" sz="1100" dirty="0" err="1"/>
              <a:t>nárůstem</a:t>
            </a:r>
            <a:r>
              <a:rPr lang="en-US" sz="1100" dirty="0"/>
              <a:t> </a:t>
            </a:r>
            <a:r>
              <a:rPr lang="en-US" sz="1100" dirty="0" err="1"/>
              <a:t>počtu</a:t>
            </a:r>
            <a:r>
              <a:rPr lang="en-US" sz="1100" dirty="0"/>
              <a:t> </a:t>
            </a:r>
            <a:r>
              <a:rPr lang="en-US" sz="1100" dirty="0" err="1"/>
              <a:t>cizinců</a:t>
            </a:r>
            <a:r>
              <a:rPr lang="en-US" sz="1100" dirty="0"/>
              <a:t> </a:t>
            </a:r>
            <a:r>
              <a:rPr lang="en-US" sz="1100" dirty="0" err="1"/>
              <a:t>na</a:t>
            </a:r>
            <a:r>
              <a:rPr lang="en-US" sz="1100" dirty="0"/>
              <a:t> </a:t>
            </a:r>
            <a:r>
              <a:rPr lang="en-US" sz="1100" dirty="0" err="1"/>
              <a:t>území</a:t>
            </a:r>
            <a:r>
              <a:rPr lang="en-US" sz="1100" dirty="0"/>
              <a:t> ČR </a:t>
            </a:r>
            <a:r>
              <a:rPr lang="en-US" sz="1100" dirty="0" err="1"/>
              <a:t>stojí</a:t>
            </a:r>
            <a:r>
              <a:rPr lang="en-US" sz="1100" dirty="0"/>
              <a:t> </a:t>
            </a:r>
            <a:r>
              <a:rPr lang="en-US" sz="1100" dirty="0" err="1"/>
              <a:t>zejména</a:t>
            </a:r>
            <a:r>
              <a:rPr lang="en-US" sz="1100" dirty="0"/>
              <a:t> </a:t>
            </a:r>
            <a:r>
              <a:rPr lang="en-US" sz="1100" dirty="0" err="1"/>
              <a:t>vydávání</a:t>
            </a:r>
            <a:r>
              <a:rPr lang="en-US" sz="1100" dirty="0"/>
              <a:t> </a:t>
            </a:r>
            <a:r>
              <a:rPr lang="en-US" sz="1100" dirty="0" err="1"/>
              <a:t>dočasné</a:t>
            </a:r>
            <a:r>
              <a:rPr lang="en-US" sz="1100" dirty="0"/>
              <a:t> </a:t>
            </a:r>
            <a:r>
              <a:rPr lang="en-US" sz="1100" dirty="0" err="1"/>
              <a:t>ochrany</a:t>
            </a:r>
            <a:r>
              <a:rPr lang="en-US" sz="1100" dirty="0"/>
              <a:t> </a:t>
            </a:r>
            <a:r>
              <a:rPr lang="en-US" sz="1100" dirty="0" err="1"/>
              <a:t>státním</a:t>
            </a:r>
            <a:r>
              <a:rPr lang="en-US" sz="1100" dirty="0"/>
              <a:t> </a:t>
            </a:r>
            <a:r>
              <a:rPr lang="en-US" sz="1100" dirty="0" err="1"/>
              <a:t>příslušníkům</a:t>
            </a:r>
            <a:r>
              <a:rPr lang="en-US" sz="1100" dirty="0"/>
              <a:t> </a:t>
            </a:r>
            <a:r>
              <a:rPr lang="en-US" sz="1100" dirty="0" err="1"/>
              <a:t>Ukrajiny</a:t>
            </a:r>
            <a:r>
              <a:rPr lang="en-US" sz="1100" dirty="0"/>
              <a:t>, </a:t>
            </a:r>
            <a:r>
              <a:rPr lang="en-US" sz="1100" dirty="0" err="1"/>
              <a:t>kteří</a:t>
            </a:r>
            <a:r>
              <a:rPr lang="en-US" sz="1100" dirty="0"/>
              <a:t> </a:t>
            </a:r>
            <a:r>
              <a:rPr lang="en-US" sz="1100" dirty="0" err="1"/>
              <a:t>prchají</a:t>
            </a:r>
            <a:r>
              <a:rPr lang="en-US" sz="1100" dirty="0"/>
              <a:t> </a:t>
            </a:r>
            <a:r>
              <a:rPr lang="en-US" sz="1100" dirty="0" err="1"/>
              <a:t>před</a:t>
            </a:r>
            <a:r>
              <a:rPr lang="en-US" sz="1100" dirty="0"/>
              <a:t> </a:t>
            </a:r>
            <a:r>
              <a:rPr lang="en-US" sz="1100" dirty="0" err="1"/>
              <a:t>válkou</a:t>
            </a:r>
            <a:r>
              <a:rPr lang="en-US" sz="1100" dirty="0"/>
              <a:t> </a:t>
            </a:r>
            <a:r>
              <a:rPr lang="en-US" sz="1100" dirty="0" err="1"/>
              <a:t>ve</a:t>
            </a:r>
            <a:r>
              <a:rPr lang="en-US" sz="1100" dirty="0"/>
              <a:t> </a:t>
            </a:r>
            <a:r>
              <a:rPr lang="en-US" sz="1100" dirty="0" err="1"/>
              <a:t>své</a:t>
            </a:r>
            <a:r>
              <a:rPr lang="en-US" sz="1100" dirty="0"/>
              <a:t> zemi. </a:t>
            </a:r>
          </a:p>
          <a:p>
            <a:pPr>
              <a:buFont typeface="Franklin Gothic Book" panose="020B0503020102020204" pitchFamily="34" charset="0"/>
              <a:buNone/>
            </a:pPr>
            <a:r>
              <a:rPr lang="en-US" sz="1100" dirty="0" err="1"/>
              <a:t>Mezi</a:t>
            </a:r>
            <a:r>
              <a:rPr lang="en-US" sz="1100" dirty="0"/>
              <a:t> </a:t>
            </a:r>
            <a:r>
              <a:rPr lang="en-US" sz="1100" dirty="0" err="1"/>
              <a:t>cizinci</a:t>
            </a:r>
            <a:r>
              <a:rPr lang="en-US" sz="1100" dirty="0"/>
              <a:t> </a:t>
            </a:r>
            <a:r>
              <a:rPr lang="en-US" sz="1100" dirty="0" err="1"/>
              <a:t>pobývajícími</a:t>
            </a:r>
            <a:r>
              <a:rPr lang="en-US" sz="1100" dirty="0"/>
              <a:t> </a:t>
            </a:r>
            <a:r>
              <a:rPr lang="en-US" sz="1100" dirty="0" err="1"/>
              <a:t>legálně</a:t>
            </a:r>
            <a:r>
              <a:rPr lang="en-US" sz="1100" dirty="0"/>
              <a:t> </a:t>
            </a:r>
            <a:r>
              <a:rPr lang="en-US" sz="1100" dirty="0" err="1"/>
              <a:t>na</a:t>
            </a:r>
            <a:r>
              <a:rPr lang="en-US" sz="1100" dirty="0"/>
              <a:t> </a:t>
            </a:r>
            <a:r>
              <a:rPr lang="en-US" sz="1100" dirty="0" err="1"/>
              <a:t>území</a:t>
            </a:r>
            <a:r>
              <a:rPr lang="en-US" sz="1100" dirty="0"/>
              <a:t> ČR </a:t>
            </a:r>
            <a:r>
              <a:rPr lang="en-US" sz="1100" dirty="0" err="1"/>
              <a:t>převažují</a:t>
            </a:r>
            <a:r>
              <a:rPr lang="en-US" sz="1100" dirty="0"/>
              <a:t> </a:t>
            </a:r>
            <a:r>
              <a:rPr lang="en-US" sz="1100" dirty="0" err="1"/>
              <a:t>občané</a:t>
            </a:r>
            <a:r>
              <a:rPr lang="en-US" sz="1100" dirty="0"/>
              <a:t> </a:t>
            </a:r>
            <a:r>
              <a:rPr lang="en-US" sz="1100" dirty="0" err="1"/>
              <a:t>třetích</a:t>
            </a:r>
            <a:r>
              <a:rPr lang="en-US" sz="1100" dirty="0"/>
              <a:t> </a:t>
            </a:r>
            <a:r>
              <a:rPr lang="en-US" sz="1100" dirty="0" err="1"/>
              <a:t>zemí</a:t>
            </a:r>
            <a:r>
              <a:rPr lang="en-US" sz="1100" dirty="0"/>
              <a:t> (836 044 </a:t>
            </a:r>
            <a:r>
              <a:rPr lang="en-US" sz="1100" dirty="0" err="1"/>
              <a:t>osob</a:t>
            </a:r>
            <a:r>
              <a:rPr lang="en-US" sz="1100" dirty="0"/>
              <a:t>, </a:t>
            </a:r>
            <a:r>
              <a:rPr lang="en-US" sz="1100" dirty="0" err="1"/>
              <a:t>tj</a:t>
            </a:r>
            <a:r>
              <a:rPr lang="en-US" sz="1100" dirty="0"/>
              <a:t>. 78 %) </a:t>
            </a:r>
            <a:r>
              <a:rPr lang="en-US" sz="1100" dirty="0" err="1"/>
              <a:t>nad</a:t>
            </a:r>
            <a:r>
              <a:rPr lang="en-US" sz="1100" dirty="0"/>
              <a:t> </a:t>
            </a:r>
            <a:r>
              <a:rPr lang="en-US" sz="1100" dirty="0" err="1"/>
              <a:t>občany</a:t>
            </a:r>
            <a:r>
              <a:rPr lang="en-US" sz="1100" dirty="0"/>
              <a:t> </a:t>
            </a:r>
            <a:r>
              <a:rPr lang="en-US" sz="1100" dirty="0" err="1"/>
              <a:t>členských</a:t>
            </a:r>
            <a:r>
              <a:rPr lang="en-US" sz="1100" dirty="0"/>
              <a:t> </a:t>
            </a:r>
            <a:r>
              <a:rPr lang="en-US" sz="1100" dirty="0" err="1"/>
              <a:t>států</a:t>
            </a:r>
            <a:r>
              <a:rPr lang="en-US" sz="1100" dirty="0"/>
              <a:t> EU, EHP a </a:t>
            </a:r>
            <a:r>
              <a:rPr lang="en-US" sz="1100" dirty="0" err="1"/>
              <a:t>Švýcarska</a:t>
            </a:r>
            <a:r>
              <a:rPr lang="en-US" sz="1100" dirty="0"/>
              <a:t> (229 696 </a:t>
            </a:r>
            <a:r>
              <a:rPr lang="en-US" sz="1100" dirty="0" err="1"/>
              <a:t>osob</a:t>
            </a:r>
            <a:r>
              <a:rPr lang="en-US" sz="1100" dirty="0"/>
              <a:t>, </a:t>
            </a:r>
            <a:r>
              <a:rPr lang="en-US" sz="1100" dirty="0" err="1"/>
              <a:t>tj</a:t>
            </a:r>
            <a:r>
              <a:rPr lang="en-US" sz="1100" dirty="0"/>
              <a:t>. 22 %)</a:t>
            </a: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CC1026F7-DECB-49B4-A565-518BBA445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256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E880B70-9045-4B1E-A61A-E849BE8C8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7D7F0C-622D-4D84-A68D-C1AF54B63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144A1E9-72B3-B5C9-B5A9-34C13DAAC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1" y="631373"/>
            <a:ext cx="4018839" cy="20356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Ukrajinské</a:t>
            </a:r>
            <a:r>
              <a:rPr lang="en-US" dirty="0"/>
              <a:t> </a:t>
            </a:r>
            <a:r>
              <a:rPr lang="en-US" dirty="0" err="1"/>
              <a:t>děti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českých</a:t>
            </a:r>
            <a:r>
              <a:rPr lang="en-US" dirty="0"/>
              <a:t> </a:t>
            </a:r>
            <a:r>
              <a:rPr lang="en-US" dirty="0" err="1"/>
              <a:t>školách</a:t>
            </a:r>
            <a:endParaRPr lang="en-US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B0194CA-389A-1E81-2DDB-1E2FE020E8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1" y="2764971"/>
            <a:ext cx="4010296" cy="3472543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b="1" dirty="0" err="1">
                <a:solidFill>
                  <a:srgbClr val="FF0000"/>
                </a:solidFill>
                <a:effectLst/>
              </a:rPr>
              <a:t>Školy</a:t>
            </a:r>
            <a:r>
              <a:rPr lang="en-US" b="1" dirty="0">
                <a:solidFill>
                  <a:srgbClr val="FF0000"/>
                </a:solidFill>
                <a:effectLst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</a:rPr>
              <a:t>podle</a:t>
            </a:r>
            <a:r>
              <a:rPr lang="en-US" b="1" dirty="0">
                <a:solidFill>
                  <a:srgbClr val="FF0000"/>
                </a:solidFill>
                <a:effectLst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</a:rPr>
              <a:t>nových</a:t>
            </a:r>
            <a:r>
              <a:rPr lang="en-US" b="1" dirty="0">
                <a:solidFill>
                  <a:srgbClr val="FF0000"/>
                </a:solidFill>
                <a:effectLst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</a:rPr>
              <a:t>informací</a:t>
            </a:r>
            <a:r>
              <a:rPr lang="en-US" b="1" dirty="0">
                <a:solidFill>
                  <a:srgbClr val="FF0000"/>
                </a:solidFill>
                <a:effectLst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/>
              </a:rPr>
              <a:t>vykázaly</a:t>
            </a:r>
            <a:r>
              <a:rPr lang="en-US" b="1" dirty="0">
                <a:solidFill>
                  <a:srgbClr val="FF0000"/>
                </a:solidFill>
                <a:effectLst/>
              </a:rPr>
              <a:t> k 31. </a:t>
            </a:r>
            <a:r>
              <a:rPr lang="en-US" b="1" dirty="0" err="1">
                <a:solidFill>
                  <a:srgbClr val="FF0000"/>
                </a:solidFill>
                <a:effectLst/>
              </a:rPr>
              <a:t>březnu</a:t>
            </a:r>
            <a:r>
              <a:rPr lang="en-US" b="1" dirty="0">
                <a:solidFill>
                  <a:srgbClr val="FF0000"/>
                </a:solidFill>
                <a:effectLst/>
              </a:rPr>
              <a:t> 2023 </a:t>
            </a:r>
            <a:r>
              <a:rPr lang="en-US" b="1" dirty="0" err="1">
                <a:solidFill>
                  <a:srgbClr val="FF0000"/>
                </a:solidFill>
                <a:effectLst/>
              </a:rPr>
              <a:t>celkem</a:t>
            </a:r>
            <a:r>
              <a:rPr lang="en-US" b="1" dirty="0">
                <a:solidFill>
                  <a:srgbClr val="FF0000"/>
                </a:solidFill>
                <a:effectLst/>
              </a:rPr>
              <a:t> 51 281 </a:t>
            </a:r>
            <a:r>
              <a:rPr lang="en-US" b="1" dirty="0" err="1">
                <a:solidFill>
                  <a:srgbClr val="FF0000"/>
                </a:solidFill>
                <a:effectLst/>
              </a:rPr>
              <a:t>dětí</a:t>
            </a:r>
            <a:r>
              <a:rPr lang="en-US" b="1" dirty="0">
                <a:solidFill>
                  <a:srgbClr val="FF0000"/>
                </a:solidFill>
                <a:effectLst/>
              </a:rPr>
              <a:t> a </a:t>
            </a:r>
            <a:r>
              <a:rPr lang="en-US" b="1" dirty="0" err="1">
                <a:solidFill>
                  <a:srgbClr val="FF0000"/>
                </a:solidFill>
                <a:effectLst/>
              </a:rPr>
              <a:t>žáků</a:t>
            </a:r>
            <a:r>
              <a:rPr lang="en-US" b="1" dirty="0">
                <a:solidFill>
                  <a:srgbClr val="FF0000"/>
                </a:solidFill>
                <a:effectLst/>
              </a:rPr>
              <a:t> - </a:t>
            </a:r>
            <a:r>
              <a:rPr lang="en-US" b="1" dirty="0" err="1">
                <a:solidFill>
                  <a:srgbClr val="FF0000"/>
                </a:solidFill>
                <a:effectLst/>
              </a:rPr>
              <a:t>uprchlíků</a:t>
            </a:r>
            <a:r>
              <a:rPr lang="en-US" b="1" dirty="0">
                <a:solidFill>
                  <a:srgbClr val="FF0000"/>
                </a:solidFill>
                <a:effectLst/>
              </a:rPr>
              <a:t> z </a:t>
            </a:r>
            <a:r>
              <a:rPr lang="en-US" b="1" dirty="0" err="1">
                <a:solidFill>
                  <a:srgbClr val="FF0000"/>
                </a:solidFill>
                <a:effectLst/>
              </a:rPr>
              <a:t>Ukrajiny</a:t>
            </a:r>
            <a:r>
              <a:rPr lang="en-US" b="1" dirty="0">
                <a:solidFill>
                  <a:srgbClr val="FF0000"/>
                </a:solidFill>
                <a:effectLst/>
              </a:rPr>
              <a:t>.</a:t>
            </a:r>
            <a:r>
              <a:rPr lang="en-US" dirty="0">
                <a:solidFill>
                  <a:srgbClr val="FF0000"/>
                </a:solidFill>
                <a:effectLst/>
              </a:rPr>
              <a:t> </a:t>
            </a:r>
            <a:endParaRPr lang="cs-CZ" dirty="0">
              <a:solidFill>
                <a:srgbClr val="FF0000"/>
              </a:solidFill>
              <a:effectLst/>
            </a:endParaRPr>
          </a:p>
          <a:p>
            <a:r>
              <a:rPr lang="en-US" dirty="0" err="1">
                <a:effectLst/>
              </a:rPr>
              <a:t>Při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srovnání</a:t>
            </a:r>
            <a:r>
              <a:rPr lang="en-US" dirty="0">
                <a:effectLst/>
              </a:rPr>
              <a:t> s </a:t>
            </a:r>
            <a:r>
              <a:rPr lang="en-US" dirty="0" err="1">
                <a:effectLst/>
              </a:rPr>
              <a:t>jejich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počty</a:t>
            </a:r>
            <a:r>
              <a:rPr lang="en-US" dirty="0">
                <a:effectLst/>
              </a:rPr>
              <a:t> k 30. </a:t>
            </a:r>
            <a:r>
              <a:rPr lang="en-US" dirty="0" err="1">
                <a:effectLst/>
              </a:rPr>
              <a:t>září</a:t>
            </a:r>
            <a:r>
              <a:rPr lang="en-US" dirty="0">
                <a:effectLst/>
              </a:rPr>
              <a:t> 2022 </a:t>
            </a:r>
            <a:r>
              <a:rPr lang="en-US" dirty="0" err="1">
                <a:effectLst/>
              </a:rPr>
              <a:t>tedy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došlo</a:t>
            </a:r>
            <a:r>
              <a:rPr lang="en-US" dirty="0">
                <a:effectLst/>
              </a:rPr>
              <a:t> k </a:t>
            </a:r>
            <a:r>
              <a:rPr lang="en-US" dirty="0" err="1">
                <a:effectLst/>
              </a:rPr>
              <a:t>nárůstu</a:t>
            </a:r>
            <a:r>
              <a:rPr lang="en-US" dirty="0">
                <a:effectLst/>
              </a:rPr>
              <a:t> o 996 </a:t>
            </a:r>
            <a:r>
              <a:rPr lang="en-US" dirty="0" err="1">
                <a:effectLst/>
              </a:rPr>
              <a:t>dětí</a:t>
            </a:r>
            <a:r>
              <a:rPr lang="en-US" dirty="0">
                <a:effectLst/>
              </a:rPr>
              <a:t> a </a:t>
            </a:r>
            <a:r>
              <a:rPr lang="en-US" dirty="0" err="1">
                <a:effectLst/>
              </a:rPr>
              <a:t>žáků</a:t>
            </a:r>
            <a:r>
              <a:rPr lang="en-US" dirty="0">
                <a:effectLst/>
              </a:rPr>
              <a:t> z </a:t>
            </a:r>
            <a:r>
              <a:rPr lang="en-US" dirty="0" err="1">
                <a:effectLst/>
              </a:rPr>
              <a:t>Ukrajiny</a:t>
            </a:r>
            <a:r>
              <a:rPr lang="en-US" dirty="0">
                <a:effectLst/>
              </a:rPr>
              <a:t>. </a:t>
            </a:r>
            <a:r>
              <a:rPr lang="en-US" dirty="0" err="1">
                <a:effectLst/>
              </a:rPr>
              <a:t>Zaměstnanců</a:t>
            </a:r>
            <a:r>
              <a:rPr lang="en-US" dirty="0">
                <a:effectLst/>
              </a:rPr>
              <a:t> z </a:t>
            </a:r>
            <a:r>
              <a:rPr lang="en-US" dirty="0" err="1">
                <a:effectLst/>
              </a:rPr>
              <a:t>řad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Ukrajinců</a:t>
            </a:r>
            <a:r>
              <a:rPr lang="en-US" dirty="0">
                <a:effectLst/>
              </a:rPr>
              <a:t> s </a:t>
            </a:r>
            <a:r>
              <a:rPr lang="en-US" dirty="0" err="1">
                <a:effectLst/>
              </a:rPr>
              <a:t>vízem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dočasné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ochrany</a:t>
            </a:r>
            <a:r>
              <a:rPr lang="en-US" dirty="0">
                <a:effectLst/>
              </a:rPr>
              <a:t> je </a:t>
            </a:r>
            <a:r>
              <a:rPr lang="en-US" dirty="0" err="1">
                <a:effectLst/>
              </a:rPr>
              <a:t>ve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školách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aktuálně</a:t>
            </a:r>
            <a:r>
              <a:rPr lang="en-US" dirty="0">
                <a:effectLst/>
              </a:rPr>
              <a:t> 2090, z toho </a:t>
            </a:r>
            <a:r>
              <a:rPr lang="en-US" dirty="0" err="1">
                <a:effectLst/>
              </a:rPr>
              <a:t>zhruba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polovina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vykonává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práci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učitelek</a:t>
            </a:r>
            <a:r>
              <a:rPr lang="en-US" dirty="0">
                <a:effectLst/>
              </a:rPr>
              <a:t> a </a:t>
            </a:r>
            <a:r>
              <a:rPr lang="en-US" dirty="0" err="1">
                <a:effectLst/>
              </a:rPr>
              <a:t>učitelů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či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ostatních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pedagogických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pracovníků</a:t>
            </a:r>
            <a:r>
              <a:rPr lang="en-US" dirty="0">
                <a:effectLst/>
              </a:rPr>
              <a:t>.   </a:t>
            </a:r>
          </a:p>
          <a:p>
            <a:endParaRPr lang="en-US" sz="15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2A2E7B6-CE50-4B96-A981-2A02507328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FFC906C-A9FB-F8CC-E8A2-2B13BD9C5E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7990" y="639705"/>
            <a:ext cx="4823459" cy="2713196"/>
          </a:xfrm>
          <a:prstGeom prst="rect">
            <a:avLst/>
          </a:prstGeom>
        </p:spPr>
      </p:pic>
      <p:pic>
        <p:nvPicPr>
          <p:cNvPr id="12" name="Zástupný obsah 11" descr="Obsah obrázku text, snímek obrazovky, číslo, Písmo&#10;&#10;Popis byl vytvořen automaticky">
            <a:extLst>
              <a:ext uri="{FF2B5EF4-FFF2-40B4-BE49-F238E27FC236}">
                <a16:creationId xmlns:a16="http://schemas.microsoft.com/office/drawing/2014/main" id="{42D7FE17-B88D-7D29-B932-EA8D2DFF2F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465507" y="3593040"/>
            <a:ext cx="7170994" cy="294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443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793B903-AB42-42A0-AE97-93D366679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D868099-6145-4BC0-A5EA-74BEF1776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9FFD064-032E-EC8F-B6BD-B1DB32467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1424" y="1110882"/>
            <a:ext cx="3053039" cy="106081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b="1" dirty="0" err="1"/>
              <a:t>Ukrajinské</a:t>
            </a:r>
            <a:r>
              <a:rPr lang="en-US" sz="2800" b="1" dirty="0"/>
              <a:t> </a:t>
            </a:r>
            <a:r>
              <a:rPr lang="en-US" sz="2800" b="1" dirty="0" err="1"/>
              <a:t>děti</a:t>
            </a:r>
            <a:r>
              <a:rPr lang="en-US" sz="2800" b="1" dirty="0"/>
              <a:t> </a:t>
            </a:r>
            <a:r>
              <a:rPr lang="en-US" sz="2800" b="1" dirty="0" err="1"/>
              <a:t>na</a:t>
            </a:r>
            <a:r>
              <a:rPr lang="en-US" sz="2800" b="1" dirty="0"/>
              <a:t> </a:t>
            </a:r>
            <a:r>
              <a:rPr lang="en-US" sz="2800" b="1" dirty="0" err="1"/>
              <a:t>českých</a:t>
            </a:r>
            <a:r>
              <a:rPr lang="en-US" sz="2800" b="1" dirty="0"/>
              <a:t> </a:t>
            </a:r>
            <a:r>
              <a:rPr lang="en-US" sz="2800" b="1" dirty="0" err="1"/>
              <a:t>školách</a:t>
            </a:r>
            <a:endParaRPr lang="en-US" sz="2800" b="1" dirty="0"/>
          </a:p>
        </p:txBody>
      </p:sp>
      <p:pic>
        <p:nvPicPr>
          <p:cNvPr id="5" name="Zástupný obsah 4" descr="Obsah obrázku text, snímek obrazovky, číslo, menu&#10;&#10;Popis byl vytvořen automaticky">
            <a:extLst>
              <a:ext uri="{FF2B5EF4-FFF2-40B4-BE49-F238E27FC236}">
                <a16:creationId xmlns:a16="http://schemas.microsoft.com/office/drawing/2014/main" id="{F5AE2B98-9BBD-0575-945A-1E91595902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9416" y="640080"/>
            <a:ext cx="6030097" cy="5577840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5E0737-101C-1284-5498-DAD8E8A0AD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71423" y="2286000"/>
            <a:ext cx="3053039" cy="393192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cs-CZ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Celkově bylo k 30. září 2023 v českých mateřských, základních a středních školách </a:t>
            </a:r>
            <a:r>
              <a:rPr lang="cs-CZ" sz="1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48 090 dětí </a:t>
            </a:r>
            <a:r>
              <a:rPr lang="cs-CZ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žáků ukrajinských uprchlíků, </a:t>
            </a:r>
          </a:p>
          <a:p>
            <a:pPr marL="0" indent="0">
              <a:buNone/>
            </a:pPr>
            <a:r>
              <a:rPr lang="cs-CZ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což </a:t>
            </a:r>
            <a:r>
              <a:rPr lang="cs-CZ" sz="1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je o 2 195 méně než před rokem, a tvoří aktuálně podíl 2,6 procenta.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CC1026F7-DECB-49B4-A565-518BBA445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9E05BEC-FF4B-73D0-4ABA-5D95F21452B5}"/>
              </a:ext>
            </a:extLst>
          </p:cNvPr>
          <p:cNvSpPr txBox="1"/>
          <p:nvPr/>
        </p:nvSpPr>
        <p:spPr>
          <a:xfrm>
            <a:off x="925966" y="6214795"/>
            <a:ext cx="6093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https://www.msmt.cz/ministerstvo/novinar/aktualni-pocty-ukrajinskych-uprchliku-na-ceskych-skolach</a:t>
            </a:r>
          </a:p>
        </p:txBody>
      </p:sp>
    </p:spTree>
    <p:extLst>
      <p:ext uri="{BB962C8B-B14F-4D97-AF65-F5344CB8AC3E}">
        <p14:creationId xmlns:p14="http://schemas.microsoft.com/office/powerpoint/2010/main" val="2035868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961D8973-EAA9-459A-AF59-BBB4233D6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D2BB115-B563-8CBE-7BB7-E64B7C990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743" y="685800"/>
            <a:ext cx="5793475" cy="1485900"/>
          </a:xfrm>
        </p:spPr>
        <p:txBody>
          <a:bodyPr>
            <a:normAutofit/>
          </a:bodyPr>
          <a:lstStyle/>
          <a:p>
            <a:r>
              <a:rPr lang="cs-CZ"/>
              <a:t>Počet v Česku pracujících cizinců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BB435A-51C6-E2E7-25F8-E9E241919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4743" y="2286000"/>
            <a:ext cx="5793475" cy="3581400"/>
          </a:xfrm>
        </p:spPr>
        <p:txBody>
          <a:bodyPr>
            <a:normAutofit/>
          </a:bodyPr>
          <a:lstStyle/>
          <a:p>
            <a:r>
              <a:rPr lang="cs-CZ" sz="1600"/>
              <a:t>Ke konci roku 2022 dosáhl počet cizinců zaměstnaných v České republice hodnoty 903 983 osob. </a:t>
            </a:r>
            <a:r>
              <a:rPr lang="cs-CZ" sz="1600" b="1"/>
              <a:t>Cizinci se tak na celkové zaměstnanosti v národním hospodářství podíleli více než 17%. </a:t>
            </a:r>
            <a:r>
              <a:rPr lang="cs-CZ" sz="1600"/>
              <a:t>Nejvíce jich působilo ve zpracovatelském průmyslu.  </a:t>
            </a:r>
          </a:p>
          <a:p>
            <a:r>
              <a:rPr lang="cs-CZ" sz="1600"/>
              <a:t>Podle ČSÚ ke konci roku 2022 lehce převažovali co do počtu zaměstnaných cizinců ti z třetích zemí nad občany z EU, a sice z tzv. ostatních zemí bylo celkem zaměstnáno 461 335 cizinců a ze zemí EU bylo zaměstnáno 443 648 cizinců. Nejvíce cizinců bylo zaměstnáno z Ukrajiny a sice 300889, následovali je Slováci v počtu 236430, pak Poláci 52072, Rumuni 49269, Bulhaři 39438, Vietnamci 38029 a Maďaři 25438 a Rusové 24923; ostatní cizinci pak byli s odstupem řádu. </a:t>
            </a:r>
          </a:p>
          <a:p>
            <a:endParaRPr lang="cs-CZ" sz="1600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FBEA8A33-C0D0-416D-8359-724B8828C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D019FAD-29D5-B1E8-84F2-45167F8809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05" r="17331"/>
          <a:stretch/>
        </p:blipFill>
        <p:spPr>
          <a:xfrm>
            <a:off x="7612260" y="10"/>
            <a:ext cx="457973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64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7C324B-2AFA-8206-E549-D85AA663D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F0"/>
                </a:solidFill>
              </a:rPr>
              <a:t>Cizinci / Ukrajinci / Dočasná ochrana - shrnutí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50361D-9D27-A597-7AC5-58FC17812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85999"/>
            <a:ext cx="9601200" cy="4200525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V Česku žilo dle statistik Ministerstva vnitra k 30. červnu 2023 </a:t>
            </a:r>
            <a:r>
              <a:rPr lang="cs-CZ" b="1" dirty="0">
                <a:solidFill>
                  <a:srgbClr val="FF0000"/>
                </a:solidFill>
              </a:rPr>
              <a:t>1 036 798 cizinců</a:t>
            </a:r>
            <a:r>
              <a:rPr lang="cs-CZ" dirty="0"/>
              <a:t>, což tvoří zhruba 9,5 % celkové populace ČR. Pro lepší představu, to je zhruba počet obyvatel Moravskoslezského kraje. </a:t>
            </a:r>
          </a:p>
          <a:p>
            <a:r>
              <a:rPr lang="cs-CZ" dirty="0"/>
              <a:t>Dočasnou ochranu nyní dokládá takzvaný vízový štítek v dokladech uprchlíků s dobou platnosti do 31. března 2024. Česká republika udělila dočasnou ochranu zhruba půl milionu uprchlíků z Ukrajiny, zhruba třetina se jich vrátila zpět. K loňskému 18. červnu dostalo vízum k ochraně </a:t>
            </a:r>
            <a:r>
              <a:rPr lang="cs-CZ" dirty="0">
                <a:solidFill>
                  <a:srgbClr val="FF0000"/>
                </a:solidFill>
              </a:rPr>
              <a:t>344.800 lidí z Ukrajiny, většinou ženy a děti</a:t>
            </a:r>
            <a:r>
              <a:rPr lang="cs-CZ" dirty="0"/>
              <a:t>. Podle dřívějších informací tvoří zhruba třetinu uprchlíků děti a mladí do 18 let, z dospělých jsou více než dvě třetiny ženy. Přesný počet ukrajinských běženců pobývajících aktuálně v ČR není známý. Česká republika přijala ze všech zemí střední a východní Evropy v přepočtu na obyvatele nejvíce uprchlíků z válkou zasažené Ukrajiny. V absolutních číslech je ČR třetí za Polskem a Německem. </a:t>
            </a:r>
          </a:p>
          <a:p>
            <a:r>
              <a:rPr lang="cs-CZ" dirty="0">
                <a:solidFill>
                  <a:srgbClr val="FF0000"/>
                </a:solidFill>
              </a:rPr>
              <a:t>V současnosti je v Česku zaměstnáno 903 983 cizinců, tvoří tak více než 17% našich pracujících obyvatel. </a:t>
            </a:r>
            <a:r>
              <a:rPr lang="cs-CZ" dirty="0"/>
              <a:t>Z tohoto počtu je zaměstnáno z Ukrajiny 300.889 osob, jedná se o oficiální statistické údaje z ČSÚ k závěru roku 2022. Ministerstvo školství, mládeže a tělovýchovy uskutečňuje pravidelné šetření o počtu žáků – uprchlíků z Ukrajiny, aktuálně k 31. březnu 2023 je evidováno na školách všech typů celkem 51 281 dětí a žáků - uprchlíků z Ukrajiny. </a:t>
            </a:r>
          </a:p>
        </p:txBody>
      </p:sp>
    </p:spTree>
    <p:extLst>
      <p:ext uri="{BB962C8B-B14F-4D97-AF65-F5344CB8AC3E}">
        <p14:creationId xmlns:p14="http://schemas.microsoft.com/office/powerpoint/2010/main" val="3205215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E28F6B-CEC6-4E62-AFEE-A6A577905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Rozsah a způsob zakončení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02613FE-4B64-4ECF-83C6-E24313F0D5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UPPVIP044 </a:t>
            </a:r>
            <a:r>
              <a:rPr lang="cs-CZ" b="1" dirty="0"/>
              <a:t>Menšinové kultury  </a:t>
            </a:r>
          </a:p>
          <a:p>
            <a:r>
              <a:rPr lang="cs-CZ" dirty="0"/>
              <a:t>Fakulta veřejných politik v Opavě</a:t>
            </a:r>
          </a:p>
          <a:p>
            <a:r>
              <a:rPr lang="cs-CZ" dirty="0"/>
              <a:t>léto 2024</a:t>
            </a:r>
          </a:p>
          <a:p>
            <a:r>
              <a:rPr lang="cs-CZ" dirty="0"/>
              <a:t>Rozsah</a:t>
            </a:r>
          </a:p>
          <a:p>
            <a:r>
              <a:rPr lang="cs-CZ" dirty="0"/>
              <a:t>1/1/0. 4 </a:t>
            </a:r>
            <a:r>
              <a:rPr lang="cs-CZ" dirty="0" err="1"/>
              <a:t>kr.</a:t>
            </a:r>
            <a:r>
              <a:rPr lang="cs-CZ" dirty="0"/>
              <a:t> Ukončení: </a:t>
            </a:r>
            <a:r>
              <a:rPr lang="cs-CZ" dirty="0" err="1"/>
              <a:t>zk</a:t>
            </a:r>
            <a:r>
              <a:rPr lang="cs-CZ" dirty="0"/>
              <a:t>.</a:t>
            </a:r>
          </a:p>
          <a:p>
            <a:r>
              <a:rPr lang="cs-CZ" b="0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8/0/0. Přednáška 8 HOD/SEM. 4 </a:t>
            </a:r>
            <a:r>
              <a:rPr lang="cs-CZ" b="0" i="0" dirty="0" err="1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kr.</a:t>
            </a:r>
            <a:r>
              <a:rPr lang="cs-CZ" b="0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 Ukončení: zk. </a:t>
            </a:r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r>
              <a:rPr lang="cs-CZ" dirty="0"/>
              <a:t>UPPVMP037 </a:t>
            </a:r>
            <a:r>
              <a:rPr lang="cs-CZ" b="1" dirty="0"/>
              <a:t>Multikulturní výchova  </a:t>
            </a:r>
          </a:p>
          <a:p>
            <a:r>
              <a:rPr lang="cs-CZ" dirty="0"/>
              <a:t>Fakulta veřejných politik v Opavě</a:t>
            </a:r>
          </a:p>
          <a:p>
            <a:r>
              <a:rPr lang="cs-CZ" dirty="0"/>
              <a:t>léto 2024</a:t>
            </a:r>
          </a:p>
          <a:p>
            <a:r>
              <a:rPr lang="cs-CZ" dirty="0"/>
              <a:t>Rozsah</a:t>
            </a:r>
          </a:p>
          <a:p>
            <a:r>
              <a:rPr lang="cs-CZ" dirty="0"/>
              <a:t>13/0/0. 2 </a:t>
            </a:r>
            <a:r>
              <a:rPr lang="cs-CZ" dirty="0" err="1"/>
              <a:t>kr.</a:t>
            </a:r>
            <a:r>
              <a:rPr lang="cs-CZ" dirty="0"/>
              <a:t> Ukončení: z.</a:t>
            </a:r>
          </a:p>
          <a:p>
            <a:r>
              <a:rPr lang="pl-PL" b="0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10/0/0. 2 kr. Ukončení: z. </a:t>
            </a:r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4880DF0-FCAA-4505-B326-DC9D4CE8AC7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/>
              <a:t>UVSRPCP034 </a:t>
            </a:r>
            <a:r>
              <a:rPr lang="cs-CZ" b="1" dirty="0"/>
              <a:t>Sociální práce s menšinami a migranty  je nahrazen: </a:t>
            </a:r>
          </a:p>
          <a:p>
            <a:r>
              <a:rPr lang="cs-CZ" b="0" i="0" dirty="0">
                <a:solidFill>
                  <a:srgbClr val="029123"/>
                </a:solidFill>
                <a:effectLst/>
                <a:latin typeface="Roboto" panose="02000000000000000000" pitchFamily="2" charset="0"/>
              </a:rPr>
              <a:t>UVSSPUP022 Menšinové skupiny</a:t>
            </a:r>
          </a:p>
          <a:p>
            <a:endParaRPr lang="cs-CZ" b="1" dirty="0"/>
          </a:p>
          <a:p>
            <a:r>
              <a:rPr lang="cs-CZ" dirty="0"/>
              <a:t>Fakulta veřejných politik v Opavě</a:t>
            </a:r>
          </a:p>
          <a:p>
            <a:r>
              <a:rPr lang="cs-CZ" dirty="0"/>
              <a:t>léto 2024</a:t>
            </a:r>
          </a:p>
          <a:p>
            <a:r>
              <a:rPr lang="cs-CZ" dirty="0"/>
              <a:t>Rozsah</a:t>
            </a:r>
          </a:p>
          <a:p>
            <a:r>
              <a:rPr lang="cs-CZ" dirty="0"/>
              <a:t>1/1/0. 4 </a:t>
            </a:r>
            <a:r>
              <a:rPr lang="cs-CZ" dirty="0" err="1"/>
              <a:t>kr.</a:t>
            </a:r>
            <a:r>
              <a:rPr lang="cs-CZ" dirty="0"/>
              <a:t> Ukončení: z.</a:t>
            </a:r>
          </a:p>
          <a:p>
            <a:r>
              <a:rPr lang="cs-CZ" b="0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10př/sem. 4 </a:t>
            </a:r>
            <a:r>
              <a:rPr lang="cs-CZ" b="0" i="0" dirty="0" err="1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kr.</a:t>
            </a:r>
            <a:r>
              <a:rPr lang="cs-CZ" b="0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 Ukončení: z. </a:t>
            </a:r>
            <a:endParaRPr lang="cs-CZ" dirty="0">
              <a:solidFill>
                <a:srgbClr val="FF0000"/>
              </a:solidFill>
            </a:endParaRP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79846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BE4049-0808-F64D-66C8-7801CEB0D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Fakta o cizincích v ČR</a:t>
            </a:r>
            <a:br>
              <a:rPr lang="cs-CZ" dirty="0"/>
            </a:br>
            <a:r>
              <a:rPr lang="cs-CZ" dirty="0">
                <a:solidFill>
                  <a:srgbClr val="FF0000"/>
                </a:solidFill>
              </a:rPr>
              <a:t>Otestujte se!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245134-1CF1-AA37-A991-6C60F666E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b="0" i="0" dirty="0">
                <a:effectLst/>
                <a:latin typeface="Roboto" panose="02000000000000000000" pitchFamily="2" charset="0"/>
              </a:rPr>
              <a:t>Předsudky se šíří tam, kde nejsou fakta. Otestujte si své představy o cizincích.</a:t>
            </a:r>
          </a:p>
          <a:p>
            <a:r>
              <a:rPr lang="cs-CZ" dirty="0">
                <a:hlinkClick r:id="rId2"/>
              </a:rPr>
              <a:t>Předsudky se šíří tam, kde nejsou fakta. - Atlas předsudků (atlaspredsudku.cz)</a:t>
            </a:r>
            <a:r>
              <a:rPr lang="cs-CZ" dirty="0"/>
              <a:t> </a:t>
            </a:r>
          </a:p>
          <a:p>
            <a:endParaRPr lang="cs-CZ" dirty="0"/>
          </a:p>
          <a:p>
            <a:r>
              <a:rPr lang="cs-CZ" dirty="0"/>
              <a:t>Nejpočetnější komunitu cizinců na území Česka již delší dobu tvoří Ukrajinci. </a:t>
            </a:r>
            <a:r>
              <a:rPr lang="cs-CZ" dirty="0">
                <a:solidFill>
                  <a:srgbClr val="FF0000"/>
                </a:solidFill>
              </a:rPr>
              <a:t>Před vypuknutím ruské vojenské agrese na Ukrajině jich tu žilo 199 210. </a:t>
            </a:r>
            <a:r>
              <a:rPr lang="cs-CZ" dirty="0"/>
              <a:t>V důsledku ruské vojenské agrese nyní žije v Česku </a:t>
            </a:r>
            <a:r>
              <a:rPr lang="cs-CZ" dirty="0">
                <a:solidFill>
                  <a:srgbClr val="FF0000"/>
                </a:solidFill>
              </a:rPr>
              <a:t>přes 550 000 Ukrajinců</a:t>
            </a:r>
            <a:r>
              <a:rPr lang="cs-CZ" dirty="0"/>
              <a:t>. Následuje Slovensko (118 130) a s větším odstupem pak Vietnam (67 047) a Rusko (42 505), dále pak Rumunsko (20 203), Polsko (17 802), Bulharsko (17 769) a Německo (13 183). Cizinecká populace v Česku je ale rozmanitá s příchozími téměř ze všech koutů světa. Narazit tak můžete i na někoho z Jamajky (19), Mosambiku (12) nebo třeba Svaté Lucie (4). </a:t>
            </a:r>
            <a:r>
              <a:rPr lang="cs-CZ" dirty="0">
                <a:solidFill>
                  <a:srgbClr val="FF0000"/>
                </a:solidFill>
              </a:rPr>
              <a:t>Nejvíce cizinců si za svůj domov vybralo Prahu, v hlavním městě jich žije přes 30 %.</a:t>
            </a:r>
            <a:r>
              <a:rPr lang="cs-CZ" dirty="0"/>
              <a:t> Z ostatních krajů je nejpopulárnější Středočeský (bez Prahy) a následuje Jihomoravský kraj. </a:t>
            </a:r>
            <a:r>
              <a:rPr lang="cs-CZ" dirty="0">
                <a:solidFill>
                  <a:srgbClr val="FF0000"/>
                </a:solidFill>
              </a:rPr>
              <a:t>Naopak nejméně cizinců žije v Olomouckém a ve Zlínském kraji.</a:t>
            </a:r>
            <a:r>
              <a:rPr lang="cs-CZ" dirty="0"/>
              <a:t> Aktualizované statistiky k počtu cizinců pravidelně vydává Český statistický úřad nebo Ministerstvo vnitra.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28268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DA9FFE-A1C2-7863-BCC7-C69B3E297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699940"/>
          </a:xfrm>
        </p:spPr>
        <p:txBody>
          <a:bodyPr/>
          <a:lstStyle/>
          <a:p>
            <a:r>
              <a:rPr lang="cs-CZ" b="0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Rozšiřující učivo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4338B4-DEDE-4257-F0AD-37CC80C1D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3257" y="2086859"/>
            <a:ext cx="9601200" cy="446477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Čtvrtletní zprávy o situaci v oblasti migrace - Aktuální informace o migraci (mvcr.cz)</a:t>
            </a:r>
            <a:r>
              <a:rPr lang="cs-CZ" dirty="0">
                <a:solidFill>
                  <a:schemeClr val="tx1"/>
                </a:solidFill>
              </a:rPr>
              <a:t> 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 je to dočasná ochrana?</a:t>
            </a:r>
            <a:endParaRPr lang="cs-CZ" b="0" i="0" dirty="0">
              <a:solidFill>
                <a:schemeClr val="tx1"/>
              </a:solidFill>
              <a:effectLst/>
              <a:latin typeface="Open Sans" panose="020B0606030504020204" pitchFamily="34" charset="0"/>
            </a:endParaRPr>
          </a:p>
          <a:p>
            <a:pPr lvl="3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Kdo může dočasné ochrany požívat?</a:t>
            </a:r>
            <a:endParaRPr lang="cs-CZ" b="0" i="0" dirty="0">
              <a:solidFill>
                <a:schemeClr val="tx1"/>
              </a:solidFill>
              <a:effectLst/>
              <a:latin typeface="Open Sans" panose="020B0606030504020204" pitchFamily="34" charset="0"/>
            </a:endParaRPr>
          </a:p>
          <a:p>
            <a:pPr lvl="3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Jaká práva mají osoby požívající dočasné ochrany?</a:t>
            </a:r>
            <a:endParaRPr lang="cs-CZ" b="0" i="0" dirty="0">
              <a:solidFill>
                <a:schemeClr val="tx1"/>
              </a:solidFill>
              <a:effectLst/>
              <a:latin typeface="Open Sans" panose="020B0606030504020204" pitchFamily="34" charset="0"/>
            </a:endParaRPr>
          </a:p>
          <a:p>
            <a:pPr lvl="3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Jak dlouho lze dočasné ochrany požívat?</a:t>
            </a:r>
            <a:endParaRPr lang="cs-CZ" b="0" i="0" dirty="0">
              <a:solidFill>
                <a:schemeClr val="tx1"/>
              </a:solidFill>
              <a:effectLst/>
              <a:latin typeface="Open Sans" panose="020B0606030504020204" pitchFamily="34" charset="0"/>
            </a:endParaRPr>
          </a:p>
          <a:p>
            <a:pPr lvl="3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chemeClr val="tx1"/>
                </a:solidFill>
                <a:effectLst/>
                <a:latin typeface="Open Sans" panose="020B0606030504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Jak EU uprchlíkům pomáhá?</a:t>
            </a:r>
            <a:endParaRPr lang="cs-CZ" b="0" i="0" dirty="0">
              <a:solidFill>
                <a:schemeClr val="tx1"/>
              </a:solidFill>
              <a:effectLst/>
              <a:latin typeface="Open Sans" panose="020B0606030504020204" pitchFamily="34" charset="0"/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rgbClr val="957A99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Dítě - cizinec v české škole | Šance Dětem (sancedetem.cz</a:t>
            </a:r>
            <a:r>
              <a:rPr lang="cs-CZ" dirty="0">
                <a:solidFill>
                  <a:schemeClr val="tx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endParaRPr lang="cs-CZ" dirty="0">
              <a:solidFill>
                <a:schemeClr val="tx1"/>
              </a:solidFill>
            </a:endParaRPr>
          </a:p>
          <a:p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Fakta - Atlas předsudků (atlaspredsudku.cz)</a:t>
            </a:r>
            <a:r>
              <a:rPr lang="cs-CZ" dirty="0">
                <a:solidFill>
                  <a:schemeClr val="tx1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388669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842996-FCC5-4FAA-A438-FE2BE7517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Národnostní menšiny zastoupené v Radě vlády pro národnostní menšiny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3C13A3-EAAB-47A8-9F93-F4D188DE3C0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u="sng" dirty="0">
                <a:hlinkClick r:id="rId2"/>
              </a:rPr>
              <a:t>Běloruská menšina</a:t>
            </a:r>
            <a:br>
              <a:rPr lang="cs-CZ" dirty="0"/>
            </a:br>
            <a:r>
              <a:rPr lang="cs-CZ" u="sng" dirty="0">
                <a:hlinkClick r:id="rId3"/>
              </a:rPr>
              <a:t>Bulharská menšina</a:t>
            </a:r>
            <a:br>
              <a:rPr lang="cs-CZ" dirty="0"/>
            </a:br>
            <a:r>
              <a:rPr lang="cs-CZ" u="sng" dirty="0">
                <a:hlinkClick r:id="rId4"/>
              </a:rPr>
              <a:t>Chorvatská menšina</a:t>
            </a:r>
            <a:br>
              <a:rPr lang="cs-CZ" dirty="0"/>
            </a:br>
            <a:r>
              <a:rPr lang="cs-CZ" u="sng" dirty="0">
                <a:hlinkClick r:id="rId5"/>
              </a:rPr>
              <a:t>Maďarská menšina</a:t>
            </a:r>
            <a:br>
              <a:rPr lang="cs-CZ" dirty="0"/>
            </a:br>
            <a:r>
              <a:rPr lang="cs-CZ" u="sng" dirty="0">
                <a:hlinkClick r:id="rId6"/>
              </a:rPr>
              <a:t>Německá menšina</a:t>
            </a:r>
            <a:br>
              <a:rPr lang="cs-CZ" dirty="0"/>
            </a:br>
            <a:r>
              <a:rPr lang="cs-CZ" u="sng" dirty="0">
                <a:hlinkClick r:id="rId7"/>
              </a:rPr>
              <a:t>Polská menšina</a:t>
            </a:r>
            <a:br>
              <a:rPr lang="cs-CZ" dirty="0"/>
            </a:br>
            <a:r>
              <a:rPr lang="cs-CZ" u="sng" dirty="0">
                <a:hlinkClick r:id="rId8"/>
              </a:rPr>
              <a:t>Romská menšina</a:t>
            </a:r>
            <a:br>
              <a:rPr lang="cs-CZ" dirty="0"/>
            </a:br>
            <a:r>
              <a:rPr lang="cs-CZ" u="sng" dirty="0">
                <a:hlinkClick r:id="rId9"/>
              </a:rPr>
              <a:t>Rusínská menšina</a:t>
            </a:r>
            <a:br>
              <a:rPr lang="cs-CZ" dirty="0"/>
            </a:br>
            <a:r>
              <a:rPr lang="cs-CZ" u="sng" dirty="0">
                <a:hlinkClick r:id="rId10"/>
              </a:rPr>
              <a:t>Ruská menšina</a:t>
            </a:r>
            <a:br>
              <a:rPr lang="cs-CZ" dirty="0"/>
            </a:br>
            <a:r>
              <a:rPr lang="cs-CZ" u="sng" dirty="0">
                <a:hlinkClick r:id="rId11"/>
              </a:rPr>
              <a:t>Řecká menšina</a:t>
            </a:r>
            <a:br>
              <a:rPr lang="cs-CZ" dirty="0"/>
            </a:br>
            <a:r>
              <a:rPr lang="cs-CZ" u="sng" dirty="0">
                <a:hlinkClick r:id="rId12"/>
              </a:rPr>
              <a:t>Slovenská menšina</a:t>
            </a:r>
            <a:br>
              <a:rPr lang="cs-CZ" dirty="0"/>
            </a:br>
            <a:r>
              <a:rPr lang="cs-CZ" u="sng" dirty="0">
                <a:hlinkClick r:id="rId13"/>
              </a:rPr>
              <a:t>Srbská menšina</a:t>
            </a:r>
            <a:br>
              <a:rPr lang="cs-CZ" dirty="0"/>
            </a:br>
            <a:r>
              <a:rPr lang="cs-CZ" u="sng" dirty="0">
                <a:hlinkClick r:id="rId14"/>
              </a:rPr>
              <a:t>Ukrajinská menšina</a:t>
            </a:r>
            <a:br>
              <a:rPr lang="cs-CZ" dirty="0"/>
            </a:br>
            <a:r>
              <a:rPr lang="cs-CZ" u="sng" dirty="0">
                <a:hlinkClick r:id="rId15"/>
              </a:rPr>
              <a:t>Vietnamská menšina</a:t>
            </a:r>
            <a:r>
              <a:rPr lang="cs-CZ" u="sng" dirty="0"/>
              <a:t> </a:t>
            </a: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B759F14B-EE6B-421C-8751-DE86C3432B97}"/>
              </a:ext>
            </a:extLst>
          </p:cNvPr>
          <p:cNvSpPr/>
          <p:nvPr/>
        </p:nvSpPr>
        <p:spPr>
          <a:xfrm>
            <a:off x="4540150" y="2613436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Lyceum Řekyň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hlinkClick r:id="rId16"/>
              </a:rPr>
              <a:t>https://www.ceskatelevize.cz/porady/11690334848-sousede/419236100111012/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„Etnický zázrak“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73CE160-B329-804F-5FDC-4554D8A48CD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40842" y="3477561"/>
            <a:ext cx="4251158" cy="338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1048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97F59D-628C-4053-B41F-489D0045F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A75F4A0-FEAF-4F1B-9C48-7688BF9D4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0842996-FCC5-4FAA-A438-FE2BE7517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5469" y="5423537"/>
            <a:ext cx="9867331" cy="8680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/>
              <a:t>Národnostní menšiny zastoupené v Radě vlády pro národnostní menšiny</a:t>
            </a:r>
            <a:br>
              <a:rPr lang="en-US" sz="2400" b="1"/>
            </a:br>
            <a:endParaRPr lang="en-US" sz="24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1EC79F3-0DE6-47BA-9C5C-039C54F4AC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H="1">
            <a:off x="1730653" y="-921117"/>
            <a:ext cx="1756584" cy="4408488"/>
          </a:xfrm>
          <a:custGeom>
            <a:avLst/>
            <a:gdLst>
              <a:gd name="connsiteX0" fmla="*/ 1756584 w 1756584"/>
              <a:gd name="connsiteY0" fmla="*/ 4408488 h 4408488"/>
              <a:gd name="connsiteX1" fmla="*/ 1756584 w 1756584"/>
              <a:gd name="connsiteY1" fmla="*/ 0 h 4408488"/>
              <a:gd name="connsiteX2" fmla="*/ 1350810 w 1756584"/>
              <a:gd name="connsiteY2" fmla="*/ 0 h 4408488"/>
              <a:gd name="connsiteX3" fmla="*/ 1350810 w 1756584"/>
              <a:gd name="connsiteY3" fmla="*/ 4024068 h 4408488"/>
              <a:gd name="connsiteX4" fmla="*/ 0 w 1756584"/>
              <a:gd name="connsiteY4" fmla="*/ 4023445 h 4408488"/>
              <a:gd name="connsiteX5" fmla="*/ 0 w 1756584"/>
              <a:gd name="connsiteY5" fmla="*/ 440848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6584" h="4408488">
                <a:moveTo>
                  <a:pt x="1756584" y="4408488"/>
                </a:moveTo>
                <a:lnTo>
                  <a:pt x="1756584" y="0"/>
                </a:lnTo>
                <a:lnTo>
                  <a:pt x="1350810" y="0"/>
                </a:lnTo>
                <a:lnTo>
                  <a:pt x="1350810" y="4024068"/>
                </a:lnTo>
                <a:lnTo>
                  <a:pt x="0" y="4023445"/>
                </a:lnTo>
                <a:lnTo>
                  <a:pt x="0" y="440848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86C2B07-2A41-4CB1-9C51-F037AF417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V="1">
            <a:off x="8673443" y="2182330"/>
            <a:ext cx="1755930" cy="4408488"/>
          </a:xfrm>
          <a:custGeom>
            <a:avLst/>
            <a:gdLst>
              <a:gd name="connsiteX0" fmla="*/ 0 w 1755930"/>
              <a:gd name="connsiteY0" fmla="*/ 4023420 h 4408488"/>
              <a:gd name="connsiteX1" fmla="*/ 1 w 1755930"/>
              <a:gd name="connsiteY1" fmla="*/ 4408488 h 4408488"/>
              <a:gd name="connsiteX2" fmla="*/ 1755930 w 1755930"/>
              <a:gd name="connsiteY2" fmla="*/ 4408488 h 4408488"/>
              <a:gd name="connsiteX3" fmla="*/ 1755930 w 1755930"/>
              <a:gd name="connsiteY3" fmla="*/ 0 h 4408488"/>
              <a:gd name="connsiteX4" fmla="*/ 1350156 w 1755930"/>
              <a:gd name="connsiteY4" fmla="*/ 0 h 4408488"/>
              <a:gd name="connsiteX5" fmla="*/ 1350156 w 1755930"/>
              <a:gd name="connsiteY5" fmla="*/ 4023628 h 440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5930" h="4408488">
                <a:moveTo>
                  <a:pt x="0" y="4023420"/>
                </a:moveTo>
                <a:lnTo>
                  <a:pt x="1" y="4408488"/>
                </a:lnTo>
                <a:lnTo>
                  <a:pt x="1755930" y="4408488"/>
                </a:lnTo>
                <a:lnTo>
                  <a:pt x="1755930" y="0"/>
                </a:lnTo>
                <a:lnTo>
                  <a:pt x="1350156" y="0"/>
                </a:lnTo>
                <a:lnTo>
                  <a:pt x="1350156" y="4023628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D3C13A3-EAAB-47A8-9F93-F4D188DE3C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201" y="1123486"/>
            <a:ext cx="9639868" cy="351675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700" u="sng">
                <a:hlinkClick r:id="rId2"/>
              </a:rPr>
              <a:t>Běloruská menšina</a:t>
            </a:r>
            <a:br>
              <a:rPr lang="en-US" sz="1700"/>
            </a:br>
            <a:r>
              <a:rPr lang="en-US" sz="1700" u="sng">
                <a:hlinkClick r:id="rId3"/>
              </a:rPr>
              <a:t>Bulharská menšina</a:t>
            </a:r>
            <a:br>
              <a:rPr lang="en-US" sz="1700"/>
            </a:br>
            <a:r>
              <a:rPr lang="en-US" sz="1700" u="sng">
                <a:hlinkClick r:id="rId4"/>
              </a:rPr>
              <a:t>Chorvatská menšina</a:t>
            </a:r>
            <a:br>
              <a:rPr lang="en-US" sz="1700"/>
            </a:br>
            <a:r>
              <a:rPr lang="en-US" sz="1700" u="sng">
                <a:hlinkClick r:id="rId5"/>
              </a:rPr>
              <a:t>Maďarská menšina</a:t>
            </a:r>
            <a:br>
              <a:rPr lang="en-US" sz="1700"/>
            </a:br>
            <a:r>
              <a:rPr lang="en-US" sz="1700" u="sng">
                <a:hlinkClick r:id="rId6"/>
              </a:rPr>
              <a:t>Německá menšina</a:t>
            </a:r>
            <a:br>
              <a:rPr lang="en-US" sz="1700"/>
            </a:br>
            <a:r>
              <a:rPr lang="en-US" sz="1700" u="sng">
                <a:hlinkClick r:id="rId7"/>
              </a:rPr>
              <a:t>Polská menšina</a:t>
            </a:r>
            <a:br>
              <a:rPr lang="en-US" sz="1700"/>
            </a:br>
            <a:r>
              <a:rPr lang="en-US" sz="1700" u="sng">
                <a:hlinkClick r:id="rId8"/>
              </a:rPr>
              <a:t>Romská menšina</a:t>
            </a:r>
            <a:br>
              <a:rPr lang="en-US" sz="1700"/>
            </a:br>
            <a:r>
              <a:rPr lang="en-US" sz="1700" u="sng">
                <a:hlinkClick r:id="rId9"/>
              </a:rPr>
              <a:t>Rusínská menšina</a:t>
            </a:r>
            <a:br>
              <a:rPr lang="en-US" sz="1700"/>
            </a:br>
            <a:r>
              <a:rPr lang="en-US" sz="1700" u="sng">
                <a:hlinkClick r:id="rId10"/>
              </a:rPr>
              <a:t>Ruská menšina</a:t>
            </a:r>
            <a:br>
              <a:rPr lang="en-US" sz="1700"/>
            </a:br>
            <a:r>
              <a:rPr lang="en-US" sz="1700" u="sng">
                <a:hlinkClick r:id="rId11"/>
              </a:rPr>
              <a:t>Řecká menšina</a:t>
            </a:r>
            <a:br>
              <a:rPr lang="en-US" sz="1700"/>
            </a:br>
            <a:r>
              <a:rPr lang="en-US" sz="1700" u="sng">
                <a:hlinkClick r:id="rId12"/>
              </a:rPr>
              <a:t>Slovenská menšina</a:t>
            </a:r>
            <a:br>
              <a:rPr lang="en-US" sz="1700"/>
            </a:br>
            <a:r>
              <a:rPr lang="en-US" sz="1700" u="sng">
                <a:hlinkClick r:id="rId13"/>
              </a:rPr>
              <a:t>Srbská menšina</a:t>
            </a:r>
            <a:br>
              <a:rPr lang="en-US" sz="1700"/>
            </a:br>
            <a:r>
              <a:rPr lang="en-US" sz="1700" u="sng">
                <a:hlinkClick r:id="rId14"/>
              </a:rPr>
              <a:t>Ukrajinská menšina</a:t>
            </a:r>
            <a:br>
              <a:rPr lang="en-US" sz="1700"/>
            </a:br>
            <a:r>
              <a:rPr lang="en-US" sz="1700" u="sng">
                <a:hlinkClick r:id="rId15"/>
              </a:rPr>
              <a:t>Vietnamská menšina</a:t>
            </a:r>
            <a:r>
              <a:rPr lang="en-US" sz="1700" u="sng"/>
              <a:t> </a:t>
            </a:r>
            <a:endParaRPr lang="en-US" sz="17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3F67AAC-C977-4759-A5C8-6BC998F96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6453386"/>
            <a:ext cx="12191998" cy="40461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F957785-81AA-84A2-CDE7-DA88B80B3E20}"/>
              </a:ext>
            </a:extLst>
          </p:cNvPr>
          <p:cNvSpPr txBox="1"/>
          <p:nvPr/>
        </p:nvSpPr>
        <p:spPr>
          <a:xfrm>
            <a:off x="4633723" y="2908068"/>
            <a:ext cx="6094428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Druhá generace 2014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hlinkClick r:id="rId16"/>
              </a:rPr>
              <a:t>https://www.ceskatelevize.cz/porady/1131721572-babylon/414236100152001/</a:t>
            </a: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  <a:hlinkClick r:id="rId16"/>
              </a:rPr>
              <a:t>11. leden 2014 - Babylon | Česká televize (ceskatelevize.cz)</a:t>
            </a:r>
            <a:r>
              <a:rPr kumimoji="0" lang="cs-CZ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 </a:t>
            </a:r>
          </a:p>
        </p:txBody>
      </p:sp>
      <p:sp>
        <p:nvSpPr>
          <p:cNvPr id="9" name="AutoShape 1">
            <a:extLst>
              <a:ext uri="{FF2B5EF4-FFF2-40B4-BE49-F238E27FC236}">
                <a16:creationId xmlns:a16="http://schemas.microsoft.com/office/drawing/2014/main" id="{A9DD2886-2C81-ADDE-723E-0E52DC3348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13402" y="128035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1026" name="Picture 2" descr="Babylon">
            <a:extLst>
              <a:ext uri="{FF2B5EF4-FFF2-40B4-BE49-F238E27FC236}">
                <a16:creationId xmlns:a16="http://schemas.microsoft.com/office/drawing/2014/main" id="{E1082F09-3C77-2395-15EF-5103DDC15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402" y="1280356"/>
            <a:ext cx="5715000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8174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59E816-0D3A-4997-9506-0B7188BBD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Otázky a úkoly: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5BC88C-4BDD-4BA4-B536-592026DABD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i="1" dirty="0"/>
              <a:t>Jmenujte další národnostní menšiny, které můžeme v České republice potkávat. Setkali jste se s příslušníky těchto menšin? </a:t>
            </a:r>
            <a:endParaRPr lang="cs-CZ" dirty="0"/>
          </a:p>
          <a:p>
            <a:pPr lvl="0"/>
            <a:r>
              <a:rPr lang="cs-CZ" i="1" dirty="0"/>
              <a:t>Je podle vás v ČR národnostní menšina, která nemá zastoupení v Radě vlády pro národnostní menšiny a přitom je významně početně zastoupená mezi našimi spoluobčany? </a:t>
            </a:r>
            <a:endParaRPr lang="cs-CZ" dirty="0"/>
          </a:p>
          <a:p>
            <a:r>
              <a:rPr lang="cs-CZ" i="1" dirty="0"/>
              <a:t>Dohledejte si aktuální informace k národnostním menšinám v ČR a jejich spolkovému životu v roce 2021. Můžete vyjít z výše citované Zprávy o situaci národnostních menšin v České republice za rok 2021 (Vláda ČR, 2020).</a:t>
            </a:r>
          </a:p>
          <a:p>
            <a:r>
              <a:rPr lang="pl-PL" dirty="0">
                <a:hlinkClick r:id="rId2"/>
              </a:rPr>
              <a:t>Dokumenty Rady | Vláda ČR (gov.cz)</a:t>
            </a:r>
            <a:r>
              <a:rPr lang="cs-CZ" i="1" dirty="0"/>
              <a:t>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90954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472F8D-C574-127F-D3D1-3B47A91763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E45E1DC-483B-B436-6ECE-0ED8C22BEC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82066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EEAD7F-0233-4C07-BB0A-A7DB338A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0"/>
            <a:ext cx="9601200" cy="2171700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b="1" dirty="0"/>
              <a:t>Literatura:</a:t>
            </a:r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4582E0-B666-4041-AD0F-59CFC7390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714500"/>
            <a:ext cx="10210800" cy="514350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PASTRŇÁK, R. </a:t>
            </a:r>
            <a:r>
              <a:rPr lang="cs-CZ" b="1" dirty="0"/>
              <a:t>Sociální práce s menšinami a migranty</a:t>
            </a:r>
            <a:r>
              <a:rPr lang="cs-CZ" dirty="0"/>
              <a:t>. Opava: </a:t>
            </a:r>
            <a:r>
              <a:rPr lang="cs-CZ" dirty="0" err="1"/>
              <a:t>Optys</a:t>
            </a:r>
            <a:r>
              <a:rPr lang="cs-CZ" dirty="0"/>
              <a:t>, 2008. ISBN 978-80-85819-69-4. </a:t>
            </a:r>
          </a:p>
          <a:p>
            <a:r>
              <a:rPr lang="cs-CZ" dirty="0"/>
              <a:t>KOLEKTIV AUTORŮ (Dvořáková, J., Hervertová, V., Horská, J., </a:t>
            </a:r>
            <a:r>
              <a:rPr lang="cs-CZ" dirty="0" err="1"/>
              <a:t>Mourečková</a:t>
            </a:r>
            <a:r>
              <a:rPr lang="cs-CZ" dirty="0"/>
              <a:t>, H</a:t>
            </a:r>
            <a:r>
              <a:rPr lang="cs-CZ" b="1" dirty="0"/>
              <a:t>.). Metody sociální práce s imigranty, azylanty a jejich dětmi. </a:t>
            </a:r>
            <a:r>
              <a:rPr lang="cs-CZ" dirty="0"/>
              <a:t>Triton 2007. ISBN 978-80-7387-097-3.  </a:t>
            </a:r>
          </a:p>
          <a:p>
            <a:r>
              <a:rPr lang="cs-CZ" dirty="0"/>
              <a:t>ŠIŠKOVÁ, T. (</a:t>
            </a:r>
            <a:r>
              <a:rPr lang="cs-CZ" dirty="0" err="1"/>
              <a:t>ed</a:t>
            </a:r>
            <a:r>
              <a:rPr lang="cs-CZ" dirty="0"/>
              <a:t>.). Výchova k toleranci a proti rasismu: zdroje a formy rasismu a netolerance: informace o národnostních menšinách: hry a cvičení pro žáky a studenty. Praha: Portál, 2008. ISBN 9788073671822. </a:t>
            </a:r>
          </a:p>
          <a:p>
            <a:r>
              <a:rPr lang="cs-CZ" dirty="0"/>
              <a:t>TESAŘ, F. Etnické konflikty. Praha: Portál, 2007. ISBN 978-80-7367-097-9. </a:t>
            </a:r>
          </a:p>
          <a:p>
            <a:r>
              <a:rPr lang="cs-CZ" dirty="0"/>
              <a:t>MATOUŠEK, Oldřich a kol. </a:t>
            </a:r>
            <a:r>
              <a:rPr lang="cs-CZ" i="1" dirty="0"/>
              <a:t>Základy sociální práce</a:t>
            </a:r>
            <a:r>
              <a:rPr lang="cs-CZ" dirty="0"/>
              <a:t>. Vyd. 3. Praha: Portál, 2012. 309 s. ISBN 978-80-262-0211-0. (</a:t>
            </a:r>
            <a:r>
              <a:rPr lang="cs-CZ" b="1" dirty="0"/>
              <a:t>kapitola: L. Musil a P. Navrátil: Přístupy k práci s menšinami, s. 267-293</a:t>
            </a:r>
            <a:r>
              <a:rPr lang="cs-CZ" dirty="0"/>
              <a:t>).</a:t>
            </a:r>
            <a:br>
              <a:rPr lang="cs-CZ" dirty="0"/>
            </a:br>
            <a:br>
              <a:rPr lang="cs-CZ" dirty="0"/>
            </a:br>
            <a:r>
              <a:rPr lang="cs-CZ" dirty="0"/>
              <a:t>TOMEŠ, Igor. </a:t>
            </a:r>
            <a:r>
              <a:rPr lang="cs-CZ" i="1" dirty="0"/>
              <a:t>Obory sociální politiky</a:t>
            </a:r>
            <a:r>
              <a:rPr lang="cs-CZ" dirty="0"/>
              <a:t>. Praha: Portál, 2011. ISBN 978-80-7367-868-5. (kapitola: </a:t>
            </a:r>
            <a:r>
              <a:rPr lang="cs-CZ" b="1" dirty="0"/>
              <a:t>Podpora národnostním menšinám a migrantům, s. 297-340</a:t>
            </a:r>
            <a:r>
              <a:rPr lang="cs-CZ" dirty="0"/>
              <a:t>).</a:t>
            </a:r>
            <a:br>
              <a:rPr lang="cs-CZ" dirty="0"/>
            </a:br>
            <a:br>
              <a:rPr lang="cs-CZ" dirty="0"/>
            </a:br>
            <a:r>
              <a:rPr lang="cs-CZ" dirty="0"/>
              <a:t>MATOUŠEK, Oldřich a kol. Sociální služby. Praha: Portál, 2007. ISBN 978-80-7367-310-9. (</a:t>
            </a:r>
            <a:r>
              <a:rPr lang="cs-CZ" b="1" dirty="0"/>
              <a:t>kapitoly: Služby pro etnické menšiny, s. 92-95; Služby pro uprchlíky, s. 95-96</a:t>
            </a:r>
            <a:r>
              <a:rPr lang="cs-CZ" dirty="0"/>
              <a:t>).</a:t>
            </a:r>
            <a:br>
              <a:rPr lang="cs-CZ" dirty="0"/>
            </a:br>
            <a:br>
              <a:rPr lang="cs-CZ" dirty="0"/>
            </a:br>
            <a:r>
              <a:rPr lang="cs-CZ" dirty="0"/>
              <a:t>TOMEŠ, Igor. Úvod do teorie a metodologie sociální politiky. Praha: Portál, 2010. ISBN 978-80-7367-680-3. (</a:t>
            </a:r>
            <a:r>
              <a:rPr lang="cs-CZ" b="1" dirty="0"/>
              <a:t>kapitola: Sociální ochrana menšin, etnik a migrantů, s. 303-312</a:t>
            </a:r>
            <a:r>
              <a:rPr lang="cs-CZ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931536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08F9E2-7EE2-45D5-8EC4-401ED652C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4181" y="685800"/>
            <a:ext cx="6562905" cy="1485900"/>
          </a:xfrm>
        </p:spPr>
        <p:txBody>
          <a:bodyPr>
            <a:normAutofit/>
          </a:bodyPr>
          <a:lstStyle/>
          <a:p>
            <a:r>
              <a:rPr lang="cs-CZ" dirty="0"/>
              <a:t>Literatura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205BC3-0B06-4EA6-9066-1A0BEC22C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B39F8D2-F5AF-336C-5FCD-CE071D0EC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562" y="659772"/>
            <a:ext cx="3613752" cy="5218414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2415658-0BBF-43D9-9FE6-72FB93FEC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4181" y="2286000"/>
            <a:ext cx="6562905" cy="3581400"/>
          </a:xfrm>
        </p:spPr>
        <p:txBody>
          <a:bodyPr>
            <a:normAutofit fontScale="92500" lnSpcReduction="20000"/>
          </a:bodyPr>
          <a:lstStyle/>
          <a:p>
            <a:r>
              <a:rPr lang="cs-CZ" sz="1400" dirty="0"/>
              <a:t>PREISSOVÁ KREJČÍ, A</a:t>
            </a:r>
            <a:r>
              <a:rPr lang="cs-CZ" sz="1400" b="1" dirty="0"/>
              <a:t>. </a:t>
            </a:r>
            <a:r>
              <a:rPr lang="cs-CZ" sz="1400" b="1" i="1" dirty="0"/>
              <a:t>Za hranice multikulturalismu</a:t>
            </a:r>
            <a:r>
              <a:rPr lang="cs-CZ" sz="1400" dirty="0"/>
              <a:t>. Olomouc: Univerzita Palackého, 2016.</a:t>
            </a:r>
          </a:p>
          <a:p>
            <a:r>
              <a:rPr lang="cs-CZ" sz="1400" dirty="0"/>
              <a:t>PREISSOVÁ KREJČÍ, A. </a:t>
            </a:r>
            <a:r>
              <a:rPr lang="cs-CZ" sz="1400" b="1" i="1" dirty="0"/>
              <a:t>Multikulturalismus – ztracené paradigma?</a:t>
            </a:r>
            <a:r>
              <a:rPr lang="cs-CZ" sz="1400" b="1" dirty="0"/>
              <a:t> </a:t>
            </a:r>
            <a:r>
              <a:rPr lang="cs-CZ" sz="1400" dirty="0"/>
              <a:t>Olomouc: Univerzita Palackého, 2014.</a:t>
            </a:r>
          </a:p>
          <a:p>
            <a:r>
              <a:rPr lang="cs-CZ" sz="1400" dirty="0"/>
              <a:t>PREISSOVÁ KREJČÍ, A. – CICHÁ, M. – GULOVÁ, L. </a:t>
            </a:r>
            <a:r>
              <a:rPr lang="cs-CZ" sz="1400" b="1" i="1" dirty="0"/>
              <a:t>Jinakost, předsudky, multikulturalismus</a:t>
            </a:r>
            <a:r>
              <a:rPr lang="cs-CZ" sz="1400" b="1" dirty="0"/>
              <a:t>. Olomouc: </a:t>
            </a:r>
            <a:r>
              <a:rPr lang="cs-CZ" sz="1400" dirty="0"/>
              <a:t>Univerzita Palackého, 2012.</a:t>
            </a:r>
          </a:p>
          <a:p>
            <a:r>
              <a:rPr lang="cs-CZ" sz="1600" b="0" i="0" dirty="0">
                <a:solidFill>
                  <a:srgbClr val="212529"/>
                </a:solidFill>
                <a:effectLst/>
                <a:latin typeface="-apple-system"/>
              </a:rPr>
              <a:t>PREISSOVÁ, Andrea. </a:t>
            </a:r>
            <a:r>
              <a:rPr lang="cs-CZ" sz="1600" b="0" i="1" dirty="0">
                <a:solidFill>
                  <a:srgbClr val="212529"/>
                </a:solidFill>
                <a:effectLst/>
                <a:latin typeface="-apple-system"/>
              </a:rPr>
              <a:t>Sociální exkluze v multikulturních společnostech: komparace současné situace v České republice a v Mexiku. 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-apple-system"/>
              </a:rPr>
              <a:t>1. vyd. Olomouc: Univerzita Palackého v Olomouci, 2013. 191 s. ISBN 978-80-244-3648-7.</a:t>
            </a:r>
            <a:endParaRPr lang="cs-CZ" sz="1600" dirty="0"/>
          </a:p>
          <a:p>
            <a:r>
              <a:rPr lang="cs-CZ" sz="1400" dirty="0"/>
              <a:t>PREISSOVÁ, Andrea, </a:t>
            </a:r>
            <a:r>
              <a:rPr lang="cs-CZ" sz="1400" dirty="0" err="1"/>
              <a:t>ed</a:t>
            </a:r>
            <a:r>
              <a:rPr lang="cs-CZ" sz="1400" dirty="0"/>
              <a:t>. a ŠOTOLA, Jaroslav, </a:t>
            </a:r>
            <a:r>
              <a:rPr lang="cs-CZ" sz="1400" dirty="0" err="1"/>
              <a:t>ed</a:t>
            </a:r>
            <a:r>
              <a:rPr lang="cs-CZ" sz="1400" dirty="0"/>
              <a:t>. </a:t>
            </a:r>
            <a:r>
              <a:rPr lang="cs-CZ" sz="1400" b="1" i="1" dirty="0"/>
              <a:t>Metodika pro realizaci multikulturní výchovy formou zážitkové pedagogiky</a:t>
            </a:r>
            <a:r>
              <a:rPr lang="cs-CZ" sz="1400" dirty="0"/>
              <a:t>. 1. vyd. Olomouc: Univerzita Palackého v Olomouci, 2012. 246 s. ISBN 978-80-244-3140-6.</a:t>
            </a:r>
          </a:p>
          <a:p>
            <a:r>
              <a:rPr lang="cs-CZ" sz="1400" dirty="0"/>
              <a:t>HIRT, T. </a:t>
            </a:r>
            <a:r>
              <a:rPr lang="cs-CZ" sz="1400" b="1" dirty="0"/>
              <a:t>Svět podle multikulturalismu</a:t>
            </a:r>
            <a:r>
              <a:rPr lang="cs-CZ" sz="1400" dirty="0"/>
              <a:t>. In HIRT, T. – JAKOUBEK, M. a kol. </a:t>
            </a:r>
            <a:r>
              <a:rPr lang="cs-CZ" sz="1400" i="1" dirty="0"/>
              <a:t>Soudobé spory o multikulturalismus a politiku identit</a:t>
            </a:r>
            <a:r>
              <a:rPr lang="cs-CZ" sz="1400" dirty="0"/>
              <a:t>. Plzeň: Aleš Čeněk, 2005.</a:t>
            </a:r>
          </a:p>
          <a:p>
            <a:r>
              <a:rPr lang="cs-CZ" sz="1400" dirty="0"/>
              <a:t>MOREE, D. </a:t>
            </a:r>
            <a:r>
              <a:rPr lang="cs-CZ" sz="1400" b="1" i="1" dirty="0"/>
              <a:t>Základy interkulturního soužití</a:t>
            </a:r>
            <a:r>
              <a:rPr lang="cs-CZ" sz="1400" dirty="0"/>
              <a:t>. Praha: Portál, 2015.</a:t>
            </a:r>
          </a:p>
          <a:p>
            <a:endParaRPr lang="cs-CZ" sz="1400" dirty="0"/>
          </a:p>
          <a:p>
            <a:pPr>
              <a:buNone/>
            </a:pPr>
            <a:endParaRPr lang="cs-CZ" sz="1400" dirty="0"/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5135831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25E602A-53EB-4CB1-9633-3EC058740A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4EF97FC-0546-4DD6-8DBF-C5663E550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824" y="685800"/>
            <a:ext cx="6176776" cy="1485900"/>
          </a:xfrm>
        </p:spPr>
        <p:txBody>
          <a:bodyPr>
            <a:normAutofit/>
          </a:bodyPr>
          <a:lstStyle/>
          <a:p>
            <a:r>
              <a:rPr lang="cs-CZ" dirty="0"/>
              <a:t>Dostupnost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7825B5C-FF98-9CFF-3C34-1748A9C8C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987" y="643467"/>
            <a:ext cx="1893570" cy="27051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D3E27B8-422A-F767-6D96-1E560DACD2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61" t="20501" r="28317" b="21454"/>
          <a:stretch/>
        </p:blipFill>
        <p:spPr>
          <a:xfrm>
            <a:off x="1239987" y="3568651"/>
            <a:ext cx="1893570" cy="2554817"/>
          </a:xfrm>
          <a:prstGeom prst="rect">
            <a:avLst/>
          </a:prstGeom>
          <a:ln>
            <a:noFill/>
          </a:ln>
          <a:effectLst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832F3F2-2294-4A8D-ABDC-234B853C7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354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126D7E-33E4-445F-86AC-77D010559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0824" y="2286000"/>
            <a:ext cx="6176776" cy="3581400"/>
          </a:xfrm>
        </p:spPr>
        <p:txBody>
          <a:bodyPr>
            <a:normAutofit/>
          </a:bodyPr>
          <a:lstStyle/>
          <a:p>
            <a:r>
              <a:rPr lang="cs-CZ" sz="1700" dirty="0">
                <a:hlinkClick r:id="rId4"/>
              </a:rPr>
              <a:t>https://www.vydavatelstviupol.cz/cz/results,1-20?keyword=Preissov%C3%A1+&amp;limitstart=0&amp;option=com_virtuemart&amp;view=category&amp;virtuemart_category_id=0</a:t>
            </a:r>
            <a:r>
              <a:rPr lang="cs-CZ" sz="1700" dirty="0"/>
              <a:t> </a:t>
            </a:r>
          </a:p>
          <a:p>
            <a:endParaRPr lang="cs-CZ" sz="1700" dirty="0"/>
          </a:p>
          <a:p>
            <a:r>
              <a:rPr lang="cs-CZ" sz="1700" dirty="0"/>
              <a:t>Preissová Krejčí, A. </a:t>
            </a:r>
            <a:r>
              <a:rPr lang="cs-CZ" sz="1700" b="1" i="1" dirty="0"/>
              <a:t>Menšinové skupiny</a:t>
            </a:r>
            <a:r>
              <a:rPr lang="cs-CZ" sz="1700" dirty="0"/>
              <a:t>, Distanční studijní text, druhé doplněné vydání, Opava 2023. </a:t>
            </a:r>
          </a:p>
          <a:p>
            <a:endParaRPr lang="cs-CZ" sz="1700" dirty="0"/>
          </a:p>
          <a:p>
            <a:r>
              <a:rPr lang="cs-CZ" sz="1700" dirty="0"/>
              <a:t>Dále: </a:t>
            </a:r>
            <a:r>
              <a:rPr lang="cs-CZ" sz="1700" b="1" dirty="0"/>
              <a:t>Otevřené časopisy</a:t>
            </a:r>
            <a:r>
              <a:rPr lang="cs-CZ" sz="1700" dirty="0"/>
              <a:t> (open </a:t>
            </a:r>
            <a:r>
              <a:rPr lang="cs-CZ" sz="1700" dirty="0" err="1"/>
              <a:t>access</a:t>
            </a:r>
            <a:r>
              <a:rPr lang="cs-CZ" sz="1700" dirty="0"/>
              <a:t> časopisy), což jsou vědecké a odborné časopisy volně dostupné na základě tzv. “</a:t>
            </a:r>
            <a:r>
              <a:rPr lang="cs-CZ" sz="1700" dirty="0">
                <a:hlinkClick r:id="rId5" tooltip="Open Access"/>
              </a:rPr>
              <a:t>otevřeného přístupu</a:t>
            </a:r>
            <a:r>
              <a:rPr lang="cs-CZ" sz="1700" dirty="0"/>
              <a:t>” (Open Access):</a:t>
            </a:r>
          </a:p>
          <a:p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3580213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836712"/>
            <a:ext cx="8229600" cy="580926"/>
          </a:xfrm>
        </p:spPr>
        <p:txBody>
          <a:bodyPr>
            <a:normAutofit fontScale="90000"/>
          </a:bodyPr>
          <a:lstStyle/>
          <a:p>
            <a:r>
              <a:rPr lang="cs-CZ" dirty="0"/>
              <a:t>Publikace odpovídající tématu volně ke stažení: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1085" y="1340768"/>
            <a:ext cx="10105395" cy="5517232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cs-CZ" dirty="0"/>
              <a:t> </a:t>
            </a:r>
          </a:p>
          <a:p>
            <a:pPr>
              <a:buNone/>
            </a:pPr>
            <a:r>
              <a:rPr lang="cs-CZ" b="1" dirty="0"/>
              <a:t>Pedagogická orientace </a:t>
            </a:r>
          </a:p>
          <a:p>
            <a:r>
              <a:rPr lang="cs-CZ" dirty="0"/>
              <a:t>Dostupné na www:</a:t>
            </a:r>
          </a:p>
          <a:p>
            <a:r>
              <a:rPr lang="cs-CZ" u="sng" dirty="0">
                <a:hlinkClick r:id="rId2"/>
              </a:rPr>
              <a:t>https://journals.muni.cz/pedor/article/view/6453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b="1" dirty="0" err="1"/>
              <a:t>Paidagogos</a:t>
            </a:r>
            <a:endParaRPr lang="cs-CZ" b="1" dirty="0"/>
          </a:p>
          <a:p>
            <a:r>
              <a:rPr lang="cs-CZ" dirty="0"/>
              <a:t>Dostupné na www: </a:t>
            </a:r>
            <a:r>
              <a:rPr lang="cs-CZ" u="sng" dirty="0">
                <a:hlinkClick r:id="rId3"/>
              </a:rPr>
              <a:t>http://www.</a:t>
            </a:r>
            <a:r>
              <a:rPr lang="cs-CZ" u="sng" dirty="0" err="1">
                <a:hlinkClick r:id="rId3"/>
              </a:rPr>
              <a:t>paidagogos.net</a:t>
            </a:r>
            <a:r>
              <a:rPr lang="cs-CZ" u="sng" dirty="0">
                <a:hlinkClick r:id="rId3"/>
              </a:rPr>
              <a:t>/</a:t>
            </a:r>
            <a:r>
              <a:rPr lang="cs-CZ" u="sng" dirty="0" err="1">
                <a:hlinkClick r:id="rId3"/>
              </a:rPr>
              <a:t>issues</a:t>
            </a:r>
            <a:r>
              <a:rPr lang="cs-CZ" u="sng" dirty="0">
                <a:hlinkClick r:id="rId3"/>
              </a:rPr>
              <a:t>/2016/1/</a:t>
            </a:r>
            <a:r>
              <a:rPr lang="cs-CZ" u="sng" dirty="0" err="1">
                <a:hlinkClick r:id="rId3"/>
              </a:rPr>
              <a:t>article.php</a:t>
            </a:r>
            <a:r>
              <a:rPr lang="cs-CZ" u="sng" dirty="0">
                <a:hlinkClick r:id="rId3"/>
              </a:rPr>
              <a:t>?id=5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b="1" dirty="0" err="1"/>
              <a:t>AntropoWebzin</a:t>
            </a:r>
            <a:r>
              <a:rPr lang="cs-CZ" b="1" dirty="0"/>
              <a:t> </a:t>
            </a:r>
          </a:p>
          <a:p>
            <a:r>
              <a:rPr lang="cs-CZ" dirty="0"/>
              <a:t>Dostupné na www:</a:t>
            </a:r>
          </a:p>
          <a:p>
            <a:r>
              <a:rPr lang="cs-CZ" u="sng" dirty="0">
                <a:hlinkClick r:id="rId4"/>
              </a:rPr>
              <a:t>http://www.</a:t>
            </a:r>
            <a:r>
              <a:rPr lang="cs-CZ" u="sng" dirty="0" err="1">
                <a:hlinkClick r:id="rId4"/>
              </a:rPr>
              <a:t>antropoweb.cz</a:t>
            </a:r>
            <a:r>
              <a:rPr lang="cs-CZ" u="sng" dirty="0">
                <a:hlinkClick r:id="rId4"/>
              </a:rPr>
              <a:t>/</a:t>
            </a:r>
            <a:r>
              <a:rPr lang="cs-CZ" u="sng" dirty="0" err="1">
                <a:hlinkClick r:id="rId4"/>
              </a:rPr>
              <a:t>webzin</a:t>
            </a:r>
            <a:r>
              <a:rPr lang="cs-CZ" u="sng" dirty="0">
                <a:hlinkClick r:id="rId4"/>
              </a:rPr>
              <a:t>/index.</a:t>
            </a:r>
            <a:r>
              <a:rPr lang="cs-CZ" u="sng" dirty="0" err="1">
                <a:hlinkClick r:id="rId4"/>
              </a:rPr>
              <a:t>php</a:t>
            </a:r>
            <a:r>
              <a:rPr lang="cs-CZ" u="sng" dirty="0">
                <a:hlinkClick r:id="rId4"/>
              </a:rPr>
              <a:t>/</a:t>
            </a:r>
            <a:r>
              <a:rPr lang="cs-CZ" u="sng" dirty="0" err="1">
                <a:hlinkClick r:id="rId4"/>
              </a:rPr>
              <a:t>webzin</a:t>
            </a:r>
            <a:r>
              <a:rPr lang="cs-CZ" u="sng" dirty="0">
                <a:hlinkClick r:id="rId4"/>
              </a:rPr>
              <a:t>/</a:t>
            </a:r>
            <a:r>
              <a:rPr lang="cs-CZ" u="sng" dirty="0" err="1">
                <a:hlinkClick r:id="rId4"/>
              </a:rPr>
              <a:t>article</a:t>
            </a:r>
            <a:r>
              <a:rPr lang="cs-CZ" u="sng" dirty="0">
                <a:hlinkClick r:id="rId4"/>
              </a:rPr>
              <a:t>/</a:t>
            </a:r>
            <a:r>
              <a:rPr lang="cs-CZ" u="sng" dirty="0" err="1">
                <a:hlinkClick r:id="rId4"/>
              </a:rPr>
              <a:t>view</a:t>
            </a:r>
            <a:r>
              <a:rPr lang="cs-CZ" u="sng" dirty="0">
                <a:hlinkClick r:id="rId4"/>
              </a:rPr>
              <a:t>/224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b="1" dirty="0"/>
              <a:t>Studia </a:t>
            </a:r>
            <a:r>
              <a:rPr lang="cs-CZ" b="1" dirty="0" err="1"/>
              <a:t>Paedagogica</a:t>
            </a:r>
            <a:r>
              <a:rPr lang="cs-CZ" b="1" dirty="0"/>
              <a:t> </a:t>
            </a:r>
          </a:p>
          <a:p>
            <a:r>
              <a:rPr lang="cs-CZ" dirty="0"/>
              <a:t>Dostupné na www:</a:t>
            </a:r>
          </a:p>
          <a:p>
            <a:r>
              <a:rPr lang="cs-CZ" u="sng" dirty="0">
                <a:hlinkClick r:id="rId5"/>
              </a:rPr>
              <a:t>http://www.phil.muni.cz/journals/index.php/studia-paedagogica/article/view/1545</a:t>
            </a:r>
            <a:endParaRPr lang="cs-CZ" u="sng" dirty="0"/>
          </a:p>
          <a:p>
            <a:pPr marL="0" indent="0">
              <a:buNone/>
            </a:pPr>
            <a:endParaRPr lang="cs-CZ" u="sng" dirty="0"/>
          </a:p>
          <a:p>
            <a:r>
              <a:rPr lang="cs-CZ" dirty="0">
                <a:hlinkClick r:id="rId6"/>
              </a:rPr>
              <a:t>Trauma dětských válečných uprchlíků z Ukrajiny v kontextu vzdělávání | Studia </a:t>
            </a:r>
            <a:r>
              <a:rPr lang="cs-CZ" dirty="0" err="1">
                <a:hlinkClick r:id="rId6"/>
              </a:rPr>
              <a:t>paedagogica</a:t>
            </a:r>
            <a:r>
              <a:rPr lang="cs-CZ" dirty="0">
                <a:hlinkClick r:id="rId6"/>
              </a:rPr>
              <a:t> (muni.cz)</a:t>
            </a:r>
            <a:endParaRPr lang="cs-CZ" dirty="0"/>
          </a:p>
          <a:p>
            <a:pPr>
              <a:buNone/>
            </a:pPr>
            <a:endParaRPr lang="cs-CZ" dirty="0"/>
          </a:p>
          <a:p>
            <a:pPr>
              <a:buNone/>
            </a:pPr>
            <a:r>
              <a:rPr lang="cs-CZ" b="1" dirty="0"/>
              <a:t>Sociální pedagogika </a:t>
            </a:r>
          </a:p>
          <a:p>
            <a:r>
              <a:rPr lang="cs-CZ" dirty="0"/>
              <a:t>Dostupné na www:</a:t>
            </a:r>
          </a:p>
          <a:p>
            <a:r>
              <a:rPr lang="cs-CZ" u="sng" dirty="0">
                <a:hlinkClick r:id="rId7"/>
              </a:rPr>
              <a:t>http://soced.cz/wp-content/uploads/2014/11/STUDIE_Limity-%C4%8Desk%C3%A9ho-pojet%C3%AD-multikulturn%C3%AD-v%C3%BDchovy_FINAL.pdf</a:t>
            </a:r>
            <a:endParaRPr lang="cs-CZ" u="sng" dirty="0"/>
          </a:p>
          <a:p>
            <a:endParaRPr lang="cs-CZ" dirty="0">
              <a:hlinkClick r:id="rId6"/>
            </a:endParaRPr>
          </a:p>
          <a:p>
            <a:pPr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2B16583-B86D-081C-E135-00BEDAF5D2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87439" y="1340768"/>
            <a:ext cx="2873957" cy="40573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961D8973-EAA9-459A-AF59-BBB4233D6C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4743" y="685800"/>
            <a:ext cx="5793475" cy="1485900"/>
          </a:xfrm>
        </p:spPr>
        <p:txBody>
          <a:bodyPr>
            <a:normAutofit/>
          </a:bodyPr>
          <a:lstStyle/>
          <a:p>
            <a:r>
              <a:rPr lang="cs-CZ" sz="3400" b="1"/>
              <a:t>Menšiny - jednotlivé etnické a národnostní menšiny v ČR</a:t>
            </a:r>
            <a:br>
              <a:rPr lang="cs-CZ" sz="3400" b="1"/>
            </a:br>
            <a:endParaRPr lang="cs-CZ" sz="340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84743" y="2286000"/>
            <a:ext cx="5793475" cy="3581400"/>
          </a:xfrm>
        </p:spPr>
        <p:txBody>
          <a:bodyPr>
            <a:normAutofit/>
          </a:bodyPr>
          <a:lstStyle/>
          <a:p>
            <a:r>
              <a:rPr lang="cs-CZ" dirty="0">
                <a:hlinkClick r:id="rId2"/>
              </a:rPr>
              <a:t>https://www.vlada.cz/cz/pracovni-a-poradni-organy-vlady/rnm/mensiny/narodnostni-mensiny-15935/</a:t>
            </a:r>
            <a:r>
              <a:rPr lang="cs-CZ" dirty="0"/>
              <a:t> </a:t>
            </a:r>
          </a:p>
          <a:p>
            <a:r>
              <a:rPr lang="cs-CZ" dirty="0">
                <a:hlinkClick r:id="rId3"/>
              </a:rPr>
              <a:t>Národnostní menšiny | Vláda ČR (gov.cz)</a:t>
            </a:r>
            <a:r>
              <a:rPr lang="cs-CZ" dirty="0"/>
              <a:t> </a:t>
            </a:r>
          </a:p>
          <a:p>
            <a:r>
              <a:rPr lang="cs-CZ" dirty="0"/>
              <a:t>Menšiny a </a:t>
            </a:r>
            <a:r>
              <a:rPr lang="cs-CZ" dirty="0" err="1"/>
              <a:t>marginalizované</a:t>
            </a:r>
            <a:r>
              <a:rPr lang="cs-CZ" dirty="0"/>
              <a:t> skupiny </a:t>
            </a:r>
          </a:p>
          <a:p>
            <a:r>
              <a:rPr lang="cs-CZ" dirty="0"/>
              <a:t>Klíčová slova: menšina, etnická menšina, národnostní menšina, sociální exkluze, marginalizace</a:t>
            </a:r>
          </a:p>
          <a:p>
            <a:endParaRPr lang="cs-CZ" b="1" dirty="0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FBEA8A33-C0D0-416D-8359-724B8828C7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83661" y="0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 panose="020B0503020102020204"/>
              <a:ea typeface="+mn-ea"/>
              <a:cs typeface="+mn-cs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DDF3761-7FA5-47CC-2A7A-F0694F36EC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01"/>
          <a:stretch/>
        </p:blipFill>
        <p:spPr>
          <a:xfrm>
            <a:off x="7612260" y="10"/>
            <a:ext cx="457973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70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238125"/>
            <a:ext cx="9601200" cy="1933575"/>
          </a:xfrm>
        </p:spPr>
        <p:txBody>
          <a:bodyPr/>
          <a:lstStyle/>
          <a:p>
            <a:r>
              <a:rPr lang="pl-PL" dirty="0"/>
              <a:t>„Co si představujete pod pojmem menšina?“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3894001"/>
          </a:xfrm>
        </p:spPr>
        <p:txBody>
          <a:bodyPr>
            <a:normAutofit lnSpcReduction="10000"/>
          </a:bodyPr>
          <a:lstStyle/>
          <a:p>
            <a:r>
              <a:rPr lang="cs-CZ" sz="2400" dirty="0"/>
              <a:t>Pod pojmem menšina si můžeme představit nejenom komunity Vietnamců, Romů, Řeků, Slováků, ale také osoby handicapové, sociálně slabé, seniory, drogově závislé, bezdomovce, náboženské skupiny a mnohé další.  </a:t>
            </a:r>
          </a:p>
          <a:p>
            <a:r>
              <a:rPr lang="cs-CZ" sz="2400" dirty="0"/>
              <a:t>Etnické menšiny jsou obecně složeny z jednotlivců spojených dohromady různými vazbami – původem, národností, kulturou, náboženstvím ad. </a:t>
            </a:r>
          </a:p>
          <a:p>
            <a:r>
              <a:rPr lang="cs-CZ" sz="2400" dirty="0"/>
              <a:t>Národnostní menšinou označuje takové menšiny, jejichž příslušníci se začnou považovat za součást národa, který žije za hranicí státu, v němž tvoří menšinu. Jejich jazyk byl kodifikován na půdě onoho „mateřského národa“, jehož kulturu přijímají a sdílejí… </a:t>
            </a:r>
          </a:p>
        </p:txBody>
      </p:sp>
    </p:spTree>
    <p:extLst>
      <p:ext uri="{BB962C8B-B14F-4D97-AF65-F5344CB8AC3E}">
        <p14:creationId xmlns:p14="http://schemas.microsoft.com/office/powerpoint/2010/main" val="367739124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říznutí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1154</TotalTime>
  <Words>3954</Words>
  <Application>Microsoft Office PowerPoint</Application>
  <PresentationFormat>Širokoúhlá obrazovka</PresentationFormat>
  <Paragraphs>228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3</vt:i4>
      </vt:variant>
      <vt:variant>
        <vt:lpstr>Nadpisy snímků</vt:lpstr>
      </vt:variant>
      <vt:variant>
        <vt:i4>35</vt:i4>
      </vt:variant>
    </vt:vector>
  </HeadingPairs>
  <TitlesOfParts>
    <vt:vector size="48" baseType="lpstr">
      <vt:lpstr>-apple-system</vt:lpstr>
      <vt:lpstr>Aptos</vt:lpstr>
      <vt:lpstr>Aptos Display</vt:lpstr>
      <vt:lpstr>Arial</vt:lpstr>
      <vt:lpstr>Calibri</vt:lpstr>
      <vt:lpstr>Franklin Gothic Book</vt:lpstr>
      <vt:lpstr>Open Sans</vt:lpstr>
      <vt:lpstr>Roboto</vt:lpstr>
      <vt:lpstr>Symbol</vt:lpstr>
      <vt:lpstr>Times New Roman</vt:lpstr>
      <vt:lpstr>Motiv Office</vt:lpstr>
      <vt:lpstr>Oříznutí</vt:lpstr>
      <vt:lpstr>Motiv sady Office</vt:lpstr>
      <vt:lpstr> menšinové skupiny</vt:lpstr>
      <vt:lpstr>Jak uspět v tomto  předmětu? </vt:lpstr>
      <vt:lpstr>Rozsah a způsob zakončení</vt:lpstr>
      <vt:lpstr> Literatura:  </vt:lpstr>
      <vt:lpstr>Literatura</vt:lpstr>
      <vt:lpstr>Dostupnost</vt:lpstr>
      <vt:lpstr>Publikace odpovídající tématu volně ke stažení: </vt:lpstr>
      <vt:lpstr>Menšiny - jednotlivé etnické a národnostní menšiny v ČR </vt:lpstr>
      <vt:lpstr>„Co si představujete pod pojmem menšina?“</vt:lpstr>
      <vt:lpstr>Národnostní menšiny </vt:lpstr>
      <vt:lpstr>Počty obyvatel Česka podle národností: </vt:lpstr>
      <vt:lpstr>Prezentace aplikace PowerPoint</vt:lpstr>
      <vt:lpstr>V současnosti jsou uznanými národnostními menšinami v ČR tyto: </vt:lpstr>
      <vt:lpstr>Národnostní menšiny </vt:lpstr>
      <vt:lpstr>Cizinci </vt:lpstr>
      <vt:lpstr>Aktuální zprávy o migraci v rámci ČR </vt:lpstr>
      <vt:lpstr>Legální migrace</vt:lpstr>
      <vt:lpstr>Cizinci podle státní příslušnosti IV. 2023</vt:lpstr>
      <vt:lpstr>problém migrační krize ve vztahu k přílivu uprchlíků z Ukrajiny do krajin EU 2022-2023 </vt:lpstr>
      <vt:lpstr>Migrační krize </vt:lpstr>
      <vt:lpstr>Přijímání uprchlíků – Mechanismus dočasné ochrany</vt:lpstr>
      <vt:lpstr>Přijímání uprchlíků – Mechanismus dočasné ochrany</vt:lpstr>
      <vt:lpstr>Prezentace aplikace PowerPoint</vt:lpstr>
      <vt:lpstr>Prezentace aplikace PowerPoint</vt:lpstr>
      <vt:lpstr>Čtvrtletní_zpráva_o_migraci_–_IV_2023 (1).pdf</vt:lpstr>
      <vt:lpstr>Ukrajinské děti na českých školách</vt:lpstr>
      <vt:lpstr>Ukrajinské děti na českých školách</vt:lpstr>
      <vt:lpstr>Počet v Česku pracujících cizinců </vt:lpstr>
      <vt:lpstr>Cizinci / Ukrajinci / Dočasná ochrana - shrnutí</vt:lpstr>
      <vt:lpstr>Fakta o cizincích v ČR Otestujte se!</vt:lpstr>
      <vt:lpstr>Rozšiřující učivo</vt:lpstr>
      <vt:lpstr>Národnostní menšiny zastoupené v Radě vlády pro národnostní menšiny </vt:lpstr>
      <vt:lpstr>Národnostní menšiny zastoupené v Radě vlády pro národnostní menšiny </vt:lpstr>
      <vt:lpstr>Otázky a úkoly: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menšinové skupiny</dc:title>
  <dc:creator>Andrea Preissová</dc:creator>
  <cp:lastModifiedBy>andrea.krejci1@outlook.cz</cp:lastModifiedBy>
  <cp:revision>1</cp:revision>
  <dcterms:created xsi:type="dcterms:W3CDTF">2024-02-27T17:18:55Z</dcterms:created>
  <dcterms:modified xsi:type="dcterms:W3CDTF">2024-02-28T12:33:03Z</dcterms:modified>
</cp:coreProperties>
</file>