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9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316" r:id="rId9"/>
    <p:sldId id="263" r:id="rId10"/>
    <p:sldId id="264" r:id="rId11"/>
    <p:sldId id="277" r:id="rId12"/>
    <p:sldId id="265" r:id="rId13"/>
    <p:sldId id="266" r:id="rId14"/>
    <p:sldId id="282" r:id="rId15"/>
    <p:sldId id="283" r:id="rId16"/>
    <p:sldId id="285" r:id="rId17"/>
    <p:sldId id="287" r:id="rId18"/>
    <p:sldId id="278" r:id="rId19"/>
    <p:sldId id="279" r:id="rId20"/>
    <p:sldId id="280" r:id="rId21"/>
    <p:sldId id="267" r:id="rId22"/>
    <p:sldId id="317" r:id="rId23"/>
    <p:sldId id="318" r:id="rId24"/>
    <p:sldId id="319" r:id="rId25"/>
    <p:sldId id="320" r:id="rId26"/>
    <p:sldId id="321" r:id="rId27"/>
    <p:sldId id="322" r:id="rId28"/>
    <p:sldId id="323" r:id="rId29"/>
    <p:sldId id="324" r:id="rId30"/>
    <p:sldId id="338" r:id="rId31"/>
    <p:sldId id="339" r:id="rId32"/>
    <p:sldId id="340" r:id="rId33"/>
    <p:sldId id="341" r:id="rId34"/>
    <p:sldId id="342" r:id="rId35"/>
    <p:sldId id="343" r:id="rId36"/>
    <p:sldId id="344" r:id="rId37"/>
    <p:sldId id="345" r:id="rId38"/>
    <p:sldId id="346" r:id="rId39"/>
    <p:sldId id="347" r:id="rId40"/>
    <p:sldId id="348" r:id="rId41"/>
    <p:sldId id="349" r:id="rId42"/>
    <p:sldId id="350" r:id="rId43"/>
    <p:sldId id="351" r:id="rId44"/>
    <p:sldId id="352" r:id="rId45"/>
    <p:sldId id="353" r:id="rId46"/>
    <p:sldId id="354" r:id="rId47"/>
    <p:sldId id="355" r:id="rId48"/>
    <p:sldId id="326" r:id="rId49"/>
    <p:sldId id="327" r:id="rId50"/>
    <p:sldId id="328" r:id="rId51"/>
    <p:sldId id="336" r:id="rId52"/>
    <p:sldId id="329" r:id="rId53"/>
    <p:sldId id="330" r:id="rId54"/>
    <p:sldId id="337" r:id="rId55"/>
    <p:sldId id="331" r:id="rId56"/>
    <p:sldId id="332" r:id="rId57"/>
    <p:sldId id="333" r:id="rId58"/>
    <p:sldId id="334" r:id="rId59"/>
    <p:sldId id="335" r:id="rId60"/>
    <p:sldId id="311" r:id="rId61"/>
    <p:sldId id="297" r:id="rId62"/>
    <p:sldId id="298" r:id="rId63"/>
    <p:sldId id="299" r:id="rId64"/>
    <p:sldId id="300" r:id="rId65"/>
    <p:sldId id="301" r:id="rId66"/>
    <p:sldId id="302" r:id="rId67"/>
    <p:sldId id="303" r:id="rId68"/>
    <p:sldId id="304" r:id="rId69"/>
    <p:sldId id="305" r:id="rId70"/>
    <p:sldId id="306" r:id="rId71"/>
    <p:sldId id="307" r:id="rId72"/>
    <p:sldId id="308" r:id="rId73"/>
    <p:sldId id="309" r:id="rId74"/>
    <p:sldId id="310" r:id="rId75"/>
    <p:sldId id="356" r:id="rId76"/>
    <p:sldId id="357" r:id="rId77"/>
    <p:sldId id="358" r:id="rId78"/>
    <p:sldId id="359" r:id="rId79"/>
    <p:sldId id="360" r:id="rId80"/>
    <p:sldId id="361" r:id="rId81"/>
    <p:sldId id="362" r:id="rId82"/>
    <p:sldId id="363" r:id="rId83"/>
    <p:sldId id="364" r:id="rId84"/>
    <p:sldId id="365" r:id="rId85"/>
    <p:sldId id="312" r:id="rId86"/>
    <p:sldId id="288" r:id="rId87"/>
    <p:sldId id="289" r:id="rId88"/>
    <p:sldId id="313" r:id="rId89"/>
    <p:sldId id="291" r:id="rId90"/>
    <p:sldId id="292" r:id="rId91"/>
    <p:sldId id="314" r:id="rId92"/>
    <p:sldId id="315" r:id="rId93"/>
    <p:sldId id="294" r:id="rId94"/>
    <p:sldId id="295" r:id="rId95"/>
    <p:sldId id="296" r:id="rId9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viewProps" Target="viewProps.xml"/><Relationship Id="rId10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presProps" Target="presProps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1ED307-DEFC-4723-9FF5-BDD8C0EF13E5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974E9-94A9-451F-A7BF-F625F3225B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711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974E9-94A9-451F-A7BF-F625F3225B5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2974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55650"/>
            <a:ext cx="4962525" cy="3722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00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Převzato: STRMISKA  a kol: 2005, s. 29.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8BA4A-90CE-481D-9CAE-9A0FA7023D23}" type="slidenum">
              <a:rPr lang="cs-CZ" smtClean="0"/>
              <a:t>57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5541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3D394-A7BA-44B9-B4F7-513BF3CAED6F}" type="datetimeFigureOut">
              <a:rPr lang="cs-CZ" smtClean="0"/>
              <a:pPr/>
              <a:t>21.06.2023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84C334F-90DE-47A3-BFB2-5498195E00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3D394-A7BA-44B9-B4F7-513BF3CAED6F}" type="datetimeFigureOut">
              <a:rPr lang="cs-CZ" smtClean="0"/>
              <a:pPr/>
              <a:t>21.06.2023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334F-90DE-47A3-BFB2-5498195E00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84C334F-90DE-47A3-BFB2-5498195E00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3D394-A7BA-44B9-B4F7-513BF3CAED6F}" type="datetimeFigureOut">
              <a:rPr lang="cs-CZ" smtClean="0"/>
              <a:pPr/>
              <a:t>21.06.2023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12691-93C8-47F4-8382-5FB9E07B3A5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07171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3D394-A7BA-44B9-B4F7-513BF3CAED6F}" type="datetimeFigureOut">
              <a:rPr lang="cs-CZ" smtClean="0"/>
              <a:pPr/>
              <a:t>21.06.2023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84C334F-90DE-47A3-BFB2-5498195E00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3D394-A7BA-44B9-B4F7-513BF3CAED6F}" type="datetimeFigureOut">
              <a:rPr lang="cs-CZ" smtClean="0"/>
              <a:pPr/>
              <a:t>21.06.2023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84C334F-90DE-47A3-BFB2-5498195E00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273D394-A7BA-44B9-B4F7-513BF3CAED6F}" type="datetimeFigureOut">
              <a:rPr lang="cs-CZ" smtClean="0"/>
              <a:pPr/>
              <a:t>21.06.2023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C334F-90DE-47A3-BFB2-5498195E00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3D394-A7BA-44B9-B4F7-513BF3CAED6F}" type="datetimeFigureOut">
              <a:rPr lang="cs-CZ" smtClean="0"/>
              <a:pPr/>
              <a:t>21.06.2023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84C334F-90DE-47A3-BFB2-5498195E00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3D394-A7BA-44B9-B4F7-513BF3CAED6F}" type="datetimeFigureOut">
              <a:rPr lang="cs-CZ" smtClean="0"/>
              <a:pPr/>
              <a:t>21.06.2023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84C334F-90DE-47A3-BFB2-5498195E00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3D394-A7BA-44B9-B4F7-513BF3CAED6F}" type="datetimeFigureOut">
              <a:rPr lang="cs-CZ" smtClean="0"/>
              <a:pPr/>
              <a:t>21.06.2023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84C334F-90DE-47A3-BFB2-5498195E00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84C334F-90DE-47A3-BFB2-5498195E00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3D394-A7BA-44B9-B4F7-513BF3CAED6F}" type="datetimeFigureOut">
              <a:rPr lang="cs-CZ" smtClean="0"/>
              <a:pPr/>
              <a:t>21.06.2023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84C334F-90DE-47A3-BFB2-5498195E00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273D394-A7BA-44B9-B4F7-513BF3CAED6F}" type="datetimeFigureOut">
              <a:rPr lang="cs-CZ" smtClean="0"/>
              <a:pPr/>
              <a:t>21.06.2023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273D394-A7BA-44B9-B4F7-513BF3CAED6F}" type="datetimeFigureOut">
              <a:rPr lang="cs-CZ" smtClean="0"/>
              <a:pPr/>
              <a:t>21.06.2023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84C334F-90DE-47A3-BFB2-5498195E00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Přednáška</a:t>
            </a:r>
          </a:p>
          <a:p>
            <a:pPr lvl="0"/>
            <a:r>
              <a:rPr lang="cs-CZ" dirty="0"/>
              <a:t>Teoretická východiska (definice, typologie a funkce politických stran)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Lukáš Vomlela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Politické strany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Arend </a:t>
            </a:r>
            <a:r>
              <a:rPr lang="cs-CZ" dirty="0" err="1"/>
              <a:t>Lijphart</a:t>
            </a:r>
            <a:r>
              <a:rPr lang="cs-CZ" dirty="0"/>
              <a:t> 1990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– ideologické dimenze. Definuje celkem sedm dimenzí, kde se odehrává hlavní stranická soutěž :</a:t>
            </a:r>
          </a:p>
          <a:p>
            <a:r>
              <a:rPr lang="cs-CZ" dirty="0"/>
              <a:t>1) socioekonomická, </a:t>
            </a:r>
          </a:p>
          <a:p>
            <a:r>
              <a:rPr lang="cs-CZ" dirty="0"/>
              <a:t>2) náboženská, </a:t>
            </a:r>
          </a:p>
          <a:p>
            <a:r>
              <a:rPr lang="cs-CZ" dirty="0"/>
              <a:t>3) kulturně-etnická, </a:t>
            </a:r>
          </a:p>
          <a:p>
            <a:r>
              <a:rPr lang="cs-CZ" dirty="0"/>
              <a:t>4) urbánně-rurální, </a:t>
            </a:r>
          </a:p>
          <a:p>
            <a:r>
              <a:rPr lang="cs-CZ" dirty="0"/>
              <a:t>5) postmateriální hodnoty </a:t>
            </a:r>
          </a:p>
          <a:p>
            <a:r>
              <a:rPr lang="cs-CZ" dirty="0"/>
              <a:t>6) podpora režimu – (systémové a </a:t>
            </a:r>
            <a:r>
              <a:rPr lang="cs-CZ" dirty="0" err="1"/>
              <a:t>antisystémové</a:t>
            </a:r>
            <a:r>
              <a:rPr lang="cs-CZ" dirty="0"/>
              <a:t> strany) </a:t>
            </a:r>
          </a:p>
          <a:p>
            <a:r>
              <a:rPr lang="cs-CZ" dirty="0"/>
              <a:t>7) dimenze zahraniční politiky. (otázky Evropské integrace).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Klaus von </a:t>
            </a:r>
            <a:r>
              <a:rPr lang="cs-CZ" dirty="0" err="1"/>
              <a:t>Beyme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schéma, na jejichž základě vznikaly, nebo se diferencovaly jednotlivé politické strany a to:</a:t>
            </a:r>
          </a:p>
          <a:p>
            <a:pPr lvl="0"/>
            <a:r>
              <a:rPr lang="cs-CZ" b="1" dirty="0"/>
              <a:t>Liberalizmus proti starému režimu</a:t>
            </a:r>
            <a:endParaRPr lang="cs-CZ" dirty="0"/>
          </a:p>
          <a:p>
            <a:pPr lvl="0"/>
            <a:r>
              <a:rPr lang="cs-CZ" b="1" dirty="0"/>
              <a:t>Konzervativci</a:t>
            </a:r>
            <a:endParaRPr lang="cs-CZ" dirty="0"/>
          </a:p>
          <a:p>
            <a:pPr lvl="0"/>
            <a:r>
              <a:rPr lang="cs-CZ" b="1" dirty="0"/>
              <a:t>Dělnické strany proti občanskému systému</a:t>
            </a:r>
            <a:endParaRPr lang="cs-CZ" dirty="0"/>
          </a:p>
          <a:p>
            <a:pPr lvl="0"/>
            <a:r>
              <a:rPr lang="cs-CZ" b="1" dirty="0"/>
              <a:t>Agrární strany proti průmyslovému systému</a:t>
            </a:r>
            <a:endParaRPr lang="cs-CZ" dirty="0"/>
          </a:p>
          <a:p>
            <a:pPr lvl="0"/>
            <a:r>
              <a:rPr lang="cs-CZ" b="1" dirty="0"/>
              <a:t>Regionální strany proti centralistickému systému</a:t>
            </a:r>
            <a:endParaRPr lang="cs-CZ" dirty="0"/>
          </a:p>
          <a:p>
            <a:pPr lvl="0"/>
            <a:r>
              <a:rPr lang="cs-CZ" b="1" dirty="0"/>
              <a:t>Křesťanské strany proti laickému systému</a:t>
            </a:r>
            <a:endParaRPr lang="cs-CZ" dirty="0"/>
          </a:p>
          <a:p>
            <a:pPr lvl="0"/>
            <a:r>
              <a:rPr lang="cs-CZ" b="1" dirty="0"/>
              <a:t>Komunistické strany proti sociálně demokratickému proudu</a:t>
            </a:r>
            <a:endParaRPr lang="cs-CZ" dirty="0"/>
          </a:p>
          <a:p>
            <a:pPr lvl="0"/>
            <a:r>
              <a:rPr lang="cs-CZ" b="1" dirty="0"/>
              <a:t>Fašistické strany proti demokratickému systému</a:t>
            </a:r>
            <a:endParaRPr lang="cs-CZ" dirty="0"/>
          </a:p>
          <a:p>
            <a:pPr lvl="0"/>
            <a:r>
              <a:rPr lang="cs-CZ" b="1" dirty="0"/>
              <a:t>Protestní občanské strany proti silnému byrokratickému systému sociálního </a:t>
            </a:r>
            <a:r>
              <a:rPr lang="cs-CZ" b="1" dirty="0" err="1"/>
              <a:t>welfare</a:t>
            </a:r>
            <a:r>
              <a:rPr lang="cs-CZ" b="1" dirty="0"/>
              <a:t> </a:t>
            </a:r>
            <a:r>
              <a:rPr lang="cs-CZ" b="1" dirty="0" err="1"/>
              <a:t>state</a:t>
            </a:r>
            <a:r>
              <a:rPr lang="cs-CZ" b="1" dirty="0"/>
              <a:t>. </a:t>
            </a:r>
            <a:endParaRPr lang="cs-CZ" dirty="0"/>
          </a:p>
          <a:p>
            <a:pPr lvl="0"/>
            <a:r>
              <a:rPr lang="cs-CZ" b="1" dirty="0"/>
              <a:t>Ekologická hnutí proti společnosti růstu a spotřeby.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72372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Klaus </a:t>
            </a:r>
            <a:r>
              <a:rPr lang="cs-CZ" dirty="0" err="1"/>
              <a:t>von</a:t>
            </a:r>
            <a:r>
              <a:rPr lang="cs-CZ" dirty="0"/>
              <a:t> </a:t>
            </a:r>
            <a:r>
              <a:rPr lang="cs-CZ" dirty="0" err="1"/>
              <a:t>Beyme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i="1" u="sng" dirty="0"/>
              <a:t>1) liberální a radikální strany,</a:t>
            </a:r>
            <a:endParaRPr lang="cs-CZ" dirty="0"/>
          </a:p>
          <a:p>
            <a:r>
              <a:rPr lang="cs-CZ" b="1" i="1" u="sng" dirty="0"/>
              <a:t>2) konzervativní strany</a:t>
            </a:r>
            <a:endParaRPr lang="cs-CZ" dirty="0"/>
          </a:p>
          <a:p>
            <a:r>
              <a:rPr lang="cs-CZ" b="1" i="1" u="sng" dirty="0"/>
              <a:t>3) socialistické a sociálně demokratické strany</a:t>
            </a:r>
            <a:endParaRPr lang="cs-CZ" dirty="0"/>
          </a:p>
          <a:p>
            <a:r>
              <a:rPr lang="cs-CZ" b="1" i="1" u="sng" dirty="0"/>
              <a:t>4) </a:t>
            </a:r>
            <a:r>
              <a:rPr lang="cs-CZ" b="1" i="1" u="sng" dirty="0" err="1"/>
              <a:t>křesťansko</a:t>
            </a:r>
            <a:r>
              <a:rPr lang="cs-CZ" b="1" i="1" u="sng" dirty="0"/>
              <a:t> – demokratické strany</a:t>
            </a:r>
            <a:endParaRPr lang="cs-CZ" dirty="0"/>
          </a:p>
          <a:p>
            <a:r>
              <a:rPr lang="cs-CZ" b="1" i="1" u="sng" dirty="0"/>
              <a:t>5) komunistické strany</a:t>
            </a:r>
            <a:endParaRPr lang="cs-CZ" dirty="0"/>
          </a:p>
          <a:p>
            <a:r>
              <a:rPr lang="cs-CZ" b="1" i="1" u="sng" dirty="0"/>
              <a:t>6) rolnické strany</a:t>
            </a:r>
            <a:endParaRPr lang="cs-CZ" dirty="0"/>
          </a:p>
          <a:p>
            <a:r>
              <a:rPr lang="cs-CZ" b="1" i="1" u="sng" dirty="0"/>
              <a:t>7) regionální a etnické strany</a:t>
            </a:r>
            <a:endParaRPr lang="cs-CZ" dirty="0"/>
          </a:p>
          <a:p>
            <a:r>
              <a:rPr lang="cs-CZ" b="1" i="1" u="sng" dirty="0"/>
              <a:t>8) krajně (extrémně) pravicové strany a</a:t>
            </a:r>
            <a:endParaRPr lang="cs-CZ" dirty="0"/>
          </a:p>
          <a:p>
            <a:r>
              <a:rPr lang="cs-CZ" b="1" i="1" u="sng" dirty="0"/>
              <a:t>9) ekologické strany.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Michael </a:t>
            </a:r>
            <a:r>
              <a:rPr lang="cs-CZ" sz="2400" dirty="0" err="1"/>
              <a:t>Gallagher</a:t>
            </a:r>
            <a:r>
              <a:rPr lang="cs-CZ" sz="2400" dirty="0"/>
              <a:t> a kol.: kritéria pro zařazení stran: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cs-CZ" b="1" i="1" u="sng" dirty="0"/>
              <a:t>Genetický původ </a:t>
            </a:r>
            <a:r>
              <a:rPr lang="cs-CZ" i="1" dirty="0"/>
              <a:t>–jednotlivé druhy politických stran vznikly a etablovaly se v různých částech západní Evropy v podobných historických podmínkách a na základě reprezentace analogických zájmů</a:t>
            </a:r>
            <a:endParaRPr lang="cs-CZ" dirty="0"/>
          </a:p>
          <a:p>
            <a:pPr lvl="0"/>
            <a:r>
              <a:rPr lang="cs-CZ" b="1" i="1" u="sng" dirty="0"/>
              <a:t>Transnacionální vazby </a:t>
            </a:r>
            <a:r>
              <a:rPr lang="cs-CZ" i="1" dirty="0"/>
              <a:t>–vytváření nadnárodních stranických federací nebo multinárodních stranických skupin (typicky na půdě Evropského parlamentu), které sdružují strany s podobnou orientací</a:t>
            </a:r>
            <a:endParaRPr lang="cs-CZ" dirty="0"/>
          </a:p>
          <a:p>
            <a:r>
              <a:rPr lang="cs-CZ" b="1" i="1" u="sng" dirty="0"/>
              <a:t>Programové politiky</a:t>
            </a:r>
            <a:r>
              <a:rPr lang="cs-CZ" i="1" dirty="0"/>
              <a:t>, tj. jednotlivé politiky stran (sociální, hospodářská, zahraniční, vzdělávací)…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Dvě úzké (obecné) charakteristiky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A) původ stran – </a:t>
            </a:r>
            <a:r>
              <a:rPr lang="cs-CZ" dirty="0"/>
              <a:t>vliv analogických historicko-společenských okolností, jež měly za následek vznik daných politických stran, na </a:t>
            </a:r>
            <a:r>
              <a:rPr lang="cs-CZ" b="1" dirty="0"/>
              <a:t>základě konfliktních linií.</a:t>
            </a:r>
            <a:r>
              <a:rPr lang="cs-CZ" dirty="0"/>
              <a:t> </a:t>
            </a:r>
          </a:p>
          <a:p>
            <a:r>
              <a:rPr lang="cs-CZ" b="1" dirty="0"/>
              <a:t>B) ideově programový profil.</a:t>
            </a:r>
            <a:r>
              <a:rPr lang="cs-CZ" dirty="0"/>
              <a:t> </a:t>
            </a:r>
          </a:p>
          <a:p>
            <a:r>
              <a:rPr lang="cs-CZ" dirty="0"/>
              <a:t>V průběhu posledních desetiletí jsme mohli pozorovat zásadní změny západoevropských společností. Tyto změny se promítly do oslabení ideologických rozdílů mezi jednotlivými stranickými rodinami. </a:t>
            </a:r>
          </a:p>
          <a:p>
            <a:r>
              <a:rPr lang="cs-CZ" dirty="0"/>
              <a:t>Některé strany </a:t>
            </a:r>
            <a:r>
              <a:rPr lang="cs-CZ" u="sng" dirty="0"/>
              <a:t>ztratily část svých tradičních prvků</a:t>
            </a:r>
            <a:r>
              <a:rPr lang="cs-CZ" dirty="0"/>
              <a:t>.</a:t>
            </a:r>
          </a:p>
          <a:p>
            <a:r>
              <a:rPr lang="cs-CZ" dirty="0"/>
              <a:t>Zároveň došlo k přiblížení se některých stranických rodin navzájem.</a:t>
            </a:r>
          </a:p>
          <a:p>
            <a:r>
              <a:rPr lang="cs-CZ" dirty="0"/>
              <a:t>Stále je možné určit příslušnost politické strany k příslušné stranické rodině na základě programu.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44919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Postkomunistická část Evropy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Ideově-programové přiblížení západoevropskému „standardu“</a:t>
            </a:r>
          </a:p>
          <a:p>
            <a:r>
              <a:rPr lang="cs-CZ" dirty="0"/>
              <a:t>Postkomunistická specifika vyplývající z tranzitivního období</a:t>
            </a:r>
          </a:p>
          <a:p>
            <a:r>
              <a:rPr lang="cs-CZ" dirty="0"/>
              <a:t>Diskontinuita stranického systému</a:t>
            </a:r>
          </a:p>
          <a:p>
            <a:r>
              <a:rPr lang="cs-CZ" dirty="0"/>
              <a:t>Nutnost upřednostnit ideově-programovou orientaci před „genetickým“ původem strany pro zařazení do stranické rodiny.</a:t>
            </a:r>
          </a:p>
          <a:p>
            <a:r>
              <a:rPr lang="cs-CZ" dirty="0"/>
              <a:t>Balkán a postsovětský prostor – složitější situace</a:t>
            </a:r>
          </a:p>
          <a:p>
            <a:pPr lvl="1"/>
            <a:r>
              <a:rPr lang="cs-CZ" dirty="0"/>
              <a:t>Opoždění ideově-politické profilace</a:t>
            </a:r>
          </a:p>
          <a:p>
            <a:pPr lvl="1"/>
            <a:r>
              <a:rPr lang="cs-CZ" dirty="0"/>
              <a:t>Složitější využití konceptu stranických rodin</a:t>
            </a:r>
          </a:p>
          <a:p>
            <a:pPr lvl="1"/>
            <a:r>
              <a:rPr lang="cs-CZ" dirty="0"/>
              <a:t>V tomto prostoru se mohou mnohé strany zařadit ke konkrétní rodině (platí zejména o etnických a regionálních, krajní levici. V menší míře – sociálnědemokratické a socialistické levici, konzervativní a liberální strany</a:t>
            </a:r>
          </a:p>
        </p:txBody>
      </p:sp>
    </p:spTree>
    <p:extLst>
      <p:ext uri="{BB962C8B-B14F-4D97-AF65-F5344CB8AC3E}">
        <p14:creationId xmlns:p14="http://schemas.microsoft.com/office/powerpoint/2010/main" val="2279257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Členství v nadnárodních stranických strukturách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Sporné kritérium</a:t>
            </a:r>
          </a:p>
          <a:p>
            <a:r>
              <a:rPr lang="cs-CZ" dirty="0"/>
              <a:t>Nadnárodní spolupráce mezi některými podobně orientovanými politickými stranami nemusí existovat.</a:t>
            </a:r>
          </a:p>
          <a:p>
            <a:pPr lvl="1"/>
            <a:r>
              <a:rPr lang="cs-CZ" dirty="0"/>
              <a:t>Stranická rodina je v některých případech velmi slabá a není schopna vytvořit samostatnou nadnárodní spolupráci</a:t>
            </a:r>
          </a:p>
          <a:p>
            <a:pPr lvl="1"/>
            <a:r>
              <a:rPr lang="cs-CZ" dirty="0"/>
              <a:t>Více rodin se může spojit v jediné struktuře (např. EPP)</a:t>
            </a:r>
          </a:p>
          <a:p>
            <a:pPr lvl="1"/>
            <a:r>
              <a:rPr lang="cs-CZ" dirty="0"/>
              <a:t>Některé strany chtějí pouze demonstrovat určitou sounáležitost s některou s nadnárodních struktur, ale jejich programová orientace je jiná (krajně pravicové strany)</a:t>
            </a:r>
          </a:p>
        </p:txBody>
      </p:sp>
    </p:spTree>
    <p:extLst>
      <p:ext uri="{BB962C8B-B14F-4D97-AF65-F5344CB8AC3E}">
        <p14:creationId xmlns:p14="http://schemas.microsoft.com/office/powerpoint/2010/main" val="2394103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Peter </a:t>
            </a:r>
            <a:r>
              <a:rPr lang="cs-CZ" dirty="0" err="1"/>
              <a:t>Mair</a:t>
            </a:r>
            <a:r>
              <a:rPr lang="cs-CZ" dirty="0"/>
              <a:t>, </a:t>
            </a:r>
            <a:r>
              <a:rPr lang="cs-CZ" dirty="0" err="1"/>
              <a:t>Cas</a:t>
            </a:r>
            <a:r>
              <a:rPr lang="cs-CZ" dirty="0"/>
              <a:t> </a:t>
            </a:r>
            <a:r>
              <a:rPr lang="cs-CZ" dirty="0" err="1"/>
              <a:t>Mudde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preferují ideologii před krátkodobými profily stra</a:t>
            </a:r>
          </a:p>
          <a:p>
            <a:r>
              <a:rPr lang="cs-CZ" i="1" dirty="0"/>
              <a:t>Různá zakotvenost stranických expertů v oblasti </a:t>
            </a:r>
            <a:r>
              <a:rPr lang="cs-CZ" i="1" dirty="0" err="1"/>
              <a:t>policy</a:t>
            </a:r>
            <a:endParaRPr lang="cs-CZ" i="1" dirty="0"/>
          </a:p>
          <a:p>
            <a:r>
              <a:rPr lang="cs-CZ" i="1" dirty="0"/>
              <a:t>Výsledem tak spíše než </a:t>
            </a:r>
            <a:r>
              <a:rPr lang="cs-CZ" b="1" i="1" u="sng" dirty="0"/>
              <a:t>klasifikace stran může být klasifikace zemí</a:t>
            </a:r>
            <a:r>
              <a:rPr lang="cs-CZ" b="1" dirty="0"/>
              <a:t> v oblasti </a:t>
            </a:r>
            <a:r>
              <a:rPr lang="cs-CZ" b="1" dirty="0" err="1"/>
              <a:t>policy</a:t>
            </a:r>
            <a:endParaRPr lang="cs-CZ" b="1" dirty="0"/>
          </a:p>
          <a:p>
            <a:r>
              <a:rPr lang="cs-CZ" b="1" dirty="0"/>
              <a:t>Klíčové – pro určení základů </a:t>
            </a:r>
            <a:r>
              <a:rPr lang="cs-CZ" b="1" i="1" u="sng" dirty="0"/>
              <a:t>ideologického základu - </a:t>
            </a:r>
            <a:r>
              <a:rPr lang="cs-CZ" i="1" dirty="0"/>
              <a:t>nejenom existující literatura k jednotlivým stranám, ale i selektivní analýza stranickým materiálů včetně programů a prohlášení. (ideologicko-programové kritérium)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77739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George Brunner, funkce politických stran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Integrační funkce – ta představuje nejrozmanitější formy zprostředkování mezi lidem a nositeli státní moci</a:t>
            </a:r>
          </a:p>
          <a:p>
            <a:pPr lvl="0"/>
            <a:r>
              <a:rPr lang="cs-CZ" dirty="0"/>
              <a:t>Funkce výběru vedení – strany vybírají a snaží se prosadit kandidáty do nejrůznějších funkcí.  (tyto dvě funkce se doplňují)</a:t>
            </a:r>
          </a:p>
          <a:p>
            <a:pPr lvl="0"/>
            <a:r>
              <a:rPr lang="cs-CZ" dirty="0"/>
              <a:t>Funkce výkonu panství (státní moci) – tu naplňuje ve volbách vítězná strana</a:t>
            </a:r>
          </a:p>
          <a:p>
            <a:r>
              <a:rPr lang="cs-CZ" dirty="0"/>
              <a:t>Funkce kontroly panství – ta je realizována opozičními politickými stranami</a:t>
            </a:r>
          </a:p>
        </p:txBody>
      </p:sp>
    </p:spTree>
    <p:extLst>
      <p:ext uri="{BB962C8B-B14F-4D97-AF65-F5344CB8AC3E}">
        <p14:creationId xmlns:p14="http://schemas.microsoft.com/office/powerpoint/2010/main" val="29157641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Gabriel </a:t>
            </a:r>
            <a:r>
              <a:rPr lang="cs-CZ" dirty="0" err="1"/>
              <a:t>Almond</a:t>
            </a:r>
            <a:r>
              <a:rPr lang="cs-CZ" dirty="0"/>
              <a:t>, </a:t>
            </a:r>
            <a:r>
              <a:rPr lang="cs-CZ" dirty="0" err="1"/>
              <a:t>Bingham</a:t>
            </a:r>
            <a:r>
              <a:rPr lang="cs-CZ" dirty="0"/>
              <a:t> </a:t>
            </a:r>
            <a:r>
              <a:rPr lang="cs-CZ" dirty="0" err="1"/>
              <a:t>Powel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b="1" u="sng" dirty="0"/>
              <a:t>SYSTÉMOVÉ ÚKONY</a:t>
            </a:r>
          </a:p>
          <a:p>
            <a:pPr lvl="0"/>
            <a:r>
              <a:rPr lang="cs-CZ" dirty="0"/>
              <a:t>Formulace požadavků</a:t>
            </a:r>
          </a:p>
          <a:p>
            <a:pPr lvl="0"/>
            <a:r>
              <a:rPr lang="cs-CZ" dirty="0"/>
              <a:t>Požadavky jsou kombinovány ve formě alternativních návrhů jednání</a:t>
            </a:r>
          </a:p>
          <a:p>
            <a:pPr lvl="0"/>
            <a:r>
              <a:rPr lang="cs-CZ" dirty="0"/>
              <a:t>Jsou formulována autoritativní pravidla, která jsou</a:t>
            </a:r>
          </a:p>
          <a:p>
            <a:pPr lvl="0"/>
            <a:r>
              <a:rPr lang="cs-CZ" dirty="0"/>
              <a:t>Zavedena a prosazena, tato aplikace je </a:t>
            </a:r>
          </a:p>
          <a:p>
            <a:pPr lvl="0"/>
            <a:r>
              <a:rPr lang="cs-CZ" dirty="0"/>
              <a:t>Přizpůsobena individuálním případům, přičemž</a:t>
            </a:r>
          </a:p>
          <a:p>
            <a:pPr lvl="0"/>
            <a:r>
              <a:rPr lang="cs-CZ" dirty="0"/>
              <a:t>Tyto rozličné aktivity jsou vyměňovány uvnitř politického systému a předávány jeho okolí</a:t>
            </a:r>
          </a:p>
          <a:p>
            <a:r>
              <a:rPr lang="cs-CZ" dirty="0"/>
              <a:t>Tyto základní funkce autoři ještě rozšiřují </a:t>
            </a:r>
            <a:r>
              <a:rPr lang="cs-CZ" b="1" dirty="0"/>
              <a:t>– a doplňují je o:</a:t>
            </a:r>
          </a:p>
          <a:p>
            <a:r>
              <a:rPr lang="cs-CZ" dirty="0"/>
              <a:t>7. udržování a přizpůsobování sytému</a:t>
            </a:r>
          </a:p>
          <a:p>
            <a:r>
              <a:rPr lang="cs-CZ" dirty="0"/>
              <a:t>8. </a:t>
            </a:r>
            <a:r>
              <a:rPr lang="cs-CZ" dirty="0" err="1"/>
              <a:t>rekrutaci</a:t>
            </a:r>
            <a:r>
              <a:rPr lang="cs-CZ" dirty="0"/>
              <a:t> politického personálu.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6304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Teoretická východiska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Edmund </a:t>
            </a:r>
            <a:r>
              <a:rPr lang="cs-CZ" dirty="0" err="1"/>
              <a:t>Burke</a:t>
            </a:r>
            <a:r>
              <a:rPr lang="cs-CZ" dirty="0"/>
              <a:t> (1770): </a:t>
            </a:r>
            <a:r>
              <a:rPr lang="cs-CZ" i="1" dirty="0"/>
              <a:t>„strana je seskupení lidí, kteří se spojují, aby společnými silami prosazovali národní zájem a to na základě nějakého konkrétního principu, na němž se všichni shodují.“</a:t>
            </a:r>
          </a:p>
          <a:p>
            <a:r>
              <a:rPr lang="cs-CZ" dirty="0" err="1"/>
              <a:t>Schumpeter</a:t>
            </a:r>
            <a:r>
              <a:rPr lang="cs-CZ" dirty="0"/>
              <a:t> skupina, </a:t>
            </a:r>
            <a:r>
              <a:rPr lang="cs-CZ" i="1" dirty="0"/>
              <a:t>„v níž se její členové sjednocují, aby získali politickou moc.“</a:t>
            </a:r>
          </a:p>
          <a:p>
            <a:r>
              <a:rPr lang="cs-CZ" dirty="0"/>
              <a:t>prvek převažuje, zda-li snaha získat politickou moc, nebo snaha sjednotit se na základě určité ideologické blízkosti.</a:t>
            </a:r>
          </a:p>
          <a:p>
            <a:r>
              <a:rPr lang="cs-CZ" b="1" dirty="0" err="1"/>
              <a:t>Giovanni</a:t>
            </a:r>
            <a:r>
              <a:rPr lang="cs-CZ" b="1" dirty="0"/>
              <a:t> </a:t>
            </a:r>
            <a:r>
              <a:rPr lang="cs-CZ" b="1" dirty="0" err="1"/>
              <a:t>Sartori</a:t>
            </a:r>
            <a:r>
              <a:rPr lang="cs-CZ" b="1" dirty="0"/>
              <a:t> – tzv. minimální definice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Elmar </a:t>
            </a:r>
            <a:r>
              <a:rPr lang="cs-CZ" dirty="0" err="1"/>
              <a:t>Wiesendhal</a:t>
            </a:r>
            <a:r>
              <a:rPr lang="cs-CZ" dirty="0"/>
              <a:t> – FUNKČNÍ KATALOG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i="1" dirty="0"/>
              <a:t>„1. Výběr a rekrutování elity, 2., vytváření vůle, programu a formulování cílů, 3. Vytváření mínění, informace a komunikace, 4. Vytváření vlády, řízení a koordinace, 5. Soutěž o hlasy, účast ve volbách a volební boj 6. Artikulace a reprezentace zájmů, 7. Integrace skupin, 8. Artikulace zájmů, 9. Nominování kandidátů a jejich prezentace, 10. Vzdělávání a politická socializace, 11. Mobilizování mas, vzdělávání mas, participace, 12. Propaganda, mobilizace a podpora, 13. Legitimizační funkce, vytváření konsenzu, 14. Funkce spojování, 15. Zprostředkování a transformace zájmů, 16. Kontrola vlády, 17. Udržování systému, 18. Reforma systému a jeho inovace</a:t>
            </a:r>
            <a:r>
              <a:rPr lang="cs-CZ" b="1" i="1"/>
              <a:t>“ 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22785558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politických stran (</a:t>
            </a:r>
            <a:r>
              <a:rPr lang="cs-CZ" dirty="0" err="1"/>
              <a:t>von</a:t>
            </a:r>
            <a:r>
              <a:rPr lang="cs-CZ" dirty="0"/>
              <a:t> </a:t>
            </a:r>
            <a:r>
              <a:rPr lang="cs-CZ" dirty="0" err="1"/>
              <a:t>Beyme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identifikují politické cíle, což se vztahuje k jejich ideologickému vymezení a </a:t>
            </a:r>
            <a:r>
              <a:rPr lang="cs-CZ" dirty="0" err="1"/>
              <a:t>programatice</a:t>
            </a:r>
            <a:endParaRPr lang="cs-CZ" dirty="0"/>
          </a:p>
          <a:p>
            <a:pPr lvl="0"/>
            <a:r>
              <a:rPr lang="cs-CZ" dirty="0"/>
              <a:t>Podílejí se na artikulaci a agregaci společenských zájmů</a:t>
            </a:r>
          </a:p>
          <a:p>
            <a:pPr lvl="0"/>
            <a:r>
              <a:rPr lang="cs-CZ" dirty="0"/>
              <a:t>Mobilizují veřejnost zejména formou účasti na volbách a podílejí se také na procesu politické socializace a </a:t>
            </a:r>
          </a:p>
          <a:p>
            <a:pPr lvl="0"/>
            <a:r>
              <a:rPr lang="cs-CZ" dirty="0"/>
              <a:t>Hrají nezastupitelnou roli v procesu rekrutování politické elity a formování vlády.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Vývoj politických stran v zemích střední a východní Evropy po roce 1989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42493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Transformace komunistických stran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Ishiyama</a:t>
            </a:r>
            <a:r>
              <a:rPr lang="cs-CZ" b="1" dirty="0"/>
              <a:t> a </a:t>
            </a:r>
            <a:r>
              <a:rPr lang="cs-CZ" b="1" dirty="0" err="1"/>
              <a:t>Bozóki</a:t>
            </a:r>
            <a:r>
              <a:rPr lang="cs-CZ" b="1" dirty="0"/>
              <a:t> – vývoj nástupnických komunistických stran zásadním způsobem ovlivnil přechod postkomunistické země k demokracii</a:t>
            </a:r>
          </a:p>
          <a:p>
            <a:r>
              <a:rPr lang="cs-CZ" b="1" dirty="0" err="1"/>
              <a:t>Taraz</a:t>
            </a:r>
            <a:r>
              <a:rPr lang="cs-CZ" b="1" dirty="0"/>
              <a:t> </a:t>
            </a:r>
            <a:r>
              <a:rPr lang="cs-CZ" b="1" dirty="0" err="1"/>
              <a:t>Kuzio</a:t>
            </a:r>
            <a:r>
              <a:rPr lang="cs-CZ" b="1" dirty="0"/>
              <a:t> – nedošlo k uniformní transformaci těchto stran</a:t>
            </a:r>
          </a:p>
          <a:p>
            <a:r>
              <a:rPr lang="cs-CZ" dirty="0"/>
              <a:t>Valerie </a:t>
            </a:r>
            <a:r>
              <a:rPr lang="cs-CZ" dirty="0" err="1"/>
              <a:t>Bunce</a:t>
            </a:r>
            <a:r>
              <a:rPr lang="cs-CZ" dirty="0"/>
              <a:t> </a:t>
            </a:r>
            <a:r>
              <a:rPr lang="cs-CZ" b="1" dirty="0"/>
              <a:t>upozorňuje na obtížnou předvídatelnost politického vývoje většiny postkomunistických zemí.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23066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Kitschelt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Herbert </a:t>
            </a:r>
            <a:r>
              <a:rPr lang="cs-CZ" dirty="0" err="1"/>
              <a:t>Kitschelt</a:t>
            </a:r>
            <a:r>
              <a:rPr lang="cs-CZ" dirty="0"/>
              <a:t> – hledá spojitost mezi úspěchem postkomunistických stran a nově se formujícími štěpícími liniemi (konfliktními liniemi)</a:t>
            </a:r>
          </a:p>
          <a:p>
            <a:r>
              <a:rPr lang="cs-CZ" dirty="0"/>
              <a:t>osa, kde </a:t>
            </a:r>
            <a:r>
              <a:rPr lang="cs-CZ" dirty="0" err="1"/>
              <a:t>protržní</a:t>
            </a:r>
            <a:r>
              <a:rPr lang="cs-CZ" dirty="0"/>
              <a:t>/</a:t>
            </a:r>
            <a:r>
              <a:rPr lang="cs-CZ" dirty="0" err="1"/>
              <a:t>libertariální</a:t>
            </a:r>
            <a:r>
              <a:rPr lang="cs-CZ" dirty="0"/>
              <a:t> orientace leží na jedné straně a protitržní/autoritářská orientace na straně druhé.</a:t>
            </a:r>
          </a:p>
          <a:p>
            <a:r>
              <a:rPr lang="cs-CZ" dirty="0"/>
              <a:t>Podpora – závisí na tom, zda jednotlivci od případných změn očekávají, že v novém prostředí uspějí, či nikoliv. (</a:t>
            </a:r>
            <a:r>
              <a:rPr lang="cs-CZ" dirty="0" err="1"/>
              <a:t>winners</a:t>
            </a:r>
            <a:r>
              <a:rPr lang="cs-CZ" dirty="0"/>
              <a:t> x </a:t>
            </a:r>
            <a:r>
              <a:rPr lang="cs-CZ" dirty="0" err="1"/>
              <a:t>losers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037060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Kitschelt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Herbert </a:t>
            </a:r>
            <a:r>
              <a:rPr lang="cs-CZ" dirty="0" err="1"/>
              <a:t>Kitschelt</a:t>
            </a:r>
            <a:r>
              <a:rPr lang="cs-CZ" dirty="0"/>
              <a:t> – hledá spojitost mezi úspěchem postkomunistických stran a nově se formujícími štěpícími liniemi (konfliktními liniemi)</a:t>
            </a:r>
          </a:p>
          <a:p>
            <a:r>
              <a:rPr lang="cs-CZ" dirty="0"/>
              <a:t>osa, kde </a:t>
            </a:r>
            <a:r>
              <a:rPr lang="cs-CZ" dirty="0" err="1"/>
              <a:t>protržní</a:t>
            </a:r>
            <a:r>
              <a:rPr lang="cs-CZ" dirty="0"/>
              <a:t>/</a:t>
            </a:r>
            <a:r>
              <a:rPr lang="cs-CZ" dirty="0" err="1"/>
              <a:t>libertariální</a:t>
            </a:r>
            <a:r>
              <a:rPr lang="cs-CZ" dirty="0"/>
              <a:t> orientace leží na jedné straně a protitržní/autoritářská orientace na straně druhé.</a:t>
            </a:r>
          </a:p>
          <a:p>
            <a:r>
              <a:rPr lang="cs-CZ" dirty="0"/>
              <a:t>Podpora – závisí na tom, zda jednotlivci od případných změn očekávají, že v novém prostředí uspějí, či nikoliv. (</a:t>
            </a:r>
            <a:r>
              <a:rPr lang="cs-CZ" dirty="0" err="1"/>
              <a:t>winners</a:t>
            </a:r>
            <a:r>
              <a:rPr lang="cs-CZ" dirty="0"/>
              <a:t> x </a:t>
            </a:r>
            <a:r>
              <a:rPr lang="cs-CZ" dirty="0" err="1"/>
              <a:t>losers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6771349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Kitschelt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Mezi ty, kteří </a:t>
            </a:r>
            <a:r>
              <a:rPr lang="cs-CZ" b="1" dirty="0"/>
              <a:t>ztratí na transformaci</a:t>
            </a:r>
            <a:r>
              <a:rPr lang="cs-CZ" dirty="0"/>
              <a:t> řadí:</a:t>
            </a:r>
          </a:p>
          <a:p>
            <a:pPr lvl="1"/>
            <a:r>
              <a:rPr lang="cs-CZ" dirty="0"/>
              <a:t>nekvalifikované zaměstnance ve všech ekonomických sektorech, </a:t>
            </a:r>
          </a:p>
          <a:p>
            <a:pPr lvl="1"/>
            <a:r>
              <a:rPr lang="cs-CZ" dirty="0"/>
              <a:t>kvalifikované dělníky pracující v těžkém průmyslu, </a:t>
            </a:r>
          </a:p>
          <a:p>
            <a:pPr lvl="1"/>
            <a:r>
              <a:rPr lang="cs-CZ" dirty="0"/>
              <a:t>starý personál bezpečnostních služeb komunistického režimu, jako policie, komunistické polovojenské ochranné síly a v menší míře profesionální armádní stav. </a:t>
            </a:r>
          </a:p>
          <a:p>
            <a:pPr lvl="1"/>
            <a:r>
              <a:rPr lang="cs-CZ" dirty="0"/>
              <a:t>Nejvíce zranitelnou skupinou jsou lidé mimo pracovní trh, závislí na fixních příjmech (zejména důchodci)</a:t>
            </a:r>
          </a:p>
        </p:txBody>
      </p:sp>
    </p:spTree>
    <p:extLst>
      <p:ext uri="{BB962C8B-B14F-4D97-AF65-F5344CB8AC3E}">
        <p14:creationId xmlns:p14="http://schemas.microsoft.com/office/powerpoint/2010/main" val="17923445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12168"/>
          </a:xfrm>
        </p:spPr>
        <p:txBody>
          <a:bodyPr>
            <a:normAutofit/>
          </a:bodyPr>
          <a:lstStyle/>
          <a:p>
            <a:r>
              <a:rPr lang="cs-CZ" dirty="0"/>
              <a:t>Strategie nástupnických post/komunistických stran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endParaRPr lang="cs-CZ" b="1" dirty="0"/>
          </a:p>
          <a:p>
            <a:r>
              <a:rPr lang="cs-CZ" b="1" dirty="0" err="1"/>
              <a:t>Grzymała</a:t>
            </a:r>
            <a:r>
              <a:rPr lang="cs-CZ" b="1" dirty="0"/>
              <a:t>-</a:t>
            </a:r>
            <a:r>
              <a:rPr lang="cs-CZ" b="1" dirty="0" err="1"/>
              <a:t>Busse</a:t>
            </a:r>
            <a:endParaRPr lang="cs-CZ" b="1" dirty="0"/>
          </a:p>
          <a:p>
            <a:r>
              <a:rPr lang="cs-CZ" dirty="0"/>
              <a:t>Organizační strategie komunistických stran málo zmapovaná (2001)</a:t>
            </a:r>
          </a:p>
          <a:p>
            <a:r>
              <a:rPr lang="cs-CZ" dirty="0"/>
              <a:t>Organizační strategie má vliv na úspěch komunistické strany</a:t>
            </a:r>
          </a:p>
          <a:p>
            <a:r>
              <a:rPr lang="cs-CZ" dirty="0"/>
              <a:t>Interakce strany s voliči</a:t>
            </a:r>
          </a:p>
          <a:p>
            <a:r>
              <a:rPr lang="cs-CZ" dirty="0"/>
              <a:t>Mnohé z nich – příliš soustředěny na vlastní ideologii. Podle ní, se strana, aby uspěla musí zaměřit na voliče</a:t>
            </a:r>
          </a:p>
          <a:p>
            <a:r>
              <a:rPr lang="cs-CZ" b="1" dirty="0"/>
              <a:t>Valerie </a:t>
            </a:r>
            <a:r>
              <a:rPr lang="cs-CZ" b="1" dirty="0" err="1"/>
              <a:t>Bunce</a:t>
            </a:r>
            <a:endParaRPr lang="cs-CZ" b="1" dirty="0"/>
          </a:p>
          <a:p>
            <a:r>
              <a:rPr lang="cs-CZ" dirty="0"/>
              <a:t>Protesty – proti státu (nefavorizuje úspěšnou demokratizaci) x proti režimu (favorizuje úspěšnou demokratizaci) </a:t>
            </a:r>
          </a:p>
        </p:txBody>
      </p:sp>
    </p:spTree>
    <p:extLst>
      <p:ext uri="{BB962C8B-B14F-4D97-AF65-F5344CB8AC3E}">
        <p14:creationId xmlns:p14="http://schemas.microsoft.com/office/powerpoint/2010/main" val="29303167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Kitschelt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Tři typy nových politických stran v SVE</a:t>
            </a:r>
            <a:r>
              <a:rPr lang="cs-CZ" dirty="0"/>
              <a:t>:</a:t>
            </a:r>
          </a:p>
          <a:p>
            <a:r>
              <a:rPr lang="cs-CZ" b="1" dirty="0"/>
              <a:t>charizmatické, klientelistické a programové </a:t>
            </a:r>
          </a:p>
          <a:p>
            <a:r>
              <a:rPr lang="cs-CZ" b="1" dirty="0"/>
              <a:t>Programové </a:t>
            </a:r>
            <a:r>
              <a:rPr lang="cs-CZ" dirty="0"/>
              <a:t>favorizují</a:t>
            </a:r>
            <a:r>
              <a:rPr lang="cs-CZ" b="1" dirty="0"/>
              <a:t> úspěšný přechod k demokracii </a:t>
            </a:r>
          </a:p>
          <a:p>
            <a:r>
              <a:rPr lang="cs-CZ" dirty="0"/>
              <a:t>Stranické systémy klientelistických a charizmatických stran se podle </a:t>
            </a:r>
            <a:r>
              <a:rPr lang="cs-CZ" dirty="0" err="1"/>
              <a:t>Kitschelta</a:t>
            </a:r>
            <a:r>
              <a:rPr lang="cs-CZ" dirty="0"/>
              <a:t> mohou udržet za dvou podmínek a to „pokud 1) oslovují prosté a nevzdělané voliče, pro které rozpor mezi demokratickými normami a chováním strany není nápadný nebo problematický a 2) neoperují v prostředí ekonomického růstu a </a:t>
            </a:r>
            <a:r>
              <a:rPr lang="cs-CZ" dirty="0" err="1"/>
              <a:t>sektorálních</a:t>
            </a:r>
            <a:r>
              <a:rPr lang="cs-CZ" dirty="0"/>
              <a:t> změn, které ruší rovnováhu politických koalic dotvořené těmito stranickými systémy.“ KITSCHELT: </a:t>
            </a:r>
            <a:r>
              <a:rPr lang="cs-CZ" i="1" dirty="0" err="1"/>
              <a:t>Formation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Party </a:t>
            </a:r>
            <a:r>
              <a:rPr lang="cs-CZ" i="1" dirty="0" err="1"/>
              <a:t>Cleavages</a:t>
            </a:r>
            <a:r>
              <a:rPr lang="cs-CZ" i="1" dirty="0"/>
              <a:t>... </a:t>
            </a:r>
            <a:r>
              <a:rPr lang="cs-CZ" dirty="0" err="1"/>
              <a:t>c</a:t>
            </a:r>
            <a:r>
              <a:rPr lang="cs-CZ" dirty="0"/>
              <a:t>. </a:t>
            </a:r>
            <a:r>
              <a:rPr lang="cs-CZ" dirty="0" err="1"/>
              <a:t>d</a:t>
            </a:r>
            <a:r>
              <a:rPr lang="cs-CZ" dirty="0"/>
              <a:t>., s. 450.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77864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Postkomunistické 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Paul </a:t>
            </a:r>
            <a:r>
              <a:rPr lang="cs-CZ" dirty="0" err="1"/>
              <a:t>Lewis</a:t>
            </a:r>
            <a:r>
              <a:rPr lang="cs-CZ" dirty="0"/>
              <a:t> 2001 - </a:t>
            </a:r>
            <a:r>
              <a:rPr lang="cs-CZ" dirty="0" err="1"/>
              <a:t>potkomunistická</a:t>
            </a:r>
            <a:r>
              <a:rPr lang="cs-CZ" dirty="0"/>
              <a:t> stranická rodina</a:t>
            </a:r>
          </a:p>
          <a:p>
            <a:r>
              <a:rPr lang="cs-CZ" dirty="0"/>
              <a:t>ve </a:t>
            </a:r>
            <a:r>
              <a:rPr lang="cs-CZ" dirty="0" err="1"/>
              <a:t>středovýchodoevropském</a:t>
            </a:r>
            <a:r>
              <a:rPr lang="cs-CZ" dirty="0"/>
              <a:t> a pobaltském rámci (KSČM, MSZP, SLD, SDL, ZLSD, LDDP)</a:t>
            </a:r>
          </a:p>
          <a:p>
            <a:r>
              <a:rPr lang="cs-CZ" dirty="0"/>
              <a:t>Ve východní Evropě a na Balkáně (BSP, SDSM, DPS; SNP; SDP; PDSR; SPS; PSS, SPU, bosenská koalice </a:t>
            </a:r>
            <a:r>
              <a:rPr lang="cs-CZ" dirty="0" err="1"/>
              <a:t>Sloga</a:t>
            </a:r>
            <a:r>
              <a:rPr lang="cs-CZ" dirty="0"/>
              <a:t>), běloruští, moldavští a ukrajinští „komunisté“  (</a:t>
            </a:r>
            <a:r>
              <a:rPr lang="cs-CZ" dirty="0" err="1"/>
              <a:t>Lewisem</a:t>
            </a:r>
            <a:r>
              <a:rPr lang="cs-CZ" dirty="0"/>
              <a:t> blíže  nespecifikovaní) </a:t>
            </a:r>
          </a:p>
          <a:p>
            <a:r>
              <a:rPr lang="cs-CZ" dirty="0"/>
              <a:t>KRITIKA: </a:t>
            </a:r>
          </a:p>
          <a:p>
            <a:pPr lvl="1"/>
            <a:r>
              <a:rPr lang="cs-CZ" dirty="0"/>
              <a:t>Nelze hovořit o homogenní stranické rodině</a:t>
            </a:r>
          </a:p>
          <a:p>
            <a:pPr lvl="1"/>
            <a:r>
              <a:rPr lang="cs-CZ" dirty="0"/>
              <a:t>Tyto strany mají rozdílnou identitu</a:t>
            </a:r>
          </a:p>
          <a:p>
            <a:pPr lvl="1"/>
            <a:r>
              <a:rPr lang="cs-CZ" dirty="0"/>
              <a:t>Je třeba rozlišovat – postkomunistické x tradiční komunistické strany</a:t>
            </a:r>
          </a:p>
          <a:p>
            <a:r>
              <a:rPr lang="cs-CZ" dirty="0" err="1"/>
              <a:t>Lewis</a:t>
            </a:r>
            <a:r>
              <a:rPr lang="cs-CZ" dirty="0"/>
              <a:t> zdůrazňuje „společné dědictví“ jako klíčový prvek pro zařazení jednotlivých stran k této rodině.</a:t>
            </a:r>
          </a:p>
          <a:p>
            <a:r>
              <a:rPr lang="cs-CZ" dirty="0"/>
              <a:t>Problém rozdílných identit a pokračující </a:t>
            </a:r>
            <a:r>
              <a:rPr lang="cs-CZ" dirty="0" err="1"/>
              <a:t>sociáldemokratizace</a:t>
            </a:r>
            <a:r>
              <a:rPr lang="cs-CZ" dirty="0"/>
              <a:t> mezi většinou z nich. – tento proces byl ovlivněn řadou faktorů. </a:t>
            </a:r>
          </a:p>
        </p:txBody>
      </p:sp>
    </p:spTree>
    <p:extLst>
      <p:ext uri="{BB962C8B-B14F-4D97-AF65-F5344CB8AC3E}">
        <p14:creationId xmlns:p14="http://schemas.microsoft.com/office/powerpoint/2010/main" val="3019784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err="1"/>
              <a:t>Giovanni</a:t>
            </a:r>
            <a:r>
              <a:rPr lang="cs-CZ" b="1" dirty="0"/>
              <a:t> </a:t>
            </a:r>
            <a:r>
              <a:rPr lang="cs-CZ" b="1" dirty="0" err="1"/>
              <a:t>Sartori</a:t>
            </a:r>
            <a:r>
              <a:rPr lang="cs-CZ" b="1" dirty="0"/>
              <a:t> – tzv. minimální definice</a:t>
            </a:r>
          </a:p>
          <a:p>
            <a:r>
              <a:rPr lang="cs-CZ" b="1" i="1" u="sng" dirty="0"/>
              <a:t>„politická skupina, jež se účastní voleb, jež je schopna jejich prostřednictvím prosadit své kandidáty do veřejných úřadů.“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Politické strany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u="sng" dirty="0"/>
              <a:t>Polsko – SLD </a:t>
            </a:r>
            <a:r>
              <a:rPr lang="cs-CZ" sz="3000" dirty="0"/>
              <a:t>(Svaz demokratické levice)</a:t>
            </a:r>
            <a:endParaRPr lang="cs-CZ" dirty="0"/>
          </a:p>
          <a:p>
            <a:r>
              <a:rPr lang="cs-CZ" dirty="0"/>
              <a:t>Distancuje se od marxisticko-leninské identity své předchůdkyně</a:t>
            </a:r>
          </a:p>
          <a:p>
            <a:r>
              <a:rPr lang="cs-CZ" dirty="0"/>
              <a:t>Strana je pro tržní hospodářství, parlamentní demokracii, místní samosprávu, posílení prvků místní samosprávy, některé instituty přímé demokracie, sociální spravedlnost, sekularizaci společnosti.</a:t>
            </a:r>
          </a:p>
          <a:p>
            <a:r>
              <a:rPr lang="cs-CZ" dirty="0"/>
              <a:t>Podporuje členství v NATO, evropskou integraci.</a:t>
            </a:r>
          </a:p>
          <a:p>
            <a:r>
              <a:rPr lang="cs-CZ" dirty="0"/>
              <a:t>Ze strany se odštěpila Sociální demokracie Polska (SDPL)</a:t>
            </a:r>
          </a:p>
          <a:p>
            <a:r>
              <a:rPr lang="cs-CZ" i="1" dirty="0"/>
              <a:t>Unie práce (</a:t>
            </a:r>
            <a:r>
              <a:rPr lang="cs-CZ" i="1" dirty="0" err="1"/>
              <a:t>Unia</a:t>
            </a:r>
            <a:r>
              <a:rPr lang="cs-CZ" i="1" dirty="0"/>
              <a:t> </a:t>
            </a:r>
            <a:r>
              <a:rPr lang="cs-CZ" i="1" dirty="0" err="1"/>
              <a:t>Pracy</a:t>
            </a:r>
            <a:r>
              <a:rPr lang="cs-CZ" i="1" dirty="0"/>
              <a:t>, UP) – podobný subjekt – ale solidaritní původ. </a:t>
            </a:r>
          </a:p>
          <a:p>
            <a:r>
              <a:rPr lang="cs-CZ" dirty="0"/>
              <a:t>Sestavila vládu v letech 1993-1997, 2001-2005, po té její význam poklesl</a:t>
            </a:r>
          </a:p>
          <a:p>
            <a:r>
              <a:rPr lang="cs-CZ" dirty="0"/>
              <a:t>SLD – v předposledních parlamentních volbách (2015) získala koalice vedená SLD přibližně 7,5 % hlasů a nepřekonala klausuli nutnou pro zastoupení v Sejmu.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51614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Maďarsko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Magyár</a:t>
            </a:r>
            <a:r>
              <a:rPr lang="cs-CZ" dirty="0"/>
              <a:t> </a:t>
            </a:r>
            <a:r>
              <a:rPr lang="cs-CZ" dirty="0" err="1"/>
              <a:t>Szocialista</a:t>
            </a:r>
            <a:r>
              <a:rPr lang="cs-CZ" dirty="0"/>
              <a:t> </a:t>
            </a:r>
            <a:r>
              <a:rPr lang="cs-CZ" dirty="0" err="1"/>
              <a:t>Párt</a:t>
            </a:r>
            <a:r>
              <a:rPr lang="cs-CZ" dirty="0"/>
              <a:t> </a:t>
            </a:r>
            <a:r>
              <a:rPr lang="cs-CZ" b="1" dirty="0"/>
              <a:t>(MSZP) </a:t>
            </a:r>
            <a:r>
              <a:rPr lang="cs-CZ" dirty="0"/>
              <a:t>– Maďarská socialistická strana</a:t>
            </a:r>
          </a:p>
          <a:p>
            <a:r>
              <a:rPr lang="cs-CZ" dirty="0"/>
              <a:t>14. sjezd, 7. října 1989 rozhodl sjezd MSZMP, Maďarská socialistická dělnická strana – se rozpouští bez právního nástupce. Zároveň zahájen I. sjezd, který konstituoval MSZP. </a:t>
            </a:r>
          </a:p>
          <a:p>
            <a:r>
              <a:rPr lang="cs-CZ" dirty="0"/>
              <a:t>MSZP – se vyprofilovala jako jeden z hlavních pólů maďarského stranicko-politického systému. </a:t>
            </a:r>
          </a:p>
          <a:p>
            <a:r>
              <a:rPr lang="cs-CZ" dirty="0"/>
              <a:t>V polovině 90. let konsolidace voličské podpory. </a:t>
            </a:r>
          </a:p>
          <a:p>
            <a:r>
              <a:rPr lang="cs-CZ" dirty="0"/>
              <a:t>Strana sestavuje vládu v letech 1994-8, 2002-10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65485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Bulharsko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Bulharská socialistická strana </a:t>
            </a:r>
            <a:r>
              <a:rPr lang="cs-CZ" b="1" dirty="0"/>
              <a:t>(BSP)</a:t>
            </a:r>
          </a:p>
          <a:p>
            <a:r>
              <a:rPr lang="cs-CZ" dirty="0"/>
              <a:t>Změna názvu proběhla v dubnu 1990. </a:t>
            </a:r>
          </a:p>
          <a:p>
            <a:r>
              <a:rPr lang="cs-CZ" dirty="0"/>
              <a:t>Členská základna – v průběhu 90. let pokles – 1989 – ještě 1 milion členů – 2000 – 200 000. </a:t>
            </a:r>
          </a:p>
          <a:p>
            <a:r>
              <a:rPr lang="cs-CZ" dirty="0"/>
              <a:t>V průběhu 90. let posun od postkomunistické strany k socialistické strany – sociálně demokratické tradice – ekologický program, vyslovuje se pro modernizaci, sociální spravedlnost, svobodu demokracie </a:t>
            </a:r>
          </a:p>
          <a:p>
            <a:r>
              <a:rPr lang="cs-CZ" dirty="0"/>
              <a:t>jednoznačně odmítá diktaturu proletariátu. </a:t>
            </a:r>
          </a:p>
          <a:p>
            <a:r>
              <a:rPr lang="cs-CZ" dirty="0"/>
              <a:t>Důraz na společenskou solidaritu. </a:t>
            </a:r>
          </a:p>
          <a:p>
            <a:r>
              <a:rPr lang="cs-CZ" dirty="0"/>
              <a:t>Odmítá radikální ekonomické reformy bez sociálních záruk. Důraz na regionální rozvoj.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03819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Rumunsko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Strana sociální demokracie</a:t>
            </a:r>
          </a:p>
          <a:p>
            <a:r>
              <a:rPr lang="cs-CZ" dirty="0"/>
              <a:t> Základem – Fronta národní spásy – Ion </a:t>
            </a:r>
            <a:r>
              <a:rPr lang="cs-CZ" dirty="0" err="1"/>
              <a:t>Iliescu</a:t>
            </a:r>
            <a:r>
              <a:rPr lang="cs-CZ" dirty="0"/>
              <a:t> – strana prodemokratická, konsolidovaná sociální demokracie.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51670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Pobaltí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Od druhé poloviny 90. let pozorujeme demokratizační a národnostně emancipační hnutí v Pobaltí –</a:t>
            </a:r>
          </a:p>
          <a:p>
            <a:r>
              <a:rPr lang="cs-CZ" dirty="0"/>
              <a:t>1) Nízká legitimita SSSR – obsazení Pobaltí r. 1940 Pakt Molotov - </a:t>
            </a:r>
            <a:r>
              <a:rPr lang="cs-CZ" dirty="0" err="1"/>
              <a:t>Riebentrop</a:t>
            </a:r>
            <a:endParaRPr lang="cs-CZ" dirty="0"/>
          </a:p>
          <a:p>
            <a:r>
              <a:rPr lang="cs-CZ" dirty="0"/>
              <a:t>2) Souvisí s pomalým, zpočátku neformálním vznikem opozičních kruhů, které se transformovaly do Lidových front a </a:t>
            </a:r>
            <a:r>
              <a:rPr lang="cs-CZ" dirty="0" err="1"/>
              <a:t>Sajúdis</a:t>
            </a:r>
            <a:endParaRPr lang="cs-CZ" dirty="0"/>
          </a:p>
          <a:p>
            <a:r>
              <a:rPr lang="cs-CZ" dirty="0"/>
              <a:t>3) Štěpení uvnitř místních komunistických stran</a:t>
            </a:r>
          </a:p>
          <a:p>
            <a:r>
              <a:rPr lang="cs-CZ" dirty="0"/>
              <a:t>4) Proces osamostatňování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54931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Litevská komunistická strana – v polovině 80. let dochází k rozštěpení na ortodoxní a proreformní křídlo. </a:t>
            </a:r>
          </a:p>
          <a:p>
            <a:r>
              <a:rPr lang="cs-CZ" dirty="0"/>
              <a:t>V LKP – převážilo reformní křídlo, které podporovalo politiku Perestrojky a Glasnosti.</a:t>
            </a:r>
          </a:p>
          <a:p>
            <a:r>
              <a:rPr lang="cs-CZ" dirty="0"/>
              <a:t>V říjnu 1988 v čele LKP </a:t>
            </a:r>
            <a:r>
              <a:rPr lang="cs-CZ" b="1" dirty="0" err="1"/>
              <a:t>Algirdas</a:t>
            </a:r>
            <a:r>
              <a:rPr lang="cs-CZ" b="1" dirty="0"/>
              <a:t> </a:t>
            </a:r>
            <a:r>
              <a:rPr lang="cs-CZ" b="1" dirty="0" err="1"/>
              <a:t>Brazauskas</a:t>
            </a:r>
            <a:r>
              <a:rPr lang="cs-CZ" b="1" dirty="0"/>
              <a:t> </a:t>
            </a:r>
            <a:r>
              <a:rPr lang="cs-CZ" dirty="0"/>
              <a:t>– liberální křídlo, které jeho jmenováním do čela strany získalo definitivní převahu. Podpora hnutí </a:t>
            </a:r>
            <a:r>
              <a:rPr lang="cs-CZ" dirty="0" err="1"/>
              <a:t>Sajúdis</a:t>
            </a:r>
            <a:endParaRPr lang="cs-CZ" dirty="0"/>
          </a:p>
          <a:p>
            <a:r>
              <a:rPr lang="cs-CZ" dirty="0"/>
              <a:t>Odštěpení ortodoxního komunistického proudu – vytvoření hnutí JEDNOTA (</a:t>
            </a:r>
            <a:r>
              <a:rPr lang="cs-CZ" dirty="0" err="1"/>
              <a:t>Vienybe-Jedinstvo-Jedność</a:t>
            </a:r>
            <a:r>
              <a:rPr lang="cs-CZ" dirty="0"/>
              <a:t>) – opíralo se o příslušníky menšin. </a:t>
            </a:r>
          </a:p>
          <a:p>
            <a:r>
              <a:rPr lang="cs-CZ" dirty="0"/>
              <a:t> </a:t>
            </a:r>
            <a:r>
              <a:rPr lang="cs-CZ" b="1" dirty="0"/>
              <a:t>XX. Sjezd LKP – prosinec 1989 – osamostatnění od Komunistické strany SSSR. </a:t>
            </a:r>
          </a:p>
          <a:p>
            <a:r>
              <a:rPr lang="cs-CZ" dirty="0"/>
              <a:t>Ortodoxní proud – založil - Komunistická stranu Litvy – Komunistická strana Sovětského svazu – tato strana byla potom v lednu 1991 (v souvislosti s pučem – kdy byl odstaven Gorbačov – zakázána. 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436381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LKP – prosinec 1990 – přejmenovaná LKP na </a:t>
            </a:r>
            <a:r>
              <a:rPr lang="cs-CZ" b="1" dirty="0"/>
              <a:t>Litevskou demokratickou stranu práce (LDDP) </a:t>
            </a:r>
            <a:r>
              <a:rPr lang="cs-CZ" dirty="0"/>
              <a:t>– ale byla deklarována právní kontinuita s LKP. </a:t>
            </a:r>
          </a:p>
          <a:p>
            <a:r>
              <a:rPr lang="cs-CZ" dirty="0"/>
              <a:t>V roce 2001 – se spojila tradiční levicové formace – v čele s </a:t>
            </a:r>
            <a:r>
              <a:rPr lang="cs-CZ" b="1" dirty="0" err="1"/>
              <a:t>Algirdasem</a:t>
            </a:r>
            <a:r>
              <a:rPr lang="cs-CZ" b="1" dirty="0"/>
              <a:t> </a:t>
            </a:r>
            <a:r>
              <a:rPr lang="cs-CZ" b="1" dirty="0" err="1"/>
              <a:t>Brazauskasem</a:t>
            </a:r>
            <a:r>
              <a:rPr lang="cs-CZ" b="1" dirty="0"/>
              <a:t> </a:t>
            </a:r>
            <a:r>
              <a:rPr lang="cs-CZ" dirty="0"/>
              <a:t>– došlo ke spojení LDDP s Litevskou sociálnědemokratickou stranou. A další malé levicové subjekty. Slučovací sjezd – proběhl ve </a:t>
            </a:r>
            <a:r>
              <a:rPr lang="cs-CZ" dirty="0" err="1"/>
              <a:t>Vilniu</a:t>
            </a:r>
            <a:r>
              <a:rPr lang="cs-CZ" dirty="0"/>
              <a:t> 27. února 2001. – strana </a:t>
            </a:r>
            <a:r>
              <a:rPr lang="cs-CZ" b="1" dirty="0"/>
              <a:t>Litevská sociálnědemokratická strana LSDP.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11049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Lotyšsko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Na rozdíl od sousedních baltských zemí LKP – pokoušela čelit nástupu Lidové fronty – reformnímu kurzu –</a:t>
            </a:r>
            <a:r>
              <a:rPr lang="cs-CZ" b="1" dirty="0"/>
              <a:t>odvolání Borise </a:t>
            </a:r>
            <a:r>
              <a:rPr lang="cs-CZ" b="1" dirty="0" err="1"/>
              <a:t>Puga</a:t>
            </a:r>
            <a:r>
              <a:rPr lang="cs-CZ" dirty="0"/>
              <a:t> – z čela LKP – </a:t>
            </a:r>
            <a:r>
              <a:rPr lang="cs-CZ" b="1" u="sng" dirty="0"/>
              <a:t>nahrazení Janisem </a:t>
            </a:r>
            <a:r>
              <a:rPr lang="cs-CZ" b="1" u="sng" dirty="0" err="1"/>
              <a:t>Vagrisem</a:t>
            </a:r>
            <a:r>
              <a:rPr lang="cs-CZ" dirty="0"/>
              <a:t> – K zásadní transformaci došlo ale až po volbách v březnu 1990. </a:t>
            </a:r>
          </a:p>
          <a:p>
            <a:r>
              <a:rPr lang="cs-CZ" dirty="0"/>
              <a:t>Dne 8. dubna se konal sjezd LKP v Rize, kde se strana rozdělila na </a:t>
            </a:r>
            <a:r>
              <a:rPr lang="cs-CZ" u="sng" dirty="0" err="1"/>
              <a:t>promoskevské</a:t>
            </a:r>
            <a:r>
              <a:rPr lang="cs-CZ" u="sng" dirty="0"/>
              <a:t> aktivisty </a:t>
            </a:r>
            <a:r>
              <a:rPr lang="cs-CZ" dirty="0"/>
              <a:t>a </a:t>
            </a:r>
            <a:r>
              <a:rPr lang="cs-CZ" u="sng" dirty="0"/>
              <a:t>reformisty.</a:t>
            </a:r>
            <a:r>
              <a:rPr lang="cs-CZ" dirty="0"/>
              <a:t> </a:t>
            </a:r>
          </a:p>
          <a:p>
            <a:r>
              <a:rPr lang="cs-CZ" dirty="0"/>
              <a:t>V létě 1991 – byla </a:t>
            </a:r>
            <a:r>
              <a:rPr lang="cs-CZ" dirty="0" err="1"/>
              <a:t>promoskevská</a:t>
            </a:r>
            <a:r>
              <a:rPr lang="cs-CZ" dirty="0"/>
              <a:t> komunistická strana postavena mimo zákon.  – někteří členové přešli do Lotyšské socialistické strany. </a:t>
            </a:r>
          </a:p>
          <a:p>
            <a:r>
              <a:rPr lang="cs-CZ" dirty="0"/>
              <a:t>Nezávislá LKP – se v září 1990 transformovala a přijala jméno </a:t>
            </a:r>
            <a:r>
              <a:rPr lang="cs-CZ" b="1" u="sng" dirty="0"/>
              <a:t>Lotyšská demokratická strana práce </a:t>
            </a:r>
            <a:r>
              <a:rPr lang="cs-CZ" dirty="0"/>
              <a:t>(LDDP). Tato strana zůstala marginální. Někteří členové – Strana jednoty Lotyšska, Strana jednoty lidu, Lotyšská sociálnědemokratická strana. </a:t>
            </a:r>
          </a:p>
        </p:txBody>
      </p:sp>
    </p:spTree>
    <p:extLst>
      <p:ext uri="{BB962C8B-B14F-4D97-AF65-F5344CB8AC3E}">
        <p14:creationId xmlns:p14="http://schemas.microsoft.com/office/powerpoint/2010/main" val="25248090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Estonsko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reformisté – ovládají v polovině 80. let Komunistickou stranu Estonska – EKP</a:t>
            </a:r>
          </a:p>
          <a:p>
            <a:r>
              <a:rPr lang="cs-CZ" i="1" dirty="0"/>
              <a:t>EKP představovala proreformní, ale ještě pro sovětskou volbu</a:t>
            </a:r>
          </a:p>
          <a:p>
            <a:r>
              <a:rPr lang="cs-CZ" i="1" dirty="0"/>
              <a:t>transformace EKP v roce 1990</a:t>
            </a:r>
          </a:p>
          <a:p>
            <a:r>
              <a:rPr lang="cs-CZ" i="1" dirty="0"/>
              <a:t>zrušena vedoucí úloha EKP (23. února 1990), </a:t>
            </a:r>
          </a:p>
          <a:p>
            <a:r>
              <a:rPr lang="cs-CZ" i="1" dirty="0"/>
              <a:t>na sjezdu 25. března 1990 se pak EKP formálně odtrhla od KPSS </a:t>
            </a:r>
          </a:p>
          <a:p>
            <a:r>
              <a:rPr lang="cs-CZ" i="1" dirty="0"/>
              <a:t>strana se rozštěpila na </a:t>
            </a:r>
            <a:r>
              <a:rPr lang="cs-CZ" b="1" i="1" u="sng" dirty="0"/>
              <a:t>EKP</a:t>
            </a:r>
            <a:r>
              <a:rPr lang="cs-CZ" i="1" dirty="0"/>
              <a:t>, která splynula s </a:t>
            </a:r>
            <a:r>
              <a:rPr lang="cs-CZ" b="1" i="1" u="sng" dirty="0" err="1"/>
              <a:t>Interfrontem</a:t>
            </a:r>
            <a:r>
              <a:rPr lang="cs-CZ" i="1" dirty="0"/>
              <a:t> a byla v srpnu 1991 zakázána a </a:t>
            </a:r>
            <a:r>
              <a:rPr lang="cs-CZ" b="1" i="1" u="sng" dirty="0"/>
              <a:t>Nezávislou EKP </a:t>
            </a:r>
            <a:r>
              <a:rPr lang="cs-CZ" i="1" dirty="0"/>
              <a:t>–neměla již žádnou politickou relevanci.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150041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Země bývalé Jugoslávie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70304"/>
          </a:xfrm>
        </p:spPr>
        <p:txBody>
          <a:bodyPr>
            <a:noAutofit/>
          </a:bodyPr>
          <a:lstStyle/>
          <a:p>
            <a:r>
              <a:rPr lang="cs-CZ" sz="2000" dirty="0"/>
              <a:t>Komunistická strana Jugoslávie (KPJ) se v roce 1952 přejmenovala na Svaz komunistů Jugoslávie(SKJ( –, samosprávný socializmus, </a:t>
            </a:r>
          </a:p>
          <a:p>
            <a:r>
              <a:rPr lang="cs-CZ" sz="2000" dirty="0"/>
              <a:t>1969 faktická federalizace, </a:t>
            </a:r>
          </a:p>
          <a:p>
            <a:r>
              <a:rPr lang="cs-CZ" sz="2000" dirty="0"/>
              <a:t>Modifikace v SKJ - Liberálové, konzervativci, centralisté, decentralisté</a:t>
            </a:r>
          </a:p>
          <a:p>
            <a:r>
              <a:rPr lang="cs-CZ" sz="2000" dirty="0" err="1"/>
              <a:t>Bozóki</a:t>
            </a:r>
            <a:r>
              <a:rPr lang="cs-CZ" sz="2000" dirty="0"/>
              <a:t> a </a:t>
            </a:r>
            <a:r>
              <a:rPr lang="cs-CZ" sz="2000" dirty="0" err="1"/>
              <a:t>Ishiyama</a:t>
            </a:r>
            <a:r>
              <a:rPr lang="cs-CZ" sz="2000" dirty="0"/>
              <a:t> – rozvoj nástupnických komunistických stran – měly velmi důležitý efekt na rozvoj demokracie</a:t>
            </a:r>
          </a:p>
          <a:p>
            <a:r>
              <a:rPr lang="cs-CZ" sz="2000" dirty="0"/>
              <a:t>Srbsko – nacionalizmus, zachování některých prvků komunistické ideologie. </a:t>
            </a:r>
          </a:p>
          <a:p>
            <a:r>
              <a:rPr lang="cs-CZ" sz="2000" dirty="0"/>
              <a:t>Slovinsko, Chorvatsko – rozešly se s dřívější ideologií. </a:t>
            </a:r>
          </a:p>
          <a:p>
            <a:r>
              <a:rPr lang="cs-CZ" sz="2000" dirty="0" err="1"/>
              <a:t>BiH</a:t>
            </a:r>
            <a:r>
              <a:rPr lang="cs-CZ" sz="2000" dirty="0"/>
              <a:t> – etnická struktura a polarizace mezi jednotlivými národy – zanechal jen malé místo pro strany se sociálně demokratickou orientací – z nichž některé byly postkomunistické. </a:t>
            </a:r>
            <a:r>
              <a:rPr lang="cs-CZ" sz="2000" dirty="0" err="1"/>
              <a:t>SKBiH</a:t>
            </a:r>
            <a:r>
              <a:rPr lang="cs-CZ" sz="2000" dirty="0"/>
              <a:t> – velmi neúspěšná. </a:t>
            </a:r>
          </a:p>
          <a:p>
            <a:r>
              <a:rPr lang="cs-CZ" sz="2000" dirty="0"/>
              <a:t>DPS – úspěch prodloužila otázka zda být či nebýt se Srbskem.</a:t>
            </a:r>
          </a:p>
          <a:p>
            <a:r>
              <a:rPr lang="cs-CZ" sz="2000" dirty="0"/>
              <a:t>Albánie – postkomunisté se transformovali až v průběhu tranzice, mnohem později, než tomu bylo v ostatních státech. </a:t>
            </a:r>
          </a:p>
        </p:txBody>
      </p:sp>
    </p:spTree>
    <p:extLst>
      <p:ext uri="{BB962C8B-B14F-4D97-AF65-F5344CB8AC3E}">
        <p14:creationId xmlns:p14="http://schemas.microsoft.com/office/powerpoint/2010/main" val="3131746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vymezení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M. Strmiska: </a:t>
            </a:r>
            <a:r>
              <a:rPr lang="cs-CZ" i="1" dirty="0"/>
              <a:t>„Oblíbenost </a:t>
            </a:r>
            <a:r>
              <a:rPr lang="cs-CZ" i="1" dirty="0" err="1"/>
              <a:t>Sartoriho</a:t>
            </a:r>
            <a:r>
              <a:rPr lang="cs-CZ" i="1" dirty="0"/>
              <a:t> definice plyne z její oblíbenosti a minima charakterizujících znaků. Vymezení politické strany ovšem často bývá koncipováno šířeji a různými autory jsou zmiňovány další znaky..... Na prvním místě bývá zmiňována </a:t>
            </a:r>
            <a:r>
              <a:rPr lang="cs-CZ" b="1" i="1" u="sng" dirty="0"/>
              <a:t>trvalost organizační struktury a existence místních územních struktur a centrálního vedení</a:t>
            </a:r>
            <a:r>
              <a:rPr lang="cs-CZ" i="1" dirty="0"/>
              <a:t>, dále </a:t>
            </a:r>
            <a:r>
              <a:rPr lang="cs-CZ" b="1" i="1" u="sng" dirty="0"/>
              <a:t>ideologická orientace</a:t>
            </a:r>
            <a:r>
              <a:rPr lang="cs-CZ" i="1" dirty="0"/>
              <a:t> a/nebo </a:t>
            </a:r>
            <a:r>
              <a:rPr lang="cs-CZ" b="1" i="1" u="sng" dirty="0"/>
              <a:t>prezentování určitého programu</a:t>
            </a:r>
            <a:r>
              <a:rPr lang="cs-CZ" i="1" dirty="0"/>
              <a:t>, případně alespoň </a:t>
            </a:r>
            <a:r>
              <a:rPr lang="cs-CZ" b="1" i="1" u="sng" dirty="0"/>
              <a:t>základního politického cíle,</a:t>
            </a:r>
            <a:r>
              <a:rPr lang="cs-CZ" i="1" dirty="0"/>
              <a:t> a někdy také snaha </a:t>
            </a:r>
            <a:r>
              <a:rPr lang="cs-CZ" b="1" i="1" u="sng" dirty="0"/>
              <a:t>získávat společenskou podporu nejenom prostřednictvím voleb.“</a:t>
            </a: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Slovinsko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Svaz komunistů Slovinska </a:t>
            </a:r>
          </a:p>
          <a:p>
            <a:r>
              <a:rPr lang="cs-CZ" dirty="0"/>
              <a:t>Od roku 1986 vede ZKS -  Milan </a:t>
            </a:r>
            <a:r>
              <a:rPr lang="cs-CZ" dirty="0" err="1"/>
              <a:t>Kučan</a:t>
            </a:r>
            <a:r>
              <a:rPr lang="cs-CZ" dirty="0"/>
              <a:t> – proreformní křídlo. </a:t>
            </a:r>
          </a:p>
          <a:p>
            <a:r>
              <a:rPr lang="cs-CZ" dirty="0"/>
              <a:t>V 80. letech probíhá generační obměna politiků v celé Jugoslávii. </a:t>
            </a:r>
          </a:p>
          <a:p>
            <a:r>
              <a:rPr lang="cs-CZ" dirty="0"/>
              <a:t>Ve Slovinsku – snaha ustoupit části opozičních požadavků. 11. sjezd ZKS. </a:t>
            </a:r>
          </a:p>
          <a:p>
            <a:r>
              <a:rPr lang="cs-CZ" dirty="0"/>
              <a:t>léto 1989 – se definovala jako moderní levicová formace – která prosazuje zásady tržní ekonomiky, demokracie a lidských práv.</a:t>
            </a:r>
          </a:p>
          <a:p>
            <a:r>
              <a:rPr lang="cs-CZ" dirty="0"/>
              <a:t>27. září 1989 přijala doplňky k republikové ústavě, které mimo jiné upravovaly postavení politických stran – byl nejen deklarován politický pluralizmus, a doplněny svobody.</a:t>
            </a:r>
          </a:p>
          <a:p>
            <a:r>
              <a:rPr lang="cs-CZ" dirty="0"/>
              <a:t>V lednu 1990 – Svaz komunistů Slovinska – Strana demokratické obnovy (ZKS-SPD). </a:t>
            </a:r>
          </a:p>
          <a:p>
            <a:r>
              <a:rPr lang="cs-CZ" dirty="0"/>
              <a:t>1993 – sloučení – Sjednocená kandidátka sociálních demokratů (</a:t>
            </a:r>
            <a:r>
              <a:rPr lang="cs-CZ" dirty="0" err="1"/>
              <a:t>Združena</a:t>
            </a:r>
            <a:r>
              <a:rPr lang="cs-CZ" dirty="0"/>
              <a:t> </a:t>
            </a:r>
            <a:r>
              <a:rPr lang="cs-CZ" dirty="0" err="1"/>
              <a:t>lista</a:t>
            </a:r>
            <a:r>
              <a:rPr lang="cs-CZ" dirty="0"/>
              <a:t> </a:t>
            </a:r>
            <a:r>
              <a:rPr lang="cs-CZ" dirty="0" err="1"/>
              <a:t>socialnich</a:t>
            </a:r>
            <a:r>
              <a:rPr lang="cs-CZ" dirty="0"/>
              <a:t> </a:t>
            </a:r>
            <a:r>
              <a:rPr lang="cs-CZ" dirty="0" err="1"/>
              <a:t>demokratov</a:t>
            </a:r>
            <a:r>
              <a:rPr lang="cs-CZ" dirty="0"/>
              <a:t> – ZLSD</a:t>
            </a:r>
          </a:p>
          <a:p>
            <a:r>
              <a:rPr lang="cs-CZ" b="1" dirty="0" err="1"/>
              <a:t>Liberálnědemokratická</a:t>
            </a:r>
            <a:r>
              <a:rPr lang="cs-CZ" b="1" dirty="0"/>
              <a:t> strana – LDS </a:t>
            </a:r>
            <a:r>
              <a:rPr lang="cs-CZ" dirty="0"/>
              <a:t>strana vzniká z organizace socialistické mládeže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1598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Nástupnické subjekty SKJ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Socialdemokratska</a:t>
            </a:r>
            <a:r>
              <a:rPr lang="cs-CZ" dirty="0"/>
              <a:t> </a:t>
            </a:r>
            <a:r>
              <a:rPr lang="cs-CZ" dirty="0" err="1"/>
              <a:t>Partija</a:t>
            </a:r>
            <a:r>
              <a:rPr lang="cs-CZ" dirty="0"/>
              <a:t> </a:t>
            </a:r>
            <a:r>
              <a:rPr lang="cs-CZ" dirty="0" err="1"/>
              <a:t>Hrvatske</a:t>
            </a:r>
            <a:r>
              <a:rPr lang="cs-CZ" dirty="0"/>
              <a:t> – SDP </a:t>
            </a:r>
          </a:p>
          <a:p>
            <a:r>
              <a:rPr lang="cs-CZ" dirty="0"/>
              <a:t>v roce 1994 se sloučila se Sociálními demokraty Chorvatska – dnes </a:t>
            </a:r>
            <a:r>
              <a:rPr lang="cs-CZ" b="1" dirty="0"/>
              <a:t>Sociálnědemokratická strana Chorvatska. </a:t>
            </a:r>
          </a:p>
          <a:p>
            <a:r>
              <a:rPr lang="cs-CZ" dirty="0"/>
              <a:t>HDZ – na počátku své existence přijímal řadu lidí, spojených s SKH – </a:t>
            </a:r>
            <a:r>
              <a:rPr lang="cs-CZ" dirty="0" err="1"/>
              <a:t>Tudjman</a:t>
            </a:r>
            <a:r>
              <a:rPr lang="cs-CZ" dirty="0"/>
              <a:t> – dosáhnout historického příměří mezi pravicí a levicí. Sám </a:t>
            </a:r>
            <a:r>
              <a:rPr lang="cs-CZ" dirty="0" err="1"/>
              <a:t>Tudjman</a:t>
            </a:r>
            <a:r>
              <a:rPr lang="cs-CZ" dirty="0"/>
              <a:t> během 2. světové války v AVNOJ, stal se členem SKH.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191091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Neokomunistické 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Vznikly nových stran, které se identifikovaly s komunizmem</a:t>
            </a:r>
            <a:endParaRPr lang="cs-CZ" dirty="0"/>
          </a:p>
          <a:p>
            <a:r>
              <a:rPr lang="cs-CZ" dirty="0"/>
              <a:t>Komunistická strana Chorvatska – založena 2005. – byla zakázána </a:t>
            </a:r>
          </a:p>
          <a:p>
            <a:r>
              <a:rPr lang="cs-CZ" dirty="0"/>
              <a:t>V </a:t>
            </a:r>
            <a:r>
              <a:rPr lang="cs-CZ" dirty="0" err="1"/>
              <a:t>BiH</a:t>
            </a:r>
            <a:r>
              <a:rPr lang="cs-CZ" dirty="0"/>
              <a:t> – Dělnicko-komunistická strana Bosny a Hercegoviny, která se zformovala v r. 2000. </a:t>
            </a:r>
          </a:p>
          <a:p>
            <a:r>
              <a:rPr lang="cs-CZ" dirty="0"/>
              <a:t>JUL – (</a:t>
            </a:r>
            <a:r>
              <a:rPr lang="cs-CZ" dirty="0" err="1"/>
              <a:t>Savez</a:t>
            </a:r>
            <a:r>
              <a:rPr lang="cs-CZ" dirty="0"/>
              <a:t> komunista – </a:t>
            </a:r>
            <a:r>
              <a:rPr lang="cs-CZ" dirty="0" err="1"/>
              <a:t>Pokret</a:t>
            </a:r>
            <a:r>
              <a:rPr lang="cs-CZ" dirty="0"/>
              <a:t> za </a:t>
            </a:r>
            <a:r>
              <a:rPr lang="cs-CZ" dirty="0" err="1"/>
              <a:t>Jugoslaviju</a:t>
            </a:r>
            <a:r>
              <a:rPr lang="cs-CZ" dirty="0"/>
              <a:t>) – byl zformovaný z SKJNA  </a:t>
            </a:r>
          </a:p>
          <a:p>
            <a:r>
              <a:rPr lang="cs-CZ" dirty="0"/>
              <a:t>SPS  </a:t>
            </a:r>
          </a:p>
          <a:p>
            <a:r>
              <a:rPr lang="cs-CZ" dirty="0"/>
              <a:t>Nová srbská komunistická strana – zformována r. 1992 – Strana Práce</a:t>
            </a:r>
          </a:p>
          <a:p>
            <a:r>
              <a:rPr lang="cs-CZ" dirty="0"/>
              <a:t>Černá Hora – Nový Svaz komunistů Černé hory – v roce 1993 se přejmenoval na Svaz komunistů Jugoslávie – Komunisté za Černou Horu. </a:t>
            </a:r>
          </a:p>
          <a:p>
            <a:r>
              <a:rPr lang="cs-CZ" dirty="0"/>
              <a:t>Svaz komunistů Makedonie – založen 1992 – představoval extrémní levici.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425389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dirty="0"/>
              <a:t>Bývalé komunistické strany, členové SKJ 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5292725"/>
          </a:xfrm>
          <a:ln/>
        </p:spPr>
        <p:txBody>
          <a:bodyPr/>
          <a:lstStyle/>
          <a:p>
            <a: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dirty="0"/>
              <a:t>Svaz komunistů Slovinska – leden 1990 – 20 000 členů, (12/1989 – 102 000)</a:t>
            </a:r>
          </a:p>
          <a:p>
            <a: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dirty="0"/>
              <a:t>Svaz komunistů Chorvatska -  leden 1991 – 46 000 členů, (12/1989 – 298 000) (během r. 1990 – 70 000 členů přešlo do HDZ)</a:t>
            </a:r>
          </a:p>
          <a:p>
            <a: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dirty="0"/>
              <a:t>Svaz komunistů Srbska – leden 1991 –   500 000 členů, (12/1989 – 840 000)</a:t>
            </a:r>
          </a:p>
          <a:p>
            <a: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cs-CZ" dirty="0"/>
              <a:t>Svaz komunistů Černé Hory – leden 1991 – 60 000 členů, (12/1989 – 72 000)</a:t>
            </a:r>
          </a:p>
        </p:txBody>
      </p:sp>
    </p:spTree>
    <p:extLst>
      <p:ext uri="{BB962C8B-B14F-4D97-AF65-F5344CB8AC3E}">
        <p14:creationId xmlns:p14="http://schemas.microsoft.com/office/powerpoint/2010/main" val="35744483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Nástupnické subjekty SKJ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Bosna a Hercegovina</a:t>
            </a:r>
          </a:p>
          <a:p>
            <a:r>
              <a:rPr lang="cs-CZ" dirty="0"/>
              <a:t> </a:t>
            </a:r>
            <a:r>
              <a:rPr lang="cs-CZ" b="1" dirty="0"/>
              <a:t>Strana nezávislých sociálních demokratů </a:t>
            </a:r>
            <a:r>
              <a:rPr lang="cs-CZ" dirty="0"/>
              <a:t>– s jistým postkomunistickým základem – týká se Republiky Srbské. Sociálně demokratická strana Bosny a Hercegoviny – Sociální demokraté </a:t>
            </a:r>
          </a:p>
          <a:p>
            <a:r>
              <a:rPr lang="cs-CZ" dirty="0"/>
              <a:t>Strana vznikla v r. 1996</a:t>
            </a:r>
          </a:p>
          <a:p>
            <a:r>
              <a:rPr lang="cs-CZ" dirty="0"/>
              <a:t>V roce 2006 dominantní politická strana v Republice Srbské (nahradila Srbskou demokratickou stranu, SDS)</a:t>
            </a:r>
          </a:p>
        </p:txBody>
      </p:sp>
    </p:spTree>
    <p:extLst>
      <p:ext uri="{BB962C8B-B14F-4D97-AF65-F5344CB8AC3E}">
        <p14:creationId xmlns:p14="http://schemas.microsoft.com/office/powerpoint/2010/main" val="326016512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Transformace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Věra </a:t>
            </a:r>
            <a:r>
              <a:rPr lang="cs-CZ" dirty="0" err="1"/>
              <a:t>Stojarová</a:t>
            </a:r>
            <a:r>
              <a:rPr lang="cs-CZ" dirty="0"/>
              <a:t> uvádí – rozdělení nástupnických stran na Balkáně </a:t>
            </a:r>
          </a:p>
          <a:p>
            <a:pPr lvl="0"/>
            <a:r>
              <a:rPr lang="cs-CZ" b="1" dirty="0"/>
              <a:t>strany, které ztratily v prvních volbách</a:t>
            </a:r>
            <a:r>
              <a:rPr lang="cs-CZ" dirty="0"/>
              <a:t>, byly restrukturalizovány a po jednom nebo dvou volebních obdobích se vrátily a zformovaly vládu – HR, ALB, </a:t>
            </a:r>
            <a:r>
              <a:rPr lang="cs-CZ" dirty="0" err="1"/>
              <a:t>BiH</a:t>
            </a:r>
            <a:endParaRPr lang="cs-CZ" dirty="0"/>
          </a:p>
          <a:p>
            <a:pPr lvl="0"/>
            <a:r>
              <a:rPr lang="cs-CZ" b="1" dirty="0"/>
              <a:t>Strany,</a:t>
            </a:r>
            <a:r>
              <a:rPr lang="cs-CZ" dirty="0"/>
              <a:t> které se reformovaly, akceptovaly sociálně demokratickou orientaci a </a:t>
            </a:r>
            <a:r>
              <a:rPr lang="cs-CZ" b="1" dirty="0"/>
              <a:t>zůstaly u moci MK</a:t>
            </a:r>
          </a:p>
          <a:p>
            <a:pPr lvl="0"/>
            <a:r>
              <a:rPr lang="cs-CZ" b="1" dirty="0"/>
              <a:t>Strany,</a:t>
            </a:r>
            <a:r>
              <a:rPr lang="cs-CZ" dirty="0"/>
              <a:t> které přijaly </a:t>
            </a:r>
            <a:r>
              <a:rPr lang="cs-CZ" b="1" dirty="0"/>
              <a:t>nacionalistickou rétoriku </a:t>
            </a:r>
            <a:r>
              <a:rPr lang="cs-CZ" dirty="0"/>
              <a:t>a zůstaly u moci Srbsko, Černá Hora.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908268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Transformační potenciál postkomunistických stran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Vít Hloušek:</a:t>
            </a:r>
          </a:p>
          <a:p>
            <a:r>
              <a:rPr lang="cs-CZ" dirty="0"/>
              <a:t>Připravenost stranické elity k proměně strany</a:t>
            </a:r>
          </a:p>
          <a:p>
            <a:r>
              <a:rPr lang="cs-CZ" dirty="0"/>
              <a:t>Akceptace transformace strany členskou základnou</a:t>
            </a:r>
          </a:p>
          <a:p>
            <a:r>
              <a:rPr lang="cs-CZ" dirty="0"/>
              <a:t>Historická relevance levice</a:t>
            </a:r>
          </a:p>
          <a:p>
            <a:r>
              <a:rPr lang="cs-CZ" dirty="0"/>
              <a:t>Udržení majetkového a finančního základu nezbytného pro etablování nové strany</a:t>
            </a:r>
          </a:p>
          <a:p>
            <a:r>
              <a:rPr lang="cs-CZ" dirty="0"/>
              <a:t>Dopad konfliktu centrum-periferie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0139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 </a:t>
            </a:r>
            <a:r>
              <a:rPr lang="cs-CZ" b="1" u="sng" dirty="0"/>
              <a:t>Diskuze:</a:t>
            </a:r>
            <a:r>
              <a:rPr lang="cs-CZ" b="1" dirty="0"/>
              <a:t> </a:t>
            </a:r>
            <a:r>
              <a:rPr lang="cs-CZ" dirty="0"/>
              <a:t>transformační potenciál </a:t>
            </a:r>
            <a:br>
              <a:rPr lang="cs-CZ" dirty="0"/>
            </a:br>
            <a:r>
              <a:rPr lang="cs-CZ" dirty="0"/>
              <a:t>(post) komunistických stran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 1) generační obměny </a:t>
            </a:r>
          </a:p>
          <a:p>
            <a:r>
              <a:rPr lang="cs-CZ" dirty="0"/>
              <a:t>2) intenzita a frekvence vnitrostranických čistek </a:t>
            </a:r>
          </a:p>
          <a:p>
            <a:r>
              <a:rPr lang="cs-CZ" dirty="0"/>
              <a:t>3) odliv členské základny a zisk případných nových členů </a:t>
            </a:r>
          </a:p>
          <a:p>
            <a:r>
              <a:rPr lang="cs-CZ" dirty="0"/>
              <a:t>4) etnická homogenita v rámci strany </a:t>
            </a:r>
          </a:p>
          <a:p>
            <a:r>
              <a:rPr lang="cs-CZ" dirty="0"/>
              <a:t>5) reakce na opoziční požadavky </a:t>
            </a:r>
          </a:p>
          <a:p>
            <a:r>
              <a:rPr lang="cs-CZ" dirty="0"/>
              <a:t>6) charismatické vedení strany </a:t>
            </a:r>
          </a:p>
          <a:p>
            <a:r>
              <a:rPr lang="cs-CZ" dirty="0"/>
              <a:t>7) míra závislosti na federálních orgánech a na ostatní komunistické strany (Podmínka pro SSSR, ČSSR, SFRJ?)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558377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7B9899"/>
                </a:solidFill>
              </a:rPr>
              <a:t>Postkomunistické strany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/>
              <a:t>Sociáldemokratizující</a:t>
            </a:r>
            <a:r>
              <a:rPr lang="cs-CZ" dirty="0"/>
              <a:t> se skupina stran:</a:t>
            </a:r>
          </a:p>
          <a:p>
            <a:pPr lvl="1">
              <a:buFont typeface="Wingdings 2"/>
              <a:buChar char=""/>
              <a:defRPr/>
            </a:pPr>
            <a:r>
              <a:rPr lang="cs-CZ" dirty="0"/>
              <a:t>Svaz demokratické levice (SDL, Polsko)</a:t>
            </a:r>
          </a:p>
          <a:p>
            <a:pPr lvl="1">
              <a:buFont typeface="Wingdings 2"/>
              <a:buChar char=""/>
              <a:defRPr/>
            </a:pPr>
            <a:r>
              <a:rPr lang="cs-CZ" dirty="0"/>
              <a:t>Maďarská socialistická strana, (MSZP)</a:t>
            </a:r>
          </a:p>
          <a:p>
            <a:pPr lvl="1">
              <a:buFont typeface="Wingdings 2"/>
              <a:buChar char=""/>
              <a:defRPr/>
            </a:pPr>
            <a:r>
              <a:rPr lang="cs-CZ" dirty="0"/>
              <a:t>Litevská demokratická strana práce</a:t>
            </a:r>
          </a:p>
          <a:p>
            <a:pPr lvl="1">
              <a:buFont typeface="Wingdings 2"/>
              <a:buChar char=""/>
              <a:defRPr/>
            </a:pPr>
            <a:r>
              <a:rPr lang="cs-CZ" dirty="0"/>
              <a:t>Strana demokratické levice SDĽ(Slovensko)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Strany, které zůstaly věrny své ideologii:</a:t>
            </a:r>
          </a:p>
          <a:p>
            <a:pPr lvl="1">
              <a:buFont typeface="Wingdings 2"/>
              <a:buChar char=""/>
              <a:defRPr/>
            </a:pPr>
            <a:r>
              <a:rPr lang="cs-CZ" dirty="0"/>
              <a:t>KSČM, Komunistická strana Ruské federace, Maďarská strana práce</a:t>
            </a:r>
          </a:p>
          <a:p>
            <a:r>
              <a:rPr lang="cs-CZ" altLang="cs-CZ" dirty="0"/>
              <a:t>Strany, které se udržely u moci i po změnách:</a:t>
            </a:r>
          </a:p>
          <a:p>
            <a:pPr lvl="1"/>
            <a:r>
              <a:rPr lang="cs-CZ" altLang="cs-CZ" dirty="0"/>
              <a:t>Albánská socialistická strana</a:t>
            </a:r>
          </a:p>
          <a:p>
            <a:pPr lvl="1"/>
            <a:r>
              <a:rPr lang="cs-CZ" altLang="cs-CZ" dirty="0"/>
              <a:t>Socialistická strana Srbska (SPS)</a:t>
            </a:r>
          </a:p>
          <a:p>
            <a:pPr lvl="1"/>
            <a:r>
              <a:rPr lang="cs-CZ" altLang="cs-CZ" dirty="0"/>
              <a:t>Demokratická strana socialistů (DPS)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13132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7B9899"/>
                </a:solidFill>
              </a:rPr>
              <a:t>Satelitní strany komunistických stran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altLang="cs-CZ" dirty="0"/>
              <a:t>Příklady stran:</a:t>
            </a:r>
          </a:p>
          <a:p>
            <a:pPr lvl="1"/>
            <a:r>
              <a:rPr lang="cs-CZ" altLang="cs-CZ" dirty="0"/>
              <a:t>PSL – </a:t>
            </a:r>
            <a:r>
              <a:rPr lang="cs-CZ" altLang="cs-CZ" dirty="0" err="1"/>
              <a:t>Polskie</a:t>
            </a:r>
            <a:r>
              <a:rPr lang="cs-CZ" altLang="cs-CZ" dirty="0"/>
              <a:t> </a:t>
            </a:r>
            <a:r>
              <a:rPr lang="cs-CZ" altLang="cs-CZ" dirty="0" err="1"/>
              <a:t>stronnictwo</a:t>
            </a:r>
            <a:r>
              <a:rPr lang="cs-CZ" altLang="cs-CZ" dirty="0"/>
              <a:t> </a:t>
            </a:r>
            <a:r>
              <a:rPr lang="cs-CZ" altLang="cs-CZ" dirty="0" err="1"/>
              <a:t>ludowe</a:t>
            </a:r>
            <a:r>
              <a:rPr lang="cs-CZ" altLang="cs-CZ" dirty="0"/>
              <a:t> (Polská lidová strana) (Polsko)</a:t>
            </a:r>
          </a:p>
          <a:p>
            <a:pPr lvl="1"/>
            <a:r>
              <a:rPr lang="cs-CZ" altLang="cs-CZ" dirty="0"/>
              <a:t>Lidový rolnický svaz (Bulharsko)</a:t>
            </a:r>
          </a:p>
          <a:p>
            <a:pPr lvl="1"/>
            <a:r>
              <a:rPr lang="cs-CZ" altLang="cs-CZ" dirty="0"/>
              <a:t>Československá strana lidová (Československo)</a:t>
            </a:r>
          </a:p>
          <a:p>
            <a:pPr eaLnBrk="1" hangingPunct="1"/>
            <a:r>
              <a:rPr lang="cs-CZ" altLang="cs-CZ" dirty="0"/>
              <a:t>Oproti ostatním politickým stranám – měly materiální a organizační strukturu a navíc se dokázaly úspěšně adaptovat na nová pravidla „hry“.</a:t>
            </a:r>
          </a:p>
          <a:p>
            <a:pPr eaLnBrk="1" hangingPunct="1"/>
            <a:r>
              <a:rPr lang="cs-CZ" altLang="cs-CZ" dirty="0"/>
              <a:t>Během počátečních období – byly většinou v izolaci</a:t>
            </a:r>
          </a:p>
        </p:txBody>
      </p:sp>
    </p:spTree>
    <p:extLst>
      <p:ext uri="{BB962C8B-B14F-4D97-AF65-F5344CB8AC3E}">
        <p14:creationId xmlns:p14="http://schemas.microsoft.com/office/powerpoint/2010/main" val="3861634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Politické strany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u="sng" dirty="0"/>
              <a:t>Maurice Duverger – rozdíl, - politické strany se snaží moc získat a vykonávat, zájmové skupiny – pouze působit na moc a uplatňovat svůj vliv. </a:t>
            </a:r>
          </a:p>
          <a:p>
            <a:r>
              <a:rPr lang="cs-CZ" u="sng" dirty="0"/>
              <a:t>monotematické strany</a:t>
            </a:r>
            <a:endParaRPr lang="cs-CZ" b="1" u="sng" dirty="0"/>
          </a:p>
          <a:p>
            <a:r>
              <a:rPr lang="cs-CZ" b="1" u="sng" dirty="0"/>
              <a:t>Strana x Hnutí</a:t>
            </a:r>
          </a:p>
          <a:p>
            <a:r>
              <a:rPr lang="cs-CZ" dirty="0"/>
              <a:t>Hnutí velice často širší fenomén, ale oproti straně – menší míra organizovanosti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Obecné trendy vzniku pol. stran po pádu komunizmu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Atmosféra </a:t>
            </a:r>
            <a:r>
              <a:rPr lang="cs-CZ" dirty="0" err="1"/>
              <a:t>antistranictví</a:t>
            </a:r>
            <a:endParaRPr lang="cs-CZ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Psychická bariéra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Rezervované postoje k politickým konfliktům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Nové politické strany obtížně hledají ukotvení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Chybí širší povědomí o ideovém zakotvení jednotlivých stran mezi voliči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Deformované vidění některých stranických rodin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/>
              <a:t>Atilla</a:t>
            </a:r>
            <a:r>
              <a:rPr lang="cs-CZ" dirty="0"/>
              <a:t> </a:t>
            </a:r>
            <a:r>
              <a:rPr lang="cs-CZ" dirty="0" err="1"/>
              <a:t>Ágh</a:t>
            </a:r>
            <a:r>
              <a:rPr lang="cs-CZ" dirty="0"/>
              <a:t>: strana „vznášející se nad společností“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Důležitý rys – nacionalizmus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„nízké fungování demokratických institucí, špatné fungování politických stran“</a:t>
            </a:r>
          </a:p>
        </p:txBody>
      </p:sp>
    </p:spTree>
    <p:extLst>
      <p:ext uri="{BB962C8B-B14F-4D97-AF65-F5344CB8AC3E}">
        <p14:creationId xmlns:p14="http://schemas.microsoft.com/office/powerpoint/2010/main" val="56973138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7B9899"/>
                </a:solidFill>
              </a:rPr>
              <a:t>Strany typu fóra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cs-CZ" altLang="cs-CZ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Polsko - ???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cs-CZ" altLang="cs-CZ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Československo ??? a ???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cs-CZ" altLang="cs-CZ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Bulharsko – Svaz demokratických sil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cs-CZ" altLang="cs-CZ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NDR – Nové Fórum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cs-CZ" altLang="cs-CZ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Litva – ???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cs-CZ" altLang="cs-CZ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Rumunsko – Fronta národního osvobození – ale proudy – jednak bývalí antikomunisté, i reformní křídlo komunistické strany</a:t>
            </a:r>
          </a:p>
        </p:txBody>
      </p:sp>
    </p:spTree>
    <p:extLst>
      <p:ext uri="{BB962C8B-B14F-4D97-AF65-F5344CB8AC3E}">
        <p14:creationId xmlns:p14="http://schemas.microsoft.com/office/powerpoint/2010/main" val="259358354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7B9899"/>
                </a:solidFill>
              </a:rPr>
              <a:t>Strany typu fóra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cs-CZ" altLang="cs-CZ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Polsko – </a:t>
            </a:r>
            <a:r>
              <a:rPr lang="cs-CZ" altLang="cs-CZ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Solidarność</a:t>
            </a:r>
            <a:endParaRPr lang="cs-CZ" altLang="cs-CZ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cs-CZ" altLang="cs-CZ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Československo OF, VPN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cs-CZ" altLang="cs-CZ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Bulharsko – Svaz demokratických sil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cs-CZ" altLang="cs-CZ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NDR – Nové Fórum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cs-CZ" altLang="cs-CZ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Litva – </a:t>
            </a:r>
            <a:r>
              <a:rPr lang="cs-CZ" altLang="cs-CZ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Sajúdis</a:t>
            </a:r>
            <a:endParaRPr lang="cs-CZ" altLang="cs-CZ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cs-CZ" altLang="cs-CZ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Rumunsko – Fronta národního osvobození – </a:t>
            </a:r>
          </a:p>
          <a:p>
            <a:pPr lvl="2" indent="-274320">
              <a:buFont typeface="Wingdings"/>
              <a:buChar char=""/>
              <a:defRPr/>
            </a:pPr>
            <a:r>
              <a:rPr lang="cs-CZ" altLang="cs-CZ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(ale  mezi proudy byli jak antikomunisté, tak i reformní křídlo komunistické strany)</a:t>
            </a:r>
          </a:p>
        </p:txBody>
      </p:sp>
    </p:spTree>
    <p:extLst>
      <p:ext uri="{BB962C8B-B14F-4D97-AF65-F5344CB8AC3E}">
        <p14:creationId xmlns:p14="http://schemas.microsoft.com/office/powerpoint/2010/main" val="418917831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7B9899"/>
                </a:solidFill>
              </a:rPr>
              <a:t>Strany typu fóra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cs-CZ" altLang="cs-CZ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Estonsko – Lidová fronta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cs-CZ" altLang="cs-CZ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Lotyšsko – Lidová fronta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cs-CZ" altLang="cs-CZ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Slovinsko – Demokratická opozice Slovinska (DEMOS)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cs-CZ" altLang="cs-CZ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Maďarské demokratické Fórum (konzervativní, liberální a nacionalistický proud)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Nové Fórum – NDR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Svaz demokratických sil – Bulharsko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endParaRPr lang="cs-CZ" altLang="cs-CZ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03645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7B9899"/>
                </a:solidFill>
              </a:rPr>
              <a:t>Satelitní strany komunistických stran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altLang="cs-CZ"/>
              <a:t>PSL – Polskie Stronnictwo Ludowe (Polská lidová strana)</a:t>
            </a:r>
          </a:p>
          <a:p>
            <a:pPr eaLnBrk="1" hangingPunct="1"/>
            <a:r>
              <a:rPr lang="cs-CZ" altLang="cs-CZ"/>
              <a:t>Lidový rolnický svaz (Bulharsko</a:t>
            </a:r>
          </a:p>
          <a:p>
            <a:pPr eaLnBrk="1" hangingPunct="1"/>
            <a:r>
              <a:rPr lang="cs-CZ" altLang="cs-CZ"/>
              <a:t>Československá strana lidová (Československo)</a:t>
            </a:r>
          </a:p>
          <a:p>
            <a:pPr eaLnBrk="1" hangingPunct="1"/>
            <a:r>
              <a:rPr lang="cs-CZ" altLang="cs-CZ"/>
              <a:t>Oproti ostatním politickým stranám – měly materiální a organizační strukturu a navíc se dokázaly úspěšně adaptovat na nová pravidla „hry“.</a:t>
            </a:r>
          </a:p>
          <a:p>
            <a:pPr eaLnBrk="1" hangingPunct="1"/>
            <a:r>
              <a:rPr lang="cs-CZ" altLang="cs-CZ"/>
              <a:t>Během počátečních období – byly většinou v izolaci</a:t>
            </a:r>
          </a:p>
        </p:txBody>
      </p:sp>
    </p:spTree>
    <p:extLst>
      <p:ext uri="{BB962C8B-B14F-4D97-AF65-F5344CB8AC3E}">
        <p14:creationId xmlns:p14="http://schemas.microsoft.com/office/powerpoint/2010/main" val="418988837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7B9899"/>
                </a:solidFill>
              </a:rPr>
              <a:t>Stranické systémy středovýchodní Evropy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altLang="cs-CZ" dirty="0" err="1"/>
              <a:t>Vícestranický</a:t>
            </a:r>
            <a:r>
              <a:rPr lang="cs-CZ" altLang="cs-CZ" dirty="0"/>
              <a:t> formát – převažuje</a:t>
            </a:r>
          </a:p>
          <a:p>
            <a:pPr eaLnBrk="1" hangingPunct="1"/>
            <a:r>
              <a:rPr lang="cs-CZ" altLang="cs-CZ" dirty="0"/>
              <a:t>Polarizace – velmi polarizované stranické systémy PL, HU – méně ČR</a:t>
            </a:r>
          </a:p>
          <a:p>
            <a:pPr eaLnBrk="1" hangingPunct="1"/>
            <a:r>
              <a:rPr lang="cs-CZ" altLang="cs-CZ" dirty="0"/>
              <a:t>Volatilita</a:t>
            </a:r>
          </a:p>
          <a:p>
            <a:pPr eaLnBrk="1" hangingPunct="1"/>
            <a:r>
              <a:rPr lang="cs-CZ" altLang="cs-CZ" dirty="0"/>
              <a:t>Narušeny tradiční konfliktní linie ve společnosti</a:t>
            </a:r>
          </a:p>
          <a:p>
            <a:pPr eaLnBrk="1" hangingPunct="1"/>
            <a:r>
              <a:rPr lang="cs-CZ" altLang="cs-CZ" dirty="0"/>
              <a:t>Konfliktní linie – rozlišení mezi politickými a transformačními</a:t>
            </a:r>
          </a:p>
          <a:p>
            <a:pPr eaLnBrk="1" hangingPunct="1"/>
            <a:r>
              <a:rPr lang="cs-CZ" altLang="cs-CZ" dirty="0"/>
              <a:t>Odlišné chápání levice a pravice</a:t>
            </a:r>
          </a:p>
        </p:txBody>
      </p:sp>
    </p:spTree>
    <p:extLst>
      <p:ext uri="{BB962C8B-B14F-4D97-AF65-F5344CB8AC3E}">
        <p14:creationId xmlns:p14="http://schemas.microsoft.com/office/powerpoint/2010/main" val="228956840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7B9899"/>
                </a:solidFill>
              </a:rPr>
              <a:t>Konfliktní linie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altLang="cs-CZ"/>
              <a:t>Komunistický režim a antikomunistická protirežimní opozice</a:t>
            </a:r>
          </a:p>
          <a:p>
            <a:pPr eaLnBrk="1" hangingPunct="1"/>
            <a:r>
              <a:rPr lang="cs-CZ" altLang="cs-CZ"/>
              <a:t>Socioekonomická konfliktní linie transformace </a:t>
            </a:r>
          </a:p>
          <a:p>
            <a:pPr eaLnBrk="1" hangingPunct="1"/>
            <a:r>
              <a:rPr lang="cs-CZ" altLang="cs-CZ"/>
              <a:t>Konfliktní linie – nacionalizmus x regionalizmus</a:t>
            </a:r>
          </a:p>
        </p:txBody>
      </p:sp>
    </p:spTree>
    <p:extLst>
      <p:ext uri="{BB962C8B-B14F-4D97-AF65-F5344CB8AC3E}">
        <p14:creationId xmlns:p14="http://schemas.microsoft.com/office/powerpoint/2010/main" val="328870922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351" name="Group 63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268200149"/>
              </p:ext>
            </p:extLst>
          </p:nvPr>
        </p:nvGraphicFramePr>
        <p:xfrm>
          <a:off x="457200" y="332657"/>
          <a:ext cx="8229600" cy="5546955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20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Konfliktní linie transformace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Klíčové sporné otázky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Strany profilující se na této konfliktní linii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1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Spor o podobu režimu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Povaha (charakter) režimu, rychlost, intenzita směřování společenské a politické transformace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1)Transformující se komunistická strana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2) Hnutí typu fóra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3)Antikomunistické formace disidentské provenience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70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Socioekonomická konfliktní linie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Otázka zisků či ztrát v ekonomické transformaci,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Spor o podobu a rychlost ekonomické transformace, zárodek cleavage vlastníci-pracující </a:t>
                      </a: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tabLst>
                          <a:tab pos="457200" algn="l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>
                          <a:tab pos="457200" algn="l"/>
                        </a:tabLst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Liberálně-konzervativní formace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>
                          <a:tab pos="457200" algn="l"/>
                        </a:tabLst>
                      </a:pPr>
                      <a:r>
                        <a:rPr kumimoji="0" lang="cs-CZ" altLang="cs-CZ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Sociálnědemo</a:t>
                      </a: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-</a:t>
                      </a:r>
                      <a:r>
                        <a:rPr kumimoji="0" lang="cs-CZ" altLang="cs-CZ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kratizované</a:t>
                      </a: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exkomunistické strany 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>
                          <a:tab pos="457200" algn="l"/>
                        </a:tabLst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Obnovené socialistické či sociálnědemokratické formace</a:t>
                      </a:r>
                      <a:endParaRPr kumimoji="0" lang="cs-CZ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Obdélník 1"/>
          <p:cNvSpPr/>
          <p:nvPr/>
        </p:nvSpPr>
        <p:spPr>
          <a:xfrm>
            <a:off x="445561" y="6088465"/>
            <a:ext cx="42114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b="1" dirty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Převzato: STRMISKA  a kol: 2005, s. 29.</a:t>
            </a:r>
          </a:p>
        </p:txBody>
      </p:sp>
    </p:spTree>
    <p:extLst>
      <p:ext uri="{BB962C8B-B14F-4D97-AF65-F5344CB8AC3E}">
        <p14:creationId xmlns:p14="http://schemas.microsoft.com/office/powerpoint/2010/main" val="190624648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419" name="Group 83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662303011"/>
              </p:ext>
            </p:extLst>
          </p:nvPr>
        </p:nvGraphicFramePr>
        <p:xfrm>
          <a:off x="457200" y="277813"/>
          <a:ext cx="8229600" cy="6281103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49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Nacionalistická konfliktní linie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Existence menšinového etnika či specifického regionu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Existence jiného národa vnímaného jako tradiční nepřítel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Spor o podobu režimu (inkluzivní občanská společnost x etnokracie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tabLst>
                          <a:tab pos="457200" algn="l"/>
                        </a:tabLst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>
                          <a:tab pos="457200" algn="l"/>
                        </a:tabLst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strany/hnutí národnostních menšin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>
                          <a:tab pos="457200" algn="l"/>
                        </a:tabLst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regionální formace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>
                          <a:tab pos="457200" algn="l"/>
                        </a:tabLst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nacionalistické formace s „celonárodním posláním“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4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Konfliktní linie z předkomunistické éry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Církev – stát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Město - venkov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1)Křesťanskodemokratické a křesťansko-národní strany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2)Agrární formace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4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Konfliktní linie komunizmus-antikomunizmus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Proces dekomunizace, vztah ke komunistické minulosti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1)Exkomunistické strany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2)Neokomunistické strany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Arial" charset="0"/>
                        </a:rPr>
                        <a:t>3)Strany vzniklé z hnutí typu fóra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4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Zárodečná postmaterialistická konfliktní linie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Materiální – postmateriální hodnoty</a:t>
                      </a:r>
                      <a:endParaRPr kumimoji="0" lang="cs-CZ" alt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9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1)Strany zelených, 2)hnutí typu fóra – (částečně), 3)sociálně-liberální formace</a:t>
                      </a: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163558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7B9899"/>
                </a:solidFill>
              </a:rPr>
              <a:t>Stranické systémy zemí SE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altLang="cs-CZ" b="1" dirty="0"/>
              <a:t>Shody: </a:t>
            </a:r>
          </a:p>
          <a:p>
            <a:pPr lvl="1"/>
            <a:r>
              <a:rPr lang="cs-CZ" altLang="cs-CZ" dirty="0"/>
              <a:t>Parlamentně-demokratický režim (určitá výjimka Polsko do r. 1997)</a:t>
            </a:r>
          </a:p>
          <a:p>
            <a:pPr lvl="1"/>
            <a:r>
              <a:rPr lang="cs-CZ" altLang="cs-CZ" dirty="0"/>
              <a:t>Poměrné volební systémy (výjimka Maďarsko)</a:t>
            </a:r>
          </a:p>
          <a:p>
            <a:pPr eaLnBrk="1" hangingPunct="1"/>
            <a:r>
              <a:rPr lang="cs-CZ" altLang="cs-CZ" b="1" dirty="0"/>
              <a:t>Rozdíly:</a:t>
            </a:r>
          </a:p>
          <a:p>
            <a:pPr lvl="1"/>
            <a:r>
              <a:rPr lang="cs-CZ" altLang="cs-CZ" dirty="0"/>
              <a:t>Podoba stranických systémů</a:t>
            </a:r>
          </a:p>
          <a:p>
            <a:pPr lvl="1"/>
            <a:r>
              <a:rPr lang="cs-CZ" altLang="cs-CZ" dirty="0"/>
              <a:t>Stupeň konsolidace (v minulosti určité problémy PL, SVK)</a:t>
            </a:r>
          </a:p>
          <a:p>
            <a:pPr lvl="1"/>
            <a:r>
              <a:rPr lang="cs-CZ" altLang="cs-CZ" dirty="0"/>
              <a:t>Úspěšnější –HU, SI</a:t>
            </a:r>
          </a:p>
        </p:txBody>
      </p:sp>
    </p:spTree>
    <p:extLst>
      <p:ext uri="{BB962C8B-B14F-4D97-AF65-F5344CB8AC3E}">
        <p14:creationId xmlns:p14="http://schemas.microsoft.com/office/powerpoint/2010/main" val="1091080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politických stran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330952"/>
          </a:xfrm>
        </p:spPr>
        <p:txBody>
          <a:bodyPr>
            <a:normAutofit/>
          </a:bodyPr>
          <a:lstStyle/>
          <a:p>
            <a:r>
              <a:rPr lang="cs-CZ" b="1" dirty="0"/>
              <a:t>Duverger:</a:t>
            </a:r>
          </a:p>
          <a:p>
            <a:r>
              <a:rPr lang="cs-CZ" dirty="0"/>
              <a:t>interně vzniklé x externě vzniklé</a:t>
            </a:r>
          </a:p>
          <a:p>
            <a:r>
              <a:rPr lang="cs-CZ" u="sng" dirty="0"/>
              <a:t>kádrové strany a strany masové</a:t>
            </a:r>
          </a:p>
          <a:p>
            <a:r>
              <a:rPr lang="cs-CZ" b="1" dirty="0"/>
              <a:t>Otto </a:t>
            </a:r>
            <a:r>
              <a:rPr lang="cs-CZ" b="1" dirty="0" err="1"/>
              <a:t>Kirschheimer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b="1" u="sng" dirty="0" err="1"/>
              <a:t>catch</a:t>
            </a:r>
            <a:r>
              <a:rPr lang="cs-CZ" b="1" u="sng" dirty="0"/>
              <a:t>-</a:t>
            </a:r>
            <a:r>
              <a:rPr lang="cs-CZ" b="1" u="sng" dirty="0" err="1"/>
              <a:t>all</a:t>
            </a:r>
            <a:r>
              <a:rPr lang="cs-CZ" b="1" u="sng" dirty="0"/>
              <a:t> party</a:t>
            </a:r>
            <a:r>
              <a:rPr lang="cs-CZ" dirty="0"/>
              <a:t>, znaky:</a:t>
            </a:r>
          </a:p>
          <a:p>
            <a:pPr lvl="1"/>
            <a:r>
              <a:rPr lang="cs-CZ" dirty="0"/>
              <a:t>drastické omezení ideologické zátěže</a:t>
            </a:r>
          </a:p>
          <a:p>
            <a:pPr lvl="1"/>
            <a:r>
              <a:rPr lang="cs-CZ" dirty="0"/>
              <a:t>zvýšení úlohy stranického vedení</a:t>
            </a:r>
          </a:p>
          <a:p>
            <a:pPr lvl="1"/>
            <a:r>
              <a:rPr lang="cs-CZ" dirty="0"/>
              <a:t>snížení významu individuálního členství ve straně</a:t>
            </a:r>
          </a:p>
          <a:p>
            <a:pPr lvl="1"/>
            <a:r>
              <a:rPr lang="cs-CZ" dirty="0"/>
              <a:t>méně důrazu na úzké dílčí zájmy</a:t>
            </a:r>
          </a:p>
          <a:p>
            <a:pPr lvl="1"/>
            <a:r>
              <a:rPr lang="cs-CZ" dirty="0"/>
              <a:t>zajištění přístupu k různorodým skupinovým zájmům.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Hlavní stranické rodiny a jejich geneze</a:t>
            </a:r>
            <a:endParaRPr lang="en-GB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Stranické rodiny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229807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Socialisté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Nejdůležitější stranická rodina na levici</a:t>
            </a:r>
          </a:p>
          <a:p>
            <a:r>
              <a:rPr lang="cs-CZ" dirty="0"/>
              <a:t>Původ v širokém socialistickém hnutí </a:t>
            </a:r>
            <a:r>
              <a:rPr lang="cs-CZ" b="1" u="sng" dirty="0"/>
              <a:t>z 19. století, jež je spojeno s průmyslovou revolucí a s narůstajícím počtem dělníků.</a:t>
            </a:r>
            <a:r>
              <a:rPr lang="cs-CZ" dirty="0"/>
              <a:t> </a:t>
            </a:r>
          </a:p>
          <a:p>
            <a:r>
              <a:rPr lang="cs-CZ" dirty="0"/>
              <a:t>Postaven na </a:t>
            </a:r>
            <a:r>
              <a:rPr lang="cs-CZ" b="1" dirty="0"/>
              <a:t>marxismu a k třídnímu boji</a:t>
            </a:r>
          </a:p>
          <a:p>
            <a:r>
              <a:rPr lang="cs-CZ" dirty="0"/>
              <a:t>Přelom 19. a počátek 20. století – </a:t>
            </a:r>
            <a:r>
              <a:rPr lang="cs-CZ" b="1" dirty="0"/>
              <a:t>určitá revize díla Karla Marxe </a:t>
            </a:r>
            <a:r>
              <a:rPr lang="cs-CZ" dirty="0"/>
              <a:t>(Eduard </a:t>
            </a:r>
            <a:r>
              <a:rPr lang="cs-CZ" dirty="0" err="1"/>
              <a:t>Bernstein</a:t>
            </a:r>
            <a:r>
              <a:rPr lang="cs-CZ" dirty="0"/>
              <a:t>, Karl </a:t>
            </a:r>
            <a:r>
              <a:rPr lang="cs-CZ" dirty="0" err="1"/>
              <a:t>Kautsky</a:t>
            </a:r>
            <a:r>
              <a:rPr lang="cs-CZ" dirty="0"/>
              <a:t>, Viktor Adler a další),</a:t>
            </a:r>
          </a:p>
          <a:p>
            <a:r>
              <a:rPr lang="cs-CZ" dirty="0"/>
              <a:t>Důraz na </a:t>
            </a:r>
            <a:r>
              <a:rPr lang="cs-CZ" b="1" i="1" u="sng" dirty="0"/>
              <a:t>evoluční reformy stávajícího uspořádání,</a:t>
            </a:r>
            <a:r>
              <a:rPr lang="cs-CZ" i="1" dirty="0"/>
              <a:t> jež povede ke zlepšování postavení dělnictva</a:t>
            </a:r>
          </a:p>
          <a:p>
            <a:r>
              <a:rPr lang="cs-CZ" b="1" i="1" u="sng" dirty="0"/>
              <a:t>Antisystémové vnímání sociální demokracie tím začalo postupně mizet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745010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demokraté a socialisté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Sociální demokraté </a:t>
            </a:r>
            <a:r>
              <a:rPr lang="cs-CZ" b="1" u="sng" dirty="0"/>
              <a:t>se stali více pragmatickými politickými stranami</a:t>
            </a:r>
            <a:r>
              <a:rPr lang="cs-CZ" dirty="0"/>
              <a:t>. </a:t>
            </a:r>
          </a:p>
          <a:p>
            <a:pPr lvl="1"/>
            <a:r>
              <a:rPr lang="cs-CZ" dirty="0"/>
              <a:t>Německá sociální demokracie – </a:t>
            </a:r>
            <a:r>
              <a:rPr lang="cs-CZ" b="1" u="sng" dirty="0" err="1"/>
              <a:t>Godesberský</a:t>
            </a:r>
            <a:r>
              <a:rPr lang="cs-CZ" b="1" u="sng" dirty="0"/>
              <a:t> program</a:t>
            </a:r>
            <a:r>
              <a:rPr lang="cs-CZ" dirty="0"/>
              <a:t> (1959 – rezignace na Marxismus – svoboda, spravedlnost a solidarita). </a:t>
            </a:r>
          </a:p>
          <a:p>
            <a:r>
              <a:rPr lang="cs-CZ" dirty="0"/>
              <a:t>Po 2. světové válce – dominující představa – </a:t>
            </a:r>
            <a:r>
              <a:rPr lang="cs-CZ" b="1" u="sng" dirty="0" err="1"/>
              <a:t>welfare</a:t>
            </a:r>
            <a:r>
              <a:rPr lang="cs-CZ" b="1" u="sng" dirty="0"/>
              <a:t> </a:t>
            </a:r>
            <a:r>
              <a:rPr lang="cs-CZ" b="1" u="sng" dirty="0" err="1"/>
              <a:t>state</a:t>
            </a:r>
            <a:r>
              <a:rPr lang="cs-CZ" dirty="0"/>
              <a:t> – s </a:t>
            </a:r>
            <a:r>
              <a:rPr lang="cs-CZ" u="sng" dirty="0"/>
              <a:t>rozsáhlým veřejným sektorem</a:t>
            </a:r>
            <a:r>
              <a:rPr lang="cs-CZ" dirty="0"/>
              <a:t> a </a:t>
            </a:r>
            <a:r>
              <a:rPr lang="cs-CZ" u="sng" dirty="0"/>
              <a:t>zmenšujícími sociálními rozdíly ve společnosti</a:t>
            </a:r>
            <a:r>
              <a:rPr lang="cs-CZ" dirty="0"/>
              <a:t>. </a:t>
            </a:r>
          </a:p>
          <a:p>
            <a:r>
              <a:rPr lang="cs-CZ" b="1" dirty="0"/>
              <a:t>Preference smíšené ekonomiky a keynesiánskou ekonomickou strategii, </a:t>
            </a:r>
            <a:r>
              <a:rPr lang="cs-CZ" dirty="0"/>
              <a:t>která byla založená na </a:t>
            </a:r>
            <a:r>
              <a:rPr lang="cs-CZ" b="1" u="sng" dirty="0"/>
              <a:t>rozsáhlých vládních výdajích, za účelem zajištění plné zaměstnanosti. </a:t>
            </a:r>
          </a:p>
          <a:p>
            <a:r>
              <a:rPr lang="cs-CZ" b="1" u="sng" dirty="0"/>
              <a:t>Důraz na solidaritu, sociální spravedlnost, ochranu sociálně slabších, ochranu nejrůznějších menšin a žen, snahu redukovat sociální rozdíly ve společnosti prostřednictvím progresivního zdanění a státní redistribuce.</a:t>
            </a:r>
            <a:r>
              <a:rPr lang="cs-CZ" dirty="0"/>
              <a:t> </a:t>
            </a:r>
          </a:p>
          <a:p>
            <a:r>
              <a:rPr lang="cs-CZ" b="1" u="sng" dirty="0"/>
              <a:t>Tendence </a:t>
            </a:r>
            <a:r>
              <a:rPr lang="cs-CZ" dirty="0"/>
              <a:t>zajistit – </a:t>
            </a:r>
            <a:r>
              <a:rPr lang="cs-CZ" b="1" u="sng" dirty="0"/>
              <a:t>cenovou stabilitu, ekonomický růst, vysoké mzdy, odstranění nezaměstnanosti. </a:t>
            </a:r>
            <a:endParaRPr lang="cs-CZ" dirty="0"/>
          </a:p>
          <a:p>
            <a:r>
              <a:rPr lang="cs-CZ" b="1" u="sng" dirty="0"/>
              <a:t>Strana evropských socialistů – (PES) na úrovni frakce EU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350205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Krajní levice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Vznik většiny komunistických stran spojený s </a:t>
            </a:r>
            <a:r>
              <a:rPr lang="cs-CZ" b="1" u="sng" dirty="0"/>
              <a:t>Říjnovou revolucí v Rusku</a:t>
            </a:r>
            <a:r>
              <a:rPr lang="cs-CZ" dirty="0"/>
              <a:t>. </a:t>
            </a:r>
            <a:r>
              <a:rPr lang="cs-CZ" b="1" u="sng" dirty="0"/>
              <a:t>Formace v téměř celé Evropě.</a:t>
            </a:r>
            <a:r>
              <a:rPr lang="cs-CZ" dirty="0"/>
              <a:t> </a:t>
            </a:r>
          </a:p>
          <a:p>
            <a:r>
              <a:rPr lang="cs-CZ" dirty="0"/>
              <a:t>Většinou se zformovaly odtržením radikálně levicových křídel Sociálních demokracií. (někdy výjimky – Řecko, Francie – částečně Norsko). </a:t>
            </a:r>
          </a:p>
          <a:p>
            <a:r>
              <a:rPr lang="cs-CZ" i="1" dirty="0"/>
              <a:t>„Úspěch komunistů v některých zemích vysvětluje komparativní analýza </a:t>
            </a:r>
            <a:r>
              <a:rPr lang="cs-CZ" b="1" i="1" dirty="0"/>
              <a:t>Stefana </a:t>
            </a:r>
            <a:r>
              <a:rPr lang="cs-CZ" b="1" i="1" dirty="0" err="1"/>
              <a:t>Bartoliniho</a:t>
            </a:r>
            <a:r>
              <a:rPr lang="cs-CZ" i="1" dirty="0"/>
              <a:t>, která poukazuje na tři provázané </a:t>
            </a:r>
            <a:r>
              <a:rPr lang="cs-CZ" i="1" dirty="0" err="1"/>
              <a:t>socio</a:t>
            </a:r>
            <a:r>
              <a:rPr lang="cs-CZ" i="1" dirty="0"/>
              <a:t>-ekonomické faktory. </a:t>
            </a:r>
            <a:r>
              <a:rPr lang="cs-CZ" i="1" u="sng" dirty="0"/>
              <a:t>1. opožděnou industrializaci produkující 2. nehomogenní dělnickou třídu a 3. vysokou třídní polarizaci na venkově.</a:t>
            </a:r>
            <a:r>
              <a:rPr lang="cs-CZ" i="1" dirty="0"/>
              <a:t> Poslední faktor ukazuje na </a:t>
            </a:r>
            <a:r>
              <a:rPr lang="cs-CZ" b="1" i="1" dirty="0"/>
              <a:t>zajímavý fakt</a:t>
            </a:r>
            <a:r>
              <a:rPr lang="cs-CZ" i="1" dirty="0"/>
              <a:t>, že si komunisté byli schopni vytvořit základnu nejenom </a:t>
            </a:r>
            <a:r>
              <a:rPr lang="cs-CZ" b="1" i="1" u="sng" dirty="0"/>
              <a:t>mezi částí dělnictva, ale i v prostředí sociálně „znejistěných“ zemědělských skupin,</a:t>
            </a:r>
            <a:r>
              <a:rPr lang="cs-CZ" i="1" dirty="0"/>
              <a:t> jako byl </a:t>
            </a:r>
            <a:r>
              <a:rPr lang="cs-CZ" b="1" i="1" u="sng" dirty="0"/>
              <a:t>rurální proletariát ohrožený technologickým rozvojem</a:t>
            </a:r>
            <a:r>
              <a:rPr lang="cs-CZ" i="1" dirty="0"/>
              <a:t>. Důležité pro vzestup komunistů ovšem nebylo pouze toto socioekonomické podhoubí, ale i organizační křehkost </a:t>
            </a:r>
            <a:r>
              <a:rPr lang="cs-CZ" b="1" i="1" u="sng" dirty="0"/>
              <a:t>předválečného a meziválečného socializmu. Komunisté se dokázali prosadit především tam, kde existovala slabá vazba voličů na socialistické/sociálně demokratické strany</a:t>
            </a:r>
            <a:r>
              <a:rPr lang="cs-CZ" i="1" dirty="0"/>
              <a:t>, </a:t>
            </a:r>
            <a:r>
              <a:rPr lang="cs-CZ" b="1" i="1" dirty="0"/>
              <a:t>odbory neměly větší význam ani vztah k těmto stranám, a dále se neprosadila větší </a:t>
            </a:r>
            <a:r>
              <a:rPr lang="cs-CZ" b="1" i="1" dirty="0" err="1"/>
              <a:t>socio</a:t>
            </a:r>
            <a:r>
              <a:rPr lang="cs-CZ" b="1" i="1" dirty="0"/>
              <a:t>-organizační integrace jednotlivých sociálních skupin do pevnějších sloupů, či táborů</a:t>
            </a:r>
            <a:r>
              <a:rPr lang="cs-CZ" i="1" dirty="0"/>
              <a:t>.)</a:t>
            </a:r>
            <a:r>
              <a:rPr lang="cs-CZ" dirty="0"/>
              <a:t> V meziválečném období – komunisté úspěšní </a:t>
            </a:r>
            <a:r>
              <a:rPr lang="cs-CZ" b="1" u="sng" dirty="0"/>
              <a:t>v zemědělských společnostech</a:t>
            </a:r>
            <a:r>
              <a:rPr lang="cs-CZ" dirty="0"/>
              <a:t>, </a:t>
            </a:r>
            <a:r>
              <a:rPr lang="cs-CZ" b="1" u="sng" dirty="0"/>
              <a:t>Marxův předpoklad, že revoluce, založena na třídním boji v rozvinutých kapitalistických společnostech se nepotvrdila. </a:t>
            </a:r>
            <a:endParaRPr lang="cs-CZ" dirty="0"/>
          </a:p>
          <a:p>
            <a:r>
              <a:rPr lang="cs-CZ" dirty="0"/>
              <a:t>Komunistické strany v řadě </a:t>
            </a:r>
            <a:r>
              <a:rPr lang="cs-CZ" b="1" dirty="0"/>
              <a:t>zemích vnímány jako antisystémové. </a:t>
            </a:r>
            <a:r>
              <a:rPr lang="cs-CZ" dirty="0"/>
              <a:t>Zejména po </a:t>
            </a:r>
            <a:r>
              <a:rPr lang="cs-CZ" b="1" u="sng" dirty="0"/>
              <a:t>roce 1947 – Marshallův plán. </a:t>
            </a:r>
            <a:r>
              <a:rPr lang="cs-CZ" dirty="0"/>
              <a:t>Snaha odsunout komunistické strany v západní Evropě do pozadí.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94595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Komunisté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Vznik většiny komunistických stran spojený s </a:t>
            </a:r>
            <a:r>
              <a:rPr lang="cs-CZ" b="1" u="sng" dirty="0"/>
              <a:t>Říjnovou revolucí v Rusku</a:t>
            </a:r>
            <a:r>
              <a:rPr lang="cs-CZ" dirty="0"/>
              <a:t>. </a:t>
            </a:r>
            <a:r>
              <a:rPr lang="cs-CZ" b="1" u="sng" dirty="0"/>
              <a:t>Formace v téměř celé Evropě.</a:t>
            </a:r>
            <a:r>
              <a:rPr lang="cs-CZ" dirty="0"/>
              <a:t> </a:t>
            </a:r>
          </a:p>
          <a:p>
            <a:r>
              <a:rPr lang="cs-CZ" dirty="0"/>
              <a:t>Většinou se zformovaly odtržením radikálně levicových křídel Sociálních demokracií. (někdy výjimky – Řecko, Francie – částečně Norsko). </a:t>
            </a:r>
          </a:p>
          <a:p>
            <a:r>
              <a:rPr lang="cs-CZ" dirty="0"/>
              <a:t>Stefan </a:t>
            </a:r>
            <a:r>
              <a:rPr lang="cs-CZ" dirty="0" err="1"/>
              <a:t>Bartolini</a:t>
            </a:r>
            <a:r>
              <a:rPr lang="cs-CZ" dirty="0"/>
              <a:t> – vysvětlení úspěchu komunistů:</a:t>
            </a:r>
          </a:p>
          <a:p>
            <a:pPr lvl="1"/>
            <a:r>
              <a:rPr lang="cs-CZ" i="1" dirty="0"/>
              <a:t>tři provázané </a:t>
            </a:r>
            <a:r>
              <a:rPr lang="cs-CZ" i="1" dirty="0" err="1"/>
              <a:t>socio</a:t>
            </a:r>
            <a:r>
              <a:rPr lang="cs-CZ" i="1" dirty="0"/>
              <a:t>-ekonomické faktory – které zapříčinily úspěchy komunistické strany </a:t>
            </a:r>
            <a:endParaRPr lang="cs-CZ" dirty="0"/>
          </a:p>
          <a:p>
            <a:pPr lvl="1"/>
            <a:r>
              <a:rPr lang="cs-CZ" dirty="0"/>
              <a:t>Jejich úspěch byl ovlivněn: </a:t>
            </a:r>
            <a:r>
              <a:rPr lang="cs-CZ" i="1" dirty="0"/>
              <a:t>„1. opožděnou industrializaci produkující 2. nehomogenní dělnickou třídu a 3. vysokou třídní polarizaci na venkově.“ </a:t>
            </a:r>
          </a:p>
          <a:p>
            <a:pPr lvl="1"/>
            <a:r>
              <a:rPr lang="cs-CZ" i="1" dirty="0"/>
              <a:t>Komunisté vytvářeli základnu nejenom </a:t>
            </a:r>
            <a:r>
              <a:rPr lang="cs-CZ" b="1" i="1" u="sng" dirty="0"/>
              <a:t>mezi částí dělnictva, ale i v prostředí sociálně „znejistěných“ zemědělských skupin,</a:t>
            </a:r>
            <a:r>
              <a:rPr lang="cs-CZ" i="1" dirty="0"/>
              <a:t> jako byl </a:t>
            </a:r>
            <a:r>
              <a:rPr lang="cs-CZ" b="1" i="1" u="sng" dirty="0"/>
              <a:t>rurální proletariát ohrožený technologickým rozvojem</a:t>
            </a:r>
            <a:r>
              <a:rPr lang="cs-CZ" i="1" dirty="0"/>
              <a:t>.</a:t>
            </a:r>
          </a:p>
          <a:p>
            <a:r>
              <a:rPr lang="cs-CZ" dirty="0"/>
              <a:t>V meziválečné Evropě byli komunisté úspěšnější v zemědělských společnostech.</a:t>
            </a:r>
          </a:p>
          <a:p>
            <a:r>
              <a:rPr lang="cs-CZ" dirty="0"/>
              <a:t>V západní Evropě byly komunistické strany považovány za antisystémové. Po roce 1947 (Marshallův plán). Byly odsunuty spíše na okraj. </a:t>
            </a:r>
          </a:p>
        </p:txBody>
      </p:sp>
    </p:spTree>
    <p:extLst>
      <p:ext uri="{BB962C8B-B14F-4D97-AF65-F5344CB8AC3E}">
        <p14:creationId xmlns:p14="http://schemas.microsoft.com/office/powerpoint/2010/main" val="399160166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Komunisté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98296"/>
          </a:xfrm>
        </p:spPr>
        <p:txBody>
          <a:bodyPr>
            <a:normAutofit fontScale="62500" lnSpcReduction="20000"/>
          </a:bodyPr>
          <a:lstStyle/>
          <a:p>
            <a:r>
              <a:rPr lang="cs-CZ" b="1" u="sng" dirty="0"/>
              <a:t>Komunistické strany se od sebe postupně odlišovaly</a:t>
            </a:r>
            <a:r>
              <a:rPr lang="cs-CZ" dirty="0"/>
              <a:t>. </a:t>
            </a:r>
          </a:p>
          <a:p>
            <a:pPr lvl="1"/>
            <a:r>
              <a:rPr lang="cs-CZ" dirty="0"/>
              <a:t>Odlišný vývoj SSSR a jeho </a:t>
            </a:r>
            <a:r>
              <a:rPr lang="cs-CZ" dirty="0" err="1"/>
              <a:t>satelité</a:t>
            </a:r>
            <a:r>
              <a:rPr lang="cs-CZ" dirty="0"/>
              <a:t>, </a:t>
            </a:r>
          </a:p>
          <a:p>
            <a:pPr lvl="1"/>
            <a:r>
              <a:rPr lang="cs-CZ" b="1" u="sng" dirty="0"/>
              <a:t>Jugoslávie – SKS – od roku 1952 – inspirace zejména Marxem v dřívějším období a snaha o decentralizovaný stát s prvkem samosprávného socializmu</a:t>
            </a:r>
            <a:r>
              <a:rPr lang="cs-CZ" dirty="0"/>
              <a:t>. </a:t>
            </a:r>
          </a:p>
          <a:p>
            <a:pPr lvl="1"/>
            <a:r>
              <a:rPr lang="cs-CZ" b="1" u="sng" dirty="0"/>
              <a:t>Čína, Albánie</a:t>
            </a:r>
            <a:r>
              <a:rPr lang="cs-CZ" dirty="0"/>
              <a:t>. </a:t>
            </a:r>
          </a:p>
          <a:p>
            <a:pPr lvl="1"/>
            <a:r>
              <a:rPr lang="cs-CZ" dirty="0"/>
              <a:t>Ve </a:t>
            </a:r>
            <a:r>
              <a:rPr lang="cs-CZ" b="1" dirty="0"/>
              <a:t>většině západoevropských zemích byly komunistické strany spíše na okraji. </a:t>
            </a:r>
            <a:endParaRPr lang="cs-CZ" dirty="0"/>
          </a:p>
          <a:p>
            <a:r>
              <a:rPr lang="cs-CZ" b="1" u="sng" dirty="0"/>
              <a:t>Komunisté odmítali reformistický odklon od Marxe – a ideje o třídních bojích. </a:t>
            </a:r>
            <a:endParaRPr lang="cs-CZ" dirty="0"/>
          </a:p>
          <a:p>
            <a:r>
              <a:rPr lang="cs-CZ" b="1" u="sng" dirty="0"/>
              <a:t>Demokratický centralizmus</a:t>
            </a:r>
            <a:r>
              <a:rPr lang="cs-CZ" dirty="0"/>
              <a:t> – ústřední princip, na němž byly komunistické strany založeny. (</a:t>
            </a:r>
            <a:r>
              <a:rPr lang="cs-CZ" b="1" dirty="0"/>
              <a:t>organizační princip</a:t>
            </a:r>
            <a:r>
              <a:rPr lang="cs-CZ" dirty="0"/>
              <a:t>, znamenající </a:t>
            </a:r>
            <a:r>
              <a:rPr lang="cs-CZ" b="1" u="sng" dirty="0"/>
              <a:t>pevnou disciplínu uvnitř strany</a:t>
            </a:r>
            <a:r>
              <a:rPr lang="cs-CZ" dirty="0"/>
              <a:t> a </a:t>
            </a:r>
            <a:r>
              <a:rPr lang="cs-CZ" b="1" dirty="0"/>
              <a:t>podřízení nižších stranických orgánů vyšším</a:t>
            </a:r>
            <a:r>
              <a:rPr lang="cs-CZ" dirty="0"/>
              <a:t>. </a:t>
            </a:r>
            <a:r>
              <a:rPr lang="cs-CZ" b="1" u="sng" dirty="0"/>
              <a:t>Diskuze</a:t>
            </a:r>
            <a:r>
              <a:rPr lang="cs-CZ" dirty="0"/>
              <a:t> v rámci strany byla </a:t>
            </a:r>
            <a:r>
              <a:rPr lang="cs-CZ" b="1" u="sng" dirty="0"/>
              <a:t>omezena na marxismus-leninismus</a:t>
            </a:r>
            <a:r>
              <a:rPr lang="cs-CZ" dirty="0"/>
              <a:t>.) </a:t>
            </a:r>
          </a:p>
          <a:p>
            <a:r>
              <a:rPr lang="cs-CZ" dirty="0"/>
              <a:t>Strany, které vstoupily do </a:t>
            </a:r>
            <a:r>
              <a:rPr lang="cs-CZ" b="1" dirty="0"/>
              <a:t>Kominterny, byly rovněž velmi závislé na rozhodnutích z Moskvy</a:t>
            </a:r>
            <a:r>
              <a:rPr lang="cs-CZ" dirty="0"/>
              <a:t>. Vybočení vedlo k vyloučení a ostrakizaci. </a:t>
            </a:r>
          </a:p>
          <a:p>
            <a:r>
              <a:rPr lang="cs-CZ" b="1" dirty="0"/>
              <a:t>Ve 20. letech – bolševizace komunistických stran – ve 20. letech – vnitřní čistky ve straně. </a:t>
            </a:r>
            <a:r>
              <a:rPr lang="cs-CZ" dirty="0"/>
              <a:t>V průběhu 2. světové války byla Kominterna zrušena. </a:t>
            </a:r>
          </a:p>
          <a:p>
            <a:r>
              <a:rPr lang="cs-CZ" dirty="0"/>
              <a:t>1947 založení </a:t>
            </a:r>
            <a:r>
              <a:rPr lang="cs-CZ" dirty="0" err="1"/>
              <a:t>Informbyra</a:t>
            </a:r>
            <a:r>
              <a:rPr lang="cs-CZ" dirty="0"/>
              <a:t>. </a:t>
            </a:r>
          </a:p>
          <a:p>
            <a:r>
              <a:rPr lang="cs-CZ" dirty="0"/>
              <a:t>1933 – taktika „Lidových front“</a:t>
            </a:r>
          </a:p>
          <a:p>
            <a:r>
              <a:rPr lang="cs-CZ" dirty="0"/>
              <a:t>1956 – zlom kultu osobnosti</a:t>
            </a:r>
          </a:p>
          <a:p>
            <a:r>
              <a:rPr lang="cs-CZ" dirty="0"/>
              <a:t>70. leta – západoevropští komunisté – Eurokomunizmus (Snaha vymezit se proti SSSR).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378298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Odlišení krajní levice od umírněné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i="1" u="sng" dirty="0"/>
              <a:t>L. </a:t>
            </a:r>
            <a:r>
              <a:rPr lang="cs-CZ" b="1" i="1" u="sng" dirty="0" err="1"/>
              <a:t>March</a:t>
            </a:r>
            <a:r>
              <a:rPr lang="cs-CZ" b="1" i="1" u="sng" dirty="0"/>
              <a:t> a C. </a:t>
            </a:r>
            <a:r>
              <a:rPr lang="cs-CZ" b="1" i="1" u="sng" dirty="0" err="1"/>
              <a:t>Mudde</a:t>
            </a:r>
            <a:r>
              <a:rPr lang="cs-CZ" b="1" i="1" u="sng" dirty="0"/>
              <a:t> – krajní levice:</a:t>
            </a:r>
          </a:p>
          <a:p>
            <a:pPr lvl="0"/>
            <a:r>
              <a:rPr lang="cs-CZ" i="1" dirty="0"/>
              <a:t>„Odmítá základní struktury současného kapitalizmu, jeho hodnoty a praxi</a:t>
            </a:r>
            <a:endParaRPr lang="cs-CZ" dirty="0"/>
          </a:p>
          <a:p>
            <a:pPr lvl="0"/>
            <a:r>
              <a:rPr lang="cs-CZ" i="1" dirty="0"/>
              <a:t>Pokračuje v obhajobě alternativních ekonomických a mocenských struktur zahrnujících masivní redistribuci zdrojů od existujících politických elit a</a:t>
            </a:r>
            <a:endParaRPr lang="cs-CZ" dirty="0"/>
          </a:p>
          <a:p>
            <a:pPr lvl="0"/>
            <a:r>
              <a:rPr lang="cs-CZ" i="1" dirty="0"/>
              <a:t>Je internacionalistická, a to jak ve sféře nadnárodních vazeb a solidarity, tak v náhledu, že národní a regionální </a:t>
            </a:r>
            <a:r>
              <a:rPr lang="cs-CZ" i="1" dirty="0" err="1"/>
              <a:t>socio</a:t>
            </a:r>
            <a:r>
              <a:rPr lang="cs-CZ" i="1" dirty="0"/>
              <a:t>-politická témata mají své strukturální příčiny v „imperializmu“, či „globalizaci“.</a:t>
            </a:r>
            <a:endParaRPr lang="cs-CZ" dirty="0"/>
          </a:p>
          <a:p>
            <a:pPr lvl="0"/>
            <a:r>
              <a:rPr lang="cs-CZ" i="1" dirty="0"/>
              <a:t>... větší konzistentnost antikapitalistické, než antidemokratické orientace krajní levice.“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982912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Skupiny krajně levicových stran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radikálně levicové postmoderní formace </a:t>
            </a:r>
            <a:r>
              <a:rPr lang="cs-CZ" dirty="0"/>
              <a:t>(environmentální, pacifistické, feministické aj. prvky programu, někdy </a:t>
            </a:r>
            <a:r>
              <a:rPr lang="cs-CZ" dirty="0" err="1"/>
              <a:t>neomarxistická</a:t>
            </a:r>
            <a:r>
              <a:rPr lang="cs-CZ" dirty="0"/>
              <a:t> orientace) </a:t>
            </a:r>
          </a:p>
          <a:p>
            <a:r>
              <a:rPr lang="cs-CZ" b="1" dirty="0"/>
              <a:t>tradicionalistické komunistické strany </a:t>
            </a:r>
            <a:r>
              <a:rPr lang="cs-CZ" dirty="0"/>
              <a:t>(přetrvává silná vazba k ideologii)</a:t>
            </a:r>
            <a:endParaRPr lang="cs-CZ" b="1" dirty="0"/>
          </a:p>
          <a:p>
            <a:r>
              <a:rPr lang="cs-CZ" b="1" dirty="0"/>
              <a:t>reformně komunistické formace </a:t>
            </a:r>
            <a:r>
              <a:rPr lang="cs-CZ" dirty="0"/>
              <a:t>(prošly změnami, ale obtížně zařaditelné)</a:t>
            </a:r>
            <a:r>
              <a:rPr lang="cs-CZ" b="1" dirty="0"/>
              <a:t> </a:t>
            </a:r>
          </a:p>
          <a:p>
            <a:r>
              <a:rPr lang="cs-CZ" b="1" dirty="0"/>
              <a:t>sociálně populistické </a:t>
            </a:r>
            <a:r>
              <a:rPr lang="cs-CZ" dirty="0"/>
              <a:t>(slabší napojení na ideologii)</a:t>
            </a:r>
            <a:endParaRPr lang="cs-CZ" b="1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97640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Zelení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Nejmladší stranická rodina.</a:t>
            </a:r>
          </a:p>
          <a:p>
            <a:r>
              <a:rPr lang="cs-CZ" dirty="0"/>
              <a:t>Vznik v 70. letech</a:t>
            </a:r>
          </a:p>
          <a:p>
            <a:r>
              <a:rPr lang="cs-CZ" dirty="0"/>
              <a:t>Většinou se jedná o menší politické strany</a:t>
            </a:r>
          </a:p>
          <a:p>
            <a:r>
              <a:rPr lang="cs-CZ" dirty="0"/>
              <a:t>Herbert </a:t>
            </a:r>
            <a:r>
              <a:rPr lang="cs-CZ" dirty="0" err="1"/>
              <a:t>Kitschelt</a:t>
            </a:r>
            <a:endParaRPr lang="cs-CZ" dirty="0"/>
          </a:p>
          <a:p>
            <a:r>
              <a:rPr lang="cs-CZ" i="1" dirty="0"/>
              <a:t>Zelení byli úspěšní tam, kde hnutí, z něhož vznikli, bylo: 1. Silně mobilizované a kde souběžně 2. Nepůsobila žádná strana, která by už přestavovala jejich tematickou konkurenci, a kde existovala 3. Historie levostředových vlád a korporativistické zprostředkování zájmů. (převzato – Hloušek, Kopeček 2010: 84)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911105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Agrární strany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Dříve velmi významná stranická rodina</a:t>
            </a:r>
            <a:r>
              <a:rPr lang="cs-CZ" dirty="0"/>
              <a:t> – založena na štěpící linii – město x venkov. </a:t>
            </a:r>
          </a:p>
          <a:p>
            <a:r>
              <a:rPr lang="cs-CZ" dirty="0" err="1"/>
              <a:t>Rokkan</a:t>
            </a:r>
            <a:r>
              <a:rPr lang="cs-CZ" dirty="0"/>
              <a:t> – </a:t>
            </a:r>
            <a:r>
              <a:rPr lang="cs-CZ" b="1" u="sng" dirty="0"/>
              <a:t>čtyři podmínky pro prosazení agrárních stran</a:t>
            </a:r>
            <a:r>
              <a:rPr lang="cs-CZ" dirty="0"/>
              <a:t>: </a:t>
            </a:r>
          </a:p>
          <a:p>
            <a:r>
              <a:rPr lang="cs-CZ" i="1" dirty="0"/>
              <a:t>„1. Relativně malý význam městských a průmyslových center v době rozšiřování volebního práva, 2. Značný počet samostatně hospodařících středních rolníků, 3). Silné kulturní bariéry mezi městem a venkovem 4). Malý vliv katolicizmu.“</a:t>
            </a:r>
          </a:p>
          <a:p>
            <a:r>
              <a:rPr lang="cs-CZ" u="sng" dirty="0"/>
              <a:t>Agrární strany – rozvoj na přelomu 19. a 20. století</a:t>
            </a:r>
            <a:r>
              <a:rPr lang="cs-CZ" dirty="0"/>
              <a:t>. Pojetí se lišilo v různých částech Evropy. Hodnoty – vztah k půdě. Vztah k lokalitě. Agrární komunita – přirozená báze  na ochranu proti změnám. Důraz na nezávislost zemědělců, ochrana vlastnictví půdy. </a:t>
            </a:r>
          </a:p>
          <a:p>
            <a:r>
              <a:rPr lang="cs-CZ" dirty="0"/>
              <a:t>V západní Evropě – vznik na základě liberálních a konzervativních formací.</a:t>
            </a:r>
          </a:p>
        </p:txBody>
      </p:sp>
    </p:spTree>
    <p:extLst>
      <p:ext uri="{BB962C8B-B14F-4D97-AF65-F5344CB8AC3E}">
        <p14:creationId xmlns:p14="http://schemas.microsoft.com/office/powerpoint/2010/main" val="2619137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i="1" dirty="0"/>
              <a:t>Richard </a:t>
            </a:r>
            <a:r>
              <a:rPr lang="cs-CZ" b="1" i="1" dirty="0" err="1"/>
              <a:t>Katz</a:t>
            </a:r>
            <a:r>
              <a:rPr lang="cs-CZ" b="1" i="1" dirty="0"/>
              <a:t>, Peter </a:t>
            </a:r>
            <a:r>
              <a:rPr lang="cs-CZ" b="1" i="1" dirty="0" err="1"/>
              <a:t>Mair</a:t>
            </a:r>
            <a:r>
              <a:rPr lang="cs-CZ" b="1" i="1" dirty="0"/>
              <a:t> – kartelová strana</a:t>
            </a:r>
            <a:endParaRPr lang="cs-CZ" b="1" dirty="0"/>
          </a:p>
          <a:p>
            <a:endParaRPr lang="cs-CZ" dirty="0"/>
          </a:p>
          <a:p>
            <a:r>
              <a:rPr lang="cs-CZ" b="1" dirty="0"/>
              <a:t>Herbert </a:t>
            </a:r>
            <a:r>
              <a:rPr lang="cs-CZ" b="1" dirty="0" err="1"/>
              <a:t>Kitschelt</a:t>
            </a:r>
            <a:r>
              <a:rPr lang="cs-CZ" b="1" dirty="0"/>
              <a:t> </a:t>
            </a:r>
          </a:p>
          <a:p>
            <a:r>
              <a:rPr lang="cs-CZ" dirty="0"/>
              <a:t>se zabývá politickými stranami ve střední a východní Evropě.</a:t>
            </a:r>
          </a:p>
          <a:p>
            <a:r>
              <a:rPr lang="cs-CZ" b="1" dirty="0"/>
              <a:t>Charizmatické, klientelistické, programové.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Liberálové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u="sng" dirty="0"/>
              <a:t>Liberalizmus – spojen s Johnem Lockem, Adamem Smithem</a:t>
            </a:r>
            <a:r>
              <a:rPr lang="cs-CZ" dirty="0"/>
              <a:t> (svoboda, individualizmus, odmítání příliš silnému státu, přirozená rovnost jedinců, v ekonomické oblasti – volná soutěž, </a:t>
            </a:r>
            <a:r>
              <a:rPr lang="cs-CZ" dirty="0" err="1"/>
              <a:t>laissez-faire</a:t>
            </a:r>
            <a:r>
              <a:rPr lang="cs-CZ" dirty="0"/>
              <a:t> – ekonomická doktrína)</a:t>
            </a:r>
          </a:p>
          <a:p>
            <a:r>
              <a:rPr lang="cs-CZ" b="1" dirty="0"/>
              <a:t>Voliči – měšťané proti konzervativcům</a:t>
            </a:r>
            <a:r>
              <a:rPr lang="cs-CZ" dirty="0"/>
              <a:t>. </a:t>
            </a:r>
          </a:p>
          <a:p>
            <a:r>
              <a:rPr lang="cs-CZ" dirty="0"/>
              <a:t>V 19. století konzervativci a liberálové – značně heterogenní uskupení.</a:t>
            </a:r>
          </a:p>
          <a:p>
            <a:r>
              <a:rPr lang="cs-CZ" dirty="0"/>
              <a:t>V 19. století – konflikt mezi liberály a radikály </a:t>
            </a:r>
          </a:p>
          <a:p>
            <a:pPr lvl="1"/>
            <a:r>
              <a:rPr lang="cs-CZ" dirty="0"/>
              <a:t>liberálové  obhajují konstitucionalizmus a parlamentarizmus, volný trh, </a:t>
            </a:r>
          </a:p>
          <a:p>
            <a:pPr lvl="1"/>
            <a:r>
              <a:rPr lang="cs-CZ" dirty="0"/>
              <a:t>radikálové požadují – přímou moc lidu, vládu shromáždění, imperativní mandát, často antikatolicizmus (FR, Itálie)</a:t>
            </a:r>
          </a:p>
          <a:p>
            <a:r>
              <a:rPr lang="cs-CZ" dirty="0"/>
              <a:t>Ve 20. století po světových válkách a po hospodářské krizi – </a:t>
            </a:r>
            <a:r>
              <a:rPr lang="cs-CZ" b="1" u="sng" dirty="0"/>
              <a:t>opouštění představy </a:t>
            </a:r>
            <a:r>
              <a:rPr lang="cs-CZ" b="1" u="sng" dirty="0" err="1"/>
              <a:t>laissez-faire</a:t>
            </a:r>
            <a:r>
              <a:rPr lang="cs-CZ" b="1" u="sng" dirty="0"/>
              <a:t> – a příklon k sociálnímu liberalizmu </a:t>
            </a:r>
            <a:r>
              <a:rPr lang="cs-CZ" dirty="0"/>
              <a:t>(akceptace sociálního státu, částečný příklon ke státním zásahům do ekonomiky)</a:t>
            </a:r>
          </a:p>
          <a:p>
            <a:r>
              <a:rPr lang="cs-CZ" dirty="0"/>
              <a:t>V současnosti – </a:t>
            </a:r>
            <a:r>
              <a:rPr lang="cs-CZ" b="1" u="sng" dirty="0"/>
              <a:t>neoliberalizmus: </a:t>
            </a:r>
            <a:r>
              <a:rPr lang="cs-CZ" dirty="0"/>
              <a:t>Snaha omezit roli státu, omezení státních intervencí do ekonomicky, orientace na volný trh, postmateriální hodnoty – práva a svobody.</a:t>
            </a:r>
          </a:p>
          <a:p>
            <a:r>
              <a:rPr lang="cs-CZ" dirty="0"/>
              <a:t>Dvě skupiny stran:</a:t>
            </a:r>
          </a:p>
          <a:p>
            <a:pPr lvl="1"/>
            <a:r>
              <a:rPr lang="cs-CZ" dirty="0"/>
              <a:t>Primárně zaměřené na ekonomická témata (pravicově orientované strany, prosazují minimální roli státu a volný trh</a:t>
            </a:r>
          </a:p>
          <a:p>
            <a:pPr lvl="1"/>
            <a:r>
              <a:rPr lang="cs-CZ" dirty="0"/>
              <a:t>Sociálně-liberální strany (společenská svoboda a rovnost, boj proti diskriminaci menšin, menšinová práva. Tržní orientace, avšak připouštějí určitou roli státu a intervence do ekonomiky).</a:t>
            </a:r>
          </a:p>
        </p:txBody>
      </p:sp>
    </p:spTree>
    <p:extLst>
      <p:ext uri="{BB962C8B-B14F-4D97-AF65-F5344CB8AC3E}">
        <p14:creationId xmlns:p14="http://schemas.microsoft.com/office/powerpoint/2010/main" val="357983911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Křesťanští demokraté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Historický vývoj – kořeny – </a:t>
            </a:r>
            <a:r>
              <a:rPr lang="cs-CZ" b="1" u="sng" dirty="0"/>
              <a:t>jsou spojeny především s katolicizmem</a:t>
            </a:r>
            <a:r>
              <a:rPr lang="cs-CZ" dirty="0"/>
              <a:t>. </a:t>
            </a:r>
          </a:p>
          <a:p>
            <a:r>
              <a:rPr lang="cs-CZ" dirty="0" err="1"/>
              <a:t>Rokkan</a:t>
            </a:r>
            <a:r>
              <a:rPr lang="cs-CZ" dirty="0"/>
              <a:t> – </a:t>
            </a:r>
            <a:r>
              <a:rPr lang="cs-CZ" dirty="0" err="1"/>
              <a:t>Lipset</a:t>
            </a:r>
            <a:r>
              <a:rPr lang="cs-CZ" dirty="0"/>
              <a:t> – společně poukazovali na jistý </a:t>
            </a:r>
            <a:r>
              <a:rPr lang="cs-CZ" b="1" u="sng" dirty="0"/>
              <a:t>nadnárodní charakter katolické církve</a:t>
            </a:r>
            <a:r>
              <a:rPr lang="cs-CZ" dirty="0"/>
              <a:t>. Výrazným apelem se stal sekularizmus. </a:t>
            </a:r>
            <a:r>
              <a:rPr lang="cs-CZ" b="1" u="sng" dirty="0"/>
              <a:t>Katolický tábor se profiloval </a:t>
            </a:r>
            <a:r>
              <a:rPr lang="cs-CZ" b="1" u="sng" dirty="0" err="1"/>
              <a:t>nadtřídně</a:t>
            </a:r>
            <a:r>
              <a:rPr lang="cs-CZ" dirty="0"/>
              <a:t>. </a:t>
            </a:r>
            <a:r>
              <a:rPr lang="cs-CZ" b="1" u="sng" dirty="0" err="1"/>
              <a:t>Rerum</a:t>
            </a:r>
            <a:r>
              <a:rPr lang="cs-CZ" b="1" u="sng" dirty="0"/>
              <a:t> </a:t>
            </a:r>
            <a:r>
              <a:rPr lang="cs-CZ" b="1" u="sng" dirty="0" err="1"/>
              <a:t>Novarum</a:t>
            </a:r>
            <a:r>
              <a:rPr lang="cs-CZ" b="1" u="sng" dirty="0"/>
              <a:t> Lev XIII,</a:t>
            </a:r>
            <a:r>
              <a:rPr lang="cs-CZ" dirty="0"/>
              <a:t> </a:t>
            </a:r>
            <a:r>
              <a:rPr lang="cs-CZ" b="1" u="sng" dirty="0"/>
              <a:t>1891.</a:t>
            </a:r>
            <a:r>
              <a:rPr lang="cs-CZ" dirty="0"/>
              <a:t> Konfliktní linie – církev stát.</a:t>
            </a:r>
          </a:p>
          <a:p>
            <a:r>
              <a:rPr lang="cs-CZ" b="1" u="sng" dirty="0"/>
              <a:t>Členy především mladí, níže postavení kněží a klerikové. </a:t>
            </a:r>
          </a:p>
          <a:p>
            <a:r>
              <a:rPr lang="cs-CZ" dirty="0"/>
              <a:t>V průběhu 20. století odtržení od struktur Římskokatolické církve. V 60. letech 20. století úspěšné v transformaci v </a:t>
            </a:r>
            <a:r>
              <a:rPr lang="cs-CZ" i="1" dirty="0" err="1"/>
              <a:t>Catch-all</a:t>
            </a:r>
            <a:r>
              <a:rPr lang="cs-CZ" i="1" dirty="0"/>
              <a:t> party. </a:t>
            </a:r>
            <a:endParaRPr lang="cs-CZ" dirty="0"/>
          </a:p>
          <a:p>
            <a:pPr marL="0" indent="0">
              <a:buNone/>
            </a:pPr>
            <a:endParaRPr lang="cs-CZ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566688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Konzervativci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V západní Evropě mají konzervativci své zastoupení</a:t>
            </a:r>
            <a:r>
              <a:rPr lang="cs-CZ" dirty="0"/>
              <a:t>, </a:t>
            </a:r>
          </a:p>
          <a:p>
            <a:r>
              <a:rPr lang="cs-CZ" dirty="0"/>
              <a:t>Ale v zemích, kde je silný křesťansko-demokratický proud – jsou konzervativci slabší.</a:t>
            </a:r>
          </a:p>
          <a:p>
            <a:r>
              <a:rPr lang="cs-CZ" b="1" dirty="0"/>
              <a:t>Edmund </a:t>
            </a:r>
            <a:r>
              <a:rPr lang="cs-CZ" b="1" dirty="0" err="1"/>
              <a:t>Burke</a:t>
            </a:r>
            <a:endParaRPr lang="cs-CZ" b="1" dirty="0"/>
          </a:p>
          <a:p>
            <a:r>
              <a:rPr lang="cs-CZ" dirty="0"/>
              <a:t>Ideovým východiskem se stal odpor proti revoluci, osvícenství. Ústřední roli zaujímá důraz na tradice, společenský řád a zvyky a instituce. </a:t>
            </a:r>
          </a:p>
          <a:p>
            <a:r>
              <a:rPr lang="cs-CZ" dirty="0"/>
              <a:t>Svoboda jednotlivce musí být spojena s vědomím odpovědnosti a ochotu přijímat závazky a povinnosti. Platí to ve vztahu k majetku, který je nedotknutelný a je základem lidské nezávislosti a bezpečí. Skepse k víře v pokrok a radikálním, či revolučním hnutím. </a:t>
            </a:r>
          </a:p>
          <a:p>
            <a:r>
              <a:rPr lang="cs-CZ" dirty="0"/>
              <a:t>V 80. letech 20. století příklon k ekonomickému neoliberalizmu. (Margaret Thatcher/</a:t>
            </a:r>
            <a:r>
              <a:rPr lang="cs-CZ" dirty="0" err="1"/>
              <a:t>ová</a:t>
            </a:r>
            <a:r>
              <a:rPr lang="cs-CZ" dirty="0"/>
              <a:t>)</a:t>
            </a:r>
          </a:p>
          <a:p>
            <a:r>
              <a:rPr lang="cs-CZ" b="1" u="sng" dirty="0"/>
              <a:t>Obecně – tam kde se objevila malá konfliktní linie – církev – stát – jsou konzervativci silnější – Malta, Island, Irsko a Británie</a:t>
            </a:r>
          </a:p>
          <a:p>
            <a:r>
              <a:rPr lang="cs-CZ" b="1" dirty="0"/>
              <a:t>Tato rodina má velmi blízko ke křesťanskodemokratickému táboru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556373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Krajní pravice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Piero</a:t>
            </a:r>
            <a:r>
              <a:rPr lang="cs-CZ" dirty="0"/>
              <a:t> </a:t>
            </a:r>
            <a:r>
              <a:rPr lang="cs-CZ"/>
              <a:t>Ignazi</a:t>
            </a:r>
            <a:r>
              <a:rPr lang="cs-CZ" dirty="0"/>
              <a:t>:</a:t>
            </a:r>
          </a:p>
          <a:p>
            <a:r>
              <a:rPr lang="cs-CZ" dirty="0"/>
              <a:t>1. Musí se pohybovat na pravém okraji, přičemž žádná strana nesmí být napravo od nich 2. Napojení na fašistickou mytologii a principy – 3. Hodnoty, témata a politiky zavrhující demokracii. (pro identifikaci stačí prvek 1 a 3).</a:t>
            </a:r>
          </a:p>
          <a:p>
            <a:r>
              <a:rPr lang="cs-CZ" dirty="0" err="1"/>
              <a:t>Cas</a:t>
            </a:r>
            <a:r>
              <a:rPr lang="cs-CZ" dirty="0"/>
              <a:t> </a:t>
            </a:r>
            <a:r>
              <a:rPr lang="cs-CZ" dirty="0" err="1"/>
              <a:t>Mudde</a:t>
            </a:r>
            <a:r>
              <a:rPr lang="cs-CZ" dirty="0"/>
              <a:t> - minimalistický koncept – čtyři prvky – nacionalizmus, xenofobie, volání po právu a pořádku a programu, či představě šovinistického sociálního zabezpečení. (sociální politika – fungovat musí pro naše lidi).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565451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Etnické a regionální strany – úvod ke stranické rodině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Centrum x Periferie</a:t>
            </a:r>
          </a:p>
          <a:p>
            <a:r>
              <a:rPr lang="cs-CZ" dirty="0"/>
              <a:t>von </a:t>
            </a:r>
            <a:r>
              <a:rPr lang="cs-CZ" dirty="0" err="1"/>
              <a:t>Beyme</a:t>
            </a:r>
            <a:r>
              <a:rPr lang="cs-CZ" dirty="0"/>
              <a:t>: etnické strany, které mají ve svém regionu hegemonní pozici – vykazují inklinaci k pravostředové konzervativní orientaci a fungují jako „svébytné </a:t>
            </a:r>
            <a:r>
              <a:rPr lang="cs-CZ" dirty="0" err="1"/>
              <a:t>catch-all</a:t>
            </a:r>
            <a:r>
              <a:rPr lang="cs-CZ" dirty="0"/>
              <a:t> strany“. </a:t>
            </a:r>
          </a:p>
          <a:p>
            <a:r>
              <a:rPr lang="cs-CZ" dirty="0"/>
              <a:t>V industriálních a urbanizovaných regionech – převažuje – levicová orientace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240288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Etnické a regionální strany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konfliktní linie centrum x periferie </a:t>
            </a:r>
          </a:p>
          <a:p>
            <a:r>
              <a:rPr lang="cs-CZ" dirty="0"/>
              <a:t>Západní Evropa – ve 20. století jen několik málo úspěšných regionálních a etnických formací: např.</a:t>
            </a:r>
          </a:p>
          <a:p>
            <a:r>
              <a:rPr lang="cs-CZ" i="1" dirty="0"/>
              <a:t>bavorská CSU, Jihotyrolská lidová strana (Itálie), Švédská lidová strana (Finsko).</a:t>
            </a:r>
            <a:endParaRPr lang="cs-CZ" dirty="0"/>
          </a:p>
          <a:p>
            <a:r>
              <a:rPr lang="cs-CZ" dirty="0"/>
              <a:t>Strany – nejvýznamnější </a:t>
            </a:r>
          </a:p>
          <a:p>
            <a:r>
              <a:rPr lang="cs-CZ" b="1" dirty="0"/>
              <a:t>Skotská národní strana SNP, </a:t>
            </a:r>
          </a:p>
          <a:p>
            <a:r>
              <a:rPr lang="cs-CZ" b="1" dirty="0"/>
              <a:t>Konvergence a Jednota (</a:t>
            </a:r>
            <a:r>
              <a:rPr lang="cs-CZ" b="1" dirty="0" err="1"/>
              <a:t>CiU</a:t>
            </a:r>
            <a:r>
              <a:rPr lang="cs-CZ" b="1" dirty="0"/>
              <a:t>) – Katalánsko, </a:t>
            </a:r>
          </a:p>
          <a:p>
            <a:r>
              <a:rPr lang="cs-CZ" b="1" dirty="0"/>
              <a:t>Jihotyrolská lidová strana (SVP) – působí v Itálii – jižní Tyrolsko, </a:t>
            </a:r>
          </a:p>
          <a:p>
            <a:r>
              <a:rPr lang="cs-CZ" b="1" dirty="0"/>
              <a:t>Liga Ticina </a:t>
            </a:r>
            <a:r>
              <a:rPr lang="cs-CZ" b="1" dirty="0" err="1"/>
              <a:t>LdT</a:t>
            </a:r>
            <a:r>
              <a:rPr lang="cs-CZ" b="1" dirty="0"/>
              <a:t> – Švýcarsko,</a:t>
            </a:r>
          </a:p>
          <a:p>
            <a:r>
              <a:rPr lang="cs-CZ" b="1" dirty="0"/>
              <a:t>SFP Švédská lidová strana – Finsko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355664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Etnické a regionální strany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 90. letech – </a:t>
            </a:r>
            <a:r>
              <a:rPr lang="cs-CZ" dirty="0" err="1"/>
              <a:t>revival</a:t>
            </a:r>
            <a:r>
              <a:rPr lang="cs-CZ" dirty="0"/>
              <a:t> etnických a regionálních partikulárních zájmů. </a:t>
            </a:r>
          </a:p>
          <a:p>
            <a:r>
              <a:rPr lang="cs-CZ" b="1" i="1" u="sng" dirty="0"/>
              <a:t>Revitalizace etnické konfliktní linie</a:t>
            </a:r>
            <a:r>
              <a:rPr lang="cs-CZ" i="1" dirty="0"/>
              <a:t> </a:t>
            </a:r>
          </a:p>
          <a:p>
            <a:r>
              <a:rPr lang="cs-CZ" dirty="0"/>
              <a:t>Role evropské integrace – oslabila národní státy. </a:t>
            </a:r>
          </a:p>
          <a:p>
            <a:r>
              <a:rPr lang="cs-CZ" dirty="0"/>
              <a:t>Tato stranická rodina – patří k nejvíc proevropským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284748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Identita regionálních a etnických stran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orientace na obranu zájmů určitého regionu, či etnika</a:t>
            </a:r>
          </a:p>
          <a:p>
            <a:r>
              <a:rPr lang="cs-CZ" dirty="0"/>
              <a:t>Strmiska: </a:t>
            </a:r>
            <a:r>
              <a:rPr lang="cs-CZ" b="1" dirty="0"/>
              <a:t>Regionální strany</a:t>
            </a:r>
            <a:r>
              <a:rPr lang="cs-CZ" dirty="0"/>
              <a:t>, můžeme definovat: „jako formace, jejichž ideová, programová a organizační identita, stejně jako jimi používané zdroje politické legitimace a mobilizace voličů mají </a:t>
            </a:r>
            <a:r>
              <a:rPr lang="cs-CZ" b="1" dirty="0"/>
              <a:t>regionální charakter</a:t>
            </a:r>
            <a:r>
              <a:rPr lang="cs-CZ" dirty="0"/>
              <a:t>. </a:t>
            </a:r>
            <a:r>
              <a:rPr lang="cs-CZ" b="1" dirty="0"/>
              <a:t>Pro etnické strany lze použít podobnou definici </a:t>
            </a:r>
            <a:r>
              <a:rPr lang="cs-CZ" dirty="0"/>
              <a:t>– ovšem s tím rozdílem, že identita a zdroje nemají charakter regionální, </a:t>
            </a:r>
            <a:r>
              <a:rPr lang="cs-CZ" b="1" dirty="0"/>
              <a:t>ale etnický.“ Strmiska </a:t>
            </a:r>
          </a:p>
          <a:p>
            <a:r>
              <a:rPr lang="cs-CZ" dirty="0"/>
              <a:t>regionální strany – MOHOU BÝT A VĚŠTŠINOU TAKÉ JSOU STRANAMI ETNICKÝMI.</a:t>
            </a:r>
            <a:r>
              <a:rPr lang="cs-CZ" b="1" dirty="0"/>
              <a:t> </a:t>
            </a:r>
          </a:p>
          <a:p>
            <a:r>
              <a:rPr lang="cs-CZ" b="1" dirty="0"/>
              <a:t>Ale JE NEPŘESNÉ – OBĚ SKUPINY ZTOTOŽŇOVAT</a:t>
            </a:r>
          </a:p>
        </p:txBody>
      </p:sp>
    </p:spTree>
    <p:extLst>
      <p:ext uri="{BB962C8B-B14F-4D97-AF65-F5344CB8AC3E}">
        <p14:creationId xmlns:p14="http://schemas.microsoft.com/office/powerpoint/2010/main" val="235913924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Regionální nebo etnická strana?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Křesťansko-sociální unie  </a:t>
            </a:r>
            <a:r>
              <a:rPr lang="cs-CZ" dirty="0"/>
              <a:t>(Bavorsko)?</a:t>
            </a:r>
          </a:p>
          <a:p>
            <a:r>
              <a:rPr lang="cs-CZ" i="1" dirty="0"/>
              <a:t>Švédská lidová strana </a:t>
            </a:r>
            <a:r>
              <a:rPr lang="cs-CZ" dirty="0"/>
              <a:t>(Finsko)?  </a:t>
            </a:r>
          </a:p>
          <a:p>
            <a:r>
              <a:rPr lang="cs-CZ" b="1" dirty="0"/>
              <a:t>Stranická rodina značně heterogenní. </a:t>
            </a:r>
          </a:p>
        </p:txBody>
      </p:sp>
    </p:spTree>
    <p:extLst>
      <p:ext uri="{BB962C8B-B14F-4D97-AF65-F5344CB8AC3E}">
        <p14:creationId xmlns:p14="http://schemas.microsoft.com/office/powerpoint/2010/main" val="62691635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Klaus von </a:t>
            </a:r>
            <a:r>
              <a:rPr lang="cs-CZ" b="1" dirty="0" err="1"/>
              <a:t>Beyme</a:t>
            </a:r>
            <a:endParaRPr lang="cs-CZ" b="1" dirty="0"/>
          </a:p>
          <a:p>
            <a:r>
              <a:rPr lang="cs-CZ" b="1" dirty="0"/>
              <a:t> </a:t>
            </a:r>
            <a:r>
              <a:rPr lang="cs-CZ" dirty="0"/>
              <a:t>- etnické strany, které disponují ve svém regionu hegemonní pozici vykazují inklinaci k pravostředové (nejspíše) konzervativní orientaci a v podstatě fungují v daném regionu jako svébytné </a:t>
            </a:r>
            <a:r>
              <a:rPr lang="cs-CZ" dirty="0" err="1"/>
              <a:t>catch-all</a:t>
            </a:r>
            <a:r>
              <a:rPr lang="cs-CZ" dirty="0"/>
              <a:t> strany. </a:t>
            </a:r>
          </a:p>
          <a:p>
            <a:r>
              <a:rPr lang="cs-CZ" dirty="0"/>
              <a:t>Naopak – je-li regionální prostředí diverzifikované, tj. působí-li zde několik konkurenčních stran, je pravděpodobné, že některá z nich bude levicověji orientovaná. </a:t>
            </a:r>
          </a:p>
          <a:p>
            <a:r>
              <a:rPr lang="cs-CZ" dirty="0"/>
              <a:t>rozvinutost daného regionu – levicová inklinace – v </a:t>
            </a:r>
            <a:r>
              <a:rPr lang="cs-CZ" dirty="0" err="1"/>
              <a:t>industrializovanějších</a:t>
            </a:r>
            <a:r>
              <a:rPr lang="cs-CZ" dirty="0"/>
              <a:t> a urbanizovanějších regionech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287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H. </a:t>
            </a:r>
            <a:r>
              <a:rPr lang="cs-CZ" dirty="0" err="1"/>
              <a:t>Kitschelt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Tři typy nových politických stran v SVE po roce 1989</a:t>
            </a:r>
            <a:r>
              <a:rPr lang="cs-CZ" dirty="0"/>
              <a:t>:</a:t>
            </a:r>
          </a:p>
          <a:p>
            <a:r>
              <a:rPr lang="cs-CZ" b="1" dirty="0"/>
              <a:t>charizmatické, klientelistické a programové </a:t>
            </a:r>
          </a:p>
          <a:p>
            <a:r>
              <a:rPr lang="cs-CZ" b="1" dirty="0"/>
              <a:t>Programové </a:t>
            </a:r>
            <a:r>
              <a:rPr lang="cs-CZ" dirty="0"/>
              <a:t>favorizují</a:t>
            </a:r>
            <a:r>
              <a:rPr lang="cs-CZ" b="1" dirty="0"/>
              <a:t> úspěšný přechod k demokracii </a:t>
            </a:r>
          </a:p>
          <a:p>
            <a:r>
              <a:rPr lang="cs-CZ" dirty="0"/>
              <a:t>Stranické systémy klientelistických a charizmatických stran se podle </a:t>
            </a:r>
            <a:r>
              <a:rPr lang="cs-CZ" dirty="0" err="1"/>
              <a:t>Kitschelta</a:t>
            </a:r>
            <a:r>
              <a:rPr lang="cs-CZ" dirty="0"/>
              <a:t> mohou udržet za dvou podmínek a to „pokud 1) oslovují prosté a nevzdělané voliče, pro které rozpor mezi demokratickými normami a chováním strany není nápadný nebo problematický a 2) neoperují v prostředí ekonomického růstu a </a:t>
            </a:r>
            <a:r>
              <a:rPr lang="cs-CZ" dirty="0" err="1"/>
              <a:t>sektorálních</a:t>
            </a:r>
            <a:r>
              <a:rPr lang="cs-CZ" dirty="0"/>
              <a:t> změn, které ruší rovnováhu politických koalic dotvořené těmito stranickými systémy.“ KITSCHELT: </a:t>
            </a:r>
            <a:r>
              <a:rPr lang="cs-CZ" i="1" dirty="0" err="1"/>
              <a:t>Formation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Party </a:t>
            </a:r>
            <a:r>
              <a:rPr lang="cs-CZ" i="1" dirty="0" err="1"/>
              <a:t>Cleavages</a:t>
            </a:r>
            <a:r>
              <a:rPr lang="cs-CZ" i="1" dirty="0"/>
              <a:t>... </a:t>
            </a:r>
            <a:r>
              <a:rPr lang="cs-CZ" dirty="0" err="1"/>
              <a:t>c</a:t>
            </a:r>
            <a:r>
              <a:rPr lang="cs-CZ" dirty="0"/>
              <a:t>. </a:t>
            </a:r>
            <a:r>
              <a:rPr lang="cs-CZ" dirty="0" err="1"/>
              <a:t>d</a:t>
            </a:r>
            <a:r>
              <a:rPr lang="cs-CZ" dirty="0"/>
              <a:t>., s. 450. </a:t>
            </a:r>
          </a:p>
          <a:p>
            <a:endParaRPr lang="cs-CZ" b="1" dirty="0"/>
          </a:p>
          <a:p>
            <a:r>
              <a:rPr lang="cs-CZ" b="1" dirty="0"/>
              <a:t>Více viz další snímky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731002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Evropská svobodná aliance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Založena r. 1981</a:t>
            </a:r>
          </a:p>
          <a:p>
            <a:r>
              <a:rPr lang="cs-CZ" dirty="0"/>
              <a:t>Několik desítek členů</a:t>
            </a:r>
          </a:p>
          <a:p>
            <a:r>
              <a:rPr lang="cs-CZ" dirty="0"/>
              <a:t>http://www.e-f-a.org/home/</a:t>
            </a:r>
          </a:p>
          <a:p>
            <a:r>
              <a:rPr lang="cs-CZ" dirty="0"/>
              <a:t>Mnoho významných etnických a regionálních formací jsou ukotveny </a:t>
            </a:r>
            <a:r>
              <a:rPr lang="cs-CZ" b="1" dirty="0"/>
              <a:t>mimo</a:t>
            </a:r>
            <a:r>
              <a:rPr lang="cs-CZ" dirty="0"/>
              <a:t> Evropskou svobodnou alianci, např.</a:t>
            </a:r>
            <a:r>
              <a:rPr lang="cs-CZ" b="1" dirty="0"/>
              <a:t> </a:t>
            </a:r>
            <a:r>
              <a:rPr lang="cs-CZ" dirty="0"/>
              <a:t>Jihotyrolská evropská strana</a:t>
            </a:r>
          </a:p>
          <a:p>
            <a:r>
              <a:rPr lang="cs-CZ" dirty="0"/>
              <a:t>Členové např. Moravané, Hnutí za autonomii Slezska, </a:t>
            </a:r>
            <a:r>
              <a:rPr lang="cs-CZ" dirty="0" err="1"/>
              <a:t>Plaid</a:t>
            </a:r>
            <a:r>
              <a:rPr lang="cs-CZ" dirty="0"/>
              <a:t> </a:t>
            </a:r>
            <a:r>
              <a:rPr lang="cs-CZ" dirty="0" err="1"/>
              <a:t>Cymru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446685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u="sng" dirty="0"/>
              <a:t>Vývoj etnických a regionálních stran ve střední Evropě po r. 1989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 Polsku a ČR – dnes představují etnicky homogenní společnosti</a:t>
            </a:r>
          </a:p>
          <a:p>
            <a:r>
              <a:rPr lang="cs-CZ" dirty="0" err="1"/>
              <a:t>marginalita</a:t>
            </a:r>
            <a:r>
              <a:rPr lang="cs-CZ" dirty="0"/>
              <a:t> těchto uskupení </a:t>
            </a:r>
          </a:p>
          <a:p>
            <a:r>
              <a:rPr lang="cs-CZ" dirty="0"/>
              <a:t>PL - Blok národnostní menšin (1991) zástupci </a:t>
            </a:r>
            <a:r>
              <a:rPr lang="cs-CZ" b="1" u="sng" dirty="0"/>
              <a:t>Ukrajinců, Čechů, Litevců a Slováků</a:t>
            </a:r>
            <a:r>
              <a:rPr lang="cs-CZ" dirty="0"/>
              <a:t> </a:t>
            </a:r>
          </a:p>
          <a:p>
            <a:r>
              <a:rPr lang="cs-CZ" dirty="0"/>
              <a:t>Do bloku nevstoupili Němci, kandidovali samostatně. Ve volbách r. 1991 získali 7 poslanců. (V těchto volbách nebyl stanoven volební práh.)</a:t>
            </a:r>
          </a:p>
          <a:p>
            <a:r>
              <a:rPr lang="cs-CZ" dirty="0"/>
              <a:t>V současnosti – německá menšina – problém s „vymírajícím elektorátem“.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350484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Slezská identita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RAŚ (Ruch autonomii </a:t>
            </a:r>
            <a:r>
              <a:rPr lang="cs-CZ" dirty="0" err="1"/>
              <a:t>Śląska</a:t>
            </a:r>
            <a:r>
              <a:rPr lang="cs-CZ" dirty="0"/>
              <a:t>), předseda </a:t>
            </a:r>
            <a:r>
              <a:rPr lang="cs-CZ" dirty="0" err="1"/>
              <a:t>Jerzy</a:t>
            </a:r>
            <a:r>
              <a:rPr lang="cs-CZ" dirty="0"/>
              <a:t> </a:t>
            </a:r>
            <a:r>
              <a:rPr lang="cs-CZ" dirty="0" err="1"/>
              <a:t>Gorzelik</a:t>
            </a:r>
            <a:endParaRPr lang="cs-CZ" dirty="0"/>
          </a:p>
          <a:p>
            <a:r>
              <a:rPr lang="cs-CZ" dirty="0"/>
              <a:t>Slezsko – v meziválečném období autonomní Slezské vojvodství. </a:t>
            </a:r>
          </a:p>
          <a:p>
            <a:r>
              <a:rPr lang="cs-CZ" dirty="0"/>
              <a:t>Ve volbách do </a:t>
            </a:r>
            <a:r>
              <a:rPr lang="cs-CZ" i="1" dirty="0" err="1"/>
              <a:t>Sejmiku</a:t>
            </a:r>
            <a:r>
              <a:rPr lang="cs-CZ" dirty="0"/>
              <a:t> 2010 – zisk kolem 9 % hlasů. </a:t>
            </a:r>
            <a:r>
              <a:rPr lang="cs-CZ"/>
              <a:t>Tři zastupitelé. </a:t>
            </a:r>
            <a:r>
              <a:rPr lang="cs-CZ" dirty="0"/>
              <a:t>RAŚ – v koalici s PO. </a:t>
            </a:r>
          </a:p>
          <a:p>
            <a:r>
              <a:rPr lang="cs-CZ" dirty="0"/>
              <a:t>Ne všechny části dnešního Slezského vojvodství tvoří součást historického Slezska, což snižuje potenciál strany.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556826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Česká republika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Hnutí za samosprávnou demokracii – Společnost pro Moravu a Slezsko </a:t>
            </a:r>
          </a:p>
          <a:p>
            <a:r>
              <a:rPr lang="cs-CZ" dirty="0"/>
              <a:t>Ve volbách v roce 1990, zisk 10 % hlasů, v roce 1992 – překročili 5 % hranici. V roce 1996 – strana je mimo Poslaneckou sněmovnu.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789299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Slovensko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Maďarská menšina 10 % obyvatel Slovenska</a:t>
            </a:r>
          </a:p>
          <a:p>
            <a:r>
              <a:rPr lang="cs-CZ" dirty="0"/>
              <a:t>r. 1989 – Maďarská nezávislá iniciativa, úzce spolupracuje s VPN, v roce 1991 – se transformuje v </a:t>
            </a:r>
            <a:r>
              <a:rPr lang="cs-CZ" i="1" dirty="0"/>
              <a:t>Maďarskou občanskou stranu </a:t>
            </a:r>
            <a:endParaRPr lang="cs-CZ" dirty="0"/>
          </a:p>
          <a:p>
            <a:r>
              <a:rPr lang="cs-CZ" dirty="0"/>
              <a:t>1990 – Spolužití</a:t>
            </a:r>
          </a:p>
          <a:p>
            <a:r>
              <a:rPr lang="cs-CZ" dirty="0"/>
              <a:t>1990 - Maďarské křesťanskodemokratické hnutí </a:t>
            </a:r>
          </a:p>
          <a:p>
            <a:r>
              <a:rPr lang="cs-CZ" dirty="0"/>
              <a:t>Rok 1998 – sloučení všech 3 stran do SMK. (Strana maďarské koalice, v současnosti se jmenuje Strana maďarské komunity).</a:t>
            </a:r>
          </a:p>
          <a:p>
            <a:r>
              <a:rPr lang="cs-CZ" dirty="0"/>
              <a:t>2009 – vznik strany Most-</a:t>
            </a:r>
            <a:r>
              <a:rPr lang="cs-CZ" dirty="0" err="1"/>
              <a:t>Híd</a:t>
            </a:r>
            <a:r>
              <a:rPr lang="cs-CZ" dirty="0"/>
              <a:t>. (Není vázána pouze na maďarskou etnicitu, ale snaží se být stranou </a:t>
            </a:r>
            <a:r>
              <a:rPr lang="cs-CZ" dirty="0" err="1"/>
              <a:t>multietnickou</a:t>
            </a:r>
            <a:r>
              <a:rPr lang="cs-CZ" dirty="0"/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3463723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M. </a:t>
            </a:r>
            <a:r>
              <a:rPr lang="cs-CZ" dirty="0" err="1"/>
              <a:t>Duverger</a:t>
            </a:r>
            <a:endParaRPr lang="cs-CZ" dirty="0"/>
          </a:p>
          <a:p>
            <a:r>
              <a:rPr lang="cs-CZ" dirty="0"/>
              <a:t>J. Blondel</a:t>
            </a:r>
          </a:p>
          <a:p>
            <a:r>
              <a:rPr lang="cs-CZ" dirty="0"/>
              <a:t>G. </a:t>
            </a:r>
            <a:r>
              <a:rPr lang="cs-CZ" dirty="0" err="1"/>
              <a:t>Sartori</a:t>
            </a:r>
            <a:endParaRPr lang="en-GB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Teorie stranických systémů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8333810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Stranické systémy - přístupy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b="1" dirty="0" err="1"/>
              <a:t>Institucionalisté</a:t>
            </a:r>
            <a:r>
              <a:rPr lang="cs-CZ" b="1" dirty="0"/>
              <a:t> – </a:t>
            </a:r>
            <a:r>
              <a:rPr lang="cs-CZ" dirty="0"/>
              <a:t>Klaus </a:t>
            </a:r>
            <a:r>
              <a:rPr lang="cs-CZ" dirty="0" err="1"/>
              <a:t>von</a:t>
            </a:r>
            <a:r>
              <a:rPr lang="cs-CZ" dirty="0"/>
              <a:t> </a:t>
            </a:r>
            <a:r>
              <a:rPr lang="cs-CZ" dirty="0" err="1"/>
              <a:t>Beyme</a:t>
            </a:r>
            <a:r>
              <a:rPr lang="cs-CZ" dirty="0"/>
              <a:t>, </a:t>
            </a:r>
            <a:r>
              <a:rPr lang="cs-CZ" dirty="0" err="1"/>
              <a:t>Maurice</a:t>
            </a:r>
            <a:r>
              <a:rPr lang="cs-CZ" dirty="0"/>
              <a:t> </a:t>
            </a:r>
            <a:r>
              <a:rPr lang="cs-CZ" dirty="0" err="1"/>
              <a:t>Duverger</a:t>
            </a:r>
            <a:r>
              <a:rPr lang="cs-CZ" dirty="0"/>
              <a:t> – preference výzkumu vazeb mezi politickým a stranickým systémem</a:t>
            </a:r>
          </a:p>
          <a:p>
            <a:pPr lvl="0"/>
            <a:r>
              <a:rPr lang="cs-CZ" b="1" dirty="0"/>
              <a:t>Sociologizující autoři</a:t>
            </a:r>
            <a:r>
              <a:rPr lang="cs-CZ" dirty="0"/>
              <a:t> – Stein </a:t>
            </a:r>
            <a:r>
              <a:rPr lang="cs-CZ" dirty="0" err="1"/>
              <a:t>Rokkan</a:t>
            </a:r>
            <a:r>
              <a:rPr lang="cs-CZ" dirty="0"/>
              <a:t>, Gabriel </a:t>
            </a:r>
            <a:r>
              <a:rPr lang="cs-CZ" dirty="0" err="1"/>
              <a:t>Almond</a:t>
            </a:r>
            <a:r>
              <a:rPr lang="cs-CZ" dirty="0"/>
              <a:t> – klíčová determinanta – vazba stranického systému na společnost a její struktury. </a:t>
            </a:r>
          </a:p>
          <a:p>
            <a:pPr lvl="0"/>
            <a:r>
              <a:rPr lang="cs-CZ" b="1" dirty="0"/>
              <a:t>Zastánci důrazu na stranickou soutěž</a:t>
            </a:r>
            <a:r>
              <a:rPr lang="cs-CZ" dirty="0"/>
              <a:t> – </a:t>
            </a:r>
            <a:r>
              <a:rPr lang="cs-CZ" dirty="0" err="1"/>
              <a:t>Giovanni</a:t>
            </a:r>
            <a:r>
              <a:rPr lang="cs-CZ" dirty="0"/>
              <a:t> </a:t>
            </a:r>
            <a:r>
              <a:rPr lang="cs-CZ" dirty="0" err="1"/>
              <a:t>Sartori</a:t>
            </a:r>
            <a:r>
              <a:rPr lang="cs-CZ" dirty="0"/>
              <a:t>, </a:t>
            </a:r>
            <a:r>
              <a:rPr lang="cs-CZ" dirty="0" err="1"/>
              <a:t>Anthony</a:t>
            </a:r>
            <a:r>
              <a:rPr lang="cs-CZ" dirty="0"/>
              <a:t> </a:t>
            </a:r>
            <a:r>
              <a:rPr lang="cs-CZ" dirty="0" err="1"/>
              <a:t>Downs</a:t>
            </a:r>
            <a:r>
              <a:rPr lang="cs-CZ" dirty="0"/>
              <a:t> – preference v rámci teorií racionální volby studium interakcí a strategii jednotlivých politických stran.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374634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err="1"/>
              <a:t>Duvergerovy</a:t>
            </a:r>
            <a:r>
              <a:rPr lang="cs-CZ" b="1" u="sng" dirty="0"/>
              <a:t> zákony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Systém proporčního zastoupení podporuje systém více (než dvou) stran, které jsou rigidní, nezávislé a stabilní</a:t>
            </a:r>
          </a:p>
          <a:p>
            <a:pPr lvl="0"/>
            <a:r>
              <a:rPr lang="cs-CZ" dirty="0"/>
              <a:t>Dvoukolový většinový systém podporuje systém více než dvou, závislých, pružných a relativně stabilních stran</a:t>
            </a:r>
          </a:p>
          <a:p>
            <a:r>
              <a:rPr lang="cs-CZ" dirty="0"/>
              <a:t>Jednokolový většinový systém vede k </a:t>
            </a:r>
            <a:r>
              <a:rPr lang="cs-CZ" dirty="0" err="1"/>
              <a:t>bipartizmu</a:t>
            </a:r>
            <a:r>
              <a:rPr lang="cs-CZ" dirty="0"/>
              <a:t> a alternaci vlády mezi oběma nezávislými stranami.</a:t>
            </a:r>
          </a:p>
        </p:txBody>
      </p:sp>
    </p:spTree>
    <p:extLst>
      <p:ext uri="{BB962C8B-B14F-4D97-AF65-F5344CB8AC3E}">
        <p14:creationId xmlns:p14="http://schemas.microsoft.com/office/powerpoint/2010/main" val="665675943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7B9899"/>
                </a:solidFill>
              </a:rPr>
              <a:t>Revize </a:t>
            </a:r>
            <a:r>
              <a:rPr lang="cs-CZ" altLang="cs-CZ" b="1" dirty="0" err="1">
                <a:solidFill>
                  <a:srgbClr val="7B9899"/>
                </a:solidFill>
              </a:rPr>
              <a:t>Duvergerových</a:t>
            </a:r>
            <a:r>
              <a:rPr lang="cs-CZ" altLang="cs-CZ" b="1" dirty="0">
                <a:solidFill>
                  <a:srgbClr val="7B9899"/>
                </a:solidFill>
              </a:rPr>
              <a:t> zákonů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609600" indent="-609600" eaLnBrk="1" hangingPunct="1"/>
            <a:r>
              <a:rPr lang="cs-CZ" altLang="cs-CZ" b="1" dirty="0" err="1"/>
              <a:t>Duvergerův</a:t>
            </a:r>
            <a:r>
              <a:rPr lang="cs-CZ" altLang="cs-CZ" b="1" dirty="0"/>
              <a:t> zákon </a:t>
            </a:r>
            <a:r>
              <a:rPr lang="cs-CZ" altLang="cs-CZ" dirty="0"/>
              <a:t>– Jednokolový většinový systém podporuje systém dvou stran</a:t>
            </a:r>
          </a:p>
          <a:p>
            <a:pPr marL="609600" indent="-609600" eaLnBrk="1" hangingPunct="1"/>
            <a:r>
              <a:rPr lang="cs-CZ" altLang="cs-CZ" b="1" dirty="0" err="1"/>
              <a:t>Duvergerova</a:t>
            </a:r>
            <a:r>
              <a:rPr lang="cs-CZ" altLang="cs-CZ" b="1" dirty="0"/>
              <a:t> hypotéza </a:t>
            </a:r>
            <a:r>
              <a:rPr lang="cs-CZ" altLang="cs-CZ" dirty="0"/>
              <a:t>– Dvoukolový systém a systém poměrného zastoupení podporují multipartizmus. </a:t>
            </a:r>
          </a:p>
          <a:p>
            <a:pPr marL="609600" indent="-609600" eaLnBrk="1" hangingPunct="1"/>
            <a:endParaRPr lang="cs-CZ" altLang="cs-CZ" dirty="0"/>
          </a:p>
          <a:p>
            <a:pPr marL="609600" indent="-609600" eaLnBrk="1" hangingPunct="1"/>
            <a:r>
              <a:rPr lang="cs-CZ" altLang="cs-CZ" dirty="0"/>
              <a:t>Všechny volební systémy mají </a:t>
            </a:r>
            <a:r>
              <a:rPr lang="cs-CZ" altLang="cs-CZ" b="1" dirty="0"/>
              <a:t>mechanické</a:t>
            </a:r>
            <a:r>
              <a:rPr lang="cs-CZ" altLang="cs-CZ" dirty="0"/>
              <a:t>  (vztahuje se k přepočtu hlasů na mandáty) a </a:t>
            </a:r>
            <a:r>
              <a:rPr lang="cs-CZ" altLang="cs-CZ" b="1" dirty="0"/>
              <a:t>psychologické</a:t>
            </a:r>
            <a:r>
              <a:rPr lang="cs-CZ" altLang="cs-CZ" dirty="0"/>
              <a:t> (vztahuje se na voliče) </a:t>
            </a:r>
            <a:r>
              <a:rPr lang="cs-CZ" altLang="cs-CZ" b="1" dirty="0"/>
              <a:t>účinky</a:t>
            </a:r>
            <a:r>
              <a:rPr lang="cs-CZ" alt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88741259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Stranické systémy (M. </a:t>
            </a:r>
            <a:r>
              <a:rPr lang="cs-CZ" dirty="0" err="1"/>
              <a:t>Duverger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Systémy s jednou stranou</a:t>
            </a:r>
            <a:r>
              <a:rPr lang="cs-CZ" dirty="0"/>
              <a:t> (typické pro nedemokratické země)</a:t>
            </a:r>
          </a:p>
          <a:p>
            <a:r>
              <a:rPr lang="cs-CZ" b="1" dirty="0"/>
              <a:t>Systémy se dvěma stranami</a:t>
            </a:r>
            <a:r>
              <a:rPr lang="cs-CZ" dirty="0"/>
              <a:t> (bipartijní) – soutěží dvě politické strany </a:t>
            </a:r>
          </a:p>
          <a:p>
            <a:r>
              <a:rPr lang="cs-CZ" b="1" dirty="0"/>
              <a:t>Systémy </a:t>
            </a:r>
            <a:r>
              <a:rPr lang="cs-CZ" b="1" dirty="0" err="1"/>
              <a:t>multipartijní</a:t>
            </a:r>
            <a:r>
              <a:rPr lang="cs-CZ" dirty="0"/>
              <a:t> – více než dvě strany</a:t>
            </a:r>
          </a:p>
        </p:txBody>
      </p:sp>
    </p:spTree>
    <p:extLst>
      <p:ext uri="{BB962C8B-B14F-4D97-AF65-F5344CB8AC3E}">
        <p14:creationId xmlns:p14="http://schemas.microsoft.com/office/powerpoint/2010/main" val="1085645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Konfliktní linie - </a:t>
            </a:r>
            <a:r>
              <a:rPr lang="cs-CZ" dirty="0" err="1"/>
              <a:t>cleavages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u="sng" dirty="0"/>
              <a:t>Stein </a:t>
            </a:r>
            <a:r>
              <a:rPr lang="cs-CZ" b="1" u="sng" dirty="0" err="1"/>
              <a:t>Rokkan</a:t>
            </a:r>
            <a:r>
              <a:rPr lang="cs-CZ" b="1" u="sng" dirty="0"/>
              <a:t>, S. M. </a:t>
            </a:r>
            <a:r>
              <a:rPr lang="cs-CZ" b="1" u="sng" dirty="0" err="1"/>
              <a:t>Lipset</a:t>
            </a:r>
            <a:r>
              <a:rPr lang="cs-CZ" b="1" u="sng" dirty="0"/>
              <a:t>: </a:t>
            </a:r>
          </a:p>
          <a:p>
            <a:r>
              <a:rPr lang="cs-CZ" b="1" dirty="0"/>
              <a:t>Národní a průmyslová revoluce měly za následek změnu společnosti. V důsledku těchto změn došlo k utváření konfliktních linií</a:t>
            </a:r>
          </a:p>
          <a:p>
            <a:pPr lvl="1"/>
            <a:r>
              <a:rPr lang="cs-CZ" b="1" dirty="0"/>
              <a:t>Centrum x Periferie</a:t>
            </a:r>
            <a:endParaRPr lang="cs-CZ" dirty="0"/>
          </a:p>
          <a:p>
            <a:pPr lvl="1"/>
            <a:r>
              <a:rPr lang="cs-CZ" b="1" dirty="0"/>
              <a:t>Církev x Stát</a:t>
            </a:r>
            <a:endParaRPr lang="cs-CZ" dirty="0"/>
          </a:p>
          <a:p>
            <a:pPr lvl="1"/>
            <a:r>
              <a:rPr lang="cs-CZ" b="1" dirty="0"/>
              <a:t>Město x Venkov</a:t>
            </a:r>
            <a:endParaRPr lang="cs-CZ" dirty="0"/>
          </a:p>
          <a:p>
            <a:pPr lvl="1"/>
            <a:r>
              <a:rPr lang="cs-CZ" b="1" dirty="0"/>
              <a:t>Zaměstnavatelé x zaměstnanci – nebo – vlastníci x pracující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R. </a:t>
            </a:r>
            <a:r>
              <a:rPr lang="cs-CZ" dirty="0" err="1"/>
              <a:t>Inglehart</a:t>
            </a:r>
            <a:endParaRPr lang="cs-CZ" dirty="0"/>
          </a:p>
          <a:p>
            <a:pPr lvl="1"/>
            <a:r>
              <a:rPr lang="cs-CZ" dirty="0"/>
              <a:t>Možná budoucí konfliktní linie materiální x postmateriální hodnoty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Stranické systémy J. Blondel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3600" dirty="0"/>
              <a:t>1) </a:t>
            </a:r>
            <a:r>
              <a:rPr lang="cs-CZ" sz="3600" dirty="0" err="1"/>
              <a:t>bipartizmus</a:t>
            </a:r>
            <a:r>
              <a:rPr lang="cs-CZ" sz="3600" dirty="0"/>
              <a:t>, </a:t>
            </a:r>
          </a:p>
          <a:p>
            <a:r>
              <a:rPr lang="cs-CZ" sz="3600" dirty="0"/>
              <a:t>2) systém dvou a půl strany, </a:t>
            </a:r>
          </a:p>
          <a:p>
            <a:r>
              <a:rPr lang="cs-CZ" sz="3600" dirty="0"/>
              <a:t>3) </a:t>
            </a:r>
            <a:r>
              <a:rPr lang="cs-CZ" sz="3600" dirty="0" err="1"/>
              <a:t>multipartizmus</a:t>
            </a:r>
            <a:r>
              <a:rPr lang="cs-CZ" sz="3600" dirty="0"/>
              <a:t> s dominující stranou a </a:t>
            </a:r>
          </a:p>
          <a:p>
            <a:r>
              <a:rPr lang="cs-CZ" sz="3600" dirty="0"/>
              <a:t>4) </a:t>
            </a:r>
            <a:r>
              <a:rPr lang="cs-CZ" sz="3600" dirty="0" err="1"/>
              <a:t>multipartizmus</a:t>
            </a:r>
            <a:r>
              <a:rPr lang="cs-CZ" sz="3600" dirty="0"/>
              <a:t> bez dominující strany.</a:t>
            </a:r>
          </a:p>
        </p:txBody>
      </p:sp>
    </p:spTree>
    <p:extLst>
      <p:ext uri="{BB962C8B-B14F-4D97-AF65-F5344CB8AC3E}">
        <p14:creationId xmlns:p14="http://schemas.microsoft.com/office/powerpoint/2010/main" val="1762278729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/>
              <a:t>Sartori: předpoklady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0825" y="908050"/>
            <a:ext cx="8504238" cy="5834063"/>
          </a:xfrm>
        </p:spPr>
        <p:txBody>
          <a:bodyPr/>
          <a:lstStyle/>
          <a:p>
            <a:r>
              <a:rPr lang="cs-CZ" altLang="cs-CZ" dirty="0"/>
              <a:t>Dva účinky volebních systémů: </a:t>
            </a:r>
            <a:r>
              <a:rPr lang="cs-CZ" altLang="cs-CZ" b="1" dirty="0"/>
              <a:t>reduktivní</a:t>
            </a:r>
            <a:r>
              <a:rPr lang="cs-CZ" altLang="cs-CZ" dirty="0"/>
              <a:t> (počet stran), </a:t>
            </a:r>
            <a:r>
              <a:rPr lang="cs-CZ" altLang="cs-CZ" b="1" dirty="0"/>
              <a:t>omezující</a:t>
            </a:r>
            <a:r>
              <a:rPr lang="cs-CZ" altLang="cs-CZ" dirty="0"/>
              <a:t> (vztahuje se na voliče)</a:t>
            </a:r>
          </a:p>
          <a:p>
            <a:r>
              <a:rPr lang="cs-CZ" altLang="cs-CZ" dirty="0" err="1"/>
              <a:t>Duverger</a:t>
            </a:r>
            <a:r>
              <a:rPr lang="cs-CZ" altLang="cs-CZ" dirty="0"/>
              <a:t> – </a:t>
            </a:r>
            <a:r>
              <a:rPr lang="cs-CZ" altLang="cs-CZ" b="1" u="sng" dirty="0"/>
              <a:t>vyhýbá se formalizaci kritérií pro určování počtu relevantních politických stran. </a:t>
            </a:r>
          </a:p>
          <a:p>
            <a:r>
              <a:rPr lang="cs-CZ" altLang="cs-CZ" dirty="0"/>
              <a:t>Při výzkumech opomenuta důležitá proměnná – </a:t>
            </a:r>
            <a:r>
              <a:rPr lang="cs-CZ" altLang="cs-CZ" b="1" dirty="0"/>
              <a:t>dosavadní podoba stranického systému</a:t>
            </a:r>
            <a:r>
              <a:rPr lang="cs-CZ" altLang="cs-CZ" dirty="0"/>
              <a:t>. Rozlišení podle </a:t>
            </a:r>
            <a:r>
              <a:rPr lang="cs-CZ" altLang="cs-CZ" b="1" dirty="0"/>
              <a:t>strukturace</a:t>
            </a:r>
            <a:r>
              <a:rPr lang="cs-CZ" altLang="cs-CZ" dirty="0"/>
              <a:t>. Silně strukturované stranické systémy – (voliči se silně identifikují s určitým politickým proudem/stranou)</a:t>
            </a:r>
          </a:p>
          <a:p>
            <a:pPr lvl="4"/>
            <a:r>
              <a:rPr lang="cs-CZ" altLang="cs-CZ" i="1" dirty="0"/>
              <a:t>Znakem strukturovanosti stranického systému je zejména ochota voličů identifikovat se s „abstraktní představou politické strany“, typická v zemích s vysokou gramotností pro období, v němž strany honorační byly vystřídány stranami masovými. (</a:t>
            </a:r>
            <a:r>
              <a:rPr lang="cs-CZ" altLang="cs-CZ" dirty="0"/>
              <a:t>CHYTILEK – ŠEDO – LEBEDA – ČALOUD: </a:t>
            </a:r>
            <a:r>
              <a:rPr lang="cs-CZ" altLang="cs-CZ" i="1" dirty="0"/>
              <a:t>Volební systémy. </a:t>
            </a:r>
            <a:r>
              <a:rPr lang="cs-CZ" altLang="cs-CZ" dirty="0"/>
              <a:t>Praha 2009, s. 56.)</a:t>
            </a:r>
          </a:p>
        </p:txBody>
      </p:sp>
    </p:spTree>
    <p:extLst>
      <p:ext uri="{BB962C8B-B14F-4D97-AF65-F5344CB8AC3E}">
        <p14:creationId xmlns:p14="http://schemas.microsoft.com/office/powerpoint/2010/main" val="1780883170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7B9899"/>
                </a:solidFill>
              </a:rPr>
              <a:t>Giovanni Sartori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/>
              <a:t>Sartori pro odlišení stranických systémů – vymezuje dvě kategorie – počet stran, ale zde je dělí ještě na relevantní a nerelevantní, druhou </a:t>
            </a:r>
            <a:r>
              <a:rPr lang="cs-CZ" altLang="cs-CZ" sz="2800" u="sng"/>
              <a:t>kategorií je mechanizmus systému, který závisí na stupni polarizace, stupni ideologické vzdálenosti jednotlivých stran.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Vypuštění stran, které nemají na fungování politického systému vliv.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2 kritéria relevance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300"/>
              <a:t> 1. Koaliční potenciál (někdy uváděný jako vládní), nebo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300"/>
              <a:t> 2. Vyděračský potenciál </a:t>
            </a:r>
            <a:r>
              <a:rPr lang="en-US" altLang="cs-CZ" sz="2300"/>
              <a:t>(„Blackmail Potential“</a:t>
            </a:r>
            <a:r>
              <a:rPr lang="cs-CZ" altLang="cs-CZ" sz="2300"/>
              <a:t>)</a:t>
            </a:r>
            <a:r>
              <a:rPr lang="en-US" altLang="cs-CZ" sz="23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68188946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Sartori</a:t>
            </a:r>
            <a:r>
              <a:rPr lang="cs-CZ" dirty="0"/>
              <a:t> – soutěživé stranické systémy: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err="1"/>
              <a:t>Bipartizmus</a:t>
            </a:r>
            <a:r>
              <a:rPr lang="cs-CZ" b="1" dirty="0"/>
              <a:t>, </a:t>
            </a:r>
          </a:p>
          <a:p>
            <a:r>
              <a:rPr lang="cs-CZ" b="1" dirty="0"/>
              <a:t>umírněný pluralizmus, </a:t>
            </a:r>
          </a:p>
          <a:p>
            <a:r>
              <a:rPr lang="cs-CZ" b="1" dirty="0"/>
              <a:t>polarizovaný pluralizmus, </a:t>
            </a:r>
          </a:p>
          <a:p>
            <a:r>
              <a:rPr lang="cs-CZ" b="1" dirty="0"/>
              <a:t>systém </a:t>
            </a:r>
            <a:r>
              <a:rPr lang="cs-CZ" b="1" dirty="0" err="1"/>
              <a:t>predominantní</a:t>
            </a:r>
            <a:r>
              <a:rPr lang="cs-CZ" b="1" dirty="0"/>
              <a:t> strany (převládající strany), </a:t>
            </a:r>
          </a:p>
          <a:p>
            <a:r>
              <a:rPr lang="cs-CZ" b="1" dirty="0"/>
              <a:t>atomizovaný stranický systém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6307433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Nesoutěživé systémy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u="sng" dirty="0"/>
              <a:t>Systém jedné strany</a:t>
            </a:r>
            <a:r>
              <a:rPr lang="cs-CZ" dirty="0"/>
              <a:t> – existuje a je v rámci systému povolena pouze jedna jediná strany – ale i zde jsou i podtypy, které jsou definovány na základě míry a intenzity ideologie. </a:t>
            </a:r>
            <a:r>
              <a:rPr lang="cs-CZ" dirty="0" err="1"/>
              <a:t>Sartori</a:t>
            </a:r>
            <a:r>
              <a:rPr lang="cs-CZ" dirty="0"/>
              <a:t> definuje 3 podtypy jedné strany:</a:t>
            </a:r>
          </a:p>
          <a:p>
            <a:pPr lvl="0"/>
            <a:r>
              <a:rPr lang="cs-CZ" dirty="0"/>
              <a:t>systém totalitní strany </a:t>
            </a:r>
          </a:p>
          <a:p>
            <a:pPr lvl="0"/>
            <a:r>
              <a:rPr lang="cs-CZ" dirty="0"/>
              <a:t>systém autoritářské strany</a:t>
            </a:r>
          </a:p>
          <a:p>
            <a:pPr lvl="0"/>
            <a:r>
              <a:rPr lang="cs-CZ" dirty="0"/>
              <a:t>systém pragmatické strany.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379974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Nesoutěživé systémy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u="sng" dirty="0"/>
              <a:t>Systém s hegemonickou stranou</a:t>
            </a:r>
            <a:endParaRPr lang="cs-CZ" b="1" dirty="0"/>
          </a:p>
          <a:p>
            <a:r>
              <a:rPr lang="cs-CZ" b="1" dirty="0"/>
              <a:t>Ideologicko-hegemonická strana</a:t>
            </a:r>
            <a:endParaRPr lang="cs-CZ" dirty="0"/>
          </a:p>
          <a:p>
            <a:r>
              <a:rPr lang="cs-CZ" b="1" dirty="0"/>
              <a:t>Pragmaticko-hegemonická strana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64790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445</TotalTime>
  <Words>7143</Words>
  <Application>Microsoft Office PowerPoint</Application>
  <PresentationFormat>Předvádění na obrazovce (4:3)</PresentationFormat>
  <Paragraphs>622</Paragraphs>
  <Slides>95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95</vt:i4>
      </vt:variant>
    </vt:vector>
  </HeadingPairs>
  <TitlesOfParts>
    <vt:vector size="103" baseType="lpstr">
      <vt:lpstr>宋体</vt:lpstr>
      <vt:lpstr>Arial</vt:lpstr>
      <vt:lpstr>Calibri</vt:lpstr>
      <vt:lpstr>Georgia</vt:lpstr>
      <vt:lpstr>Times New Roman</vt:lpstr>
      <vt:lpstr>Wingdings</vt:lpstr>
      <vt:lpstr>Wingdings 2</vt:lpstr>
      <vt:lpstr>Administrativní</vt:lpstr>
      <vt:lpstr>Politické strany</vt:lpstr>
      <vt:lpstr>Teoretická východiska</vt:lpstr>
      <vt:lpstr>Prezentace aplikace PowerPoint</vt:lpstr>
      <vt:lpstr>Další vymezení</vt:lpstr>
      <vt:lpstr>Politické strany</vt:lpstr>
      <vt:lpstr>Vývoj politických stran</vt:lpstr>
      <vt:lpstr>Prezentace aplikace PowerPoint</vt:lpstr>
      <vt:lpstr>H. Kitschelt</vt:lpstr>
      <vt:lpstr>Konfliktní linie - cleavages</vt:lpstr>
      <vt:lpstr>Arend Lijphart 1990 </vt:lpstr>
      <vt:lpstr>Klaus von Beyme</vt:lpstr>
      <vt:lpstr>Klaus von Beyme</vt:lpstr>
      <vt:lpstr>Michael Gallagher a kol.: kritéria pro zařazení stran:</vt:lpstr>
      <vt:lpstr>Dvě úzké (obecné) charakteristiky</vt:lpstr>
      <vt:lpstr>Postkomunistická část Evropy</vt:lpstr>
      <vt:lpstr>Členství v nadnárodních stranických strukturách</vt:lpstr>
      <vt:lpstr>Peter Mair, Cas Mudde</vt:lpstr>
      <vt:lpstr>George Brunner, funkce politických stran</vt:lpstr>
      <vt:lpstr>Gabriel Almond, Bingham Powel</vt:lpstr>
      <vt:lpstr>Elmar Wiesendhal – FUNKČNÍ KATALOG </vt:lpstr>
      <vt:lpstr>Funkce politických stran (von Beyme)</vt:lpstr>
      <vt:lpstr>Vývoj politických stran v zemích střední a východní Evropy po roce 1989</vt:lpstr>
      <vt:lpstr>Transformace komunistických stran</vt:lpstr>
      <vt:lpstr>Kitschelt</vt:lpstr>
      <vt:lpstr>Kitschelt</vt:lpstr>
      <vt:lpstr>Kitschelt</vt:lpstr>
      <vt:lpstr>Strategie nástupnických post/komunistických stran</vt:lpstr>
      <vt:lpstr>Kitschelt</vt:lpstr>
      <vt:lpstr>Postkomunistické formace</vt:lpstr>
      <vt:lpstr>Politické strany</vt:lpstr>
      <vt:lpstr>Maďarsko</vt:lpstr>
      <vt:lpstr>Bulharsko</vt:lpstr>
      <vt:lpstr>Rumunsko</vt:lpstr>
      <vt:lpstr>Pobaltí </vt:lpstr>
      <vt:lpstr>Litva</vt:lpstr>
      <vt:lpstr>Litva</vt:lpstr>
      <vt:lpstr>Lotyšsko</vt:lpstr>
      <vt:lpstr>Estonsko</vt:lpstr>
      <vt:lpstr>Země bývalé Jugoslávie</vt:lpstr>
      <vt:lpstr>Slovinsko</vt:lpstr>
      <vt:lpstr>Nástupnické subjekty SKJ</vt:lpstr>
      <vt:lpstr>Neokomunistické formace</vt:lpstr>
      <vt:lpstr>Bývalé komunistické strany, členové SKJ </vt:lpstr>
      <vt:lpstr>Nástupnické subjekty SKJ</vt:lpstr>
      <vt:lpstr>Transformace</vt:lpstr>
      <vt:lpstr>Transformační potenciál postkomunistických stran</vt:lpstr>
      <vt:lpstr> Diskuze: transformační potenciál  (post) komunistických stran</vt:lpstr>
      <vt:lpstr>Postkomunistické strany </vt:lpstr>
      <vt:lpstr>Satelitní strany komunistických stran</vt:lpstr>
      <vt:lpstr>Obecné trendy vzniku pol. stran po pádu komunizmu</vt:lpstr>
      <vt:lpstr>Strany typu fóra</vt:lpstr>
      <vt:lpstr>Strany typu fóra</vt:lpstr>
      <vt:lpstr>Strany typu fóra</vt:lpstr>
      <vt:lpstr>Satelitní strany komunistických stran</vt:lpstr>
      <vt:lpstr>Stranické systémy středovýchodní Evropy</vt:lpstr>
      <vt:lpstr>Konfliktní linie</vt:lpstr>
      <vt:lpstr>Prezentace aplikace PowerPoint</vt:lpstr>
      <vt:lpstr>Prezentace aplikace PowerPoint</vt:lpstr>
      <vt:lpstr>Stranické systémy zemí SE</vt:lpstr>
      <vt:lpstr>Stranické rodiny</vt:lpstr>
      <vt:lpstr>Socialisté </vt:lpstr>
      <vt:lpstr>Sociální demokraté a socialisté</vt:lpstr>
      <vt:lpstr>Krajní levice</vt:lpstr>
      <vt:lpstr>Komunisté</vt:lpstr>
      <vt:lpstr>Komunisté</vt:lpstr>
      <vt:lpstr>Odlišení krajní levice od umírněné</vt:lpstr>
      <vt:lpstr>Skupiny krajně levicových stran</vt:lpstr>
      <vt:lpstr>Zelení </vt:lpstr>
      <vt:lpstr>Agrární strany</vt:lpstr>
      <vt:lpstr>Liberálové</vt:lpstr>
      <vt:lpstr>Křesťanští demokraté</vt:lpstr>
      <vt:lpstr>Konzervativci</vt:lpstr>
      <vt:lpstr>Krajní pravice</vt:lpstr>
      <vt:lpstr>Etnické a regionální strany – úvod ke stranické rodině</vt:lpstr>
      <vt:lpstr>Etnické a regionální strany</vt:lpstr>
      <vt:lpstr>Etnické a regionální strany</vt:lpstr>
      <vt:lpstr>Identita regionálních a etnických stran</vt:lpstr>
      <vt:lpstr>Regionální nebo etnická strana?</vt:lpstr>
      <vt:lpstr>Prezentace aplikace PowerPoint</vt:lpstr>
      <vt:lpstr>Evropská svobodná aliance </vt:lpstr>
      <vt:lpstr>Vývoj etnických a regionálních stran ve střední Evropě po r. 1989</vt:lpstr>
      <vt:lpstr>Slezská identita</vt:lpstr>
      <vt:lpstr>Česká republika</vt:lpstr>
      <vt:lpstr>Slovensko</vt:lpstr>
      <vt:lpstr>Teorie stranických systémů</vt:lpstr>
      <vt:lpstr>Stranické systémy - přístupy</vt:lpstr>
      <vt:lpstr>Duvergerovy zákony</vt:lpstr>
      <vt:lpstr>Revize Duvergerových zákonů</vt:lpstr>
      <vt:lpstr>Stranické systémy (M. Duverger)</vt:lpstr>
      <vt:lpstr>Stranické systémy J. Blondel</vt:lpstr>
      <vt:lpstr>Sartori: předpoklady</vt:lpstr>
      <vt:lpstr>Giovanni Sartori</vt:lpstr>
      <vt:lpstr>Sartori – soutěživé stranické systémy:</vt:lpstr>
      <vt:lpstr>Nesoutěživé systémy</vt:lpstr>
      <vt:lpstr>Nesoutěživé systémy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Politické strany a zájmové skupiny</dc:title>
  <dc:creator>Lukas</dc:creator>
  <cp:lastModifiedBy>Lukáš Vomlela</cp:lastModifiedBy>
  <cp:revision>24</cp:revision>
  <dcterms:created xsi:type="dcterms:W3CDTF">2012-11-04T20:58:09Z</dcterms:created>
  <dcterms:modified xsi:type="dcterms:W3CDTF">2023-06-21T07:08:14Z</dcterms:modified>
</cp:coreProperties>
</file>