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56" r:id="rId2"/>
    <p:sldId id="257" r:id="rId3"/>
    <p:sldId id="267" r:id="rId4"/>
    <p:sldId id="268" r:id="rId5"/>
    <p:sldId id="271" r:id="rId6"/>
    <p:sldId id="266" r:id="rId7"/>
    <p:sldId id="272" r:id="rId8"/>
    <p:sldId id="273" r:id="rId9"/>
    <p:sldId id="274" r:id="rId10"/>
    <p:sldId id="270" r:id="rId11"/>
    <p:sldId id="28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282" r:id="rId44"/>
    <p:sldId id="283" r:id="rId45"/>
    <p:sldId id="284" r:id="rId46"/>
    <p:sldId id="285" r:id="rId47"/>
    <p:sldId id="286" r:id="rId48"/>
    <p:sldId id="287" r:id="rId49"/>
    <p:sldId id="323" r:id="rId50"/>
    <p:sldId id="324" r:id="rId51"/>
    <p:sldId id="325" r:id="rId52"/>
    <p:sldId id="326" r:id="rId53"/>
    <p:sldId id="327" r:id="rId54"/>
    <p:sldId id="328" r:id="rId55"/>
    <p:sldId id="329" r:id="rId56"/>
    <p:sldId id="330" r:id="rId57"/>
    <p:sldId id="331" r:id="rId58"/>
    <p:sldId id="332" r:id="rId59"/>
    <p:sldId id="334" r:id="rId60"/>
    <p:sldId id="335"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64" r:id="rId88"/>
    <p:sldId id="365" r:id="rId89"/>
    <p:sldId id="366" r:id="rId90"/>
    <p:sldId id="367" r:id="rId91"/>
    <p:sldId id="368" r:id="rId92"/>
    <p:sldId id="336" r:id="rId93"/>
    <p:sldId id="369" r:id="rId94"/>
    <p:sldId id="337"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279" r:id="rId111"/>
    <p:sldId id="278" r:id="rId11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548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6"/>
    <p:restoredTop sz="94713"/>
  </p:normalViewPr>
  <p:slideViewPr>
    <p:cSldViewPr>
      <p:cViewPr varScale="1">
        <p:scale>
          <a:sx n="58" d="100"/>
          <a:sy n="58" d="100"/>
        </p:scale>
        <p:origin x="216" y="15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03.03.2023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192904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106</a:t>
            </a:fld>
            <a:endParaRPr lang="cs-CZ"/>
          </a:p>
        </p:txBody>
      </p:sp>
    </p:spTree>
    <p:extLst>
      <p:ext uri="{BB962C8B-B14F-4D97-AF65-F5344CB8AC3E}">
        <p14:creationId xmlns:p14="http://schemas.microsoft.com/office/powerpoint/2010/main" val="12367490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107</a:t>
            </a:fld>
            <a:endParaRPr lang="cs-CZ"/>
          </a:p>
        </p:txBody>
      </p:sp>
    </p:spTree>
    <p:extLst>
      <p:ext uri="{BB962C8B-B14F-4D97-AF65-F5344CB8AC3E}">
        <p14:creationId xmlns:p14="http://schemas.microsoft.com/office/powerpoint/2010/main" val="36593776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108</a:t>
            </a:fld>
            <a:endParaRPr lang="cs-CZ"/>
          </a:p>
        </p:txBody>
      </p:sp>
    </p:spTree>
    <p:extLst>
      <p:ext uri="{BB962C8B-B14F-4D97-AF65-F5344CB8AC3E}">
        <p14:creationId xmlns:p14="http://schemas.microsoft.com/office/powerpoint/2010/main" val="33243918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109</a:t>
            </a:fld>
            <a:endParaRPr lang="cs-CZ"/>
          </a:p>
        </p:txBody>
      </p:sp>
    </p:spTree>
    <p:extLst>
      <p:ext uri="{BB962C8B-B14F-4D97-AF65-F5344CB8AC3E}">
        <p14:creationId xmlns:p14="http://schemas.microsoft.com/office/powerpoint/2010/main" val="2541305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21269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2015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80651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164004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213219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38635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174674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7713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89801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769291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503850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573627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690401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897166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947739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505541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198460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999777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141665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50578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198594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141404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230241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80806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554260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4035528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146159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615204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93469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744627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228028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188505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2088411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2120800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3320338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2502470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2777506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4250728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212455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1600373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29864190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315460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982078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5782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39817290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16408945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1245590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3299871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6483153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819832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17141180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27065043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125420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855941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2483603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35925010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40531367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21956663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38399341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12697674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21194229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2116658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36181671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13638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4518643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40859895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28188309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40253917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13719705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32428236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6813560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12239354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14296199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34963630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84</a:t>
            </a:fld>
            <a:endParaRPr lang="cs-CZ"/>
          </a:p>
        </p:txBody>
      </p:sp>
    </p:spTree>
    <p:extLst>
      <p:ext uri="{BB962C8B-B14F-4D97-AF65-F5344CB8AC3E}">
        <p14:creationId xmlns:p14="http://schemas.microsoft.com/office/powerpoint/2010/main" val="325483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2556916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24706713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17132227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41019367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3555972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41236698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90</a:t>
            </a:fld>
            <a:endParaRPr lang="cs-CZ"/>
          </a:p>
        </p:txBody>
      </p:sp>
    </p:spTree>
    <p:extLst>
      <p:ext uri="{BB962C8B-B14F-4D97-AF65-F5344CB8AC3E}">
        <p14:creationId xmlns:p14="http://schemas.microsoft.com/office/powerpoint/2010/main" val="2094878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91</a:t>
            </a:fld>
            <a:endParaRPr lang="cs-CZ"/>
          </a:p>
        </p:txBody>
      </p:sp>
    </p:spTree>
    <p:extLst>
      <p:ext uri="{BB962C8B-B14F-4D97-AF65-F5344CB8AC3E}">
        <p14:creationId xmlns:p14="http://schemas.microsoft.com/office/powerpoint/2010/main" val="31731390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93</a:t>
            </a:fld>
            <a:endParaRPr lang="cs-CZ"/>
          </a:p>
        </p:txBody>
      </p:sp>
    </p:spTree>
    <p:extLst>
      <p:ext uri="{BB962C8B-B14F-4D97-AF65-F5344CB8AC3E}">
        <p14:creationId xmlns:p14="http://schemas.microsoft.com/office/powerpoint/2010/main" val="10159297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a:p>
        </p:txBody>
      </p:sp>
    </p:spTree>
    <p:extLst>
      <p:ext uri="{BB962C8B-B14F-4D97-AF65-F5344CB8AC3E}">
        <p14:creationId xmlns:p14="http://schemas.microsoft.com/office/powerpoint/2010/main" val="36432095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95</a:t>
            </a:fld>
            <a:endParaRPr lang="cs-CZ"/>
          </a:p>
        </p:txBody>
      </p:sp>
    </p:spTree>
    <p:extLst>
      <p:ext uri="{BB962C8B-B14F-4D97-AF65-F5344CB8AC3E}">
        <p14:creationId xmlns:p14="http://schemas.microsoft.com/office/powerpoint/2010/main" val="96412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421211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96</a:t>
            </a:fld>
            <a:endParaRPr lang="cs-CZ"/>
          </a:p>
        </p:txBody>
      </p:sp>
    </p:spTree>
    <p:extLst>
      <p:ext uri="{BB962C8B-B14F-4D97-AF65-F5344CB8AC3E}">
        <p14:creationId xmlns:p14="http://schemas.microsoft.com/office/powerpoint/2010/main" val="37829432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97</a:t>
            </a:fld>
            <a:endParaRPr lang="cs-CZ"/>
          </a:p>
        </p:txBody>
      </p:sp>
    </p:spTree>
    <p:extLst>
      <p:ext uri="{BB962C8B-B14F-4D97-AF65-F5344CB8AC3E}">
        <p14:creationId xmlns:p14="http://schemas.microsoft.com/office/powerpoint/2010/main" val="8375100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98</a:t>
            </a:fld>
            <a:endParaRPr lang="cs-CZ"/>
          </a:p>
        </p:txBody>
      </p:sp>
    </p:spTree>
    <p:extLst>
      <p:ext uri="{BB962C8B-B14F-4D97-AF65-F5344CB8AC3E}">
        <p14:creationId xmlns:p14="http://schemas.microsoft.com/office/powerpoint/2010/main" val="17868454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99</a:t>
            </a:fld>
            <a:endParaRPr lang="cs-CZ"/>
          </a:p>
        </p:txBody>
      </p:sp>
    </p:spTree>
    <p:extLst>
      <p:ext uri="{BB962C8B-B14F-4D97-AF65-F5344CB8AC3E}">
        <p14:creationId xmlns:p14="http://schemas.microsoft.com/office/powerpoint/2010/main" val="11966888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100</a:t>
            </a:fld>
            <a:endParaRPr lang="cs-CZ"/>
          </a:p>
        </p:txBody>
      </p:sp>
    </p:spTree>
    <p:extLst>
      <p:ext uri="{BB962C8B-B14F-4D97-AF65-F5344CB8AC3E}">
        <p14:creationId xmlns:p14="http://schemas.microsoft.com/office/powerpoint/2010/main" val="2757000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101</a:t>
            </a:fld>
            <a:endParaRPr lang="cs-CZ"/>
          </a:p>
        </p:txBody>
      </p:sp>
    </p:spTree>
    <p:extLst>
      <p:ext uri="{BB962C8B-B14F-4D97-AF65-F5344CB8AC3E}">
        <p14:creationId xmlns:p14="http://schemas.microsoft.com/office/powerpoint/2010/main" val="121440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102</a:t>
            </a:fld>
            <a:endParaRPr lang="cs-CZ"/>
          </a:p>
        </p:txBody>
      </p:sp>
    </p:spTree>
    <p:extLst>
      <p:ext uri="{BB962C8B-B14F-4D97-AF65-F5344CB8AC3E}">
        <p14:creationId xmlns:p14="http://schemas.microsoft.com/office/powerpoint/2010/main" val="37216748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103</a:t>
            </a:fld>
            <a:endParaRPr lang="cs-CZ"/>
          </a:p>
        </p:txBody>
      </p:sp>
    </p:spTree>
    <p:extLst>
      <p:ext uri="{BB962C8B-B14F-4D97-AF65-F5344CB8AC3E}">
        <p14:creationId xmlns:p14="http://schemas.microsoft.com/office/powerpoint/2010/main" val="16420322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104</a:t>
            </a:fld>
            <a:endParaRPr lang="cs-CZ"/>
          </a:p>
        </p:txBody>
      </p:sp>
    </p:spTree>
    <p:extLst>
      <p:ext uri="{BB962C8B-B14F-4D97-AF65-F5344CB8AC3E}">
        <p14:creationId xmlns:p14="http://schemas.microsoft.com/office/powerpoint/2010/main" val="32660208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105</a:t>
            </a:fld>
            <a:endParaRPr lang="cs-CZ"/>
          </a:p>
        </p:txBody>
      </p:sp>
    </p:spTree>
    <p:extLst>
      <p:ext uri="{BB962C8B-B14F-4D97-AF65-F5344CB8AC3E}">
        <p14:creationId xmlns:p14="http://schemas.microsoft.com/office/powerpoint/2010/main" val="195931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stretch>
            <a:fillRect/>
          </a:stretch>
        </p:blipFill>
        <p:spPr>
          <a:xfrm>
            <a:off x="7956376" y="226939"/>
            <a:ext cx="956040" cy="745711"/>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baseline="0">
                <a:solidFill>
                  <a:srgbClr val="655481"/>
                </a:solidFill>
              </a:defRPr>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65548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65548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65548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hyperlink" Target="http://cs.wikipedia.org/w/index.php?title=Pl%C3%A1n_krizov%C3%A9_p%C5%99ipravenosti&amp;action=edit&amp;redlink=1" TargetMode="External"/><Relationship Id="rId3" Type="http://schemas.openxmlformats.org/officeDocument/2006/relationships/hyperlink" Target="http://cs.wikipedia.org/wiki/Sm%C4%9Brnice" TargetMode="External"/><Relationship Id="rId7" Type="http://schemas.openxmlformats.org/officeDocument/2006/relationships/hyperlink" Target="http://cs.wikipedia.org/w/index.php?title=Po%C5%BE%C3%A1rn%C3%AD_%C5%99%C3%A1d&amp;action=edit&amp;redlink=1"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cs.wikipedia.org/wiki/Pracovn%C3%AD_%C5%99%C3%A1d" TargetMode="External"/><Relationship Id="rId11" Type="http://schemas.openxmlformats.org/officeDocument/2006/relationships/hyperlink" Target="http://cs.wikipedia.org/wiki/Skarta%C4%8Dn%C3%AD_%C5%99%C3%A1d" TargetMode="External"/><Relationship Id="rId5" Type="http://schemas.openxmlformats.org/officeDocument/2006/relationships/hyperlink" Target="http://cs.wikipedia.org/wiki/Organiza%C4%8Dn%C3%AD_%C5%99%C3%A1d" TargetMode="External"/><Relationship Id="rId10" Type="http://schemas.openxmlformats.org/officeDocument/2006/relationships/hyperlink" Target="http://cs.wikipedia.org/w/index.php?title=Spisov%C3%BD_%C5%99%C3%A1d&amp;action=edit&amp;redlink=1" TargetMode="External"/><Relationship Id="rId4" Type="http://schemas.openxmlformats.org/officeDocument/2006/relationships/hyperlink" Target="http://cs.wikipedia.org/wiki/Statut" TargetMode="External"/><Relationship Id="rId9" Type="http://schemas.openxmlformats.org/officeDocument/2006/relationships/hyperlink" Target="http://cs.wikipedia.org/w/index.php?title=Bezpe%C4%8Dnostn%C3%AD_p%C5%99edpis&amp;action=edit&amp;redlink=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cstate="print"/>
          <a:stretch>
            <a:fillRect/>
          </a:stretch>
        </p:blipFill>
        <p:spPr>
          <a:xfrm>
            <a:off x="6948264" y="555526"/>
            <a:ext cx="1699500" cy="1325609"/>
          </a:xfrm>
          <a:prstGeom prst="rect">
            <a:avLst/>
          </a:prstGeom>
        </p:spPr>
      </p:pic>
      <p:sp>
        <p:nvSpPr>
          <p:cNvPr id="8" name="Obdélník 7"/>
          <p:cNvSpPr/>
          <p:nvPr/>
        </p:nvSpPr>
        <p:spPr>
          <a:xfrm>
            <a:off x="251520" y="267494"/>
            <a:ext cx="5616624" cy="4608512"/>
          </a:xfrm>
          <a:prstGeom prst="rect">
            <a:avLst/>
          </a:prstGeom>
          <a:solidFill>
            <a:srgbClr val="65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err="1">
                <a:solidFill>
                  <a:schemeClr val="bg1"/>
                </a:solidFill>
                <a:latin typeface="Times New Roman" panose="02020603050405020304" pitchFamily="18" charset="0"/>
                <a:cs typeface="Times New Roman" panose="02020603050405020304" pitchFamily="18" charset="0"/>
              </a:rPr>
              <a:t>Verejná</a:t>
            </a:r>
            <a:r>
              <a:rPr lang="cs-CZ" sz="4000" b="1" dirty="0">
                <a:solidFill>
                  <a:schemeClr val="bg1"/>
                </a:solidFill>
                <a:latin typeface="Times New Roman" panose="02020603050405020304" pitchFamily="18" charset="0"/>
                <a:cs typeface="Times New Roman" panose="02020603050405020304" pitchFamily="18" charset="0"/>
              </a:rPr>
              <a:t> správa a </a:t>
            </a:r>
            <a:r>
              <a:rPr lang="cs-CZ" sz="4000" b="1" dirty="0" err="1">
                <a:solidFill>
                  <a:schemeClr val="bg1"/>
                </a:solidFill>
                <a:latin typeface="Times New Roman" panose="02020603050405020304" pitchFamily="18" charset="0"/>
                <a:cs typeface="Times New Roman" panose="02020603050405020304" pitchFamily="18" charset="0"/>
              </a:rPr>
              <a:t>verejná</a:t>
            </a:r>
            <a:r>
              <a:rPr lang="cs-CZ" sz="4000" b="1" dirty="0">
                <a:solidFill>
                  <a:schemeClr val="bg1"/>
                </a:solidFill>
                <a:latin typeface="Times New Roman" panose="02020603050405020304" pitchFamily="18" charset="0"/>
                <a:cs typeface="Times New Roman" panose="02020603050405020304" pitchFamily="18" charset="0"/>
              </a:rPr>
              <a:t> služba</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800" dirty="0">
                <a:solidFill>
                  <a:schemeClr val="bg1"/>
                </a:solidFill>
                <a:latin typeface="Times New Roman" panose="02020603050405020304" pitchFamily="18" charset="0"/>
                <a:cs typeface="Times New Roman" panose="02020603050405020304" pitchFamily="18" charset="0"/>
              </a:rPr>
              <a:t>PhDr. Matúš VYROSTKO, PhD.</a:t>
            </a:r>
          </a:p>
          <a:p>
            <a:pPr marL="0" indent="0" algn="r">
              <a:buNone/>
            </a:pPr>
            <a:r>
              <a:rPr lang="cs-CZ" sz="1800" dirty="0">
                <a:solidFill>
                  <a:schemeClr val="bg1"/>
                </a:solidFill>
                <a:latin typeface="Times New Roman" panose="02020603050405020304" pitchFamily="18" charset="0"/>
                <a:cs typeface="Times New Roman" panose="02020603050405020304" pitchFamily="18" charset="0"/>
              </a:rPr>
              <a:t>úvod a 1. </a:t>
            </a:r>
            <a:r>
              <a:rPr lang="cs-CZ" sz="1800" dirty="0" err="1">
                <a:solidFill>
                  <a:schemeClr val="bg1"/>
                </a:solidFill>
                <a:latin typeface="Times New Roman" panose="02020603050405020304" pitchFamily="18" charset="0"/>
                <a:cs typeface="Times New Roman" panose="02020603050405020304" pitchFamily="18" charset="0"/>
              </a:rPr>
              <a:t>prednáška</a:t>
            </a:r>
            <a:endParaRPr lang="cs-CZ"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8660516" cy="4608512"/>
          </a:xfrm>
          <a:prstGeom prst="rect">
            <a:avLst/>
          </a:prstGeom>
          <a:solidFill>
            <a:srgbClr val="65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373" y="399939"/>
            <a:ext cx="956040" cy="688628"/>
          </a:xfrm>
          <a:prstGeom prst="rect">
            <a:avLst/>
          </a:prstGeom>
        </p:spPr>
      </p:pic>
      <p:sp>
        <p:nvSpPr>
          <p:cNvPr id="6" name="Nadpis 1"/>
          <p:cNvSpPr txBox="1">
            <a:spLocks/>
          </p:cNvSpPr>
          <p:nvPr/>
        </p:nvSpPr>
        <p:spPr>
          <a:xfrm>
            <a:off x="1363942" y="1923678"/>
            <a:ext cx="6416116"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err="1">
                <a:solidFill>
                  <a:schemeClr val="bg1"/>
                </a:solidFill>
                <a:latin typeface="Times New Roman" panose="02020603050405020304" pitchFamily="18" charset="0"/>
                <a:cs typeface="Times New Roman" panose="02020603050405020304" pitchFamily="18" charset="0"/>
              </a:rPr>
              <a:t>Prednáška</a:t>
            </a:r>
            <a:endParaRPr lang="cs-CZ"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320307"/>
      </p:ext>
    </p:extLst>
  </p:cSld>
  <p:clrMapOvr>
    <a:masterClrMapping/>
  </p:clrMapOvr>
  <p:transition spd="slow">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Bef>
                <a:spcPts val="285"/>
              </a:spcBef>
              <a:spcAft>
                <a:spcPts val="285"/>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Právnická osoba je samostatný subjekt práv a závazků vytvořený zpravidla jako tzv.:</a:t>
            </a:r>
          </a:p>
          <a:p>
            <a:pPr algn="just">
              <a:lnSpc>
                <a:spcPct val="115000"/>
              </a:lnSpc>
              <a:spcBef>
                <a:spcPts val="285"/>
              </a:spcBef>
              <a:spcAft>
                <a:spcPts val="285"/>
              </a:spcAft>
            </a:pP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85"/>
              </a:spcBef>
              <a:spcAft>
                <a:spcPts val="285"/>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osobní skupinou subjektů (členové, společníci, akcionáři) nebo jedním člověkem (</a:t>
            </a:r>
            <a:r>
              <a:rPr lang="cs-CZ" sz="1800" dirty="0" err="1">
                <a:effectLst/>
                <a:latin typeface="Times New Roman" panose="02020603050405020304" pitchFamily="18" charset="0"/>
                <a:ea typeface="Times New Roman" panose="02020603050405020304" pitchFamily="18" charset="0"/>
                <a:cs typeface="Times New Roman" panose="02020603050405020304" pitchFamily="18" charset="0"/>
              </a:rPr>
              <a:t>jedi-ným</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zakladatelem) a odvozující svou právní subjektivitu, tj. způsobilost k právům a </a:t>
            </a:r>
            <a:r>
              <a:rPr lang="cs-CZ" sz="1800" dirty="0" err="1">
                <a:effectLst/>
                <a:latin typeface="Times New Roman" panose="02020603050405020304" pitchFamily="18" charset="0"/>
                <a:ea typeface="Times New Roman" panose="02020603050405020304" pitchFamily="18" charset="0"/>
                <a:cs typeface="Times New Roman" panose="02020603050405020304" pitchFamily="18" charset="0"/>
              </a:rPr>
              <a:t>povin-nostem</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jakož i způsobilost k právním úkonům od subjektivity ji tvořících fyzických osob,</a:t>
            </a:r>
          </a:p>
          <a:p>
            <a:pPr algn="just">
              <a:lnSpc>
                <a:spcPct val="115000"/>
              </a:lnSpc>
              <a:spcBef>
                <a:spcPts val="285"/>
              </a:spcBef>
              <a:spcAft>
                <a:spcPts val="285"/>
              </a:spcAft>
            </a:pP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85"/>
              </a:spcBef>
              <a:spcAft>
                <a:spcPts val="285"/>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majetkový (sdružení majetku, nadace, nadační fondy) odvozující svou subjektivitu od subjektivity zřizovatele nadace a subjektivity osob tvořících správu nadace. </a:t>
            </a:r>
          </a:p>
          <a:p>
            <a:pPr algn="just">
              <a:lnSpc>
                <a:spcPct val="115000"/>
              </a:lnSpc>
              <a:spcBef>
                <a:spcPts val="285"/>
              </a:spcBef>
              <a:spcAft>
                <a:spcPts val="285"/>
              </a:spcAft>
            </a:pP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PO</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377728144"/>
      </p:ext>
    </p:extLst>
  </p:cSld>
  <p:clrMapOvr>
    <a:masterClrMapping/>
  </p:clrMapOvr>
  <p:transition spd="slow">
    <p:push di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Jsou subjekty, které zabezpečují úkoly veřejné správy, zejména v oblasti veřejných služeb, správy majetku. Mohou jimi být jak fyzické, tak i právnické osoby soukromého práva, jestliže zákonem nebo rozhodnutím příslušného státního orgánu byla na ně přenesená veřejnoprávní působnost. Pro případ, že na jedné straně je subjekt veřejného práva pak může být uzavřená veřejnoprávní smlouvy, jejímž předmětem je plnění určitých veřejných úkolů </a:t>
            </a:r>
          </a:p>
          <a:p>
            <a:pPr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(vodní stráž, lesní stáž).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Jiné subjekty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84479023"/>
      </p:ext>
    </p:extLst>
  </p:cSld>
  <p:clrMapOvr>
    <a:masterClrMapping/>
  </p:clrMapOvr>
  <p:transition spd="slow">
    <p:push di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Princip centralizace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(koncentrace) se vyznačuje tím, že organizace rozhodovacích pravomocí je vyhrazená ústředním správním úřadům.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Princip decentralizace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naopak umožňuje přerozdělit úkoly na orgány územních samosprávných celků v rámci přenesené působnosti (např. matriční úřad příslušné obce (města) vykonává státní správu na základě přenesené působnosti státem.</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431540" y="51471"/>
            <a:ext cx="6732748" cy="649896"/>
          </a:xfrm>
        </p:spPr>
        <p:txBody>
          <a:bodyPr/>
          <a:lstStyle/>
          <a:p>
            <a:r>
              <a:rPr lang="cs-CZ" dirty="0"/>
              <a:t>ORGANIZAČNÍ PRINCIPY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4197937238"/>
      </p:ext>
    </p:extLst>
  </p:cSld>
  <p:clrMapOvr>
    <a:masterClrMapping/>
  </p:clrMapOvr>
  <p:transition spd="slow">
    <p:push di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Princip dekoncentrace</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je delegací výkonu státní správy z centra na územní státní správu. Jedná se o převedení státní správy z ústředních správních úřadu na jejich územní pracoviště (např. Ministerstvo práce a sociálních věcí a jeho územní pracoviště Úřadu práce České republiky, Ministerstvo financí a jeho územní pracoviště finanční ředitelství).</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431540" y="51471"/>
            <a:ext cx="6732748" cy="649896"/>
          </a:xfrm>
        </p:spPr>
        <p:txBody>
          <a:bodyPr/>
          <a:lstStyle/>
          <a:p>
            <a:r>
              <a:rPr lang="cs-CZ" dirty="0"/>
              <a:t>ORGANIZAČNÍ PRINCIPY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930458613"/>
      </p:ext>
    </p:extLst>
  </p:cSld>
  <p:clrMapOvr>
    <a:masterClrMapping/>
  </p:clrMapOvr>
  <p:transition spd="slow">
    <p:push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Princip územní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vymezuje působnost správních orgánů ve vztahu k určitému území. V tomto ohledu rozlišujeme působnost správních orgánů na celostátní (ministerstva) a na ty, které vykonávají svou působnost v územních obvodech (orgány obcí).</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431540" y="51471"/>
            <a:ext cx="6732748" cy="649896"/>
          </a:xfrm>
        </p:spPr>
        <p:txBody>
          <a:bodyPr/>
          <a:lstStyle/>
          <a:p>
            <a:r>
              <a:rPr lang="cs-CZ" dirty="0"/>
              <a:t>ORGANIZAČNÍ PRINCIPY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294491630"/>
      </p:ext>
    </p:extLst>
  </p:cSld>
  <p:clrMapOvr>
    <a:masterClrMapping/>
  </p:clrMapOvr>
  <p:transition spd="slow">
    <p:push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Princip rezortní</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(odvětvový), vychází z hierarchie nadřízenosti a podřízenosti a  je zpravidla kombinován s principem územním (např. finanční správa je vykonávána Ministerstvem financí, finančními ředitelstvími a pracovišti finančního úřadu).</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431540" y="51471"/>
            <a:ext cx="6732748" cy="649896"/>
          </a:xfrm>
        </p:spPr>
        <p:txBody>
          <a:bodyPr/>
          <a:lstStyle/>
          <a:p>
            <a:r>
              <a:rPr lang="cs-CZ" dirty="0"/>
              <a:t>ORGANIZAČNÍ PRINCIPY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155132153"/>
      </p:ext>
    </p:extLst>
  </p:cSld>
  <p:clrMapOvr>
    <a:masterClrMapping/>
  </p:clrMapOvr>
  <p:transition spd="slow">
    <p:push di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Princip monokraticky</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znamená, že v čele správního orgánu stojí jediná osoba s rozhodovací působnosti a odpovědnosti (např. ministr, ředitel Úřadu práce České republiky, Krajský hygienik).</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431540" y="51471"/>
            <a:ext cx="6732748" cy="649896"/>
          </a:xfrm>
        </p:spPr>
        <p:txBody>
          <a:bodyPr/>
          <a:lstStyle/>
          <a:p>
            <a:r>
              <a:rPr lang="cs-CZ" dirty="0"/>
              <a:t>ORGANIZAČNÍ PRINCIPY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241810893"/>
      </p:ext>
    </p:extLst>
  </p:cSld>
  <p:clrMapOvr>
    <a:masterClrMapping/>
  </p:clrMapOvr>
  <p:transition spd="slow">
    <p:push di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Princip kolegiální,</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 pojmu lze vysledovat orgán je tvořen více jak jednou osobou a pro rozhodnutí je zapotřebí souhlasné vůle většiny osob, které orgán tvoří (např. obecní zastupitelstvo, rada kraje).</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431540" y="51471"/>
            <a:ext cx="6732748" cy="649896"/>
          </a:xfrm>
        </p:spPr>
        <p:txBody>
          <a:bodyPr/>
          <a:lstStyle/>
          <a:p>
            <a:r>
              <a:rPr lang="cs-CZ" dirty="0"/>
              <a:t>ORGANIZAČNÍ PRINCIPY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569123030"/>
      </p:ext>
    </p:extLst>
  </p:cSld>
  <p:clrMapOvr>
    <a:masterClrMapping/>
  </p:clrMapOvr>
  <p:transition spd="slow">
    <p:push di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Princip volební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 vztahuje k ustavování veřejnoprávních orgánů a vyskytuje se tam kde je orgán volen shodnou vůli osob, které o ustavení rozhodují (např. volba starosty obecním zastupitelstvem).</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431540" y="51471"/>
            <a:ext cx="6732748" cy="649896"/>
          </a:xfrm>
        </p:spPr>
        <p:txBody>
          <a:bodyPr/>
          <a:lstStyle/>
          <a:p>
            <a:r>
              <a:rPr lang="cs-CZ" dirty="0"/>
              <a:t>ORGANIZAČNÍ PRINCIPY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543300307"/>
      </p:ext>
    </p:extLst>
  </p:cSld>
  <p:clrMapOvr>
    <a:masterClrMapping/>
  </p:clrMapOvr>
  <p:transition spd="slow">
    <p:push di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Princip jmenovací</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znamená to, že k výkonu řídící funkce ve veřejnoprávním orgánu je potřeba  jmenovací dekret. (např. starosta obce tajemníka obecního úřadu, prezident jmenuje na návrh předsedy vlády ministra).</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431540" y="51471"/>
            <a:ext cx="6732748" cy="649896"/>
          </a:xfrm>
        </p:spPr>
        <p:txBody>
          <a:bodyPr/>
          <a:lstStyle/>
          <a:p>
            <a:r>
              <a:rPr lang="cs-CZ" dirty="0"/>
              <a:t>ORGANIZAČNÍ PRINCIPY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50772809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800" b="1" dirty="0">
                <a:solidFill>
                  <a:srgbClr val="655481"/>
                </a:solidFill>
                <a:latin typeface="Times New Roman" panose="02020603050405020304" pitchFamily="18" charset="0"/>
                <a:cs typeface="Times New Roman" panose="02020603050405020304" pitchFamily="18" charset="0"/>
              </a:rPr>
              <a:t>je stát, v němž výkon státní moci je omezen zákonem, článek 2, odst. 2 Listiny základních práv a svobod, stanoví: </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„Státní moc lze uplatňovat jen v případech a v mezích stanovených zákonem, a to </a:t>
            </a:r>
            <a:r>
              <a:rPr lang="cs-CZ" altLang="cs-CZ" sz="1800" b="1" dirty="0" err="1">
                <a:solidFill>
                  <a:srgbClr val="655481"/>
                </a:solidFill>
                <a:latin typeface="Times New Roman" panose="02020603050405020304" pitchFamily="18" charset="0"/>
                <a:cs typeface="Times New Roman" panose="02020603050405020304" pitchFamily="18" charset="0"/>
              </a:rPr>
              <a:t>způso-bem</a:t>
            </a:r>
            <a:r>
              <a:rPr lang="cs-CZ" altLang="cs-CZ" sz="1800" b="1" dirty="0">
                <a:solidFill>
                  <a:srgbClr val="655481"/>
                </a:solidFill>
                <a:latin typeface="Times New Roman" panose="02020603050405020304" pitchFamily="18" charset="0"/>
                <a:cs typeface="Times New Roman" panose="02020603050405020304" pitchFamily="18" charset="0"/>
              </a:rPr>
              <a:t>, který zákon stanoví.“</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655481"/>
              </a:solidFill>
              <a:latin typeface="Times New Roman" panose="02020603050405020304" pitchFamily="18" charset="0"/>
              <a:cs typeface="Times New Roman" panose="02020603050405020304" pitchFamily="18" charset="0"/>
            </a:endParaRPr>
          </a:p>
          <a:p>
            <a:endParaRPr lang="cs-CZ" altLang="cs-CZ" sz="1400" b="1" dirty="0">
              <a:solidFill>
                <a:srgbClr val="655481"/>
              </a:solidFill>
              <a:latin typeface="Times New Roman" panose="02020603050405020304" pitchFamily="18" charset="0"/>
              <a:cs typeface="Times New Roman" panose="02020603050405020304" pitchFamily="18" charset="0"/>
            </a:endParaRPr>
          </a:p>
          <a:p>
            <a:endParaRPr lang="cs-CZ" altLang="cs-CZ" sz="14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sz="1800" b="1" dirty="0">
                <a:effectLst/>
                <a:latin typeface="Times New Roman" panose="02020603050405020304" pitchFamily="18" charset="0"/>
                <a:ea typeface="Calibri" panose="020F0502020204030204" pitchFamily="34" charset="0"/>
              </a:rPr>
              <a:t>Právní stát</a:t>
            </a:r>
            <a:r>
              <a:rPr lang="en-SK" dirty="0">
                <a:effectLst/>
              </a:rPr>
              <a:t> </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587440354"/>
      </p:ext>
    </p:extLst>
  </p:cSld>
  <p:clrMapOvr>
    <a:masterClrMapping/>
  </p:clrMapOvr>
  <p:transition spd="slow">
    <p:push dir="u"/>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8660516" cy="4608512"/>
          </a:xfrm>
          <a:prstGeom prst="rect">
            <a:avLst/>
          </a:prstGeom>
          <a:solidFill>
            <a:srgbClr val="65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373" y="399939"/>
            <a:ext cx="956040" cy="688628"/>
          </a:xfrm>
          <a:prstGeom prst="rect">
            <a:avLst/>
          </a:prstGeom>
        </p:spPr>
      </p:pic>
      <p:sp>
        <p:nvSpPr>
          <p:cNvPr id="6" name="Nadpis 1"/>
          <p:cNvSpPr txBox="1">
            <a:spLocks/>
          </p:cNvSpPr>
          <p:nvPr/>
        </p:nvSpPr>
        <p:spPr>
          <a:xfrm>
            <a:off x="1363942" y="1923678"/>
            <a:ext cx="6416116"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err="1">
                <a:solidFill>
                  <a:schemeClr val="bg1"/>
                </a:solidFill>
                <a:latin typeface="Times New Roman" panose="02020603050405020304" pitchFamily="18" charset="0"/>
                <a:cs typeface="Times New Roman" panose="02020603050405020304" pitchFamily="18" charset="0"/>
              </a:rPr>
              <a:t>Ďakujem</a:t>
            </a:r>
            <a:r>
              <a:rPr lang="cs-CZ" sz="2400" b="1" dirty="0">
                <a:solidFill>
                  <a:schemeClr val="bg1"/>
                </a:solidFill>
                <a:latin typeface="Times New Roman" panose="02020603050405020304" pitchFamily="18" charset="0"/>
                <a:cs typeface="Times New Roman" panose="02020603050405020304" pitchFamily="18" charset="0"/>
              </a:rPr>
              <a:t> za </a:t>
            </a:r>
            <a:r>
              <a:rPr lang="cs-CZ" sz="2400" b="1" dirty="0" err="1">
                <a:solidFill>
                  <a:schemeClr val="bg1"/>
                </a:solidFill>
                <a:latin typeface="Times New Roman" panose="02020603050405020304" pitchFamily="18" charset="0"/>
                <a:cs typeface="Times New Roman" panose="02020603050405020304" pitchFamily="18" charset="0"/>
              </a:rPr>
              <a:t>pozornosť</a:t>
            </a:r>
            <a:endParaRPr lang="cs-CZ"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572944"/>
      </p:ext>
    </p:extLst>
  </p:cSld>
  <p:clrMapOvr>
    <a:masterClrMapping/>
  </p:clrMapOvr>
  <p:transition spd="slow">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8660516" cy="4608512"/>
          </a:xfrm>
          <a:prstGeom prst="rect">
            <a:avLst/>
          </a:prstGeom>
          <a:solidFill>
            <a:srgbClr val="65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373" y="399939"/>
            <a:ext cx="956040" cy="688628"/>
          </a:xfrm>
          <a:prstGeom prst="rect">
            <a:avLst/>
          </a:prstGeom>
        </p:spPr>
      </p:pic>
      <p:sp>
        <p:nvSpPr>
          <p:cNvPr id="6" name="Nadpis 1"/>
          <p:cNvSpPr txBox="1">
            <a:spLocks/>
          </p:cNvSpPr>
          <p:nvPr/>
        </p:nvSpPr>
        <p:spPr>
          <a:xfrm>
            <a:off x="1363942" y="1923678"/>
            <a:ext cx="6416116"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PhDr. Matúš </a:t>
            </a:r>
            <a:r>
              <a:rPr lang="cs-CZ" sz="2400" b="1" dirty="0" err="1">
                <a:solidFill>
                  <a:schemeClr val="bg1"/>
                </a:solidFill>
                <a:latin typeface="Times New Roman" panose="02020603050405020304" pitchFamily="18" charset="0"/>
                <a:cs typeface="Times New Roman" panose="02020603050405020304" pitchFamily="18" charset="0"/>
              </a:rPr>
              <a:t>Vyrostko</a:t>
            </a:r>
            <a:r>
              <a:rPr lang="cs-CZ" sz="2400" b="1" dirty="0">
                <a:solidFill>
                  <a:schemeClr val="bg1"/>
                </a:solidFill>
                <a:latin typeface="Times New Roman" panose="02020603050405020304" pitchFamily="18" charset="0"/>
                <a:cs typeface="Times New Roman" panose="02020603050405020304" pitchFamily="18" charset="0"/>
              </a:rPr>
              <a:t>, PhD. </a:t>
            </a:r>
          </a:p>
          <a:p>
            <a:r>
              <a:rPr lang="cs-CZ" sz="2400" b="1" dirty="0" err="1">
                <a:solidFill>
                  <a:schemeClr val="bg1"/>
                </a:solidFill>
                <a:latin typeface="Times New Roman" panose="02020603050405020304" pitchFamily="18" charset="0"/>
                <a:cs typeface="Times New Roman" panose="02020603050405020304" pitchFamily="18" charset="0"/>
              </a:rPr>
              <a:t>matus.vyrostko@fvp.slu.cz</a:t>
            </a:r>
            <a:endParaRPr lang="cs-CZ"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00903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800" b="1" dirty="0">
                <a:solidFill>
                  <a:srgbClr val="655481"/>
                </a:solidFill>
                <a:latin typeface="Times New Roman" panose="02020603050405020304" pitchFamily="18" charset="0"/>
                <a:cs typeface="Times New Roman" panose="02020603050405020304" pitchFamily="18" charset="0"/>
              </a:rPr>
              <a:t>Princip právního státu je jedním ze základních pilířů demokratického systému. Podle  britského ústavního teoretika Alberta V. </a:t>
            </a:r>
            <a:r>
              <a:rPr lang="cs-CZ" altLang="cs-CZ" sz="1800" b="1" dirty="0" err="1">
                <a:solidFill>
                  <a:srgbClr val="655481"/>
                </a:solidFill>
                <a:latin typeface="Times New Roman" panose="02020603050405020304" pitchFamily="18" charset="0"/>
                <a:cs typeface="Times New Roman" panose="02020603050405020304" pitchFamily="18" charset="0"/>
              </a:rPr>
              <a:t>Diceyema</a:t>
            </a:r>
            <a:r>
              <a:rPr lang="cs-CZ" altLang="cs-CZ" sz="1800" b="1" dirty="0">
                <a:solidFill>
                  <a:srgbClr val="655481"/>
                </a:solidFill>
                <a:latin typeface="Times New Roman" panose="02020603050405020304" pitchFamily="18" charset="0"/>
                <a:cs typeface="Times New Roman" panose="02020603050405020304" pitchFamily="18" charset="0"/>
              </a:rPr>
              <a:t>  se právní stát musí opírat o tři základní zásady:</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nikdo nesmí být trestán, a majetková práva, jakož i osobní integrita nikoho ne-smí být porušována, pokud taková osoba neporušila zákon.</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nikdo nestojí nad zákonem; každý je subjektem práva. </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vláda lidu musí být založena na vládě zákona. </a:t>
            </a:r>
          </a:p>
          <a:p>
            <a:endParaRPr lang="cs-CZ" altLang="cs-CZ" sz="18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sz="1800" b="1" dirty="0">
                <a:effectLst/>
                <a:latin typeface="Times New Roman" panose="02020603050405020304" pitchFamily="18" charset="0"/>
                <a:ea typeface="Calibri" panose="020F0502020204030204" pitchFamily="34" charset="0"/>
              </a:rPr>
              <a:t>Právní stát</a:t>
            </a:r>
            <a:r>
              <a:rPr lang="en-SK" dirty="0">
                <a:effectLst/>
              </a:rPr>
              <a:t> </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36268595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800" b="1" dirty="0">
                <a:solidFill>
                  <a:srgbClr val="655481"/>
                </a:solidFill>
                <a:latin typeface="Times New Roman" panose="02020603050405020304" pitchFamily="18" charset="0"/>
                <a:cs typeface="Times New Roman" panose="02020603050405020304" pitchFamily="18" charset="0"/>
              </a:rPr>
              <a:t>Lze konstatovat, že stát garantuje to, aby právo bylo aplikováno na každého člena občanské společnosti stejně a sám musí právo respektovat a být podřízen </a:t>
            </a:r>
            <a:r>
              <a:rPr lang="cs-CZ" altLang="cs-CZ" sz="1800" b="1" dirty="0" err="1">
                <a:solidFill>
                  <a:srgbClr val="655481"/>
                </a:solidFill>
                <a:latin typeface="Times New Roman" panose="02020603050405020304" pitchFamily="18" charset="0"/>
                <a:cs typeface="Times New Roman" panose="02020603050405020304" pitchFamily="18" charset="0"/>
              </a:rPr>
              <a:t>prá-vu</a:t>
            </a:r>
            <a:r>
              <a:rPr lang="cs-CZ" altLang="cs-CZ" sz="1800" b="1" dirty="0">
                <a:solidFill>
                  <a:srgbClr val="655481"/>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3888432" cy="507703"/>
          </a:xfrm>
        </p:spPr>
        <p:txBody>
          <a:bodyPr/>
          <a:lstStyle/>
          <a:p>
            <a:r>
              <a:rPr lang="cs-CZ" sz="1800" b="1" dirty="0">
                <a:effectLst/>
                <a:latin typeface="Times New Roman" panose="02020603050405020304" pitchFamily="18" charset="0"/>
                <a:ea typeface="Calibri" panose="020F0502020204030204" pitchFamily="34" charset="0"/>
              </a:rPr>
              <a:t>Právní stát</a:t>
            </a:r>
            <a:r>
              <a:rPr lang="en-SK" dirty="0">
                <a:effectLst/>
              </a:rPr>
              <a:t> </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1310171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800" b="1" dirty="0">
                <a:solidFill>
                  <a:srgbClr val="655481"/>
                </a:solidFill>
                <a:latin typeface="Times New Roman" panose="02020603050405020304" pitchFamily="18" charset="0"/>
                <a:cs typeface="Times New Roman" panose="02020603050405020304" pitchFamily="18" charset="0"/>
              </a:rPr>
              <a:t>Hlavním cílem teorie právního státu bylo a je definovat náležitý vztah mezi jedincem a státem. Tento vztah je v demokratické společnosti založen na zásadě:</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občanovi je dovoleno vše, co není zakázáno právem, zatímco </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orgánům státu je zakázáno vše, co jim právem není výslovně dovoleno nebo co jim není výslovně přikázáno. </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endParaRPr lang="cs-CZ" altLang="cs-CZ" sz="1800" b="1" dirty="0">
              <a:solidFill>
                <a:srgbClr val="655481"/>
              </a:solidFill>
              <a:latin typeface="Times New Roman" panose="02020603050405020304" pitchFamily="18" charset="0"/>
              <a:cs typeface="Times New Roman" panose="02020603050405020304" pitchFamily="18" charset="0"/>
            </a:endParaRPr>
          </a:p>
          <a:p>
            <a:endParaRPr lang="cs-CZ" altLang="cs-CZ" sz="18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sz="1800" b="1" dirty="0">
                <a:effectLst/>
                <a:latin typeface="Times New Roman" panose="02020603050405020304" pitchFamily="18" charset="0"/>
                <a:ea typeface="Calibri" panose="020F0502020204030204" pitchFamily="34" charset="0"/>
              </a:rPr>
              <a:t>Právní stát</a:t>
            </a:r>
            <a:r>
              <a:rPr lang="en-SK" dirty="0">
                <a:effectLst/>
              </a:rPr>
              <a:t> </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97971079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800" b="1" dirty="0">
                <a:solidFill>
                  <a:srgbClr val="655481"/>
                </a:solidFill>
                <a:latin typeface="Times New Roman" panose="02020603050405020304" pitchFamily="18" charset="0"/>
                <a:cs typeface="Times New Roman" panose="02020603050405020304" pitchFamily="18" charset="0"/>
              </a:rPr>
              <a:t>Respektování uvedené zásady je právním výrazem širšího politického konceptu, podle něhož vše, co není zakázáno zákonem, je dovoleno. Občan si musí být jist, že s ním bude vždy v rámci uplatňování státní moci, zacházeno v souladu s právem a stát se vždy musí řídit právem, tzn.: </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aktivity státních orgánů musí mít právní základ (právní předpisy),</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každý vztah mezi jedincem a státní institucí musí být právním vztahem. </a:t>
            </a:r>
          </a:p>
          <a:p>
            <a:endParaRPr lang="cs-CZ" altLang="cs-CZ" sz="18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sz="1800" b="1" dirty="0">
                <a:effectLst/>
                <a:latin typeface="Times New Roman" panose="02020603050405020304" pitchFamily="18" charset="0"/>
                <a:ea typeface="Calibri" panose="020F0502020204030204" pitchFamily="34" charset="0"/>
              </a:rPr>
              <a:t>Právní stát</a:t>
            </a:r>
            <a:r>
              <a:rPr lang="en-SK" dirty="0">
                <a:effectLst/>
              </a:rPr>
              <a:t> </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5212087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800" b="1" dirty="0">
                <a:solidFill>
                  <a:srgbClr val="655481"/>
                </a:solidFill>
                <a:latin typeface="Times New Roman" panose="02020603050405020304" pitchFamily="18" charset="0"/>
                <a:cs typeface="Times New Roman" panose="02020603050405020304" pitchFamily="18" charset="0"/>
              </a:rPr>
              <a:t>V podmínkách České republiky je Ústavní soud ústavní orgán na ochranu </a:t>
            </a:r>
            <a:r>
              <a:rPr lang="cs-CZ" altLang="cs-CZ" sz="1800" b="1" dirty="0" err="1">
                <a:solidFill>
                  <a:srgbClr val="655481"/>
                </a:solidFill>
                <a:latin typeface="Times New Roman" panose="02020603050405020304" pitchFamily="18" charset="0"/>
                <a:cs typeface="Times New Roman" panose="02020603050405020304" pitchFamily="18" charset="0"/>
              </a:rPr>
              <a:t>ústavnos</a:t>
            </a:r>
            <a:r>
              <a:rPr lang="cs-CZ" altLang="cs-CZ" sz="1800" b="1" dirty="0">
                <a:solidFill>
                  <a:srgbClr val="655481"/>
                </a:solidFill>
                <a:latin typeface="Times New Roman" panose="02020603050405020304" pitchFamily="18" charset="0"/>
                <a:cs typeface="Times New Roman" panose="02020603050405020304" pitchFamily="18" charset="0"/>
              </a:rPr>
              <a:t>-ti. Je povolán k tomu, aby právní normy byly v souladu s ústavnosti. Právní předpisy, které regulují chování subjektů, stanoví práva a povinnosti, byly ve veřejném zájmu a </a:t>
            </a:r>
            <a:r>
              <a:rPr lang="cs-CZ" altLang="cs-CZ" sz="1800" b="1" dirty="0" err="1">
                <a:solidFill>
                  <a:srgbClr val="655481"/>
                </a:solidFill>
                <a:latin typeface="Times New Roman" panose="02020603050405020304" pitchFamily="18" charset="0"/>
                <a:cs typeface="Times New Roman" panose="02020603050405020304" pitchFamily="18" charset="0"/>
              </a:rPr>
              <a:t>ochraňova-ly</a:t>
            </a:r>
            <a:r>
              <a:rPr lang="cs-CZ" altLang="cs-CZ" sz="1800" b="1" dirty="0">
                <a:solidFill>
                  <a:srgbClr val="655481"/>
                </a:solidFill>
                <a:latin typeface="Times New Roman" panose="02020603050405020304" pitchFamily="18" charset="0"/>
                <a:cs typeface="Times New Roman" panose="02020603050405020304" pitchFamily="18" charset="0"/>
              </a:rPr>
              <a:t> oprávněné zájmy. Demokratický stát je vázán čtyřmi faktory:</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ústavou, </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zákony, </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mezinárodním právem,  </a:t>
            </a:r>
          </a:p>
          <a:p>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obecnými demokratickými principy.</a:t>
            </a:r>
          </a:p>
          <a:p>
            <a:endParaRPr lang="cs-CZ" altLang="cs-CZ" sz="18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sz="1800" b="1" dirty="0">
                <a:effectLst/>
                <a:latin typeface="Times New Roman" panose="02020603050405020304" pitchFamily="18" charset="0"/>
                <a:ea typeface="Calibri" panose="020F0502020204030204" pitchFamily="34" charset="0"/>
              </a:rPr>
              <a:t>Právní stát</a:t>
            </a:r>
            <a:r>
              <a:rPr lang="en-SK" dirty="0">
                <a:effectLst/>
              </a:rPr>
              <a:t> </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412504427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800" b="1" dirty="0">
                <a:solidFill>
                  <a:srgbClr val="655481"/>
                </a:solidFill>
                <a:latin typeface="Times New Roman" panose="02020603050405020304" pitchFamily="18" charset="0"/>
                <a:cs typeface="Times New Roman" panose="02020603050405020304" pitchFamily="18" charset="0"/>
              </a:rPr>
              <a:t>V České republice jsou zakotvena tradiční demokratická práva a svobody ústavní dokumentem, kterým je  Listina základních práv a svobod (Usnesení předsednictva České národní rady ze dne 16. prosince 1992 o vyhlášení Listiny základních práv a </a:t>
            </a:r>
            <a:r>
              <a:rPr lang="cs-CZ" altLang="cs-CZ" sz="1800" b="1" dirty="0" err="1">
                <a:solidFill>
                  <a:srgbClr val="655481"/>
                </a:solidFill>
                <a:latin typeface="Times New Roman" panose="02020603050405020304" pitchFamily="18" charset="0"/>
                <a:cs typeface="Times New Roman" panose="02020603050405020304" pitchFamily="18" charset="0"/>
              </a:rPr>
              <a:t>svo</a:t>
            </a:r>
            <a:r>
              <a:rPr lang="cs-CZ" altLang="cs-CZ" sz="1800" b="1" dirty="0">
                <a:solidFill>
                  <a:srgbClr val="655481"/>
                </a:solidFill>
                <a:latin typeface="Times New Roman" panose="02020603050405020304" pitchFamily="18" charset="0"/>
                <a:cs typeface="Times New Roman" panose="02020603050405020304" pitchFamily="18" charset="0"/>
              </a:rPr>
              <a:t>-bod jako součásti ústavního pořádku České republiky č. 2/1993 Sb.., dále jen LZPS). </a:t>
            </a:r>
          </a:p>
        </p:txBody>
      </p:sp>
      <p:sp>
        <p:nvSpPr>
          <p:cNvPr id="6" name="Nadpis 5"/>
          <p:cNvSpPr>
            <a:spLocks noGrp="1"/>
          </p:cNvSpPr>
          <p:nvPr>
            <p:ph type="title"/>
          </p:nvPr>
        </p:nvSpPr>
        <p:spPr>
          <a:xfrm>
            <a:off x="179512" y="195486"/>
            <a:ext cx="3888432" cy="507703"/>
          </a:xfrm>
        </p:spPr>
        <p:txBody>
          <a:bodyPr/>
          <a:lstStyle/>
          <a:p>
            <a:r>
              <a:rPr lang="cs-CZ" sz="1800" b="1" dirty="0">
                <a:effectLst/>
                <a:latin typeface="Times New Roman" panose="02020603050405020304" pitchFamily="18" charset="0"/>
                <a:ea typeface="Calibri" panose="020F0502020204030204" pitchFamily="34" charset="0"/>
              </a:rPr>
              <a:t>Právní stát</a:t>
            </a:r>
            <a:r>
              <a:rPr lang="en-SK" dirty="0">
                <a:effectLst/>
              </a:rPr>
              <a:t> </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86421766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indent="449580"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K dalším nejvýznamnějším zásadám LZPS např. patří:</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legální licence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(čl. 2 odst. 3 LZPS „ Každý může činit, co není zákonem zakázáno, a nikdo nesmí být nucen činit, co zákon neukládá. Podle níž občan je oprávněn činit vše, co není zákonem zakázáno“), a naopak není povinen činit to, co zákon neukládá.</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výčtu veřejnoprávních požadavků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(čl. 2, odst. 2 LZPS „ Státní moc lze uplatňovat jen v případech a v mezích stanovených zákonem, a to způsobem, který zákon stanoví“.)</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podle níž správní orgán může činit pouze to, co mu zákon přímo ukládá a způsobem zákonem stanoveným.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sz="1800" b="1" dirty="0">
                <a:effectLst/>
                <a:latin typeface="Times New Roman" panose="02020603050405020304" pitchFamily="18" charset="0"/>
                <a:ea typeface="Calibri" panose="020F0502020204030204" pitchFamily="34" charset="0"/>
              </a:rPr>
              <a:t>Právní stát</a:t>
            </a:r>
            <a:r>
              <a:rPr lang="en-SK" dirty="0">
                <a:effectLst/>
              </a:rPr>
              <a:t> </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68616113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indent="449580" algn="just">
              <a:lnSpc>
                <a:spcPct val="115000"/>
              </a:lnSpc>
              <a:spcAft>
                <a:spcPts val="60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60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K základním znakům právního státu patří zákonnost, právní jistota a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přiměře-nost</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Jak je výše uvedeno má každý občan České republiky právo na kvalitní, srozumitelné a jasné právní předpisy, což v sobě zahrnuje i jejich stabilitu, která patří mezi znaky právní-ho státu. Nejen v současnosti se setkáváme s významným množstvím schvalování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noveliza-cí</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právních předpisů, příkladem nám např. poslouží živnostenský zákon, daňové zákony, zákoník práce.</a:t>
            </a:r>
          </a:p>
          <a:p>
            <a:pPr indent="449580" algn="just">
              <a:lnSpc>
                <a:spcPct val="115000"/>
              </a:lnSpc>
              <a:spcAft>
                <a:spcPts val="60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sz="1800" b="1" dirty="0">
                <a:effectLst/>
                <a:latin typeface="Times New Roman" panose="02020603050405020304" pitchFamily="18" charset="0"/>
                <a:ea typeface="Calibri" panose="020F0502020204030204" pitchFamily="34" charset="0"/>
              </a:rPr>
              <a:t>Právní stát</a:t>
            </a:r>
            <a:r>
              <a:rPr lang="en-SK" dirty="0">
                <a:effectLst/>
              </a:rPr>
              <a:t> </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5084730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90296"/>
            <a:ext cx="7704856"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900" b="1" dirty="0">
                <a:solidFill>
                  <a:srgbClr val="002060"/>
                </a:solidFill>
                <a:latin typeface="Times New Roman" panose="02020603050405020304" pitchFamily="18" charset="0"/>
                <a:cs typeface="Times New Roman" panose="02020603050405020304" pitchFamily="18" charset="0"/>
              </a:rPr>
              <a:t>Cílem předmětu je navázat na získané znalosti a dovednosti z předmětu Teorie veřejné správy a prohloubit nové poznatky, které budou aplikovány do uvedené problematiky veřejné správy a veřejné služby. Předmět ve svém obsahu nezapomíná ani na zaměstnance ve veřejné správě a s nimi souvisejícími zákony a nařízeními. </a:t>
            </a:r>
            <a:endParaRPr lang="cs-CZ" altLang="cs-CZ" sz="19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9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Cieľ</a:t>
            </a:r>
            <a:r>
              <a:rPr lang="cs-CZ" dirty="0"/>
              <a:t> </a:t>
            </a:r>
            <a:r>
              <a:rPr lang="cs-CZ" dirty="0" err="1"/>
              <a:t>predmetu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indent="449580"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Orientace dotčených subjektů v právním řádu se tak bez použití přístrojů informačních technologií stává složitější.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 tomto ohledu lze konstatovat, že určitým východiskem ze složité situace může být mj. aplikační praxe příslušných soudu ve formě jejich rozsudku (judikáty)a tím i podporu jistoty a přiměřenosti práva.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spcAft>
                <a:spcPts val="1000"/>
              </a:spcAft>
              <a:buNone/>
            </a:pP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sz="1800" b="1" dirty="0">
                <a:effectLst/>
                <a:latin typeface="Times New Roman" panose="02020603050405020304" pitchFamily="18" charset="0"/>
                <a:ea typeface="Calibri" panose="020F0502020204030204" pitchFamily="34" charset="0"/>
              </a:rPr>
              <a:t>Právní stát</a:t>
            </a:r>
            <a:r>
              <a:rPr lang="en-SK" dirty="0">
                <a:effectLst/>
              </a:rPr>
              <a:t> </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35858815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indent="318770"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Veřejnou správou se ve společnosti zorganizované ve stát obecně rozumí správa veřejných záležitosti, ve veřejném zájmu:</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státu jako celku,</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jeho jednotlivých územních jednotek, jako složek územní organizace státu</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18770" algn="just">
              <a:lnSpc>
                <a:spcPct val="115000"/>
              </a:lnSpc>
              <a:spcAft>
                <a:spcPts val="10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Veřejnou správu</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nevykonává pouze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stát prostřednictvím svých orgánů</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pověřuje ji i jiné subjekty, těmi jsou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veřejnoprávní korporace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obce, kraje). Stát disponuje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státní moci</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 na základě pověření pak veřejnoprávní korporace nestátního charakteru, jsou povolané ke správě veřejných záležitosti tj.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samospráv</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13990995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V</a:t>
            </a:r>
            <a:r>
              <a:rPr lang="cs-CZ" sz="1800" dirty="0">
                <a:solidFill>
                  <a:srgbClr val="000000"/>
                </a:solidFill>
                <a:effectLst/>
                <a:latin typeface="Times New Roman" panose="02020603050405020304" pitchFamily="18" charset="0"/>
                <a:ea typeface="Calibri" panose="020F0502020204030204" pitchFamily="34" charset="0"/>
              </a:rPr>
              <a:t>ýkonnou moc lze charakterizovat jako součást veřejné moci a její výkon představuje právě veřejná správa. Obsah pojmu moc veřejná je tak širší než pojmu moc státní, když tato moc je součásti moci veřejné.  Z toho vyplývá, že </a:t>
            </a:r>
            <a:r>
              <a:rPr lang="cs-CZ" sz="1800" b="1" dirty="0">
                <a:solidFill>
                  <a:srgbClr val="000000"/>
                </a:solidFill>
                <a:effectLst/>
                <a:latin typeface="Times New Roman" panose="02020603050405020304" pitchFamily="18" charset="0"/>
                <a:ea typeface="Calibri" panose="020F0502020204030204" pitchFamily="34" charset="0"/>
              </a:rPr>
              <a:t>moc veřejná je vykonávána </a:t>
            </a:r>
            <a:r>
              <a:rPr lang="cs-CZ" sz="1800" dirty="0">
                <a:solidFill>
                  <a:srgbClr val="000000"/>
                </a:solidFill>
                <a:effectLst/>
                <a:latin typeface="Times New Roman" panose="02020603050405020304" pitchFamily="18" charset="0"/>
                <a:ea typeface="Calibri" panose="020F0502020204030204" pitchFamily="34" charset="0"/>
              </a:rPr>
              <a:t>jak </a:t>
            </a:r>
            <a:r>
              <a:rPr lang="cs-CZ" sz="1800" b="1" dirty="0">
                <a:solidFill>
                  <a:srgbClr val="000000"/>
                </a:solidFill>
                <a:effectLst/>
                <a:latin typeface="Times New Roman" panose="02020603050405020304" pitchFamily="18" charset="0"/>
                <a:ea typeface="Calibri" panose="020F0502020204030204" pitchFamily="34" charset="0"/>
              </a:rPr>
              <a:t>orgány státní moci tj. orgány mocí zákonodárné, výkonné a soudní, </a:t>
            </a:r>
            <a:r>
              <a:rPr lang="cs-CZ" sz="1800" dirty="0">
                <a:solidFill>
                  <a:srgbClr val="000000"/>
                </a:solidFill>
                <a:effectLst/>
                <a:latin typeface="Times New Roman" panose="02020603050405020304" pitchFamily="18" charset="0"/>
                <a:ea typeface="Calibri" panose="020F0502020204030204" pitchFamily="34" charset="0"/>
              </a:rPr>
              <a:t>tak i dalšími subjekty, zejména již zmíněnými </a:t>
            </a:r>
            <a:r>
              <a:rPr lang="cs-CZ" sz="1800" b="1" dirty="0">
                <a:solidFill>
                  <a:srgbClr val="000000"/>
                </a:solidFill>
                <a:effectLst/>
                <a:latin typeface="Times New Roman" panose="02020603050405020304" pitchFamily="18" charset="0"/>
                <a:ea typeface="Calibri" panose="020F0502020204030204" pitchFamily="34" charset="0"/>
              </a:rPr>
              <a:t>orgány samosprávy (územními, zájmovými).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41277690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agram&#10;&#10;Description automatically generated">
            <a:extLst>
              <a:ext uri="{FF2B5EF4-FFF2-40B4-BE49-F238E27FC236}">
                <a16:creationId xmlns:a16="http://schemas.microsoft.com/office/drawing/2014/main" id="{AEF96783-E926-CBEC-7518-244D0E9AF02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43184" y="842963"/>
            <a:ext cx="6257632" cy="3097212"/>
          </a:xfrm>
          <a:prstGeom prst="rect">
            <a:avLst/>
          </a:prstGeom>
        </p:spPr>
      </p:pic>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72048870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Veřejnou moc lze dělit na moc státní a ostatní veřejnou moc:</a:t>
            </a:r>
          </a:p>
          <a:p>
            <a:pPr>
              <a:lnSpc>
                <a:spcPct val="115000"/>
              </a:lnSpc>
              <a:spcAft>
                <a:spcPts val="1000"/>
              </a:spcAft>
            </a:pPr>
            <a:endParaRPr lang="cs-CZ" sz="1800" dirty="0">
              <a:effectLst/>
              <a:latin typeface="Times New Roman" panose="02020603050405020304" pitchFamily="18" charset="0"/>
              <a:ea typeface="Calibri" panose="020F0502020204030204" pitchFamily="34" charset="0"/>
            </a:endParaRP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Moc státní, kterou disponuje sám stát, zabezpečuje ji prostřednictvím zvláštního aparátu, označovaného jako státní mechanismus. Podle ústavního zákona č. 1/1993 Sb., Ústava České republiky ve znění pozdějších předpisů, je zdrojem veš-</a:t>
            </a:r>
            <a:r>
              <a:rPr lang="cs-CZ" sz="1800" dirty="0" err="1">
                <a:effectLst/>
                <a:latin typeface="Times New Roman" panose="02020603050405020304" pitchFamily="18" charset="0"/>
                <a:ea typeface="Calibri" panose="020F0502020204030204" pitchFamily="34" charset="0"/>
              </a:rPr>
              <a:t>keré</a:t>
            </a:r>
            <a:r>
              <a:rPr lang="cs-CZ" sz="1800" dirty="0">
                <a:effectLst/>
                <a:latin typeface="Times New Roman" panose="02020603050405020304" pitchFamily="18" charset="0"/>
                <a:ea typeface="Calibri" panose="020F0502020204030204" pitchFamily="34" charset="0"/>
              </a:rPr>
              <a:t> státní moci lid, který tuto moc vykonává prostřednictvím orgánů moci zá-</a:t>
            </a:r>
            <a:r>
              <a:rPr lang="cs-CZ" sz="1800" dirty="0" err="1">
                <a:effectLst/>
                <a:latin typeface="Times New Roman" panose="02020603050405020304" pitchFamily="18" charset="0"/>
                <a:ea typeface="Calibri" panose="020F0502020204030204" pitchFamily="34" charset="0"/>
              </a:rPr>
              <a:t>konodárné</a:t>
            </a:r>
            <a:r>
              <a:rPr lang="cs-CZ" sz="1800" dirty="0">
                <a:effectLst/>
                <a:latin typeface="Times New Roman" panose="02020603050405020304" pitchFamily="18" charset="0"/>
                <a:ea typeface="Calibri" panose="020F0502020204030204" pitchFamily="34" charset="0"/>
              </a:rPr>
              <a:t>, výkonné a soudní.  </a:t>
            </a:r>
          </a:p>
          <a:p>
            <a:pPr>
              <a:lnSpc>
                <a:spcPct val="115000"/>
              </a:lnSpc>
              <a:spcAft>
                <a:spcPts val="1000"/>
              </a:spcAft>
            </a:pPr>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410993910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Bylo-li výše uvedeno, že veřejná správa je projevem výkonné moci ve státě, je možno ji vymezit i z negativního hlediska, a to jako státní činnost, která je státem vykonávána vedle zákonodárství a soudnictví.</a:t>
            </a: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04754602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Klasickou teorii o rozdělení státní moci na moc zákonodárnou, moc výkonnou a moc soudní vypracoval v první polovině 18. století francouzský ideolog osvícenectví CH. L. MONTESQUIEU žijící v létech 1689 - 1755.</a:t>
            </a: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19648821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Zákonodárství obecně představuje tvorbu, přijímání a schvalování zákonů </a:t>
            </a:r>
            <a:r>
              <a:rPr lang="cs-CZ" sz="1800" dirty="0" err="1">
                <a:effectLst/>
                <a:latin typeface="Times New Roman" panose="02020603050405020304" pitchFamily="18" charset="0"/>
                <a:ea typeface="Calibri" panose="020F0502020204030204" pitchFamily="34" charset="0"/>
              </a:rPr>
              <a:t>zákono-dárnými</a:t>
            </a:r>
            <a:r>
              <a:rPr lang="cs-CZ" sz="1800" dirty="0">
                <a:effectLst/>
                <a:latin typeface="Times New Roman" panose="02020603050405020304" pitchFamily="18" charset="0"/>
                <a:ea typeface="Calibri" panose="020F0502020204030204" pitchFamily="34" charset="0"/>
              </a:rPr>
              <a:t> orgány. V podmínkách České republiky je to Parlament České republiky, Posla-</a:t>
            </a:r>
            <a:r>
              <a:rPr lang="cs-CZ" sz="1800" dirty="0" err="1">
                <a:effectLst/>
                <a:latin typeface="Times New Roman" panose="02020603050405020304" pitchFamily="18" charset="0"/>
                <a:ea typeface="Calibri" panose="020F0502020204030204" pitchFamily="34" charset="0"/>
              </a:rPr>
              <a:t>necká</a:t>
            </a:r>
            <a:r>
              <a:rPr lang="cs-CZ" sz="1800" dirty="0">
                <a:effectLst/>
                <a:latin typeface="Times New Roman" panose="02020603050405020304" pitchFamily="18" charset="0"/>
                <a:ea typeface="Calibri" panose="020F0502020204030204" pitchFamily="34" charset="0"/>
              </a:rPr>
              <a:t> sněmovna, Senát. Úkolem veřejné správy je realizace právních předpisů </a:t>
            </a:r>
            <a:r>
              <a:rPr lang="cs-CZ" sz="1800" dirty="0" err="1">
                <a:effectLst/>
                <a:latin typeface="Times New Roman" panose="02020603050405020304" pitchFamily="18" charset="0"/>
                <a:ea typeface="Calibri" panose="020F0502020204030204" pitchFamily="34" charset="0"/>
              </a:rPr>
              <a:t>schvá-lených</a:t>
            </a:r>
            <a:r>
              <a:rPr lang="cs-CZ" sz="1800" dirty="0">
                <a:effectLst/>
                <a:latin typeface="Times New Roman" panose="02020603050405020304" pitchFamily="18" charset="0"/>
                <a:ea typeface="Calibri" panose="020F0502020204030204" pitchFamily="34" charset="0"/>
              </a:rPr>
              <a:t> těmito orgány tj. orgány státu vykonávající veřejnou správu (orgány výkonné </a:t>
            </a:r>
            <a:r>
              <a:rPr lang="cs-CZ" sz="1800" dirty="0" err="1">
                <a:effectLst/>
                <a:latin typeface="Times New Roman" panose="02020603050405020304" pitchFamily="18" charset="0"/>
                <a:ea typeface="Calibri" panose="020F0502020204030204" pitchFamily="34" charset="0"/>
              </a:rPr>
              <a:t>mo-ci</a:t>
            </a:r>
            <a:r>
              <a:rPr lang="cs-CZ" sz="1800" dirty="0">
                <a:effectLst/>
                <a:latin typeface="Times New Roman" panose="02020603050405020304" pitchFamily="18" charset="0"/>
                <a:ea typeface="Calibri" panose="020F0502020204030204" pitchFamily="34" charset="0"/>
              </a:rPr>
              <a:t>). Zákonodárné orgány zákony vytváří a orgány veřejné správy zákony provádí.</a:t>
            </a: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11159924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Veřejná správa se sice podílí na přípravě zákonů (např. zákonodárná iniciativa </a:t>
            </a:r>
            <a:r>
              <a:rPr lang="cs-CZ" sz="1800" dirty="0" err="1">
                <a:effectLst/>
                <a:latin typeface="Times New Roman" panose="02020603050405020304" pitchFamily="18" charset="0"/>
                <a:ea typeface="Calibri" panose="020F0502020204030204" pitchFamily="34" charset="0"/>
              </a:rPr>
              <a:t>zastu-pitelstva</a:t>
            </a:r>
            <a:r>
              <a:rPr lang="cs-CZ" sz="1800" dirty="0">
                <a:effectLst/>
                <a:latin typeface="Times New Roman" panose="02020603050405020304" pitchFamily="18" charset="0"/>
                <a:ea typeface="Calibri" panose="020F0502020204030204" pitchFamily="34" charset="0"/>
              </a:rPr>
              <a:t> kraje), nicméně její vůle není pro přijetí zákonů rozhodující. Podílí se rovněž na tvorbě práva, např. zastupitelstvo obce, zastupitelstvo kraje vydávají obecně závazné vy-</a:t>
            </a:r>
            <a:r>
              <a:rPr lang="cs-CZ" sz="1800" dirty="0" err="1">
                <a:effectLst/>
                <a:latin typeface="Times New Roman" panose="02020603050405020304" pitchFamily="18" charset="0"/>
                <a:ea typeface="Calibri" panose="020F0502020204030204" pitchFamily="34" charset="0"/>
              </a:rPr>
              <a:t>hlášky.Rada</a:t>
            </a:r>
            <a:r>
              <a:rPr lang="cs-CZ" sz="1800" dirty="0">
                <a:effectLst/>
                <a:latin typeface="Times New Roman" panose="02020603050405020304" pitchFamily="18" charset="0"/>
                <a:ea typeface="Calibri" panose="020F0502020204030204" pitchFamily="34" charset="0"/>
              </a:rPr>
              <a:t> obce, rada kraje vydává nařízení v přenesené působnosti (např. tržní řád). V tomto případě se nejedná o zákonodárství, ale o odvozenou normotvorbu, tj. vydávání právních předpisů „na základě zmocnění v zákoně, k provedení zákona a v jeho mezích“. </a:t>
            </a: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402032867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43E92129-B126-1DF1-8DB2-C9F03B9F935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080045" y="842963"/>
            <a:ext cx="6983909" cy="3097212"/>
          </a:xfrm>
          <a:prstGeom prst="rect">
            <a:avLst/>
          </a:prstGeom>
        </p:spPr>
      </p:pic>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60679623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8660516" cy="4608512"/>
          </a:xfrm>
          <a:prstGeom prst="rect">
            <a:avLst/>
          </a:prstGeom>
          <a:solidFill>
            <a:srgbClr val="65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373" y="399939"/>
            <a:ext cx="956040" cy="688628"/>
          </a:xfrm>
          <a:prstGeom prst="rect">
            <a:avLst/>
          </a:prstGeom>
        </p:spPr>
      </p:pic>
      <p:sp>
        <p:nvSpPr>
          <p:cNvPr id="6" name="Nadpis 1"/>
          <p:cNvSpPr txBox="1">
            <a:spLocks/>
          </p:cNvSpPr>
          <p:nvPr/>
        </p:nvSpPr>
        <p:spPr>
          <a:xfrm>
            <a:off x="1363942" y="1923678"/>
            <a:ext cx="6416116"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err="1">
                <a:solidFill>
                  <a:schemeClr val="bg1"/>
                </a:solidFill>
                <a:latin typeface="Times New Roman" panose="02020603050405020304" pitchFamily="18" charset="0"/>
                <a:cs typeface="Times New Roman" panose="02020603050405020304" pitchFamily="18" charset="0"/>
              </a:rPr>
              <a:t>Verejná</a:t>
            </a:r>
            <a:r>
              <a:rPr lang="cs-CZ" sz="2400" b="1" dirty="0">
                <a:solidFill>
                  <a:schemeClr val="bg1"/>
                </a:solidFill>
                <a:latin typeface="Times New Roman" panose="02020603050405020304" pitchFamily="18" charset="0"/>
                <a:cs typeface="Times New Roman" panose="02020603050405020304" pitchFamily="18" charset="0"/>
              </a:rPr>
              <a:t> správa – </a:t>
            </a:r>
            <a:r>
              <a:rPr lang="cs-CZ" sz="2400" b="1" dirty="0" err="1">
                <a:solidFill>
                  <a:schemeClr val="bg1"/>
                </a:solidFill>
                <a:latin typeface="Times New Roman" panose="02020603050405020304" pitchFamily="18" charset="0"/>
                <a:cs typeface="Times New Roman" panose="02020603050405020304" pitchFamily="18" charset="0"/>
              </a:rPr>
              <a:t>čo</a:t>
            </a:r>
            <a:r>
              <a:rPr lang="cs-CZ" sz="2400" b="1" dirty="0">
                <a:solidFill>
                  <a:schemeClr val="bg1"/>
                </a:solidFill>
                <a:latin typeface="Times New Roman" panose="02020603050405020304" pitchFamily="18" charset="0"/>
                <a:cs typeface="Times New Roman" panose="02020603050405020304" pitchFamily="18" charset="0"/>
              </a:rPr>
              <a:t> je to? </a:t>
            </a:r>
          </a:p>
        </p:txBody>
      </p:sp>
    </p:spTree>
    <p:extLst>
      <p:ext uri="{BB962C8B-B14F-4D97-AF65-F5344CB8AC3E}">
        <p14:creationId xmlns:p14="http://schemas.microsoft.com/office/powerpoint/2010/main" val="258399672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Soudnictví je výkonnou činnosti orgánů státu, neboť provádí zákony. Rozlišující znaky s veřejnou správou nalezneme v případě jejich:</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funkčního zařazení, soudnictví představuje nalézání práva ve sféře </a:t>
            </a:r>
            <a:r>
              <a:rPr lang="cs-CZ" sz="1800" dirty="0" err="1">
                <a:effectLst/>
                <a:latin typeface="Times New Roman" panose="02020603050405020304" pitchFamily="18" charset="0"/>
                <a:ea typeface="Calibri" panose="020F0502020204030204" pitchFamily="34" charset="0"/>
              </a:rPr>
              <a:t>soukro</a:t>
            </a:r>
            <a:r>
              <a:rPr lang="cs-CZ" sz="1800" dirty="0">
                <a:effectLst/>
                <a:latin typeface="Times New Roman" panose="02020603050405020304" pitchFamily="18" charset="0"/>
                <a:ea typeface="Calibri" panose="020F0502020204030204" pitchFamily="34" charset="0"/>
              </a:rPr>
              <a:t>-mých i veřejných zájmů. V případě veřejné správy nejde primárně o nalézání práva, ale zejména o realizaci zájmů veřejných v mezích práva,</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organizačního zařazení, když oproti veřejné správě je soudnictví realizováno orgány, které si jsou vzájemně rovny. Soudy v rámci uspořádání soudní </a:t>
            </a:r>
            <a:r>
              <a:rPr lang="cs-CZ" sz="1800" dirty="0" err="1">
                <a:effectLst/>
                <a:latin typeface="Times New Roman" panose="02020603050405020304" pitchFamily="18" charset="0"/>
                <a:ea typeface="Calibri" panose="020F0502020204030204" pitchFamily="34" charset="0"/>
              </a:rPr>
              <a:t>sou</a:t>
            </a:r>
            <a:r>
              <a:rPr lang="cs-CZ" sz="1800" dirty="0">
                <a:effectLst/>
                <a:latin typeface="Times New Roman" panose="02020603050405020304" pitchFamily="18" charset="0"/>
                <a:ea typeface="Calibri" panose="020F0502020204030204" pitchFamily="34" charset="0"/>
              </a:rPr>
              <a:t>-stavy jsou na sobě, co se týče jejich nadřízenosti a podřízenosti a z toho </a:t>
            </a:r>
            <a:r>
              <a:rPr lang="cs-CZ" sz="1800" dirty="0" err="1">
                <a:effectLst/>
                <a:latin typeface="Times New Roman" panose="02020603050405020304" pitchFamily="18" charset="0"/>
                <a:ea typeface="Calibri" panose="020F0502020204030204" pitchFamily="34" charset="0"/>
              </a:rPr>
              <a:t>vyplý-vající</a:t>
            </a:r>
            <a:r>
              <a:rPr lang="cs-CZ" sz="1800" dirty="0">
                <a:effectLst/>
                <a:latin typeface="Times New Roman" panose="02020603050405020304" pitchFamily="18" charset="0"/>
                <a:ea typeface="Calibri" panose="020F0502020204030204" pitchFamily="34" charset="0"/>
              </a:rPr>
              <a:t> vázanosti příkazy výše postavených orgánů, zcela nezávislé. Nezávislí jsou ve svém rozhodování i jednotliví soudci. </a:t>
            </a:r>
          </a:p>
          <a:p>
            <a:pPr>
              <a:lnSpc>
                <a:spcPct val="115000"/>
              </a:lnSpc>
              <a:spcAft>
                <a:spcPts val="1000"/>
              </a:spcAft>
            </a:pPr>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49521132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Soudnictví je výkonnou činnosti orgánů státu, neboť provádí zákony. Rozlišující znaky s veřejnou správou nalezneme v případě jejich:</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funkčního zařazení, soudnictví představuje nalézání práva ve sféře </a:t>
            </a:r>
            <a:r>
              <a:rPr lang="cs-CZ" sz="1800" dirty="0" err="1">
                <a:effectLst/>
                <a:latin typeface="Times New Roman" panose="02020603050405020304" pitchFamily="18" charset="0"/>
                <a:ea typeface="Calibri" panose="020F0502020204030204" pitchFamily="34" charset="0"/>
              </a:rPr>
              <a:t>soukro</a:t>
            </a:r>
            <a:r>
              <a:rPr lang="cs-CZ" sz="1800" dirty="0">
                <a:effectLst/>
                <a:latin typeface="Times New Roman" panose="02020603050405020304" pitchFamily="18" charset="0"/>
                <a:ea typeface="Calibri" panose="020F0502020204030204" pitchFamily="34" charset="0"/>
              </a:rPr>
              <a:t>-mých i veřejných zájmů. V případě veřejné správy nejde primárně o nalézání práva, ale zejména o realizaci zájmů veřejných v mezích práva,</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organizačního zařazení, když oproti veřejné správě je soudnictví realizováno orgány, které si jsou vzájemně rovny. Soudy v rámci uspořádání soudní </a:t>
            </a:r>
            <a:r>
              <a:rPr lang="cs-CZ" sz="1800" dirty="0" err="1">
                <a:effectLst/>
                <a:latin typeface="Times New Roman" panose="02020603050405020304" pitchFamily="18" charset="0"/>
                <a:ea typeface="Calibri" panose="020F0502020204030204" pitchFamily="34" charset="0"/>
              </a:rPr>
              <a:t>sou</a:t>
            </a:r>
            <a:r>
              <a:rPr lang="cs-CZ" sz="1800" dirty="0">
                <a:effectLst/>
                <a:latin typeface="Times New Roman" panose="02020603050405020304" pitchFamily="18" charset="0"/>
                <a:ea typeface="Calibri" panose="020F0502020204030204" pitchFamily="34" charset="0"/>
              </a:rPr>
              <a:t>-stavy jsou na sobě, co se týče jejich nadřízenosti a podřízenosti a z toho </a:t>
            </a:r>
            <a:r>
              <a:rPr lang="cs-CZ" sz="1800" dirty="0" err="1">
                <a:effectLst/>
                <a:latin typeface="Times New Roman" panose="02020603050405020304" pitchFamily="18" charset="0"/>
                <a:ea typeface="Calibri" panose="020F0502020204030204" pitchFamily="34" charset="0"/>
              </a:rPr>
              <a:t>vyplý-vající</a:t>
            </a:r>
            <a:r>
              <a:rPr lang="cs-CZ" sz="1800" dirty="0">
                <a:effectLst/>
                <a:latin typeface="Times New Roman" panose="02020603050405020304" pitchFamily="18" charset="0"/>
                <a:ea typeface="Calibri" panose="020F0502020204030204" pitchFamily="34" charset="0"/>
              </a:rPr>
              <a:t> vázanosti příkazy výše postavených orgánů, zcela nezávislé. Nezávislí jsou ve svém rozhodování i jednotliví soudci. </a:t>
            </a:r>
          </a:p>
          <a:p>
            <a:pPr>
              <a:lnSpc>
                <a:spcPct val="115000"/>
              </a:lnSpc>
              <a:spcAft>
                <a:spcPts val="1000"/>
              </a:spcAft>
            </a:pPr>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95973830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Základní pravidla týkající se organizace a fungování soudního systému v ČR stanoví hlava čtvrtá Ústavy ČR, přičemž nezanedbatelný význam mají též ustanovení hlavy páté Listiny základních práv a svobod garantující právo na soudní a jinou právní ochranu. Ústavní normy týkající se obecného soudnictví jsou konkretizována běžným zákonem, jímž je t. č. zákon č. 6/2002 Sb., o soudech a soudcích. Ten mj. zakotvuje požadavky na soudce, jejich jmenování a zánik jejich funkce, zavádí principy jejich kariérního postupu, stanoví pravidla pro laickou účast na výkonu soudní moci a definuje způsob státní správy soudnictví. </a:t>
            </a: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14235596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Soudnictví je v duchu tradic románsko-germánské právní rodiny budováno jako profesionální (požadavek pětiletého magisterského vzdělání v oboru práva spojený s požadavkem složením odborné justiční zkoušky) a kariérní (věková hranice 30 let pro jmenování do funkce soudce a následná časová neomezenost výkonu funkce soudce resp. nesesaditelnost soudce).</a:t>
            </a: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40519318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79A0F22E-B717-0B3D-F0F5-733DF4F2FB12}"/>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41671" y="842963"/>
            <a:ext cx="6060657" cy="3097212"/>
          </a:xfrm>
          <a:prstGeom prst="rect">
            <a:avLst/>
          </a:prstGeom>
        </p:spPr>
      </p:pic>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63292876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Soudnictví je v duchu tradic románsko-germánské právní rodiny budováno jako profesionální (požadavek pětiletého magisterského vzdělání v oboru práva spojený s požadavkem složením odborné justiční zkoušky) a kariérní (věková hranice 30 let pro jmenování do funkce soudce a následná časová neomezenost výkonu funkce soudce resp. nesesaditelnost soudce).</a:t>
            </a: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55705809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Ostatní veřejná moc je státem, v příslušném rozsahu, svěřena subjektům tzv. nestát-</a:t>
            </a:r>
            <a:r>
              <a:rPr lang="cs-CZ" sz="1800" dirty="0" err="1">
                <a:effectLst/>
                <a:latin typeface="Times New Roman" panose="02020603050405020304" pitchFamily="18" charset="0"/>
                <a:ea typeface="Calibri" panose="020F0502020204030204" pitchFamily="34" charset="0"/>
              </a:rPr>
              <a:t>ního</a:t>
            </a:r>
            <a:r>
              <a:rPr lang="cs-CZ" sz="1800" dirty="0">
                <a:effectLst/>
                <a:latin typeface="Times New Roman" panose="02020603050405020304" pitchFamily="18" charset="0"/>
                <a:ea typeface="Calibri" panose="020F0502020204030204" pitchFamily="34" charset="0"/>
              </a:rPr>
              <a:t> charakteru ke správě veřejných záležitostí. Tím je i od státní moci odvozena a nemůže s ní být v rozporu. Veřejná moc tak fakticky odvozuje svůj základ opět z moci státní a tím s ní má i určité společné znaky. Projevuje se jako decentralizovaná státní moc a její subjekty společně se státem zabezpečují správu státu, jakožto veřejnou správu.</a:t>
            </a:r>
          </a:p>
          <a:p>
            <a:pPr>
              <a:lnSpc>
                <a:spcPct val="115000"/>
              </a:lnSpc>
              <a:spcAft>
                <a:spcPts val="1000"/>
              </a:spcAft>
            </a:pPr>
            <a:endParaRPr lang="cs-CZ" sz="1800" dirty="0">
              <a:effectLst/>
              <a:latin typeface="Times New Roman" panose="02020603050405020304" pitchFamily="18" charset="0"/>
              <a:ea typeface="Calibri" panose="020F0502020204030204" pitchFamily="34" charset="0"/>
            </a:endParaRPr>
          </a:p>
          <a:p>
            <a:pPr>
              <a:lnSpc>
                <a:spcPct val="115000"/>
              </a:lnSpc>
              <a:spcAft>
                <a:spcPts val="1000"/>
              </a:spcAft>
            </a:pPr>
            <a:endParaRPr lang="cs-CZ" sz="1800" dirty="0">
              <a:effectLst/>
              <a:latin typeface="Times New Roman" panose="02020603050405020304" pitchFamily="18" charset="0"/>
              <a:ea typeface="Calibri" panose="020F0502020204030204" pitchFamily="34" charset="0"/>
            </a:endParaRPr>
          </a:p>
          <a:p>
            <a:pPr>
              <a:lnSpc>
                <a:spcPct val="115000"/>
              </a:lnSpc>
              <a:spcAft>
                <a:spcPts val="1000"/>
              </a:spcAft>
            </a:pPr>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9002599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Zmíněné subjekty jsou nazývány veřejnoprávními samosprávnými korporacemi (obce, kraje), které svou způsobilost k právním úkonům sice odvozují od státu, nicméně se liší od státních orgánu, zejména vlastní právním jednáním mj.:</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vlastním majetkem,</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vlastní odpovědnosti,</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na vlastní účet,</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vlastními volenými orgány,</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ekonomickou nezávislostí.</a:t>
            </a:r>
          </a:p>
          <a:p>
            <a:pPr>
              <a:lnSpc>
                <a:spcPct val="115000"/>
              </a:lnSpc>
              <a:spcAft>
                <a:spcPts val="1000"/>
              </a:spcAft>
            </a:pPr>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065693335"/>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Jak již bylo uvedeno, člení se na:</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územní veřejnoprávní korporace, kterými jsou základní územní samo-správné celky (obce) a vyšší územní samosprávné celky (kraje) včetně hlavního města Praha,</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zájmové (profesní) veřejnoprávní korporace (neúzemního charakteru), mezi které patří např. veřejnoprávní korporace s povinným členstvím (lékařská komora, komora daňových poradců, notářská komora, advokátní komora, sto-</a:t>
            </a:r>
            <a:r>
              <a:rPr lang="cs-CZ" sz="1800" dirty="0" err="1">
                <a:effectLst/>
                <a:latin typeface="Times New Roman" panose="02020603050405020304" pitchFamily="18" charset="0"/>
                <a:ea typeface="Calibri" panose="020F0502020204030204" pitchFamily="34" charset="0"/>
              </a:rPr>
              <a:t>matologická</a:t>
            </a:r>
            <a:r>
              <a:rPr lang="cs-CZ" sz="1800" dirty="0">
                <a:effectLst/>
                <a:latin typeface="Times New Roman" panose="02020603050405020304" pitchFamily="18" charset="0"/>
                <a:ea typeface="Calibri" panose="020F0502020204030204" pitchFamily="34" charset="0"/>
              </a:rPr>
              <a:t> komora), veřejnoprávní korporace s nepovinným členstvím (hospodářská a agrární komora) nebo vysoké školy (Senát).</a:t>
            </a:r>
          </a:p>
          <a:p>
            <a:pPr>
              <a:lnSpc>
                <a:spcPct val="115000"/>
              </a:lnSpc>
              <a:spcAft>
                <a:spcPts val="1000"/>
              </a:spcAft>
            </a:pPr>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30586112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Jak již bylo uvedeno, člení se na:</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územní veřejnoprávní korporace, kterými jsou základní územní samo-správné celky (obce) a vyšší územní samosprávné celky (kraje) včetně hlavního města Praha,</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zájmové (profesní) veřejnoprávní korporace (neúzemního charakteru), mezi které patří např. veřejnoprávní korporace s povinným členstvím (lékařská komora, komora daňových poradců, notářská komora, advokátní komora, sto-</a:t>
            </a:r>
            <a:r>
              <a:rPr lang="cs-CZ" sz="1800" dirty="0" err="1">
                <a:effectLst/>
                <a:latin typeface="Times New Roman" panose="02020603050405020304" pitchFamily="18" charset="0"/>
                <a:ea typeface="Calibri" panose="020F0502020204030204" pitchFamily="34" charset="0"/>
              </a:rPr>
              <a:t>matologická</a:t>
            </a:r>
            <a:r>
              <a:rPr lang="cs-CZ" sz="1800" dirty="0">
                <a:effectLst/>
                <a:latin typeface="Times New Roman" panose="02020603050405020304" pitchFamily="18" charset="0"/>
                <a:ea typeface="Calibri" panose="020F0502020204030204" pitchFamily="34" charset="0"/>
              </a:rPr>
              <a:t> komora), veřejnoprávní korporace s nepovinným členstvím (hospodářská a agrární komora) nebo vysoké školy (Senát).</a:t>
            </a:r>
          </a:p>
          <a:p>
            <a:pPr>
              <a:lnSpc>
                <a:spcPct val="115000"/>
              </a:lnSpc>
              <a:spcAft>
                <a:spcPts val="1000"/>
              </a:spcAft>
            </a:pPr>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13773103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96344"/>
          </a:xfrm>
          <a:prstGeom prst="rect">
            <a:avLst/>
          </a:prstGeom>
        </p:spPr>
        <p:txBody>
          <a:bodyPr>
            <a:noAutofit/>
          </a:bodyPr>
          <a:lstStyle/>
          <a:p>
            <a:r>
              <a:rPr lang="cs-CZ" altLang="cs-CZ" sz="2400" b="1" dirty="0">
                <a:solidFill>
                  <a:srgbClr val="655481"/>
                </a:solidFill>
                <a:latin typeface="Times New Roman" panose="02020603050405020304" pitchFamily="18" charset="0"/>
                <a:cs typeface="Times New Roman" panose="02020603050405020304" pitchFamily="18" charset="0"/>
              </a:rPr>
              <a:t>Praktická </a:t>
            </a:r>
            <a:r>
              <a:rPr lang="cs-CZ" altLang="cs-CZ" sz="2400" b="1" dirty="0" err="1">
                <a:solidFill>
                  <a:srgbClr val="655481"/>
                </a:solidFill>
                <a:latin typeface="Times New Roman" panose="02020603050405020304" pitchFamily="18" charset="0"/>
                <a:cs typeface="Times New Roman" panose="02020603050405020304" pitchFamily="18" charset="0"/>
              </a:rPr>
              <a:t>činnosť</a:t>
            </a:r>
            <a:r>
              <a:rPr lang="cs-CZ" altLang="cs-CZ" sz="2400" b="1" dirty="0">
                <a:solidFill>
                  <a:srgbClr val="655481"/>
                </a:solidFill>
                <a:latin typeface="Times New Roman" panose="02020603050405020304" pitchFamily="18" charset="0"/>
                <a:cs typeface="Times New Roman" panose="02020603050405020304" pitchFamily="18" charset="0"/>
              </a:rPr>
              <a:t> – správa </a:t>
            </a:r>
            <a:r>
              <a:rPr lang="cs-CZ" altLang="cs-CZ" sz="2400" b="1" dirty="0" err="1">
                <a:solidFill>
                  <a:srgbClr val="655481"/>
                </a:solidFill>
                <a:latin typeface="Times New Roman" panose="02020603050405020304" pitchFamily="18" charset="0"/>
                <a:cs typeface="Times New Roman" panose="02020603050405020304" pitchFamily="18" charset="0"/>
              </a:rPr>
              <a:t>vecí</a:t>
            </a:r>
            <a:r>
              <a:rPr lang="cs-CZ" altLang="cs-CZ" sz="2400" b="1" dirty="0">
                <a:solidFill>
                  <a:srgbClr val="655481"/>
                </a:solidFill>
                <a:latin typeface="Times New Roman" panose="02020603050405020304" pitchFamily="18" charset="0"/>
                <a:cs typeface="Times New Roman" panose="02020603050405020304" pitchFamily="18" charset="0"/>
              </a:rPr>
              <a:t> </a:t>
            </a:r>
            <a:r>
              <a:rPr lang="cs-CZ" altLang="cs-CZ" sz="2400" b="1" dirty="0" err="1">
                <a:solidFill>
                  <a:srgbClr val="655481"/>
                </a:solidFill>
                <a:latin typeface="Times New Roman" panose="02020603050405020304" pitchFamily="18" charset="0"/>
                <a:cs typeface="Times New Roman" panose="02020603050405020304" pitchFamily="18" charset="0"/>
              </a:rPr>
              <a:t>verejných</a:t>
            </a:r>
            <a:endParaRPr lang="cs-CZ" altLang="cs-CZ" sz="2400" b="1" dirty="0">
              <a:solidFill>
                <a:srgbClr val="655481"/>
              </a:solidFill>
              <a:latin typeface="Times New Roman" panose="02020603050405020304" pitchFamily="18" charset="0"/>
              <a:cs typeface="Times New Roman" panose="02020603050405020304" pitchFamily="18" charset="0"/>
            </a:endParaRPr>
          </a:p>
          <a:p>
            <a:r>
              <a:rPr lang="cs-CZ" altLang="cs-CZ" sz="2400" b="1" dirty="0" err="1">
                <a:solidFill>
                  <a:srgbClr val="655481"/>
                </a:solidFill>
                <a:latin typeface="Times New Roman" panose="02020603050405020304" pitchFamily="18" charset="0"/>
                <a:cs typeface="Times New Roman" panose="02020603050405020304" pitchFamily="18" charset="0"/>
              </a:rPr>
              <a:t>Vedná</a:t>
            </a:r>
            <a:r>
              <a:rPr lang="cs-CZ" altLang="cs-CZ" sz="2400" b="1" dirty="0">
                <a:solidFill>
                  <a:srgbClr val="655481"/>
                </a:solidFill>
                <a:latin typeface="Times New Roman" panose="02020603050405020304" pitchFamily="18" charset="0"/>
                <a:cs typeface="Times New Roman" panose="02020603050405020304" pitchFamily="18" charset="0"/>
              </a:rPr>
              <a:t> disciplína</a:t>
            </a:r>
          </a:p>
          <a:p>
            <a:r>
              <a:rPr lang="cs-CZ" altLang="cs-CZ" sz="2400" b="1" dirty="0" err="1">
                <a:solidFill>
                  <a:srgbClr val="655481"/>
                </a:solidFill>
                <a:latin typeface="Times New Roman" panose="02020603050405020304" pitchFamily="18" charset="0"/>
                <a:cs typeface="Times New Roman" panose="02020603050405020304" pitchFamily="18" charset="0"/>
              </a:rPr>
              <a:t>Študijný</a:t>
            </a:r>
            <a:r>
              <a:rPr lang="cs-CZ" altLang="cs-CZ" sz="2400" b="1" dirty="0">
                <a:solidFill>
                  <a:srgbClr val="655481"/>
                </a:solidFill>
                <a:latin typeface="Times New Roman" panose="02020603050405020304" pitchFamily="18" charset="0"/>
                <a:cs typeface="Times New Roman" panose="02020603050405020304" pitchFamily="18" charset="0"/>
              </a:rPr>
              <a:t> odbor, </a:t>
            </a:r>
            <a:r>
              <a:rPr lang="cs-CZ" altLang="cs-CZ" sz="2400" b="1" dirty="0" err="1">
                <a:solidFill>
                  <a:srgbClr val="655481"/>
                </a:solidFill>
                <a:latin typeface="Times New Roman" panose="02020603050405020304" pitchFamily="18" charset="0"/>
                <a:cs typeface="Times New Roman" panose="02020603050405020304" pitchFamily="18" charset="0"/>
              </a:rPr>
              <a:t>študijný</a:t>
            </a:r>
            <a:r>
              <a:rPr lang="cs-CZ" altLang="cs-CZ" sz="2400" b="1" dirty="0">
                <a:solidFill>
                  <a:srgbClr val="655481"/>
                </a:solidFill>
                <a:latin typeface="Times New Roman" panose="02020603050405020304" pitchFamily="18" charset="0"/>
                <a:cs typeface="Times New Roman" panose="02020603050405020304" pitchFamily="18" charset="0"/>
              </a:rPr>
              <a:t> program</a:t>
            </a:r>
          </a:p>
          <a:p>
            <a:r>
              <a:rPr lang="cs-CZ" altLang="cs-CZ" sz="2400" b="1" dirty="0" err="1">
                <a:solidFill>
                  <a:srgbClr val="655481"/>
                </a:solidFill>
                <a:latin typeface="Times New Roman" panose="02020603050405020304" pitchFamily="18" charset="0"/>
                <a:cs typeface="Times New Roman" panose="02020603050405020304" pitchFamily="18" charset="0"/>
              </a:rPr>
              <a:t>Inštitucionálne</a:t>
            </a:r>
            <a:r>
              <a:rPr lang="cs-CZ" altLang="cs-CZ" sz="2400" b="1" dirty="0">
                <a:solidFill>
                  <a:srgbClr val="655481"/>
                </a:solidFill>
                <a:latin typeface="Times New Roman" panose="02020603050405020304" pitchFamily="18" charset="0"/>
                <a:cs typeface="Times New Roman" panose="02020603050405020304" pitchFamily="18" charset="0"/>
              </a:rPr>
              <a:t> </a:t>
            </a:r>
            <a:r>
              <a:rPr lang="cs-CZ" altLang="cs-CZ" sz="2400" b="1" dirty="0" err="1">
                <a:solidFill>
                  <a:srgbClr val="655481"/>
                </a:solidFill>
                <a:latin typeface="Times New Roman" panose="02020603050405020304" pitchFamily="18" charset="0"/>
                <a:cs typeface="Times New Roman" panose="02020603050405020304" pitchFamily="18" charset="0"/>
              </a:rPr>
              <a:t>zabezpečenie</a:t>
            </a:r>
            <a:r>
              <a:rPr lang="cs-CZ" altLang="cs-CZ" sz="2400" b="1" dirty="0">
                <a:solidFill>
                  <a:srgbClr val="655481"/>
                </a:solidFill>
                <a:latin typeface="Times New Roman" panose="02020603050405020304" pitchFamily="18" charset="0"/>
                <a:cs typeface="Times New Roman" panose="02020603050405020304" pitchFamily="18" charset="0"/>
              </a:rPr>
              <a:t> – </a:t>
            </a:r>
            <a:r>
              <a:rPr lang="cs-CZ" altLang="cs-CZ" sz="2400" b="1" dirty="0" err="1">
                <a:solidFill>
                  <a:srgbClr val="655481"/>
                </a:solidFill>
                <a:latin typeface="Times New Roman" panose="02020603050405020304" pitchFamily="18" charset="0"/>
                <a:cs typeface="Times New Roman" panose="02020603050405020304" pitchFamily="18" charset="0"/>
              </a:rPr>
              <a:t>sústava</a:t>
            </a:r>
            <a:r>
              <a:rPr lang="cs-CZ" altLang="cs-CZ" sz="2400" b="1" dirty="0">
                <a:solidFill>
                  <a:srgbClr val="655481"/>
                </a:solidFill>
                <a:latin typeface="Times New Roman" panose="02020603050405020304" pitchFamily="18" charset="0"/>
                <a:cs typeface="Times New Roman" panose="02020603050405020304" pitchFamily="18" charset="0"/>
              </a:rPr>
              <a:t> </a:t>
            </a:r>
            <a:r>
              <a:rPr lang="cs-CZ" altLang="cs-CZ" sz="2400" b="1" dirty="0" err="1">
                <a:solidFill>
                  <a:srgbClr val="655481"/>
                </a:solidFill>
                <a:latin typeface="Times New Roman" panose="02020603050405020304" pitchFamily="18" charset="0"/>
                <a:cs typeface="Times New Roman" panose="02020603050405020304" pitchFamily="18" charset="0"/>
              </a:rPr>
              <a:t>inštitúcií</a:t>
            </a:r>
            <a:r>
              <a:rPr lang="cs-CZ" altLang="cs-CZ" sz="2400" b="1" dirty="0">
                <a:solidFill>
                  <a:srgbClr val="655481"/>
                </a:solidFill>
                <a:latin typeface="Times New Roman" panose="02020603050405020304" pitchFamily="18" charset="0"/>
                <a:cs typeface="Times New Roman" panose="02020603050405020304" pitchFamily="18" charset="0"/>
              </a:rPr>
              <a:t> a </a:t>
            </a:r>
            <a:r>
              <a:rPr lang="cs-CZ" altLang="cs-CZ" sz="2400" b="1" dirty="0" err="1">
                <a:solidFill>
                  <a:srgbClr val="655481"/>
                </a:solidFill>
                <a:latin typeface="Times New Roman" panose="02020603050405020304" pitchFamily="18" charset="0"/>
                <a:cs typeface="Times New Roman" panose="02020603050405020304" pitchFamily="18" charset="0"/>
              </a:rPr>
              <a:t>orgánov</a:t>
            </a:r>
            <a:r>
              <a:rPr lang="cs-CZ" altLang="cs-CZ" sz="2400" b="1" dirty="0">
                <a:solidFill>
                  <a:srgbClr val="655481"/>
                </a:solidFill>
                <a:latin typeface="Times New Roman" panose="02020603050405020304" pitchFamily="18" charset="0"/>
                <a:cs typeface="Times New Roman" panose="02020603050405020304" pitchFamily="18" charset="0"/>
              </a:rPr>
              <a:t> </a:t>
            </a:r>
            <a:r>
              <a:rPr lang="cs-CZ" altLang="cs-CZ" sz="2400" b="1" dirty="0" err="1">
                <a:solidFill>
                  <a:srgbClr val="655481"/>
                </a:solidFill>
                <a:latin typeface="Times New Roman" panose="02020603050405020304" pitchFamily="18" charset="0"/>
                <a:cs typeface="Times New Roman" panose="02020603050405020304" pitchFamily="18" charset="0"/>
              </a:rPr>
              <a:t>verejnej</a:t>
            </a:r>
            <a:r>
              <a:rPr lang="cs-CZ" altLang="cs-CZ" sz="2400" b="1" dirty="0">
                <a:solidFill>
                  <a:srgbClr val="655481"/>
                </a:solidFill>
                <a:latin typeface="Times New Roman" panose="02020603050405020304" pitchFamily="18" charset="0"/>
                <a:cs typeface="Times New Roman" panose="02020603050405020304" pitchFamily="18" charset="0"/>
              </a:rPr>
              <a:t> správy, </a:t>
            </a:r>
            <a:r>
              <a:rPr lang="cs-CZ" altLang="cs-CZ" sz="2400" b="1" dirty="0" err="1">
                <a:solidFill>
                  <a:srgbClr val="655481"/>
                </a:solidFill>
                <a:latin typeface="Times New Roman" panose="02020603050405020304" pitchFamily="18" charset="0"/>
                <a:cs typeface="Times New Roman" panose="02020603050405020304" pitchFamily="18" charset="0"/>
              </a:rPr>
              <a:t>ktoré</a:t>
            </a:r>
            <a:r>
              <a:rPr lang="cs-CZ" altLang="cs-CZ" sz="2400" b="1" dirty="0">
                <a:solidFill>
                  <a:srgbClr val="655481"/>
                </a:solidFill>
                <a:latin typeface="Times New Roman" panose="02020603050405020304" pitchFamily="18" charset="0"/>
                <a:cs typeface="Times New Roman" panose="02020603050405020304" pitchFamily="18" charset="0"/>
              </a:rPr>
              <a:t> </a:t>
            </a:r>
            <a:r>
              <a:rPr lang="cs-CZ" altLang="cs-CZ" sz="2400" b="1" dirty="0" err="1">
                <a:solidFill>
                  <a:srgbClr val="655481"/>
                </a:solidFill>
                <a:latin typeface="Times New Roman" panose="02020603050405020304" pitchFamily="18" charset="0"/>
                <a:cs typeface="Times New Roman" panose="02020603050405020304" pitchFamily="18" charset="0"/>
              </a:rPr>
              <a:t>ju</a:t>
            </a:r>
            <a:r>
              <a:rPr lang="cs-CZ" altLang="cs-CZ" sz="2400" b="1" dirty="0">
                <a:solidFill>
                  <a:srgbClr val="655481"/>
                </a:solidFill>
                <a:latin typeface="Times New Roman" panose="02020603050405020304" pitchFamily="18" charset="0"/>
                <a:cs typeface="Times New Roman" panose="02020603050405020304" pitchFamily="18" charset="0"/>
              </a:rPr>
              <a:t> </a:t>
            </a:r>
            <a:r>
              <a:rPr lang="cs-CZ" altLang="cs-CZ" sz="2400" b="1" dirty="0" err="1">
                <a:solidFill>
                  <a:srgbClr val="655481"/>
                </a:solidFill>
                <a:latin typeface="Times New Roman" panose="02020603050405020304" pitchFamily="18" charset="0"/>
                <a:cs typeface="Times New Roman" panose="02020603050405020304" pitchFamily="18" charset="0"/>
              </a:rPr>
              <a:t>vykonávajú</a:t>
            </a:r>
            <a:endParaRPr lang="cs-CZ" altLang="cs-CZ" sz="2400" b="1" dirty="0">
              <a:solidFill>
                <a:srgbClr val="655481"/>
              </a:solidFill>
              <a:latin typeface="Times New Roman" panose="02020603050405020304" pitchFamily="18" charset="0"/>
              <a:cs typeface="Times New Roman" panose="02020603050405020304" pitchFamily="18" charset="0"/>
            </a:endParaRPr>
          </a:p>
          <a:p>
            <a:endParaRPr lang="cs-CZ" altLang="cs-CZ" sz="24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Verejná</a:t>
            </a:r>
            <a:r>
              <a:rPr lang="cs-CZ" dirty="0"/>
              <a:t> správa </a:t>
            </a:r>
            <a:r>
              <a:rPr lang="cs-CZ" dirty="0" err="1"/>
              <a:t>ako</a:t>
            </a:r>
            <a:r>
              <a:rPr lang="cs-CZ" dirty="0"/>
              <a:t> pojem</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485387589"/>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pic>
        <p:nvPicPr>
          <p:cNvPr id="7" name="Picture 6" descr="Diagram&#10;&#10;Description automatically generated">
            <a:extLst>
              <a:ext uri="{FF2B5EF4-FFF2-40B4-BE49-F238E27FC236}">
                <a16:creationId xmlns:a16="http://schemas.microsoft.com/office/drawing/2014/main" id="{EB4EDAB9-7CEB-EEA6-8AAF-8F4BE001F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950" y="349250"/>
            <a:ext cx="6642100" cy="4445000"/>
          </a:xfrm>
          <a:prstGeom prst="rect">
            <a:avLst/>
          </a:prstGeom>
        </p:spPr>
      </p:pic>
    </p:spTree>
    <p:extLst>
      <p:ext uri="{BB962C8B-B14F-4D97-AF65-F5344CB8AC3E}">
        <p14:creationId xmlns:p14="http://schemas.microsoft.com/office/powerpoint/2010/main" val="1548087351"/>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pic>
        <p:nvPicPr>
          <p:cNvPr id="3" name="Picture 2" descr="Diagram&#10;&#10;Description automatically generated">
            <a:extLst>
              <a:ext uri="{FF2B5EF4-FFF2-40B4-BE49-F238E27FC236}">
                <a16:creationId xmlns:a16="http://schemas.microsoft.com/office/drawing/2014/main" id="{818D7CA3-21F1-0447-D657-245C9E22C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50" y="558800"/>
            <a:ext cx="7581900" cy="4025900"/>
          </a:xfrm>
          <a:prstGeom prst="rect">
            <a:avLst/>
          </a:prstGeom>
        </p:spPr>
      </p:pic>
    </p:spTree>
    <p:extLst>
      <p:ext uri="{BB962C8B-B14F-4D97-AF65-F5344CB8AC3E}">
        <p14:creationId xmlns:p14="http://schemas.microsoft.com/office/powerpoint/2010/main" val="115636834"/>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rPr>
              <a:t>Jak již bylo uvedeno, člení se na:</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územní veřejnoprávní korporace, kterými jsou základní územní samo-správné celky (obce) a vyšší územní samosprávné celky (kraje) včetně hlavního města Praha,</a:t>
            </a:r>
          </a:p>
          <a:p>
            <a:pPr>
              <a:lnSpc>
                <a:spcPct val="115000"/>
              </a:lnSpc>
              <a:spcAft>
                <a:spcPts val="1000"/>
              </a:spcAft>
            </a:pPr>
            <a:r>
              <a:rPr lang="cs-CZ" sz="1800" dirty="0">
                <a:effectLst/>
                <a:latin typeface="Times New Roman" panose="02020603050405020304" pitchFamily="18" charset="0"/>
                <a:ea typeface="Calibri" panose="020F0502020204030204" pitchFamily="34" charset="0"/>
              </a:rPr>
              <a:t>	zájmové (profesní) veřejnoprávní korporace (neúzemního charakteru), mezi které patří např. veřejnoprávní korporace s povinným členstvím (lékařská komora, komora daňových poradců, notářská komora, advokátní komora, sto-</a:t>
            </a:r>
            <a:r>
              <a:rPr lang="cs-CZ" sz="1800" dirty="0" err="1">
                <a:effectLst/>
                <a:latin typeface="Times New Roman" panose="02020603050405020304" pitchFamily="18" charset="0"/>
                <a:ea typeface="Calibri" panose="020F0502020204030204" pitchFamily="34" charset="0"/>
              </a:rPr>
              <a:t>matologická</a:t>
            </a:r>
            <a:r>
              <a:rPr lang="cs-CZ" sz="1800" dirty="0">
                <a:effectLst/>
                <a:latin typeface="Times New Roman" panose="02020603050405020304" pitchFamily="18" charset="0"/>
                <a:ea typeface="Calibri" panose="020F0502020204030204" pitchFamily="34" charset="0"/>
              </a:rPr>
              <a:t> komora), veřejnoprávní korporace s nepovinným členstvím (hospodářská a agrární komora) nebo vysoké školy (Senát).</a:t>
            </a:r>
          </a:p>
          <a:p>
            <a:pPr>
              <a:lnSpc>
                <a:spcPct val="115000"/>
              </a:lnSpc>
              <a:spcAft>
                <a:spcPts val="1000"/>
              </a:spcAft>
            </a:pPr>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sk-SK" sz="1800" b="1" dirty="0" err="1">
                <a:effectLst/>
                <a:latin typeface="Times New Roman" panose="02020603050405020304" pitchFamily="18" charset="0"/>
                <a:ea typeface="Calibri" panose="020F0502020204030204" pitchFamily="34" charset="0"/>
              </a:rPr>
              <a:t>Verejna</a:t>
            </a:r>
            <a:r>
              <a:rPr lang="sk-SK" sz="1800" b="1" dirty="0">
                <a:effectLst/>
                <a:latin typeface="Times New Roman" panose="02020603050405020304" pitchFamily="18" charset="0"/>
                <a:ea typeface="Calibri" panose="020F0502020204030204" pitchFamily="34" charset="0"/>
              </a:rPr>
              <a:t> moc a </a:t>
            </a:r>
            <a:r>
              <a:rPr lang="sk-SK" sz="1800" b="1" dirty="0" err="1">
                <a:effectLst/>
                <a:latin typeface="Times New Roman" panose="02020603050405020304" pitchFamily="18" charset="0"/>
                <a:ea typeface="Calibri" panose="020F0502020204030204" pitchFamily="34" charset="0"/>
              </a:rPr>
              <a:t>statni</a:t>
            </a:r>
            <a:r>
              <a:rPr lang="sk-SK" sz="1800" b="1" dirty="0">
                <a:effectLst/>
                <a:latin typeface="Times New Roman" panose="02020603050405020304" pitchFamily="18" charset="0"/>
                <a:ea typeface="Calibri" panose="020F0502020204030204" pitchFamily="34" charset="0"/>
              </a:rPr>
              <a:t> moc</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173188958"/>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400" b="1" dirty="0">
                <a:solidFill>
                  <a:srgbClr val="655481"/>
                </a:solidFill>
                <a:latin typeface="Times New Roman" panose="02020603050405020304" pitchFamily="18" charset="0"/>
                <a:cs typeface="Times New Roman" panose="02020603050405020304" pitchFamily="18" charset="0"/>
              </a:rPr>
              <a:t>- správa </a:t>
            </a:r>
            <a:r>
              <a:rPr lang="cs-CZ" altLang="cs-CZ" sz="1400" b="1" dirty="0" err="1">
                <a:solidFill>
                  <a:srgbClr val="655481"/>
                </a:solidFill>
                <a:latin typeface="Times New Roman" panose="02020603050405020304" pitchFamily="18" charset="0"/>
                <a:cs typeface="Times New Roman" panose="02020603050405020304" pitchFamily="18" charset="0"/>
              </a:rPr>
              <a:t>územného</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plánovania</a:t>
            </a:r>
            <a:r>
              <a:rPr lang="cs-CZ" altLang="cs-CZ" sz="1400" b="1" dirty="0">
                <a:solidFill>
                  <a:srgbClr val="655481"/>
                </a:solidFill>
                <a:latin typeface="Times New Roman" panose="02020603050405020304" pitchFamily="18" charset="0"/>
                <a:cs typeface="Times New Roman" panose="02020603050405020304" pitchFamily="18" charset="0"/>
              </a:rPr>
              <a:t> a výstavby</a:t>
            </a:r>
          </a:p>
          <a:p>
            <a:r>
              <a:rPr lang="cs-CZ" altLang="cs-CZ" sz="1400" b="1" dirty="0">
                <a:solidFill>
                  <a:srgbClr val="655481"/>
                </a:solidFill>
                <a:latin typeface="Times New Roman" panose="02020603050405020304" pitchFamily="18" charset="0"/>
                <a:cs typeface="Times New Roman" panose="02020603050405020304" pitchFamily="18" charset="0"/>
              </a:rPr>
              <a:t>- správa lesného </a:t>
            </a:r>
            <a:r>
              <a:rPr lang="cs-CZ" altLang="cs-CZ" sz="1400" b="1" dirty="0" err="1">
                <a:solidFill>
                  <a:srgbClr val="655481"/>
                </a:solidFill>
                <a:latin typeface="Times New Roman" panose="02020603050405020304" pitchFamily="18" charset="0"/>
                <a:cs typeface="Times New Roman" panose="02020603050405020304" pitchFamily="18" charset="0"/>
              </a:rPr>
              <a:t>hospodárstva</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správa vodného </a:t>
            </a:r>
            <a:r>
              <a:rPr lang="cs-CZ" altLang="cs-CZ" sz="1400" b="1" dirty="0" err="1">
                <a:solidFill>
                  <a:srgbClr val="655481"/>
                </a:solidFill>
                <a:latin typeface="Times New Roman" panose="02020603050405020304" pitchFamily="18" charset="0"/>
                <a:cs typeface="Times New Roman" panose="02020603050405020304" pitchFamily="18" charset="0"/>
              </a:rPr>
              <a:t>hospodárstva</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správa na úseku ochrany a </a:t>
            </a:r>
            <a:r>
              <a:rPr lang="cs-CZ" altLang="cs-CZ" sz="1400" b="1" dirty="0" err="1">
                <a:solidFill>
                  <a:srgbClr val="655481"/>
                </a:solidFill>
                <a:latin typeface="Times New Roman" panose="02020603050405020304" pitchFamily="18" charset="0"/>
                <a:cs typeface="Times New Roman" panose="02020603050405020304" pitchFamily="18" charset="0"/>
              </a:rPr>
              <a:t>využívania</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nerastného</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bohatstva</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správa </a:t>
            </a:r>
            <a:r>
              <a:rPr lang="cs-CZ" altLang="cs-CZ" sz="1400" b="1" dirty="0" err="1">
                <a:solidFill>
                  <a:srgbClr val="655481"/>
                </a:solidFill>
                <a:latin typeface="Times New Roman" panose="02020603050405020304" pitchFamily="18" charset="0"/>
                <a:cs typeface="Times New Roman" panose="02020603050405020304" pitchFamily="18" charset="0"/>
              </a:rPr>
              <a:t>školstva</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správa </a:t>
            </a:r>
            <a:r>
              <a:rPr lang="cs-CZ" altLang="cs-CZ" sz="1400" b="1" dirty="0" err="1">
                <a:solidFill>
                  <a:srgbClr val="655481"/>
                </a:solidFill>
                <a:latin typeface="Times New Roman" panose="02020603050405020304" pitchFamily="18" charset="0"/>
                <a:cs typeface="Times New Roman" panose="02020603050405020304" pitchFamily="18" charset="0"/>
              </a:rPr>
              <a:t>zdravotníctva</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správa </a:t>
            </a:r>
            <a:r>
              <a:rPr lang="cs-CZ" altLang="cs-CZ" sz="1400" b="1" dirty="0" err="1">
                <a:solidFill>
                  <a:srgbClr val="655481"/>
                </a:solidFill>
                <a:latin typeface="Times New Roman" panose="02020603050405020304" pitchFamily="18" charset="0"/>
                <a:cs typeface="Times New Roman" panose="02020603050405020304" pitchFamily="18" charset="0"/>
              </a:rPr>
              <a:t>kultúry</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správa </a:t>
            </a:r>
            <a:r>
              <a:rPr lang="cs-CZ" altLang="cs-CZ" sz="1400" b="1" dirty="0" err="1">
                <a:solidFill>
                  <a:srgbClr val="655481"/>
                </a:solidFill>
                <a:latin typeface="Times New Roman" panose="02020603050405020304" pitchFamily="18" charset="0"/>
                <a:cs typeface="Times New Roman" panose="02020603050405020304" pitchFamily="18" charset="0"/>
              </a:rPr>
              <a:t>zamestnanosti</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správa </a:t>
            </a:r>
            <a:r>
              <a:rPr lang="cs-CZ" altLang="cs-CZ" sz="1400" b="1" dirty="0" err="1">
                <a:solidFill>
                  <a:srgbClr val="655481"/>
                </a:solidFill>
                <a:latin typeface="Times New Roman" panose="02020603050405020304" pitchFamily="18" charset="0"/>
                <a:cs typeface="Times New Roman" panose="02020603050405020304" pitchFamily="18" charset="0"/>
              </a:rPr>
              <a:t>vnútorných</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vecí</a:t>
            </a:r>
            <a:endParaRPr lang="cs-CZ" altLang="cs-CZ" sz="14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Štátna</a:t>
            </a:r>
            <a:r>
              <a:rPr lang="cs-CZ" dirty="0"/>
              <a:t> 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43311416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400" b="1" dirty="0">
                <a:solidFill>
                  <a:srgbClr val="655481"/>
                </a:solidFill>
                <a:latin typeface="Times New Roman" panose="02020603050405020304" pitchFamily="18" charset="0"/>
                <a:cs typeface="Times New Roman" panose="02020603050405020304" pitchFamily="18" charset="0"/>
              </a:rPr>
              <a:t>správa živnostenského </a:t>
            </a:r>
            <a:r>
              <a:rPr lang="cs-CZ" altLang="cs-CZ" sz="1400" b="1" dirty="0" err="1">
                <a:solidFill>
                  <a:srgbClr val="655481"/>
                </a:solidFill>
                <a:latin typeface="Times New Roman" panose="02020603050405020304" pitchFamily="18" charset="0"/>
                <a:cs typeface="Times New Roman" panose="02020603050405020304" pitchFamily="18" charset="0"/>
              </a:rPr>
              <a:t>podnikania</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správa </a:t>
            </a:r>
            <a:r>
              <a:rPr lang="cs-CZ" altLang="cs-CZ" sz="1400" b="1" dirty="0" err="1">
                <a:solidFill>
                  <a:srgbClr val="655481"/>
                </a:solidFill>
                <a:latin typeface="Times New Roman" panose="02020603050405020304" pitchFamily="18" charset="0"/>
                <a:cs typeface="Times New Roman" panose="02020603050405020304" pitchFamily="18" charset="0"/>
              </a:rPr>
              <a:t>informácií</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správa </a:t>
            </a:r>
            <a:r>
              <a:rPr lang="cs-CZ" altLang="cs-CZ" sz="1400" b="1" dirty="0" err="1">
                <a:solidFill>
                  <a:srgbClr val="655481"/>
                </a:solidFill>
                <a:latin typeface="Times New Roman" panose="02020603050405020304" pitchFamily="18" charset="0"/>
                <a:cs typeface="Times New Roman" panose="02020603050405020304" pitchFamily="18" charset="0"/>
              </a:rPr>
              <a:t>štátnej</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štatistiky</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správa </a:t>
            </a:r>
            <a:r>
              <a:rPr lang="cs-CZ" altLang="cs-CZ" sz="1400" b="1" dirty="0" err="1">
                <a:solidFill>
                  <a:srgbClr val="655481"/>
                </a:solidFill>
                <a:latin typeface="Times New Roman" panose="02020603050405020304" pitchFamily="18" charset="0"/>
                <a:cs typeface="Times New Roman" panose="02020603050405020304" pitchFamily="18" charset="0"/>
              </a:rPr>
              <a:t>katastra</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nehnuteľností</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policajná</a:t>
            </a:r>
            <a:r>
              <a:rPr lang="cs-CZ" altLang="cs-CZ" sz="1400" b="1" dirty="0">
                <a:solidFill>
                  <a:srgbClr val="655481"/>
                </a:solidFill>
                <a:latin typeface="Times New Roman" panose="02020603050405020304" pitchFamily="18" charset="0"/>
                <a:cs typeface="Times New Roman" panose="02020603050405020304" pitchFamily="18" charset="0"/>
              </a:rPr>
              <a:t> správa</a:t>
            </a:r>
          </a:p>
          <a:p>
            <a:r>
              <a:rPr lang="cs-CZ" altLang="cs-CZ" sz="1400" b="1" dirty="0">
                <a:solidFill>
                  <a:srgbClr val="655481"/>
                </a:solidFill>
                <a:latin typeface="Times New Roman" panose="02020603050405020304" pitchFamily="18" charset="0"/>
                <a:cs typeface="Times New Roman" panose="02020603050405020304" pitchFamily="18" charset="0"/>
              </a:rPr>
              <a:t>- správa obrany</a:t>
            </a:r>
          </a:p>
          <a:p>
            <a:r>
              <a:rPr lang="cs-CZ" altLang="cs-CZ" sz="1400" b="1" dirty="0">
                <a:solidFill>
                  <a:srgbClr val="655481"/>
                </a:solidFill>
                <a:latin typeface="Times New Roman" panose="02020603050405020304" pitchFamily="18" charset="0"/>
                <a:cs typeface="Times New Roman" panose="02020603050405020304" pitchFamily="18" charset="0"/>
              </a:rPr>
              <a:t>- správa </a:t>
            </a:r>
            <a:r>
              <a:rPr lang="cs-CZ" altLang="cs-CZ" sz="1400" b="1" dirty="0" err="1">
                <a:solidFill>
                  <a:srgbClr val="655481"/>
                </a:solidFill>
                <a:latin typeface="Times New Roman" panose="02020603050405020304" pitchFamily="18" charset="0"/>
                <a:cs typeface="Times New Roman" panose="02020603050405020304" pitchFamily="18" charset="0"/>
              </a:rPr>
              <a:t>súdnictva</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správa dopravy</a:t>
            </a:r>
          </a:p>
        </p:txBody>
      </p:sp>
      <p:sp>
        <p:nvSpPr>
          <p:cNvPr id="6" name="Nadpis 5"/>
          <p:cNvSpPr>
            <a:spLocks noGrp="1"/>
          </p:cNvSpPr>
          <p:nvPr>
            <p:ph type="title"/>
          </p:nvPr>
        </p:nvSpPr>
        <p:spPr>
          <a:xfrm>
            <a:off x="179512" y="195486"/>
            <a:ext cx="3888432" cy="507703"/>
          </a:xfrm>
        </p:spPr>
        <p:txBody>
          <a:bodyPr/>
          <a:lstStyle/>
          <a:p>
            <a:r>
              <a:rPr lang="cs-CZ" dirty="0" err="1"/>
              <a:t>Štátna</a:t>
            </a:r>
            <a:r>
              <a:rPr lang="cs-CZ" dirty="0"/>
              <a:t> 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47085580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400" b="1" dirty="0" err="1">
                <a:solidFill>
                  <a:srgbClr val="655481"/>
                </a:solidFill>
                <a:latin typeface="Times New Roman" panose="02020603050405020304" pitchFamily="18" charset="0"/>
                <a:cs typeface="Times New Roman" panose="02020603050405020304" pitchFamily="18" charset="0"/>
              </a:rPr>
              <a:t>základom</a:t>
            </a:r>
            <a:r>
              <a:rPr lang="cs-CZ" altLang="cs-CZ" sz="1400" b="1" dirty="0">
                <a:solidFill>
                  <a:srgbClr val="655481"/>
                </a:solidFill>
                <a:latin typeface="Times New Roman" panose="02020603050405020304" pitchFamily="18" charset="0"/>
                <a:cs typeface="Times New Roman" panose="02020603050405020304" pitchFamily="18" charset="0"/>
              </a:rPr>
              <a:t> slobodného </a:t>
            </a:r>
            <a:r>
              <a:rPr lang="cs-CZ" altLang="cs-CZ" sz="1400" b="1" dirty="0" err="1">
                <a:solidFill>
                  <a:srgbClr val="655481"/>
                </a:solidFill>
                <a:latin typeface="Times New Roman" panose="02020603050405020304" pitchFamily="18" charset="0"/>
                <a:cs typeface="Times New Roman" panose="02020603050405020304" pitchFamily="18" charset="0"/>
              </a:rPr>
              <a:t>štátu</a:t>
            </a:r>
            <a:r>
              <a:rPr lang="cs-CZ" altLang="cs-CZ" sz="1400" b="1" dirty="0">
                <a:solidFill>
                  <a:srgbClr val="655481"/>
                </a:solidFill>
                <a:latin typeface="Times New Roman" panose="02020603050405020304" pitchFamily="18" charset="0"/>
                <a:cs typeface="Times New Roman" panose="02020603050405020304" pitchFamily="18" charset="0"/>
              </a:rPr>
              <a:t> je slobodná obec</a:t>
            </a:r>
          </a:p>
          <a:p>
            <a:r>
              <a:rPr lang="cs-CZ" altLang="cs-CZ" sz="1400" b="1" dirty="0" err="1">
                <a:solidFill>
                  <a:srgbClr val="655481"/>
                </a:solidFill>
                <a:latin typeface="Times New Roman" panose="02020603050405020304" pitchFamily="18" charset="0"/>
                <a:cs typeface="Times New Roman" panose="02020603050405020304" pitchFamily="18" charset="0"/>
              </a:rPr>
              <a:t>vyjadrením</a:t>
            </a:r>
            <a:r>
              <a:rPr lang="cs-CZ" altLang="cs-CZ" sz="1400" b="1" dirty="0">
                <a:solidFill>
                  <a:srgbClr val="655481"/>
                </a:solidFill>
                <a:latin typeface="Times New Roman" panose="02020603050405020304" pitchFamily="18" charset="0"/>
                <a:cs typeface="Times New Roman" panose="02020603050405020304" pitchFamily="18" charset="0"/>
              </a:rPr>
              <a:t> snahy </a:t>
            </a:r>
            <a:r>
              <a:rPr lang="cs-CZ" altLang="cs-CZ" sz="1400" b="1" dirty="0" err="1">
                <a:solidFill>
                  <a:srgbClr val="655481"/>
                </a:solidFill>
                <a:latin typeface="Times New Roman" panose="02020603050405020304" pitchFamily="18" charset="0"/>
                <a:cs typeface="Times New Roman" panose="02020603050405020304" pitchFamily="18" charset="0"/>
              </a:rPr>
              <a:t>realizovať</a:t>
            </a:r>
            <a:r>
              <a:rPr lang="cs-CZ" altLang="cs-CZ" sz="1400" b="1" dirty="0">
                <a:solidFill>
                  <a:srgbClr val="655481"/>
                </a:solidFill>
                <a:latin typeface="Times New Roman" panose="02020603050405020304" pitchFamily="18" charset="0"/>
                <a:cs typeface="Times New Roman" panose="02020603050405020304" pitchFamily="18" charset="0"/>
              </a:rPr>
              <a:t> úlohy na </a:t>
            </a:r>
            <a:r>
              <a:rPr lang="cs-CZ" altLang="cs-CZ" sz="1400" b="1" dirty="0" err="1">
                <a:solidFill>
                  <a:srgbClr val="655481"/>
                </a:solidFill>
                <a:latin typeface="Times New Roman" panose="02020603050405020304" pitchFamily="18" charset="0"/>
                <a:cs typeface="Times New Roman" panose="02020603050405020304" pitchFamily="18" charset="0"/>
              </a:rPr>
              <a:t>zabezpečenie</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záujmov</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územného</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spoločenstva</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relatívne</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samostatne</a:t>
            </a:r>
            <a:r>
              <a:rPr lang="cs-CZ" altLang="cs-CZ" sz="1400" b="1" dirty="0">
                <a:solidFill>
                  <a:srgbClr val="655481"/>
                </a:solidFill>
                <a:latin typeface="Times New Roman" panose="02020603050405020304" pitchFamily="18" charset="0"/>
                <a:cs typeface="Times New Roman" panose="02020603050405020304" pitchFamily="18" charset="0"/>
              </a:rPr>
              <a:t> a bez </a:t>
            </a:r>
            <a:r>
              <a:rPr lang="cs-CZ" altLang="cs-CZ" sz="1400" b="1" dirty="0" err="1">
                <a:solidFill>
                  <a:srgbClr val="655481"/>
                </a:solidFill>
                <a:latin typeface="Times New Roman" panose="02020603050405020304" pitchFamily="18" charset="0"/>
                <a:cs typeface="Times New Roman" panose="02020603050405020304" pitchFamily="18" charset="0"/>
              </a:rPr>
              <a:t>priamej</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ingerencie</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štátu</a:t>
            </a:r>
            <a:r>
              <a:rPr lang="cs-CZ" altLang="cs-CZ" sz="1400" b="1" dirty="0">
                <a:solidFill>
                  <a:srgbClr val="655481"/>
                </a:solidFill>
                <a:latin typeface="Times New Roman" panose="02020603050405020304" pitchFamily="18" charset="0"/>
                <a:cs typeface="Times New Roman" panose="02020603050405020304" pitchFamily="18" charset="0"/>
              </a:rPr>
              <a:t> a </a:t>
            </a:r>
            <a:r>
              <a:rPr lang="cs-CZ" altLang="cs-CZ" sz="1400" b="1" dirty="0" err="1">
                <a:solidFill>
                  <a:srgbClr val="655481"/>
                </a:solidFill>
                <a:latin typeface="Times New Roman" panose="02020603050405020304" pitchFamily="18" charset="0"/>
                <a:cs typeface="Times New Roman" panose="02020603050405020304" pitchFamily="18" charset="0"/>
              </a:rPr>
              <a:t>štátnych</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orgánov</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Orgány </a:t>
            </a:r>
            <a:r>
              <a:rPr lang="cs-CZ" altLang="cs-CZ" sz="1400" b="1" dirty="0" err="1">
                <a:solidFill>
                  <a:srgbClr val="655481"/>
                </a:solidFill>
                <a:latin typeface="Times New Roman" panose="02020603050405020304" pitchFamily="18" charset="0"/>
                <a:cs typeface="Times New Roman" panose="02020603050405020304" pitchFamily="18" charset="0"/>
              </a:rPr>
              <a:t>územnej</a:t>
            </a:r>
            <a:r>
              <a:rPr lang="cs-CZ" altLang="cs-CZ" sz="1400" b="1" dirty="0">
                <a:solidFill>
                  <a:srgbClr val="655481"/>
                </a:solidFill>
                <a:latin typeface="Times New Roman" panose="02020603050405020304" pitchFamily="18" charset="0"/>
                <a:cs typeface="Times New Roman" panose="02020603050405020304" pitchFamily="18" charset="0"/>
              </a:rPr>
              <a:t> samosprávy sú volené, t. j. </a:t>
            </a:r>
            <a:r>
              <a:rPr lang="cs-CZ" altLang="cs-CZ" sz="1400" b="1" dirty="0" err="1">
                <a:solidFill>
                  <a:srgbClr val="655481"/>
                </a:solidFill>
                <a:latin typeface="Times New Roman" panose="02020603050405020304" pitchFamily="18" charset="0"/>
                <a:cs typeface="Times New Roman" panose="02020603050405020304" pitchFamily="18" charset="0"/>
              </a:rPr>
              <a:t>vznikajú</a:t>
            </a:r>
            <a:r>
              <a:rPr lang="cs-CZ" altLang="cs-CZ" sz="1400" b="1" dirty="0">
                <a:solidFill>
                  <a:srgbClr val="655481"/>
                </a:solidFill>
                <a:latin typeface="Times New Roman" panose="02020603050405020304" pitchFamily="18" charset="0"/>
                <a:cs typeface="Times New Roman" panose="02020603050405020304" pitchFamily="18" charset="0"/>
              </a:rPr>
              <a:t> zdola. </a:t>
            </a:r>
            <a:r>
              <a:rPr lang="cs-CZ" altLang="cs-CZ" sz="1400" b="1" dirty="0" err="1">
                <a:solidFill>
                  <a:srgbClr val="655481"/>
                </a:solidFill>
                <a:latin typeface="Times New Roman" panose="02020603050405020304" pitchFamily="18" charset="0"/>
                <a:cs typeface="Times New Roman" panose="02020603050405020304" pitchFamily="18" charset="0"/>
              </a:rPr>
              <a:t>Nekopírujú</a:t>
            </a:r>
            <a:r>
              <a:rPr lang="cs-CZ" altLang="cs-CZ" sz="1400" b="1" dirty="0">
                <a:solidFill>
                  <a:srgbClr val="655481"/>
                </a:solidFill>
                <a:latin typeface="Times New Roman" panose="02020603050405020304" pitchFamily="18" charset="0"/>
                <a:cs typeface="Times New Roman" panose="02020603050405020304" pitchFamily="18" charset="0"/>
              </a:rPr>
              <a:t> vždy </a:t>
            </a:r>
            <a:r>
              <a:rPr lang="cs-CZ" altLang="cs-CZ" sz="1400" b="1" dirty="0" err="1">
                <a:solidFill>
                  <a:srgbClr val="655481"/>
                </a:solidFill>
                <a:latin typeface="Times New Roman" panose="02020603050405020304" pitchFamily="18" charset="0"/>
                <a:cs typeface="Times New Roman" panose="02020603050405020304" pitchFamily="18" charset="0"/>
              </a:rPr>
              <a:t>administratívno-teritoriálne</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členenie</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štátu</a:t>
            </a:r>
            <a:r>
              <a:rPr lang="cs-CZ" altLang="cs-CZ" sz="1400" b="1" dirty="0">
                <a:solidFill>
                  <a:srgbClr val="655481"/>
                </a:solidFill>
                <a:latin typeface="Times New Roman" panose="02020603050405020304" pitchFamily="18" charset="0"/>
                <a:cs typeface="Times New Roman" panose="02020603050405020304" pitchFamily="18" charset="0"/>
              </a:rPr>
              <a:t>, t. j. </a:t>
            </a:r>
            <a:r>
              <a:rPr lang="cs-CZ" altLang="cs-CZ" sz="1400" b="1" dirty="0" err="1">
                <a:solidFill>
                  <a:srgbClr val="655481"/>
                </a:solidFill>
                <a:latin typeface="Times New Roman" panose="02020603050405020304" pitchFamily="18" charset="0"/>
                <a:cs typeface="Times New Roman" panose="02020603050405020304" pitchFamily="18" charset="0"/>
              </a:rPr>
              <a:t>nie</a:t>
            </a:r>
            <a:r>
              <a:rPr lang="cs-CZ" altLang="cs-CZ" sz="1400" b="1" dirty="0">
                <a:solidFill>
                  <a:srgbClr val="655481"/>
                </a:solidFill>
                <a:latin typeface="Times New Roman" panose="02020603050405020304" pitchFamily="18" charset="0"/>
                <a:cs typeface="Times New Roman" panose="02020603050405020304" pitchFamily="18" charset="0"/>
              </a:rPr>
              <a:t> vždy sú </a:t>
            </a:r>
            <a:r>
              <a:rPr lang="cs-CZ" altLang="cs-CZ" sz="1400" b="1" dirty="0" err="1">
                <a:solidFill>
                  <a:srgbClr val="655481"/>
                </a:solidFill>
                <a:latin typeface="Times New Roman" panose="02020603050405020304" pitchFamily="18" charset="0"/>
                <a:cs typeface="Times New Roman" panose="02020603050405020304" pitchFamily="18" charset="0"/>
              </a:rPr>
              <a:t>vytvorené</a:t>
            </a:r>
            <a:r>
              <a:rPr lang="cs-CZ" altLang="cs-CZ" sz="1400" b="1" dirty="0">
                <a:solidFill>
                  <a:srgbClr val="655481"/>
                </a:solidFill>
                <a:latin typeface="Times New Roman" panose="02020603050405020304" pitchFamily="18" charset="0"/>
                <a:cs typeface="Times New Roman" panose="02020603050405020304" pitchFamily="18" charset="0"/>
              </a:rPr>
              <a:t> na úrovni </a:t>
            </a:r>
            <a:r>
              <a:rPr lang="cs-CZ" altLang="cs-CZ" sz="1400" b="1" dirty="0" err="1">
                <a:solidFill>
                  <a:srgbClr val="655481"/>
                </a:solidFill>
                <a:latin typeface="Times New Roman" panose="02020603050405020304" pitchFamily="18" charset="0"/>
                <a:cs typeface="Times New Roman" panose="02020603050405020304" pitchFamily="18" charset="0"/>
              </a:rPr>
              <a:t>každej</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územno</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správnej</a:t>
            </a:r>
            <a:r>
              <a:rPr lang="cs-CZ" altLang="cs-CZ" sz="1400" b="1" dirty="0">
                <a:solidFill>
                  <a:srgbClr val="655481"/>
                </a:solidFill>
                <a:latin typeface="Times New Roman" panose="02020603050405020304" pitchFamily="18" charset="0"/>
                <a:cs typeface="Times New Roman" panose="02020603050405020304" pitchFamily="18" charset="0"/>
              </a:rPr>
              <a:t> jednotky (</a:t>
            </a:r>
            <a:r>
              <a:rPr lang="cs-CZ" altLang="cs-CZ" sz="1400" b="1" dirty="0" err="1">
                <a:solidFill>
                  <a:srgbClr val="655481"/>
                </a:solidFill>
                <a:latin typeface="Times New Roman" panose="02020603050405020304" pitchFamily="18" charset="0"/>
                <a:cs typeface="Times New Roman" panose="02020603050405020304" pitchFamily="18" charset="0"/>
              </a:rPr>
              <a:t>napr</a:t>
            </a:r>
            <a:r>
              <a:rPr lang="cs-CZ" altLang="cs-CZ" sz="1400" b="1" dirty="0">
                <a:solidFill>
                  <a:srgbClr val="655481"/>
                </a:solidFill>
                <a:latin typeface="Times New Roman" panose="02020603050405020304" pitchFamily="18" charset="0"/>
                <a:cs typeface="Times New Roman" panose="02020603050405020304" pitchFamily="18" charset="0"/>
              </a:rPr>
              <a:t>. v Česku, </a:t>
            </a:r>
            <a:r>
              <a:rPr lang="cs-CZ" altLang="cs-CZ" sz="1400" b="1" dirty="0" err="1">
                <a:solidFill>
                  <a:srgbClr val="655481"/>
                </a:solidFill>
                <a:latin typeface="Times New Roman" panose="02020603050405020304" pitchFamily="18" charset="0"/>
                <a:cs typeface="Times New Roman" panose="02020603050405020304" pitchFamily="18" charset="0"/>
              </a:rPr>
              <a:t>Rakúsku</a:t>
            </a:r>
            <a:r>
              <a:rPr lang="cs-CZ" altLang="cs-CZ" sz="1400" b="1" dirty="0">
                <a:solidFill>
                  <a:srgbClr val="655481"/>
                </a:solidFill>
                <a:latin typeface="Times New Roman" panose="02020603050405020304" pitchFamily="18" charset="0"/>
                <a:cs typeface="Times New Roman" panose="02020603050405020304" pitchFamily="18" charset="0"/>
              </a:rPr>
              <a:t> i na Slovensku </a:t>
            </a:r>
            <a:r>
              <a:rPr lang="cs-CZ" altLang="cs-CZ" sz="1400" b="1" dirty="0" err="1">
                <a:solidFill>
                  <a:srgbClr val="655481"/>
                </a:solidFill>
                <a:latin typeface="Times New Roman" panose="02020603050405020304" pitchFamily="18" charset="0"/>
                <a:cs typeface="Times New Roman" panose="02020603050405020304" pitchFamily="18" charset="0"/>
              </a:rPr>
              <a:t>sa</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nevytvára</a:t>
            </a:r>
            <a:r>
              <a:rPr lang="cs-CZ" altLang="cs-CZ" sz="1400" b="1" dirty="0">
                <a:solidFill>
                  <a:srgbClr val="655481"/>
                </a:solidFill>
                <a:latin typeface="Times New Roman" panose="02020603050405020304" pitchFamily="18" charset="0"/>
                <a:cs typeface="Times New Roman" panose="02020603050405020304" pitchFamily="18" charset="0"/>
              </a:rPr>
              <a:t> orgán </a:t>
            </a:r>
            <a:r>
              <a:rPr lang="cs-CZ" altLang="cs-CZ" sz="1400" b="1" dirty="0" err="1">
                <a:solidFill>
                  <a:srgbClr val="655481"/>
                </a:solidFill>
                <a:latin typeface="Times New Roman" panose="02020603050405020304" pitchFamily="18" charset="0"/>
                <a:cs typeface="Times New Roman" panose="02020603050405020304" pitchFamily="18" charset="0"/>
              </a:rPr>
              <a:t>územnej</a:t>
            </a:r>
            <a:r>
              <a:rPr lang="cs-CZ" altLang="cs-CZ" sz="1400" b="1" dirty="0">
                <a:solidFill>
                  <a:srgbClr val="655481"/>
                </a:solidFill>
                <a:latin typeface="Times New Roman" panose="02020603050405020304" pitchFamily="18" charset="0"/>
                <a:cs typeface="Times New Roman" panose="02020603050405020304" pitchFamily="18" charset="0"/>
              </a:rPr>
              <a:t> samosprávy na úrovni okresu)</a:t>
            </a:r>
          </a:p>
          <a:p>
            <a:r>
              <a:rPr lang="cs-CZ" altLang="cs-CZ" sz="1400" b="1" dirty="0">
                <a:solidFill>
                  <a:srgbClr val="655481"/>
                </a:solidFill>
                <a:latin typeface="Times New Roman" panose="02020603050405020304" pitchFamily="18" charset="0"/>
                <a:cs typeface="Times New Roman" panose="02020603050405020304" pitchFamily="18" charset="0"/>
              </a:rPr>
              <a:t>Orgány </a:t>
            </a:r>
            <a:r>
              <a:rPr lang="cs-CZ" altLang="cs-CZ" sz="1400" b="1" dirty="0" err="1">
                <a:solidFill>
                  <a:srgbClr val="655481"/>
                </a:solidFill>
                <a:latin typeface="Times New Roman" panose="02020603050405020304" pitchFamily="18" charset="0"/>
                <a:cs typeface="Times New Roman" panose="02020603050405020304" pitchFamily="18" charset="0"/>
              </a:rPr>
              <a:t>územnej</a:t>
            </a:r>
            <a:r>
              <a:rPr lang="cs-CZ" altLang="cs-CZ" sz="1400" b="1" dirty="0">
                <a:solidFill>
                  <a:srgbClr val="655481"/>
                </a:solidFill>
                <a:latin typeface="Times New Roman" panose="02020603050405020304" pitchFamily="18" charset="0"/>
                <a:cs typeface="Times New Roman" panose="02020603050405020304" pitchFamily="18" charset="0"/>
              </a:rPr>
              <a:t> samosprávy </a:t>
            </a:r>
            <a:r>
              <a:rPr lang="cs-CZ" altLang="cs-CZ" sz="1400" b="1" dirty="0" err="1">
                <a:solidFill>
                  <a:srgbClr val="655481"/>
                </a:solidFill>
                <a:latin typeface="Times New Roman" panose="02020603050405020304" pitchFamily="18" charset="0"/>
                <a:cs typeface="Times New Roman" panose="02020603050405020304" pitchFamily="18" charset="0"/>
              </a:rPr>
              <a:t>vykonávajú</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highlight>
                  <a:srgbClr val="FFFF00"/>
                </a:highlight>
                <a:latin typeface="Times New Roman" panose="02020603050405020304" pitchFamily="18" charset="0"/>
                <a:cs typeface="Times New Roman" panose="02020603050405020304" pitchFamily="18" charset="0"/>
              </a:rPr>
              <a:t>vlastnú</a:t>
            </a:r>
            <a:r>
              <a:rPr lang="cs-CZ" altLang="cs-CZ" sz="1400" b="1" dirty="0">
                <a:solidFill>
                  <a:srgbClr val="655481"/>
                </a:solidFill>
                <a:highlight>
                  <a:srgbClr val="FFFF00"/>
                </a:highlight>
                <a:latin typeface="Times New Roman" panose="02020603050405020304" pitchFamily="18" charset="0"/>
                <a:cs typeface="Times New Roman" panose="02020603050405020304" pitchFamily="18" charset="0"/>
              </a:rPr>
              <a:t> </a:t>
            </a:r>
            <a:r>
              <a:rPr lang="cs-CZ" altLang="cs-CZ" sz="1400" b="1" dirty="0" err="1">
                <a:solidFill>
                  <a:srgbClr val="655481"/>
                </a:solidFill>
                <a:highlight>
                  <a:srgbClr val="FFFF00"/>
                </a:highlight>
                <a:latin typeface="Times New Roman" panose="02020603050405020304" pitchFamily="18" charset="0"/>
                <a:cs typeface="Times New Roman" panose="02020603050405020304" pitchFamily="18" charset="0"/>
              </a:rPr>
              <a:t>pôsobnosť</a:t>
            </a:r>
            <a:r>
              <a:rPr lang="cs-CZ" altLang="cs-CZ" sz="1400" b="1" dirty="0">
                <a:solidFill>
                  <a:srgbClr val="655481"/>
                </a:solidFill>
                <a:highlight>
                  <a:srgbClr val="FFFF00"/>
                </a:highlight>
                <a:latin typeface="Times New Roman" panose="02020603050405020304" pitchFamily="18" charset="0"/>
                <a:cs typeface="Times New Roman" panose="02020603050405020304" pitchFamily="18" charset="0"/>
              </a:rPr>
              <a:t> </a:t>
            </a:r>
            <a:r>
              <a:rPr lang="cs-CZ" altLang="cs-CZ" sz="1400" b="1" dirty="0">
                <a:solidFill>
                  <a:srgbClr val="655481"/>
                </a:solidFill>
                <a:latin typeface="Times New Roman" panose="02020603050405020304" pitchFamily="18" charset="0"/>
                <a:cs typeface="Times New Roman" panose="02020603050405020304" pitchFamily="18" charset="0"/>
              </a:rPr>
              <a:t>(</a:t>
            </a:r>
            <a:r>
              <a:rPr lang="cs-CZ" altLang="cs-CZ" sz="1400" b="1" dirty="0" err="1">
                <a:solidFill>
                  <a:srgbClr val="655481"/>
                </a:solidFill>
                <a:latin typeface="Times New Roman" panose="02020603050405020304" pitchFamily="18" charset="0"/>
                <a:cs typeface="Times New Roman" panose="02020603050405020304" pitchFamily="18" charset="0"/>
              </a:rPr>
              <a:t>rozhodujú</a:t>
            </a:r>
            <a:r>
              <a:rPr lang="cs-CZ" altLang="cs-CZ" sz="1400" b="1" dirty="0">
                <a:solidFill>
                  <a:srgbClr val="655481"/>
                </a:solidFill>
                <a:latin typeface="Times New Roman" panose="02020603050405020304" pitchFamily="18" charset="0"/>
                <a:cs typeface="Times New Roman" panose="02020603050405020304" pitchFamily="18" charset="0"/>
              </a:rPr>
              <a:t> o </a:t>
            </a:r>
            <a:r>
              <a:rPr lang="cs-CZ" altLang="cs-CZ" sz="1400" b="1" dirty="0" err="1">
                <a:solidFill>
                  <a:srgbClr val="655481"/>
                </a:solidFill>
                <a:latin typeface="Times New Roman" panose="02020603050405020304" pitchFamily="18" charset="0"/>
                <a:cs typeface="Times New Roman" panose="02020603050405020304" pitchFamily="18" charset="0"/>
              </a:rPr>
              <a:t>veciach</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vlastnej</a:t>
            </a:r>
            <a:r>
              <a:rPr lang="cs-CZ" altLang="cs-CZ" sz="1400" b="1" dirty="0">
                <a:solidFill>
                  <a:srgbClr val="655481"/>
                </a:solidFill>
                <a:latin typeface="Times New Roman" panose="02020603050405020304" pitchFamily="18" charset="0"/>
                <a:cs typeface="Times New Roman" panose="02020603050405020304" pitchFamily="18" charset="0"/>
              </a:rPr>
              <a:t> samosprávy </a:t>
            </a:r>
            <a:r>
              <a:rPr lang="cs-CZ" altLang="cs-CZ" sz="1400" b="1" dirty="0" err="1">
                <a:solidFill>
                  <a:srgbClr val="655481"/>
                </a:solidFill>
                <a:latin typeface="Times New Roman" panose="02020603050405020304" pitchFamily="18" charset="0"/>
                <a:cs typeface="Times New Roman" panose="02020603050405020304" pitchFamily="18" charset="0"/>
              </a:rPr>
              <a:t>priznanej</a:t>
            </a:r>
            <a:r>
              <a:rPr lang="cs-CZ" altLang="cs-CZ" sz="1400" b="1" dirty="0">
                <a:solidFill>
                  <a:srgbClr val="655481"/>
                </a:solidFill>
                <a:latin typeface="Times New Roman" panose="02020603050405020304" pitchFamily="18" charset="0"/>
                <a:cs typeface="Times New Roman" panose="02020603050405020304" pitchFamily="18" charset="0"/>
              </a:rPr>
              <a:t> ústavou a </a:t>
            </a:r>
            <a:r>
              <a:rPr lang="cs-CZ" altLang="cs-CZ" sz="1400" b="1" dirty="0" err="1">
                <a:solidFill>
                  <a:srgbClr val="655481"/>
                </a:solidFill>
                <a:latin typeface="Times New Roman" panose="02020603050405020304" pitchFamily="18" charset="0"/>
                <a:cs typeface="Times New Roman" panose="02020603050405020304" pitchFamily="18" charset="0"/>
              </a:rPr>
              <a:t>zákonmi</a:t>
            </a:r>
            <a:r>
              <a:rPr lang="cs-CZ" altLang="cs-CZ" sz="1400" b="1" dirty="0">
                <a:solidFill>
                  <a:srgbClr val="655481"/>
                </a:solidFill>
                <a:latin typeface="Times New Roman" panose="02020603050405020304" pitchFamily="18" charset="0"/>
                <a:cs typeface="Times New Roman" panose="02020603050405020304" pitchFamily="18" charset="0"/>
              </a:rPr>
              <a:t> a za svoje </a:t>
            </a:r>
            <a:r>
              <a:rPr lang="cs-CZ" altLang="cs-CZ" sz="1400" b="1" dirty="0" err="1">
                <a:solidFill>
                  <a:srgbClr val="655481"/>
                </a:solidFill>
                <a:latin typeface="Times New Roman" panose="02020603050405020304" pitchFamily="18" charset="0"/>
                <a:cs typeface="Times New Roman" panose="02020603050405020304" pitchFamily="18" charset="0"/>
              </a:rPr>
              <a:t>rozhodnutie</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nesú</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zodpovednosť</a:t>
            </a:r>
            <a:r>
              <a:rPr lang="cs-CZ" altLang="cs-CZ" sz="1400" b="1" dirty="0">
                <a:solidFill>
                  <a:srgbClr val="655481"/>
                </a:solidFill>
                <a:latin typeface="Times New Roman" panose="02020603050405020304" pitchFamily="18" charset="0"/>
                <a:cs typeface="Times New Roman" panose="02020603050405020304" pitchFamily="18" charset="0"/>
              </a:rPr>
              <a:t>) a </a:t>
            </a:r>
          </a:p>
          <a:p>
            <a:r>
              <a:rPr lang="cs-CZ" altLang="cs-CZ" sz="1400" b="1" dirty="0">
                <a:solidFill>
                  <a:srgbClr val="655481"/>
                </a:solidFill>
                <a:latin typeface="Times New Roman" panose="02020603050405020304" pitchFamily="18" charset="0"/>
                <a:cs typeface="Times New Roman" panose="02020603050405020304" pitchFamily="18" charset="0"/>
              </a:rPr>
              <a:t>tzv. </a:t>
            </a:r>
            <a:r>
              <a:rPr lang="cs-CZ" altLang="cs-CZ" sz="1400" b="1" dirty="0" err="1">
                <a:solidFill>
                  <a:srgbClr val="655481"/>
                </a:solidFill>
                <a:highlight>
                  <a:srgbClr val="FFFF00"/>
                </a:highlight>
                <a:latin typeface="Times New Roman" panose="02020603050405020304" pitchFamily="18" charset="0"/>
                <a:cs typeface="Times New Roman" panose="02020603050405020304" pitchFamily="18" charset="0"/>
              </a:rPr>
              <a:t>prenesenú</a:t>
            </a:r>
            <a:r>
              <a:rPr lang="cs-CZ" altLang="cs-CZ" sz="1400" b="1" dirty="0">
                <a:solidFill>
                  <a:srgbClr val="655481"/>
                </a:solidFill>
                <a:highlight>
                  <a:srgbClr val="FFFF00"/>
                </a:highlight>
                <a:latin typeface="Times New Roman" panose="02020603050405020304" pitchFamily="18" charset="0"/>
                <a:cs typeface="Times New Roman" panose="02020603050405020304" pitchFamily="18" charset="0"/>
              </a:rPr>
              <a:t> </a:t>
            </a:r>
            <a:r>
              <a:rPr lang="cs-CZ" altLang="cs-CZ" sz="1400" b="1" dirty="0" err="1">
                <a:solidFill>
                  <a:srgbClr val="655481"/>
                </a:solidFill>
                <a:highlight>
                  <a:srgbClr val="FFFF00"/>
                </a:highlight>
                <a:latin typeface="Times New Roman" panose="02020603050405020304" pitchFamily="18" charset="0"/>
                <a:cs typeface="Times New Roman" panose="02020603050405020304" pitchFamily="18" charset="0"/>
              </a:rPr>
              <a:t>pôsobnosť</a:t>
            </a:r>
            <a:r>
              <a:rPr lang="cs-CZ" altLang="cs-CZ" sz="1400" b="1" dirty="0">
                <a:solidFill>
                  <a:srgbClr val="655481"/>
                </a:solidFill>
                <a:latin typeface="Times New Roman" panose="02020603050405020304" pitchFamily="18" charset="0"/>
                <a:cs typeface="Times New Roman" panose="02020603050405020304" pitchFamily="18" charset="0"/>
              </a:rPr>
              <a:t> (ide o </a:t>
            </a:r>
            <a:r>
              <a:rPr lang="cs-CZ" altLang="cs-CZ" sz="1400" b="1" dirty="0" err="1">
                <a:solidFill>
                  <a:srgbClr val="655481"/>
                </a:solidFill>
                <a:latin typeface="Times New Roman" panose="02020603050405020304" pitchFamily="18" charset="0"/>
                <a:cs typeface="Times New Roman" panose="02020603050405020304" pitchFamily="18" charset="0"/>
              </a:rPr>
              <a:t>situácie</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keď</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štát</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zákonom</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prenesie</a:t>
            </a:r>
            <a:r>
              <a:rPr lang="cs-CZ" altLang="cs-CZ" sz="1400" b="1" dirty="0">
                <a:solidFill>
                  <a:srgbClr val="655481"/>
                </a:solidFill>
                <a:latin typeface="Times New Roman" panose="02020603050405020304" pitchFamily="18" charset="0"/>
                <a:cs typeface="Times New Roman" panose="02020603050405020304" pitchFamily="18" charset="0"/>
              </a:rPr>
              <a:t> na </a:t>
            </a:r>
            <a:r>
              <a:rPr lang="cs-CZ" altLang="cs-CZ" sz="1400" b="1" dirty="0" err="1">
                <a:solidFill>
                  <a:srgbClr val="655481"/>
                </a:solidFill>
                <a:latin typeface="Times New Roman" panose="02020603050405020304" pitchFamily="18" charset="0"/>
                <a:cs typeface="Times New Roman" panose="02020603050405020304" pitchFamily="18" charset="0"/>
              </a:rPr>
              <a:t>územné</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samosprávne</a:t>
            </a:r>
            <a:r>
              <a:rPr lang="cs-CZ" altLang="cs-CZ" sz="1400" b="1" dirty="0">
                <a:solidFill>
                  <a:srgbClr val="655481"/>
                </a:solidFill>
                <a:latin typeface="Times New Roman" panose="02020603050405020304" pitchFamily="18" charset="0"/>
                <a:cs typeface="Times New Roman" panose="02020603050405020304" pitchFamily="18" charset="0"/>
              </a:rPr>
              <a:t> celky výkon </a:t>
            </a:r>
            <a:r>
              <a:rPr lang="cs-CZ" altLang="cs-CZ" sz="1400" b="1" dirty="0" err="1">
                <a:solidFill>
                  <a:srgbClr val="655481"/>
                </a:solidFill>
                <a:latin typeface="Times New Roman" panose="02020603050405020304" pitchFamily="18" charset="0"/>
                <a:cs typeface="Times New Roman" panose="02020603050405020304" pitchFamily="18" charset="0"/>
              </a:rPr>
              <a:t>niektorých</a:t>
            </a:r>
            <a:r>
              <a:rPr lang="cs-CZ" altLang="cs-CZ" sz="1400" b="1" dirty="0">
                <a:solidFill>
                  <a:srgbClr val="655481"/>
                </a:solidFill>
                <a:latin typeface="Times New Roman" panose="02020603050405020304" pitchFamily="18" charset="0"/>
                <a:cs typeface="Times New Roman" panose="02020603050405020304" pitchFamily="18" charset="0"/>
              </a:rPr>
              <a:t> úloh </a:t>
            </a:r>
            <a:r>
              <a:rPr lang="cs-CZ" altLang="cs-CZ" sz="1400" b="1" dirty="0" err="1">
                <a:solidFill>
                  <a:srgbClr val="655481"/>
                </a:solidFill>
                <a:latin typeface="Times New Roman" panose="02020603050405020304" pitchFamily="18" charset="0"/>
                <a:cs typeface="Times New Roman" panose="02020603050405020304" pitchFamily="18" charset="0"/>
              </a:rPr>
              <a:t>štátnej</a:t>
            </a:r>
            <a:r>
              <a:rPr lang="cs-CZ" altLang="cs-CZ" sz="1400" b="1" dirty="0">
                <a:solidFill>
                  <a:srgbClr val="655481"/>
                </a:solidFill>
                <a:latin typeface="Times New Roman" panose="02020603050405020304" pitchFamily="18" charset="0"/>
                <a:cs typeface="Times New Roman" panose="02020603050405020304" pitchFamily="18" charset="0"/>
              </a:rPr>
              <a:t> správy, </a:t>
            </a:r>
            <a:r>
              <a:rPr lang="cs-CZ" altLang="cs-CZ" sz="1400" b="1" dirty="0" err="1">
                <a:solidFill>
                  <a:srgbClr val="655481"/>
                </a:solidFill>
                <a:latin typeface="Times New Roman" panose="02020603050405020304" pitchFamily="18" charset="0"/>
                <a:cs typeface="Times New Roman" panose="02020603050405020304" pitchFamily="18" charset="0"/>
              </a:rPr>
              <a:t>pričom</a:t>
            </a:r>
            <a:r>
              <a:rPr lang="cs-CZ" altLang="cs-CZ" sz="1400" b="1" dirty="0">
                <a:solidFill>
                  <a:srgbClr val="655481"/>
                </a:solidFill>
                <a:latin typeface="Times New Roman" panose="02020603050405020304" pitchFamily="18" charset="0"/>
                <a:cs typeface="Times New Roman" panose="02020603050405020304" pitchFamily="18" charset="0"/>
              </a:rPr>
              <a:t> výkon </a:t>
            </a:r>
            <a:r>
              <a:rPr lang="cs-CZ" altLang="cs-CZ" sz="1400" b="1" dirty="0" err="1">
                <a:solidFill>
                  <a:srgbClr val="655481"/>
                </a:solidFill>
                <a:latin typeface="Times New Roman" panose="02020603050405020304" pitchFamily="18" charset="0"/>
                <a:cs typeface="Times New Roman" panose="02020603050405020304" pitchFamily="18" charset="0"/>
              </a:rPr>
              <a:t>týchto</a:t>
            </a:r>
            <a:r>
              <a:rPr lang="cs-CZ" altLang="cs-CZ" sz="1400" b="1" dirty="0">
                <a:solidFill>
                  <a:srgbClr val="655481"/>
                </a:solidFill>
                <a:latin typeface="Times New Roman" panose="02020603050405020304" pitchFamily="18" charset="0"/>
                <a:cs typeface="Times New Roman" panose="02020603050405020304" pitchFamily="18" charset="0"/>
              </a:rPr>
              <a:t> úloh a </a:t>
            </a:r>
            <a:r>
              <a:rPr lang="cs-CZ" altLang="cs-CZ" sz="1400" b="1" dirty="0" err="1">
                <a:solidFill>
                  <a:srgbClr val="655481"/>
                </a:solidFill>
                <a:latin typeface="Times New Roman" panose="02020603050405020304" pitchFamily="18" charset="0"/>
                <a:cs typeface="Times New Roman" panose="02020603050405020304" pitchFamily="18" charset="0"/>
              </a:rPr>
              <a:t>ich</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plnenie</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štát</a:t>
            </a:r>
            <a:r>
              <a:rPr lang="cs-CZ" altLang="cs-CZ" sz="1400" b="1" dirty="0">
                <a:solidFill>
                  <a:srgbClr val="655481"/>
                </a:solidFill>
                <a:latin typeface="Times New Roman" panose="02020603050405020304" pitchFamily="18" charset="0"/>
                <a:cs typeface="Times New Roman" panose="02020603050405020304" pitchFamily="18" charset="0"/>
              </a:rPr>
              <a:t> kontroluje a z časti </a:t>
            </a:r>
            <a:r>
              <a:rPr lang="cs-CZ" altLang="cs-CZ" sz="1400" b="1" dirty="0" err="1">
                <a:solidFill>
                  <a:srgbClr val="655481"/>
                </a:solidFill>
                <a:latin typeface="Times New Roman" panose="02020603050405020304" pitchFamily="18" charset="0"/>
                <a:cs typeface="Times New Roman" panose="02020603050405020304" pitchFamily="18" charset="0"/>
              </a:rPr>
              <a:t>alebo</a:t>
            </a:r>
            <a:r>
              <a:rPr lang="cs-CZ" altLang="cs-CZ" sz="1400" b="1" dirty="0">
                <a:solidFill>
                  <a:srgbClr val="655481"/>
                </a:solidFill>
                <a:latin typeface="Times New Roman" panose="02020603050405020304" pitchFamily="18" charset="0"/>
                <a:cs typeface="Times New Roman" panose="02020603050405020304" pitchFamily="18" charset="0"/>
              </a:rPr>
              <a:t> v </a:t>
            </a:r>
            <a:r>
              <a:rPr lang="cs-CZ" altLang="cs-CZ" sz="1400" b="1" dirty="0" err="1">
                <a:solidFill>
                  <a:srgbClr val="655481"/>
                </a:solidFill>
                <a:latin typeface="Times New Roman" panose="02020603050405020304" pitchFamily="18" charset="0"/>
                <a:cs typeface="Times New Roman" panose="02020603050405020304" pitchFamily="18" charset="0"/>
              </a:rPr>
              <a:t>plnom</a:t>
            </a:r>
            <a:r>
              <a:rPr lang="cs-CZ" altLang="cs-CZ" sz="1400" b="1" dirty="0">
                <a:solidFill>
                  <a:srgbClr val="655481"/>
                </a:solidFill>
                <a:latin typeface="Times New Roman" panose="02020603050405020304" pitchFamily="18" charset="0"/>
                <a:cs typeface="Times New Roman" panose="02020603050405020304" pitchFamily="18" charset="0"/>
              </a:rPr>
              <a:t> rozsahu </a:t>
            </a:r>
            <a:r>
              <a:rPr lang="cs-CZ" altLang="cs-CZ" sz="1400" b="1" dirty="0" err="1">
                <a:solidFill>
                  <a:srgbClr val="655481"/>
                </a:solidFill>
                <a:latin typeface="Times New Roman" panose="02020603050405020304" pitchFamily="18" charset="0"/>
                <a:cs typeface="Times New Roman" panose="02020603050405020304" pitchFamily="18" charset="0"/>
              </a:rPr>
              <a:t>finančne</a:t>
            </a:r>
            <a:r>
              <a:rPr lang="cs-CZ" altLang="cs-CZ" sz="1400" b="1" dirty="0">
                <a:solidFill>
                  <a:srgbClr val="655481"/>
                </a:solidFill>
                <a:latin typeface="Times New Roman" panose="02020603050405020304" pitchFamily="18" charset="0"/>
                <a:cs typeface="Times New Roman" panose="02020603050405020304" pitchFamily="18" charset="0"/>
              </a:rPr>
              <a:t> zabezpečuje). </a:t>
            </a:r>
          </a:p>
          <a:p>
            <a:r>
              <a:rPr lang="cs-CZ" altLang="cs-CZ" sz="1400" b="1" dirty="0">
                <a:solidFill>
                  <a:srgbClr val="655481"/>
                </a:solidFill>
                <a:latin typeface="Times New Roman" panose="02020603050405020304" pitchFamily="18" charset="0"/>
                <a:cs typeface="Times New Roman" panose="02020603050405020304" pitchFamily="18" charset="0"/>
              </a:rPr>
              <a:t>Orgány </a:t>
            </a:r>
            <a:r>
              <a:rPr lang="cs-CZ" altLang="cs-CZ" sz="1400" b="1" dirty="0" err="1">
                <a:solidFill>
                  <a:srgbClr val="655481"/>
                </a:solidFill>
                <a:latin typeface="Times New Roman" panose="02020603050405020304" pitchFamily="18" charset="0"/>
                <a:cs typeface="Times New Roman" panose="02020603050405020304" pitchFamily="18" charset="0"/>
              </a:rPr>
              <a:t>územných</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samosprávnych</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celkov</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môžu</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prijímať</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vlastné</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normatívne</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právne</a:t>
            </a:r>
            <a:r>
              <a:rPr lang="cs-CZ" altLang="cs-CZ" sz="1400" b="1" dirty="0">
                <a:solidFill>
                  <a:srgbClr val="655481"/>
                </a:solidFill>
                <a:latin typeface="Times New Roman" panose="02020603050405020304" pitchFamily="18" charset="0"/>
                <a:cs typeface="Times New Roman" panose="02020603050405020304" pitchFamily="18" charset="0"/>
              </a:rPr>
              <a:t> akty a to buď v rámci </a:t>
            </a:r>
            <a:r>
              <a:rPr lang="cs-CZ" altLang="cs-CZ" sz="1400" b="1" dirty="0" err="1">
                <a:solidFill>
                  <a:srgbClr val="655481"/>
                </a:solidFill>
                <a:latin typeface="Times New Roman" panose="02020603050405020304" pitchFamily="18" charset="0"/>
                <a:cs typeface="Times New Roman" panose="02020603050405020304" pitchFamily="18" charset="0"/>
              </a:rPr>
              <a:t>samostatnej</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pôsobnosti</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alebo</a:t>
            </a:r>
            <a:r>
              <a:rPr lang="cs-CZ" altLang="cs-CZ" sz="1400" b="1" dirty="0">
                <a:solidFill>
                  <a:srgbClr val="655481"/>
                </a:solidFill>
                <a:latin typeface="Times New Roman" panose="02020603050405020304" pitchFamily="18" charset="0"/>
                <a:cs typeface="Times New Roman" panose="02020603050405020304" pitchFamily="18" charset="0"/>
              </a:rPr>
              <a:t> na základe zákona a v jeho </a:t>
            </a:r>
            <a:r>
              <a:rPr lang="cs-CZ" altLang="cs-CZ" sz="1400" b="1" dirty="0" err="1">
                <a:solidFill>
                  <a:srgbClr val="655481"/>
                </a:solidFill>
                <a:latin typeface="Times New Roman" panose="02020603050405020304" pitchFamily="18" charset="0"/>
                <a:cs typeface="Times New Roman" panose="02020603050405020304" pitchFamily="18" charset="0"/>
              </a:rPr>
              <a:t>medziach</a:t>
            </a:r>
            <a:r>
              <a:rPr lang="cs-CZ" altLang="cs-CZ" sz="1400" b="1" dirty="0">
                <a:solidFill>
                  <a:srgbClr val="655481"/>
                </a:solidFill>
                <a:latin typeface="Times New Roman" panose="02020603050405020304" pitchFamily="18" charset="0"/>
                <a:cs typeface="Times New Roman" panose="02020603050405020304" pitchFamily="18" charset="0"/>
              </a:rPr>
              <a:t> aj v oblasti </a:t>
            </a:r>
            <a:r>
              <a:rPr lang="cs-CZ" altLang="cs-CZ" sz="1400" b="1" dirty="0" err="1">
                <a:solidFill>
                  <a:srgbClr val="655481"/>
                </a:solidFill>
                <a:latin typeface="Times New Roman" panose="02020603050405020304" pitchFamily="18" charset="0"/>
                <a:cs typeface="Times New Roman" panose="02020603050405020304" pitchFamily="18" charset="0"/>
              </a:rPr>
              <a:t>prenesenej</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pôsobnosti</a:t>
            </a:r>
            <a:r>
              <a:rPr lang="cs-CZ" altLang="cs-CZ" sz="1400" b="1" dirty="0">
                <a:solidFill>
                  <a:srgbClr val="655481"/>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3888432" cy="507703"/>
          </a:xfrm>
        </p:spPr>
        <p:txBody>
          <a:bodyPr/>
          <a:lstStyle/>
          <a:p>
            <a:r>
              <a:rPr lang="cs-CZ" dirty="0" err="1"/>
              <a:t>Územná</a:t>
            </a:r>
            <a:r>
              <a:rPr lang="cs-CZ" dirty="0"/>
              <a:t> samospráva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68387021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800" b="1" dirty="0" err="1">
                <a:solidFill>
                  <a:srgbClr val="655481"/>
                </a:solidFill>
                <a:latin typeface="Times New Roman" panose="02020603050405020304" pitchFamily="18" charset="0"/>
                <a:cs typeface="Times New Roman" panose="02020603050405020304" pitchFamily="18" charset="0"/>
              </a:rPr>
              <a:t>najčastejšie</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prostredníctvom</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orgánov</a:t>
            </a:r>
            <a:r>
              <a:rPr lang="cs-CZ" altLang="cs-CZ" sz="1800" b="1" dirty="0">
                <a:solidFill>
                  <a:srgbClr val="655481"/>
                </a:solidFill>
                <a:latin typeface="Times New Roman" panose="02020603050405020304" pitchFamily="18" charset="0"/>
                <a:cs typeface="Times New Roman" panose="02020603050405020304" pitchFamily="18" charset="0"/>
              </a:rPr>
              <a:t> samosprávy obce, resp. </a:t>
            </a:r>
            <a:r>
              <a:rPr lang="cs-CZ" altLang="cs-CZ" sz="1800" b="1" dirty="0" err="1">
                <a:solidFill>
                  <a:srgbClr val="655481"/>
                </a:solidFill>
                <a:latin typeface="Times New Roman" panose="02020603050405020304" pitchFamily="18" charset="0"/>
                <a:cs typeface="Times New Roman" panose="02020603050405020304" pitchFamily="18" charset="0"/>
              </a:rPr>
              <a:t>orgánov</a:t>
            </a:r>
            <a:r>
              <a:rPr lang="cs-CZ" altLang="cs-CZ" sz="1800" b="1" dirty="0">
                <a:solidFill>
                  <a:srgbClr val="655481"/>
                </a:solidFill>
                <a:latin typeface="Times New Roman" panose="02020603050405020304" pitchFamily="18" charset="0"/>
                <a:cs typeface="Times New Roman" panose="02020603050405020304" pitchFamily="18" charset="0"/>
              </a:rPr>
              <a:t> vyšších </a:t>
            </a:r>
            <a:r>
              <a:rPr lang="cs-CZ" altLang="cs-CZ" sz="1800" b="1" dirty="0" err="1">
                <a:solidFill>
                  <a:srgbClr val="655481"/>
                </a:solidFill>
                <a:latin typeface="Times New Roman" panose="02020603050405020304" pitchFamily="18" charset="0"/>
                <a:cs typeface="Times New Roman" panose="02020603050405020304" pitchFamily="18" charset="0"/>
              </a:rPr>
              <a:t>územných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celkov</a:t>
            </a:r>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miestnym</a:t>
            </a:r>
            <a:r>
              <a:rPr lang="cs-CZ" altLang="cs-CZ" sz="1800" b="1" dirty="0">
                <a:solidFill>
                  <a:srgbClr val="655481"/>
                </a:solidFill>
                <a:latin typeface="Times New Roman" panose="02020603050405020304" pitchFamily="18" charset="0"/>
                <a:cs typeface="Times New Roman" panose="02020603050405020304" pitchFamily="18" charset="0"/>
              </a:rPr>
              <a:t> (obecným) </a:t>
            </a:r>
            <a:r>
              <a:rPr lang="cs-CZ" altLang="cs-CZ" sz="1800" b="1" dirty="0" err="1">
                <a:solidFill>
                  <a:srgbClr val="655481"/>
                </a:solidFill>
                <a:latin typeface="Times New Roman" panose="02020603050405020304" pitchFamily="18" charset="0"/>
                <a:cs typeface="Times New Roman" panose="02020603050405020304" pitchFamily="18" charset="0"/>
              </a:rPr>
              <a:t>alebo</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regionálnym</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referendom</a:t>
            </a:r>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na </a:t>
            </a:r>
            <a:r>
              <a:rPr lang="cs-CZ" altLang="cs-CZ" sz="1800" b="1" dirty="0" err="1">
                <a:solidFill>
                  <a:srgbClr val="655481"/>
                </a:solidFill>
                <a:latin typeface="Times New Roman" panose="02020603050405020304" pitchFamily="18" charset="0"/>
                <a:cs typeface="Times New Roman" panose="02020603050405020304" pitchFamily="18" charset="0"/>
              </a:rPr>
              <a:t>zhromaždeniach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obyvateľov</a:t>
            </a:r>
            <a:r>
              <a:rPr lang="cs-CZ" altLang="cs-CZ" sz="1800" b="1" dirty="0">
                <a:solidFill>
                  <a:srgbClr val="655481"/>
                </a:solidFill>
                <a:latin typeface="Times New Roman" panose="02020603050405020304" pitchFamily="18" charset="0"/>
                <a:cs typeface="Times New Roman" panose="02020603050405020304" pitchFamily="18" charset="0"/>
              </a:rPr>
              <a:t> obce (</a:t>
            </a:r>
            <a:r>
              <a:rPr lang="cs-CZ" altLang="cs-CZ" sz="1800" b="1" dirty="0" err="1">
                <a:solidFill>
                  <a:srgbClr val="655481"/>
                </a:solidFill>
                <a:latin typeface="Times New Roman" panose="02020603050405020304" pitchFamily="18" charset="0"/>
                <a:cs typeface="Times New Roman" panose="02020603050405020304" pitchFamily="18" charset="0"/>
              </a:rPr>
              <a:t>napr</a:t>
            </a:r>
            <a:r>
              <a:rPr lang="cs-CZ" altLang="cs-CZ" sz="1800" b="1" dirty="0">
                <a:solidFill>
                  <a:srgbClr val="655481"/>
                </a:solidFill>
                <a:latin typeface="Times New Roman" panose="02020603050405020304" pitchFamily="18" charset="0"/>
                <a:cs typeface="Times New Roman" panose="02020603050405020304" pitchFamily="18" charset="0"/>
              </a:rPr>
              <a:t>. v </a:t>
            </a:r>
            <a:r>
              <a:rPr lang="cs-CZ" altLang="cs-CZ" sz="1800" b="1" dirty="0" err="1">
                <a:solidFill>
                  <a:srgbClr val="655481"/>
                </a:solidFill>
                <a:latin typeface="Times New Roman" panose="02020603050405020304" pitchFamily="18" charset="0"/>
                <a:cs typeface="Times New Roman" panose="02020603050405020304" pitchFamily="18" charset="0"/>
              </a:rPr>
              <a:t>Slovenskej</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republike</a:t>
            </a:r>
            <a:r>
              <a:rPr lang="cs-CZ" altLang="cs-CZ" sz="1800" b="1" dirty="0">
                <a:solidFill>
                  <a:srgbClr val="655481"/>
                </a:solidFill>
                <a:latin typeface="Times New Roman" panose="02020603050405020304" pitchFamily="18" charset="0"/>
                <a:cs typeface="Times New Roman" panose="02020603050405020304" pitchFamily="18" charset="0"/>
              </a:rPr>
              <a:t>)</a:t>
            </a:r>
          </a:p>
          <a:p>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prostredníctvom</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ľudovej</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iniciatívy</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napr</a:t>
            </a:r>
            <a:r>
              <a:rPr lang="cs-CZ" altLang="cs-CZ" sz="1800" b="1" dirty="0">
                <a:solidFill>
                  <a:srgbClr val="655481"/>
                </a:solidFill>
                <a:latin typeface="Times New Roman" panose="02020603050405020304" pitchFamily="18" charset="0"/>
                <a:cs typeface="Times New Roman" panose="02020603050405020304" pitchFamily="18" charset="0"/>
              </a:rPr>
              <a:t>. v Maďarsku).</a:t>
            </a:r>
          </a:p>
        </p:txBody>
      </p:sp>
      <p:sp>
        <p:nvSpPr>
          <p:cNvPr id="6" name="Nadpis 5"/>
          <p:cNvSpPr>
            <a:spLocks noGrp="1"/>
          </p:cNvSpPr>
          <p:nvPr>
            <p:ph type="title"/>
          </p:nvPr>
        </p:nvSpPr>
        <p:spPr>
          <a:xfrm>
            <a:off x="179512" y="195486"/>
            <a:ext cx="3888432" cy="507703"/>
          </a:xfrm>
        </p:spPr>
        <p:txBody>
          <a:bodyPr/>
          <a:lstStyle/>
          <a:p>
            <a:r>
              <a:rPr lang="cs-CZ" dirty="0" err="1"/>
              <a:t>Územná</a:t>
            </a:r>
            <a:r>
              <a:rPr lang="cs-CZ" dirty="0"/>
              <a:t> samospráva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99633080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800" b="1" dirty="0">
                <a:solidFill>
                  <a:srgbClr val="655481"/>
                </a:solidFill>
                <a:latin typeface="Times New Roman" panose="02020603050405020304" pitchFamily="18" charset="0"/>
                <a:cs typeface="Times New Roman" panose="02020603050405020304" pitchFamily="18" charset="0"/>
              </a:rPr>
              <a:t>správu </a:t>
            </a:r>
            <a:r>
              <a:rPr lang="cs-CZ" altLang="cs-CZ" sz="1800" b="1" dirty="0" err="1">
                <a:solidFill>
                  <a:srgbClr val="655481"/>
                </a:solidFill>
                <a:latin typeface="Times New Roman" panose="02020603050405020304" pitchFamily="18" charset="0"/>
                <a:cs typeface="Times New Roman" panose="02020603050405020304" pitchFamily="18" charset="0"/>
              </a:rPr>
              <a:t>vlastného</a:t>
            </a:r>
            <a:r>
              <a:rPr lang="cs-CZ" altLang="cs-CZ" sz="1800" b="1" dirty="0">
                <a:solidFill>
                  <a:srgbClr val="655481"/>
                </a:solidFill>
                <a:latin typeface="Times New Roman" panose="02020603050405020304" pitchFamily="18" charset="0"/>
                <a:cs typeface="Times New Roman" panose="02020603050405020304" pitchFamily="18" charset="0"/>
              </a:rPr>
              <a:t> majetku a majetku </a:t>
            </a:r>
            <a:r>
              <a:rPr lang="cs-CZ" altLang="cs-CZ" sz="1800" b="1" dirty="0" err="1">
                <a:solidFill>
                  <a:srgbClr val="655481"/>
                </a:solidFill>
                <a:latin typeface="Times New Roman" panose="02020603050405020304" pitchFamily="18" charset="0"/>
                <a:cs typeface="Times New Roman" panose="02020603050405020304" pitchFamily="18" charset="0"/>
              </a:rPr>
              <a:t>štátu</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zvereného</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miestnym</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samosprávam</a:t>
            </a:r>
            <a:r>
              <a:rPr lang="cs-CZ" altLang="cs-CZ" sz="1800" b="1" dirty="0">
                <a:solidFill>
                  <a:srgbClr val="655481"/>
                </a:solidFill>
                <a:latin typeface="Times New Roman" panose="02020603050405020304" pitchFamily="18" charset="0"/>
                <a:cs typeface="Times New Roman" panose="02020603050405020304" pitchFamily="18" charset="0"/>
              </a:rPr>
              <a:t> do </a:t>
            </a:r>
            <a:r>
              <a:rPr lang="cs-CZ" altLang="cs-CZ" sz="1800" b="1" dirty="0" err="1">
                <a:solidFill>
                  <a:srgbClr val="655481"/>
                </a:solidFill>
                <a:latin typeface="Times New Roman" panose="02020603050405020304" pitchFamily="18" charset="0"/>
                <a:cs typeface="Times New Roman" panose="02020603050405020304" pitchFamily="18" charset="0"/>
              </a:rPr>
              <a:t>užívania</a:t>
            </a:r>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zostavovanie</a:t>
            </a:r>
            <a:r>
              <a:rPr lang="cs-CZ" altLang="cs-CZ" sz="1800" b="1" dirty="0">
                <a:solidFill>
                  <a:srgbClr val="655481"/>
                </a:solidFill>
                <a:latin typeface="Times New Roman" panose="02020603050405020304" pitchFamily="18" charset="0"/>
                <a:cs typeface="Times New Roman" panose="02020603050405020304" pitchFamily="18" charset="0"/>
              </a:rPr>
              <a:t> a </a:t>
            </a:r>
            <a:r>
              <a:rPr lang="cs-CZ" altLang="cs-CZ" sz="1800" b="1" dirty="0" err="1">
                <a:solidFill>
                  <a:srgbClr val="655481"/>
                </a:solidFill>
                <a:latin typeface="Times New Roman" panose="02020603050405020304" pitchFamily="18" charset="0"/>
                <a:cs typeface="Times New Roman" panose="02020603050405020304" pitchFamily="18" charset="0"/>
              </a:rPr>
              <a:t>schvaľovanie</a:t>
            </a:r>
            <a:r>
              <a:rPr lang="cs-CZ" altLang="cs-CZ" sz="1800" b="1" dirty="0">
                <a:solidFill>
                  <a:srgbClr val="655481"/>
                </a:solidFill>
                <a:latin typeface="Times New Roman" panose="02020603050405020304" pitchFamily="18" charset="0"/>
                <a:cs typeface="Times New Roman" panose="02020603050405020304" pitchFamily="18" charset="0"/>
              </a:rPr>
              <a:t> rozpočtu obce (</a:t>
            </a:r>
            <a:r>
              <a:rPr lang="cs-CZ" altLang="cs-CZ" sz="1800" b="1" dirty="0" err="1">
                <a:solidFill>
                  <a:srgbClr val="655481"/>
                </a:solidFill>
                <a:latin typeface="Times New Roman" panose="02020603050405020304" pitchFamily="18" charset="0"/>
                <a:cs typeface="Times New Roman" panose="02020603050405020304" pitchFamily="18" charset="0"/>
              </a:rPr>
              <a:t>vyššieho</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územného</a:t>
            </a:r>
            <a:r>
              <a:rPr lang="cs-CZ" altLang="cs-CZ" sz="1800" b="1" dirty="0">
                <a:solidFill>
                  <a:srgbClr val="655481"/>
                </a:solidFill>
                <a:latin typeface="Times New Roman" panose="02020603050405020304" pitchFamily="18" charset="0"/>
                <a:cs typeface="Times New Roman" panose="02020603050405020304" pitchFamily="18" charset="0"/>
              </a:rPr>
              <a:t> celku) a </a:t>
            </a:r>
            <a:r>
              <a:rPr lang="cs-CZ" altLang="cs-CZ" sz="1800" b="1" dirty="0" err="1">
                <a:solidFill>
                  <a:srgbClr val="655481"/>
                </a:solidFill>
                <a:latin typeface="Times New Roman" panose="02020603050405020304" pitchFamily="18" charset="0"/>
                <a:cs typeface="Times New Roman" panose="02020603050405020304" pitchFamily="18" charset="0"/>
              </a:rPr>
              <a:t>záverečného</a:t>
            </a:r>
            <a:r>
              <a:rPr lang="cs-CZ" altLang="cs-CZ" sz="1800" b="1" dirty="0">
                <a:solidFill>
                  <a:srgbClr val="655481"/>
                </a:solidFill>
                <a:latin typeface="Times New Roman" panose="02020603050405020304" pitchFamily="18" charset="0"/>
                <a:cs typeface="Times New Roman" panose="02020603050405020304" pitchFamily="18" charset="0"/>
              </a:rPr>
              <a:t> účtu</a:t>
            </a:r>
          </a:p>
          <a:p>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rozhodovanie</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vo</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veciach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miestnych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regionálnych</a:t>
            </a:r>
            <a:r>
              <a:rPr lang="cs-CZ" altLang="cs-CZ" sz="1800" b="1" dirty="0">
                <a:solidFill>
                  <a:srgbClr val="655481"/>
                </a:solidFill>
                <a:latin typeface="Times New Roman" panose="02020603050405020304" pitchFamily="18" charset="0"/>
                <a:cs typeface="Times New Roman" panose="02020603050405020304" pitchFamily="18" charset="0"/>
              </a:rPr>
              <a:t>) daní a </a:t>
            </a:r>
            <a:r>
              <a:rPr lang="cs-CZ" altLang="cs-CZ" sz="1800" b="1" dirty="0" err="1">
                <a:solidFill>
                  <a:srgbClr val="655481"/>
                </a:solidFill>
                <a:latin typeface="Times New Roman" panose="02020603050405020304" pitchFamily="18" charset="0"/>
                <a:cs typeface="Times New Roman" panose="02020603050405020304" pitchFamily="18" charset="0"/>
              </a:rPr>
              <a:t>poplatkov</a:t>
            </a:r>
            <a:r>
              <a:rPr lang="cs-CZ" altLang="cs-CZ" sz="1800" b="1" dirty="0">
                <a:solidFill>
                  <a:srgbClr val="655481"/>
                </a:solidFill>
                <a:latin typeface="Times New Roman" panose="02020603050405020304" pitchFamily="18" charset="0"/>
                <a:cs typeface="Times New Roman" panose="02020603050405020304" pitchFamily="18" charset="0"/>
              </a:rPr>
              <a:t> a </a:t>
            </a:r>
            <a:r>
              <a:rPr lang="cs-CZ" altLang="cs-CZ" sz="1800" b="1" dirty="0" err="1">
                <a:solidFill>
                  <a:srgbClr val="655481"/>
                </a:solidFill>
                <a:latin typeface="Times New Roman" panose="02020603050405020304" pitchFamily="18" charset="0"/>
                <a:cs typeface="Times New Roman" panose="02020603050405020304" pitchFamily="18" charset="0"/>
              </a:rPr>
              <a:t>vykonávanie</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ich</a:t>
            </a:r>
            <a:r>
              <a:rPr lang="cs-CZ" altLang="cs-CZ" sz="1800" b="1" dirty="0">
                <a:solidFill>
                  <a:srgbClr val="655481"/>
                </a:solidFill>
                <a:latin typeface="Times New Roman" panose="02020603050405020304" pitchFamily="18" charset="0"/>
                <a:cs typeface="Times New Roman" panose="02020603050405020304" pitchFamily="18" charset="0"/>
              </a:rPr>
              <a:t> správy</a:t>
            </a:r>
          </a:p>
          <a:p>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usmerňovanie</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ekonomickej</a:t>
            </a:r>
            <a:r>
              <a:rPr lang="cs-CZ" altLang="cs-CZ" sz="1800" b="1" dirty="0">
                <a:solidFill>
                  <a:srgbClr val="655481"/>
                </a:solidFill>
                <a:latin typeface="Times New Roman" panose="02020603050405020304" pitchFamily="18" charset="0"/>
                <a:cs typeface="Times New Roman" panose="02020603050405020304" pitchFamily="18" charset="0"/>
              </a:rPr>
              <a:t> činnosti, výkon </a:t>
            </a:r>
            <a:r>
              <a:rPr lang="cs-CZ" altLang="cs-CZ" sz="1800" b="1" dirty="0" err="1">
                <a:solidFill>
                  <a:srgbClr val="655481"/>
                </a:solidFill>
                <a:latin typeface="Times New Roman" panose="02020603050405020304" pitchFamily="18" charset="0"/>
                <a:cs typeface="Times New Roman" panose="02020603050405020304" pitchFamily="18" charset="0"/>
              </a:rPr>
              <a:t>podnikateľskej</a:t>
            </a:r>
            <a:r>
              <a:rPr lang="cs-CZ" altLang="cs-CZ" sz="1800" b="1" dirty="0">
                <a:solidFill>
                  <a:srgbClr val="655481"/>
                </a:solidFill>
                <a:latin typeface="Times New Roman" panose="02020603050405020304" pitchFamily="18" charset="0"/>
                <a:cs typeface="Times New Roman" panose="02020603050405020304" pitchFamily="18" charset="0"/>
              </a:rPr>
              <a:t> činnosti </a:t>
            </a:r>
            <a:r>
              <a:rPr lang="cs-CZ" altLang="cs-CZ" sz="1800" b="1" dirty="0" err="1">
                <a:solidFill>
                  <a:srgbClr val="655481"/>
                </a:solidFill>
                <a:latin typeface="Times New Roman" panose="02020603050405020304" pitchFamily="18" charset="0"/>
                <a:cs typeface="Times New Roman" panose="02020603050405020304" pitchFamily="18" charset="0"/>
              </a:rPr>
              <a:t>ainvestičnej</a:t>
            </a:r>
            <a:r>
              <a:rPr lang="cs-CZ" altLang="cs-CZ" sz="1800" b="1" dirty="0">
                <a:solidFill>
                  <a:srgbClr val="655481"/>
                </a:solidFill>
                <a:latin typeface="Times New Roman" panose="02020603050405020304" pitchFamily="18" charset="0"/>
                <a:cs typeface="Times New Roman" panose="02020603050405020304" pitchFamily="18" charset="0"/>
              </a:rPr>
              <a:t> výstavby</a:t>
            </a:r>
          </a:p>
          <a:p>
            <a:r>
              <a:rPr lang="cs-CZ" altLang="cs-CZ" sz="1800" b="1" dirty="0">
                <a:solidFill>
                  <a:srgbClr val="655481"/>
                </a:solidFill>
                <a:latin typeface="Times New Roman" panose="02020603050405020304" pitchFamily="18" charset="0"/>
                <a:cs typeface="Times New Roman" panose="02020603050405020304" pitchFamily="18" charset="0"/>
              </a:rPr>
              <a:t>- údržba </a:t>
            </a:r>
            <a:r>
              <a:rPr lang="cs-CZ" altLang="cs-CZ" sz="1800" b="1" dirty="0" err="1">
                <a:solidFill>
                  <a:srgbClr val="655481"/>
                </a:solidFill>
                <a:latin typeface="Times New Roman" panose="02020603050405020304" pitchFamily="18" charset="0"/>
                <a:cs typeface="Times New Roman" panose="02020603050405020304" pitchFamily="18" charset="0"/>
              </a:rPr>
              <a:t>aspráva</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miestnych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komunikácií</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verejných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priestranstiev</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kultúrnych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sociálnych</a:t>
            </a:r>
            <a:r>
              <a:rPr lang="cs-CZ" altLang="cs-CZ" sz="1800" b="1" dirty="0">
                <a:solidFill>
                  <a:srgbClr val="655481"/>
                </a:solidFill>
                <a:latin typeface="Times New Roman" panose="02020603050405020304" pitchFamily="18" charset="0"/>
                <a:cs typeface="Times New Roman" panose="02020603050405020304" pitchFamily="18" charset="0"/>
              </a:rPr>
              <a:t>, školských, </a:t>
            </a:r>
            <a:r>
              <a:rPr lang="cs-CZ" altLang="cs-CZ" sz="1800" b="1" dirty="0" err="1">
                <a:solidFill>
                  <a:srgbClr val="655481"/>
                </a:solidFill>
                <a:latin typeface="Times New Roman" panose="02020603050405020304" pitchFamily="18" charset="0"/>
                <a:cs typeface="Times New Roman" panose="02020603050405020304" pitchFamily="18" charset="0"/>
              </a:rPr>
              <a:t>športových</a:t>
            </a:r>
            <a:r>
              <a:rPr lang="cs-CZ" altLang="cs-CZ" sz="1800" b="1" dirty="0">
                <a:solidFill>
                  <a:srgbClr val="655481"/>
                </a:solidFill>
                <a:latin typeface="Times New Roman" panose="02020603050405020304" pitchFamily="18" charset="0"/>
                <a:cs typeface="Times New Roman" panose="02020603050405020304" pitchFamily="18" charset="0"/>
              </a:rPr>
              <a:t> a </a:t>
            </a:r>
            <a:r>
              <a:rPr lang="cs-CZ" altLang="cs-CZ" sz="1800" b="1" dirty="0" err="1">
                <a:solidFill>
                  <a:srgbClr val="655481"/>
                </a:solidFill>
                <a:latin typeface="Times New Roman" panose="02020603050405020304" pitchFamily="18" charset="0"/>
                <a:cs typeface="Times New Roman" panose="02020603050405020304" pitchFamily="18" charset="0"/>
              </a:rPr>
              <a:t>iných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zariadení</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ako</a:t>
            </a:r>
            <a:r>
              <a:rPr lang="cs-CZ" altLang="cs-CZ" sz="1800" b="1" dirty="0">
                <a:solidFill>
                  <a:srgbClr val="655481"/>
                </a:solidFill>
                <a:latin typeface="Times New Roman" panose="02020603050405020304" pitchFamily="18" charset="0"/>
                <a:cs typeface="Times New Roman" panose="02020603050405020304" pitchFamily="18" charset="0"/>
              </a:rPr>
              <a:t> aj </a:t>
            </a:r>
            <a:r>
              <a:rPr lang="cs-CZ" altLang="cs-CZ" sz="1800" b="1" dirty="0" err="1">
                <a:solidFill>
                  <a:srgbClr val="655481"/>
                </a:solidFill>
                <a:latin typeface="Times New Roman" panose="02020603050405020304" pitchFamily="18" charset="0"/>
                <a:cs typeface="Times New Roman" panose="02020603050405020304" pitchFamily="18" charset="0"/>
              </a:rPr>
              <a:t>kultúrnych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pamiatok</a:t>
            </a:r>
            <a:endParaRPr lang="cs-CZ" altLang="cs-CZ" sz="18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Územná</a:t>
            </a:r>
            <a:r>
              <a:rPr lang="cs-CZ" dirty="0"/>
              <a:t> samospráva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754106661"/>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800" b="1" dirty="0" err="1">
                <a:solidFill>
                  <a:srgbClr val="655481"/>
                </a:solidFill>
                <a:latin typeface="Times New Roman" panose="02020603050405020304" pitchFamily="18" charset="0"/>
                <a:cs typeface="Times New Roman" panose="02020603050405020304" pitchFamily="18" charset="0"/>
              </a:rPr>
              <a:t>zabezpečovanie</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verejnoprospešných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služieb</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najmä</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nakladanie</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skomunálnym</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odpadom</a:t>
            </a:r>
            <a:r>
              <a:rPr lang="cs-CZ" altLang="cs-CZ" sz="1800" b="1" dirty="0">
                <a:solidFill>
                  <a:srgbClr val="655481"/>
                </a:solidFill>
                <a:latin typeface="Times New Roman" panose="02020603050405020304" pitchFamily="18" charset="0"/>
                <a:cs typeface="Times New Roman" panose="02020603050405020304" pitchFamily="18" charset="0"/>
              </a:rPr>
              <a:t>, správa a </a:t>
            </a:r>
            <a:r>
              <a:rPr lang="cs-CZ" altLang="cs-CZ" sz="1800" b="1" dirty="0" err="1">
                <a:solidFill>
                  <a:srgbClr val="655481"/>
                </a:solidFill>
                <a:latin typeface="Times New Roman" panose="02020603050405020304" pitchFamily="18" charset="0"/>
                <a:cs typeface="Times New Roman" panose="02020603050405020304" pitchFamily="18" charset="0"/>
              </a:rPr>
              <a:t>udržiavanie</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zelene</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zásobovanie</a:t>
            </a:r>
            <a:r>
              <a:rPr lang="cs-CZ" altLang="cs-CZ" sz="1800" b="1" dirty="0">
                <a:solidFill>
                  <a:srgbClr val="655481"/>
                </a:solidFill>
                <a:latin typeface="Times New Roman" panose="02020603050405020304" pitchFamily="18" charset="0"/>
                <a:cs typeface="Times New Roman" panose="02020603050405020304" pitchFamily="18" charset="0"/>
              </a:rPr>
              <a:t> vodou, </a:t>
            </a:r>
            <a:r>
              <a:rPr lang="cs-CZ" altLang="cs-CZ" sz="1800" b="1" dirty="0" err="1">
                <a:solidFill>
                  <a:srgbClr val="655481"/>
                </a:solidFill>
                <a:latin typeface="Times New Roman" panose="02020603050405020304" pitchFamily="18" charset="0"/>
                <a:cs typeface="Times New Roman" panose="02020603050405020304" pitchFamily="18" charset="0"/>
              </a:rPr>
              <a:t>odvádzanie</a:t>
            </a:r>
            <a:r>
              <a:rPr lang="cs-CZ" altLang="cs-CZ" sz="1800" b="1" dirty="0">
                <a:solidFill>
                  <a:srgbClr val="655481"/>
                </a:solidFill>
                <a:latin typeface="Times New Roman" panose="02020603050405020304" pitchFamily="18" charset="0"/>
                <a:cs typeface="Times New Roman" panose="02020603050405020304" pitchFamily="18" charset="0"/>
              </a:rPr>
              <a:t> odpadových </a:t>
            </a:r>
            <a:r>
              <a:rPr lang="cs-CZ" altLang="cs-CZ" sz="1800" b="1" dirty="0" err="1">
                <a:solidFill>
                  <a:srgbClr val="655481"/>
                </a:solidFill>
                <a:latin typeface="Times New Roman" panose="02020603050405020304" pitchFamily="18" charset="0"/>
                <a:cs typeface="Times New Roman" panose="02020603050405020304" pitchFamily="18" charset="0"/>
              </a:rPr>
              <a:t>vôd</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zo</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žúmp</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miestna</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verejná</a:t>
            </a:r>
            <a:r>
              <a:rPr lang="cs-CZ" altLang="cs-CZ" sz="1800" b="1" dirty="0">
                <a:solidFill>
                  <a:srgbClr val="655481"/>
                </a:solidFill>
                <a:latin typeface="Times New Roman" panose="02020603050405020304" pitchFamily="18" charset="0"/>
                <a:cs typeface="Times New Roman" panose="02020603050405020304" pitchFamily="18" charset="0"/>
              </a:rPr>
              <a:t> doprava</a:t>
            </a:r>
          </a:p>
          <a:p>
            <a:r>
              <a:rPr lang="cs-CZ" altLang="cs-CZ" sz="1800" b="1" dirty="0">
                <a:solidFill>
                  <a:srgbClr val="655481"/>
                </a:solidFill>
                <a:latin typeface="Times New Roman" panose="02020603050405020304" pitchFamily="18" charset="0"/>
                <a:cs typeface="Times New Roman" panose="02020603050405020304" pitchFamily="18" charset="0"/>
              </a:rPr>
              <a:t>- ochrana životného </a:t>
            </a:r>
            <a:r>
              <a:rPr lang="cs-CZ" altLang="cs-CZ" sz="1800" b="1" dirty="0" err="1">
                <a:solidFill>
                  <a:srgbClr val="655481"/>
                </a:solidFill>
                <a:latin typeface="Times New Roman" panose="02020603050405020304" pitchFamily="18" charset="0"/>
                <a:cs typeface="Times New Roman" panose="02020603050405020304" pitchFamily="18" charset="0"/>
              </a:rPr>
              <a:t>prostredia</a:t>
            </a:r>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koncepcia</a:t>
            </a:r>
            <a:r>
              <a:rPr lang="cs-CZ" altLang="cs-CZ" sz="1800" b="1" dirty="0">
                <a:solidFill>
                  <a:srgbClr val="655481"/>
                </a:solidFill>
                <a:latin typeface="Times New Roman" panose="02020603050405020304" pitchFamily="18" charset="0"/>
                <a:cs typeface="Times New Roman" panose="02020603050405020304" pitchFamily="18" charset="0"/>
              </a:rPr>
              <a:t> a rozvoj </a:t>
            </a:r>
            <a:r>
              <a:rPr lang="cs-CZ" altLang="cs-CZ" sz="1800" b="1" dirty="0" err="1">
                <a:solidFill>
                  <a:srgbClr val="655481"/>
                </a:solidFill>
                <a:latin typeface="Times New Roman" panose="02020603050405020304" pitchFamily="18" charset="0"/>
                <a:cs typeface="Times New Roman" panose="02020603050405020304" pitchFamily="18" charset="0"/>
              </a:rPr>
              <a:t>bytovej</a:t>
            </a:r>
            <a:r>
              <a:rPr lang="cs-CZ" altLang="cs-CZ" sz="1800" b="1" dirty="0">
                <a:solidFill>
                  <a:srgbClr val="655481"/>
                </a:solidFill>
                <a:latin typeface="Times New Roman" panose="02020603050405020304" pitchFamily="18" charset="0"/>
                <a:cs typeface="Times New Roman" panose="02020603050405020304" pitchFamily="18" charset="0"/>
              </a:rPr>
              <a:t> výstavby a </a:t>
            </a:r>
            <a:r>
              <a:rPr lang="cs-CZ" altLang="cs-CZ" sz="1800" b="1" dirty="0" err="1">
                <a:solidFill>
                  <a:srgbClr val="655481"/>
                </a:solidFill>
                <a:latin typeface="Times New Roman" panose="02020603050405020304" pitchFamily="18" charset="0"/>
                <a:cs typeface="Times New Roman" panose="02020603050405020304" pitchFamily="18" charset="0"/>
              </a:rPr>
              <a:t>bývania</a:t>
            </a:r>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prijímanie</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normatívnych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právnych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aktov</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nariadení</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vyhlášok</a:t>
            </a:r>
            <a:r>
              <a:rPr lang="cs-CZ" altLang="cs-CZ" sz="1800" b="1" dirty="0">
                <a:solidFill>
                  <a:srgbClr val="655481"/>
                </a:solidFill>
                <a:latin typeface="Times New Roman" panose="02020603050405020304" pitchFamily="18" charset="0"/>
                <a:cs typeface="Times New Roman" panose="02020603050405020304" pitchFamily="18" charset="0"/>
              </a:rPr>
              <a:t>)</a:t>
            </a:r>
          </a:p>
          <a:p>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zakladanie</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riadenie</a:t>
            </a:r>
            <a:r>
              <a:rPr lang="cs-CZ" altLang="cs-CZ" sz="1800" b="1" dirty="0">
                <a:solidFill>
                  <a:srgbClr val="655481"/>
                </a:solidFill>
                <a:latin typeface="Times New Roman" panose="02020603050405020304" pitchFamily="18" charset="0"/>
                <a:cs typeface="Times New Roman" panose="02020603050405020304" pitchFamily="18" charset="0"/>
              </a:rPr>
              <a:t> a </a:t>
            </a:r>
            <a:r>
              <a:rPr lang="cs-CZ" altLang="cs-CZ" sz="1800" b="1" dirty="0" err="1">
                <a:solidFill>
                  <a:srgbClr val="655481"/>
                </a:solidFill>
                <a:latin typeface="Times New Roman" panose="02020603050405020304" pitchFamily="18" charset="0"/>
                <a:cs typeface="Times New Roman" panose="02020603050405020304" pitchFamily="18" charset="0"/>
              </a:rPr>
              <a:t>zrušovanie</a:t>
            </a:r>
            <a:r>
              <a:rPr lang="cs-CZ" altLang="cs-CZ" sz="1800" b="1" dirty="0">
                <a:solidFill>
                  <a:srgbClr val="655481"/>
                </a:solidFill>
                <a:latin typeface="Times New Roman" panose="02020603050405020304" pitchFamily="18" charset="0"/>
                <a:cs typeface="Times New Roman" panose="02020603050405020304" pitchFamily="18" charset="0"/>
              </a:rPr>
              <a:t> rozpočtových a </a:t>
            </a:r>
            <a:r>
              <a:rPr lang="cs-CZ" altLang="cs-CZ" sz="1800" b="1" dirty="0" err="1">
                <a:solidFill>
                  <a:srgbClr val="655481"/>
                </a:solidFill>
                <a:latin typeface="Times New Roman" panose="02020603050405020304" pitchFamily="18" charset="0"/>
                <a:cs typeface="Times New Roman" panose="02020603050405020304" pitchFamily="18" charset="0"/>
              </a:rPr>
              <a:t>príspevkových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organizácií</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ako</a:t>
            </a:r>
            <a:r>
              <a:rPr lang="cs-CZ" altLang="cs-CZ" sz="1800" b="1" dirty="0">
                <a:solidFill>
                  <a:srgbClr val="655481"/>
                </a:solidFill>
                <a:latin typeface="Times New Roman" panose="02020603050405020304" pitchFamily="18" charset="0"/>
                <a:cs typeface="Times New Roman" panose="02020603050405020304" pitchFamily="18" charset="0"/>
              </a:rPr>
              <a:t> aj</a:t>
            </a:r>
          </a:p>
          <a:p>
            <a:r>
              <a:rPr lang="cs-CZ" altLang="cs-CZ" sz="1800" b="1" dirty="0" err="1">
                <a:solidFill>
                  <a:srgbClr val="655481"/>
                </a:solidFill>
                <a:latin typeface="Times New Roman" panose="02020603050405020304" pitchFamily="18" charset="0"/>
                <a:cs typeface="Times New Roman" panose="02020603050405020304" pitchFamily="18" charset="0"/>
              </a:rPr>
              <a:t>iných</a:t>
            </a:r>
            <a:r>
              <a:rPr lang="cs-CZ" altLang="cs-CZ" sz="1800" b="1" dirty="0">
                <a:solidFill>
                  <a:srgbClr val="655481"/>
                </a:solidFill>
                <a:latin typeface="Times New Roman" panose="02020603050405020304" pitchFamily="18" charset="0"/>
                <a:cs typeface="Times New Roman" panose="02020603050405020304" pitchFamily="18" charset="0"/>
              </a:rPr>
              <a:t> právnických </a:t>
            </a:r>
            <a:r>
              <a:rPr lang="cs-CZ" altLang="cs-CZ" sz="1800" b="1" dirty="0" err="1">
                <a:solidFill>
                  <a:srgbClr val="655481"/>
                </a:solidFill>
                <a:latin typeface="Times New Roman" panose="02020603050405020304" pitchFamily="18" charset="0"/>
                <a:cs typeface="Times New Roman" panose="02020603050405020304" pitchFamily="18" charset="0"/>
              </a:rPr>
              <a:t>osôb</a:t>
            </a:r>
            <a:r>
              <a:rPr lang="cs-CZ" altLang="cs-CZ" sz="1800" b="1" dirty="0">
                <a:solidFill>
                  <a:srgbClr val="655481"/>
                </a:solidFill>
                <a:latin typeface="Times New Roman" panose="02020603050405020304" pitchFamily="18" charset="0"/>
                <a:cs typeface="Times New Roman" panose="02020603050405020304" pitchFamily="18" charset="0"/>
              </a:rPr>
              <a:t> a </a:t>
            </a:r>
            <a:r>
              <a:rPr lang="cs-CZ" altLang="cs-CZ" sz="1800" b="1" dirty="0" err="1">
                <a:solidFill>
                  <a:srgbClr val="655481"/>
                </a:solidFill>
                <a:latin typeface="Times New Roman" panose="02020603050405020304" pitchFamily="18" charset="0"/>
                <a:cs typeface="Times New Roman" panose="02020603050405020304" pitchFamily="18" charset="0"/>
              </a:rPr>
              <a:t>zariadení</a:t>
            </a:r>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zabezpečovanie</a:t>
            </a:r>
            <a:r>
              <a:rPr lang="cs-CZ" altLang="cs-CZ" sz="1800" b="1" dirty="0">
                <a:solidFill>
                  <a:srgbClr val="655481"/>
                </a:solidFill>
                <a:latin typeface="Times New Roman" panose="02020603050405020304" pitchFamily="18" charset="0"/>
                <a:cs typeface="Times New Roman" panose="02020603050405020304" pitchFamily="18" charset="0"/>
              </a:rPr>
              <a:t> a ochrana </a:t>
            </a:r>
            <a:r>
              <a:rPr lang="cs-CZ" altLang="cs-CZ" sz="1800" b="1" dirty="0" err="1">
                <a:solidFill>
                  <a:srgbClr val="655481"/>
                </a:solidFill>
                <a:latin typeface="Times New Roman" panose="02020603050405020304" pitchFamily="18" charset="0"/>
                <a:cs typeface="Times New Roman" panose="02020603050405020304" pitchFamily="18" charset="0"/>
              </a:rPr>
              <a:t>verejného</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poriadku</a:t>
            </a:r>
            <a:endParaRPr lang="cs-CZ" altLang="cs-CZ" sz="1800" b="1" dirty="0">
              <a:solidFill>
                <a:srgbClr val="655481"/>
              </a:solidFill>
              <a:latin typeface="Times New Roman" panose="02020603050405020304" pitchFamily="18" charset="0"/>
              <a:cs typeface="Times New Roman" panose="02020603050405020304" pitchFamily="18" charset="0"/>
            </a:endParaRPr>
          </a:p>
          <a:p>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miestne</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regionálne</a:t>
            </a:r>
            <a:r>
              <a:rPr lang="cs-CZ" altLang="cs-CZ" sz="1800" b="1" dirty="0">
                <a:solidFill>
                  <a:srgbClr val="655481"/>
                </a:solidFill>
                <a:latin typeface="Times New Roman" panose="02020603050405020304" pitchFamily="18" charset="0"/>
                <a:cs typeface="Times New Roman" panose="02020603050405020304" pitchFamily="18" charset="0"/>
              </a:rPr>
              <a:t>) referendum a tvorba </a:t>
            </a:r>
            <a:r>
              <a:rPr lang="cs-CZ" altLang="cs-CZ" sz="1800" b="1" dirty="0" err="1">
                <a:solidFill>
                  <a:srgbClr val="655481"/>
                </a:solidFill>
                <a:latin typeface="Times New Roman" panose="02020603050405020304" pitchFamily="18" charset="0"/>
                <a:cs typeface="Times New Roman" panose="02020603050405020304" pitchFamily="18" charset="0"/>
              </a:rPr>
              <a:t>vlastných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samosprávnych</a:t>
            </a:r>
            <a:r>
              <a:rPr lang="cs-CZ" altLang="cs-CZ" sz="1800" b="1" dirty="0">
                <a:solidFill>
                  <a:srgbClr val="655481"/>
                </a:solidFill>
                <a:latin typeface="Times New Roman" panose="02020603050405020304" pitchFamily="18" charset="0"/>
                <a:cs typeface="Times New Roman" panose="02020603050405020304" pitchFamily="18" charset="0"/>
              </a:rPr>
              <a:t> </a:t>
            </a:r>
            <a:r>
              <a:rPr lang="cs-CZ" altLang="cs-CZ" sz="1800" b="1" dirty="0" err="1">
                <a:solidFill>
                  <a:srgbClr val="655481"/>
                </a:solidFill>
                <a:latin typeface="Times New Roman" panose="02020603050405020304" pitchFamily="18" charset="0"/>
                <a:cs typeface="Times New Roman" panose="02020603050405020304" pitchFamily="18" charset="0"/>
              </a:rPr>
              <a:t>orgánov</a:t>
            </a:r>
            <a:endParaRPr lang="cs-CZ" altLang="cs-CZ" sz="18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Územná</a:t>
            </a:r>
            <a:r>
              <a:rPr lang="cs-CZ" dirty="0"/>
              <a:t> samospráva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4255445789"/>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V minulém století nebyl pojem veřejná správa rozšířen tak jako je tomu v současné době. Územní samospráva, jak je charakterizována po roce 1993, v podstatě neexistovala, když tehdejší národní výbory byly „</a:t>
            </a:r>
            <a:r>
              <a:rPr lang="cs-CZ" sz="1800" b="1" dirty="0">
                <a:effectLst/>
                <a:latin typeface="Times New Roman" panose="02020603050405020304" pitchFamily="18" charset="0"/>
                <a:ea typeface="Calibri" panose="020F0502020204030204" pitchFamily="34" charset="0"/>
              </a:rPr>
              <a:t>orgány státní moci a správy samosprávného charakteru“</a:t>
            </a:r>
            <a:r>
              <a:rPr lang="cs-CZ" sz="1800" dirty="0">
                <a:effectLst/>
                <a:latin typeface="Times New Roman" panose="02020603050405020304" pitchFamily="18" charset="0"/>
                <a:ea typeface="Calibri" panose="020F0502020204030204" pitchFamily="34" charset="0"/>
              </a:rPr>
              <a:t>. </a:t>
            </a:r>
          </a:p>
          <a:p>
            <a:r>
              <a:rPr lang="cs-CZ" sz="1800" dirty="0">
                <a:effectLst/>
                <a:latin typeface="Times New Roman" panose="02020603050405020304" pitchFamily="18" charset="0"/>
                <a:ea typeface="Calibri" panose="020F0502020204030204" pitchFamily="34" charset="0"/>
              </a:rPr>
              <a:t>Stát v té době svěřoval výkon státní správy nestátním subjektům ve velmi omezeném rozsahu (jednalo se např. o regresní řízení, které bylo svěřeno tehdejším </a:t>
            </a:r>
            <a:r>
              <a:rPr lang="cs-CZ" sz="1800" b="1" dirty="0">
                <a:effectLst/>
                <a:latin typeface="Times New Roman" panose="02020603050405020304" pitchFamily="18" charset="0"/>
                <a:ea typeface="Calibri" panose="020F0502020204030204" pitchFamily="34" charset="0"/>
              </a:rPr>
              <a:t>okresním ústavům národního zdraví</a:t>
            </a:r>
            <a:r>
              <a:rPr lang="cs-CZ" sz="1800" dirty="0">
                <a:effectLst/>
                <a:latin typeface="Times New Roman" panose="02020603050405020304" pitchFamily="18" charset="0"/>
                <a:ea typeface="Calibri" panose="020F0502020204030204" pitchFamily="34" charset="0"/>
              </a:rPr>
              <a:t>, orgány Revolučního odborového hnutí pak vykonávaly správu nemocenského pojištění). </a:t>
            </a:r>
            <a:endParaRPr lang="cs-CZ" altLang="cs-CZ" sz="18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Územná</a:t>
            </a:r>
            <a:r>
              <a:rPr lang="cs-CZ" dirty="0"/>
              <a:t> samospráva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4074857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8660516" cy="4608512"/>
          </a:xfrm>
          <a:prstGeom prst="rect">
            <a:avLst/>
          </a:prstGeom>
          <a:solidFill>
            <a:srgbClr val="65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373" y="399939"/>
            <a:ext cx="956040" cy="688628"/>
          </a:xfrm>
          <a:prstGeom prst="rect">
            <a:avLst/>
          </a:prstGeom>
        </p:spPr>
      </p:pic>
      <p:sp>
        <p:nvSpPr>
          <p:cNvPr id="6" name="Nadpis 1"/>
          <p:cNvSpPr txBox="1">
            <a:spLocks/>
          </p:cNvSpPr>
          <p:nvPr/>
        </p:nvSpPr>
        <p:spPr>
          <a:xfrm>
            <a:off x="1363942" y="1923678"/>
            <a:ext cx="6416116"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err="1">
                <a:solidFill>
                  <a:schemeClr val="bg1"/>
                </a:solidFill>
                <a:latin typeface="Times New Roman" panose="02020603050405020304" pitchFamily="18" charset="0"/>
                <a:cs typeface="Times New Roman" panose="02020603050405020304" pitchFamily="18" charset="0"/>
              </a:rPr>
              <a:t>Ako</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sa</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delí</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verejná</a:t>
            </a:r>
            <a:r>
              <a:rPr lang="cs-CZ" sz="2400" b="1" dirty="0">
                <a:solidFill>
                  <a:schemeClr val="bg1"/>
                </a:solidFill>
                <a:latin typeface="Times New Roman" panose="02020603050405020304" pitchFamily="18" charset="0"/>
                <a:cs typeface="Times New Roman" panose="02020603050405020304" pitchFamily="18" charset="0"/>
              </a:rPr>
              <a:t> moc?</a:t>
            </a:r>
          </a:p>
        </p:txBody>
      </p:sp>
    </p:spTree>
    <p:extLst>
      <p:ext uri="{BB962C8B-B14F-4D97-AF65-F5344CB8AC3E}">
        <p14:creationId xmlns:p14="http://schemas.microsoft.com/office/powerpoint/2010/main" val="2740478092"/>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V minulém století nebyl pojem veřejná správa rozšířen tak jako je tomu v současné době. Územní samospráva, jak je charakterizována po roce 1993, v podstatě neexistovala, když tehdejší národní výbory byly „</a:t>
            </a:r>
            <a:r>
              <a:rPr lang="cs-CZ" sz="1800" b="1" dirty="0">
                <a:effectLst/>
                <a:latin typeface="Times New Roman" panose="02020603050405020304" pitchFamily="18" charset="0"/>
                <a:ea typeface="Calibri" panose="020F0502020204030204" pitchFamily="34" charset="0"/>
              </a:rPr>
              <a:t>orgány státní moci a správy samosprávného charakteru“</a:t>
            </a:r>
            <a:r>
              <a:rPr lang="cs-CZ" sz="1800" dirty="0">
                <a:effectLst/>
                <a:latin typeface="Times New Roman" panose="02020603050405020304" pitchFamily="18" charset="0"/>
                <a:ea typeface="Calibri" panose="020F0502020204030204" pitchFamily="34" charset="0"/>
              </a:rPr>
              <a:t>. </a:t>
            </a:r>
          </a:p>
          <a:p>
            <a:r>
              <a:rPr lang="cs-CZ" sz="1800" dirty="0">
                <a:effectLst/>
                <a:latin typeface="Times New Roman" panose="02020603050405020304" pitchFamily="18" charset="0"/>
                <a:ea typeface="Calibri" panose="020F0502020204030204" pitchFamily="34" charset="0"/>
              </a:rPr>
              <a:t>Stát v té době svěřoval výkon státní správy nestátním subjektům ve velmi omezeném rozsahu (jednalo se např. o regresní řízení, které bylo svěřeno tehdejším </a:t>
            </a:r>
            <a:r>
              <a:rPr lang="cs-CZ" sz="1800" b="1" dirty="0">
                <a:effectLst/>
                <a:latin typeface="Times New Roman" panose="02020603050405020304" pitchFamily="18" charset="0"/>
                <a:ea typeface="Calibri" panose="020F0502020204030204" pitchFamily="34" charset="0"/>
              </a:rPr>
              <a:t>okresním ústavům národního zdraví</a:t>
            </a:r>
            <a:r>
              <a:rPr lang="cs-CZ" sz="1800" dirty="0">
                <a:effectLst/>
                <a:latin typeface="Times New Roman" panose="02020603050405020304" pitchFamily="18" charset="0"/>
                <a:ea typeface="Calibri" panose="020F0502020204030204" pitchFamily="34" charset="0"/>
              </a:rPr>
              <a:t>, orgány Revolučního odborového hnutí pak vykonávaly správu nemocenského pojištění). </a:t>
            </a:r>
            <a:endParaRPr lang="cs-CZ" altLang="cs-CZ" sz="18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Územná</a:t>
            </a:r>
            <a:r>
              <a:rPr lang="cs-CZ" dirty="0"/>
              <a:t> samospráva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864956786"/>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Se samosprávou územních samosprávných celků obcím (hlava sedmá Ústavy České </a:t>
            </a:r>
            <a:r>
              <a:rPr lang="cs-CZ" sz="1800" dirty="0" err="1">
                <a:effectLst/>
                <a:latin typeface="Times New Roman" panose="02020603050405020304" pitchFamily="18" charset="0"/>
                <a:ea typeface="Calibri" panose="020F0502020204030204" pitchFamily="34" charset="0"/>
              </a:rPr>
              <a:t>repub-liky</a:t>
            </a:r>
            <a:r>
              <a:rPr lang="cs-CZ" sz="1800" dirty="0">
                <a:effectLst/>
                <a:latin typeface="Times New Roman" panose="02020603050405020304" pitchFamily="18" charset="0"/>
                <a:ea typeface="Calibri" panose="020F0502020204030204" pitchFamily="34" charset="0"/>
              </a:rPr>
              <a:t>) a vytvořením krajů jako vyšších územních samosprávných celků byla v občanské </a:t>
            </a:r>
            <a:r>
              <a:rPr lang="cs-CZ" sz="1800" dirty="0" err="1">
                <a:effectLst/>
                <a:latin typeface="Times New Roman" panose="02020603050405020304" pitchFamily="18" charset="0"/>
                <a:ea typeface="Calibri" panose="020F0502020204030204" pitchFamily="34" charset="0"/>
              </a:rPr>
              <a:t>spo-lečnosti</a:t>
            </a:r>
            <a:r>
              <a:rPr lang="cs-CZ" sz="1800" dirty="0">
                <a:effectLst/>
                <a:latin typeface="Times New Roman" panose="02020603050405020304" pitchFamily="18" charset="0"/>
                <a:ea typeface="Calibri" panose="020F0502020204030204" pitchFamily="34" charset="0"/>
              </a:rPr>
              <a:t> vytvořena vedle státní správy samospráva. Samospráva je v tomto ohledu </a:t>
            </a:r>
            <a:r>
              <a:rPr lang="cs-CZ" sz="1800" dirty="0" err="1">
                <a:effectLst/>
                <a:latin typeface="Times New Roman" panose="02020603050405020304" pitchFamily="18" charset="0"/>
                <a:ea typeface="Calibri" panose="020F0502020204030204" pitchFamily="34" charset="0"/>
              </a:rPr>
              <a:t>vyko-návaná</a:t>
            </a:r>
            <a:r>
              <a:rPr lang="cs-CZ" sz="1800" dirty="0">
                <a:effectLst/>
                <a:latin typeface="Times New Roman" panose="02020603050405020304" pitchFamily="18" charset="0"/>
                <a:ea typeface="Calibri" panose="020F0502020204030204" pitchFamily="34" charset="0"/>
              </a:rPr>
              <a:t> veřejnoprávními korporacemi samosprávného charakteru, tj. obcemi, kraji a samo-zřejmě hlavním městem Praha). </a:t>
            </a:r>
            <a:endParaRPr lang="cs-CZ" altLang="cs-CZ" sz="18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Územná</a:t>
            </a:r>
            <a:r>
              <a:rPr lang="cs-CZ" dirty="0"/>
              <a:t> samospráva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923433931"/>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Se samosprávou územních samosprávných celků obcím (hlava sedmá Ústavy České </a:t>
            </a:r>
            <a:r>
              <a:rPr lang="cs-CZ" sz="1800" dirty="0" err="1">
                <a:effectLst/>
                <a:latin typeface="Times New Roman" panose="02020603050405020304" pitchFamily="18" charset="0"/>
                <a:ea typeface="Calibri" panose="020F0502020204030204" pitchFamily="34" charset="0"/>
              </a:rPr>
              <a:t>repub-liky</a:t>
            </a:r>
            <a:r>
              <a:rPr lang="cs-CZ" sz="1800" dirty="0">
                <a:effectLst/>
                <a:latin typeface="Times New Roman" panose="02020603050405020304" pitchFamily="18" charset="0"/>
                <a:ea typeface="Calibri" panose="020F0502020204030204" pitchFamily="34" charset="0"/>
              </a:rPr>
              <a:t>) a vytvořením krajů jako vyšších územních samosprávných celků byla v občanské </a:t>
            </a:r>
            <a:r>
              <a:rPr lang="cs-CZ" sz="1800" dirty="0" err="1">
                <a:effectLst/>
                <a:latin typeface="Times New Roman" panose="02020603050405020304" pitchFamily="18" charset="0"/>
                <a:ea typeface="Calibri" panose="020F0502020204030204" pitchFamily="34" charset="0"/>
              </a:rPr>
              <a:t>spo-lečnosti</a:t>
            </a:r>
            <a:r>
              <a:rPr lang="cs-CZ" sz="1800" dirty="0">
                <a:effectLst/>
                <a:latin typeface="Times New Roman" panose="02020603050405020304" pitchFamily="18" charset="0"/>
                <a:ea typeface="Calibri" panose="020F0502020204030204" pitchFamily="34" charset="0"/>
              </a:rPr>
              <a:t> vytvořena vedle státní správy samospráva. Samospráva je v tomto ohledu </a:t>
            </a:r>
            <a:r>
              <a:rPr lang="cs-CZ" sz="1800" dirty="0" err="1">
                <a:effectLst/>
                <a:latin typeface="Times New Roman" panose="02020603050405020304" pitchFamily="18" charset="0"/>
                <a:ea typeface="Calibri" panose="020F0502020204030204" pitchFamily="34" charset="0"/>
              </a:rPr>
              <a:t>vyko-návaná</a:t>
            </a:r>
            <a:r>
              <a:rPr lang="cs-CZ" sz="1800" dirty="0">
                <a:effectLst/>
                <a:latin typeface="Times New Roman" panose="02020603050405020304" pitchFamily="18" charset="0"/>
                <a:ea typeface="Calibri" panose="020F0502020204030204" pitchFamily="34" charset="0"/>
              </a:rPr>
              <a:t> veřejnoprávními korporacemi samosprávného charakteru, tj. obcemi, kraji a samo-zřejmě hlavním městem Praha). </a:t>
            </a:r>
            <a:endParaRPr lang="cs-CZ" altLang="cs-CZ" sz="18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Územná</a:t>
            </a:r>
            <a:r>
              <a:rPr lang="cs-CZ" dirty="0"/>
              <a:t> samospráva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138094552"/>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400" b="1" dirty="0">
                <a:solidFill>
                  <a:srgbClr val="655481"/>
                </a:solidFill>
                <a:latin typeface="Times New Roman" panose="02020603050405020304" pitchFamily="18" charset="0"/>
                <a:cs typeface="Times New Roman" panose="02020603050405020304" pitchFamily="18" charset="0"/>
              </a:rPr>
              <a:t>Obsahem státní správy je:</a:t>
            </a:r>
          </a:p>
          <a:p>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řídící proces směřující k cílené aktivaci chování subjektů, vůči nimž směřuje</a:t>
            </a:r>
          </a:p>
          <a:p>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(k dosažení stavu, který je v souladu se stanoveným cílem),</a:t>
            </a:r>
          </a:p>
          <a:p>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regulační proces cílené stabilizace takového chování </a:t>
            </a:r>
          </a:p>
          <a:p>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(udržení žádoucího stavu v určitých mezích nebo obnovení nežádoucím způsobem</a:t>
            </a:r>
          </a:p>
          <a:p>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            narušeného předchozího stavu).</a:t>
            </a:r>
          </a:p>
          <a:p>
            <a:endParaRPr lang="cs-CZ" altLang="cs-CZ" sz="1400" b="1" dirty="0">
              <a:solidFill>
                <a:srgbClr val="655481"/>
              </a:solidFill>
              <a:latin typeface="Times New Roman" panose="02020603050405020304" pitchFamily="18" charset="0"/>
              <a:cs typeface="Times New Roman" panose="02020603050405020304" pitchFamily="18" charset="0"/>
            </a:endParaRPr>
          </a:p>
          <a:p>
            <a:endParaRPr lang="cs-CZ" altLang="cs-CZ" sz="1400" b="1" dirty="0">
              <a:solidFill>
                <a:srgbClr val="655481"/>
              </a:solidFill>
              <a:latin typeface="Times New Roman" panose="02020603050405020304" pitchFamily="18" charset="0"/>
              <a:cs typeface="Times New Roman" panose="02020603050405020304" pitchFamily="18" charset="0"/>
            </a:endParaRPr>
          </a:p>
          <a:p>
            <a:endParaRPr lang="cs-CZ" altLang="cs-CZ" sz="14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Štátna</a:t>
            </a:r>
            <a:r>
              <a:rPr lang="cs-CZ" dirty="0"/>
              <a:t> 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798939672"/>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400" b="1" dirty="0">
                <a:solidFill>
                  <a:srgbClr val="655481"/>
                </a:solidFill>
                <a:latin typeface="Times New Roman" panose="02020603050405020304" pitchFamily="18" charset="0"/>
                <a:cs typeface="Times New Roman" panose="02020603050405020304" pitchFamily="18" charset="0"/>
              </a:rPr>
              <a:t>Státní správa v sobě účelně spojuje prvky řízení i regulace, které slouží k realizaci výkonné moci. Svou povahou je tak organizující a </a:t>
            </a:r>
            <a:r>
              <a:rPr lang="cs-CZ" altLang="cs-CZ" sz="1400" b="1" dirty="0" err="1">
                <a:solidFill>
                  <a:srgbClr val="655481"/>
                </a:solidFill>
                <a:latin typeface="Times New Roman" panose="02020603050405020304" pitchFamily="18" charset="0"/>
                <a:cs typeface="Times New Roman" panose="02020603050405020304" pitchFamily="18" charset="0"/>
              </a:rPr>
              <a:t>mocensko</a:t>
            </a:r>
            <a:r>
              <a:rPr lang="cs-CZ" altLang="cs-CZ" sz="1400" b="1" dirty="0">
                <a:solidFill>
                  <a:srgbClr val="655481"/>
                </a:solidFill>
                <a:latin typeface="Times New Roman" panose="02020603050405020304" pitchFamily="18" charset="0"/>
                <a:cs typeface="Times New Roman" panose="02020603050405020304" pitchFamily="18" charset="0"/>
              </a:rPr>
              <a:t> ochrannou činností státu. Specifika státní správy vyplývají i ze skutečnosti, že ve vztahu k zákonům se jedná o čin-</a:t>
            </a:r>
            <a:r>
              <a:rPr lang="cs-CZ" altLang="cs-CZ" sz="1400" b="1" dirty="0" err="1">
                <a:solidFill>
                  <a:srgbClr val="655481"/>
                </a:solidFill>
                <a:latin typeface="Times New Roman" panose="02020603050405020304" pitchFamily="18" charset="0"/>
                <a:cs typeface="Times New Roman" panose="02020603050405020304" pitchFamily="18" charset="0"/>
              </a:rPr>
              <a:t>nost</a:t>
            </a:r>
            <a:r>
              <a:rPr lang="cs-CZ" altLang="cs-CZ" sz="1400" b="1" dirty="0">
                <a:solidFill>
                  <a:srgbClr val="655481"/>
                </a:solidFill>
                <a:latin typeface="Times New Roman" panose="02020603050405020304" pitchFamily="18" charset="0"/>
                <a:cs typeface="Times New Roman" panose="02020603050405020304" pitchFamily="18" charset="0"/>
              </a:rPr>
              <a:t> výkonnou (vykonává zákony) a podzákonnou (je vázána zákony), ve vztahu k těm, vůči nimž směřuje (objektům státní správy), je činnosti nařizovací. </a:t>
            </a:r>
          </a:p>
          <a:p>
            <a:r>
              <a:rPr lang="cs-CZ" altLang="cs-CZ" sz="1400" b="1" dirty="0">
                <a:solidFill>
                  <a:srgbClr val="655481"/>
                </a:solidFill>
                <a:latin typeface="Times New Roman" panose="02020603050405020304" pitchFamily="18" charset="0"/>
                <a:cs typeface="Times New Roman" panose="02020603050405020304" pitchFamily="18" charset="0"/>
              </a:rPr>
              <a:t>Daná skutečnost </a:t>
            </a:r>
            <a:r>
              <a:rPr lang="cs-CZ" altLang="cs-CZ" sz="1400" b="1" dirty="0" err="1">
                <a:solidFill>
                  <a:srgbClr val="655481"/>
                </a:solidFill>
                <a:latin typeface="Times New Roman" panose="02020603050405020304" pitchFamily="18" charset="0"/>
                <a:cs typeface="Times New Roman" panose="02020603050405020304" pitchFamily="18" charset="0"/>
              </a:rPr>
              <a:t>vyplý-vá</a:t>
            </a:r>
            <a:r>
              <a:rPr lang="cs-CZ" altLang="cs-CZ" sz="1400" b="1" dirty="0">
                <a:solidFill>
                  <a:srgbClr val="655481"/>
                </a:solidFill>
                <a:latin typeface="Times New Roman" panose="02020603050405020304" pitchFamily="18" charset="0"/>
                <a:cs typeface="Times New Roman" panose="02020603050405020304" pitchFamily="18" charset="0"/>
              </a:rPr>
              <a:t> z oprávnění orgánů státní správy vydávat normativní (vyhlášky ministerstev, nařízení vlády) i individuální správní akty (správní rozhodnutí ve věci), včetně vynutitelnosti jejich plnění (sankce za přestupky).</a:t>
            </a:r>
          </a:p>
        </p:txBody>
      </p:sp>
      <p:sp>
        <p:nvSpPr>
          <p:cNvPr id="6" name="Nadpis 5"/>
          <p:cNvSpPr>
            <a:spLocks noGrp="1"/>
          </p:cNvSpPr>
          <p:nvPr>
            <p:ph type="title"/>
          </p:nvPr>
        </p:nvSpPr>
        <p:spPr>
          <a:xfrm>
            <a:off x="179512" y="195486"/>
            <a:ext cx="3888432" cy="507703"/>
          </a:xfrm>
        </p:spPr>
        <p:txBody>
          <a:bodyPr/>
          <a:lstStyle/>
          <a:p>
            <a:r>
              <a:rPr lang="cs-CZ" dirty="0" err="1"/>
              <a:t>Štátna</a:t>
            </a:r>
            <a:r>
              <a:rPr lang="cs-CZ" dirty="0"/>
              <a:t> 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406529955"/>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altLang="cs-CZ" sz="1400" b="1" dirty="0">
                <a:solidFill>
                  <a:srgbClr val="655481"/>
                </a:solidFill>
                <a:latin typeface="Times New Roman" panose="02020603050405020304" pitchFamily="18" charset="0"/>
                <a:cs typeface="Times New Roman" panose="02020603050405020304" pitchFamily="18" charset="0"/>
              </a:rPr>
              <a:t>Stát jako subjekt veřejné správy vykonává státní správu zejména prostřednic-</a:t>
            </a:r>
            <a:r>
              <a:rPr lang="cs-CZ" altLang="cs-CZ" sz="1400" b="1" dirty="0" err="1">
                <a:solidFill>
                  <a:srgbClr val="655481"/>
                </a:solidFill>
                <a:latin typeface="Times New Roman" panose="02020603050405020304" pitchFamily="18" charset="0"/>
                <a:cs typeface="Times New Roman" panose="02020603050405020304" pitchFamily="18" charset="0"/>
              </a:rPr>
              <a:t>tvím</a:t>
            </a:r>
            <a:r>
              <a:rPr lang="cs-CZ" altLang="cs-CZ" sz="1400" b="1" dirty="0">
                <a:solidFill>
                  <a:srgbClr val="655481"/>
                </a:solidFill>
                <a:latin typeface="Times New Roman" panose="02020603050405020304" pitchFamily="18" charset="0"/>
                <a:cs typeface="Times New Roman" panose="02020603050405020304" pitchFamily="18" charset="0"/>
              </a:rPr>
              <a:t> správních úřadu (ministerstev a jiných ústředních správních úřadů, odvětvových územních správních úřadů, veřejných ozbrojených sborů a jiných subjektů, o nichž to sta-noví právní předpisy).</a:t>
            </a:r>
          </a:p>
        </p:txBody>
      </p:sp>
      <p:sp>
        <p:nvSpPr>
          <p:cNvPr id="6" name="Nadpis 5"/>
          <p:cNvSpPr>
            <a:spLocks noGrp="1"/>
          </p:cNvSpPr>
          <p:nvPr>
            <p:ph type="title"/>
          </p:nvPr>
        </p:nvSpPr>
        <p:spPr>
          <a:xfrm>
            <a:off x="179512" y="195486"/>
            <a:ext cx="3888432" cy="507703"/>
          </a:xfrm>
        </p:spPr>
        <p:txBody>
          <a:bodyPr/>
          <a:lstStyle/>
          <a:p>
            <a:r>
              <a:rPr lang="cs-CZ" dirty="0" err="1"/>
              <a:t>Štátna</a:t>
            </a:r>
            <a:r>
              <a:rPr lang="cs-CZ" dirty="0"/>
              <a:t> 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232042982"/>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Státní správa i samospráva v sobě zahrnuje řídící a regulační procesy, </a:t>
            </a:r>
            <a:r>
              <a:rPr lang="cs-CZ" sz="1800" dirty="0" err="1">
                <a:effectLst/>
                <a:latin typeface="Times New Roman" panose="02020603050405020304" pitchFamily="18" charset="0"/>
                <a:ea typeface="Calibri" panose="020F0502020204030204" pitchFamily="34" charset="0"/>
              </a:rPr>
              <a:t>proje-vují</a:t>
            </a:r>
            <a:r>
              <a:rPr lang="cs-CZ" sz="1800" dirty="0">
                <a:effectLst/>
                <a:latin typeface="Times New Roman" panose="02020603050405020304" pitchFamily="18" charset="0"/>
                <a:ea typeface="Calibri" panose="020F0502020204030204" pitchFamily="34" charset="0"/>
              </a:rPr>
              <a:t> se jinak, a to zejména tím, že směřuje k zajištění samořízení a samoregulace. Obdobně i samosprávu lze též charakterizovat jako činnost:</a:t>
            </a:r>
          </a:p>
          <a:p>
            <a:endParaRPr lang="cs-CZ" sz="1800" dirty="0">
              <a:effectLst/>
              <a:latin typeface="Times New Roman" panose="02020603050405020304" pitchFamily="18" charset="0"/>
              <a:ea typeface="Calibri" panose="020F0502020204030204" pitchFamily="34" charset="0"/>
            </a:endParaRPr>
          </a:p>
          <a:p>
            <a:r>
              <a:rPr lang="cs-CZ" sz="1800" dirty="0">
                <a:effectLst/>
                <a:latin typeface="Times New Roman" panose="02020603050405020304" pitchFamily="18" charset="0"/>
                <a:ea typeface="Calibri" panose="020F0502020204030204" pitchFamily="34" charset="0"/>
              </a:rPr>
              <a:t>	podzákonnou (regulují chování svými právními předpisy)</a:t>
            </a:r>
          </a:p>
          <a:p>
            <a:endParaRPr lang="cs-CZ" sz="1800" dirty="0">
              <a:effectLst/>
              <a:latin typeface="Times New Roman" panose="02020603050405020304" pitchFamily="18" charset="0"/>
              <a:ea typeface="Calibri" panose="020F0502020204030204" pitchFamily="34" charset="0"/>
            </a:endParaRPr>
          </a:p>
          <a:p>
            <a:r>
              <a:rPr lang="cs-CZ" sz="1800" dirty="0">
                <a:effectLst/>
                <a:latin typeface="Times New Roman" panose="02020603050405020304" pitchFamily="18" charset="0"/>
                <a:ea typeface="Calibri" panose="020F0502020204030204" pitchFamily="34" charset="0"/>
              </a:rPr>
              <a:t>	výkonnou (realizují zákony i své právní předpisy v praxi),</a:t>
            </a:r>
          </a:p>
          <a:p>
            <a:endParaRPr lang="cs-CZ" sz="1800" dirty="0">
              <a:effectLst/>
              <a:latin typeface="Times New Roman" panose="02020603050405020304" pitchFamily="18" charset="0"/>
              <a:ea typeface="Calibri" panose="020F0502020204030204" pitchFamily="34" charset="0"/>
            </a:endParaRPr>
          </a:p>
          <a:p>
            <a:r>
              <a:rPr lang="cs-CZ" sz="1800" dirty="0">
                <a:effectLst/>
                <a:latin typeface="Times New Roman" panose="02020603050405020304" pitchFamily="18" charset="0"/>
                <a:ea typeface="Calibri" panose="020F0502020204030204" pitchFamily="34" charset="0"/>
              </a:rPr>
              <a:t>	nařizovací (uplatňují své mocenské nástroje).</a:t>
            </a:r>
          </a:p>
          <a:p>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cs-CZ" dirty="0" err="1"/>
              <a:t>Územná</a:t>
            </a:r>
            <a:r>
              <a:rPr lang="cs-CZ" dirty="0"/>
              <a:t> samospráva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749746241"/>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Státní správa</a:t>
            </a:r>
          </a:p>
          <a:p>
            <a:r>
              <a:rPr lang="cs-CZ" sz="1800" dirty="0">
                <a:effectLst/>
                <a:latin typeface="Times New Roman" panose="02020603050405020304" pitchFamily="18" charset="0"/>
                <a:ea typeface="Calibri" panose="020F0502020204030204" pitchFamily="34" charset="0"/>
              </a:rPr>
              <a:t>	jednání jménem státu,</a:t>
            </a:r>
          </a:p>
          <a:p>
            <a:r>
              <a:rPr lang="cs-CZ" sz="1800" dirty="0">
                <a:effectLst/>
                <a:latin typeface="Times New Roman" panose="02020603050405020304" pitchFamily="18" charset="0"/>
                <a:ea typeface="Calibri" panose="020F0502020204030204" pitchFamily="34" charset="0"/>
              </a:rPr>
              <a:t>	</a:t>
            </a:r>
            <a:r>
              <a:rPr lang="cs-CZ" sz="1800" dirty="0" err="1">
                <a:effectLst/>
                <a:latin typeface="Times New Roman" panose="02020603050405020304" pitchFamily="18" charset="0"/>
                <a:ea typeface="Calibri" panose="020F0502020204030204" pitchFamily="34" charset="0"/>
              </a:rPr>
              <a:t>mocensko</a:t>
            </a:r>
            <a:r>
              <a:rPr lang="cs-CZ" sz="1800" dirty="0">
                <a:effectLst/>
                <a:latin typeface="Times New Roman" panose="02020603050405020304" pitchFamily="18" charset="0"/>
                <a:ea typeface="Calibri" panose="020F0502020204030204" pitchFamily="34" charset="0"/>
              </a:rPr>
              <a:t> ochranný charakter činnosti,</a:t>
            </a:r>
          </a:p>
          <a:p>
            <a:r>
              <a:rPr lang="cs-CZ" sz="1800" dirty="0">
                <a:effectLst/>
                <a:latin typeface="Times New Roman" panose="02020603050405020304" pitchFamily="18" charset="0"/>
                <a:ea typeface="Calibri" panose="020F0502020204030204" pitchFamily="34" charset="0"/>
              </a:rPr>
              <a:t>	monokratické vedení a rozhodování,</a:t>
            </a:r>
          </a:p>
          <a:p>
            <a:r>
              <a:rPr lang="cs-CZ" sz="1800" dirty="0">
                <a:effectLst/>
                <a:latin typeface="Times New Roman" panose="02020603050405020304" pitchFamily="18" charset="0"/>
                <a:ea typeface="Calibri" panose="020F0502020204030204" pitchFamily="34" charset="0"/>
              </a:rPr>
              <a:t>	jmenovací princip ustanovování orgánů,</a:t>
            </a:r>
          </a:p>
          <a:p>
            <a:r>
              <a:rPr lang="cs-CZ" sz="1800" dirty="0">
                <a:effectLst/>
                <a:latin typeface="Times New Roman" panose="02020603050405020304" pitchFamily="18" charset="0"/>
                <a:ea typeface="Calibri" panose="020F0502020204030204" pitchFamily="34" charset="0"/>
              </a:rPr>
              <a:t>	subordinace ve vnitřních i vnějších vztazích,</a:t>
            </a:r>
          </a:p>
          <a:p>
            <a:r>
              <a:rPr lang="cs-CZ" sz="1800" dirty="0">
                <a:effectLst/>
                <a:latin typeface="Times New Roman" panose="02020603050405020304" pitchFamily="18" charset="0"/>
                <a:ea typeface="Calibri" panose="020F0502020204030204" pitchFamily="34" charset="0"/>
              </a:rPr>
              <a:t>	plně odvozená (podzákonná) normotvorná,</a:t>
            </a:r>
          </a:p>
          <a:p>
            <a:r>
              <a:rPr lang="cs-CZ" sz="1800" dirty="0">
                <a:effectLst/>
                <a:latin typeface="Times New Roman" panose="02020603050405020304" pitchFamily="18" charset="0"/>
                <a:ea typeface="Calibri" panose="020F0502020204030204" pitchFamily="34" charset="0"/>
              </a:rPr>
              <a:t>	normalizované správní řízení.</a:t>
            </a:r>
          </a:p>
          <a:p>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cs-CZ" dirty="0"/>
              <a:t>SS a US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28949880"/>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Samospráva</a:t>
            </a:r>
          </a:p>
          <a:p>
            <a:r>
              <a:rPr lang="cs-CZ" sz="1800" dirty="0">
                <a:effectLst/>
                <a:latin typeface="Times New Roman" panose="02020603050405020304" pitchFamily="18" charset="0"/>
                <a:ea typeface="Calibri" panose="020F0502020204030204" pitchFamily="34" charset="0"/>
              </a:rPr>
              <a:t>	jednání vlastním jménem,</a:t>
            </a:r>
          </a:p>
          <a:p>
            <a:r>
              <a:rPr lang="cs-CZ" sz="1800" dirty="0">
                <a:effectLst/>
                <a:latin typeface="Times New Roman" panose="02020603050405020304" pitchFamily="18" charset="0"/>
                <a:ea typeface="Calibri" panose="020F0502020204030204" pitchFamily="34" charset="0"/>
              </a:rPr>
              <a:t>	</a:t>
            </a:r>
            <a:r>
              <a:rPr lang="cs-CZ" sz="1800" dirty="0" err="1">
                <a:effectLst/>
                <a:latin typeface="Times New Roman" panose="02020603050405020304" pitchFamily="18" charset="0"/>
                <a:ea typeface="Calibri" panose="020F0502020204030204" pitchFamily="34" charset="0"/>
              </a:rPr>
              <a:t>mimomocenský</a:t>
            </a:r>
            <a:r>
              <a:rPr lang="cs-CZ" sz="1800" dirty="0">
                <a:effectLst/>
                <a:latin typeface="Times New Roman" panose="02020603050405020304" pitchFamily="18" charset="0"/>
                <a:ea typeface="Calibri" panose="020F0502020204030204" pitchFamily="34" charset="0"/>
              </a:rPr>
              <a:t> a organizační charakter činnosti,</a:t>
            </a:r>
          </a:p>
          <a:p>
            <a:r>
              <a:rPr lang="cs-CZ" sz="1800" dirty="0">
                <a:effectLst/>
                <a:latin typeface="Times New Roman" panose="02020603050405020304" pitchFamily="18" charset="0"/>
                <a:ea typeface="Calibri" panose="020F0502020204030204" pitchFamily="34" charset="0"/>
              </a:rPr>
              <a:t>	kolektivní vedení a rozhodování,</a:t>
            </a:r>
          </a:p>
          <a:p>
            <a:r>
              <a:rPr lang="cs-CZ" sz="1800" dirty="0">
                <a:effectLst/>
                <a:latin typeface="Times New Roman" panose="02020603050405020304" pitchFamily="18" charset="0"/>
                <a:ea typeface="Calibri" panose="020F0502020204030204" pitchFamily="34" charset="0"/>
              </a:rPr>
              <a:t>	ustanovování orgánů volbou,</a:t>
            </a:r>
          </a:p>
          <a:p>
            <a:r>
              <a:rPr lang="cs-CZ" sz="1800" dirty="0">
                <a:effectLst/>
                <a:latin typeface="Times New Roman" panose="02020603050405020304" pitchFamily="18" charset="0"/>
                <a:ea typeface="Calibri" panose="020F0502020204030204" pitchFamily="34" charset="0"/>
              </a:rPr>
              <a:t>	rovnost ve vnitřních i vnějších vztazích,</a:t>
            </a:r>
          </a:p>
          <a:p>
            <a:r>
              <a:rPr lang="cs-CZ" sz="1800" dirty="0">
                <a:effectLst/>
                <a:latin typeface="Times New Roman" panose="02020603050405020304" pitchFamily="18" charset="0"/>
                <a:ea typeface="Calibri" panose="020F0502020204030204" pitchFamily="34" charset="0"/>
              </a:rPr>
              <a:t>	vymezena primární normotvorba,</a:t>
            </a:r>
          </a:p>
          <a:p>
            <a:r>
              <a:rPr lang="cs-CZ" sz="1800" dirty="0">
                <a:effectLst/>
                <a:latin typeface="Times New Roman" panose="02020603050405020304" pitchFamily="18" charset="0"/>
                <a:ea typeface="Calibri" panose="020F0502020204030204" pitchFamily="34" charset="0"/>
              </a:rPr>
              <a:t>	výjimečná aplikace správního řízení.</a:t>
            </a:r>
          </a:p>
          <a:p>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cs-CZ" dirty="0"/>
              <a:t>SS a US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255676079"/>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8660516" cy="4608512"/>
          </a:xfrm>
          <a:prstGeom prst="rect">
            <a:avLst/>
          </a:prstGeom>
          <a:solidFill>
            <a:srgbClr val="65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373" y="399939"/>
            <a:ext cx="956040" cy="688628"/>
          </a:xfrm>
          <a:prstGeom prst="rect">
            <a:avLst/>
          </a:prstGeom>
        </p:spPr>
      </p:pic>
      <p:sp>
        <p:nvSpPr>
          <p:cNvPr id="6" name="Nadpis 1"/>
          <p:cNvSpPr txBox="1">
            <a:spLocks/>
          </p:cNvSpPr>
          <p:nvPr/>
        </p:nvSpPr>
        <p:spPr>
          <a:xfrm>
            <a:off x="1363942" y="1923678"/>
            <a:ext cx="6416116"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FUNKČNÍ A ORGANIZAČNÍ POJETÍ VEŘEJNÉ SPRÁVY </a:t>
            </a:r>
          </a:p>
        </p:txBody>
      </p:sp>
    </p:spTree>
    <p:extLst>
      <p:ext uri="{BB962C8B-B14F-4D97-AF65-F5344CB8AC3E}">
        <p14:creationId xmlns:p14="http://schemas.microsoft.com/office/powerpoint/2010/main" val="343048827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err="1"/>
              <a:t>Cieľ</a:t>
            </a:r>
            <a:r>
              <a:rPr lang="cs-CZ" dirty="0"/>
              <a:t> </a:t>
            </a:r>
            <a:r>
              <a:rPr lang="cs-CZ" dirty="0" err="1"/>
              <a:t>predmetu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pic>
        <p:nvPicPr>
          <p:cNvPr id="17" name="Picture 16" descr="A picture containing bird&#10;&#10;Description automatically generated">
            <a:extLst>
              <a:ext uri="{FF2B5EF4-FFF2-40B4-BE49-F238E27FC236}">
                <a16:creationId xmlns:a16="http://schemas.microsoft.com/office/drawing/2014/main" id="{FFE92592-7085-FD46-BEA1-DB3BB2593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179"/>
            <a:ext cx="9144000" cy="4923141"/>
          </a:xfrm>
          <a:prstGeom prst="rect">
            <a:avLst/>
          </a:prstGeom>
        </p:spPr>
      </p:pic>
    </p:spTree>
    <p:extLst>
      <p:ext uri="{BB962C8B-B14F-4D97-AF65-F5344CB8AC3E}">
        <p14:creationId xmlns:p14="http://schemas.microsoft.com/office/powerpoint/2010/main" val="2120830978"/>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Veřejná správa je soubor výkonných a řídících činností, které zabezpečují specifické </a:t>
            </a:r>
            <a:r>
              <a:rPr lang="cs-CZ" sz="1800" dirty="0" err="1">
                <a:effectLst/>
                <a:latin typeface="Times New Roman" panose="02020603050405020304" pitchFamily="18" charset="0"/>
                <a:ea typeface="Calibri" panose="020F0502020204030204" pitchFamily="34" charset="0"/>
              </a:rPr>
              <a:t>or-gány</a:t>
            </a:r>
            <a:r>
              <a:rPr lang="cs-CZ" sz="1800" dirty="0">
                <a:effectLst/>
                <a:latin typeface="Times New Roman" panose="02020603050405020304" pitchFamily="18" charset="0"/>
                <a:ea typeface="Calibri" panose="020F0502020204030204" pitchFamily="34" charset="0"/>
              </a:rPr>
              <a:t> veřejné správy. Soubor organizačních, podzákonných, řídících a nařizovacích činností ve veřejném zájmu je funkční (materiální) pojetí veřejné správy.</a:t>
            </a:r>
          </a:p>
        </p:txBody>
      </p:sp>
      <p:sp>
        <p:nvSpPr>
          <p:cNvPr id="6" name="Nadpis 5"/>
          <p:cNvSpPr>
            <a:spLocks noGrp="1"/>
          </p:cNvSpPr>
          <p:nvPr>
            <p:ph type="title"/>
          </p:nvPr>
        </p:nvSpPr>
        <p:spPr>
          <a:xfrm>
            <a:off x="179512" y="195486"/>
            <a:ext cx="3888432" cy="507703"/>
          </a:xfrm>
        </p:spPr>
        <p:txBody>
          <a:bodyPr/>
          <a:lstStyle/>
          <a:p>
            <a:r>
              <a:rPr lang="cs-CZ" dirty="0"/>
              <a:t>VS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788293668"/>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Veřejná správa jako činnost zabezpečuje svými vlastními prostředky dosahování cílů a </a:t>
            </a:r>
            <a:r>
              <a:rPr lang="cs-CZ" sz="1800" dirty="0" err="1">
                <a:effectLst/>
                <a:latin typeface="Times New Roman" panose="02020603050405020304" pitchFamily="18" charset="0"/>
                <a:ea typeface="Calibri" panose="020F0502020204030204" pitchFamily="34" charset="0"/>
              </a:rPr>
              <a:t>úko-lů</a:t>
            </a:r>
            <a:r>
              <a:rPr lang="cs-CZ" sz="1800" dirty="0">
                <a:effectLst/>
                <a:latin typeface="Times New Roman" panose="02020603050405020304" pitchFamily="18" charset="0"/>
                <a:ea typeface="Calibri" panose="020F0502020204030204" pitchFamily="34" charset="0"/>
              </a:rPr>
              <a:t> stanovených ji zpravidla právními předpisy moci zákonodárné, jakož i dosahování vlast-</a:t>
            </a:r>
            <a:r>
              <a:rPr lang="cs-CZ" sz="1800" dirty="0" err="1">
                <a:effectLst/>
                <a:latin typeface="Times New Roman" panose="02020603050405020304" pitchFamily="18" charset="0"/>
                <a:ea typeface="Calibri" panose="020F0502020204030204" pitchFamily="34" charset="0"/>
              </a:rPr>
              <a:t>ních</a:t>
            </a:r>
            <a:r>
              <a:rPr lang="cs-CZ" sz="1800" dirty="0">
                <a:effectLst/>
                <a:latin typeface="Times New Roman" panose="02020603050405020304" pitchFamily="18" charset="0"/>
                <a:ea typeface="Calibri" panose="020F0502020204030204" pitchFamily="34" charset="0"/>
              </a:rPr>
              <a:t> cílů a úkolů. Řízené plnění stanovených a vlastních cílů a úkolů určují obsah činnosti veřejné správy</a:t>
            </a:r>
          </a:p>
          <a:p>
            <a:endParaRPr lang="cs-CZ" sz="1800" dirty="0">
              <a:effectLst/>
              <a:latin typeface="Times New Roman" panose="02020603050405020304" pitchFamily="18" charset="0"/>
              <a:ea typeface="Calibri" panose="020F0502020204030204" pitchFamily="34" charset="0"/>
            </a:endParaRPr>
          </a:p>
          <a:p>
            <a:r>
              <a:rPr lang="cs-CZ" sz="1800" dirty="0">
                <a:effectLst/>
                <a:latin typeface="Times New Roman" panose="02020603050405020304" pitchFamily="18" charset="0"/>
                <a:ea typeface="Calibri" panose="020F0502020204030204" pitchFamily="34" charset="0"/>
              </a:rPr>
              <a:t>	organizačním (formálním) pojetí veřejné správy, tj. činnosti souboru institucí (správních orgánů), které veřejnou správu vykonávají přímo nebo zprostředkovaně na centrální nebo územní úrovni, s pravomocí řešit veřejné úkoly, které nejsou při-kázány Parlamentu České republiky nebo obecným soudům.</a:t>
            </a:r>
          </a:p>
          <a:p>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195486"/>
            <a:ext cx="3888432" cy="507703"/>
          </a:xfrm>
        </p:spPr>
        <p:txBody>
          <a:bodyPr/>
          <a:lstStyle/>
          <a:p>
            <a:r>
              <a:rPr lang="cs-CZ" dirty="0"/>
              <a:t>VS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561417272"/>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Metody působení jsou úzce spjaty s funkcemi veřejné správy. Lze je charakterizovat jako prostředky, sloužící k bezprostřední realizaci funkcí veřejné správy nebo způsoby optimálního působení orgánů veřejné správy na objekty, vůči nimž veřejná správa směřuje (objekty řízené), jimiž se realizují cíle a úkoly zprostředkované funkcemi veřejné  správy.</a:t>
            </a:r>
          </a:p>
          <a:p>
            <a:r>
              <a:rPr lang="cs-CZ" sz="1800" dirty="0">
                <a:effectLst/>
                <a:latin typeface="Times New Roman" panose="02020603050405020304" pitchFamily="18" charset="0"/>
                <a:ea typeface="Calibri" panose="020F0502020204030204" pitchFamily="34" charset="0"/>
              </a:rPr>
              <a:t>Veřejná správa se vyznačuje značnou rozmanitosti svých úkolů a funkcí. Tento stav má svůj odraz i v četnosti metod působení. Základní členění metod působení dělíme na obecné a konkrétní. </a:t>
            </a:r>
          </a:p>
          <a:p>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204590"/>
            <a:ext cx="5760640" cy="498599"/>
          </a:xfrm>
        </p:spPr>
        <p:txBody>
          <a:bodyPr/>
          <a:lstStyle/>
          <a:p>
            <a:r>
              <a:rPr lang="cs-CZ" dirty="0"/>
              <a:t>Metody působení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214534360"/>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Metoda přesvědčovací je vlastní zejména veřejnoprávním subjektům nestátního </a:t>
            </a:r>
            <a:r>
              <a:rPr lang="cs-CZ" sz="1800" dirty="0" err="1">
                <a:effectLst/>
                <a:latin typeface="Times New Roman" panose="02020603050405020304" pitchFamily="18" charset="0"/>
                <a:ea typeface="Calibri" panose="020F0502020204030204" pitchFamily="34" charset="0"/>
              </a:rPr>
              <a:t>charakte-ru</a:t>
            </a:r>
            <a:r>
              <a:rPr lang="cs-CZ" sz="1800" dirty="0">
                <a:effectLst/>
                <a:latin typeface="Times New Roman" panose="02020603050405020304" pitchFamily="18" charset="0"/>
                <a:ea typeface="Calibri" panose="020F0502020204030204" pitchFamily="34" charset="0"/>
              </a:rPr>
              <a:t>, tj. subjektům samosprávným. Významem uplatňování této metody je nejrozsáhlejší </a:t>
            </a:r>
            <a:r>
              <a:rPr lang="cs-CZ" sz="1800" dirty="0" err="1">
                <a:effectLst/>
                <a:latin typeface="Times New Roman" panose="02020603050405020304" pitchFamily="18" charset="0"/>
                <a:ea typeface="Calibri" panose="020F0502020204030204" pitchFamily="34" charset="0"/>
              </a:rPr>
              <a:t>vyu</a:t>
            </a:r>
            <a:r>
              <a:rPr lang="cs-CZ" sz="1800" dirty="0">
                <a:effectLst/>
                <a:latin typeface="Times New Roman" panose="02020603050405020304" pitchFamily="18" charset="0"/>
                <a:ea typeface="Calibri" panose="020F0502020204030204" pitchFamily="34" charset="0"/>
              </a:rPr>
              <a:t>-žití k pozitivní stimulaci těch, vůči nimž směřuje cestou zajištění plné informovanosti, veřejného ocenění, veřejného projednání. Při realizaci této metody je vhodné využití tisku, rozhlasu apod.</a:t>
            </a:r>
          </a:p>
        </p:txBody>
      </p:sp>
      <p:sp>
        <p:nvSpPr>
          <p:cNvPr id="6" name="Nadpis 5"/>
          <p:cNvSpPr>
            <a:spLocks noGrp="1"/>
          </p:cNvSpPr>
          <p:nvPr>
            <p:ph type="title"/>
          </p:nvPr>
        </p:nvSpPr>
        <p:spPr>
          <a:xfrm>
            <a:off x="179512" y="204590"/>
            <a:ext cx="5760640" cy="498599"/>
          </a:xfrm>
        </p:spPr>
        <p:txBody>
          <a:bodyPr/>
          <a:lstStyle/>
          <a:p>
            <a:r>
              <a:rPr lang="cs-CZ" dirty="0"/>
              <a:t>Obecné metody působení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546386827"/>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r>
              <a:rPr lang="cs-CZ" sz="1800" dirty="0">
                <a:effectLst/>
                <a:latin typeface="Times New Roman" panose="02020603050405020304" pitchFamily="18" charset="0"/>
                <a:ea typeface="Calibri" panose="020F0502020204030204" pitchFamily="34" charset="0"/>
              </a:rPr>
              <a:t>Metoda donucovací je typická zejména pro subjekty státní správy a velmi často tam kde předchozí metoda přesvědčovací nebyla úspěšná. V souladu se současnými požadavky </a:t>
            </a:r>
            <a:r>
              <a:rPr lang="cs-CZ" sz="1800" dirty="0" err="1">
                <a:effectLst/>
                <a:latin typeface="Times New Roman" panose="02020603050405020304" pitchFamily="18" charset="0"/>
                <a:ea typeface="Calibri" panose="020F0502020204030204" pitchFamily="34" charset="0"/>
              </a:rPr>
              <a:t>kla-denými</a:t>
            </a:r>
            <a:r>
              <a:rPr lang="cs-CZ" sz="1800" dirty="0">
                <a:effectLst/>
                <a:latin typeface="Times New Roman" panose="02020603050405020304" pitchFamily="18" charset="0"/>
                <a:ea typeface="Calibri" panose="020F0502020204030204" pitchFamily="34" charset="0"/>
              </a:rPr>
              <a:t> na veřejnou správu je zapotřebí mít na mysli ochranně garanční aspekty, což </a:t>
            </a:r>
            <a:r>
              <a:rPr lang="cs-CZ" sz="1800" dirty="0" err="1">
                <a:effectLst/>
                <a:latin typeface="Times New Roman" panose="02020603050405020304" pitchFamily="18" charset="0"/>
                <a:ea typeface="Calibri" panose="020F0502020204030204" pitchFamily="34" charset="0"/>
              </a:rPr>
              <a:t>vyža</a:t>
            </a:r>
            <a:r>
              <a:rPr lang="cs-CZ" sz="1800" dirty="0">
                <a:effectLst/>
                <a:latin typeface="Times New Roman" panose="02020603050405020304" pitchFamily="18" charset="0"/>
                <a:ea typeface="Calibri" panose="020F0502020204030204" pitchFamily="34" charset="0"/>
              </a:rPr>
              <a:t>-duje pro její použití mj.:</a:t>
            </a:r>
          </a:p>
          <a:p>
            <a:endParaRPr lang="cs-CZ" sz="1800" dirty="0">
              <a:effectLst/>
              <a:latin typeface="Times New Roman" panose="02020603050405020304" pitchFamily="18" charset="0"/>
              <a:ea typeface="Calibri" panose="020F0502020204030204" pitchFamily="34" charset="0"/>
            </a:endParaRPr>
          </a:p>
          <a:p>
            <a:r>
              <a:rPr lang="cs-CZ" sz="1800" dirty="0">
                <a:effectLst/>
                <a:latin typeface="Times New Roman" panose="02020603050405020304" pitchFamily="18" charset="0"/>
                <a:ea typeface="Calibri" panose="020F0502020204030204" pitchFamily="34" charset="0"/>
              </a:rPr>
              <a:t>	porušení zákonné povinnosti,</a:t>
            </a:r>
          </a:p>
          <a:p>
            <a:endParaRPr lang="cs-CZ" sz="1800" dirty="0">
              <a:effectLst/>
              <a:latin typeface="Times New Roman" panose="02020603050405020304" pitchFamily="18" charset="0"/>
              <a:ea typeface="Calibri" panose="020F0502020204030204" pitchFamily="34" charset="0"/>
            </a:endParaRPr>
          </a:p>
          <a:p>
            <a:r>
              <a:rPr lang="cs-CZ" sz="1800" dirty="0">
                <a:effectLst/>
                <a:latin typeface="Times New Roman" panose="02020603050405020304" pitchFamily="18" charset="0"/>
                <a:ea typeface="Calibri" panose="020F0502020204030204" pitchFamily="34" charset="0"/>
              </a:rPr>
              <a:t>	zákonné zmocnění orgánu veřejné správy k jejímu užití,</a:t>
            </a:r>
          </a:p>
          <a:p>
            <a:endParaRPr lang="cs-CZ" sz="1800" dirty="0">
              <a:effectLst/>
              <a:latin typeface="Times New Roman" panose="02020603050405020304" pitchFamily="18" charset="0"/>
              <a:ea typeface="Calibri" panose="020F0502020204030204" pitchFamily="34" charset="0"/>
            </a:endParaRPr>
          </a:p>
          <a:p>
            <a:r>
              <a:rPr lang="cs-CZ" sz="1800" dirty="0">
                <a:effectLst/>
                <a:latin typeface="Times New Roman" panose="02020603050405020304" pitchFamily="18" charset="0"/>
                <a:ea typeface="Calibri" panose="020F0502020204030204" pitchFamily="34" charset="0"/>
              </a:rPr>
              <a:t>	přiměřenost použitých donucovacích prostředků.</a:t>
            </a:r>
          </a:p>
          <a:p>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204590"/>
            <a:ext cx="5760640" cy="498599"/>
          </a:xfrm>
        </p:spPr>
        <p:txBody>
          <a:bodyPr/>
          <a:lstStyle/>
          <a:p>
            <a:r>
              <a:rPr lang="cs-CZ" dirty="0"/>
              <a:t>Obecné metody působení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462827950"/>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marL="0" indent="0">
              <a:buNone/>
            </a:pPr>
            <a:endParaRPr lang="cs-CZ" sz="1800" dirty="0">
              <a:effectLst/>
              <a:latin typeface="Times New Roman" panose="02020603050405020304" pitchFamily="18" charset="0"/>
              <a:ea typeface="Calibri" panose="020F0502020204030204" pitchFamily="34" charset="0"/>
            </a:endParaRPr>
          </a:p>
          <a:p>
            <a:endParaRPr lang="cs-CZ" sz="1800" dirty="0">
              <a:effectLst/>
              <a:latin typeface="Times New Roman" panose="02020603050405020304" pitchFamily="18" charset="0"/>
              <a:ea typeface="Calibri" panose="020F0502020204030204" pitchFamily="34" charset="0"/>
            </a:endParaRPr>
          </a:p>
          <a:p>
            <a:r>
              <a:rPr lang="cs-CZ" sz="1800" dirty="0">
                <a:effectLst/>
                <a:latin typeface="Times New Roman" panose="02020603050405020304" pitchFamily="18" charset="0"/>
                <a:ea typeface="Calibri" panose="020F0502020204030204" pitchFamily="34" charset="0"/>
              </a:rPr>
              <a:t>Subjekty veřejné správy používají při své činnosti nejrozmanitější konkrétní metody </a:t>
            </a:r>
            <a:r>
              <a:rPr lang="cs-CZ" sz="1800" dirty="0" err="1">
                <a:effectLst/>
                <a:latin typeface="Times New Roman" panose="02020603050405020304" pitchFamily="18" charset="0"/>
                <a:ea typeface="Calibri" panose="020F0502020204030204" pitchFamily="34" charset="0"/>
              </a:rPr>
              <a:t>půso-bení</a:t>
            </a:r>
            <a:r>
              <a:rPr lang="cs-CZ" sz="1800" dirty="0">
                <a:effectLst/>
                <a:latin typeface="Times New Roman" panose="02020603050405020304" pitchFamily="18" charset="0"/>
                <a:ea typeface="Calibri" panose="020F0502020204030204" pitchFamily="34" charset="0"/>
              </a:rPr>
              <a:t> k dosažení svých úkolů a cílů. Mezi základní a současně i nejvýznamnější patří administrativní, ekonomické a organizační:</a:t>
            </a:r>
          </a:p>
          <a:p>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204590"/>
            <a:ext cx="5760640" cy="498599"/>
          </a:xfrm>
        </p:spPr>
        <p:txBody>
          <a:bodyPr/>
          <a:lstStyle/>
          <a:p>
            <a:r>
              <a:rPr lang="cs-CZ" sz="2400" dirty="0">
                <a:effectLst/>
                <a:latin typeface="Times New Roman" panose="02020603050405020304" pitchFamily="18" charset="0"/>
                <a:ea typeface="Calibri" panose="020F0502020204030204" pitchFamily="34" charset="0"/>
              </a:rPr>
              <a:t>Konkrétní metody působení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4236762222"/>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marL="0" indent="0">
              <a:buNone/>
            </a:pPr>
            <a:r>
              <a:rPr lang="cs-CZ" sz="1800" dirty="0">
                <a:effectLst/>
                <a:latin typeface="Times New Roman" panose="02020603050405020304" pitchFamily="18" charset="0"/>
                <a:ea typeface="Calibri" panose="020F0502020204030204" pitchFamily="34" charset="0"/>
              </a:rPr>
              <a:t>	administrativní metody působení, které vyjadřují administrativní podstatu veřejné správy a jsou výrazem mocenského charakteru činnosti orgánů veřejné správy založeném na jejich nařizovacích pravomocích ve vztahu moci a podřízenosti. Co do svého zaměření, ve vztahu k plnění úkolů a funkcí veřejné správy, se jedná o metody přímého působení na spravované subjekty např. jednostranným vymezením úkolů, práv a povinnosti </a:t>
            </a:r>
            <a:r>
              <a:rPr lang="cs-CZ" sz="1800" dirty="0" err="1">
                <a:effectLst/>
                <a:latin typeface="Times New Roman" panose="02020603050405020304" pitchFamily="18" charset="0"/>
                <a:ea typeface="Calibri" panose="020F0502020204030204" pitchFamily="34" charset="0"/>
              </a:rPr>
              <a:t>spravova-ného</a:t>
            </a:r>
            <a:r>
              <a:rPr lang="cs-CZ" sz="1800" dirty="0">
                <a:effectLst/>
                <a:latin typeface="Times New Roman" panose="02020603050405020304" pitchFamily="18" charset="0"/>
                <a:ea typeface="Calibri" panose="020F0502020204030204" pitchFamily="34" charset="0"/>
              </a:rPr>
              <a:t> subjektu, stanovením podmínek a lhůt k jejich splnění,</a:t>
            </a:r>
          </a:p>
          <a:p>
            <a:pPr marL="0" indent="0">
              <a:buNone/>
            </a:pPr>
            <a:endParaRPr lang="cs-CZ" sz="1800" dirty="0">
              <a:effectLst/>
              <a:latin typeface="Times New Roman" panose="02020603050405020304" pitchFamily="18" charset="0"/>
              <a:ea typeface="Calibri" panose="020F0502020204030204" pitchFamily="34" charset="0"/>
            </a:endParaRPr>
          </a:p>
          <a:p>
            <a:pPr marL="0" indent="0">
              <a:buNone/>
            </a:pPr>
            <a:endParaRPr lang="cs-CZ" sz="1800" dirty="0">
              <a:effectLst/>
              <a:latin typeface="Times New Roman" panose="02020603050405020304" pitchFamily="18" charset="0"/>
              <a:ea typeface="Calibri" panose="020F0502020204030204" pitchFamily="34" charset="0"/>
            </a:endParaRPr>
          </a:p>
          <a:p>
            <a:pPr marL="0" indent="0">
              <a:buNone/>
            </a:pPr>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204590"/>
            <a:ext cx="5760640" cy="498599"/>
          </a:xfrm>
        </p:spPr>
        <p:txBody>
          <a:bodyPr/>
          <a:lstStyle/>
          <a:p>
            <a:r>
              <a:rPr lang="cs-CZ" sz="2400" dirty="0">
                <a:effectLst/>
                <a:latin typeface="Times New Roman" panose="02020603050405020304" pitchFamily="18" charset="0"/>
                <a:ea typeface="Calibri" panose="020F0502020204030204" pitchFamily="34" charset="0"/>
              </a:rPr>
              <a:t>Konkrétní metody působení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828738832"/>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marL="0" indent="0">
              <a:buNone/>
            </a:pPr>
            <a:r>
              <a:rPr lang="cs-CZ" sz="1800" dirty="0">
                <a:effectLst/>
                <a:latin typeface="Times New Roman" panose="02020603050405020304" pitchFamily="18" charset="0"/>
                <a:ea typeface="Calibri" panose="020F0502020204030204" pitchFamily="34" charset="0"/>
              </a:rPr>
              <a:t>	ekonomické metody působení, které se realizují jako nejrůznější ekonomická opat-</a:t>
            </a:r>
            <a:r>
              <a:rPr lang="cs-CZ" sz="1800" dirty="0" err="1">
                <a:effectLst/>
                <a:latin typeface="Times New Roman" panose="02020603050405020304" pitchFamily="18" charset="0"/>
                <a:ea typeface="Calibri" panose="020F0502020204030204" pitchFamily="34" charset="0"/>
              </a:rPr>
              <a:t>ření</a:t>
            </a:r>
            <a:r>
              <a:rPr lang="cs-CZ" sz="1800" dirty="0">
                <a:effectLst/>
                <a:latin typeface="Times New Roman" panose="02020603050405020304" pitchFamily="18" charset="0"/>
                <a:ea typeface="Calibri" panose="020F0502020204030204" pitchFamily="34" charset="0"/>
              </a:rPr>
              <a:t> a operativní ekonomické nástroje, jejich smyslem je sjednotit ekonomické zájmy veřej-</a:t>
            </a:r>
            <a:r>
              <a:rPr lang="cs-CZ" sz="1800" dirty="0" err="1">
                <a:effectLst/>
                <a:latin typeface="Times New Roman" panose="02020603050405020304" pitchFamily="18" charset="0"/>
                <a:ea typeface="Calibri" panose="020F0502020204030204" pitchFamily="34" charset="0"/>
              </a:rPr>
              <a:t>né</a:t>
            </a:r>
            <a:r>
              <a:rPr lang="cs-CZ" sz="1800" dirty="0">
                <a:effectLst/>
                <a:latin typeface="Times New Roman" panose="02020603050405020304" pitchFamily="18" charset="0"/>
                <a:ea typeface="Calibri" panose="020F0502020204030204" pitchFamily="34" charset="0"/>
              </a:rPr>
              <a:t> správy a spravovaných subjektů. Co do svého zaměření, ve vztahu k plnění úkolů a funkci veřejné správy, jedná se o metody nepřímého působení, když nesměřují přímo k dosažení stanovených cílů, ale vytváří řízenému subjektu v rámci stanovených </a:t>
            </a:r>
            <a:r>
              <a:rPr lang="cs-CZ" sz="1800" dirty="0" err="1">
                <a:effectLst/>
                <a:latin typeface="Times New Roman" panose="02020603050405020304" pitchFamily="18" charset="0"/>
                <a:ea typeface="Calibri" panose="020F0502020204030204" pitchFamily="34" charset="0"/>
              </a:rPr>
              <a:t>ekonomic-kých</a:t>
            </a:r>
            <a:r>
              <a:rPr lang="cs-CZ" sz="1800" dirty="0">
                <a:effectLst/>
                <a:latin typeface="Times New Roman" panose="02020603050405020304" pitchFamily="18" charset="0"/>
                <a:ea typeface="Calibri" panose="020F0502020204030204" pitchFamily="34" charset="0"/>
              </a:rPr>
              <a:t> podmínek možnost volby ekonomických prostředků a cest, kterými lze daných cílů dosáhnout, proto bývá také nazývána metodou stimulační. Využíváno je zde ekonomických nástrojů jako subvencí, dotací, podpor, rozvojových programů, ekonomických sankcí,</a:t>
            </a:r>
          </a:p>
        </p:txBody>
      </p:sp>
      <p:sp>
        <p:nvSpPr>
          <p:cNvPr id="6" name="Nadpis 5"/>
          <p:cNvSpPr>
            <a:spLocks noGrp="1"/>
          </p:cNvSpPr>
          <p:nvPr>
            <p:ph type="title"/>
          </p:nvPr>
        </p:nvSpPr>
        <p:spPr>
          <a:xfrm>
            <a:off x="179512" y="204590"/>
            <a:ext cx="5760640" cy="498599"/>
          </a:xfrm>
        </p:spPr>
        <p:txBody>
          <a:bodyPr/>
          <a:lstStyle/>
          <a:p>
            <a:r>
              <a:rPr lang="cs-CZ" sz="2400" dirty="0">
                <a:effectLst/>
                <a:latin typeface="Times New Roman" panose="02020603050405020304" pitchFamily="18" charset="0"/>
                <a:ea typeface="Calibri" panose="020F0502020204030204" pitchFamily="34" charset="0"/>
              </a:rPr>
              <a:t>Konkrétní metody působení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860255784"/>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marL="0" indent="0">
              <a:buNone/>
            </a:pPr>
            <a:r>
              <a:rPr lang="cs-CZ" sz="1800" dirty="0">
                <a:effectLst/>
                <a:latin typeface="Times New Roman" panose="02020603050405020304" pitchFamily="18" charset="0"/>
                <a:ea typeface="Calibri" panose="020F0502020204030204" pitchFamily="34" charset="0"/>
              </a:rPr>
              <a:t>	organizační metody působení, které zabezpečují uspořádanost vztahů jak uvnitř systému subjektů veřejné správy, tak mezi těmito subjekty na straně jedné a adresáty jejich působení na straně *druhé neprávními postupy. Co do svého zaměření, ve vztahu k plnění úkolů a funkci veřejné správy, jedná se o metody podpůrného působení, které </a:t>
            </a:r>
            <a:r>
              <a:rPr lang="cs-CZ" sz="1800" dirty="0" err="1">
                <a:effectLst/>
                <a:latin typeface="Times New Roman" panose="02020603050405020304" pitchFamily="18" charset="0"/>
                <a:ea typeface="Calibri" panose="020F0502020204030204" pitchFamily="34" charset="0"/>
              </a:rPr>
              <a:t>zpravi-dla</a:t>
            </a:r>
            <a:r>
              <a:rPr lang="cs-CZ" sz="1800" dirty="0">
                <a:effectLst/>
                <a:latin typeface="Times New Roman" panose="02020603050405020304" pitchFamily="18" charset="0"/>
                <a:ea typeface="Calibri" panose="020F0502020204030204" pitchFamily="34" charset="0"/>
              </a:rPr>
              <a:t> doplňují administrativní nebo ekonomické metody např. vysvětlováním </a:t>
            </a:r>
            <a:r>
              <a:rPr lang="cs-CZ" sz="1800" dirty="0" err="1">
                <a:effectLst/>
                <a:latin typeface="Times New Roman" panose="02020603050405020304" pitchFamily="18" charset="0"/>
                <a:ea typeface="Calibri" panose="020F0502020204030204" pitchFamily="34" charset="0"/>
              </a:rPr>
              <a:t>problema</a:t>
            </a:r>
            <a:r>
              <a:rPr lang="cs-CZ" sz="1800" dirty="0">
                <a:effectLst/>
                <a:latin typeface="Times New Roman" panose="02020603050405020304" pitchFamily="18" charset="0"/>
                <a:ea typeface="Calibri" panose="020F0502020204030204" pitchFamily="34" charset="0"/>
              </a:rPr>
              <a:t>-tiky</a:t>
            </a:r>
          </a:p>
          <a:p>
            <a:pPr marL="0" indent="0">
              <a:buNone/>
            </a:pPr>
            <a:endParaRPr lang="cs-CZ" sz="1800" dirty="0">
              <a:effectLst/>
              <a:latin typeface="Times New Roman" panose="02020603050405020304" pitchFamily="18" charset="0"/>
              <a:ea typeface="Calibri" panose="020F0502020204030204" pitchFamily="34" charset="0"/>
            </a:endParaRPr>
          </a:p>
          <a:p>
            <a:pPr marL="0" indent="0">
              <a:buNone/>
            </a:pPr>
            <a:endParaRPr lang="cs-CZ" sz="1800" dirty="0">
              <a:effectLst/>
              <a:latin typeface="Times New Roman" panose="02020603050405020304" pitchFamily="18" charset="0"/>
              <a:ea typeface="Calibri" panose="020F0502020204030204" pitchFamily="34" charset="0"/>
            </a:endParaRPr>
          </a:p>
          <a:p>
            <a:pPr marL="0" indent="0">
              <a:buNone/>
            </a:pPr>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204590"/>
            <a:ext cx="5760640" cy="498599"/>
          </a:xfrm>
        </p:spPr>
        <p:txBody>
          <a:bodyPr/>
          <a:lstStyle/>
          <a:p>
            <a:r>
              <a:rPr lang="cs-CZ" sz="2400" dirty="0">
                <a:effectLst/>
                <a:latin typeface="Times New Roman" panose="02020603050405020304" pitchFamily="18" charset="0"/>
                <a:ea typeface="Calibri" panose="020F0502020204030204" pitchFamily="34" charset="0"/>
              </a:rPr>
              <a:t>Konkrétní metody působení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82556682"/>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marL="0" indent="0">
              <a:buNone/>
            </a:pPr>
            <a:r>
              <a:rPr lang="cs-CZ" sz="1800" dirty="0">
                <a:effectLst/>
                <a:latin typeface="Times New Roman" panose="02020603050405020304" pitchFamily="18" charset="0"/>
                <a:ea typeface="Calibri" panose="020F0502020204030204" pitchFamily="34" charset="0"/>
              </a:rPr>
              <a:t>Pro všechny formy činnosti veřejného práva platí, že mají právní základ vyplývající z právního vymezení veřejné správy. Co do jejich důsledků je možno je rozdělit na ty, které mají právní důsledky (zavazujícího charakteru) právní formy činnosti, a ty které takové důsledky nemají (organizačního charakteru).</a:t>
            </a:r>
          </a:p>
          <a:p>
            <a:pPr marL="0" indent="0">
              <a:buNone/>
            </a:pPr>
            <a:endParaRPr lang="cs-CZ" sz="1800" dirty="0">
              <a:effectLst/>
              <a:latin typeface="Times New Roman" panose="02020603050405020304" pitchFamily="18" charset="0"/>
              <a:ea typeface="Calibri" panose="020F0502020204030204" pitchFamily="34" charset="0"/>
            </a:endParaRPr>
          </a:p>
          <a:p>
            <a:pPr marL="0" indent="0">
              <a:buNone/>
            </a:pPr>
            <a:r>
              <a:rPr lang="cs-CZ" sz="1800" dirty="0">
                <a:effectLst/>
                <a:latin typeface="Times New Roman" panose="02020603050405020304" pitchFamily="18" charset="0"/>
                <a:ea typeface="Calibri" panose="020F0502020204030204" pitchFamily="34" charset="0"/>
              </a:rPr>
              <a:t>Právními formami činnosti je vydávání právních předpisů obecně závazných, interních (vnitřních) normativních aktů též individuálních správních aktů.</a:t>
            </a:r>
          </a:p>
          <a:p>
            <a:pPr marL="0" indent="0">
              <a:buNone/>
            </a:pPr>
            <a:endParaRPr lang="cs-CZ" sz="1800" dirty="0">
              <a:effectLst/>
              <a:latin typeface="Times New Roman" panose="02020603050405020304" pitchFamily="18" charset="0"/>
              <a:ea typeface="Calibri" panose="020F0502020204030204" pitchFamily="34" charset="0"/>
            </a:endParaRPr>
          </a:p>
          <a:p>
            <a:pPr marL="0" indent="0">
              <a:buNone/>
            </a:pPr>
            <a:r>
              <a:rPr lang="cs-CZ" sz="1800" dirty="0">
                <a:effectLst/>
                <a:latin typeface="Times New Roman" panose="02020603050405020304" pitchFamily="18" charset="0"/>
                <a:ea typeface="Calibri" panose="020F0502020204030204" pitchFamily="34" charset="0"/>
              </a:rPr>
              <a:t>Právní předpisy jsou mocenskou formu činnosti spočívající ve vydávání obecně závazných a sankčně vynutitelných pravidel chování k tomu zákony pověřenými veřejnoprávními </a:t>
            </a:r>
            <a:r>
              <a:rPr lang="cs-CZ" sz="1800" dirty="0" err="1">
                <a:effectLst/>
                <a:latin typeface="Times New Roman" panose="02020603050405020304" pitchFamily="18" charset="0"/>
                <a:ea typeface="Calibri" panose="020F0502020204030204" pitchFamily="34" charset="0"/>
              </a:rPr>
              <a:t>or-gány</a:t>
            </a:r>
            <a:r>
              <a:rPr lang="cs-CZ" sz="1800" dirty="0">
                <a:effectLst/>
                <a:latin typeface="Times New Roman" panose="02020603050405020304" pitchFamily="18" charset="0"/>
                <a:ea typeface="Calibri" panose="020F0502020204030204" pitchFamily="34" charset="0"/>
              </a:rPr>
              <a:t>, např. orgány krajů a obcí (zastupitelstvo, rada).</a:t>
            </a:r>
          </a:p>
          <a:p>
            <a:pPr marL="0" indent="0">
              <a:buNone/>
            </a:pPr>
            <a:endParaRPr lang="cs-CZ" sz="1800" dirty="0">
              <a:effectLst/>
              <a:latin typeface="Times New Roman" panose="02020603050405020304" pitchFamily="18" charset="0"/>
              <a:ea typeface="Calibri" panose="020F0502020204030204" pitchFamily="34" charset="0"/>
            </a:endParaRPr>
          </a:p>
          <a:p>
            <a:pPr marL="0" indent="0">
              <a:buNone/>
            </a:pPr>
            <a:endParaRPr lang="cs-CZ" sz="1800" dirty="0">
              <a:effectLst/>
              <a:latin typeface="Times New Roman" panose="02020603050405020304" pitchFamily="18" charset="0"/>
              <a:ea typeface="Calibri" panose="020F0502020204030204" pitchFamily="34" charset="0"/>
            </a:endParaRPr>
          </a:p>
          <a:p>
            <a:pPr marL="0" indent="0">
              <a:buNone/>
            </a:pPr>
            <a:endParaRPr lang="cs-CZ" sz="1800" dirty="0">
              <a:effectLst/>
              <a:latin typeface="Times New Roman" panose="02020603050405020304" pitchFamily="18" charset="0"/>
              <a:ea typeface="Calibri" panose="020F0502020204030204" pitchFamily="34" charset="0"/>
            </a:endParaRPr>
          </a:p>
        </p:txBody>
      </p:sp>
      <p:sp>
        <p:nvSpPr>
          <p:cNvPr id="6" name="Nadpis 5"/>
          <p:cNvSpPr>
            <a:spLocks noGrp="1"/>
          </p:cNvSpPr>
          <p:nvPr>
            <p:ph type="title"/>
          </p:nvPr>
        </p:nvSpPr>
        <p:spPr>
          <a:xfrm>
            <a:off x="179512" y="204590"/>
            <a:ext cx="5760640" cy="498599"/>
          </a:xfrm>
        </p:spPr>
        <p:txBody>
          <a:bodyPr/>
          <a:lstStyle/>
          <a:p>
            <a:r>
              <a:rPr lang="cs-CZ" sz="2400" dirty="0">
                <a:effectLst/>
                <a:latin typeface="Times New Roman" panose="02020603050405020304" pitchFamily="18" charset="0"/>
                <a:ea typeface="Calibri" panose="020F0502020204030204" pitchFamily="34" charset="0"/>
              </a:rPr>
              <a:t>Formy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408631396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96344"/>
          </a:xfrm>
          <a:prstGeom prst="rect">
            <a:avLst/>
          </a:prstGeom>
        </p:spPr>
        <p:txBody>
          <a:bodyPr>
            <a:noAutofit/>
          </a:bodyPr>
          <a:lstStyle/>
          <a:p>
            <a:pPr marL="0" indent="0">
              <a:buNone/>
            </a:pP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Zákon č. 312/2002 Sb. Zákon o úřednících územních samosprávných celků a o změně některých zákonů.</a:t>
            </a:r>
          </a:p>
          <a:p>
            <a:r>
              <a:rPr lang="cs-CZ" altLang="cs-CZ" sz="1400" b="1" dirty="0">
                <a:solidFill>
                  <a:srgbClr val="655481"/>
                </a:solidFill>
                <a:latin typeface="Times New Roman" panose="02020603050405020304" pitchFamily="18" charset="0"/>
                <a:cs typeface="Times New Roman" panose="02020603050405020304" pitchFamily="18" charset="0"/>
              </a:rPr>
              <a:t>Ústava České republiky 1/1993 </a:t>
            </a:r>
            <a:r>
              <a:rPr lang="cs-CZ" altLang="cs-CZ" sz="1400" b="1" dirty="0" err="1">
                <a:solidFill>
                  <a:srgbClr val="655481"/>
                </a:solidFill>
                <a:latin typeface="Times New Roman" panose="02020603050405020304" pitchFamily="18" charset="0"/>
                <a:cs typeface="Times New Roman" panose="02020603050405020304" pitchFamily="18" charset="0"/>
              </a:rPr>
              <a:t>Sb</a:t>
            </a:r>
            <a:endParaRPr lang="cs-CZ" altLang="cs-CZ" sz="1400" b="1" dirty="0">
              <a:solidFill>
                <a:srgbClr val="655481"/>
              </a:solidFill>
              <a:latin typeface="Times New Roman" panose="02020603050405020304" pitchFamily="18" charset="0"/>
              <a:cs typeface="Times New Roman" panose="02020603050405020304" pitchFamily="18" charset="0"/>
            </a:endParaRPr>
          </a:p>
          <a:p>
            <a:r>
              <a:rPr lang="cs-CZ" altLang="cs-CZ" sz="1400" b="1" dirty="0">
                <a:solidFill>
                  <a:srgbClr val="655481"/>
                </a:solidFill>
                <a:latin typeface="Times New Roman" panose="02020603050405020304" pitchFamily="18" charset="0"/>
                <a:cs typeface="Times New Roman" panose="02020603050405020304" pitchFamily="18" charset="0"/>
              </a:rPr>
              <a:t>SCISKALOVÁ, M. a VYROSTKO, M. Veřejná správa a veřejná služba. Opava: Fakulta veřejných politik v Opavě, 2020. Dostupné z: https://</a:t>
            </a:r>
            <a:r>
              <a:rPr lang="cs-CZ" altLang="cs-CZ" sz="1400" b="1" dirty="0" err="1">
                <a:solidFill>
                  <a:srgbClr val="655481"/>
                </a:solidFill>
                <a:latin typeface="Times New Roman" panose="02020603050405020304" pitchFamily="18" charset="0"/>
                <a:cs typeface="Times New Roman" panose="02020603050405020304" pitchFamily="18" charset="0"/>
              </a:rPr>
              <a:t>elearning.slu.cz</a:t>
            </a:r>
            <a:r>
              <a:rPr lang="cs-CZ" altLang="cs-CZ" sz="1400" b="1" dirty="0">
                <a:solidFill>
                  <a:srgbClr val="655481"/>
                </a:solidFill>
                <a:latin typeface="Times New Roman" panose="02020603050405020304" pitchFamily="18" charset="0"/>
                <a:cs typeface="Times New Roman" panose="02020603050405020304" pitchFamily="18" charset="0"/>
              </a:rPr>
              <a:t>/</a:t>
            </a:r>
            <a:r>
              <a:rPr lang="cs-CZ" altLang="cs-CZ" sz="1400" b="1" dirty="0" err="1">
                <a:solidFill>
                  <a:srgbClr val="655481"/>
                </a:solidFill>
                <a:latin typeface="Times New Roman" panose="02020603050405020304" pitchFamily="18" charset="0"/>
                <a:cs typeface="Times New Roman" panose="02020603050405020304" pitchFamily="18" charset="0"/>
              </a:rPr>
              <a:t>course</a:t>
            </a:r>
            <a:r>
              <a:rPr lang="cs-CZ" altLang="cs-CZ" sz="1400" b="1" dirty="0">
                <a:solidFill>
                  <a:srgbClr val="655481"/>
                </a:solidFill>
                <a:latin typeface="Times New Roman" panose="02020603050405020304" pitchFamily="18" charset="0"/>
                <a:cs typeface="Times New Roman" panose="02020603050405020304" pitchFamily="18" charset="0"/>
              </a:rPr>
              <a:t>/</a:t>
            </a:r>
            <a:r>
              <a:rPr lang="cs-CZ" altLang="cs-CZ" sz="1400" b="1" dirty="0" err="1">
                <a:solidFill>
                  <a:srgbClr val="655481"/>
                </a:solidFill>
                <a:latin typeface="Times New Roman" panose="02020603050405020304" pitchFamily="18" charset="0"/>
                <a:cs typeface="Times New Roman" panose="02020603050405020304" pitchFamily="18" charset="0"/>
              </a:rPr>
              <a:t>index.php?categoryid</a:t>
            </a:r>
            <a:r>
              <a:rPr lang="cs-CZ" altLang="cs-CZ" sz="1400" b="1" dirty="0">
                <a:solidFill>
                  <a:srgbClr val="655481"/>
                </a:solidFill>
                <a:latin typeface="Times New Roman" panose="02020603050405020304" pitchFamily="18" charset="0"/>
                <a:cs typeface="Times New Roman" panose="02020603050405020304" pitchFamily="18" charset="0"/>
              </a:rPr>
              <a:t>=66</a:t>
            </a:r>
          </a:p>
          <a:p>
            <a:r>
              <a:rPr lang="cs-CZ" altLang="cs-CZ" sz="1400" b="1" dirty="0">
                <a:solidFill>
                  <a:srgbClr val="655481"/>
                </a:solidFill>
                <a:latin typeface="Times New Roman" panose="02020603050405020304" pitchFamily="18" charset="0"/>
                <a:cs typeface="Times New Roman" panose="02020603050405020304" pitchFamily="18" charset="0"/>
              </a:rPr>
              <a:t>POMAHAČ, R. Veřejná správa. Praha: Beck, 2012. ISBN 978-80-7400-447-6.</a:t>
            </a:r>
          </a:p>
          <a:p>
            <a:r>
              <a:rPr lang="cs-CZ" altLang="cs-CZ" sz="1400" b="1" dirty="0">
                <a:solidFill>
                  <a:srgbClr val="655481"/>
                </a:solidFill>
                <a:latin typeface="Times New Roman" panose="02020603050405020304" pitchFamily="18" charset="0"/>
                <a:cs typeface="Times New Roman" panose="02020603050405020304" pitchFamily="18" charset="0"/>
              </a:rPr>
              <a:t>POMAHAČ, R. Základy teorie veřejné správy. Praha: Aleš Čeněk, 2011. ISBN 978-80-7380-330-8.</a:t>
            </a:r>
          </a:p>
          <a:p>
            <a:r>
              <a:rPr lang="cs-CZ" altLang="cs-CZ" sz="1400" b="1" dirty="0">
                <a:solidFill>
                  <a:srgbClr val="655481"/>
                </a:solidFill>
                <a:latin typeface="Times New Roman" panose="02020603050405020304" pitchFamily="18" charset="0"/>
                <a:cs typeface="Times New Roman" panose="02020603050405020304" pitchFamily="18" charset="0"/>
              </a:rPr>
              <a:t>Zákon č. 234/2014 Sb. Zákon o státní službě.</a:t>
            </a:r>
          </a:p>
          <a:p>
            <a:endParaRPr lang="cs-CZ" altLang="cs-CZ" sz="14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Povinná </a:t>
            </a:r>
            <a:r>
              <a:rPr lang="cs-CZ" dirty="0" err="1"/>
              <a:t>literatúra</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88099670"/>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Normativní akty mají podobu interních předpisů umožňují efektivní a racionální využití všech k zabezpečování konkrétních úkolů. Ve veřejné správě se jedná o normativní akty, které slouží k uspořádání poměru uvnitř organizační jednotky, úřadu. Reguluje vnitřní záležitosti, směřuje od nadřízených k podřízeným subjektům. Těmi jsou interní normativní akty (instrukce, směrnice, pokyny, organizační řád Úřadu práce České republiky, jednací řád zastupitelstva obce, spisový, skartační řád).</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Interní normativní akty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jsou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„vnitřní závazné právní předpisy organizačních jednotek veřejné správy“.</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5760640" cy="498599"/>
          </a:xfrm>
        </p:spPr>
        <p:txBody>
          <a:bodyPr/>
          <a:lstStyle/>
          <a:p>
            <a:r>
              <a:rPr lang="cs-CZ" sz="2400" dirty="0">
                <a:effectLst/>
                <a:latin typeface="Times New Roman" panose="02020603050405020304" pitchFamily="18" charset="0"/>
                <a:ea typeface="Calibri" panose="020F0502020204030204" pitchFamily="34" charset="0"/>
              </a:rPr>
              <a:t>Formy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861904544"/>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Jsou správní rozhodnutí, které vydávají orgány veřejné správy při výkonu státní správy. Jde o výsledkem správního řízení orgánu státní správy. Ten je oprávněn vstupovat do právního stavu účastníka správního řízení (fyzických a právnických osob), něco jim nově stanovit, měnit příp. odebrat, tj. rozhodovat jejich právech, právem chráněných zájmech a povinnostech ve veřejném zájmu.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Ve správním řízení mají tyto osoby postavení tzv. účastníků řízení. Z toho vyplývá, že oproti normativním správním aktům směřují individuální správní akty vždy ke konkrétním, individualizovaným adresátům (stavebníkovi, žadateli).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Individuální správní akty lze členit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podle povahy právního účinku, obsahu, okruhu závazných subjektů</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Obsah činnosti veřejné správy je determinován vzájemně navazujícími funkcemi, metodami a formami řízené realizace veřejné správy.</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5760640" cy="498599"/>
          </a:xfrm>
        </p:spPr>
        <p:txBody>
          <a:bodyPr/>
          <a:lstStyle/>
          <a:p>
            <a:r>
              <a:rPr lang="cs-CZ" sz="2400" dirty="0">
                <a:effectLst/>
                <a:latin typeface="Times New Roman" panose="02020603050405020304" pitchFamily="18" charset="0"/>
                <a:ea typeface="Calibri" panose="020F0502020204030204" pitchFamily="34" charset="0"/>
              </a:rPr>
              <a:t>Formy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388028123"/>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timeline&#10;&#10;Description automatically generated">
            <a:extLst>
              <a:ext uri="{FF2B5EF4-FFF2-40B4-BE49-F238E27FC236}">
                <a16:creationId xmlns:a16="http://schemas.microsoft.com/office/drawing/2014/main" id="{818C8068-D851-9EC0-2A29-25B0A0C81FF2}"/>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46200" y="1426369"/>
            <a:ext cx="6451600" cy="1930400"/>
          </a:xfrm>
          <a:prstGeom prst="rect">
            <a:avLst/>
          </a:prstGeom>
        </p:spPr>
      </p:pic>
      <p:sp>
        <p:nvSpPr>
          <p:cNvPr id="6" name="Nadpis 5"/>
          <p:cNvSpPr>
            <a:spLocks noGrp="1"/>
          </p:cNvSpPr>
          <p:nvPr>
            <p:ph type="title"/>
          </p:nvPr>
        </p:nvSpPr>
        <p:spPr>
          <a:xfrm>
            <a:off x="179512" y="204590"/>
            <a:ext cx="5760640" cy="498599"/>
          </a:xfrm>
        </p:spPr>
        <p:txBody>
          <a:bodyPr/>
          <a:lstStyle/>
          <a:p>
            <a:r>
              <a:rPr lang="cs-CZ" sz="2400" dirty="0">
                <a:effectLst/>
                <a:latin typeface="Times New Roman" panose="02020603050405020304" pitchFamily="18" charset="0"/>
                <a:ea typeface="Calibri" panose="020F0502020204030204" pitchFamily="34" charset="0"/>
              </a:rPr>
              <a:t>Formy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867383913"/>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204590"/>
            <a:ext cx="5760640" cy="498599"/>
          </a:xfrm>
        </p:spPr>
        <p:txBody>
          <a:bodyPr/>
          <a:lstStyle/>
          <a:p>
            <a:r>
              <a:rPr lang="cs-CZ" sz="2400" dirty="0">
                <a:effectLst/>
                <a:latin typeface="Times New Roman" panose="02020603050405020304" pitchFamily="18" charset="0"/>
                <a:ea typeface="Calibri" panose="020F0502020204030204" pitchFamily="34" charset="0"/>
              </a:rPr>
              <a:t>Formy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pic>
        <p:nvPicPr>
          <p:cNvPr id="3" name="Picture 2" descr="Diagram, text&#10;&#10;Description automatically generated">
            <a:extLst>
              <a:ext uri="{FF2B5EF4-FFF2-40B4-BE49-F238E27FC236}">
                <a16:creationId xmlns:a16="http://schemas.microsoft.com/office/drawing/2014/main" id="{C60ECB07-0EEE-A55C-01B7-35FF85B45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150" y="1308100"/>
            <a:ext cx="6997700" cy="2527300"/>
          </a:xfrm>
          <a:prstGeom prst="rect">
            <a:avLst/>
          </a:prstGeom>
        </p:spPr>
      </p:pic>
    </p:spTree>
    <p:extLst>
      <p:ext uri="{BB962C8B-B14F-4D97-AF65-F5344CB8AC3E}">
        <p14:creationId xmlns:p14="http://schemas.microsoft.com/office/powerpoint/2010/main" val="949041992"/>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v materiálním smyslu jsou za prameny práva považovány příčiny, které ovlivňuji obsah práva, tedy společenské poměry, veřejné zájmy, historické události. Tyto prameny práva jsou pak zdrojem pramenů správního práva ve formálním smysl,</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4276120250"/>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marL="342900" lvl="0" indent="-342900" algn="just">
              <a:lnSpc>
                <a:spcPct val="115000"/>
              </a:lnSpc>
              <a:spcAft>
                <a:spcPts val="600"/>
              </a:spcAft>
              <a:buFont typeface="Wingdings" pitchFamily="2" charset="2"/>
              <a:buChar char=""/>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formálním smyslu</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jako vnější právní formu, v niž je obsaženo příslušné obecně závazné pravidlo chování, jehož dodržování je zajišťováno veřejnou moci (právní předpisy publikované ve Sbírce zákonů České republiky).</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010863188"/>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Právní řád České republiky je tvořen hierarchicky uspořádanými právními předpisy, ty vymezují a ovlivňují veřejnou správu jak hlediska jejího funkčního, tak organizačního pojetí. Z hlediska právní síly a významu jsou obecně závazné právní předpisy tvořící právní řád rozdělovány na prvotní (originární) a podzákonné.</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19515774"/>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Právní předpisy se odlišují od ostatních normativních aktů, jakými jsou interní a </a:t>
            </a:r>
            <a:r>
              <a:rPr lang="cs-CZ"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individu-ální</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předpisy, svou obecnou závaznosti. Jsou vymezovány jako obecně závazné právní předpisy, které tvoří součást právního řádu České republiky a jsou vydávané orgány veřej-</a:t>
            </a:r>
            <a:r>
              <a:rPr lang="cs-CZ"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moci při výkonu veřejné správy. Právní předpisy se člení na:</a:t>
            </a:r>
          </a:p>
          <a:p>
            <a:pPr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Prvotní (originární), podle právní síly</a:t>
            </a:r>
          </a:p>
          <a:p>
            <a:pPr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Ústavní zákony, které tvoří ústavní pořádek České republiky</a:t>
            </a:r>
          </a:p>
          <a:p>
            <a:pPr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Ratifikované a publikované mezinárodní smlouvy</a:t>
            </a:r>
          </a:p>
          <a:p>
            <a:pPr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Zákony a zákonná opatření Senátu </a:t>
            </a:r>
          </a:p>
          <a:p>
            <a:pPr algn="just">
              <a:lnSpc>
                <a:spcPct val="115000"/>
              </a:lnSpc>
              <a:spcAft>
                <a:spcPts val="600"/>
              </a:spcAft>
            </a:pP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188757874"/>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425"/>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Podzákonné (derivátní),</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kterými jsou:</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Nařízení vlády České republiky</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Vyhlášky ministerstev a jiných ústředních správních úřadů</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Nařízení rady obcí a krajů (územních samosprávných celků) s výhradou i jejich obecně závazné vyhlášky</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663742528"/>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Do této skupiny nejvýznamnějších právních předpisů, které ve všech případech schvaluje Parlament České republiky, a jsou publikovány ve Sbírce zákonů České republiky nebo Sbírce mezinárodních smluv řadíme právní předpisy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ústavní zákony tvoří ústavní pořádek České republiky).</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Právní předpisy ústavního pořádku tvoří ústavní zákon č. 1/1993 Sb., Ústava České republiky, ve znění pozdějších předpisů (dále jen Ústava). Charakterizuje Českou republiky jako stát typu parlamentní demokracie s omezenými pravomocemi prezidenta republiky, a s odpovědnosti vlády vůči zákonodárnému orgánu.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80841777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96344"/>
          </a:xfrm>
          <a:prstGeom prst="rect">
            <a:avLst/>
          </a:prstGeom>
        </p:spPr>
        <p:txBody>
          <a:bodyPr>
            <a:noAutofit/>
          </a:bodyPr>
          <a:lstStyle/>
          <a:p>
            <a:pPr marL="0" indent="0">
              <a:buNone/>
            </a:pPr>
            <a:r>
              <a:rPr lang="cs-CZ" altLang="cs-CZ" sz="1400" b="1" dirty="0">
                <a:solidFill>
                  <a:srgbClr val="655481"/>
                </a:solidFill>
                <a:latin typeface="Times New Roman" panose="02020603050405020304" pitchFamily="18" charset="0"/>
                <a:cs typeface="Times New Roman" panose="02020603050405020304" pitchFamily="18" charset="0"/>
              </a:rPr>
              <a:t>doporučená literatura</a:t>
            </a:r>
          </a:p>
          <a:p>
            <a:pPr marL="0" indent="0">
              <a:buNone/>
            </a:pPr>
            <a:r>
              <a:rPr lang="cs-CZ" altLang="cs-CZ" sz="1400" b="1" dirty="0">
                <a:solidFill>
                  <a:srgbClr val="655481"/>
                </a:solidFill>
                <a:latin typeface="Times New Roman" panose="02020603050405020304" pitchFamily="18" charset="0"/>
                <a:cs typeface="Times New Roman" panose="02020603050405020304" pitchFamily="18" charset="0"/>
              </a:rPr>
              <a:t>Zákon č. 128/2000 Sb. Zákon o obcích (obecní zřízení).</a:t>
            </a:r>
          </a:p>
          <a:p>
            <a:pPr marL="0" indent="0">
              <a:buNone/>
            </a:pPr>
            <a:r>
              <a:rPr lang="cs-CZ" altLang="cs-CZ" sz="1400" b="1" dirty="0">
                <a:solidFill>
                  <a:srgbClr val="655481"/>
                </a:solidFill>
                <a:latin typeface="Times New Roman" panose="02020603050405020304" pitchFamily="18" charset="0"/>
                <a:cs typeface="Times New Roman" panose="02020603050405020304" pitchFamily="18" charset="0"/>
              </a:rPr>
              <a:t>Zákon č. 129/2000 Sb. Zákon o krajích (krajské zřízení).</a:t>
            </a:r>
          </a:p>
          <a:p>
            <a:pPr marL="0" indent="0">
              <a:buNone/>
            </a:pPr>
            <a:r>
              <a:rPr lang="cs-CZ" altLang="cs-CZ" sz="1400" b="1" dirty="0">
                <a:solidFill>
                  <a:srgbClr val="655481"/>
                </a:solidFill>
                <a:latin typeface="Times New Roman" panose="02020603050405020304" pitchFamily="18" charset="0"/>
                <a:cs typeface="Times New Roman" panose="02020603050405020304" pitchFamily="18" charset="0"/>
              </a:rPr>
              <a:t>SCHELLE, K. Dějiny veřejné správy. Praha: </a:t>
            </a:r>
            <a:r>
              <a:rPr lang="cs-CZ" altLang="cs-CZ" sz="1400" b="1" dirty="0" err="1">
                <a:solidFill>
                  <a:srgbClr val="655481"/>
                </a:solidFill>
                <a:latin typeface="Times New Roman" panose="02020603050405020304" pitchFamily="18" charset="0"/>
                <a:cs typeface="Times New Roman" panose="02020603050405020304" pitchFamily="18" charset="0"/>
              </a:rPr>
              <a:t>Wolters</a:t>
            </a:r>
            <a:r>
              <a:rPr lang="cs-CZ" altLang="cs-CZ" sz="1400" b="1" dirty="0">
                <a:solidFill>
                  <a:srgbClr val="655481"/>
                </a:solidFill>
                <a:latin typeface="Times New Roman" panose="02020603050405020304" pitchFamily="18" charset="0"/>
                <a:cs typeface="Times New Roman" panose="02020603050405020304" pitchFamily="18" charset="0"/>
              </a:rPr>
              <a:t> </a:t>
            </a:r>
            <a:r>
              <a:rPr lang="cs-CZ" altLang="cs-CZ" sz="1400" b="1" dirty="0" err="1">
                <a:solidFill>
                  <a:srgbClr val="655481"/>
                </a:solidFill>
                <a:latin typeface="Times New Roman" panose="02020603050405020304" pitchFamily="18" charset="0"/>
                <a:cs typeface="Times New Roman" panose="02020603050405020304" pitchFamily="18" charset="0"/>
              </a:rPr>
              <a:t>Kluwer</a:t>
            </a:r>
            <a:r>
              <a:rPr lang="cs-CZ" altLang="cs-CZ" sz="1400" b="1" dirty="0">
                <a:solidFill>
                  <a:srgbClr val="655481"/>
                </a:solidFill>
                <a:latin typeface="Times New Roman" panose="02020603050405020304" pitchFamily="18" charset="0"/>
                <a:cs typeface="Times New Roman" panose="02020603050405020304" pitchFamily="18" charset="0"/>
              </a:rPr>
              <a:t>, 2016. ISBN 978-80-7552-374-7.</a:t>
            </a:r>
          </a:p>
        </p:txBody>
      </p:sp>
      <p:sp>
        <p:nvSpPr>
          <p:cNvPr id="6" name="Nadpis 5"/>
          <p:cNvSpPr>
            <a:spLocks noGrp="1"/>
          </p:cNvSpPr>
          <p:nvPr>
            <p:ph type="title"/>
          </p:nvPr>
        </p:nvSpPr>
        <p:spPr>
          <a:xfrm>
            <a:off x="179512" y="195486"/>
            <a:ext cx="3888432" cy="507703"/>
          </a:xfrm>
        </p:spPr>
        <p:txBody>
          <a:bodyPr/>
          <a:lstStyle/>
          <a:p>
            <a:r>
              <a:rPr lang="cs-CZ" dirty="0"/>
              <a:t>Doporučená literatura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560250174"/>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Právní předpisy ústavního pořádku se vyznačují tzv. neměnným charakterem, zajišťuje nezbytnou potřebu vyššího počtu hlasů poslanců a senátorů při schvalování, doplňování nebo měnění ústavních zákonů, a to 3/5 většinou všech poslanců a 3/5 většinou přítomných senátorů (Čl. 9 odst. 2 a Čl. 39 odst. 4 Ústavy). Zmiňována stabilita umožňuje, aby se z nich odvozené zákony mohly připravovat a následně působit s co nejdelší perspektivou. Ochranou ústavnosti je pověřen Ústavní soud.</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87832219"/>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Podle čl. 10 Ústavy České republiky jsou vyhlášené mezinárodní smlouvy, k jejichž ratifikaci dal Parlament souhlas a jimiž je Česká republika vázána, součástí právního řádu. Stanoví-li mezinárodní smlouva něco jiného než zákon, použije se mezinárodní smlouva. Ratifikované a vyhlášené mezinárodní smlouvy jsou závazné a mají přednost před vnitrostátními zákony.</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 schválení mezinárodních smluv se vyžaduje stejný způsob hlasování a počet hlasů jako v případě ústavních zákonů. Tím se však nestávají součásti ústavního pořádku.</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65307143"/>
      </p:ext>
    </p:extLst>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cs-CZ" sz="1800" b="1" dirty="0">
                <a:solidFill>
                  <a:srgbClr val="000000"/>
                </a:solidFill>
                <a:effectLst/>
                <a:latin typeface="Times New Roman" panose="02020603050405020304" pitchFamily="18" charset="0"/>
                <a:ea typeface="Calibri" panose="020F0502020204030204" pitchFamily="34" charset="0"/>
              </a:rPr>
              <a:t>Zákony</a:t>
            </a:r>
            <a:r>
              <a:rPr lang="cs-CZ" sz="1800" dirty="0">
                <a:solidFill>
                  <a:srgbClr val="000000"/>
                </a:solidFill>
                <a:effectLst/>
                <a:latin typeface="Times New Roman" panose="02020603050405020304" pitchFamily="18" charset="0"/>
                <a:ea typeface="Calibri" panose="020F0502020204030204" pitchFamily="34" charset="0"/>
              </a:rPr>
              <a:t> patří prvotní, tj. neodvozené normativní akty, musí být v souladu s předpisy ústavního pořádku a mezinárodními smlouvami splňujícími výše uvedené požadavky. Jsou významným pramenem práva, jejich výsadní postavení vyplývá ze skutečnosti, že jsou produktem zákonodárné moci svěřené Parlamentu České republiky. Může je rušit jen zákon nebo Ústavní soud. Zákony ovlivňuji veřejnou správu, která je ve vztahu k zákonům činnosti podzákonnou (řídí se zákony) a výkonnou (vykonává zákony). </a:t>
            </a:r>
            <a:r>
              <a:rPr lang="cs-CZ"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813676171"/>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Prameny právní úpravy veřejné správy představují soubor zákonů, hmotného a procesního práva, které ji vymezují, k nejvýznamnějším patří:</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Procesní právní normy např.</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zákon č. 500/2004 Sb., o správním řízení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správní řád</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 znění pozdějších</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předpisů.,</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Wingdings" pitchFamily="2" charset="2"/>
              <a:buChar char=""/>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zákon č. 80/2009 Sb., daňový řád, ve znění pozdějších předpisů,</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050743680"/>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marL="90170" algn="just">
              <a:lnSpc>
                <a:spcPct val="115000"/>
              </a:lnSpc>
              <a:spcBef>
                <a:spcPts val="600"/>
              </a:spcBef>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Právní normy hmotného práva</a:t>
            </a:r>
          </a:p>
          <a:p>
            <a:pPr marL="90170" algn="just">
              <a:lnSpc>
                <a:spcPct val="115000"/>
              </a:lnSpc>
              <a:spcBef>
                <a:spcPts val="600"/>
              </a:spcBef>
              <a:spcAft>
                <a:spcPts val="600"/>
              </a:spcAft>
            </a:pP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zákon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č</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2/1969 Sb., o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zřízení</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ministerstev</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jiných</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ústředních</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orgánů</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státní</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správy</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v ČR,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ve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znění</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pozdějších</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předpisů</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algn="just">
              <a:lnSpc>
                <a:spcPct val="115000"/>
              </a:lnSpc>
              <a:spcBef>
                <a:spcPts val="600"/>
              </a:spcBef>
              <a:spcAft>
                <a:spcPts val="600"/>
              </a:spcAft>
            </a:pP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zákon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č</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128/2000 Sb., o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obcích</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obecní</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zřízení</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ve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znění</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pozdějších</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předpisů</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algn="just">
              <a:lnSpc>
                <a:spcPct val="115000"/>
              </a:lnSpc>
              <a:spcBef>
                <a:spcPts val="600"/>
              </a:spcBef>
              <a:spcAft>
                <a:spcPts val="600"/>
              </a:spcAft>
            </a:pP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zákon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č</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129/2000 Sb., o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krajích</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krajské</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zřízení</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ve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znění</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pozdějších</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předpisů</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algn="just">
              <a:lnSpc>
                <a:spcPct val="115000"/>
              </a:lnSpc>
              <a:spcBef>
                <a:spcPts val="600"/>
              </a:spcBef>
              <a:spcAft>
                <a:spcPts val="600"/>
              </a:spcAft>
            </a:pP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zákon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č</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131/2000 Sb., o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hlavním</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městě</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Praze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ve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znění</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pozdějších</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předpisů</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90170" algn="just">
              <a:lnSpc>
                <a:spcPct val="115000"/>
              </a:lnSpc>
              <a:spcBef>
                <a:spcPts val="600"/>
              </a:spcBef>
              <a:spcAft>
                <a:spcPts val="600"/>
              </a:spcAf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0170" algn="just">
              <a:lnSpc>
                <a:spcPct val="115000"/>
              </a:lnSpc>
              <a:spcBef>
                <a:spcPts val="600"/>
              </a:spcBef>
              <a:spcAft>
                <a:spcPts val="600"/>
              </a:spcAft>
            </a:pP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714948925"/>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Zákonná opatření Senátu Parlamentu České republiky</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jsou vydávána na návrh vlády podle čl. 33 Ústavy v případě,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že dojde k rozpuštění Poslanecké sněmovny</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nebo v době její jiné nečinnosti. Jsou vydávána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pouze ve věcech, které nesnesou odkladu a vyžadovaly by jinak přijetí zákona.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Zákonné opatření Senátu Parlamentu České republiky, musí být následně schváleno na prvním zasedání Poslanecké sněmovny po zahájení její činnosti. Nedojde-li k takovému schválení, pozbývá další platnosti.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Zákonná opatření Senátu nelze přijímat ve věcech Ústavy, státního rozpočtu, státního závěrečného účtu, volebního zákona a mezinárodních smluv.</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Právní předpisy a normativní akty veřejné správy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55178399"/>
      </p:ext>
    </p:extLst>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10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Ústavou ČR vymezeným subjektům výkonné moci, je zákony přiznána pravomoc vydávat tzv. prováděcí právní předpisy. Řada zákonů tak obsahuje zmocnění pro orgány veřejné správy k další konkretizaci spravované materie formou prováděcího právního předpisu právní síly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Podzákonné obecné závazné právní předpisy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261446788"/>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Mezi podzákonné právní předpisy s obecnou závaznosti se řadí např.:</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Wingdings" pitchFamily="2" charset="2"/>
              <a:buChar char=""/>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nařízení vlády ČR,</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Wingdings" pitchFamily="2" charset="2"/>
              <a:buChar char=""/>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vyhlášky ministerstev a jiných ústředních správních úřadů,</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Wingdings" pitchFamily="2" charset="2"/>
              <a:buChar char=""/>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nařízení obcí a krajů v přenesené působnosti.</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Podzákonné obecné závazné právní předpisy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90417036"/>
      </p:ext>
    </p:extLst>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nSpc>
                <a:spcPct val="115000"/>
              </a:lnSpc>
              <a:spcAft>
                <a:spcPts val="10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Mezi podzákonné právní předpisy s obecnou závaznosti se řadí např.:</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Wingdings" pitchFamily="2" charset="2"/>
              <a:buChar char=""/>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nařízení vlády ČR,</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Wingdings" pitchFamily="2" charset="2"/>
              <a:buChar char=""/>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vyhlášky ministerstev a jiných ústředních správních úřadů,</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Wingdings" pitchFamily="2" charset="2"/>
              <a:buChar char=""/>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nařízení obcí a krajů v přenesené působnosti.</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Podzákonné obecné závazné právní předpisy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990777031"/>
      </p:ext>
    </p:extLst>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Interními normativními akty jsou vymezené</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instrukce směřující dovnitř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správního orgánů a pouze vůči zaměstnancům, které jsou její součástí.  Nemají obecně závaznou povahu, platí pro zaměstnance, jejich nedodržení je považováno za porušení uložených povinností vnitřními předpisy. Mohou jimi být </a:t>
            </a:r>
            <a:r>
              <a:rPr lang="cs-CZ"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tooltip="Směrnice"/>
              </a:rPr>
              <a:t>směrnice</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tooltip="Statut"/>
              </a:rPr>
              <a:t>statuty</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5" tooltip="Organizační řád"/>
              </a:rPr>
              <a:t>organizační</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cs-CZ"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tooltip="Pracovní řád"/>
              </a:rPr>
              <a:t>pracovní řády</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7" tooltip="Požární řád (stránka neexistuje)"/>
              </a:rPr>
              <a:t>požární řád</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 </a:t>
            </a:r>
            <a:r>
              <a:rPr lang="cs-CZ"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8" tooltip="Plán krizové připravenosti (stránka neexistuje)"/>
              </a:rPr>
              <a:t>plán krizové připravenosti</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9" tooltip="Bezpečnostní předpis (stránka neexistuje)"/>
              </a:rPr>
              <a:t>bezpečnostní předpisy</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10" tooltip="Spisový řád (stránka neexistuje)"/>
              </a:rPr>
              <a:t>spisový řád</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11" tooltip="Skartační řád"/>
              </a:rPr>
              <a:t>skartační řád</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Normativní akty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81221513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marL="0" indent="0">
              <a:buNone/>
            </a:pPr>
            <a:r>
              <a:rPr lang="cs-CZ" altLang="cs-CZ" sz="1400" b="1" dirty="0">
                <a:solidFill>
                  <a:srgbClr val="FF0000"/>
                </a:solidFill>
                <a:latin typeface="Times New Roman" panose="02020603050405020304" pitchFamily="18" charset="0"/>
                <a:cs typeface="Times New Roman" panose="02020603050405020304" pitchFamily="18" charset="0"/>
              </a:rPr>
              <a:t> </a:t>
            </a:r>
            <a:r>
              <a:rPr lang="cs-CZ" altLang="cs-CZ" sz="2000" b="1" dirty="0">
                <a:solidFill>
                  <a:srgbClr val="FF0000"/>
                </a:solidFill>
                <a:latin typeface="Times New Roman" panose="02020603050405020304" pitchFamily="18" charset="0"/>
                <a:cs typeface="Times New Roman" panose="02020603050405020304" pitchFamily="18" charset="0"/>
              </a:rPr>
              <a:t>- </a:t>
            </a:r>
            <a:r>
              <a:rPr lang="cs-CZ" altLang="cs-CZ" sz="2000" b="1" dirty="0" err="1">
                <a:solidFill>
                  <a:srgbClr val="FF0000"/>
                </a:solidFill>
                <a:latin typeface="Times New Roman" panose="02020603050405020304" pitchFamily="18" charset="0"/>
                <a:cs typeface="Times New Roman" panose="02020603050405020304" pitchFamily="18" charset="0"/>
              </a:rPr>
              <a:t>písomná</a:t>
            </a:r>
            <a:r>
              <a:rPr lang="cs-CZ" altLang="cs-CZ" sz="2000" b="1" dirty="0">
                <a:solidFill>
                  <a:srgbClr val="FF0000"/>
                </a:solidFill>
                <a:latin typeface="Times New Roman" panose="02020603050405020304" pitchFamily="18" charset="0"/>
                <a:cs typeface="Times New Roman" panose="02020603050405020304" pitchFamily="18" charset="0"/>
              </a:rPr>
              <a:t> </a:t>
            </a:r>
            <a:r>
              <a:rPr lang="cs-CZ" altLang="cs-CZ" sz="2000" b="1" dirty="0" err="1">
                <a:solidFill>
                  <a:srgbClr val="FF0000"/>
                </a:solidFill>
                <a:latin typeface="Times New Roman" panose="02020603050405020304" pitchFamily="18" charset="0"/>
                <a:cs typeface="Times New Roman" panose="02020603050405020304" pitchFamily="18" charset="0"/>
              </a:rPr>
              <a:t>skúška</a:t>
            </a:r>
            <a:endParaRPr lang="cs-CZ" altLang="cs-CZ"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cs-CZ" altLang="cs-CZ" sz="2000" b="1" dirty="0">
                <a:solidFill>
                  <a:srgbClr val="655481"/>
                </a:solidFill>
                <a:latin typeface="Times New Roman" panose="02020603050405020304" pitchFamily="18" charset="0"/>
                <a:cs typeface="Times New Roman" panose="02020603050405020304" pitchFamily="18" charset="0"/>
              </a:rPr>
              <a:t>- </a:t>
            </a:r>
            <a:r>
              <a:rPr lang="cs-CZ" altLang="cs-CZ" sz="2000" b="1" dirty="0" err="1">
                <a:solidFill>
                  <a:srgbClr val="655481"/>
                </a:solidFill>
                <a:latin typeface="Times New Roman" panose="02020603050405020304" pitchFamily="18" charset="0"/>
                <a:cs typeface="Times New Roman" panose="02020603050405020304" pitchFamily="18" charset="0"/>
              </a:rPr>
              <a:t>pre</a:t>
            </a:r>
            <a:r>
              <a:rPr lang="cs-CZ" altLang="cs-CZ" sz="2000" b="1" dirty="0">
                <a:solidFill>
                  <a:srgbClr val="655481"/>
                </a:solidFill>
                <a:latin typeface="Times New Roman" panose="02020603050405020304" pitchFamily="18" charset="0"/>
                <a:cs typeface="Times New Roman" panose="02020603050405020304" pitchFamily="18" charset="0"/>
              </a:rPr>
              <a:t> </a:t>
            </a:r>
            <a:r>
              <a:rPr lang="cs-CZ" altLang="cs-CZ" sz="2000" b="1" dirty="0" err="1">
                <a:solidFill>
                  <a:srgbClr val="655481"/>
                </a:solidFill>
                <a:latin typeface="Times New Roman" panose="02020603050405020304" pitchFamily="18" charset="0"/>
                <a:cs typeface="Times New Roman" panose="02020603050405020304" pitchFamily="18" charset="0"/>
              </a:rPr>
              <a:t>úspešné</a:t>
            </a:r>
            <a:r>
              <a:rPr lang="cs-CZ" altLang="cs-CZ" sz="2000" b="1" dirty="0">
                <a:solidFill>
                  <a:srgbClr val="655481"/>
                </a:solidFill>
                <a:latin typeface="Times New Roman" panose="02020603050405020304" pitchFamily="18" charset="0"/>
                <a:cs typeface="Times New Roman" panose="02020603050405020304" pitchFamily="18" charset="0"/>
              </a:rPr>
              <a:t> </a:t>
            </a:r>
            <a:r>
              <a:rPr lang="cs-CZ" altLang="cs-CZ" sz="2000" b="1" dirty="0" err="1">
                <a:solidFill>
                  <a:srgbClr val="655481"/>
                </a:solidFill>
                <a:latin typeface="Times New Roman" panose="02020603050405020304" pitchFamily="18" charset="0"/>
                <a:cs typeface="Times New Roman" panose="02020603050405020304" pitchFamily="18" charset="0"/>
              </a:rPr>
              <a:t>ukončenie</a:t>
            </a:r>
            <a:r>
              <a:rPr lang="cs-CZ" altLang="cs-CZ" sz="2000" b="1" dirty="0">
                <a:solidFill>
                  <a:srgbClr val="655481"/>
                </a:solidFill>
                <a:latin typeface="Times New Roman" panose="02020603050405020304" pitchFamily="18" charset="0"/>
                <a:cs typeface="Times New Roman" panose="02020603050405020304" pitchFamily="18" charset="0"/>
              </a:rPr>
              <a:t> </a:t>
            </a:r>
            <a:r>
              <a:rPr lang="cs-CZ" altLang="cs-CZ" sz="2000" b="1" dirty="0" err="1">
                <a:solidFill>
                  <a:srgbClr val="655481"/>
                </a:solidFill>
                <a:latin typeface="Times New Roman" panose="02020603050405020304" pitchFamily="18" charset="0"/>
                <a:cs typeface="Times New Roman" panose="02020603050405020304" pitchFamily="18" charset="0"/>
              </a:rPr>
              <a:t>predmetu</a:t>
            </a:r>
            <a:r>
              <a:rPr lang="cs-CZ" altLang="cs-CZ" sz="2000" b="1" dirty="0">
                <a:solidFill>
                  <a:srgbClr val="655481"/>
                </a:solidFill>
                <a:latin typeface="Times New Roman" panose="02020603050405020304" pitchFamily="18" charset="0"/>
                <a:cs typeface="Times New Roman" panose="02020603050405020304" pitchFamily="18" charset="0"/>
              </a:rPr>
              <a:t> je </a:t>
            </a:r>
            <a:r>
              <a:rPr lang="cs-CZ" altLang="cs-CZ" sz="2000" b="1" dirty="0" err="1">
                <a:solidFill>
                  <a:srgbClr val="655481"/>
                </a:solidFill>
                <a:latin typeface="Times New Roman" panose="02020603050405020304" pitchFamily="18" charset="0"/>
                <a:cs typeface="Times New Roman" panose="02020603050405020304" pitchFamily="18" charset="0"/>
              </a:rPr>
              <a:t>potrebné</a:t>
            </a:r>
            <a:r>
              <a:rPr lang="cs-CZ" altLang="cs-CZ" sz="2000" b="1" dirty="0">
                <a:solidFill>
                  <a:srgbClr val="655481"/>
                </a:solidFill>
                <a:latin typeface="Times New Roman" panose="02020603050405020304" pitchFamily="18" charset="0"/>
                <a:cs typeface="Times New Roman" panose="02020603050405020304" pitchFamily="18" charset="0"/>
              </a:rPr>
              <a:t> </a:t>
            </a:r>
            <a:r>
              <a:rPr lang="cs-CZ" altLang="cs-CZ" sz="2000" b="1" dirty="0" err="1">
                <a:solidFill>
                  <a:srgbClr val="655481"/>
                </a:solidFill>
                <a:latin typeface="Times New Roman" panose="02020603050405020304" pitchFamily="18" charset="0"/>
                <a:cs typeface="Times New Roman" panose="02020603050405020304" pitchFamily="18" charset="0"/>
              </a:rPr>
              <a:t>vychádzať</a:t>
            </a:r>
            <a:r>
              <a:rPr lang="cs-CZ" altLang="cs-CZ" sz="2000" b="1" dirty="0">
                <a:solidFill>
                  <a:srgbClr val="655481"/>
                </a:solidFill>
                <a:latin typeface="Times New Roman" panose="02020603050405020304" pitchFamily="18" charset="0"/>
                <a:cs typeface="Times New Roman" panose="02020603050405020304" pitchFamily="18" charset="0"/>
              </a:rPr>
              <a:t> z obsahu </a:t>
            </a:r>
            <a:r>
              <a:rPr lang="cs-CZ" altLang="cs-CZ" sz="2000" b="1" dirty="0" err="1">
                <a:solidFill>
                  <a:srgbClr val="655481"/>
                </a:solidFill>
                <a:latin typeface="Times New Roman" panose="02020603050405020304" pitchFamily="18" charset="0"/>
                <a:cs typeface="Times New Roman" panose="02020603050405020304" pitchFamily="18" charset="0"/>
              </a:rPr>
              <a:t>prednášok</a:t>
            </a:r>
            <a:r>
              <a:rPr lang="cs-CZ" altLang="cs-CZ" sz="2000" b="1" dirty="0">
                <a:solidFill>
                  <a:srgbClr val="655481"/>
                </a:solidFill>
                <a:latin typeface="Times New Roman" panose="02020603050405020304" pitchFamily="18" charset="0"/>
                <a:cs typeface="Times New Roman" panose="02020603050405020304" pitchFamily="18" charset="0"/>
              </a:rPr>
              <a:t>, </a:t>
            </a:r>
            <a:r>
              <a:rPr lang="cs-CZ" altLang="cs-CZ" sz="2000" b="1" dirty="0" err="1">
                <a:solidFill>
                  <a:srgbClr val="655481"/>
                </a:solidFill>
                <a:latin typeface="Times New Roman" panose="02020603050405020304" pitchFamily="18" charset="0"/>
                <a:cs typeface="Times New Roman" panose="02020603050405020304" pitchFamily="18" charset="0"/>
              </a:rPr>
              <a:t>seminárov</a:t>
            </a:r>
            <a:r>
              <a:rPr lang="cs-CZ" altLang="cs-CZ" sz="2000" b="1" dirty="0">
                <a:solidFill>
                  <a:srgbClr val="655481"/>
                </a:solidFill>
                <a:latin typeface="Times New Roman" panose="02020603050405020304" pitchFamily="18" charset="0"/>
                <a:cs typeface="Times New Roman" panose="02020603050405020304" pitchFamily="18" charset="0"/>
              </a:rPr>
              <a:t> a </a:t>
            </a:r>
            <a:r>
              <a:rPr lang="cs-CZ" altLang="cs-CZ" sz="2000" b="1" dirty="0" err="1">
                <a:solidFill>
                  <a:srgbClr val="655481"/>
                </a:solidFill>
                <a:latin typeface="Times New Roman" panose="02020603050405020304" pitchFamily="18" charset="0"/>
                <a:cs typeface="Times New Roman" panose="02020603050405020304" pitchFamily="18" charset="0"/>
              </a:rPr>
              <a:t>povinnej</a:t>
            </a:r>
            <a:r>
              <a:rPr lang="cs-CZ" altLang="cs-CZ" sz="2000" b="1" dirty="0">
                <a:solidFill>
                  <a:srgbClr val="655481"/>
                </a:solidFill>
                <a:latin typeface="Times New Roman" panose="02020603050405020304" pitchFamily="18" charset="0"/>
                <a:cs typeface="Times New Roman" panose="02020603050405020304" pitchFamily="18" charset="0"/>
              </a:rPr>
              <a:t> </a:t>
            </a:r>
            <a:r>
              <a:rPr lang="cs-CZ" altLang="cs-CZ" sz="2000" b="1" dirty="0" err="1">
                <a:solidFill>
                  <a:srgbClr val="655481"/>
                </a:solidFill>
                <a:latin typeface="Times New Roman" panose="02020603050405020304" pitchFamily="18" charset="0"/>
                <a:cs typeface="Times New Roman" panose="02020603050405020304" pitchFamily="18" charset="0"/>
              </a:rPr>
              <a:t>literatúry</a:t>
            </a:r>
            <a:r>
              <a:rPr lang="cs-CZ" altLang="cs-CZ" sz="2000" b="1" dirty="0">
                <a:solidFill>
                  <a:srgbClr val="655481"/>
                </a:solidFill>
                <a:latin typeface="Times New Roman" panose="02020603050405020304" pitchFamily="18" charset="0"/>
                <a:cs typeface="Times New Roman" panose="02020603050405020304" pitchFamily="18" charset="0"/>
              </a:rPr>
              <a:t> (</a:t>
            </a:r>
            <a:r>
              <a:rPr lang="cs-CZ" altLang="cs-CZ" sz="2000" b="1" dirty="0" err="1">
                <a:solidFill>
                  <a:srgbClr val="655481"/>
                </a:solidFill>
                <a:latin typeface="Times New Roman" panose="02020603050405020304" pitchFamily="18" charset="0"/>
                <a:cs typeface="Times New Roman" panose="02020603050405020304" pitchFamily="18" charset="0"/>
              </a:rPr>
              <a:t>hlavne</a:t>
            </a:r>
            <a:r>
              <a:rPr lang="cs-CZ" altLang="cs-CZ" sz="2000" b="1" dirty="0">
                <a:solidFill>
                  <a:srgbClr val="655481"/>
                </a:solidFill>
                <a:latin typeface="Times New Roman" panose="02020603050405020304" pitchFamily="18" charset="0"/>
                <a:cs typeface="Times New Roman" panose="02020603050405020304" pitchFamily="18" charset="0"/>
              </a:rPr>
              <a:t> opory a </a:t>
            </a:r>
            <a:r>
              <a:rPr lang="cs-CZ" altLang="cs-CZ" sz="2000" b="1" dirty="0" err="1">
                <a:solidFill>
                  <a:srgbClr val="655481"/>
                </a:solidFill>
                <a:latin typeface="Times New Roman" panose="02020603050405020304" pitchFamily="18" charset="0"/>
                <a:cs typeface="Times New Roman" panose="02020603050405020304" pitchFamily="18" charset="0"/>
              </a:rPr>
              <a:t>prednášky</a:t>
            </a:r>
            <a:r>
              <a:rPr lang="cs-CZ" altLang="cs-CZ" sz="2000" b="1" dirty="0">
                <a:solidFill>
                  <a:srgbClr val="655481"/>
                </a:solidFill>
                <a:latin typeface="Times New Roman" panose="02020603050405020304" pitchFamily="18" charset="0"/>
                <a:cs typeface="Times New Roman" panose="02020603050405020304" pitchFamily="18" charset="0"/>
              </a:rPr>
              <a:t>)</a:t>
            </a:r>
          </a:p>
          <a:p>
            <a:pPr marL="0" indent="0">
              <a:buNone/>
            </a:pPr>
            <a:endParaRPr lang="cs-CZ" altLang="cs-CZ" sz="1400" b="1" dirty="0">
              <a:solidFill>
                <a:srgbClr val="65548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655481"/>
              </a:solidFill>
              <a:latin typeface="Times New Roman" panose="02020603050405020304" pitchFamily="18" charset="0"/>
              <a:cs typeface="Times New Roman" panose="02020603050405020304" pitchFamily="18" charset="0"/>
            </a:endParaRPr>
          </a:p>
          <a:p>
            <a:endParaRPr lang="cs-CZ" altLang="cs-CZ" sz="1400" b="1" dirty="0">
              <a:solidFill>
                <a:srgbClr val="655481"/>
              </a:solidFill>
              <a:latin typeface="Times New Roman" panose="02020603050405020304" pitchFamily="18" charset="0"/>
              <a:cs typeface="Times New Roman" panose="02020603050405020304" pitchFamily="18" charset="0"/>
            </a:endParaRPr>
          </a:p>
          <a:p>
            <a:endParaRPr lang="cs-CZ" altLang="cs-CZ" sz="1400" b="1" dirty="0">
              <a:solidFill>
                <a:srgbClr val="65548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Požiadavky</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777788837"/>
      </p:ext>
    </p:extLst>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Při výkonu státní správy, kde se jedná o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správní rozhodnutí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(též o příkaz na místě, usnesení) ve věc poskytnutí veřejné služby účastníkovi správního řízení je</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oprávněn pouze úředník (orgán státní správy)</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Rozhodnutí správního orgánu ve věci účastníka správního řízení je výsledkem procesního řízení, rozhoduje se o právních poměrech fyzických a právnických osob. Jde o individuální správní akty směřující ke konkrétnímu adresátu.</a:t>
            </a:r>
            <a:endParaRPr lang="en-SK"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Pro individuální správní akty tj. správní rozhodnutí, jsou charakteristické znaky:</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jednání příslušného správního orgánu, příp. jiného orgánu na základě zákona,</a:t>
            </a:r>
            <a:endParaRPr lang="en-SK"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jednostranný autoritativní soud o právech a povinnostech nepodřízených subjektů,</a:t>
            </a:r>
            <a:endParaRPr lang="en-SK"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právní závaznost,</a:t>
            </a:r>
            <a:endParaRPr lang="en-SK"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konkrétnost věci, jakož i subjektů, jimž je správní akt určen</a:t>
            </a:r>
            <a:r>
              <a:rPr lang="cs-CZ"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K"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Normativní akty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752599452"/>
      </p:ext>
    </p:extLst>
  </p:cSld>
  <p:clrMapOvr>
    <a:masterClrMapping/>
  </p:clrMapOvr>
  <p:transition spd="slow">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 text&#10;&#10;Description automatically generated">
            <a:extLst>
              <a:ext uri="{FF2B5EF4-FFF2-40B4-BE49-F238E27FC236}">
                <a16:creationId xmlns:a16="http://schemas.microsoft.com/office/drawing/2014/main" id="{14836D69-FB38-7F03-E00B-9E3360051775}"/>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00150" y="1356519"/>
            <a:ext cx="6743700" cy="2070100"/>
          </a:xfrm>
          <a:prstGeom prst="rect">
            <a:avLst/>
          </a:prstGeom>
        </p:spPr>
      </p:pic>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Normativní akty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472432092"/>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8660516" cy="4608512"/>
          </a:xfrm>
          <a:prstGeom prst="rect">
            <a:avLst/>
          </a:prstGeom>
          <a:solidFill>
            <a:srgbClr val="65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373" y="399939"/>
            <a:ext cx="956040" cy="688628"/>
          </a:xfrm>
          <a:prstGeom prst="rect">
            <a:avLst/>
          </a:prstGeom>
        </p:spPr>
      </p:pic>
      <p:sp>
        <p:nvSpPr>
          <p:cNvPr id="6" name="Nadpis 1"/>
          <p:cNvSpPr txBox="1">
            <a:spLocks/>
          </p:cNvSpPr>
          <p:nvPr/>
        </p:nvSpPr>
        <p:spPr>
          <a:xfrm>
            <a:off x="1363942" y="1923678"/>
            <a:ext cx="6416116"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SUBJEKTY VEŘEJNÉ SPRÁVY</a:t>
            </a:r>
          </a:p>
        </p:txBody>
      </p:sp>
    </p:spTree>
    <p:extLst>
      <p:ext uri="{BB962C8B-B14F-4D97-AF65-F5344CB8AC3E}">
        <p14:creationId xmlns:p14="http://schemas.microsoft.com/office/powerpoint/2010/main" val="1035655154"/>
      </p:ext>
    </p:extLst>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Bef>
                <a:spcPts val="600"/>
              </a:spcBef>
              <a:spcAft>
                <a:spcPts val="6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Výkon veřejné správy státem</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je nazýván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státní správou</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stát ji vykonává:</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Wingdings" pitchFamily="2" charset="2"/>
              <a:buChar char=""/>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přímo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prostřednictvím svých orgánů, tj. ústředními správními orgány (ministerstvy a jinými ústředními správními úřady) či jejich územně dekoncentrovanými úřady (např. okresní správa sociálního zabezpečení),</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Wingdings" pitchFamily="2" charset="2"/>
              <a:buChar char=""/>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nepřímo</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prostřednictvím jiných subjektů veřejné správy (nestátních), na něž výkon státní správy přenese jako je tomu v případě výkonu přenesené působnosti obcí a krajů (v rámci decentralizace státní správy).</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204590"/>
            <a:ext cx="6264696" cy="498599"/>
          </a:xfrm>
        </p:spPr>
        <p:txBody>
          <a:bodyPr/>
          <a:lstStyle/>
          <a:p>
            <a:r>
              <a:rPr lang="cs-CZ" sz="2400" dirty="0">
                <a:effectLst/>
                <a:latin typeface="Times New Roman" panose="02020603050405020304" pitchFamily="18" charset="0"/>
                <a:ea typeface="Calibri" panose="020F0502020204030204" pitchFamily="34" charset="0"/>
              </a:rPr>
              <a:t>Stát</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698366763"/>
      </p:ext>
    </p:extLst>
  </p:cSld>
  <p:clrMapOvr>
    <a:masterClrMapping/>
  </p:clrMapOvr>
  <p:transition spd="slow">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Veřejnoprávní korporace (např. obce a kraje) jsou svým charakterem organizované subjekty veřejné správy, kterým byla Ústavou České republiky, svěřena moc samostatně plnit úkoly ve veřejném zájmu. Mezi základní</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znaky</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veřejnoprávních korporací</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patří:</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právní základ, (jsou založeny zákonem nebo jiným „vrchnostenským“ aktem vydaným na základě zákona)</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občané (žijící na území obce (kraje)</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vlastní území (vyznačen katastrálním územím);</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postavení právnické osoby (samostatně způsobilá k majetkovým a jiným právně závazným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úkonům, jakož i způsobilými nést za své závazky odpovědnost, na vlastní účet, vlastním jménem),</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VK</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197830364"/>
      </p:ext>
    </p:extLst>
  </p:cSld>
  <p:clrMapOvr>
    <a:masterClrMapping/>
  </p:clrMapOvr>
  <p:transition spd="slow">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marL="342900" lvl="0" indent="-342900" algn="just">
              <a:lnSpc>
                <a:spcPct val="115000"/>
              </a:lnSpc>
              <a:spcAft>
                <a:spcPts val="600"/>
              </a:spcAft>
              <a:buFont typeface="Wingdings" pitchFamily="2" charset="2"/>
              <a:buChar char=""/>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ekonomická nezávislost (má vlastní rozpočet)</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výkon veřejné správy (státní správu i samosprávu),</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nezávislost na státních správních úřadech v rozsahu úkolů a oprávnění, které jim byly svěřeny.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VK</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442847355"/>
      </p:ext>
    </p:extLst>
  </p:cSld>
  <p:clrMapOvr>
    <a:masterClrMapping/>
  </p:clrMapOvr>
  <p:transition spd="slow">
    <p:push di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Veřejný ústav jako subjekt veřejné správy</a:t>
            </a:r>
          </a:p>
          <a:p>
            <a:pPr algn="just">
              <a:lnSpc>
                <a:spcPct val="115000"/>
              </a:lnSpc>
              <a:spcAft>
                <a:spcPts val="600"/>
              </a:spcAft>
            </a:pPr>
            <a:endPar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Veřejným ústavem je subjekt veřejné správy vytvořen za účelem zajišťování určitého </a:t>
            </a:r>
            <a:r>
              <a:rPr lang="cs-CZ"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trva-lého</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úkolu či služby. </a:t>
            </a:r>
          </a:p>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Jedná se např. veřejné galerie, obecní (městské) nemocnice</a:t>
            </a:r>
          </a:p>
          <a:p>
            <a:pPr algn="just">
              <a:lnSpc>
                <a:spcPct val="115000"/>
              </a:lnSpc>
              <a:spcAft>
                <a:spcPts val="600"/>
              </a:spcAft>
            </a:pPr>
            <a:endPar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2196834917"/>
      </p:ext>
    </p:extLst>
  </p:cSld>
  <p:clrMapOvr>
    <a:masterClrMapping/>
  </p:clrMapOvr>
  <p:transition spd="slow">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Aft>
                <a:spcPts val="600"/>
              </a:spcAft>
            </a:pP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Veřejný podnik (čl. 31, 86 a 295 Smlouvy o ES) nemá oproti veřejnému ústavu většinou trvalý charakter. Je právnickou osobou vykonávající určitou část úkolů veřejné správy na základě koncese nebo veřejnoprávní smlouvy uzavřené mezi subjektem soukromého </a:t>
            </a:r>
            <a:r>
              <a:rPr lang="cs-CZ"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podni</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-kání a oprávněným subjektem veřejné správy. (jedná se o zvláštní a specifické úkoly ve veřejném zájmu, orgány veřejné moci, mají zde rozhodující vliv, např. vydávání technických norem, veřejná doprava, autorizována technická kontrola stavu motorových vozidel)</a:t>
            </a:r>
          </a:p>
        </p:txBody>
      </p:sp>
      <p:sp>
        <p:nvSpPr>
          <p:cNvPr id="6" name="Nadpis 5"/>
          <p:cNvSpPr>
            <a:spLocks noGrp="1"/>
          </p:cNvSpPr>
          <p:nvPr>
            <p:ph type="title"/>
          </p:nvPr>
        </p:nvSpPr>
        <p:spPr>
          <a:xfrm>
            <a:off x="179512" y="195486"/>
            <a:ext cx="3888432" cy="507703"/>
          </a:xfrm>
        </p:spPr>
        <p:txBody>
          <a:bodyPr/>
          <a:lstStyle/>
          <a:p>
            <a:r>
              <a:rPr lang="cs-CZ" dirty="0"/>
              <a:t>VP</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792528144"/>
      </p:ext>
    </p:extLst>
  </p:cSld>
  <p:clrMapOvr>
    <a:masterClrMapping/>
  </p:clrMapOvr>
  <p:transition spd="slow">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Bef>
                <a:spcPts val="285"/>
              </a:spcBef>
              <a:spcAft>
                <a:spcPts val="285"/>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rPr>
              <a:t>yzickou osobu</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podle občanského práva je považován kterýkoliv člověk jako </a:t>
            </a:r>
            <a:r>
              <a:rPr lang="cs-CZ" sz="1800" dirty="0" err="1">
                <a:effectLst/>
                <a:latin typeface="Times New Roman" panose="02020603050405020304" pitchFamily="18" charset="0"/>
                <a:ea typeface="Times New Roman" panose="02020603050405020304" pitchFamily="18" charset="0"/>
                <a:cs typeface="Times New Roman" panose="02020603050405020304" pitchFamily="18" charset="0"/>
              </a:rPr>
              <a:t>biosociální</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bytost, zásadně bez ohledu na možnou další specifikaci, jakou je pohlaví, věk, zdravotní stav či vzdělání. </a:t>
            </a:r>
            <a:endParaRPr lang="en-SK"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FO</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3851013813"/>
      </p:ext>
    </p:extLst>
  </p:cSld>
  <p:clrMapOvr>
    <a:masterClrMapping/>
  </p:clrMapOvr>
  <p:transition spd="slow">
    <p:push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843558"/>
            <a:ext cx="8280920" cy="3096344"/>
          </a:xfrm>
          <a:prstGeom prst="rect">
            <a:avLst/>
          </a:prstGeom>
        </p:spPr>
        <p:txBody>
          <a:bodyPr>
            <a:noAutofit/>
          </a:bodyPr>
          <a:lstStyle/>
          <a:p>
            <a:pPr algn="just">
              <a:lnSpc>
                <a:spcPct val="115000"/>
              </a:lnSpc>
              <a:spcBef>
                <a:spcPts val="285"/>
              </a:spcBef>
              <a:spcAft>
                <a:spcPts val="285"/>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Právnická osoba je samostatný subjekt práv a závazků vytvořený zpravidla jako tzv.:</a:t>
            </a:r>
          </a:p>
          <a:p>
            <a:pPr algn="just">
              <a:lnSpc>
                <a:spcPct val="115000"/>
              </a:lnSpc>
              <a:spcBef>
                <a:spcPts val="285"/>
              </a:spcBef>
              <a:spcAft>
                <a:spcPts val="285"/>
              </a:spcAft>
            </a:pP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85"/>
              </a:spcBef>
              <a:spcAft>
                <a:spcPts val="285"/>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osobní skupinou subjektů (členové, společníci, akcionáři) nebo jedním člověkem (</a:t>
            </a:r>
            <a:r>
              <a:rPr lang="cs-CZ" sz="1800" dirty="0" err="1">
                <a:effectLst/>
                <a:latin typeface="Times New Roman" panose="02020603050405020304" pitchFamily="18" charset="0"/>
                <a:ea typeface="Times New Roman" panose="02020603050405020304" pitchFamily="18" charset="0"/>
                <a:cs typeface="Times New Roman" panose="02020603050405020304" pitchFamily="18" charset="0"/>
              </a:rPr>
              <a:t>jedi-ným</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zakladatelem) a odvozující svou právní subjektivitu, tj. způsobilost k právům a </a:t>
            </a:r>
            <a:r>
              <a:rPr lang="cs-CZ" sz="1800" dirty="0" err="1">
                <a:effectLst/>
                <a:latin typeface="Times New Roman" panose="02020603050405020304" pitchFamily="18" charset="0"/>
                <a:ea typeface="Times New Roman" panose="02020603050405020304" pitchFamily="18" charset="0"/>
                <a:cs typeface="Times New Roman" panose="02020603050405020304" pitchFamily="18" charset="0"/>
              </a:rPr>
              <a:t>povin-nostem</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jakož i způsobilost k právním úkonům od subjektivity ji tvořících fyzických osob,</a:t>
            </a:r>
          </a:p>
          <a:p>
            <a:pPr algn="just">
              <a:lnSpc>
                <a:spcPct val="115000"/>
              </a:lnSpc>
              <a:spcBef>
                <a:spcPts val="285"/>
              </a:spcBef>
              <a:spcAft>
                <a:spcPts val="285"/>
              </a:spcAft>
            </a:pP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85"/>
              </a:spcBef>
              <a:spcAft>
                <a:spcPts val="285"/>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majetkový (sdružení majetku, nadace, nadační fondy) odvozující svou subjektivitu od subjektivity zřizovatele nadace a subjektivity osob tvořících správu nadace. </a:t>
            </a:r>
          </a:p>
          <a:p>
            <a:pPr algn="just">
              <a:lnSpc>
                <a:spcPct val="115000"/>
              </a:lnSpc>
              <a:spcBef>
                <a:spcPts val="285"/>
              </a:spcBef>
              <a:spcAft>
                <a:spcPts val="285"/>
              </a:spcAft>
            </a:pP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FO</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65548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655481"/>
              </a:solidFill>
              <a:latin typeface="Enriqueta" panose="02000000000000000000" pitchFamily="2" charset="0"/>
            </a:endParaRPr>
          </a:p>
        </p:txBody>
      </p:sp>
    </p:spTree>
    <p:extLst>
      <p:ext uri="{BB962C8B-B14F-4D97-AF65-F5344CB8AC3E}">
        <p14:creationId xmlns:p14="http://schemas.microsoft.com/office/powerpoint/2010/main" val="1230394241"/>
      </p:ext>
    </p:extLst>
  </p:cSld>
  <p:clrMapOvr>
    <a:masterClrMapping/>
  </p:clrMapOvr>
  <p:transition spd="slow">
    <p:push dir="u"/>
  </p:transition>
</p:sld>
</file>

<file path=ppt/theme/theme1.xml><?xml version="1.0" encoding="utf-8"?>
<a:theme xmlns:a="http://schemas.openxmlformats.org/drawingml/2006/main" name="SLU">
  <a:themeElements>
    <a:clrScheme name="FVP">
      <a:dk1>
        <a:srgbClr val="65548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2631</TotalTime>
  <Words>7548</Words>
  <Application>Microsoft Macintosh PowerPoint</Application>
  <PresentationFormat>On-screen Show (16:9)</PresentationFormat>
  <Paragraphs>731</Paragraphs>
  <Slides>111</Slides>
  <Notes>103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111</vt:i4>
      </vt:variant>
    </vt:vector>
  </HeadingPairs>
  <TitlesOfParts>
    <vt:vector size="117" baseType="lpstr">
      <vt:lpstr>Arial</vt:lpstr>
      <vt:lpstr>Calibri</vt:lpstr>
      <vt:lpstr>Enriqueta</vt:lpstr>
      <vt:lpstr>Times New Roman</vt:lpstr>
      <vt:lpstr>Wingdings</vt:lpstr>
      <vt:lpstr>SLU</vt:lpstr>
      <vt:lpstr>Verejná správa a verejná služba</vt:lpstr>
      <vt:lpstr>Cieľ predmetu</vt:lpstr>
      <vt:lpstr>PowerPoint Presentation</vt:lpstr>
      <vt:lpstr>Verejná správa ako pojem</vt:lpstr>
      <vt:lpstr>PowerPoint Presentation</vt:lpstr>
      <vt:lpstr>Cieľ predmetu</vt:lpstr>
      <vt:lpstr>Povinná literatúra</vt:lpstr>
      <vt:lpstr>Doporučená literatura</vt:lpstr>
      <vt:lpstr>Požiadavky</vt:lpstr>
      <vt:lpstr>PowerPoint Presentation</vt:lpstr>
      <vt:lpstr>Právní stát </vt:lpstr>
      <vt:lpstr>Právní stát </vt:lpstr>
      <vt:lpstr>Právní stát </vt:lpstr>
      <vt:lpstr>Právní stát </vt:lpstr>
      <vt:lpstr>Právní stát </vt:lpstr>
      <vt:lpstr>Právní stát </vt:lpstr>
      <vt:lpstr>Právní stát </vt:lpstr>
      <vt:lpstr>Právní stát </vt:lpstr>
      <vt:lpstr>Právní stát </vt:lpstr>
      <vt:lpstr>Právní stát </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Verejna moc a statni moc</vt:lpstr>
      <vt:lpstr>Štátna správa</vt:lpstr>
      <vt:lpstr>Štátna správa</vt:lpstr>
      <vt:lpstr>Územná samospráva</vt:lpstr>
      <vt:lpstr>Územná samospráva</vt:lpstr>
      <vt:lpstr>Územná samospráva</vt:lpstr>
      <vt:lpstr>Územná samospráva</vt:lpstr>
      <vt:lpstr>Územná samospráva</vt:lpstr>
      <vt:lpstr>Územná samospráva</vt:lpstr>
      <vt:lpstr>Územná samospráva</vt:lpstr>
      <vt:lpstr>Územná samospráva</vt:lpstr>
      <vt:lpstr>Štátna správa</vt:lpstr>
      <vt:lpstr>Štátna správa</vt:lpstr>
      <vt:lpstr>Štátna správa</vt:lpstr>
      <vt:lpstr>Územná samospráva</vt:lpstr>
      <vt:lpstr>SS a US</vt:lpstr>
      <vt:lpstr>SS a US</vt:lpstr>
      <vt:lpstr>PowerPoint Presentation</vt:lpstr>
      <vt:lpstr>VS</vt:lpstr>
      <vt:lpstr>VS</vt:lpstr>
      <vt:lpstr>Metody působení veřejné správy</vt:lpstr>
      <vt:lpstr>Obecné metody působení</vt:lpstr>
      <vt:lpstr>Obecné metody působení</vt:lpstr>
      <vt:lpstr>Konkrétní metody působení</vt:lpstr>
      <vt:lpstr>Konkrétní metody působení</vt:lpstr>
      <vt:lpstr>Konkrétní metody působení</vt:lpstr>
      <vt:lpstr>Konkrétní metody působení</vt:lpstr>
      <vt:lpstr>Formy </vt:lpstr>
      <vt:lpstr>Formy </vt:lpstr>
      <vt:lpstr>Formy </vt:lpstr>
      <vt:lpstr>Formy </vt:lpstr>
      <vt:lpstr>Formy </vt:lpstr>
      <vt:lpstr>Právní předpisy a normativní akty veřejné správy</vt:lpstr>
      <vt:lpstr>Právní předpisy a normativní akty veřejné správy</vt:lpstr>
      <vt:lpstr>Právní předpisy a normativní akty veřejné správy</vt:lpstr>
      <vt:lpstr>Právní předpisy a normativní akty veřejné správy</vt:lpstr>
      <vt:lpstr>Právní předpisy a normativní akty veřejné správy</vt:lpstr>
      <vt:lpstr>Právní předpisy a normativní akty veřejné správy</vt:lpstr>
      <vt:lpstr>Právní předpisy a normativní akty veřejné správy</vt:lpstr>
      <vt:lpstr>Právní předpisy a normativní akty veřejné správy</vt:lpstr>
      <vt:lpstr>Právní předpisy a normativní akty veřejné správy</vt:lpstr>
      <vt:lpstr>Právní předpisy a normativní akty veřejné správy</vt:lpstr>
      <vt:lpstr>Právní předpisy a normativní akty veřejné správy</vt:lpstr>
      <vt:lpstr>Právní předpisy a normativní akty veřejné správy</vt:lpstr>
      <vt:lpstr>Podzákonné obecné závazné právní předpisy</vt:lpstr>
      <vt:lpstr>Podzákonné obecné závazné právní předpisy</vt:lpstr>
      <vt:lpstr>Podzákonné obecné závazné právní předpisy</vt:lpstr>
      <vt:lpstr>Normativní akty</vt:lpstr>
      <vt:lpstr>Normativní akty</vt:lpstr>
      <vt:lpstr>Normativní akty</vt:lpstr>
      <vt:lpstr>PowerPoint Presentation</vt:lpstr>
      <vt:lpstr>Stát</vt:lpstr>
      <vt:lpstr>VK</vt:lpstr>
      <vt:lpstr>VK</vt:lpstr>
      <vt:lpstr>VU</vt:lpstr>
      <vt:lpstr>VP</vt:lpstr>
      <vt:lpstr>FO</vt:lpstr>
      <vt:lpstr>FO</vt:lpstr>
      <vt:lpstr>PO</vt:lpstr>
      <vt:lpstr>Jiné subjekty veřejné správy</vt:lpstr>
      <vt:lpstr>ORGANIZAČNÍ PRINCIPY VEŘEJNÉ SPRÁVY</vt:lpstr>
      <vt:lpstr>ORGANIZAČNÍ PRINCIPY VEŘEJNÉ SPRÁVY</vt:lpstr>
      <vt:lpstr>ORGANIZAČNÍ PRINCIPY VEŘEJNÉ SPRÁVY</vt:lpstr>
      <vt:lpstr>ORGANIZAČNÍ PRINCIPY VEŘEJNÉ SPRÁVY</vt:lpstr>
      <vt:lpstr>ORGANIZAČNÍ PRINCIPY VEŘEJNÉ SPRÁVY</vt:lpstr>
      <vt:lpstr>ORGANIZAČNÍ PRINCIPY VEŘEJNÉ SPRÁVY</vt:lpstr>
      <vt:lpstr>ORGANIZAČNÍ PRINCIPY VEŘEJNÉ SPRÁVY</vt:lpstr>
      <vt:lpstr>ORGANIZAČNÍ PRINCIPY VEŘEJNÉ SPRÁVY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Matúš Vyrostko</cp:lastModifiedBy>
  <cp:revision>57</cp:revision>
  <dcterms:created xsi:type="dcterms:W3CDTF">2016-07-06T15:42:34Z</dcterms:created>
  <dcterms:modified xsi:type="dcterms:W3CDTF">2023-03-03T15:07:25Z</dcterms:modified>
</cp:coreProperties>
</file>