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80" r:id="rId4"/>
    <p:sldId id="281" r:id="rId5"/>
    <p:sldId id="282" r:id="rId6"/>
    <p:sldId id="283" r:id="rId7"/>
    <p:sldId id="284" r:id="rId8"/>
    <p:sldId id="285" r:id="rId9"/>
    <p:sldId id="258" r:id="rId10"/>
    <p:sldId id="318" r:id="rId11"/>
    <p:sldId id="259" r:id="rId12"/>
    <p:sldId id="262" r:id="rId13"/>
    <p:sldId id="264" r:id="rId14"/>
    <p:sldId id="265" r:id="rId15"/>
    <p:sldId id="266" r:id="rId16"/>
    <p:sldId id="316" r:id="rId17"/>
    <p:sldId id="317" r:id="rId18"/>
    <p:sldId id="269" r:id="rId19"/>
    <p:sldId id="274" r:id="rId20"/>
    <p:sldId id="290" r:id="rId21"/>
    <p:sldId id="291" r:id="rId22"/>
    <p:sldId id="293" r:id="rId23"/>
    <p:sldId id="292" r:id="rId24"/>
    <p:sldId id="295" r:id="rId25"/>
    <p:sldId id="296" r:id="rId26"/>
    <p:sldId id="303" r:id="rId27"/>
    <p:sldId id="319" r:id="rId28"/>
    <p:sldId id="320" r:id="rId29"/>
    <p:sldId id="321" r:id="rId30"/>
    <p:sldId id="286" r:id="rId31"/>
    <p:sldId id="27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8A87A34-81AB-432B-8DAE-1953F412C126}" type="datetimeFigureOut">
              <a:rPr lang="en-US" dirty="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D8CA44-F6F7-4DCD-9D1D-96EC84D2F7AC}" type="datetimeFigureOut">
              <a:rPr lang="cs-CZ" smtClean="0"/>
              <a:t>10.04.2024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Tree>
    <p:extLst>
      <p:ext uri="{BB962C8B-B14F-4D97-AF65-F5344CB8AC3E}">
        <p14:creationId xmlns:p14="http://schemas.microsoft.com/office/powerpoint/2010/main" val="1424245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7" name="Date Placeholder 6"/>
          <p:cNvSpPr>
            <a:spLocks noGrp="1"/>
          </p:cNvSpPr>
          <p:nvPr>
            <p:ph type="dt" sz="half" idx="10"/>
          </p:nvPr>
        </p:nvSpPr>
        <p:spPr/>
        <p:txBody>
          <a:bodyPr/>
          <a:lstStyle/>
          <a:p>
            <a:fld id="{48D8CA44-F6F7-4DCD-9D1D-96EC84D2F7AC}" type="datetimeFigureOut">
              <a:rPr lang="cs-CZ" smtClean="0"/>
              <a:t>10.04.2024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3AF1D3F-27AD-4D85-86D5-1C29DC3999B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38596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Content Placeholder 3"/>
          <p:cNvSpPr>
            <a:spLocks noGrp="1"/>
          </p:cNvSpPr>
          <p:nvPr>
            <p:ph sz="quarter" idx="13"/>
          </p:nvPr>
        </p:nvSpPr>
        <p:spPr>
          <a:xfrm>
            <a:off x="913774" y="3051012"/>
            <a:ext cx="5106027"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kiosek.cz/detail/cncebooks-592480-gender-pred-tabuli" TargetMode="External"/><Relationship Id="rId2" Type="http://schemas.openxmlformats.org/officeDocument/2006/relationships/hyperlink" Target="https://www.kosmas.cz/knihy/520498/feministkou-snadno-a-rychle/" TargetMode="External"/><Relationship Id="rId1" Type="http://schemas.openxmlformats.org/officeDocument/2006/relationships/slideLayout" Target="../slideLayouts/slideLayout18.xml"/><Relationship Id="rId5" Type="http://schemas.openxmlformats.org/officeDocument/2006/relationships/hyperlink" Target="https://www.vlada.cz/assets/ppov/rovne-prilezitosti-zen-a-muzu/dokumenty/Vyrocni-zprava_2024.pdf" TargetMode="External"/><Relationship Id="rId4" Type="http://schemas.openxmlformats.org/officeDocument/2006/relationships/hyperlink" Target="https://www.czso.cz/csu/czso/zaostreno-na-zeny-a-muze-202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www.mpsv.cz/rovnost-zen-a-muzu-rovne-odmenovani-a-logib"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irozhlas.cz/ekonomika/prijem-muzi-zeny-eu-studie-cesko-eurostat-vydelkova-propast-evropska-unie_2003081729_jgr" TargetMode="External"/><Relationship Id="rId2" Type="http://schemas.openxmlformats.org/officeDocument/2006/relationships/hyperlink" Target="https://rovnaodmena.cz/o-projektu/" TargetMode="External"/><Relationship Id="rId1" Type="http://schemas.openxmlformats.org/officeDocument/2006/relationships/slideLayout" Target="../slideLayouts/slideLayout18.xml"/><Relationship Id="rId4" Type="http://schemas.openxmlformats.org/officeDocument/2006/relationships/hyperlink" Target="https://www.rovnaodmena.cz/www/img/uploads/faktaoganderpaygap.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slu.cz/fvp/cz/udalost/15/220" TargetMode="External"/><Relationship Id="rId2" Type="http://schemas.openxmlformats.org/officeDocument/2006/relationships/hyperlink" Target="https://mediagram.cz/cesky-jazyk/stereotypy-ktere-se-projevuji-v-mediovanych-reprezentacich"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BzWSUhked1E"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video.aktualne.cz/dvtv/zeny-nechteji-do-politiky-neverte-povidackam-volit-chodi-poc/r~d5b81e7c979711e7a0c50025900fea04/?redirected=1505291868" TargetMode="External"/><Relationship Id="rId7" Type="http://schemas.openxmlformats.org/officeDocument/2006/relationships/image" Target="../media/image17.jpeg"/><Relationship Id="rId2" Type="http://schemas.openxmlformats.org/officeDocument/2006/relationships/hyperlink" Target="https://www.youtube.com/watch?v=xFphbYKZctM" TargetMode="External"/><Relationship Id="rId1" Type="http://schemas.openxmlformats.org/officeDocument/2006/relationships/slideLayout" Target="../slideLayouts/slideLayout19.xml"/><Relationship Id="rId6" Type="http://schemas.openxmlformats.org/officeDocument/2006/relationships/hyperlink" Target="https://www.csfd.cz/film/367116-sufrazetka/galerie/plakaty/" TargetMode="External"/><Relationship Id="rId5" Type="http://schemas.openxmlformats.org/officeDocument/2006/relationships/image" Target="../media/image16.jpg"/><Relationship Id="rId4" Type="http://schemas.openxmlformats.org/officeDocument/2006/relationships/hyperlink" Target="https://www.csfd.cz/film/367116-sufrazetka/prehl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https://www.ceskatelevize.cz/ivysilani/kategorie/4732-archiv/4749-zpravodajstvi/?sort=popular&amp;page=2"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pstream.upol.cz/youtube-post/a15-intersexualita-martin-fafejta/"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sHPYaBymOWM"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7C6094-A0F2-4337-B4AB-F15BA925C0D6}"/>
              </a:ext>
            </a:extLst>
          </p:cNvPr>
          <p:cNvSpPr>
            <a:spLocks noGrp="1"/>
          </p:cNvSpPr>
          <p:nvPr>
            <p:ph type="ctrTitle"/>
          </p:nvPr>
        </p:nvSpPr>
        <p:spPr/>
        <p:txBody>
          <a:bodyPr/>
          <a:lstStyle/>
          <a:p>
            <a:r>
              <a:rPr lang="cs-CZ" dirty="0"/>
              <a:t>Genderové rozdíly (gender)</a:t>
            </a:r>
          </a:p>
        </p:txBody>
      </p:sp>
      <p:sp>
        <p:nvSpPr>
          <p:cNvPr id="3" name="Podnadpis 2">
            <a:extLst>
              <a:ext uri="{FF2B5EF4-FFF2-40B4-BE49-F238E27FC236}">
                <a16:creationId xmlns:a16="http://schemas.microsoft.com/office/drawing/2014/main" id="{061D40A2-A546-4B1D-AB78-14C642FE9327}"/>
              </a:ext>
            </a:extLst>
          </p:cNvPr>
          <p:cNvSpPr>
            <a:spLocks noGrp="1"/>
          </p:cNvSpPr>
          <p:nvPr>
            <p:ph type="subTitle" idx="1"/>
          </p:nvPr>
        </p:nvSpPr>
        <p:spPr/>
        <p:txBody>
          <a:bodyPr/>
          <a:lstStyle/>
          <a:p>
            <a:r>
              <a:rPr lang="cs-CZ" dirty="0"/>
              <a:t>Další druhy skupinové diskriminace</a:t>
            </a:r>
          </a:p>
        </p:txBody>
      </p:sp>
    </p:spTree>
    <p:extLst>
      <p:ext uri="{BB962C8B-B14F-4D97-AF65-F5344CB8AC3E}">
        <p14:creationId xmlns:p14="http://schemas.microsoft.com/office/powerpoint/2010/main" val="265429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3327A-4EC8-49AE-97C4-B70A759636DB}"/>
              </a:ext>
            </a:extLst>
          </p:cNvPr>
          <p:cNvSpPr>
            <a:spLocks noGrp="1"/>
          </p:cNvSpPr>
          <p:nvPr>
            <p:ph type="title"/>
          </p:nvPr>
        </p:nvSpPr>
        <p:spPr/>
        <p:txBody>
          <a:bodyPr/>
          <a:lstStyle/>
          <a:p>
            <a:r>
              <a:rPr lang="cs-CZ" b="1" dirty="0"/>
              <a:t>Doporučená literatura</a:t>
            </a:r>
          </a:p>
        </p:txBody>
      </p:sp>
      <p:sp>
        <p:nvSpPr>
          <p:cNvPr id="3" name="Zástupný symbol pro obsah 2">
            <a:extLst>
              <a:ext uri="{FF2B5EF4-FFF2-40B4-BE49-F238E27FC236}">
                <a16:creationId xmlns:a16="http://schemas.microsoft.com/office/drawing/2014/main" id="{FF2577A1-273C-427C-AF91-D801262F7247}"/>
              </a:ext>
            </a:extLst>
          </p:cNvPr>
          <p:cNvSpPr>
            <a:spLocks noGrp="1"/>
          </p:cNvSpPr>
          <p:nvPr>
            <p:ph idx="1"/>
          </p:nvPr>
        </p:nvSpPr>
        <p:spPr>
          <a:xfrm>
            <a:off x="745724" y="2638044"/>
            <a:ext cx="9215140" cy="4117863"/>
          </a:xfrm>
        </p:spPr>
        <p:txBody>
          <a:bodyPr>
            <a:normAutofit fontScale="55000" lnSpcReduction="20000"/>
          </a:bodyPr>
          <a:lstStyle/>
          <a:p>
            <a:r>
              <a:rPr lang="cs-CZ" sz="2600" b="1" dirty="0"/>
              <a:t>Feministkou snadno a rychle: </a:t>
            </a:r>
            <a:r>
              <a:rPr lang="cs-CZ" sz="2600" b="1" i="1" dirty="0"/>
              <a:t>Příručka argumentů pro debaty s   rodinou a přáteli</a:t>
            </a:r>
          </a:p>
          <a:p>
            <a:r>
              <a:rPr lang="cs-CZ" sz="2600" b="1" dirty="0">
                <a:hlinkClick r:id="rId2"/>
              </a:rPr>
              <a:t>https://www.kosmas.cz/knihy/520498/feministkou-snadno-a-rychle/</a:t>
            </a:r>
            <a:endParaRPr lang="cs-CZ" sz="2600" b="1" dirty="0"/>
          </a:p>
          <a:p>
            <a:endParaRPr lang="cs-CZ" sz="2600" b="1" i="1" dirty="0"/>
          </a:p>
          <a:p>
            <a:r>
              <a:rPr lang="cs-CZ" sz="2600" b="1" dirty="0"/>
              <a:t>Gender před tabulí</a:t>
            </a:r>
          </a:p>
          <a:p>
            <a:r>
              <a:rPr lang="cs-CZ" sz="2600" b="1" dirty="0">
                <a:hlinkClick r:id="rId3"/>
              </a:rPr>
              <a:t>https://www.ikiosek.cz/detail/cncebooks-592480-gender-pred-tabuli</a:t>
            </a:r>
            <a:r>
              <a:rPr lang="cs-CZ" sz="2600" b="1" dirty="0"/>
              <a:t> </a:t>
            </a:r>
          </a:p>
          <a:p>
            <a:endParaRPr lang="cs-CZ" sz="2600" b="1" dirty="0"/>
          </a:p>
          <a:p>
            <a:r>
              <a:rPr lang="pl-PL" sz="2600" b="1" dirty="0"/>
              <a:t>Zaostřeno na ženy a muže – 2022</a:t>
            </a:r>
          </a:p>
          <a:p>
            <a:r>
              <a:rPr lang="cs-CZ" sz="2600" b="1" dirty="0">
                <a:hlinkClick r:id="rId4"/>
              </a:rPr>
              <a:t>https://www.czso.cz/csu/czso/zaostreno-na-zeny-a-muze-2022</a:t>
            </a:r>
            <a:r>
              <a:rPr lang="cs-CZ" sz="2600" b="1" dirty="0"/>
              <a:t>  </a:t>
            </a:r>
          </a:p>
          <a:p>
            <a:endParaRPr lang="cs-CZ" sz="2600" b="1" dirty="0"/>
          </a:p>
          <a:p>
            <a:r>
              <a:rPr lang="cs-CZ" sz="2600" dirty="0"/>
              <a:t>Rada vlády pro rovnost žen a mužů:  </a:t>
            </a:r>
            <a:r>
              <a:rPr lang="cs-CZ" sz="2600" b="1" dirty="0"/>
              <a:t>Výroční zpráva za rok 2022</a:t>
            </a:r>
            <a:r>
              <a:rPr lang="cs-CZ" sz="2600" dirty="0"/>
              <a:t>.  V Praze dne 22. května 2023.</a:t>
            </a:r>
          </a:p>
          <a:p>
            <a:r>
              <a:rPr lang="cs-CZ" sz="2600" dirty="0">
                <a:hlinkClick r:id="rId5"/>
              </a:rPr>
              <a:t>https://www.vlada.cz/assets/ppov/rovne-prilezitosti-zen-a-muzu/dokumenty/Vyrocni-zprava_2024.pdf</a:t>
            </a:r>
            <a:r>
              <a:rPr lang="cs-CZ" sz="2600" dirty="0"/>
              <a:t>  </a:t>
            </a:r>
            <a:endParaRPr lang="cs-CZ" sz="2600" b="1" dirty="0"/>
          </a:p>
          <a:p>
            <a:endParaRPr lang="cs-CZ" dirty="0"/>
          </a:p>
        </p:txBody>
      </p:sp>
    </p:spTree>
    <p:extLst>
      <p:ext uri="{BB962C8B-B14F-4D97-AF65-F5344CB8AC3E}">
        <p14:creationId xmlns:p14="http://schemas.microsoft.com/office/powerpoint/2010/main" val="189493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CDEBB-19F0-4B6A-AE14-089649DC9612}"/>
              </a:ext>
            </a:extLst>
          </p:cNvPr>
          <p:cNvSpPr>
            <a:spLocks noGrp="1"/>
          </p:cNvSpPr>
          <p:nvPr>
            <p:ph type="title"/>
          </p:nvPr>
        </p:nvSpPr>
        <p:spPr>
          <a:xfrm>
            <a:off x="1424354" y="964692"/>
            <a:ext cx="9275884" cy="1188720"/>
          </a:xfrm>
        </p:spPr>
        <p:txBody>
          <a:bodyPr/>
          <a:lstStyle/>
          <a:p>
            <a:r>
              <a:rPr lang="cs-CZ" dirty="0"/>
              <a:t>Proměny mužské a ženské role na příkladu otcovství a mateřství</a:t>
            </a:r>
          </a:p>
        </p:txBody>
      </p:sp>
      <p:sp>
        <p:nvSpPr>
          <p:cNvPr id="3" name="Zástupný symbol pro obsah 2">
            <a:extLst>
              <a:ext uri="{FF2B5EF4-FFF2-40B4-BE49-F238E27FC236}">
                <a16:creationId xmlns:a16="http://schemas.microsoft.com/office/drawing/2014/main" id="{13041364-D5CC-4F43-801E-F0ED6E9D789A}"/>
              </a:ext>
            </a:extLst>
          </p:cNvPr>
          <p:cNvSpPr>
            <a:spLocks noGrp="1"/>
          </p:cNvSpPr>
          <p:nvPr>
            <p:ph idx="1"/>
          </p:nvPr>
        </p:nvSpPr>
        <p:spPr>
          <a:xfrm>
            <a:off x="1424353" y="2638044"/>
            <a:ext cx="9275883" cy="3101983"/>
          </a:xfrm>
        </p:spPr>
        <p:txBody>
          <a:bodyPr>
            <a:normAutofit/>
          </a:bodyPr>
          <a:lstStyle/>
          <a:p>
            <a:pPr algn="just"/>
            <a:r>
              <a:rPr lang="cs-CZ" sz="2400" dirty="0"/>
              <a:t>Teprve od roku </a:t>
            </a:r>
            <a:r>
              <a:rPr lang="cs-CZ" sz="2400" b="1" dirty="0">
                <a:solidFill>
                  <a:srgbClr val="FF0000"/>
                </a:solidFill>
              </a:rPr>
              <a:t>2001</a:t>
            </a:r>
            <a:r>
              <a:rPr lang="cs-CZ" sz="2400" dirty="0"/>
              <a:t> (přijetí novely Zákoníku práce) má zaměstnavatel povinnost uvolnit muže na rodičovskou dovolenou.</a:t>
            </a:r>
          </a:p>
          <a:p>
            <a:pPr algn="just"/>
            <a:r>
              <a:rPr lang="cs-CZ" sz="2400" dirty="0"/>
              <a:t>Jedná se o cca 2 % případů.</a:t>
            </a:r>
          </a:p>
          <a:p>
            <a:pPr algn="just"/>
            <a:r>
              <a:rPr lang="cs-CZ" sz="2400" dirty="0"/>
              <a:t>Příručky k péči o dítě otcům ještě v 80. letech doporučovaly, aby se s dětmi nemazlili.</a:t>
            </a:r>
          </a:p>
          <a:p>
            <a:pPr algn="just"/>
            <a:endParaRPr lang="cs-CZ" sz="2400" dirty="0"/>
          </a:p>
        </p:txBody>
      </p:sp>
    </p:spTree>
    <p:extLst>
      <p:ext uri="{BB962C8B-B14F-4D97-AF65-F5344CB8AC3E}">
        <p14:creationId xmlns:p14="http://schemas.microsoft.com/office/powerpoint/2010/main" val="165891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95B435-B21A-4AEB-B168-A7178F39DA1A}"/>
              </a:ext>
            </a:extLst>
          </p:cNvPr>
          <p:cNvSpPr>
            <a:spLocks noGrp="1"/>
          </p:cNvSpPr>
          <p:nvPr>
            <p:ph type="title"/>
          </p:nvPr>
        </p:nvSpPr>
        <p:spPr>
          <a:xfrm>
            <a:off x="1257301" y="964692"/>
            <a:ext cx="9583614" cy="1188720"/>
          </a:xfrm>
        </p:spPr>
        <p:txBody>
          <a:bodyPr/>
          <a:lstStyle/>
          <a:p>
            <a:r>
              <a:rPr lang="cs-CZ" dirty="0"/>
              <a:t>Dopady genderových rolí na pracovní trh</a:t>
            </a:r>
          </a:p>
        </p:txBody>
      </p:sp>
      <p:sp>
        <p:nvSpPr>
          <p:cNvPr id="3" name="Zástupný symbol pro obsah 2">
            <a:extLst>
              <a:ext uri="{FF2B5EF4-FFF2-40B4-BE49-F238E27FC236}">
                <a16:creationId xmlns:a16="http://schemas.microsoft.com/office/drawing/2014/main" id="{5E00D130-0C90-4FD1-83FA-EA8C2C1B5B95}"/>
              </a:ext>
            </a:extLst>
          </p:cNvPr>
          <p:cNvSpPr>
            <a:spLocks noGrp="1"/>
          </p:cNvSpPr>
          <p:nvPr>
            <p:ph idx="1"/>
          </p:nvPr>
        </p:nvSpPr>
        <p:spPr>
          <a:xfrm>
            <a:off x="1257301" y="2638044"/>
            <a:ext cx="9583614" cy="3101983"/>
          </a:xfrm>
        </p:spPr>
        <p:txBody>
          <a:bodyPr>
            <a:normAutofit fontScale="92500" lnSpcReduction="20000"/>
          </a:bodyPr>
          <a:lstStyle/>
          <a:p>
            <a:pPr algn="just"/>
            <a:r>
              <a:rPr lang="cs-CZ" sz="2400" dirty="0"/>
              <a:t>Muži na rozdíl od ženy nehrozí „těhotenství“ a vzhledem k dosavadní praxi ani několikaletý výpadek z práce.</a:t>
            </a:r>
          </a:p>
          <a:p>
            <a:pPr algn="just"/>
            <a:r>
              <a:rPr lang="cs-CZ" sz="2400" dirty="0"/>
              <a:t>Rodičovská dovolená je pro muže důsledek jejich rozhodnutí, spíše než jako nutnost – otec má na rozdíl od matky možnost rozhodnutí, aniž by jej za to společnost odsoudila.</a:t>
            </a:r>
          </a:p>
          <a:p>
            <a:pPr algn="just"/>
            <a:r>
              <a:rPr lang="cs-CZ" sz="2400" dirty="0"/>
              <a:t>Nejde o převrácení rolí, ale o nastolení vyrovnanějších genderových vztahů v péči o děti a celou domácnost, v důsledku čehož by se narovnaly také pracovní podmínky pro ženy a muže.</a:t>
            </a:r>
          </a:p>
        </p:txBody>
      </p:sp>
    </p:spTree>
    <p:extLst>
      <p:ext uri="{BB962C8B-B14F-4D97-AF65-F5344CB8AC3E}">
        <p14:creationId xmlns:p14="http://schemas.microsoft.com/office/powerpoint/2010/main" val="52215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964692"/>
            <a:ext cx="9478107" cy="1188720"/>
          </a:xfrm>
        </p:spPr>
        <p:txBody>
          <a:bodyPr/>
          <a:lstStyle/>
          <a:p>
            <a:r>
              <a:rPr lang="cs-CZ" dirty="0"/>
              <a:t>Absolventi středních, vyšších a vysokých škol podle pohlaví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1301261" y="2638044"/>
            <a:ext cx="9478107" cy="3101983"/>
          </a:xfrm>
        </p:spPr>
        <p:txBody>
          <a:bodyPr>
            <a:normAutofit fontScale="85000" lnSpcReduction="10000"/>
          </a:bodyPr>
          <a:lstStyle/>
          <a:p>
            <a:pPr algn="just"/>
            <a:r>
              <a:rPr lang="cs-CZ" sz="2400" dirty="0"/>
              <a:t>Údaje jsou za rok 2016. Absolventy středních škol s maturitou, vyšších odborných i vysokých škol jsou častěji ženy. V roce 2016 absolvovalo vysokou školu 77 328 studentů, z toho podíl žen tvořil 59,4 %. Veřejnou vysokou školu potom ve stejném roce absolvovalo 67 363 studentů. </a:t>
            </a:r>
            <a:r>
              <a:rPr lang="cs-CZ" sz="2400" dirty="0">
                <a:solidFill>
                  <a:srgbClr val="FF0000"/>
                </a:solidFill>
              </a:rPr>
              <a:t>Podíl žen zde byl v podstatě stejný jako v případě celkového počtu absolventů všech vysokých škol, </a:t>
            </a:r>
            <a:r>
              <a:rPr lang="cs-CZ" sz="2400" b="1" dirty="0">
                <a:solidFill>
                  <a:srgbClr val="FF0000"/>
                </a:solidFill>
              </a:rPr>
              <a:t>60%</a:t>
            </a:r>
            <a:r>
              <a:rPr lang="cs-CZ" sz="2400" dirty="0">
                <a:solidFill>
                  <a:srgbClr val="FF0000"/>
                </a:solidFill>
              </a:rPr>
              <a:t>. </a:t>
            </a:r>
          </a:p>
          <a:p>
            <a:pPr algn="just"/>
            <a:r>
              <a:rPr lang="cs-CZ" sz="2400" dirty="0"/>
              <a:t>Pouze v případě středních škol bez maturity převládají mezi absolventy muži. </a:t>
            </a:r>
          </a:p>
          <a:p>
            <a:pPr algn="just"/>
            <a:endParaRPr lang="cs-CZ" sz="2400" dirty="0"/>
          </a:p>
        </p:txBody>
      </p:sp>
    </p:spTree>
    <p:extLst>
      <p:ext uri="{BB962C8B-B14F-4D97-AF65-F5344CB8AC3E}">
        <p14:creationId xmlns:p14="http://schemas.microsoft.com/office/powerpoint/2010/main" val="279171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230241" y="467542"/>
            <a:ext cx="9478107" cy="1188720"/>
          </a:xfrm>
        </p:spPr>
        <p:txBody>
          <a:bodyPr>
            <a:normAutofit fontScale="90000"/>
          </a:bodyPr>
          <a:lstStyle/>
          <a:p>
            <a:r>
              <a:rPr lang="cs-CZ" dirty="0"/>
              <a:t>Akademičtí pracovníci podle profesního zařazení na veřejných vysokých školách, 2016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236738" y="2152835"/>
            <a:ext cx="11718524" cy="4705165"/>
          </a:xfrm>
        </p:spPr>
        <p:txBody>
          <a:bodyPr>
            <a:normAutofit fontScale="77500" lnSpcReduction="20000"/>
          </a:bodyPr>
          <a:lstStyle/>
          <a:p>
            <a:pPr marL="0" indent="0" algn="just">
              <a:buNone/>
            </a:pPr>
            <a:r>
              <a:rPr lang="cs-CZ" sz="2400" dirty="0"/>
              <a:t>Údaje jsou za veřejné vysoké školy. V roce 2016 bylo evidováno na veřejných vysokých školách 22 067 akademických pracovníků, z nichž ženy představovaly 36 %. Nejčastěji se jednalo o odborné asistenty. V případě žen tvořily odborné asistentky 60 % všech akademických pracovnic, což představovalo o 10 procentních bodů více, než činil tento podíl u akademických pracovníků-mužů. Tam se odborní asistenti podíleli na celkovém počtu polovinou. </a:t>
            </a:r>
          </a:p>
          <a:p>
            <a:pPr marL="0" indent="0" algn="just">
              <a:buNone/>
            </a:pPr>
            <a:r>
              <a:rPr lang="cs-CZ" sz="2400" dirty="0"/>
              <a:t>Odbornými asistenty byli opět častěji muži. Podíl žen mezi odbornými asistenty činil necelých 41 %. </a:t>
            </a:r>
          </a:p>
          <a:p>
            <a:pPr marL="0" indent="0" algn="just">
              <a:buNone/>
            </a:pPr>
            <a:r>
              <a:rPr lang="cs-CZ" sz="2400" dirty="0"/>
              <a:t>V pozici docentů působilo k 31. 12. 2016 na veřejných vysokých školách 4 481 osob. Ženy však byly docentkami pouze ve čtvrtině všech případů. </a:t>
            </a:r>
          </a:p>
          <a:p>
            <a:pPr marL="0" indent="0" algn="just">
              <a:buNone/>
            </a:pPr>
            <a:r>
              <a:rPr lang="cs-CZ" sz="2400" dirty="0"/>
              <a:t>Nejnižší podíl žen byl zjištěn u profesorů. Z celkového počtu 2 461 profesorů na veřejných vysokých školách tvořily ženy jenom 15,5 %. Opět se tedy ukazuje, že ženy převažují spíše v nižších pozicích, tady konkrétně mezi asistenty a lektory. Z 1 817 asistentů zaujímaly ženy 52,7% podíl, v případě 957 lektorů dokonce 54,8%. </a:t>
            </a:r>
          </a:p>
          <a:p>
            <a:pPr marL="0" indent="0" algn="just">
              <a:buNone/>
            </a:pPr>
            <a:endParaRPr lang="cs-CZ" sz="2400" dirty="0"/>
          </a:p>
        </p:txBody>
      </p:sp>
    </p:spTree>
    <p:extLst>
      <p:ext uri="{BB962C8B-B14F-4D97-AF65-F5344CB8AC3E}">
        <p14:creationId xmlns:p14="http://schemas.microsoft.com/office/powerpoint/2010/main" val="292884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76CCA-025F-4418-BE99-69B64F53DA1F}"/>
              </a:ext>
            </a:extLst>
          </p:cNvPr>
          <p:cNvSpPr>
            <a:spLocks noGrp="1"/>
          </p:cNvSpPr>
          <p:nvPr>
            <p:ph type="title"/>
          </p:nvPr>
        </p:nvSpPr>
        <p:spPr>
          <a:xfrm>
            <a:off x="1301262" y="390617"/>
            <a:ext cx="9478107" cy="1762795"/>
          </a:xfrm>
        </p:spPr>
        <p:txBody>
          <a:bodyPr/>
          <a:lstStyle/>
          <a:p>
            <a:r>
              <a:rPr lang="cs-CZ" dirty="0"/>
              <a:t>Gender </a:t>
            </a:r>
            <a:r>
              <a:rPr lang="cs-CZ" dirty="0" err="1"/>
              <a:t>Pay</a:t>
            </a:r>
            <a:r>
              <a:rPr lang="cs-CZ" dirty="0"/>
              <a:t> Gap </a:t>
            </a:r>
          </a:p>
        </p:txBody>
      </p:sp>
      <p:sp>
        <p:nvSpPr>
          <p:cNvPr id="3" name="Zástupný symbol pro obsah 2">
            <a:extLst>
              <a:ext uri="{FF2B5EF4-FFF2-40B4-BE49-F238E27FC236}">
                <a16:creationId xmlns:a16="http://schemas.microsoft.com/office/drawing/2014/main" id="{A8C34114-02F8-408B-B6B7-EF982DC7B268}"/>
              </a:ext>
            </a:extLst>
          </p:cNvPr>
          <p:cNvSpPr>
            <a:spLocks noGrp="1"/>
          </p:cNvSpPr>
          <p:nvPr>
            <p:ph idx="1"/>
          </p:nvPr>
        </p:nvSpPr>
        <p:spPr>
          <a:xfrm>
            <a:off x="426128" y="1979720"/>
            <a:ext cx="11310151" cy="4403325"/>
          </a:xfrm>
        </p:spPr>
        <p:txBody>
          <a:bodyPr>
            <a:normAutofit fontScale="92500" lnSpcReduction="10000"/>
          </a:bodyPr>
          <a:lstStyle/>
          <a:p>
            <a:pPr algn="just"/>
            <a:r>
              <a:rPr lang="cs-CZ" sz="2400" dirty="0"/>
              <a:t>Gender </a:t>
            </a:r>
            <a:r>
              <a:rPr lang="cs-CZ" sz="2400" dirty="0" err="1"/>
              <a:t>Pay</a:t>
            </a:r>
            <a:r>
              <a:rPr lang="cs-CZ" sz="2400" dirty="0"/>
              <a:t> Gap (GPG) v přímém překladu představuje mezeru ve výši platu v závislosti na pohlaví. </a:t>
            </a:r>
          </a:p>
          <a:p>
            <a:pPr algn="just"/>
            <a:r>
              <a:rPr lang="cs-CZ" sz="2400" dirty="0"/>
              <a:t>Gender </a:t>
            </a:r>
            <a:r>
              <a:rPr lang="cs-CZ" sz="2400" dirty="0" err="1"/>
              <a:t>Pay</a:t>
            </a:r>
            <a:r>
              <a:rPr lang="cs-CZ" sz="2400" dirty="0"/>
              <a:t> Gap se podle </a:t>
            </a:r>
            <a:r>
              <a:rPr lang="cs-CZ" sz="2400" dirty="0" err="1"/>
              <a:t>Eurostatu</a:t>
            </a:r>
            <a:r>
              <a:rPr lang="cs-CZ" sz="2400" dirty="0"/>
              <a:t> (2015) ve členských zemích Evropské Unie výrazně liší. V roce 2015 byli hodinové výdělky žen v průměru o 16,3% nižší než hodinové výdělky mužů. V Itálii to bylo o 5,5%, naopak v Estonsku 26.9%. </a:t>
            </a:r>
          </a:p>
          <a:p>
            <a:pPr algn="just"/>
            <a:r>
              <a:rPr lang="cs-CZ" sz="2400" dirty="0"/>
              <a:t>V každé zemi je výskyt GPG a jeho velikost ovlivněna mnoha faktory. Je potřeba zdůraznit, že velký podíl nese vláda a stát a jeho přístup k podpoře sladění rodinného a pracovního života žen. </a:t>
            </a:r>
          </a:p>
          <a:p>
            <a:pPr algn="just"/>
            <a:r>
              <a:rPr lang="cs-CZ" sz="2400" i="1" dirty="0"/>
              <a:t>In. Bc. Lucie Hrubcová: DISKRIMINACE ŽEN NA TRHU PRÁCE V ČESKÉ REPUBLICE V ROCE 2017. Praha VŠE 2018. </a:t>
            </a:r>
          </a:p>
        </p:txBody>
      </p:sp>
    </p:spTree>
    <p:extLst>
      <p:ext uri="{BB962C8B-B14F-4D97-AF65-F5344CB8AC3E}">
        <p14:creationId xmlns:p14="http://schemas.microsoft.com/office/powerpoint/2010/main" val="265750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6B9453-083E-419C-8075-EE56C74F19F5}"/>
              </a:ext>
            </a:extLst>
          </p:cNvPr>
          <p:cNvSpPr>
            <a:spLocks noGrp="1"/>
          </p:cNvSpPr>
          <p:nvPr>
            <p:ph type="title"/>
          </p:nvPr>
        </p:nvSpPr>
        <p:spPr>
          <a:xfrm>
            <a:off x="372533" y="266330"/>
            <a:ext cx="10600267" cy="1161417"/>
          </a:xfrm>
        </p:spPr>
        <p:txBody>
          <a:bodyPr>
            <a:normAutofit fontScale="90000"/>
          </a:bodyPr>
          <a:lstStyle/>
          <a:p>
            <a:r>
              <a:rPr lang="cs-CZ" b="1" dirty="0"/>
              <a:t>Aktuální rozdíly v odměňování </a:t>
            </a:r>
            <a:br>
              <a:rPr lang="cs-CZ" b="1" dirty="0"/>
            </a:br>
            <a:r>
              <a:rPr lang="cs-CZ" b="1" dirty="0"/>
              <a:t>Žen a mužů v ČR - </a:t>
            </a:r>
            <a:br>
              <a:rPr lang="cs-CZ" b="1" dirty="0"/>
            </a:br>
            <a:r>
              <a:rPr lang="cs-CZ" b="1" dirty="0"/>
              <a:t>mezinárodní srovnání.</a:t>
            </a:r>
            <a:r>
              <a:rPr lang="cs-CZ" dirty="0"/>
              <a:t> </a:t>
            </a:r>
          </a:p>
        </p:txBody>
      </p:sp>
      <p:sp>
        <p:nvSpPr>
          <p:cNvPr id="3" name="Zástupný symbol pro obsah 2">
            <a:extLst>
              <a:ext uri="{FF2B5EF4-FFF2-40B4-BE49-F238E27FC236}">
                <a16:creationId xmlns:a16="http://schemas.microsoft.com/office/drawing/2014/main" id="{06D19D77-4E27-4A40-B7AC-106A09A64B6A}"/>
              </a:ext>
            </a:extLst>
          </p:cNvPr>
          <p:cNvSpPr>
            <a:spLocks noGrp="1"/>
          </p:cNvSpPr>
          <p:nvPr>
            <p:ph idx="1"/>
          </p:nvPr>
        </p:nvSpPr>
        <p:spPr>
          <a:xfrm>
            <a:off x="224590" y="1684421"/>
            <a:ext cx="11245516" cy="5173579"/>
          </a:xfrm>
        </p:spPr>
        <p:txBody>
          <a:bodyPr>
            <a:normAutofit fontScale="77500" lnSpcReduction="20000"/>
          </a:bodyPr>
          <a:lstStyle/>
          <a:p>
            <a:r>
              <a:rPr lang="cs-CZ" b="1" dirty="0"/>
              <a:t>Rovnost žen a mužů na trhu práce rovné odměňování </a:t>
            </a:r>
          </a:p>
          <a:p>
            <a:r>
              <a:rPr lang="cs-CZ" dirty="0">
                <a:hlinkClick r:id="rId2"/>
              </a:rPr>
              <a:t>https://www.mpsv.cz/rovnost-zen-a-muzu-rovne-odmenovani-a-logib</a:t>
            </a:r>
            <a:endParaRPr lang="cs-CZ" dirty="0"/>
          </a:p>
          <a:p>
            <a:r>
              <a:rPr lang="cs-CZ" dirty="0"/>
              <a:t>Průměrná měsíční mzda žen tvořila v roce 2018 78 % průměrné měsíční mzdy mužů. Ženy jsou odměňovány průměrně měsíčně o 22 % méně než muži. </a:t>
            </a:r>
          </a:p>
          <a:p>
            <a:r>
              <a:rPr lang="cs-CZ" dirty="0"/>
              <a:t>Rozdíl mezi průměrným platem ženy a průměrným platem muže činí 7 500 Kč měsíčně</a:t>
            </a:r>
            <a:r>
              <a:rPr lang="cs-CZ" b="1" dirty="0"/>
              <a:t>. Z důvodu těchto nerovností pak rodiny přicházejí v průměru o 90 000 Kč ročně. Nověji pak dle dat z roku 2020 cca o 80 000 Kč ročně. </a:t>
            </a:r>
            <a:r>
              <a:rPr lang="cs-CZ" dirty="0"/>
              <a:t>Rozdíl ve výdělku dopadá i na životní úroveň celých rodin. Nerovné odměňování se promítá i do rozdílné kvality života seniorek. </a:t>
            </a:r>
            <a:r>
              <a:rPr lang="cs-CZ" b="1" dirty="0"/>
              <a:t>Rozdíl ve výši důchodů činí dlouhodobě 17 % v neprospěch žen.</a:t>
            </a:r>
          </a:p>
          <a:p>
            <a:r>
              <a:rPr lang="cs-CZ" dirty="0"/>
              <a:t>Česká republika se ve srovnání s dalšími zeměmi EU pohybuje na +/- třetím nejhorším místě, Za Českou republikou se nachází (k roku 2019) už jen Německo, Rakousko a nejhůře je na tom Estonsko s 21,7 %. Nejlépe si vede Lucembursko, které má GPG pouhých 1,3 %. Celkově si ale lze všimnout zlepšení, že index v průběhu 4 let klesal, a to nejen v ČR, ale i ve většině ostatních zemích.</a:t>
            </a:r>
          </a:p>
          <a:p>
            <a:r>
              <a:rPr lang="cs-CZ" b="1" dirty="0"/>
              <a:t>Průměrný rozdíl v odměňování žen a mužů v České republice činil v roce 2018 20,1 %. </a:t>
            </a:r>
            <a:r>
              <a:rPr lang="cs-CZ" dirty="0"/>
              <a:t>Průměrně měsíčně o 6 748 Kč méně než muži .</a:t>
            </a:r>
          </a:p>
          <a:p>
            <a:r>
              <a:rPr lang="cs-CZ" dirty="0"/>
              <a:t>Rozdíl v odměňování mezi ženami a muži se v České republice dlouhodobě pohybuje kolem 20 %.  </a:t>
            </a:r>
            <a:r>
              <a:rPr lang="cs-CZ" b="1" dirty="0"/>
              <a:t>V roce 2020 činil dle statistik </a:t>
            </a:r>
            <a:r>
              <a:rPr lang="cs-CZ" b="1" dirty="0" err="1"/>
              <a:t>Eurostatu</a:t>
            </a:r>
            <a:r>
              <a:rPr lang="cs-CZ" b="1" dirty="0"/>
              <a:t> rozdíl mezi průměrným výdělkem ženy a muže 16,4 %,</a:t>
            </a:r>
            <a:r>
              <a:rPr lang="cs-CZ" dirty="0"/>
              <a:t> což představuje zhruba 6 800 Kč měsíčně.</a:t>
            </a:r>
          </a:p>
        </p:txBody>
      </p:sp>
    </p:spTree>
    <p:extLst>
      <p:ext uri="{BB962C8B-B14F-4D97-AF65-F5344CB8AC3E}">
        <p14:creationId xmlns:p14="http://schemas.microsoft.com/office/powerpoint/2010/main" val="376524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905AD-A17D-4C4F-994C-76A6C5D028FA}"/>
              </a:ext>
            </a:extLst>
          </p:cNvPr>
          <p:cNvSpPr>
            <a:spLocks noGrp="1"/>
          </p:cNvSpPr>
          <p:nvPr>
            <p:ph type="title"/>
          </p:nvPr>
        </p:nvSpPr>
        <p:spPr/>
        <p:txBody>
          <a:bodyPr>
            <a:normAutofit/>
          </a:bodyPr>
          <a:lstStyle/>
          <a:p>
            <a:r>
              <a:rPr lang="cs-CZ" b="1" dirty="0"/>
              <a:t>Rovnost žen a mužů na trhu práce a rovné odměňování</a:t>
            </a:r>
            <a:endParaRPr lang="cs-CZ" dirty="0"/>
          </a:p>
        </p:txBody>
      </p:sp>
      <p:sp>
        <p:nvSpPr>
          <p:cNvPr id="3" name="Zástupný symbol pro obsah 2">
            <a:extLst>
              <a:ext uri="{FF2B5EF4-FFF2-40B4-BE49-F238E27FC236}">
                <a16:creationId xmlns:a16="http://schemas.microsoft.com/office/drawing/2014/main" id="{E9B4B77E-74C5-407D-BF4F-9C48EC0B59FA}"/>
              </a:ext>
            </a:extLst>
          </p:cNvPr>
          <p:cNvSpPr>
            <a:spLocks noGrp="1"/>
          </p:cNvSpPr>
          <p:nvPr>
            <p:ph idx="1"/>
          </p:nvPr>
        </p:nvSpPr>
        <p:spPr>
          <a:xfrm>
            <a:off x="770021" y="2534654"/>
            <a:ext cx="11004884" cy="4035480"/>
          </a:xfrm>
        </p:spPr>
        <p:txBody>
          <a:bodyPr>
            <a:normAutofit fontScale="92500" lnSpcReduction="20000"/>
          </a:bodyPr>
          <a:lstStyle/>
          <a:p>
            <a:r>
              <a:rPr lang="cs-CZ" dirty="0">
                <a:hlinkClick r:id="rId2"/>
              </a:rPr>
              <a:t>https://rovnaodmena.cz/o-projektu/</a:t>
            </a:r>
            <a:r>
              <a:rPr lang="cs-CZ" dirty="0"/>
              <a:t> </a:t>
            </a:r>
          </a:p>
          <a:p>
            <a:r>
              <a:rPr lang="cs-CZ" dirty="0"/>
              <a:t> </a:t>
            </a:r>
          </a:p>
          <a:p>
            <a:r>
              <a:rPr lang="cs-CZ" b="1" dirty="0"/>
              <a:t>Ženy v Česku vydělávají výrazně méně než muži. Jejich průměrný hodinový výdělek je o 20,1 % nižší.</a:t>
            </a:r>
            <a:r>
              <a:rPr lang="cs-CZ" dirty="0"/>
              <a:t> Česko je tak v EU zemí se třetím nejvyšším rozdílem. Vyplývá to ze statistik, které u příležitosti Mezinárodního dne žen zveřejnil Evropský parlament. Studie ukázala, že v Česku se dá tzv. výdělková propast vysvětlit jen z necelé pětiny rozdílnou zaměstnaností, odpracovanou dobou a dalšími faktory. </a:t>
            </a:r>
            <a:r>
              <a:rPr lang="cs-CZ" b="1" dirty="0"/>
              <a:t>Čtyři pětiny představuje nevysvětlitelný rozdíl</a:t>
            </a:r>
            <a:r>
              <a:rPr lang="cs-CZ" dirty="0"/>
              <a:t> (</a:t>
            </a:r>
            <a:r>
              <a:rPr lang="cs-CZ" u="sng" dirty="0">
                <a:hlinkClick r:id="rId3"/>
              </a:rPr>
              <a:t>https://www.irozhlas.cz/ekonomika/prijem-muzi-zeny-eu-studie-cesko-eurostat-vydelkova-propast-evropska-unie_2003081729_jgr</a:t>
            </a:r>
            <a:r>
              <a:rPr lang="cs-CZ" dirty="0"/>
              <a:t>, cit. 30.11.2021).</a:t>
            </a:r>
          </a:p>
          <a:p>
            <a:endParaRPr lang="cs-CZ" dirty="0"/>
          </a:p>
          <a:p>
            <a:r>
              <a:rPr lang="cs-CZ" dirty="0">
                <a:hlinkClick r:id="rId4"/>
              </a:rPr>
              <a:t>https://www.rovnaodmena.cz/www/img/uploads/faktaoganderpaygap.pdf</a:t>
            </a:r>
            <a:r>
              <a:rPr lang="cs-CZ" dirty="0"/>
              <a:t> </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9790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B24EF-9BB5-4E4F-8C77-AE9ABF3835B6}"/>
              </a:ext>
            </a:extLst>
          </p:cNvPr>
          <p:cNvSpPr>
            <a:spLocks noGrp="1"/>
          </p:cNvSpPr>
          <p:nvPr>
            <p:ph type="title"/>
          </p:nvPr>
        </p:nvSpPr>
        <p:spPr/>
        <p:txBody>
          <a:bodyPr/>
          <a:lstStyle/>
          <a:p>
            <a:r>
              <a:rPr lang="cs-CZ" dirty="0"/>
              <a:t>Faktory </a:t>
            </a:r>
            <a:r>
              <a:rPr lang="cs-CZ" dirty="0" err="1"/>
              <a:t>ovlivŇující</a:t>
            </a:r>
            <a:r>
              <a:rPr lang="cs-CZ" dirty="0"/>
              <a:t> zaměstnanost žen</a:t>
            </a:r>
          </a:p>
        </p:txBody>
      </p:sp>
      <p:sp>
        <p:nvSpPr>
          <p:cNvPr id="3" name="Zástupný symbol pro obsah 2">
            <a:extLst>
              <a:ext uri="{FF2B5EF4-FFF2-40B4-BE49-F238E27FC236}">
                <a16:creationId xmlns:a16="http://schemas.microsoft.com/office/drawing/2014/main" id="{6BCA8386-ADD2-4C32-B67B-C6BB808E556E}"/>
              </a:ext>
            </a:extLst>
          </p:cNvPr>
          <p:cNvSpPr>
            <a:spLocks noGrp="1"/>
          </p:cNvSpPr>
          <p:nvPr>
            <p:ph idx="1"/>
          </p:nvPr>
        </p:nvSpPr>
        <p:spPr/>
        <p:txBody>
          <a:bodyPr>
            <a:normAutofit lnSpcReduction="10000"/>
          </a:bodyPr>
          <a:lstStyle/>
          <a:p>
            <a:pPr marL="0" indent="0">
              <a:buNone/>
            </a:pPr>
            <a:r>
              <a:rPr lang="cs-CZ" b="1" dirty="0"/>
              <a:t>Částečné úvazky </a:t>
            </a:r>
            <a:r>
              <a:rPr lang="cs-CZ" dirty="0"/>
              <a:t>– tyto umožňují ženám harmonizovat svůj pracovní a rodinný život. </a:t>
            </a:r>
          </a:p>
          <a:p>
            <a:pPr marL="0" indent="0">
              <a:buNone/>
            </a:pPr>
            <a:r>
              <a:rPr lang="cs-CZ" b="1" dirty="0"/>
              <a:t>Vzdělání, věk a počet dětí </a:t>
            </a:r>
            <a:r>
              <a:rPr lang="cs-CZ" dirty="0"/>
              <a:t>- věkové kategorie žen se liší dle zaměstnanosti v závislosti na zakládání rodiny a mateřství, ženy také déle studují a dříve odchází do důchodu. </a:t>
            </a:r>
          </a:p>
          <a:p>
            <a:pPr marL="0" indent="0">
              <a:buNone/>
            </a:pPr>
            <a:r>
              <a:rPr lang="cs-CZ" b="1" dirty="0"/>
              <a:t>Péče o závislé osoby </a:t>
            </a:r>
            <a:r>
              <a:rPr lang="cs-CZ" dirty="0"/>
              <a:t>– jasná nerovnováha, ženy se na péči o druhé podílí daleko více než muži, plyne to z genderových stereotypů a tradičního rozdělení mužských a ženských rolí, ale také z výše příjmu, o nějž by rodina přišla, kdyby byl pečujícím muž. </a:t>
            </a:r>
          </a:p>
        </p:txBody>
      </p:sp>
    </p:spTree>
    <p:extLst>
      <p:ext uri="{BB962C8B-B14F-4D97-AF65-F5344CB8AC3E}">
        <p14:creationId xmlns:p14="http://schemas.microsoft.com/office/powerpoint/2010/main" val="97177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8B449-2A00-493B-84AE-BD75AE6105CF}"/>
              </a:ext>
            </a:extLst>
          </p:cNvPr>
          <p:cNvSpPr>
            <a:spLocks noGrp="1"/>
          </p:cNvSpPr>
          <p:nvPr>
            <p:ph type="title"/>
          </p:nvPr>
        </p:nvSpPr>
        <p:spPr>
          <a:xfrm>
            <a:off x="2231136" y="272234"/>
            <a:ext cx="7729728" cy="1188720"/>
          </a:xfrm>
        </p:spPr>
        <p:txBody>
          <a:bodyPr/>
          <a:lstStyle/>
          <a:p>
            <a:r>
              <a:rPr lang="cs-CZ" dirty="0"/>
              <a:t>Média a gender</a:t>
            </a:r>
          </a:p>
        </p:txBody>
      </p:sp>
      <p:sp>
        <p:nvSpPr>
          <p:cNvPr id="3" name="Zástupný symbol pro obsah 2">
            <a:extLst>
              <a:ext uri="{FF2B5EF4-FFF2-40B4-BE49-F238E27FC236}">
                <a16:creationId xmlns:a16="http://schemas.microsoft.com/office/drawing/2014/main" id="{686CA2FF-2079-4998-A856-A3E840708584}"/>
              </a:ext>
            </a:extLst>
          </p:cNvPr>
          <p:cNvSpPr>
            <a:spLocks noGrp="1"/>
          </p:cNvSpPr>
          <p:nvPr>
            <p:ph idx="1"/>
          </p:nvPr>
        </p:nvSpPr>
        <p:spPr>
          <a:xfrm>
            <a:off x="514905" y="1535836"/>
            <a:ext cx="11150353" cy="5131293"/>
          </a:xfrm>
        </p:spPr>
        <p:txBody>
          <a:bodyPr>
            <a:normAutofit fontScale="85000" lnSpcReduction="20000"/>
          </a:bodyPr>
          <a:lstStyle/>
          <a:p>
            <a:r>
              <a:rPr lang="cs-CZ" dirty="0">
                <a:hlinkClick r:id="rId2"/>
              </a:rPr>
              <a:t>Stereotypy, které se projevují v </a:t>
            </a:r>
            <a:r>
              <a:rPr lang="cs-CZ" dirty="0" err="1">
                <a:hlinkClick r:id="rId2"/>
              </a:rPr>
              <a:t>mediovaných</a:t>
            </a:r>
            <a:r>
              <a:rPr lang="cs-CZ" dirty="0">
                <a:hlinkClick r:id="rId2"/>
              </a:rPr>
              <a:t> reprezentacích - MediaGram.cz</a:t>
            </a:r>
            <a:endParaRPr lang="cs-CZ" dirty="0"/>
          </a:p>
          <a:p>
            <a:endParaRPr lang="cs-CZ" dirty="0"/>
          </a:p>
          <a:p>
            <a:r>
              <a:rPr lang="cs-CZ" dirty="0"/>
              <a:t>Mediální stereotypy se vyskytují  ve zpravodajství, v publicistice, ale nejčastěji se s nimi setkáme v reklamách. Důkazem výskytu stereotypů v reklamě mohou být např. reklamy zobrazující ženy při domácích pracích, nákupech, starání se o děti, nebo v reklamách na kosmetiku a oděvy. Objevují se nejčastěji jako pasivní objekty, zatímco muži jsou aktivní (sportují, baví se s kamarády, vysvětlují něco ostatním, jsou ve vedoucích funkcích, rozhodují, organizují apod.).</a:t>
            </a:r>
          </a:p>
          <a:p>
            <a:r>
              <a:rPr lang="cs-CZ" dirty="0"/>
              <a:t>Nejčastějším mediálním stereotypem je právě tzv. </a:t>
            </a:r>
            <a:r>
              <a:rPr lang="cs-CZ" i="1" dirty="0"/>
              <a:t>genderový stereotyp</a:t>
            </a:r>
            <a:r>
              <a:rPr lang="cs-CZ" dirty="0"/>
              <a:t>. Genderové  (rodové) stereotypy vznikají důsledkem rozdílného hodnocení mužů a žen. Podávají zjednodušující obraz o mužích či ženách. Naše společnost je spíše maskulinní, proto se vyskytují genderové stereotypy týkající se žen častěji než ty mužské. V tomto stereotypu je muži přisuzováno právo vystupovat veřejně, reprezentovat rodinu, zatímco ženě přísluší vytvářet muži zázemí. Média tento stereotyp reprodukují jednak přímo např. tím, že více vyhledávají muže ve veřejných funkcích a umožňují jim přístup do médií) a jednak nepřímo např. tak, že na porušení tohoto stereotypu upozorňují jako na raritu (kladou ženám v podnikání či politice otázku, jestli jejich úspěch nevadí manželovi apod.).</a:t>
            </a:r>
          </a:p>
          <a:p>
            <a:endParaRPr lang="cs-CZ" dirty="0"/>
          </a:p>
          <a:p>
            <a:r>
              <a:rPr lang="cs-CZ" dirty="0">
                <a:hlinkClick r:id="rId3"/>
              </a:rPr>
              <a:t>Noc vědců 2021 / Fakulta veřejných politik v Opavě (slu.cz)</a:t>
            </a:r>
            <a:r>
              <a:rPr lang="cs-CZ" dirty="0"/>
              <a:t> </a:t>
            </a:r>
          </a:p>
          <a:p>
            <a:endParaRPr lang="cs-CZ" dirty="0"/>
          </a:p>
        </p:txBody>
      </p:sp>
    </p:spTree>
    <p:extLst>
      <p:ext uri="{BB962C8B-B14F-4D97-AF65-F5344CB8AC3E}">
        <p14:creationId xmlns:p14="http://schemas.microsoft.com/office/powerpoint/2010/main" val="280856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AC9B13-7B99-4F9F-9F09-FC34A5FE575E}"/>
              </a:ext>
            </a:extLst>
          </p:cNvPr>
          <p:cNvSpPr>
            <a:spLocks noGrp="1"/>
          </p:cNvSpPr>
          <p:nvPr>
            <p:ph type="title"/>
          </p:nvPr>
        </p:nvSpPr>
        <p:spPr/>
        <p:txBody>
          <a:bodyPr/>
          <a:lstStyle/>
          <a:p>
            <a:r>
              <a:rPr lang="cs-CZ" dirty="0"/>
              <a:t>Gender a pohlaví </a:t>
            </a:r>
          </a:p>
        </p:txBody>
      </p:sp>
      <p:sp>
        <p:nvSpPr>
          <p:cNvPr id="3" name="Zástupný symbol pro obsah 2">
            <a:extLst>
              <a:ext uri="{FF2B5EF4-FFF2-40B4-BE49-F238E27FC236}">
                <a16:creationId xmlns:a16="http://schemas.microsoft.com/office/drawing/2014/main" id="{ECFD90B2-E106-4F06-8EC8-F7D962486047}"/>
              </a:ext>
            </a:extLst>
          </p:cNvPr>
          <p:cNvSpPr>
            <a:spLocks noGrp="1"/>
          </p:cNvSpPr>
          <p:nvPr>
            <p:ph idx="1"/>
          </p:nvPr>
        </p:nvSpPr>
        <p:spPr>
          <a:xfrm>
            <a:off x="673767" y="2310063"/>
            <a:ext cx="11036969" cy="4547937"/>
          </a:xfrm>
        </p:spPr>
        <p:txBody>
          <a:bodyPr>
            <a:normAutofit fontScale="85000" lnSpcReduction="20000"/>
          </a:bodyPr>
          <a:lstStyle/>
          <a:p>
            <a:r>
              <a:rPr lang="cs-CZ" sz="2400" dirty="0"/>
              <a:t>Hned na začátku je důležité definovat dva důležité pojmy – pohlaví a gender. Tyto pojmy bývají často mezi sebou zaměňovány, proto je důležité vymezit mezi nimi rozdíly. Pohlaví je chápáno jako rozdíl mezi mužem a ženou zejména v biologickém a genetickém smyslu. Vyjadřuje fyziologické rozdíly jako například postava, mateřství, pohlavní hormony, fyzická zdatnost atd. (</a:t>
            </a:r>
            <a:r>
              <a:rPr lang="cs-CZ" sz="2400" dirty="0" err="1"/>
              <a:t>Koldinská</a:t>
            </a:r>
            <a:r>
              <a:rPr lang="cs-CZ" sz="2400" dirty="0"/>
              <a:t>, 2010). </a:t>
            </a:r>
          </a:p>
          <a:p>
            <a:r>
              <a:rPr lang="cs-CZ" sz="2400" dirty="0"/>
              <a:t>Genderové rozdíly (gender), jsou chápány jako rozdíly sociologické, které se tvoří až v průběhu samotného formování člověka v průběhu života. Jsou to sociální rozdíly, které vznikají na základě vývoje muže a ženy v daném prostředí. Mohou být ovlivněny okolním prostředím, kulturou země, daným (historickým) obdobím.</a:t>
            </a:r>
          </a:p>
          <a:p>
            <a:endParaRPr lang="cs-CZ" sz="2400" dirty="0"/>
          </a:p>
          <a:p>
            <a:r>
              <a:rPr lang="cs-CZ" sz="2400" dirty="0">
                <a:hlinkClick r:id="rId2"/>
              </a:rPr>
              <a:t>https://www.youtube.com/watch?v=BzWSUhked1E</a:t>
            </a:r>
            <a:endParaRPr lang="cs-CZ" sz="2400" dirty="0"/>
          </a:p>
          <a:p>
            <a:r>
              <a:rPr lang="cs-CZ" dirty="0"/>
              <a:t> </a:t>
            </a:r>
          </a:p>
        </p:txBody>
      </p:sp>
    </p:spTree>
    <p:extLst>
      <p:ext uri="{BB962C8B-B14F-4D97-AF65-F5344CB8AC3E}">
        <p14:creationId xmlns:p14="http://schemas.microsoft.com/office/powerpoint/2010/main" val="4459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DA836-9EDF-4C02-B1C8-FE8E4ECACDF9}"/>
              </a:ext>
            </a:extLst>
          </p:cNvPr>
          <p:cNvSpPr>
            <a:spLocks noGrp="1"/>
          </p:cNvSpPr>
          <p:nvPr>
            <p:ph type="title"/>
          </p:nvPr>
        </p:nvSpPr>
        <p:spPr>
          <a:xfrm>
            <a:off x="2231136" y="523240"/>
            <a:ext cx="7729728" cy="1188720"/>
          </a:xfrm>
        </p:spPr>
        <p:txBody>
          <a:bodyPr/>
          <a:lstStyle/>
          <a:p>
            <a:r>
              <a:rPr lang="cs-CZ" dirty="0"/>
              <a:t>Jde to i jinak… </a:t>
            </a:r>
          </a:p>
        </p:txBody>
      </p:sp>
      <p:pic>
        <p:nvPicPr>
          <p:cNvPr id="4" name="Zástupný symbol pro obsah 3">
            <a:extLst>
              <a:ext uri="{FF2B5EF4-FFF2-40B4-BE49-F238E27FC236}">
                <a16:creationId xmlns:a16="http://schemas.microsoft.com/office/drawing/2014/main" id="{28DAF19E-AA44-43B9-B2BD-35C7D1A72194}"/>
              </a:ext>
            </a:extLst>
          </p:cNvPr>
          <p:cNvPicPr>
            <a:picLocks noGrp="1" noChangeAspect="1"/>
          </p:cNvPicPr>
          <p:nvPr>
            <p:ph idx="1"/>
          </p:nvPr>
        </p:nvPicPr>
        <p:blipFill>
          <a:blip r:embed="rId2"/>
          <a:stretch>
            <a:fillRect/>
          </a:stretch>
        </p:blipFill>
        <p:spPr>
          <a:xfrm>
            <a:off x="2563510" y="1887005"/>
            <a:ext cx="7064980" cy="3954501"/>
          </a:xfrm>
          <a:prstGeom prst="rect">
            <a:avLst/>
          </a:prstGeom>
        </p:spPr>
      </p:pic>
    </p:spTree>
    <p:extLst>
      <p:ext uri="{BB962C8B-B14F-4D97-AF65-F5344CB8AC3E}">
        <p14:creationId xmlns:p14="http://schemas.microsoft.com/office/powerpoint/2010/main" val="41005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200BC-5E35-4936-A85D-434551CE6775}"/>
              </a:ext>
            </a:extLst>
          </p:cNvPr>
          <p:cNvSpPr>
            <a:spLocks noGrp="1"/>
          </p:cNvSpPr>
          <p:nvPr>
            <p:ph type="title"/>
          </p:nvPr>
        </p:nvSpPr>
        <p:spPr>
          <a:xfrm>
            <a:off x="2106849" y="352133"/>
            <a:ext cx="7729728" cy="1188720"/>
          </a:xfrm>
        </p:spPr>
        <p:txBody>
          <a:bodyPr/>
          <a:lstStyle/>
          <a:p>
            <a:r>
              <a:rPr lang="cs-CZ" dirty="0">
                <a:solidFill>
                  <a:srgbClr val="FF0000"/>
                </a:solidFill>
              </a:rPr>
              <a:t>Historie genderu</a:t>
            </a:r>
          </a:p>
        </p:txBody>
      </p:sp>
      <p:sp>
        <p:nvSpPr>
          <p:cNvPr id="3" name="Zástupný symbol pro obsah 2">
            <a:extLst>
              <a:ext uri="{FF2B5EF4-FFF2-40B4-BE49-F238E27FC236}">
                <a16:creationId xmlns:a16="http://schemas.microsoft.com/office/drawing/2014/main" id="{6C65FB91-9B9D-4711-ADEF-5A75B9BB7745}"/>
              </a:ext>
            </a:extLst>
          </p:cNvPr>
          <p:cNvSpPr>
            <a:spLocks noGrp="1"/>
          </p:cNvSpPr>
          <p:nvPr>
            <p:ph idx="1"/>
          </p:nvPr>
        </p:nvSpPr>
        <p:spPr>
          <a:xfrm>
            <a:off x="683581" y="2201662"/>
            <a:ext cx="10910656" cy="4304205"/>
          </a:xfrm>
        </p:spPr>
        <p:txBody>
          <a:bodyPr>
            <a:normAutofit fontScale="85000" lnSpcReduction="20000"/>
          </a:bodyPr>
          <a:lstStyle/>
          <a:p>
            <a:r>
              <a:rPr lang="cs-CZ" dirty="0"/>
              <a:t>Vytváření koncepce gender </a:t>
            </a:r>
            <a:r>
              <a:rPr lang="cs-CZ" dirty="0" err="1"/>
              <a:t>mainstreamingu</a:t>
            </a:r>
            <a:r>
              <a:rPr lang="cs-CZ" dirty="0"/>
              <a:t> se ojediněle vyskytovala už v 60. letech v souvislosti s oblastí rozvoje (Lind, </a:t>
            </a:r>
            <a:r>
              <a:rPr lang="cs-CZ" dirty="0" err="1"/>
              <a:t>Loether</a:t>
            </a:r>
            <a:r>
              <a:rPr lang="cs-CZ" dirty="0"/>
              <a:t>). Na mezinárodní úrovni se poprvé objevila na 3. Světové konferenci o ženách v Nairobi pořádané OSN v roce 1985, právě v souvislosti s oblastí rozvoje a jako prostředek integrace ženských hodnot do rozvojové činnosti (závěrečná zpráva o činnosti Skupiny specialistů Rady Evropy pro </a:t>
            </a:r>
            <a:r>
              <a:rPr lang="cs-CZ" dirty="0" err="1"/>
              <a:t>mainstreaming</a:t>
            </a:r>
            <a:r>
              <a:rPr lang="cs-CZ" dirty="0"/>
              <a:t>). Na 4. světové konferenci o ženách v Pekingu byl koncept doplněn o požadavek analyzovat před každým rozhodnutím dopad na ženy a muže, šlo o uplatnění tzv. gender </a:t>
            </a:r>
            <a:r>
              <a:rPr lang="cs-CZ" dirty="0" err="1"/>
              <a:t>impact</a:t>
            </a:r>
            <a:r>
              <a:rPr lang="cs-CZ" dirty="0"/>
              <a:t> </a:t>
            </a:r>
            <a:r>
              <a:rPr lang="cs-CZ" dirty="0" err="1"/>
              <a:t>assesment</a:t>
            </a:r>
            <a:r>
              <a:rPr lang="cs-CZ" dirty="0"/>
              <a:t>. Na této konferenci byl tento koncept zakotven do schválené Akční platformy a vytvořil tak startovní práh pro současná pojetí a strategie gender </a:t>
            </a:r>
            <a:r>
              <a:rPr lang="cs-CZ" dirty="0" err="1"/>
              <a:t>mainstreamingu</a:t>
            </a:r>
            <a:r>
              <a:rPr lang="cs-CZ" dirty="0"/>
              <a:t>. </a:t>
            </a:r>
          </a:p>
          <a:p>
            <a:r>
              <a:rPr lang="cs-CZ" dirty="0"/>
              <a:t>Zvláštní zasedání Valného shromáždění OSN v New Yorku v červnu 2000 vydalo doporučení Zpráva ad hoc pracovního výboru 23. zvláštního zasedání Valného shromáždění OSN (tzv. Peking+5). </a:t>
            </a:r>
          </a:p>
          <a:p>
            <a:r>
              <a:rPr lang="cs-CZ" dirty="0">
                <a:solidFill>
                  <a:srgbClr val="FF0000"/>
                </a:solidFill>
              </a:rPr>
              <a:t>Česká společnost se pod tlakem přijatých mezinárodních závazků i poslaneckých iniciativ, věnuje na vládní úrovni otázkám rovných příležitostí a rovnoprávného postavení obou pohlaví s větší pozorností než dříve, což se projevilo především přijetím vládního programu „Priority a postupy vlády při prosazování rovnosti mužů a žen“.</a:t>
            </a:r>
          </a:p>
        </p:txBody>
      </p:sp>
    </p:spTree>
    <p:extLst>
      <p:ext uri="{BB962C8B-B14F-4D97-AF65-F5344CB8AC3E}">
        <p14:creationId xmlns:p14="http://schemas.microsoft.com/office/powerpoint/2010/main" val="8180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82ED7-B145-4F57-9F3D-D1EEA41F9948}"/>
              </a:ext>
            </a:extLst>
          </p:cNvPr>
          <p:cNvSpPr>
            <a:spLocks noGrp="1"/>
          </p:cNvSpPr>
          <p:nvPr>
            <p:ph type="title"/>
          </p:nvPr>
        </p:nvSpPr>
        <p:spPr/>
        <p:txBody>
          <a:bodyPr/>
          <a:lstStyle/>
          <a:p>
            <a:r>
              <a:rPr lang="cs-CZ" dirty="0">
                <a:solidFill>
                  <a:srgbClr val="FF0000"/>
                </a:solidFill>
              </a:rPr>
              <a:t>Prosazování rovnosti sleduje OSN ve 12 kritických oblastech: </a:t>
            </a:r>
          </a:p>
        </p:txBody>
      </p:sp>
      <p:sp>
        <p:nvSpPr>
          <p:cNvPr id="3" name="Zástupný symbol pro obsah 2">
            <a:extLst>
              <a:ext uri="{FF2B5EF4-FFF2-40B4-BE49-F238E27FC236}">
                <a16:creationId xmlns:a16="http://schemas.microsoft.com/office/drawing/2014/main" id="{F2598DAF-2884-4A6E-B640-4F083BFCB8A4}"/>
              </a:ext>
            </a:extLst>
          </p:cNvPr>
          <p:cNvSpPr>
            <a:spLocks noGrp="1"/>
          </p:cNvSpPr>
          <p:nvPr>
            <p:ph idx="1"/>
          </p:nvPr>
        </p:nvSpPr>
        <p:spPr/>
        <p:txBody>
          <a:bodyPr>
            <a:normAutofit fontScale="92500"/>
          </a:bodyPr>
          <a:lstStyle/>
          <a:p>
            <a:r>
              <a:rPr lang="cs-CZ" dirty="0"/>
              <a:t>Chudoba žen. Nerovný přístup ke vzdělání. Ekonomická nerovnost. </a:t>
            </a:r>
          </a:p>
          <a:p>
            <a:r>
              <a:rPr lang="cs-CZ" dirty="0"/>
              <a:t>Násilí na ženách. Důsledky válek a konfliktů na ženy. Nerovný přístup ke zdravotní péči a službám. </a:t>
            </a:r>
          </a:p>
          <a:p>
            <a:r>
              <a:rPr lang="cs-CZ" dirty="0"/>
              <a:t>Nerovné zastoupení žen v mocenských a rozhodovacích orgánech. Nedostatečné mechanismy na podporu </a:t>
            </a:r>
            <a:r>
              <a:rPr lang="cs-CZ" dirty="0" err="1"/>
              <a:t>seberozvoje</a:t>
            </a:r>
            <a:r>
              <a:rPr lang="cs-CZ" dirty="0"/>
              <a:t> žen. Diskriminace a násilí na dívkách.</a:t>
            </a:r>
          </a:p>
          <a:p>
            <a:r>
              <a:rPr lang="cs-CZ" dirty="0"/>
              <a:t>Stereotypní prezentace žen v médiích a nerovný přístup k nim. </a:t>
            </a:r>
            <a:r>
              <a:rPr lang="cs-CZ" dirty="0" err="1"/>
              <a:t>Genderově</a:t>
            </a:r>
            <a:r>
              <a:rPr lang="cs-CZ" dirty="0"/>
              <a:t> nerovný vliv na rozdělování přírodních zdrojů a vliv na ochranu životního prostředí. </a:t>
            </a:r>
            <a:r>
              <a:rPr lang="cs-CZ" dirty="0" err="1"/>
              <a:t>Genderově</a:t>
            </a:r>
            <a:r>
              <a:rPr lang="cs-CZ" dirty="0"/>
              <a:t> nerovné prosazování a dodržování lidských práv. </a:t>
            </a:r>
          </a:p>
          <a:p>
            <a:endParaRPr lang="cs-CZ" dirty="0"/>
          </a:p>
        </p:txBody>
      </p:sp>
    </p:spTree>
    <p:extLst>
      <p:ext uri="{BB962C8B-B14F-4D97-AF65-F5344CB8AC3E}">
        <p14:creationId xmlns:p14="http://schemas.microsoft.com/office/powerpoint/2010/main" val="273784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2F3F-D4E2-4C60-9E62-372BADF097C5}"/>
              </a:ext>
            </a:extLst>
          </p:cNvPr>
          <p:cNvSpPr>
            <a:spLocks noGrp="1"/>
          </p:cNvSpPr>
          <p:nvPr>
            <p:ph type="title"/>
          </p:nvPr>
        </p:nvSpPr>
        <p:spPr/>
        <p:txBody>
          <a:bodyPr/>
          <a:lstStyle/>
          <a:p>
            <a:r>
              <a:rPr lang="cs-CZ" dirty="0"/>
              <a:t>GENDER JAKO PROBLÉM</a:t>
            </a:r>
          </a:p>
        </p:txBody>
      </p:sp>
      <p:sp>
        <p:nvSpPr>
          <p:cNvPr id="3" name="Zástupný symbol pro obsah 2">
            <a:extLst>
              <a:ext uri="{FF2B5EF4-FFF2-40B4-BE49-F238E27FC236}">
                <a16:creationId xmlns:a16="http://schemas.microsoft.com/office/drawing/2014/main" id="{4A9DA4CF-DB5E-4DC4-9D69-591730C8F211}"/>
              </a:ext>
            </a:extLst>
          </p:cNvPr>
          <p:cNvSpPr>
            <a:spLocks noGrp="1"/>
          </p:cNvSpPr>
          <p:nvPr>
            <p:ph idx="1"/>
          </p:nvPr>
        </p:nvSpPr>
        <p:spPr/>
        <p:txBody>
          <a:bodyPr>
            <a:normAutofit fontScale="92500" lnSpcReduction="10000"/>
          </a:bodyPr>
          <a:lstStyle/>
          <a:p>
            <a:r>
              <a:rPr lang="cs-CZ" dirty="0"/>
              <a:t>Od roku 1998 se zabývala problematikou rovnosti mužů a žen Rada vlády pro lidská práva, konkrétně její Výbor pro odstranění všech forem diskriminace žen, jakožto poradní orgán vlády. Ve stejném roce vzniklo na Ministerstvu práce a sociálních věcí oddělení pro rovnost mužů a žen, které má v oblasti politiky genderu koncepční a koordinační roli.</a:t>
            </a:r>
          </a:p>
          <a:p>
            <a:r>
              <a:rPr lang="cs-CZ" dirty="0">
                <a:solidFill>
                  <a:srgbClr val="FF0000"/>
                </a:solidFill>
              </a:rPr>
              <a:t>Koncept genderu vyvolává protichůdné postoje a emoce ve společnosti. </a:t>
            </a:r>
            <a:r>
              <a:rPr lang="cs-CZ" dirty="0"/>
              <a:t>U některých jedinců genderové téma budí dojem spásného řešení problémů budoucnosti, neboť se zdá být cestou zvýšení užitku a zisku jak ženám, tak mužům, jednotlivcům i celé společnosti. Oponenti tohoto názoru však gender považují za další fintu klasického feminismu. </a:t>
            </a:r>
          </a:p>
        </p:txBody>
      </p:sp>
    </p:spTree>
    <p:extLst>
      <p:ext uri="{BB962C8B-B14F-4D97-AF65-F5344CB8AC3E}">
        <p14:creationId xmlns:p14="http://schemas.microsoft.com/office/powerpoint/2010/main" val="3505601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10194-83CA-441A-967C-5ABE24DD4F5B}"/>
              </a:ext>
            </a:extLst>
          </p:cNvPr>
          <p:cNvSpPr>
            <a:spLocks noGrp="1"/>
          </p:cNvSpPr>
          <p:nvPr>
            <p:ph type="title"/>
          </p:nvPr>
        </p:nvSpPr>
        <p:spPr>
          <a:xfrm>
            <a:off x="913775" y="591884"/>
            <a:ext cx="10364451" cy="793033"/>
          </a:xfrm>
        </p:spPr>
        <p:txBody>
          <a:bodyPr/>
          <a:lstStyle/>
          <a:p>
            <a:r>
              <a:rPr lang="cs-CZ" dirty="0">
                <a:solidFill>
                  <a:srgbClr val="FF0000"/>
                </a:solidFill>
              </a:rPr>
              <a:t>FEMINISMUS</a:t>
            </a:r>
          </a:p>
        </p:txBody>
      </p:sp>
      <p:sp>
        <p:nvSpPr>
          <p:cNvPr id="3" name="Zástupný symbol pro obsah 2">
            <a:extLst>
              <a:ext uri="{FF2B5EF4-FFF2-40B4-BE49-F238E27FC236}">
                <a16:creationId xmlns:a16="http://schemas.microsoft.com/office/drawing/2014/main" id="{5A6C3731-FF72-4A7F-A4CE-AD929D954BD8}"/>
              </a:ext>
            </a:extLst>
          </p:cNvPr>
          <p:cNvSpPr>
            <a:spLocks noGrp="1"/>
          </p:cNvSpPr>
          <p:nvPr>
            <p:ph idx="1"/>
          </p:nvPr>
        </p:nvSpPr>
        <p:spPr>
          <a:xfrm>
            <a:off x="363984" y="1757779"/>
            <a:ext cx="11301273" cy="5126854"/>
          </a:xfrm>
        </p:spPr>
        <p:txBody>
          <a:bodyPr>
            <a:normAutofit fontScale="92500" lnSpcReduction="10000"/>
          </a:bodyPr>
          <a:lstStyle/>
          <a:p>
            <a:pPr marL="0" indent="0">
              <a:buNone/>
            </a:pPr>
            <a:r>
              <a:rPr lang="cs-CZ" dirty="0"/>
              <a:t>je hnutí s počátky na přelomu 18/19.st. Vycházelo z přesvědčení o nerovném postavení žen ve společnosti. Feministky tzv. první vlny usilovaly především o dosažení základních občanských práv (volební právo, právo na vzdělání a na majetek). V tzv. druhé vlně se feminismus rozvíjel v šedesátých letech dvacátého století v USA, kdy byl úzce spojen zejména s bojem za lidská práva pro všechny (odstranění nerovného postavení rasových a etnických skupin, žen atd.). V třetí vlně feminismu byly názorové proudy rozmanité, jejich cílem bylo rozvíjet dosažená ženská práva. </a:t>
            </a:r>
          </a:p>
          <a:p>
            <a:pPr marL="0" indent="0">
              <a:buNone/>
            </a:pPr>
            <a:r>
              <a:rPr lang="cs-CZ" dirty="0"/>
              <a:t>Feministky třetí vlny nevidí v mužích nepřátele, usilují o společný dialog. Feministky se zabývají širokou škálou oblastí a vycházejí z různých teorií. Některé požadavky jsou však společné: </a:t>
            </a:r>
            <a:r>
              <a:rPr lang="cs-CZ" b="1" dirty="0"/>
              <a:t>stejné mzdy žen a mužů za stejnou práci, stejné příležitosti a stejný přístup ke vzdělání mužů a žen, možnost antikoncepce a interrupce, společné formy péče o děti, právní a finanční nezávislost všech žen, ukončení diskriminace homosexuálně orientovaných žen, ochrana všech žen bez ohledu na jejich status před jakýmikoliv formami násilí, přeformulování všech zákonů, přestrukturování institucí, které zvýrazňují mužskou dominanci a přímo či nepřímo umožňují jakoukoli agresi mužů vůči ženám </a:t>
            </a:r>
          </a:p>
        </p:txBody>
      </p:sp>
    </p:spTree>
    <p:extLst>
      <p:ext uri="{BB962C8B-B14F-4D97-AF65-F5344CB8AC3E}">
        <p14:creationId xmlns:p14="http://schemas.microsoft.com/office/powerpoint/2010/main" val="415722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214D0B-473B-4B2A-870E-8C0022987850}"/>
              </a:ext>
            </a:extLst>
          </p:cNvPr>
          <p:cNvSpPr>
            <a:spLocks noGrp="1"/>
          </p:cNvSpPr>
          <p:nvPr>
            <p:ph type="title"/>
          </p:nvPr>
        </p:nvSpPr>
        <p:spPr/>
        <p:txBody>
          <a:bodyPr/>
          <a:lstStyle/>
          <a:p>
            <a:r>
              <a:rPr lang="cs-CZ" dirty="0"/>
              <a:t>DISKRIMINACE NA ZÁKLADĚ POHLAVÍ</a:t>
            </a:r>
          </a:p>
        </p:txBody>
      </p:sp>
      <p:sp>
        <p:nvSpPr>
          <p:cNvPr id="3" name="Zástupný symbol pro obsah 2">
            <a:extLst>
              <a:ext uri="{FF2B5EF4-FFF2-40B4-BE49-F238E27FC236}">
                <a16:creationId xmlns:a16="http://schemas.microsoft.com/office/drawing/2014/main" id="{F5DBE2B7-07D5-4466-8235-156A85797106}"/>
              </a:ext>
            </a:extLst>
          </p:cNvPr>
          <p:cNvSpPr>
            <a:spLocks noGrp="1"/>
          </p:cNvSpPr>
          <p:nvPr>
            <p:ph idx="1"/>
          </p:nvPr>
        </p:nvSpPr>
        <p:spPr/>
        <p:txBody>
          <a:bodyPr/>
          <a:lstStyle/>
          <a:p>
            <a:r>
              <a:rPr lang="cs-CZ" dirty="0">
                <a:solidFill>
                  <a:srgbClr val="FF0000"/>
                </a:solidFill>
              </a:rPr>
              <a:t>PŘÍMÁ</a:t>
            </a:r>
            <a:r>
              <a:rPr lang="cs-CZ" dirty="0"/>
              <a:t> představuje situace, kdy je s osobou zacházeno hůře kvůli jejímu nebo jeho pohlaví (např. v inzerátech typu "přijmeme muže na místo ředitele"). </a:t>
            </a:r>
          </a:p>
          <a:p>
            <a:r>
              <a:rPr lang="cs-CZ" dirty="0">
                <a:solidFill>
                  <a:srgbClr val="FF0000"/>
                </a:solidFill>
              </a:rPr>
              <a:t>NEPŘÍMÁ</a:t>
            </a:r>
            <a:r>
              <a:rPr lang="cs-CZ" dirty="0"/>
              <a:t> vysvětluje situace, kdy zákon, politika nebo praxe, které se jeví na první pohled jako neutrální, mají neadekvátně negativní vliv na příslušníky jednoho pohlaví. Zaměstnavatel rozhodne, že zaměstnanci na částečný úvazek nemají nárok na penzijní připojištění, které hradí zaměstnancům na plný úvazek. Protože na částečný úvazek pracují téměř výhradně ženy, toto opatření působí diskriminačně proti nim. </a:t>
            </a:r>
          </a:p>
          <a:p>
            <a:endParaRPr lang="cs-CZ" dirty="0"/>
          </a:p>
        </p:txBody>
      </p:sp>
    </p:spTree>
    <p:extLst>
      <p:ext uri="{BB962C8B-B14F-4D97-AF65-F5344CB8AC3E}">
        <p14:creationId xmlns:p14="http://schemas.microsoft.com/office/powerpoint/2010/main" val="148659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A6051C3-B70F-42F9-A223-8053BE87BEC6}"/>
              </a:ext>
            </a:extLst>
          </p:cNvPr>
          <p:cNvSpPr>
            <a:spLocks noGrp="1"/>
          </p:cNvSpPr>
          <p:nvPr>
            <p:ph sz="half" idx="2"/>
          </p:nvPr>
        </p:nvSpPr>
        <p:spPr>
          <a:xfrm>
            <a:off x="1512414" y="2313433"/>
            <a:ext cx="4826242" cy="4256042"/>
          </a:xfrm>
        </p:spPr>
        <p:txBody>
          <a:bodyPr>
            <a:normAutofit fontScale="70000" lnSpcReduction="20000"/>
          </a:bodyPr>
          <a:lstStyle/>
          <a:p>
            <a:r>
              <a:rPr lang="cs-CZ" b="1" dirty="0"/>
              <a:t>Proč jsem </a:t>
            </a:r>
            <a:r>
              <a:rPr lang="cs-CZ" b="1" dirty="0" err="1"/>
              <a:t>feminist</a:t>
            </a:r>
            <a:r>
              <a:rPr lang="cs-CZ" b="1" dirty="0"/>
              <a:t>(k)ou: </a:t>
            </a:r>
            <a:r>
              <a:rPr lang="fr-FR" dirty="0"/>
              <a:t>Francouzský institut: </a:t>
            </a:r>
            <a:r>
              <a:rPr lang="fr-FR" u="sng" dirty="0">
                <a:hlinkClick r:id="rId2" tooltip="https://www.youtube.com/watch?v=xFphbYKZctM"/>
              </a:rPr>
              <a:t>https://www.youtube.com/…ctM</a:t>
            </a:r>
            <a:r>
              <a:rPr lang="cs-CZ" u="sng" dirty="0"/>
              <a:t> </a:t>
            </a:r>
            <a:r>
              <a:rPr lang="cs-CZ" b="1" dirty="0"/>
              <a:t> </a:t>
            </a:r>
          </a:p>
          <a:p>
            <a:pPr fontAlgn="base"/>
            <a:r>
              <a:rPr lang="cs-CZ" b="1" dirty="0"/>
              <a:t>Ženy nechtějí do politiky? Nevěřte povídačkám, volit chodí poctivěji než muži, říká </a:t>
            </a:r>
            <a:r>
              <a:rPr lang="cs-CZ" b="1" dirty="0" err="1"/>
              <a:t>Smiggels</a:t>
            </a:r>
            <a:r>
              <a:rPr lang="cs-CZ" b="1" dirty="0"/>
              <a:t> Kavková</a:t>
            </a:r>
          </a:p>
          <a:p>
            <a:pPr fontAlgn="base"/>
            <a:r>
              <a:rPr lang="cs-CZ" b="1" u="sng" dirty="0">
                <a:hlinkClick r:id="rId3" tooltip="https://video.aktualne.cz/dvtv/zeny-nechteji-do-politiky-neverte-povidackam-volit-chodi-poc/r~d5b81e7c979711e7a0c50025900fea04/?redirected=1505291868"/>
              </a:rPr>
              <a:t>https://video.aktualne.cz/…868</a:t>
            </a:r>
            <a:endParaRPr lang="cs-CZ" b="1" dirty="0"/>
          </a:p>
          <a:p>
            <a:r>
              <a:rPr lang="cs-CZ" dirty="0"/>
              <a:t>Ženy a muži mají odlišné životní zkušenosti a často i odlišné politické priority. V české politice, která je pořád ještě pánským klubem, životní zkušenosti žen chybí, říká Jana </a:t>
            </a:r>
            <a:r>
              <a:rPr lang="cs-CZ" dirty="0" err="1"/>
              <a:t>Smiggels</a:t>
            </a:r>
            <a:r>
              <a:rPr lang="cs-CZ" dirty="0"/>
              <a:t> Kavková, ředitelka Fórum 50 % a předsedkyně České ženské lobby. Více v dalším díle DVTV Apel. </a:t>
            </a:r>
          </a:p>
          <a:p>
            <a:r>
              <a:rPr lang="cs-CZ" dirty="0"/>
              <a:t>Film: </a:t>
            </a:r>
            <a:r>
              <a:rPr lang="cs-CZ" u="sng" dirty="0">
                <a:hlinkClick r:id="rId4" tooltip="https://www.csfd.cz/film/367116-sufrazetka/prehled/"/>
              </a:rPr>
              <a:t>https://www.csfd.cz/…</a:t>
            </a:r>
            <a:r>
              <a:rPr lang="cs-CZ" u="sng" dirty="0" err="1">
                <a:hlinkClick r:id="rId4" tooltip="https://www.csfd.cz/film/367116-sufrazetka/prehled/"/>
              </a:rPr>
              <a:t>ed</a:t>
            </a:r>
            <a:r>
              <a:rPr lang="cs-CZ" u="sng" dirty="0">
                <a:hlinkClick r:id="rId4" tooltip="https://www.csfd.cz/film/367116-sufrazetka/prehled/"/>
              </a:rPr>
              <a:t>/</a:t>
            </a:r>
            <a:r>
              <a:rPr lang="cs-CZ" dirty="0"/>
              <a:t>  </a:t>
            </a:r>
          </a:p>
          <a:p>
            <a:pPr marL="0" lvl="0" indent="0" eaLnBrk="0" fontAlgn="base" hangingPunct="0">
              <a:spcBef>
                <a:spcPct val="0"/>
              </a:spcBef>
              <a:spcAft>
                <a:spcPct val="0"/>
              </a:spcAft>
              <a:buClrTx/>
              <a:buNone/>
            </a:pPr>
            <a:endParaRPr lang="cs-CZ" altLang="cs-CZ" b="1" dirty="0">
              <a:solidFill>
                <a:schemeClr val="tx1"/>
              </a:solidFill>
              <a:latin typeface="Open Sans"/>
            </a:endParaRPr>
          </a:p>
          <a:p>
            <a:pPr marL="0" lvl="0" indent="0" eaLnBrk="0" fontAlgn="base" hangingPunct="0">
              <a:spcBef>
                <a:spcPct val="0"/>
              </a:spcBef>
              <a:spcAft>
                <a:spcPct val="0"/>
              </a:spcAft>
              <a:buClrTx/>
              <a:buNone/>
            </a:pPr>
            <a:r>
              <a:rPr lang="cs-CZ" altLang="cs-CZ" b="1" dirty="0">
                <a:solidFill>
                  <a:schemeClr val="tx1"/>
                </a:solidFill>
                <a:latin typeface="Open Sans"/>
              </a:rPr>
              <a:t>Sufražetka</a:t>
            </a:r>
            <a:r>
              <a:rPr lang="cs-CZ" altLang="cs-CZ" dirty="0">
                <a:solidFill>
                  <a:schemeClr val="tx1"/>
                </a:solidFill>
                <a:latin typeface="Open Sans"/>
              </a:rPr>
              <a:t>, d</a:t>
            </a:r>
            <a:r>
              <a:rPr lang="cs-CZ" altLang="cs-CZ" dirty="0">
                <a:solidFill>
                  <a:srgbClr val="000000"/>
                </a:solidFill>
                <a:latin typeface="-apple-system"/>
              </a:rPr>
              <a:t>rama, Velká Británie, 2015, 106 min</a:t>
            </a:r>
          </a:p>
          <a:p>
            <a:r>
              <a:rPr lang="cs-CZ" altLang="cs-CZ" b="1" dirty="0">
                <a:solidFill>
                  <a:schemeClr val="tx1"/>
                </a:solidFill>
                <a:latin typeface="Open Sans"/>
              </a:rPr>
              <a:t> </a:t>
            </a:r>
          </a:p>
          <a:p>
            <a:endParaRPr lang="cs-CZ" dirty="0"/>
          </a:p>
        </p:txBody>
      </p:sp>
      <p:pic>
        <p:nvPicPr>
          <p:cNvPr id="8" name="Zástupný symbol pro obsah 7">
            <a:extLst>
              <a:ext uri="{FF2B5EF4-FFF2-40B4-BE49-F238E27FC236}">
                <a16:creationId xmlns:a16="http://schemas.microsoft.com/office/drawing/2014/main" id="{D977EF4D-1778-46E0-90B7-0D3BC8A9C2E4}"/>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31296" y="3143250"/>
            <a:ext cx="3868095" cy="2597150"/>
          </a:xfrm>
        </p:spPr>
      </p:pic>
      <p:sp>
        <p:nvSpPr>
          <p:cNvPr id="6" name="Zástupný symbol pro text 5">
            <a:extLst>
              <a:ext uri="{FF2B5EF4-FFF2-40B4-BE49-F238E27FC236}">
                <a16:creationId xmlns:a16="http://schemas.microsoft.com/office/drawing/2014/main" id="{545BF89A-FDE2-4079-9579-FDD86D52E373}"/>
              </a:ext>
            </a:extLst>
          </p:cNvPr>
          <p:cNvSpPr>
            <a:spLocks noGrp="1"/>
          </p:cNvSpPr>
          <p:nvPr>
            <p:ph type="body" sz="quarter" idx="13"/>
          </p:nvPr>
        </p:nvSpPr>
        <p:spPr/>
        <p:txBody>
          <a:bodyPr/>
          <a:lstStyle/>
          <a:p>
            <a:r>
              <a:rPr lang="cs-CZ" dirty="0"/>
              <a:t>Jana </a:t>
            </a:r>
            <a:r>
              <a:rPr lang="cs-CZ" dirty="0" err="1"/>
              <a:t>Smiggels</a:t>
            </a:r>
            <a:r>
              <a:rPr lang="cs-CZ" dirty="0"/>
              <a:t> Kavková</a:t>
            </a:r>
          </a:p>
        </p:txBody>
      </p:sp>
      <p:sp>
        <p:nvSpPr>
          <p:cNvPr id="2" name="Nadpis 1">
            <a:extLst>
              <a:ext uri="{FF2B5EF4-FFF2-40B4-BE49-F238E27FC236}">
                <a16:creationId xmlns:a16="http://schemas.microsoft.com/office/drawing/2014/main" id="{76359AC0-38B8-43BC-BF97-C1C3FA4786E7}"/>
              </a:ext>
            </a:extLst>
          </p:cNvPr>
          <p:cNvSpPr>
            <a:spLocks noGrp="1"/>
          </p:cNvSpPr>
          <p:nvPr>
            <p:ph type="title"/>
          </p:nvPr>
        </p:nvSpPr>
        <p:spPr/>
        <p:txBody>
          <a:bodyPr/>
          <a:lstStyle/>
          <a:p>
            <a:r>
              <a:rPr lang="cs-CZ" dirty="0"/>
              <a:t>Dnešní podoba ženského hnutí</a:t>
            </a:r>
          </a:p>
        </p:txBody>
      </p:sp>
      <p:sp>
        <p:nvSpPr>
          <p:cNvPr id="7" name="AutoShape 2" descr="Velká Británie">
            <a:extLst>
              <a:ext uri="{FF2B5EF4-FFF2-40B4-BE49-F238E27FC236}">
                <a16:creationId xmlns:a16="http://schemas.microsoft.com/office/drawing/2014/main" id="{A6C8801D-A356-41E1-B69F-A324A1BC5DE1}"/>
              </a:ext>
            </a:extLst>
          </p:cNvPr>
          <p:cNvSpPr>
            <a:spLocks noChangeAspect="1" noChangeArrowheads="1"/>
          </p:cNvSpPr>
          <p:nvPr/>
        </p:nvSpPr>
        <p:spPr bwMode="auto">
          <a:xfrm>
            <a:off x="-7522" y="-23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všechny plakáty">
            <a:hlinkClick r:id="rId6" tooltip="všechny plakáty"/>
            <a:extLst>
              <a:ext uri="{FF2B5EF4-FFF2-40B4-BE49-F238E27FC236}">
                <a16:creationId xmlns:a16="http://schemas.microsoft.com/office/drawing/2014/main" id="{A5D7755D-7A81-4E3F-9E9F-92B413EAB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664" y="181736"/>
            <a:ext cx="133350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C5170D5-10A5-40E7-B438-8C774739FBEF}"/>
              </a:ext>
            </a:extLst>
          </p:cNvPr>
          <p:cNvSpPr>
            <a:spLocks noGrp="1"/>
          </p:cNvSpPr>
          <p:nvPr>
            <p:ph type="title"/>
          </p:nvPr>
        </p:nvSpPr>
        <p:spPr/>
        <p:txBody>
          <a:bodyPr/>
          <a:lstStyle/>
          <a:p>
            <a:r>
              <a:rPr lang="cs-CZ" dirty="0"/>
              <a:t>SEMINÁŘ</a:t>
            </a:r>
          </a:p>
        </p:txBody>
      </p:sp>
      <p:sp>
        <p:nvSpPr>
          <p:cNvPr id="8" name="Zástupný symbol pro obsah 7">
            <a:extLst>
              <a:ext uri="{FF2B5EF4-FFF2-40B4-BE49-F238E27FC236}">
                <a16:creationId xmlns:a16="http://schemas.microsoft.com/office/drawing/2014/main" id="{77E302E6-5EEE-41E8-8846-75DF870FC9B2}"/>
              </a:ext>
            </a:extLst>
          </p:cNvPr>
          <p:cNvSpPr>
            <a:spLocks noGrp="1"/>
          </p:cNvSpPr>
          <p:nvPr>
            <p:ph sz="quarter" idx="13"/>
          </p:nvPr>
        </p:nvSpPr>
        <p:spPr/>
        <p:txBody>
          <a:bodyPr/>
          <a:lstStyle/>
          <a:p>
            <a:r>
              <a:rPr lang="cs-CZ" dirty="0"/>
              <a:t>Úkoly k přemýšlení… </a:t>
            </a:r>
          </a:p>
        </p:txBody>
      </p:sp>
    </p:spTree>
    <p:extLst>
      <p:ext uri="{BB962C8B-B14F-4D97-AF65-F5344CB8AC3E}">
        <p14:creationId xmlns:p14="http://schemas.microsoft.com/office/powerpoint/2010/main" val="297828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29DD4-D325-43B4-9929-20387303C74D}"/>
              </a:ext>
            </a:extLst>
          </p:cNvPr>
          <p:cNvSpPr>
            <a:spLocks noGrp="1"/>
          </p:cNvSpPr>
          <p:nvPr>
            <p:ph type="title"/>
          </p:nvPr>
        </p:nvSpPr>
        <p:spPr/>
        <p:txBody>
          <a:bodyPr/>
          <a:lstStyle/>
          <a:p>
            <a:r>
              <a:rPr lang="cs-CZ" i="1" dirty="0"/>
              <a:t>Heterosexuální dotazník</a:t>
            </a:r>
            <a:endParaRPr lang="cs-CZ" dirty="0"/>
          </a:p>
        </p:txBody>
      </p:sp>
      <p:sp>
        <p:nvSpPr>
          <p:cNvPr id="3" name="Zástupný symbol pro obsah 2">
            <a:extLst>
              <a:ext uri="{FF2B5EF4-FFF2-40B4-BE49-F238E27FC236}">
                <a16:creationId xmlns:a16="http://schemas.microsoft.com/office/drawing/2014/main" id="{2417CC7B-492E-4E38-8A26-360BE996ACBD}"/>
              </a:ext>
            </a:extLst>
          </p:cNvPr>
          <p:cNvSpPr>
            <a:spLocks noGrp="1"/>
          </p:cNvSpPr>
          <p:nvPr>
            <p:ph idx="1"/>
          </p:nvPr>
        </p:nvSpPr>
        <p:spPr>
          <a:xfrm>
            <a:off x="465221" y="2294021"/>
            <a:ext cx="11085095" cy="4563979"/>
          </a:xfrm>
        </p:spPr>
        <p:txBody>
          <a:bodyPr>
            <a:normAutofit fontScale="92500"/>
          </a:bodyPr>
          <a:lstStyle/>
          <a:p>
            <a:pPr lvl="0"/>
            <a:r>
              <a:rPr lang="cs-CZ" sz="2400" dirty="0"/>
              <a:t>Co myslíte, že způsobilo vaši heterosexualitu?</a:t>
            </a:r>
          </a:p>
          <a:p>
            <a:pPr lvl="0"/>
            <a:r>
              <a:rPr lang="cs-CZ" sz="2400" dirty="0"/>
              <a:t>Kdy a proč jste se poprvé rozhodl/a být heterosexuálem?</a:t>
            </a:r>
          </a:p>
          <a:p>
            <a:pPr lvl="0"/>
            <a:r>
              <a:rPr lang="cs-CZ" sz="2400" dirty="0"/>
              <a:t>Myslíte si, že heterosexualita je pouze fáze ve vašem životě, ze které vyrostete?</a:t>
            </a:r>
          </a:p>
          <a:p>
            <a:pPr lvl="0"/>
            <a:r>
              <a:rPr lang="cs-CZ" sz="2400" dirty="0"/>
              <a:t>Když je heterosexualita normální, proč je tolik mentálně postižených pacientů heterosexuálních?</a:t>
            </a:r>
          </a:p>
          <a:p>
            <a:pPr lvl="0"/>
            <a:r>
              <a:rPr lang="cs-CZ" sz="2400" dirty="0"/>
              <a:t>Většina sexuálních násilníků jsou heterosexuální muži. Považujete za bezpečné vystavit vaše děti heterosexuálnímu učiteli?</a:t>
            </a:r>
          </a:p>
          <a:p>
            <a:pPr lvl="0"/>
            <a:r>
              <a:rPr lang="cs-CZ" sz="2400" dirty="0"/>
              <a:t>Chtěl/a byste, aby vaše děti byly heterosexuály, když víte, s jakými problémy se budou potýkat, jako je zlomené srdce, nemoci a rozvod? </a:t>
            </a:r>
          </a:p>
        </p:txBody>
      </p:sp>
    </p:spTree>
    <p:extLst>
      <p:ext uri="{BB962C8B-B14F-4D97-AF65-F5344CB8AC3E}">
        <p14:creationId xmlns:p14="http://schemas.microsoft.com/office/powerpoint/2010/main" val="269855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709E3-5000-49D2-B8F7-AC13EFE7AEBB}"/>
              </a:ext>
            </a:extLst>
          </p:cNvPr>
          <p:cNvSpPr>
            <a:spLocks noGrp="1"/>
          </p:cNvSpPr>
          <p:nvPr>
            <p:ph type="title"/>
          </p:nvPr>
        </p:nvSpPr>
        <p:spPr/>
        <p:txBody>
          <a:bodyPr/>
          <a:lstStyle/>
          <a:p>
            <a:r>
              <a:rPr lang="cs-CZ" dirty="0"/>
              <a:t>Tvorba vlastního dotazníku</a:t>
            </a:r>
          </a:p>
        </p:txBody>
      </p:sp>
      <p:sp>
        <p:nvSpPr>
          <p:cNvPr id="3" name="Zástupný symbol pro obsah 2">
            <a:extLst>
              <a:ext uri="{FF2B5EF4-FFF2-40B4-BE49-F238E27FC236}">
                <a16:creationId xmlns:a16="http://schemas.microsoft.com/office/drawing/2014/main" id="{F0DFBFEA-1E2C-4FE5-89A6-052C165B5D9D}"/>
              </a:ext>
            </a:extLst>
          </p:cNvPr>
          <p:cNvSpPr>
            <a:spLocks noGrp="1"/>
          </p:cNvSpPr>
          <p:nvPr>
            <p:ph idx="1"/>
          </p:nvPr>
        </p:nvSpPr>
        <p:spPr>
          <a:xfrm>
            <a:off x="497305" y="2422358"/>
            <a:ext cx="11438021" cy="4435642"/>
          </a:xfrm>
        </p:spPr>
        <p:txBody>
          <a:bodyPr>
            <a:normAutofit fontScale="92500" lnSpcReduction="20000"/>
          </a:bodyPr>
          <a:lstStyle/>
          <a:p>
            <a:r>
              <a:rPr lang="cs-CZ" sz="3200" dirty="0"/>
              <a:t>Do příště zkuste sami podobný dotazníček vytvořit. </a:t>
            </a:r>
          </a:p>
          <a:p>
            <a:r>
              <a:rPr lang="cs-CZ" sz="3200" dirty="0"/>
              <a:t>Otázky prosím vytvořte s ohledem na předsudečné mínění, která o genderu, homosexualitě apod. ve společnosti přetrvávají.</a:t>
            </a:r>
          </a:p>
          <a:p>
            <a:endParaRPr lang="cs-CZ" sz="3200" dirty="0"/>
          </a:p>
          <a:p>
            <a:r>
              <a:rPr lang="cs-CZ" sz="3200" dirty="0"/>
              <a:t>Dotazníček by měl obsahovat cca 5-6 otázek. </a:t>
            </a:r>
          </a:p>
          <a:p>
            <a:endParaRPr lang="cs-CZ" sz="3200" dirty="0"/>
          </a:p>
          <a:p>
            <a:r>
              <a:rPr lang="cs-CZ" sz="3200" dirty="0">
                <a:sym typeface="Wingdings" panose="05000000000000000000" pitchFamily="2" charset="2"/>
              </a:rPr>
              <a:t> </a:t>
            </a:r>
            <a:endParaRPr lang="cs-CZ" sz="3200" dirty="0"/>
          </a:p>
        </p:txBody>
      </p:sp>
    </p:spTree>
    <p:extLst>
      <p:ext uri="{BB962C8B-B14F-4D97-AF65-F5344CB8AC3E}">
        <p14:creationId xmlns:p14="http://schemas.microsoft.com/office/powerpoint/2010/main" val="228172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Gender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6105206" cy="5305055"/>
          </a:xfrm>
        </p:spPr>
        <p:txBody>
          <a:bodyPr>
            <a:normAutofit fontScale="92500" lnSpcReduction="20000"/>
          </a:bodyPr>
          <a:lstStyle/>
          <a:p>
            <a:r>
              <a:rPr lang="cs-CZ" b="1" dirty="0"/>
              <a:t>Gender</a:t>
            </a:r>
            <a:r>
              <a:rPr lang="cs-CZ" dirty="0"/>
              <a:t> coby „sociálně utvářený soubor vlastností, chování, zájmů, vzhledu atd., který je v určité společnosti spojován s obrazem ženy nebo muže. Konkrétní náplň tohoto souboru ženských a mužských charakteristik je kulturně a historicky proměnlivá. V různých historických obdobích a v různých kulturách se očekávání vůči ženám a mužům liší“ (Smetáčková, Vlková, 2005, s. 10);</a:t>
            </a:r>
          </a:p>
          <a:p>
            <a:endParaRPr lang="cs-CZ" dirty="0"/>
          </a:p>
          <a:p>
            <a:r>
              <a:rPr lang="cs-CZ" b="1" dirty="0"/>
              <a:t>Specifické vzorce chování, které každá společnost považuje za typicky mužské nebo ženské;</a:t>
            </a:r>
          </a:p>
          <a:p>
            <a:endParaRPr lang="cs-CZ" b="1" dirty="0"/>
          </a:p>
          <a:p>
            <a:r>
              <a:rPr lang="cs-CZ" b="1" dirty="0"/>
              <a:t>„Genderové proměny“.  </a:t>
            </a:r>
          </a:p>
          <a:p>
            <a:pPr marL="0" indent="0">
              <a:buNone/>
            </a:pPr>
            <a:endParaRPr lang="cs-CZ" dirty="0"/>
          </a:p>
          <a:p>
            <a:endParaRPr lang="cs-CZ" dirty="0"/>
          </a:p>
        </p:txBody>
      </p:sp>
      <p:pic>
        <p:nvPicPr>
          <p:cNvPr id="1026" name="Picture 2" descr="VÃ½sledek obrÃ¡zku pro gender">
            <a:extLst>
              <a:ext uri="{FF2B5EF4-FFF2-40B4-BE49-F238E27FC236}">
                <a16:creationId xmlns:a16="http://schemas.microsoft.com/office/drawing/2014/main" id="{03B862BF-C0F6-43FE-BD66-F07E7C223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053" y="3163555"/>
            <a:ext cx="4720285" cy="34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8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272716" y="1388853"/>
            <a:ext cx="7425602" cy="5469147"/>
          </a:xfrm>
        </p:spPr>
        <p:txBody>
          <a:bodyPr>
            <a:normAutofit fontScale="92500" lnSpcReduction="20000"/>
          </a:bodyPr>
          <a:lstStyle/>
          <a:p>
            <a:r>
              <a:rPr lang="cs-CZ" sz="2400" dirty="0"/>
              <a:t>Největším nebezpečím pro každého, kdo je více či méně odlišný od těch ostatních, jsou </a:t>
            </a:r>
            <a:r>
              <a:rPr lang="cs-CZ" sz="2400" b="1" dirty="0"/>
              <a:t>stereotypy a předsudky;</a:t>
            </a:r>
            <a:endParaRPr lang="cs-CZ" sz="2400" dirty="0"/>
          </a:p>
          <a:p>
            <a:endParaRPr lang="cs-CZ" sz="2400" dirty="0"/>
          </a:p>
          <a:p>
            <a:r>
              <a:rPr lang="cs-CZ" sz="2400" dirty="0"/>
              <a:t>Od nich je už jen krůček k </a:t>
            </a:r>
            <a:r>
              <a:rPr lang="cs-CZ" sz="2400" b="1" dirty="0"/>
              <a:t>diskriminaci;</a:t>
            </a:r>
            <a:endParaRPr lang="cs-CZ" sz="2400" dirty="0">
              <a:solidFill>
                <a:schemeClr val="tx1"/>
              </a:solidFill>
            </a:endParaRPr>
          </a:p>
          <a:p>
            <a:endParaRPr lang="cs-CZ" sz="2400" dirty="0"/>
          </a:p>
          <a:p>
            <a:r>
              <a:rPr lang="cs-CZ" sz="2400" dirty="0"/>
              <a:t>Psychická diskriminace není menším zlem než ta fyzická - a právě s ní se lidé s odlišnou sexualitou běžně setkávají;</a:t>
            </a:r>
          </a:p>
          <a:p>
            <a:endParaRPr lang="cs-CZ" sz="2400" dirty="0"/>
          </a:p>
          <a:p>
            <a:r>
              <a:rPr lang="cs-CZ" sz="2400" b="1" dirty="0"/>
              <a:t>Jsou na půdě školy v dostatečné míře zavedena preventivní </a:t>
            </a:r>
            <a:r>
              <a:rPr lang="cs-CZ" sz="2400" b="1" dirty="0">
                <a:solidFill>
                  <a:schemeClr val="tx1"/>
                </a:solidFill>
              </a:rPr>
              <a:t>antidiskriminační opatření? </a:t>
            </a:r>
          </a:p>
          <a:p>
            <a:r>
              <a:rPr lang="cs-CZ" sz="2400" b="1" dirty="0">
                <a:solidFill>
                  <a:schemeClr val="tx1"/>
                </a:solidFill>
              </a:rPr>
              <a:t>Setkali jste se s nimi? </a:t>
            </a:r>
            <a:endParaRPr lang="cs-CZ" sz="2400" dirty="0">
              <a:solidFill>
                <a:schemeClr val="tx1"/>
              </a:solidFill>
            </a:endParaRPr>
          </a:p>
          <a:p>
            <a:endParaRPr lang="cs-CZ" dirty="0"/>
          </a:p>
          <a:p>
            <a:endParaRPr lang="cs-CZ" dirty="0"/>
          </a:p>
        </p:txBody>
      </p:sp>
      <p:pic>
        <p:nvPicPr>
          <p:cNvPr id="6148" name="Picture 4" descr="VÃ½sledek obrÃ¡zku pro prevence homofobie ">
            <a:extLst>
              <a:ext uri="{FF2B5EF4-FFF2-40B4-BE49-F238E27FC236}">
                <a16:creationId xmlns:a16="http://schemas.microsoft.com/office/drawing/2014/main" id="{2EE44F36-F6B4-4F60-A3DC-CA487B780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18" y="1928814"/>
            <a:ext cx="3598332"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3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8C527-E70B-4189-88B1-CE0AD4FCA073}"/>
              </a:ext>
            </a:extLst>
          </p:cNvPr>
          <p:cNvSpPr>
            <a:spLocks noGrp="1"/>
          </p:cNvSpPr>
          <p:nvPr>
            <p:ph type="title"/>
          </p:nvPr>
        </p:nvSpPr>
        <p:spPr/>
        <p:txBody>
          <a:bodyPr/>
          <a:lstStyle/>
          <a:p>
            <a:r>
              <a:rPr lang="cs-CZ" dirty="0">
                <a:solidFill>
                  <a:srgbClr val="FF0000"/>
                </a:solidFill>
              </a:rPr>
              <a:t>Úkol</a:t>
            </a:r>
          </a:p>
        </p:txBody>
      </p:sp>
      <p:sp>
        <p:nvSpPr>
          <p:cNvPr id="3" name="Zástupný symbol pro obsah 2">
            <a:extLst>
              <a:ext uri="{FF2B5EF4-FFF2-40B4-BE49-F238E27FC236}">
                <a16:creationId xmlns:a16="http://schemas.microsoft.com/office/drawing/2014/main" id="{4A8620AB-970D-487D-B0FE-40A62F34DE7B}"/>
              </a:ext>
            </a:extLst>
          </p:cNvPr>
          <p:cNvSpPr>
            <a:spLocks noGrp="1"/>
          </p:cNvSpPr>
          <p:nvPr>
            <p:ph idx="1"/>
          </p:nvPr>
        </p:nvSpPr>
        <p:spPr/>
        <p:txBody>
          <a:bodyPr>
            <a:normAutofit fontScale="85000" lnSpcReduction="10000"/>
          </a:bodyPr>
          <a:lstStyle/>
          <a:p>
            <a:r>
              <a:rPr lang="cs-CZ" dirty="0"/>
              <a:t>Stereotypy v médiích.</a:t>
            </a:r>
          </a:p>
          <a:p>
            <a:r>
              <a:rPr lang="cs-CZ" b="1" dirty="0"/>
              <a:t>Časová</a:t>
            </a:r>
            <a:r>
              <a:rPr lang="cs-CZ" dirty="0"/>
              <a:t> </a:t>
            </a:r>
            <a:r>
              <a:rPr lang="cs-CZ" b="1" dirty="0"/>
              <a:t>dotace</a:t>
            </a:r>
            <a:r>
              <a:rPr lang="cs-CZ" dirty="0"/>
              <a:t>: 10 minut</a:t>
            </a:r>
          </a:p>
          <a:p>
            <a:r>
              <a:rPr lang="cs-CZ" b="1" dirty="0"/>
              <a:t>Pomůcky</a:t>
            </a:r>
            <a:r>
              <a:rPr lang="cs-CZ" dirty="0"/>
              <a:t>: –</a:t>
            </a:r>
          </a:p>
          <a:p>
            <a:r>
              <a:rPr lang="cs-CZ" b="1" dirty="0"/>
              <a:t>Cíle</a:t>
            </a:r>
            <a:r>
              <a:rPr lang="cs-CZ" dirty="0"/>
              <a:t>:</a:t>
            </a:r>
          </a:p>
          <a:p>
            <a:r>
              <a:rPr lang="cs-CZ" dirty="0"/>
              <a:t>Uvědomění si stereotypů v médiu, se kterým se denně setkáváme.</a:t>
            </a:r>
          </a:p>
          <a:p>
            <a:r>
              <a:rPr lang="cs-CZ" dirty="0"/>
              <a:t>Pokuste se v denním zpravodajství najít znaky a projevy stereotypů. Popište jejich význam pro jednotlivá média, význam pro společnost, případně důvody a příčiny jejich výskytu. Stanovte, kde jsou stereotypy nejvíc viditelné a která média jich nejvíc využívají.</a:t>
            </a:r>
          </a:p>
          <a:p>
            <a:r>
              <a:rPr lang="cs-CZ" dirty="0"/>
              <a:t> </a:t>
            </a:r>
            <a:r>
              <a:rPr lang="cs-CZ" dirty="0">
                <a:hlinkClick r:id="rId2"/>
              </a:rPr>
              <a:t>Zprávy z archivu - sledujte online - strana 2 z 19 | Česká televize (ceskatelevize.cz)</a:t>
            </a:r>
            <a:r>
              <a:rPr lang="cs-CZ" dirty="0"/>
              <a:t> </a:t>
            </a:r>
          </a:p>
        </p:txBody>
      </p:sp>
    </p:spTree>
    <p:extLst>
      <p:ext uri="{BB962C8B-B14F-4D97-AF65-F5344CB8AC3E}">
        <p14:creationId xmlns:p14="http://schemas.microsoft.com/office/powerpoint/2010/main" val="30626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Lidská sexualita</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5279584" cy="5495925"/>
          </a:xfrm>
        </p:spPr>
        <p:txBody>
          <a:bodyPr>
            <a:normAutofit fontScale="85000" lnSpcReduction="20000"/>
          </a:bodyPr>
          <a:lstStyle/>
          <a:p>
            <a:endParaRPr lang="cs-CZ" dirty="0"/>
          </a:p>
          <a:p>
            <a:pPr>
              <a:lnSpc>
                <a:spcPct val="110000"/>
              </a:lnSpc>
            </a:pPr>
            <a:r>
              <a:rPr lang="cs-CZ" b="1" dirty="0"/>
              <a:t>Lidská sexualita </a:t>
            </a:r>
            <a:r>
              <a:rPr lang="cs-CZ" dirty="0"/>
              <a:t>– provází ji různé, někdy i protichůdné pohledy, ale… </a:t>
            </a:r>
          </a:p>
          <a:p>
            <a:pPr>
              <a:lnSpc>
                <a:spcPct val="110000"/>
              </a:lnSpc>
            </a:pPr>
            <a:r>
              <a:rPr lang="cs-CZ" dirty="0"/>
              <a:t>Lidská sexualita je </a:t>
            </a:r>
            <a:r>
              <a:rPr lang="cs-CZ" b="1" dirty="0"/>
              <a:t>nedílnou součástí našeho života </a:t>
            </a:r>
            <a:r>
              <a:rPr lang="cs-CZ" dirty="0"/>
              <a:t>– sexualita je součástí naší identity</a:t>
            </a:r>
          </a:p>
          <a:p>
            <a:pPr>
              <a:lnSpc>
                <a:spcPct val="110000"/>
              </a:lnSpc>
            </a:pPr>
            <a:r>
              <a:rPr lang="cs-CZ" dirty="0"/>
              <a:t>Pochopení vlastní sexuality je součástí naší ontogeneze</a:t>
            </a:r>
          </a:p>
          <a:p>
            <a:endParaRPr lang="cs-CZ" dirty="0"/>
          </a:p>
          <a:p>
            <a:r>
              <a:rPr lang="cs-CZ" dirty="0"/>
              <a:t>Pojem „alternativní sexualita“ je velmi široký - zastřešuje všechny možné přístupy k sexualitě, které nejsou příznačné pro většinu sexuálně aktivní populace - vymykají se tzv. </a:t>
            </a:r>
            <a:r>
              <a:rPr lang="cs-CZ" b="1" i="1" dirty="0"/>
              <a:t>konvenční sexualitě;</a:t>
            </a:r>
          </a:p>
          <a:p>
            <a:pPr marL="0" indent="0">
              <a:buNone/>
            </a:pPr>
            <a:endParaRPr lang="cs-CZ" dirty="0"/>
          </a:p>
          <a:p>
            <a:r>
              <a:rPr lang="cs-CZ" dirty="0"/>
              <a:t>Z hlediska sexuální orientace lze za alternativní považovat i </a:t>
            </a:r>
            <a:r>
              <a:rPr lang="cs-CZ" b="1" dirty="0"/>
              <a:t>odlišnou sexuální orientaci </a:t>
            </a:r>
            <a:r>
              <a:rPr lang="cs-CZ" dirty="0"/>
              <a:t>– ve vztahu k majoritní sexuální orientaci;</a:t>
            </a:r>
          </a:p>
          <a:p>
            <a:endParaRPr lang="cs-CZ" dirty="0"/>
          </a:p>
          <a:p>
            <a:endParaRPr lang="cs-CZ" dirty="0"/>
          </a:p>
        </p:txBody>
      </p:sp>
      <p:pic>
        <p:nvPicPr>
          <p:cNvPr id="7" name="Picture 2" descr="C:\Users\Cicha_2\Desktop\Antropologie sexuality\coppia-giovane-sul-letto-gi.jpg">
            <a:extLst>
              <a:ext uri="{FF2B5EF4-FFF2-40B4-BE49-F238E27FC236}">
                <a16:creationId xmlns:a16="http://schemas.microsoft.com/office/drawing/2014/main" id="{6657C479-ECBC-4376-A4EA-AD83E87AC43F}"/>
              </a:ext>
            </a:extLst>
          </p:cNvPr>
          <p:cNvPicPr>
            <a:picLocks noChangeAspect="1" noChangeArrowheads="1"/>
          </p:cNvPicPr>
          <p:nvPr/>
        </p:nvPicPr>
        <p:blipFill>
          <a:blip r:embed="rId2" cstate="print"/>
          <a:srcRect/>
          <a:stretch>
            <a:fillRect/>
          </a:stretch>
        </p:blipFill>
        <p:spPr bwMode="auto">
          <a:xfrm>
            <a:off x="5735581" y="1294502"/>
            <a:ext cx="3195355" cy="2134497"/>
          </a:xfrm>
          <a:prstGeom prst="rect">
            <a:avLst/>
          </a:prstGeom>
          <a:noFill/>
        </p:spPr>
      </p:pic>
      <p:pic>
        <p:nvPicPr>
          <p:cNvPr id="8" name="Picture 12" descr="http://i.huffpost.com/gen/1659899/thumbs/o-MATURE-COUPLE-IN-BED-facebook.jpg">
            <a:extLst>
              <a:ext uri="{FF2B5EF4-FFF2-40B4-BE49-F238E27FC236}">
                <a16:creationId xmlns:a16="http://schemas.microsoft.com/office/drawing/2014/main" id="{0AD524EA-B8F6-4811-8364-8CC2B51663AC}"/>
              </a:ext>
            </a:extLst>
          </p:cNvPr>
          <p:cNvPicPr>
            <a:picLocks noChangeAspect="1" noChangeArrowheads="1"/>
          </p:cNvPicPr>
          <p:nvPr/>
        </p:nvPicPr>
        <p:blipFill>
          <a:blip r:embed="rId3" cstate="print"/>
          <a:srcRect/>
          <a:stretch>
            <a:fillRect/>
          </a:stretch>
        </p:blipFill>
        <p:spPr bwMode="auto">
          <a:xfrm>
            <a:off x="5687071" y="4957473"/>
            <a:ext cx="3803157" cy="1901580"/>
          </a:xfrm>
          <a:prstGeom prst="rect">
            <a:avLst/>
          </a:prstGeom>
          <a:noFill/>
        </p:spPr>
      </p:pic>
      <p:pic>
        <p:nvPicPr>
          <p:cNvPr id="4" name="Obrázek 3">
            <a:extLst>
              <a:ext uri="{FF2B5EF4-FFF2-40B4-BE49-F238E27FC236}">
                <a16:creationId xmlns:a16="http://schemas.microsoft.com/office/drawing/2014/main" id="{F4B2F800-ABA5-4114-BEF2-7F9A63129FEB}"/>
              </a:ext>
            </a:extLst>
          </p:cNvPr>
          <p:cNvPicPr>
            <a:picLocks noChangeAspect="1"/>
          </p:cNvPicPr>
          <p:nvPr/>
        </p:nvPicPr>
        <p:blipFill>
          <a:blip r:embed="rId4"/>
          <a:stretch>
            <a:fillRect/>
          </a:stretch>
        </p:blipFill>
        <p:spPr>
          <a:xfrm>
            <a:off x="8671532" y="3428999"/>
            <a:ext cx="3520468" cy="1987361"/>
          </a:xfrm>
          <a:prstGeom prst="rect">
            <a:avLst/>
          </a:prstGeom>
        </p:spPr>
      </p:pic>
    </p:spTree>
    <p:extLst>
      <p:ext uri="{BB962C8B-B14F-4D97-AF65-F5344CB8AC3E}">
        <p14:creationId xmlns:p14="http://schemas.microsoft.com/office/powerpoint/2010/main" val="156349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4" y="352426"/>
            <a:ext cx="8596668" cy="933450"/>
          </a:xfrm>
        </p:spPr>
        <p:txBody>
          <a:bodyPr/>
          <a:lstStyle/>
          <a:p>
            <a:pPr algn="ctr"/>
            <a:r>
              <a:rPr lang="cs-CZ" b="1" dirty="0"/>
              <a:t>Jedinci a komunity „LGBT“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62075"/>
            <a:ext cx="7114116" cy="5311441"/>
          </a:xfrm>
        </p:spPr>
        <p:txBody>
          <a:bodyPr>
            <a:normAutofit fontScale="85000" lnSpcReduction="20000"/>
          </a:bodyPr>
          <a:lstStyle/>
          <a:p>
            <a:r>
              <a:rPr lang="cs-CZ" b="1" dirty="0"/>
              <a:t>Příslušníci</a:t>
            </a:r>
            <a:r>
              <a:rPr lang="cs-CZ" dirty="0"/>
              <a:t> </a:t>
            </a:r>
            <a:r>
              <a:rPr lang="cs-CZ" b="1" i="1" dirty="0"/>
              <a:t>sexuálních minorit</a:t>
            </a:r>
            <a:r>
              <a:rPr lang="cs-CZ" b="1" dirty="0"/>
              <a:t>, tj. lesby (L), gayové (G), bisexuálové (B) a transgender (T) osoby;</a:t>
            </a:r>
          </a:p>
          <a:p>
            <a:endParaRPr lang="cs-CZ" dirty="0"/>
          </a:p>
          <a:p>
            <a:r>
              <a:rPr lang="cs-CZ" dirty="0"/>
              <a:t>Někteří ke zkratce „LGBT“ přidávají ještě </a:t>
            </a:r>
            <a:r>
              <a:rPr lang="cs-CZ" b="1" dirty="0" err="1"/>
              <a:t>intersexuály</a:t>
            </a:r>
            <a:r>
              <a:rPr lang="cs-CZ" b="1" dirty="0"/>
              <a:t> (I)</a:t>
            </a:r>
            <a:r>
              <a:rPr lang="cs-CZ" dirty="0"/>
              <a:t> - „LGBTI“ osoby;</a:t>
            </a:r>
          </a:p>
          <a:p>
            <a:endParaRPr lang="cs-CZ" dirty="0"/>
          </a:p>
          <a:p>
            <a:r>
              <a:rPr lang="cs-CZ" dirty="0">
                <a:hlinkClick r:id="rId2"/>
              </a:rPr>
              <a:t>https://upstream.upol.cz/youtube-post/a15-intersexualita-martin-fafejta/</a:t>
            </a:r>
            <a:r>
              <a:rPr lang="cs-CZ" dirty="0"/>
              <a:t> </a:t>
            </a:r>
          </a:p>
          <a:p>
            <a:r>
              <a:rPr lang="cs-CZ" dirty="0">
                <a:solidFill>
                  <a:srgbClr val="FF0000"/>
                </a:solidFill>
              </a:rPr>
              <a:t>FAFEJTA, Martin. </a:t>
            </a:r>
            <a:r>
              <a:rPr lang="cs-CZ" i="1" dirty="0">
                <a:solidFill>
                  <a:srgbClr val="FF0000"/>
                </a:solidFill>
              </a:rPr>
              <a:t>Úvod do sociologie pohlaví a sexuality</a:t>
            </a:r>
            <a:r>
              <a:rPr lang="cs-CZ" dirty="0">
                <a:solidFill>
                  <a:srgbClr val="FF0000"/>
                </a:solidFill>
              </a:rPr>
              <a:t>. Ve Věrovanech: Jan </a:t>
            </a:r>
            <a:r>
              <a:rPr lang="cs-CZ" dirty="0" err="1">
                <a:solidFill>
                  <a:srgbClr val="FF0000"/>
                </a:solidFill>
              </a:rPr>
              <a:t>Piszkiewicz</a:t>
            </a:r>
            <a:r>
              <a:rPr lang="cs-CZ" dirty="0">
                <a:solidFill>
                  <a:srgbClr val="FF0000"/>
                </a:solidFill>
              </a:rPr>
              <a:t>, 2004. ISBN 80-86768-06-6. </a:t>
            </a:r>
          </a:p>
          <a:p>
            <a:r>
              <a:rPr lang="cs-CZ" dirty="0">
                <a:solidFill>
                  <a:srgbClr val="FF0000"/>
                </a:solidFill>
              </a:rPr>
              <a:t>FAFEJTA, Martin. </a:t>
            </a:r>
            <a:r>
              <a:rPr lang="cs-CZ" i="1" dirty="0">
                <a:solidFill>
                  <a:srgbClr val="FF0000"/>
                </a:solidFill>
              </a:rPr>
              <a:t> Sexualita a sexuální identita – Sociální povaha přirozenosti</a:t>
            </a:r>
            <a:r>
              <a:rPr lang="cs-CZ" dirty="0">
                <a:solidFill>
                  <a:srgbClr val="FF0000"/>
                </a:solidFill>
              </a:rPr>
              <a:t>,  2016.  Portál.  ISBN10 8026210301. </a:t>
            </a:r>
          </a:p>
          <a:p>
            <a:r>
              <a:rPr lang="cs-CZ" dirty="0"/>
              <a:t>Jedinec rozpoznává a přijímá svoji odlišnou, např. homosexuální orientaci (</a:t>
            </a:r>
            <a:r>
              <a:rPr lang="cs-CZ" b="1" dirty="0"/>
              <a:t>vnitřní </a:t>
            </a:r>
            <a:r>
              <a:rPr lang="cs-CZ" b="1" i="1" dirty="0" err="1"/>
              <a:t>coming-out</a:t>
            </a:r>
            <a:r>
              <a:rPr lang="cs-CZ" dirty="0"/>
              <a:t>) a tuto skutečnost sděluje ostatním osobám, které na ni nějak reagují (</a:t>
            </a:r>
            <a:r>
              <a:rPr lang="cs-CZ" b="1" dirty="0"/>
              <a:t>vnější </a:t>
            </a:r>
            <a:r>
              <a:rPr lang="cs-CZ" b="1" i="1" dirty="0" err="1"/>
              <a:t>coming-out</a:t>
            </a:r>
            <a:r>
              <a:rPr lang="cs-CZ" dirty="0"/>
              <a:t>); </a:t>
            </a:r>
          </a:p>
          <a:p>
            <a:endParaRPr lang="cs-CZ" dirty="0"/>
          </a:p>
          <a:p>
            <a:endParaRPr lang="cs-CZ" dirty="0"/>
          </a:p>
          <a:p>
            <a:endParaRPr lang="cs-CZ" dirty="0"/>
          </a:p>
          <a:p>
            <a:endParaRPr lang="cs-CZ" dirty="0"/>
          </a:p>
        </p:txBody>
      </p:sp>
      <p:pic>
        <p:nvPicPr>
          <p:cNvPr id="7" name="Obrázek 6">
            <a:extLst>
              <a:ext uri="{FF2B5EF4-FFF2-40B4-BE49-F238E27FC236}">
                <a16:creationId xmlns:a16="http://schemas.microsoft.com/office/drawing/2014/main" id="{EA48C96F-E9F2-4EA1-9752-59C0D0371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882" y="840643"/>
            <a:ext cx="3790765" cy="6025620"/>
          </a:xfrm>
          <a:prstGeom prst="rect">
            <a:avLst/>
          </a:prstGeom>
        </p:spPr>
      </p:pic>
    </p:spTree>
    <p:extLst>
      <p:ext uri="{BB962C8B-B14F-4D97-AF65-F5344CB8AC3E}">
        <p14:creationId xmlns:p14="http://schemas.microsoft.com/office/powerpoint/2010/main" val="250045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fontScale="90000"/>
          </a:bodyPr>
          <a:lstStyle/>
          <a:p>
            <a:pPr algn="ctr"/>
            <a:r>
              <a:rPr lang="cs-CZ" b="1" dirty="0"/>
              <a:t>Homofobie, stereotypy, předsudky a diskriminace homosexuálů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5" y="1647825"/>
            <a:ext cx="4970990" cy="5042461"/>
          </a:xfrm>
        </p:spPr>
        <p:txBody>
          <a:bodyPr>
            <a:normAutofit fontScale="77500" lnSpcReduction="20000"/>
          </a:bodyPr>
          <a:lstStyle/>
          <a:p>
            <a:r>
              <a:rPr lang="cs-CZ" b="1" dirty="0"/>
              <a:t>Strach z homofobie a případné diskriminace - sexuálně orientované stereotypy a předsudky</a:t>
            </a:r>
            <a:r>
              <a:rPr lang="cs-CZ" dirty="0"/>
              <a:t>, které z homofobie pramení, jsou totiž, bohužel, všudypřítomnou součástí života homosexuálů; </a:t>
            </a:r>
          </a:p>
          <a:p>
            <a:r>
              <a:rPr lang="cs-CZ" b="1" dirty="0"/>
              <a:t>A to od dětství… </a:t>
            </a:r>
          </a:p>
          <a:p>
            <a:r>
              <a:rPr lang="cs-CZ" b="1" dirty="0"/>
              <a:t>Homofobie ve školním prostředí, vedoucí někdy až k homofobní šikaně coby </a:t>
            </a:r>
            <a:r>
              <a:rPr lang="cs-CZ" dirty="0"/>
              <a:t>„dlouhodobé a opakované verbální či fyzické ubližování člověku z důvodu, že není heterosexuální, nebo z důvodu, že se chová či vypadá odlišně, a je proto za gaye či lesbu označován“. </a:t>
            </a:r>
            <a:r>
              <a:rPr lang="cs-CZ" b="1" dirty="0"/>
              <a:t>Homofobní obtěžování </a:t>
            </a:r>
            <a:r>
              <a:rPr lang="cs-CZ" dirty="0"/>
              <a:t>vychází z „heteronormativně postaveného genderového řádu, který staví sexuální menšiny do opozita k heterosexuálním jedincům“. (Smetáčková, Braun, 2009, s. 17); </a:t>
            </a:r>
          </a:p>
          <a:p>
            <a:r>
              <a:rPr lang="cs-CZ" dirty="0"/>
              <a:t> </a:t>
            </a:r>
          </a:p>
          <a:p>
            <a:endParaRPr lang="cs-CZ" dirty="0"/>
          </a:p>
          <a:p>
            <a:endParaRPr lang="cs-CZ" dirty="0"/>
          </a:p>
          <a:p>
            <a:endParaRPr lang="cs-CZ" dirty="0"/>
          </a:p>
        </p:txBody>
      </p:sp>
      <p:pic>
        <p:nvPicPr>
          <p:cNvPr id="2050" name="Picture 2" descr="VÃ½sledek obrÃ¡zku pro homofobie">
            <a:extLst>
              <a:ext uri="{FF2B5EF4-FFF2-40B4-BE49-F238E27FC236}">
                <a16:creationId xmlns:a16="http://schemas.microsoft.com/office/drawing/2014/main" id="{8D0DF3A5-F099-44FE-B70E-9FC0CC2C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925" y="946205"/>
            <a:ext cx="3885368" cy="2865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Ã½sledek obrÃ¡zku pro homofobie v Å¾Ã¡kovskÃ½ch kolektivech">
            <a:extLst>
              <a:ext uri="{FF2B5EF4-FFF2-40B4-BE49-F238E27FC236}">
                <a16:creationId xmlns:a16="http://schemas.microsoft.com/office/drawing/2014/main" id="{E4F1AD5E-25DA-4C0E-A16D-AF319CF2D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3098860"/>
            <a:ext cx="2527300" cy="359142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D02665ED-18B5-4B89-9F89-9535D4AA9AFB}"/>
              </a:ext>
            </a:extLst>
          </p:cNvPr>
          <p:cNvPicPr>
            <a:picLocks noChangeAspect="1"/>
          </p:cNvPicPr>
          <p:nvPr/>
        </p:nvPicPr>
        <p:blipFill>
          <a:blip r:embed="rId4"/>
          <a:stretch>
            <a:fillRect/>
          </a:stretch>
        </p:blipFill>
        <p:spPr>
          <a:xfrm>
            <a:off x="8810009" y="4598793"/>
            <a:ext cx="3365284" cy="1761897"/>
          </a:xfrm>
          <a:prstGeom prst="rect">
            <a:avLst/>
          </a:prstGeom>
        </p:spPr>
      </p:pic>
    </p:spTree>
    <p:extLst>
      <p:ext uri="{BB962C8B-B14F-4D97-AF65-F5344CB8AC3E}">
        <p14:creationId xmlns:p14="http://schemas.microsoft.com/office/powerpoint/2010/main" val="115642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529604" y="1556085"/>
            <a:ext cx="6224122" cy="5301916"/>
          </a:xfrm>
        </p:spPr>
        <p:txBody>
          <a:bodyPr>
            <a:normAutofit fontScale="92500" lnSpcReduction="20000"/>
          </a:bodyPr>
          <a:lstStyle/>
          <a:p>
            <a:r>
              <a:rPr lang="cs-CZ" sz="2000" b="1" dirty="0">
                <a:solidFill>
                  <a:schemeClr val="tx1"/>
                </a:solidFill>
              </a:rPr>
              <a:t>Tematice sexuálních menšin </a:t>
            </a:r>
            <a:r>
              <a:rPr lang="cs-CZ" sz="2000" dirty="0">
                <a:solidFill>
                  <a:schemeClr val="tx1"/>
                </a:solidFill>
              </a:rPr>
              <a:t>je v pedagogické praxi základních škol věnováno minimum pozornosti;</a:t>
            </a:r>
          </a:p>
          <a:p>
            <a:endParaRPr lang="cs-CZ" sz="2000" b="1" dirty="0"/>
          </a:p>
          <a:p>
            <a:r>
              <a:rPr lang="cs-CZ" sz="2000" dirty="0"/>
              <a:t>Terénní zkušenosti ukazují, že vyučující se tomuto - pro ně nepříjemnému - tématu vyhýbají a o existenci homosexuality, jako jedné z variant vývoje lidské sexuality, se nezmiňují;</a:t>
            </a:r>
          </a:p>
          <a:p>
            <a:endParaRPr lang="cs-CZ" sz="2000" dirty="0"/>
          </a:p>
          <a:p>
            <a:r>
              <a:rPr lang="cs-CZ" sz="2000" dirty="0"/>
              <a:t>Hovoříme-li o diskriminaci jako širším sociálním jevu, pak je </a:t>
            </a:r>
            <a:r>
              <a:rPr lang="cs-CZ" sz="2000" b="1" dirty="0"/>
              <a:t>mlčení o LGBT problematice na školách </a:t>
            </a:r>
            <a:r>
              <a:rPr lang="cs-CZ" sz="2000" dirty="0"/>
              <a:t>jednoznačně </a:t>
            </a:r>
            <a:r>
              <a:rPr lang="cs-CZ" sz="2000" b="1" dirty="0"/>
              <a:t>diskriminační</a:t>
            </a:r>
            <a:r>
              <a:rPr lang="cs-CZ" sz="2000" dirty="0"/>
              <a:t>. Tyto informace přitom mohou být klíčové pro dopívající gaye a lesby a mohou jim pomoci zvládnout sociální obtíže“, s nimiž se v životě běžně setkávají. </a:t>
            </a:r>
          </a:p>
          <a:p>
            <a:endParaRPr lang="cs-CZ" dirty="0"/>
          </a:p>
          <a:p>
            <a:endParaRPr lang="cs-CZ" dirty="0"/>
          </a:p>
          <a:p>
            <a:endParaRPr lang="cs-CZ" dirty="0"/>
          </a:p>
          <a:p>
            <a:endParaRPr lang="cs-CZ" dirty="0"/>
          </a:p>
        </p:txBody>
      </p:sp>
      <p:pic>
        <p:nvPicPr>
          <p:cNvPr id="3074" name="Picture 2" descr="VÃ½sledek obrÃ¡zku pro sexuÃ¡lnÃ­ minority">
            <a:extLst>
              <a:ext uri="{FF2B5EF4-FFF2-40B4-BE49-F238E27FC236}">
                <a16:creationId xmlns:a16="http://schemas.microsoft.com/office/drawing/2014/main" id="{644E0151-40DD-4A61-80AF-3E1E2FE9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609" y="1915604"/>
            <a:ext cx="4776788" cy="34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3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4C3F6-A687-47D2-B465-4832CFD5E999}"/>
              </a:ext>
            </a:extLst>
          </p:cNvPr>
          <p:cNvSpPr>
            <a:spLocks noGrp="1"/>
          </p:cNvSpPr>
          <p:nvPr>
            <p:ph type="title"/>
          </p:nvPr>
        </p:nvSpPr>
        <p:spPr>
          <a:xfrm>
            <a:off x="677335" y="283415"/>
            <a:ext cx="8596668" cy="933450"/>
          </a:xfrm>
        </p:spPr>
        <p:txBody>
          <a:bodyPr>
            <a:normAutofit/>
          </a:bodyPr>
          <a:lstStyle/>
          <a:p>
            <a:pPr algn="ctr"/>
            <a:r>
              <a:rPr lang="cs-CZ" b="1" dirty="0"/>
              <a:t>Inkluze v prevenci homofobie </a:t>
            </a:r>
          </a:p>
        </p:txBody>
      </p:sp>
      <p:sp>
        <p:nvSpPr>
          <p:cNvPr id="3" name="Zástupný symbol pro obsah 2">
            <a:extLst>
              <a:ext uri="{FF2B5EF4-FFF2-40B4-BE49-F238E27FC236}">
                <a16:creationId xmlns:a16="http://schemas.microsoft.com/office/drawing/2014/main" id="{F3CFD2DC-F098-4A78-99FF-F8BFC6692874}"/>
              </a:ext>
            </a:extLst>
          </p:cNvPr>
          <p:cNvSpPr>
            <a:spLocks noGrp="1"/>
          </p:cNvSpPr>
          <p:nvPr>
            <p:ph idx="1"/>
          </p:nvPr>
        </p:nvSpPr>
        <p:spPr>
          <a:xfrm>
            <a:off x="677334" y="1388853"/>
            <a:ext cx="6987594" cy="5296566"/>
          </a:xfrm>
        </p:spPr>
        <p:txBody>
          <a:bodyPr>
            <a:normAutofit fontScale="92500" lnSpcReduction="20000"/>
          </a:bodyPr>
          <a:lstStyle/>
          <a:p>
            <a:r>
              <a:rPr lang="cs-CZ" sz="2400" dirty="0">
                <a:solidFill>
                  <a:schemeClr val="tx1"/>
                </a:solidFill>
              </a:rPr>
              <a:t>Inkluze ve vzdělávání je cestou i pro homosexuální minority;</a:t>
            </a:r>
          </a:p>
          <a:p>
            <a:endParaRPr lang="cs-CZ" sz="2400" dirty="0">
              <a:solidFill>
                <a:schemeClr val="tx1"/>
              </a:solidFill>
            </a:endParaRPr>
          </a:p>
          <a:p>
            <a:r>
              <a:rPr lang="cs-CZ" sz="2400" dirty="0">
                <a:solidFill>
                  <a:schemeClr val="tx1"/>
                </a:solidFill>
              </a:rPr>
              <a:t>Ve skutečnosti se jedná o velmi složitý proces, který musí být maximálně uzpůsoben danému prostředí, situaci a hlavně jednotlivcům, o které se jedná;</a:t>
            </a:r>
          </a:p>
          <a:p>
            <a:endParaRPr lang="cs-CZ" sz="2400" dirty="0">
              <a:solidFill>
                <a:schemeClr val="tx1"/>
              </a:solidFill>
            </a:endParaRPr>
          </a:p>
          <a:p>
            <a:r>
              <a:rPr lang="cs-CZ" sz="2400" dirty="0">
                <a:solidFill>
                  <a:schemeClr val="tx1"/>
                </a:solidFill>
              </a:rPr>
              <a:t>To prakticky znamená, že učitelé musí mít dostatečné vědomosti a dovednosti z oblasti sexuality a reprodukčního zdraví, včetně didaktické způsobilosti, a hlavně musí být postojově vybaveni tak, aby se této náročné role mohli chopit;</a:t>
            </a:r>
          </a:p>
          <a:p>
            <a:endParaRPr lang="cs-CZ" dirty="0"/>
          </a:p>
          <a:p>
            <a:endParaRPr lang="cs-CZ" dirty="0"/>
          </a:p>
        </p:txBody>
      </p:sp>
      <p:pic>
        <p:nvPicPr>
          <p:cNvPr id="2050" name="Picture 2" descr="VÃ½sledek obrÃ¡zku pro sexuÃ¡lnÃ­ minority">
            <a:extLst>
              <a:ext uri="{FF2B5EF4-FFF2-40B4-BE49-F238E27FC236}">
                <a16:creationId xmlns:a16="http://schemas.microsoft.com/office/drawing/2014/main" id="{85DEB3FD-DDB0-417E-A063-ECCA0229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095" y="3266987"/>
            <a:ext cx="2281238" cy="3418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homofobie ve Å¡kolÃ¡ch">
            <a:extLst>
              <a:ext uri="{FF2B5EF4-FFF2-40B4-BE49-F238E27FC236}">
                <a16:creationId xmlns:a16="http://schemas.microsoft.com/office/drawing/2014/main" id="{0B5A5C4B-F83E-4FF5-98C0-19AC87F3A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64928" y="1038225"/>
            <a:ext cx="3218149"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7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A77B6D-6C6D-480C-8538-8250A3EE33FF}"/>
              </a:ext>
            </a:extLst>
          </p:cNvPr>
          <p:cNvSpPr>
            <a:spLocks noGrp="1"/>
          </p:cNvSpPr>
          <p:nvPr>
            <p:ph type="title"/>
          </p:nvPr>
        </p:nvSpPr>
        <p:spPr>
          <a:xfrm>
            <a:off x="1255679" y="538564"/>
            <a:ext cx="9284676" cy="1188720"/>
          </a:xfrm>
        </p:spPr>
        <p:txBody>
          <a:bodyPr/>
          <a:lstStyle/>
          <a:p>
            <a:r>
              <a:rPr lang="cs-CZ" dirty="0"/>
              <a:t>Genderové role</a:t>
            </a:r>
          </a:p>
        </p:txBody>
      </p:sp>
      <p:sp>
        <p:nvSpPr>
          <p:cNvPr id="3" name="Zástupný symbol pro obsah 2">
            <a:extLst>
              <a:ext uri="{FF2B5EF4-FFF2-40B4-BE49-F238E27FC236}">
                <a16:creationId xmlns:a16="http://schemas.microsoft.com/office/drawing/2014/main" id="{6CCDFA5A-BB87-40E5-82F8-EA5BA92F0CF7}"/>
              </a:ext>
            </a:extLst>
          </p:cNvPr>
          <p:cNvSpPr>
            <a:spLocks noGrp="1"/>
          </p:cNvSpPr>
          <p:nvPr>
            <p:ph idx="1"/>
          </p:nvPr>
        </p:nvSpPr>
        <p:spPr>
          <a:xfrm>
            <a:off x="479394" y="1970843"/>
            <a:ext cx="11327907" cy="4887157"/>
          </a:xfrm>
        </p:spPr>
        <p:txBody>
          <a:bodyPr>
            <a:normAutofit fontScale="85000" lnSpcReduction="10000"/>
          </a:bodyPr>
          <a:lstStyle/>
          <a:p>
            <a:pPr algn="just">
              <a:spcBef>
                <a:spcPts val="1800"/>
              </a:spcBef>
            </a:pPr>
            <a:r>
              <a:rPr lang="cs-CZ" sz="2400" dirty="0"/>
              <a:t>Mužské a ženské role jsou sociálně a kulturně podmíněny, podléhají vývoji a změně, stejně jako otcovství a mateřství.</a:t>
            </a:r>
          </a:p>
          <a:p>
            <a:pPr algn="just">
              <a:spcBef>
                <a:spcPts val="1800"/>
              </a:spcBef>
            </a:pPr>
            <a:r>
              <a:rPr lang="cs-CZ" sz="2400" dirty="0"/>
              <a:t>Úkol: </a:t>
            </a:r>
            <a:r>
              <a:rPr lang="cs-CZ" sz="2400" dirty="0">
                <a:hlinkClick r:id="rId2"/>
              </a:rPr>
              <a:t>Rovnost žen a mužů přináší zisk celé společnosti | </a:t>
            </a:r>
            <a:r>
              <a:rPr lang="cs-CZ" sz="2400" b="1" dirty="0">
                <a:hlinkClick r:id="rId2"/>
              </a:rPr>
              <a:t>Pavla </a:t>
            </a:r>
            <a:r>
              <a:rPr lang="cs-CZ" sz="2400" b="1" dirty="0" err="1">
                <a:hlinkClick r:id="rId2"/>
              </a:rPr>
              <a:t>Špondrová</a:t>
            </a:r>
            <a:r>
              <a:rPr lang="cs-CZ" sz="2400" b="1" dirty="0">
                <a:hlinkClick r:id="rId2"/>
              </a:rPr>
              <a:t> </a:t>
            </a:r>
            <a:r>
              <a:rPr lang="cs-CZ" sz="2400" dirty="0">
                <a:hlinkClick r:id="rId2"/>
              </a:rPr>
              <a:t>| </a:t>
            </a:r>
            <a:r>
              <a:rPr lang="cs-CZ" sz="2400" dirty="0" err="1">
                <a:hlinkClick r:id="rId2"/>
              </a:rPr>
              <a:t>TEDxMasarykUniversity</a:t>
            </a:r>
            <a:r>
              <a:rPr lang="cs-CZ" sz="2400" dirty="0">
                <a:hlinkClick r:id="rId2"/>
              </a:rPr>
              <a:t> – </a:t>
            </a:r>
            <a:r>
              <a:rPr lang="cs-CZ" sz="2400" dirty="0" err="1">
                <a:hlinkClick r:id="rId2"/>
              </a:rPr>
              <a:t>YouTube</a:t>
            </a:r>
            <a:r>
              <a:rPr lang="cs-CZ" sz="2400" dirty="0"/>
              <a:t> </a:t>
            </a:r>
            <a:r>
              <a:rPr lang="cs-CZ" sz="2400" dirty="0">
                <a:solidFill>
                  <a:srgbClr val="FF0000"/>
                </a:solidFill>
              </a:rPr>
              <a:t>Poslechněte si kolegyni z MU a vypište s kterými jejími názory nesouhlasíte, co vás překvapilo z uvedených faktů, na co byste chtěli reagovat v diskusi s ní. (</a:t>
            </a:r>
            <a:r>
              <a:rPr lang="cs-CZ" sz="2600" b="1" dirty="0">
                <a:solidFill>
                  <a:srgbClr val="FF0000"/>
                </a:solidFill>
              </a:rPr>
              <a:t>Index genderové rovnosti </a:t>
            </a:r>
            <a:r>
              <a:rPr lang="cs-CZ" sz="2400" dirty="0">
                <a:solidFill>
                  <a:srgbClr val="FF0000"/>
                </a:solidFill>
              </a:rPr>
              <a:t>– poslech 4:24 – 7:05)</a:t>
            </a:r>
          </a:p>
          <a:p>
            <a:pPr algn="just">
              <a:spcBef>
                <a:spcPts val="1800"/>
              </a:spcBef>
            </a:pPr>
            <a:r>
              <a:rPr lang="cs-CZ" sz="2400" dirty="0"/>
              <a:t>Jsou ženy od přírody lépe vybaveny vlastnostmi potřebnými k zajišťování vnitřních záležitostí rodiny (péče o děti, domácí práce), zatímco muži zase k tomu, aby byli ochránci rodiny a jejími živiteli?</a:t>
            </a:r>
          </a:p>
          <a:p>
            <a:pPr algn="just">
              <a:spcBef>
                <a:spcPts val="1800"/>
              </a:spcBef>
            </a:pPr>
            <a:r>
              <a:rPr lang="cs-CZ" sz="2400" dirty="0"/>
              <a:t>Rodičovské schopnosti a dovednosti nejsou vrozené. Pečovatelské schopnosti jsou dány panujícími kulturními vzorci. Matky i otcové mohou poskytnout dítěti stejně kvalitní či nekvalitní péči.</a:t>
            </a:r>
          </a:p>
        </p:txBody>
      </p:sp>
    </p:spTree>
    <p:extLst>
      <p:ext uri="{BB962C8B-B14F-4D97-AF65-F5344CB8AC3E}">
        <p14:creationId xmlns:p14="http://schemas.microsoft.com/office/powerpoint/2010/main" val="2831704629"/>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TM04033925[[fn=Kapka]]</Template>
  <TotalTime>42</TotalTime>
  <Words>3534</Words>
  <Application>Microsoft Office PowerPoint</Application>
  <PresentationFormat>Širokoúhlá obrazovka</PresentationFormat>
  <Paragraphs>181</Paragraphs>
  <Slides>31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-apple-system</vt:lpstr>
      <vt:lpstr>Arial</vt:lpstr>
      <vt:lpstr>Open Sans</vt:lpstr>
      <vt:lpstr>Tw Cen MT</vt:lpstr>
      <vt:lpstr>Wingdings</vt:lpstr>
      <vt:lpstr>Kapka</vt:lpstr>
      <vt:lpstr>Genderové rozdíly (gender)</vt:lpstr>
      <vt:lpstr>Gender a pohlaví </vt:lpstr>
      <vt:lpstr>Gender </vt:lpstr>
      <vt:lpstr>Lidská sexualita</vt:lpstr>
      <vt:lpstr>Jedinci a komunity „LGBT“ </vt:lpstr>
      <vt:lpstr>Homofobie, stereotypy, předsudky a diskriminace homosexuálů </vt:lpstr>
      <vt:lpstr>Inkluze v prevenci homofobie </vt:lpstr>
      <vt:lpstr>Inkluze v prevenci homofobie </vt:lpstr>
      <vt:lpstr>Genderové role</vt:lpstr>
      <vt:lpstr>Doporučená literatura</vt:lpstr>
      <vt:lpstr>Proměny mužské a ženské role na příkladu otcovství a mateřství</vt:lpstr>
      <vt:lpstr>Dopady genderových rolí na pracovní trh</vt:lpstr>
      <vt:lpstr>Absolventi středních, vyšších a vysokých škol podle pohlaví </vt:lpstr>
      <vt:lpstr>Akademičtí pracovníci podle profesního zařazení na veřejných vysokých školách, 2016 </vt:lpstr>
      <vt:lpstr>Gender Pay Gap </vt:lpstr>
      <vt:lpstr>Aktuální rozdíly v odměňování  Žen a mužů v ČR -  mezinárodní srovnání. </vt:lpstr>
      <vt:lpstr>Rovnost žen a mužů na trhu práce a rovné odměňování</vt:lpstr>
      <vt:lpstr>Faktory ovlivŇující zaměstnanost žen</vt:lpstr>
      <vt:lpstr>Média a gender</vt:lpstr>
      <vt:lpstr>Jde to i jinak… </vt:lpstr>
      <vt:lpstr>Historie genderu</vt:lpstr>
      <vt:lpstr>Prosazování rovnosti sleduje OSN ve 12 kritických oblastech: </vt:lpstr>
      <vt:lpstr>GENDER JAKO PROBLÉM</vt:lpstr>
      <vt:lpstr>FEMINISMUS</vt:lpstr>
      <vt:lpstr>DISKRIMINACE NA ZÁKLADĚ POHLAVÍ</vt:lpstr>
      <vt:lpstr>Dnešní podoba ženského hnutí</vt:lpstr>
      <vt:lpstr>SEMINÁŘ</vt:lpstr>
      <vt:lpstr>Heterosexuální dotazník</vt:lpstr>
      <vt:lpstr>Tvorba vlastního dotazníku</vt:lpstr>
      <vt:lpstr>Inkluze v prevenci homofobie </vt:lpstr>
      <vt:lpstr>Úkol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Andrea Preissová Krejčí</dc:creator>
  <cp:lastModifiedBy>Andrea Preissová Krejčí</cp:lastModifiedBy>
  <cp:revision>5</cp:revision>
  <dcterms:created xsi:type="dcterms:W3CDTF">2024-04-10T17:49:33Z</dcterms:created>
  <dcterms:modified xsi:type="dcterms:W3CDTF">2024-04-10T18:31:53Z</dcterms:modified>
</cp:coreProperties>
</file>