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91" r:id="rId2"/>
    <p:sldId id="260" r:id="rId3"/>
    <p:sldId id="261" r:id="rId4"/>
    <p:sldId id="416" r:id="rId5"/>
    <p:sldId id="383" r:id="rId6"/>
    <p:sldId id="417" r:id="rId7"/>
    <p:sldId id="384" r:id="rId8"/>
    <p:sldId id="265" r:id="rId9"/>
    <p:sldId id="385" r:id="rId10"/>
    <p:sldId id="263" r:id="rId11"/>
    <p:sldId id="262" r:id="rId12"/>
    <p:sldId id="264" r:id="rId13"/>
    <p:sldId id="266" r:id="rId14"/>
    <p:sldId id="267" r:id="rId15"/>
    <p:sldId id="340" r:id="rId16"/>
    <p:sldId id="393" r:id="rId17"/>
    <p:sldId id="268" r:id="rId18"/>
    <p:sldId id="25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6" d="100"/>
          <a:sy n="86" d="100"/>
        </p:scale>
        <p:origin x="33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cs-CZ"/>
              <a:t>Kliknutím lze upravit styl.</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cs-CZ"/>
              <a:t>Kliknutím na ikonu přidáte obrázek.</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18C79C5D-2A6F-F04D-97DA-BEF2467B64E4}" type="datetimeFigureOut">
              <a:rPr lang="en-US" dirty="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cs-CZ"/>
              <a:t>Kliknutím lze upravit styl.</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cs-CZ"/>
              <a:t>Upravte styly předlohy textu.</a:t>
            </a:r>
          </a:p>
        </p:txBody>
      </p:sp>
      <p:sp>
        <p:nvSpPr>
          <p:cNvPr id="4" name="Date Placeholder 3"/>
          <p:cNvSpPr>
            <a:spLocks noGrp="1"/>
          </p:cNvSpPr>
          <p:nvPr>
            <p:ph type="dt" sz="half" idx="10"/>
          </p:nvPr>
        </p:nvSpPr>
        <p:spPr/>
        <p:txBody>
          <a:bodyPr/>
          <a:lstStyle/>
          <a:p>
            <a:fld id="{8DFA1846-DA80-1C48-A609-854EA85C59AD}" type="datetimeFigureOut">
              <a:rPr lang="en-US" dirty="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cs-CZ"/>
              <a:t>Kliknutím lze upravit styl.</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cs-CZ"/>
              <a:t>Upravte styly předlohy textu.</a:t>
            </a:r>
          </a:p>
        </p:txBody>
      </p:sp>
      <p:sp>
        <p:nvSpPr>
          <p:cNvPr id="2" name="Date Placeholder 1"/>
          <p:cNvSpPr>
            <a:spLocks noGrp="1"/>
          </p:cNvSpPr>
          <p:nvPr>
            <p:ph type="dt" sz="half" idx="10"/>
          </p:nvPr>
        </p:nvSpPr>
        <p:spPr/>
        <p:txBody>
          <a:bodyPr/>
          <a:lstStyle/>
          <a:p>
            <a:fld id="{FBF54567-0DE4-3F47-BF90-CB84690072F9}" type="datetimeFigureOut">
              <a:rPr lang="en-US" dirty="0"/>
              <a:pPr/>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cs-CZ"/>
              <a:t>Kliknutím lze upravit styl.</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cs-CZ"/>
              <a:t>Kliknutím lze upravit styl.</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FA1846-DA80-1C48-A609-854EA85C59AD}" type="datetimeFigureOut">
              <a:rPr lang="en-US" dirty="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cs-CZ"/>
              <a:t>Kliknutím lze upravit styl.</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0DF5E60-9974-AC48-9591-99C2BB44B7CF}" type="datetimeFigureOut">
              <a:rPr lang="en-US" dirty="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cs-CZ"/>
              <a:t>Kliknutím lze upravit styl.</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cs-CZ"/>
              <a:t>Kliknutím na ikonu přidáte obrázek.</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3/21/2024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cs-CZ"/>
              <a:t>Kliknutím lze upravit styl.</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3/21/2024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zeny.cz/vztahy-a-rodina/o-cem-se-mlci-jak-se-zije-v-cesku-kdyz-mate-nalepku-uprchlik-8397.html" TargetMode="External"/><Relationship Id="rId2" Type="http://schemas.openxmlformats.org/officeDocument/2006/relationships/hyperlink" Target="https://www.youtube.com/watch?v=oyzEvaanbXU"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t24.ceskatelevize.cz/domaci/1557909-prehledne-cesta-uprchliku-ceskym-azylovym-systeme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mvcr.cz/docDetail.aspx?docid=22111977&amp;docType=ART&amp;chnum=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igrace.com/cs/delame/projekty" TargetMode="External"/><Relationship Id="rId2" Type="http://schemas.openxmlformats.org/officeDocument/2006/relationships/hyperlink" Target="https://meta-ops.eu/clanek/o-mete/" TargetMode="External"/><Relationship Id="rId1" Type="http://schemas.openxmlformats.org/officeDocument/2006/relationships/slideLayout" Target="../slideLayouts/slideLayout2.xml"/><Relationship Id="rId5" Type="http://schemas.openxmlformats.org/officeDocument/2006/relationships/hyperlink" Target="https://www.youtube.com/watch?v=QBAO3xwFiiA" TargetMode="External"/><Relationship Id="rId4" Type="http://schemas.openxmlformats.org/officeDocument/2006/relationships/hyperlink" Target="https://bezvrasek.migrace.com/cs/clanky/00090/po-25-letech-vzpominame-na-valecne-oblehani-bosenskeho-sarajev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AEMbj9KaEI" TargetMode="External"/><Relationship Id="rId2" Type="http://schemas.openxmlformats.org/officeDocument/2006/relationships/hyperlink" Target="http://www.suz.cz/" TargetMode="External"/><Relationship Id="rId1" Type="http://schemas.openxmlformats.org/officeDocument/2006/relationships/slideLayout" Target="../slideLayouts/slideLayout2.xml"/><Relationship Id="rId4" Type="http://schemas.openxmlformats.org/officeDocument/2006/relationships/hyperlink" Target="https://www.youtube.com/watch?v=K4r99d1CdZ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207E8A-C13D-4E34-BD13-B7CA7FFEC951}"/>
              </a:ext>
            </a:extLst>
          </p:cNvPr>
          <p:cNvSpPr>
            <a:spLocks noGrp="1"/>
          </p:cNvSpPr>
          <p:nvPr>
            <p:ph type="ctrTitle"/>
          </p:nvPr>
        </p:nvSpPr>
        <p:spPr/>
        <p:txBody>
          <a:bodyPr>
            <a:normAutofit/>
          </a:bodyPr>
          <a:lstStyle/>
          <a:p>
            <a:r>
              <a:rPr lang="cs-CZ" dirty="0"/>
              <a:t>SOCIÁLNÍ PRÁCE S MIGRANTY, UPRCHLÍKY, S ŽADATELI O MEZINÁRODNÍ OCHRANU</a:t>
            </a:r>
          </a:p>
        </p:txBody>
      </p:sp>
    </p:spTree>
    <p:extLst>
      <p:ext uri="{BB962C8B-B14F-4D97-AF65-F5344CB8AC3E}">
        <p14:creationId xmlns:p14="http://schemas.microsoft.com/office/powerpoint/2010/main" val="1374681705"/>
      </p:ext>
    </p:extLst>
  </p:cSld>
  <p:clrMapOvr>
    <a:masterClrMapping/>
  </p:clrMapOvr>
  <p:transition spd="slow">
    <p:wipe/>
    <p:sndAc>
      <p:stSnd>
        <p:snd r:embed="rId2" name="typ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BE045-0143-43B0-94B1-C719108A180B}"/>
              </a:ext>
            </a:extLst>
          </p:cNvPr>
          <p:cNvSpPr>
            <a:spLocks noGrp="1"/>
          </p:cNvSpPr>
          <p:nvPr>
            <p:ph type="title"/>
          </p:nvPr>
        </p:nvSpPr>
        <p:spPr/>
        <p:txBody>
          <a:bodyPr/>
          <a:lstStyle/>
          <a:p>
            <a:r>
              <a:rPr lang="cs-CZ" dirty="0"/>
              <a:t>Sociální práce a sociální služby v prostředí azylových zařízení </a:t>
            </a:r>
          </a:p>
        </p:txBody>
      </p:sp>
      <p:sp>
        <p:nvSpPr>
          <p:cNvPr id="3" name="Zástupný obsah 2">
            <a:extLst>
              <a:ext uri="{FF2B5EF4-FFF2-40B4-BE49-F238E27FC236}">
                <a16:creationId xmlns:a16="http://schemas.microsoft.com/office/drawing/2014/main" id="{BDAE0563-61D2-4468-93AA-34A2404A74AB}"/>
              </a:ext>
            </a:extLst>
          </p:cNvPr>
          <p:cNvSpPr>
            <a:spLocks noGrp="1"/>
          </p:cNvSpPr>
          <p:nvPr>
            <p:ph idx="1"/>
          </p:nvPr>
        </p:nvSpPr>
        <p:spPr>
          <a:xfrm>
            <a:off x="1371600" y="2286000"/>
            <a:ext cx="9601200" cy="4368800"/>
          </a:xfrm>
        </p:spPr>
        <p:txBody>
          <a:bodyPr>
            <a:normAutofit/>
          </a:bodyPr>
          <a:lstStyle/>
          <a:p>
            <a:pPr marL="0" indent="0">
              <a:buNone/>
            </a:pPr>
            <a:r>
              <a:rPr lang="cs-CZ" dirty="0"/>
              <a:t>Správy uprchlických zařízení MV </a:t>
            </a:r>
          </a:p>
          <a:p>
            <a:r>
              <a:rPr lang="cs-CZ" dirty="0"/>
              <a:t>Česká republika je povinna na základě Ženevské konvence a ostatních mezinárodních smluv zajistit základní životní potřeby, důstojnou existenci a zabezpečit těmto osobám sociální služby od zahájení řízení o mezinárodní ochranu až po jeho ukončení.</a:t>
            </a:r>
          </a:p>
          <a:p>
            <a:r>
              <a:rPr lang="cs-CZ" dirty="0"/>
              <a:t>Tyto sociální služby poskytuje v pobytových, přijímacích a integračních střediscích, odborně vzdělaným personálem. Podílí se na nich různé pomáhající profese (psycholog, pečovatel, lékař aj).</a:t>
            </a:r>
          </a:p>
          <a:p>
            <a:r>
              <a:rPr lang="cs-CZ" dirty="0"/>
              <a:t>Žadatelé o mezinárodní ochranu stráví velmi dlouhou dobu v pobytových střediscích, protože vyřízení žádosti o mezinárodní ochranu je zdlouhavý proces. Kromě poskytnutí ubytování, stravy a hygienických prostředků se jedná o zajištění zdravotní péče, předškolní výchovy, poskytnutí sociálního nebo psychologického poradenství a nabídku volnočasových aktivit.</a:t>
            </a:r>
          </a:p>
          <a:p>
            <a:endParaRPr lang="cs-CZ" dirty="0"/>
          </a:p>
        </p:txBody>
      </p:sp>
    </p:spTree>
    <p:extLst>
      <p:ext uri="{BB962C8B-B14F-4D97-AF65-F5344CB8AC3E}">
        <p14:creationId xmlns:p14="http://schemas.microsoft.com/office/powerpoint/2010/main" val="64049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FBD64-1060-4E33-B38E-43A5842B6B4C}"/>
              </a:ext>
            </a:extLst>
          </p:cNvPr>
          <p:cNvSpPr>
            <a:spLocks noGrp="1"/>
          </p:cNvSpPr>
          <p:nvPr>
            <p:ph type="title"/>
          </p:nvPr>
        </p:nvSpPr>
        <p:spPr/>
        <p:txBody>
          <a:bodyPr>
            <a:normAutofit fontScale="90000"/>
          </a:bodyPr>
          <a:lstStyle/>
          <a:p>
            <a:r>
              <a:rPr lang="cs-CZ" dirty="0"/>
              <a:t>SOCIÁLNÍ PRÁCE S MIGRANTY, S ŽADATELI O MEZINÁRODNÍ OCHRANU, AZYL </a:t>
            </a:r>
          </a:p>
        </p:txBody>
      </p:sp>
      <p:sp>
        <p:nvSpPr>
          <p:cNvPr id="3" name="Zástupný obsah 2">
            <a:extLst>
              <a:ext uri="{FF2B5EF4-FFF2-40B4-BE49-F238E27FC236}">
                <a16:creationId xmlns:a16="http://schemas.microsoft.com/office/drawing/2014/main" id="{42804E14-B0AE-426E-BA53-BC0F4CEF489A}"/>
              </a:ext>
            </a:extLst>
          </p:cNvPr>
          <p:cNvSpPr>
            <a:spLocks noGrp="1"/>
          </p:cNvSpPr>
          <p:nvPr>
            <p:ph idx="1"/>
          </p:nvPr>
        </p:nvSpPr>
        <p:spPr>
          <a:xfrm>
            <a:off x="1371600" y="2286000"/>
            <a:ext cx="9601200" cy="4394200"/>
          </a:xfrm>
        </p:spPr>
        <p:txBody>
          <a:bodyPr/>
          <a:lstStyle/>
          <a:p>
            <a:r>
              <a:rPr lang="cs-CZ" dirty="0"/>
              <a:t>Pokud žadatel tráví v azylovém středisku dlouhou dobu, může se u něj vyskytnout tzv. táborový syndrom. Tento syndrom se vyznačuje pasivitou, apatií až depresí, v ojedinělých případech až agresivitou. Toto jednání je důsledkem toho, že dospělý člověk nemůže plnit svou obvyklou roli.</a:t>
            </a:r>
          </a:p>
          <a:p>
            <a:r>
              <a:rPr lang="cs-CZ" dirty="0"/>
              <a:t>Při práci s žadateli o mezinárodní ochranu je důležitá sociální opora, kterou mohou žadatele nalézt ve své rodině. Samozřejmě by ji měl poskytovat i sociální pracovník, který zajistí základní podmínky jejich existence. Také je důležitá psychoterapeutická pomoc, která jim pomůže, aby své problémy zvládli.</a:t>
            </a:r>
          </a:p>
          <a:p>
            <a:endParaRPr lang="cs-CZ" dirty="0"/>
          </a:p>
        </p:txBody>
      </p:sp>
    </p:spTree>
    <p:extLst>
      <p:ext uri="{BB962C8B-B14F-4D97-AF65-F5344CB8AC3E}">
        <p14:creationId xmlns:p14="http://schemas.microsoft.com/office/powerpoint/2010/main" val="5605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4EB1C-AEAE-4A4A-BCEE-2A217E7B17DF}"/>
              </a:ext>
            </a:extLst>
          </p:cNvPr>
          <p:cNvSpPr>
            <a:spLocks noGrp="1"/>
          </p:cNvSpPr>
          <p:nvPr>
            <p:ph type="title"/>
          </p:nvPr>
        </p:nvSpPr>
        <p:spPr/>
        <p:txBody>
          <a:bodyPr/>
          <a:lstStyle/>
          <a:p>
            <a:r>
              <a:rPr lang="cs-CZ" dirty="0"/>
              <a:t>Sociální práce a sociální služby v prostředí azylových zařízení </a:t>
            </a:r>
          </a:p>
        </p:txBody>
      </p:sp>
      <p:sp>
        <p:nvSpPr>
          <p:cNvPr id="3" name="Zástupný obsah 2">
            <a:extLst>
              <a:ext uri="{FF2B5EF4-FFF2-40B4-BE49-F238E27FC236}">
                <a16:creationId xmlns:a16="http://schemas.microsoft.com/office/drawing/2014/main" id="{002C848C-B549-49EF-8C64-2CCE7A0B600C}"/>
              </a:ext>
            </a:extLst>
          </p:cNvPr>
          <p:cNvSpPr>
            <a:spLocks noGrp="1"/>
          </p:cNvSpPr>
          <p:nvPr>
            <p:ph idx="1"/>
          </p:nvPr>
        </p:nvSpPr>
        <p:spPr>
          <a:xfrm>
            <a:off x="1371600" y="2286000"/>
            <a:ext cx="9601200" cy="4572000"/>
          </a:xfrm>
        </p:spPr>
        <p:txBody>
          <a:bodyPr>
            <a:normAutofit fontScale="92500"/>
          </a:bodyPr>
          <a:lstStyle/>
          <a:p>
            <a:r>
              <a:rPr lang="cs-CZ" dirty="0"/>
              <a:t>Sociální pracovníci pomáhají klientům v procesu adaptace na nové životní podmínky a jejich činnost směřuje k průběžnému informování klientů, s cílem umožnit jim základní orientaci v prostorách střediska. základní orientaci v prostorách střediska.</a:t>
            </a:r>
          </a:p>
          <a:p>
            <a:r>
              <a:rPr lang="cs-CZ" dirty="0"/>
              <a:t>Ohroženým skupinám žadatelů o udělení mezinárodní ochrany, jako jsou například matky s dětmi, samostatné ženy, nezletilí bez doprovodu zákonného zástupce a fyzicky či psychicky handicapovaní jedinci, je poskytnut specifický přístup.</a:t>
            </a:r>
          </a:p>
          <a:p>
            <a:r>
              <a:rPr lang="cs-CZ" dirty="0"/>
              <a:t>V případě potřeby je klientům zprostředkováváno psychologické poradenství. Dále sociální pracovníci těchto středisek dohlížejí na povinnou docházku dětí do základní školy. V rámci státního integračního programu jsou žadatelům nabízeny kurzy českého jazyka a blok socio- kulturních dovedností, který by žadatelům měl pomoci se lépe integrovat do společnosti.</a:t>
            </a:r>
          </a:p>
          <a:p>
            <a:r>
              <a:rPr lang="cs-CZ" dirty="0"/>
              <a:t>Významnou úlohu v procesu adaptace hraje vyplnění volného času. O smysluplné využití volna klientů se starají zaměstnanci střediska a nevládní organizace, jejichž zaměstnanci s žadateli například navštěvují kulturní akce v okolí středisek a připravují výlety, letní tábory, karnevaly pro děti apod. </a:t>
            </a:r>
          </a:p>
          <a:p>
            <a:endParaRPr lang="cs-CZ" dirty="0"/>
          </a:p>
        </p:txBody>
      </p:sp>
    </p:spTree>
    <p:extLst>
      <p:ext uri="{BB962C8B-B14F-4D97-AF65-F5344CB8AC3E}">
        <p14:creationId xmlns:p14="http://schemas.microsoft.com/office/powerpoint/2010/main" val="45083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E6090-16AC-48C8-BF40-7AA366BA7330}"/>
              </a:ext>
            </a:extLst>
          </p:cNvPr>
          <p:cNvSpPr>
            <a:spLocks noGrp="1"/>
          </p:cNvSpPr>
          <p:nvPr>
            <p:ph type="title"/>
          </p:nvPr>
        </p:nvSpPr>
        <p:spPr>
          <a:xfrm>
            <a:off x="1371600" y="685800"/>
            <a:ext cx="9601200" cy="901700"/>
          </a:xfrm>
        </p:spPr>
        <p:txBody>
          <a:bodyPr/>
          <a:lstStyle/>
          <a:p>
            <a:r>
              <a:rPr lang="cs-CZ" dirty="0"/>
              <a:t>ŽADATELÉ O MEZINÁRODNÍ OCHRANU</a:t>
            </a:r>
          </a:p>
        </p:txBody>
      </p:sp>
      <p:sp>
        <p:nvSpPr>
          <p:cNvPr id="3" name="Zástupný obsah 2">
            <a:extLst>
              <a:ext uri="{FF2B5EF4-FFF2-40B4-BE49-F238E27FC236}">
                <a16:creationId xmlns:a16="http://schemas.microsoft.com/office/drawing/2014/main" id="{DD6F11C4-0ADE-4885-B3BE-637C2329ED4D}"/>
              </a:ext>
            </a:extLst>
          </p:cNvPr>
          <p:cNvSpPr>
            <a:spLocks noGrp="1"/>
          </p:cNvSpPr>
          <p:nvPr>
            <p:ph idx="1"/>
          </p:nvPr>
        </p:nvSpPr>
        <p:spPr>
          <a:xfrm>
            <a:off x="1371600" y="2353733"/>
            <a:ext cx="9601200" cy="4504267"/>
          </a:xfrm>
        </p:spPr>
        <p:txBody>
          <a:bodyPr>
            <a:normAutofit/>
          </a:bodyPr>
          <a:lstStyle/>
          <a:p>
            <a:r>
              <a:rPr lang="cs-CZ" b="1" dirty="0"/>
              <a:t>Mezinárodní ochrana </a:t>
            </a:r>
          </a:p>
          <a:p>
            <a:r>
              <a:rPr lang="cs-CZ" dirty="0"/>
              <a:t>Každý, kdo je v zemi původu pronásledován, může po příchodu do České republiky požádat o mezinárodní ochranu, která je udělena buď formou azylu, nebo doplňkové ochrany. Během řízení o udělení mezinárodní ochrany ministerstvo vnitra zkoumá, zda byl žadatel v zemi původu pronásledován z důvodu:</a:t>
            </a:r>
          </a:p>
          <a:p>
            <a:pPr lvl="1"/>
            <a:r>
              <a:rPr lang="cs-CZ" dirty="0"/>
              <a:t>uplatňování politických práv a svobod • rasy • pohlaví • náboženství • národností • příslušnosti k určité sociální skupině • pro zastávání určitých politických názorů ve státě, jehož občanství má, nebo, v případě, že je osobou bez státního občanství, ve státě jeho posledního trvalého bydliště</a:t>
            </a:r>
          </a:p>
          <a:p>
            <a:pPr lvl="1"/>
            <a:endParaRPr lang="cs-CZ" dirty="0"/>
          </a:p>
          <a:p>
            <a:pPr marL="530352" lvl="1" indent="0">
              <a:buNone/>
            </a:pPr>
            <a:endParaRPr lang="cs-CZ" dirty="0"/>
          </a:p>
        </p:txBody>
      </p:sp>
    </p:spTree>
    <p:extLst>
      <p:ext uri="{BB962C8B-B14F-4D97-AF65-F5344CB8AC3E}">
        <p14:creationId xmlns:p14="http://schemas.microsoft.com/office/powerpoint/2010/main" val="211738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6262E-1051-482D-AD48-4D299841C767}"/>
              </a:ext>
            </a:extLst>
          </p:cNvPr>
          <p:cNvSpPr>
            <a:spLocks noGrp="1"/>
          </p:cNvSpPr>
          <p:nvPr>
            <p:ph type="title"/>
          </p:nvPr>
        </p:nvSpPr>
        <p:spPr/>
        <p:txBody>
          <a:bodyPr/>
          <a:lstStyle/>
          <a:p>
            <a:r>
              <a:rPr lang="cs-CZ" dirty="0"/>
              <a:t>AZYL (7)</a:t>
            </a:r>
          </a:p>
        </p:txBody>
      </p:sp>
      <p:sp>
        <p:nvSpPr>
          <p:cNvPr id="3" name="Zástupný obsah 2">
            <a:extLst>
              <a:ext uri="{FF2B5EF4-FFF2-40B4-BE49-F238E27FC236}">
                <a16:creationId xmlns:a16="http://schemas.microsoft.com/office/drawing/2014/main" id="{4EA366DD-CC4F-4809-974D-0A78EBA50333}"/>
              </a:ext>
            </a:extLst>
          </p:cNvPr>
          <p:cNvSpPr>
            <a:spLocks noGrp="1"/>
          </p:cNvSpPr>
          <p:nvPr>
            <p:ph idx="1"/>
          </p:nvPr>
        </p:nvSpPr>
        <p:spPr>
          <a:xfrm>
            <a:off x="400801" y="2319866"/>
            <a:ext cx="11367865" cy="4538133"/>
          </a:xfrm>
        </p:spPr>
        <p:txBody>
          <a:bodyPr>
            <a:normAutofit/>
          </a:bodyPr>
          <a:lstStyle/>
          <a:p>
            <a:r>
              <a:rPr lang="cs-CZ" dirty="0"/>
              <a:t>Tomu, kdo prokáže, že byl ve své zemi pronásledován z níže uvedených důvodů, bude v České republice udělen azyl.</a:t>
            </a:r>
          </a:p>
          <a:p>
            <a:r>
              <a:rPr lang="cs-CZ" dirty="0"/>
              <a:t>Důvody k udělení azylu jsou: </a:t>
            </a:r>
          </a:p>
          <a:p>
            <a:pPr lvl="1"/>
            <a:r>
              <a:rPr lang="cs-CZ" b="1" i="0" dirty="0"/>
              <a:t>pronásledování za </a:t>
            </a:r>
            <a:r>
              <a:rPr lang="cs-CZ" dirty="0"/>
              <a:t>uplatňování politických práv a svobod z důvodu rasy, pohlaví, náboženství, národnosti, příslušnosti k určité sociální skupině</a:t>
            </a:r>
          </a:p>
          <a:p>
            <a:pPr lvl="1"/>
            <a:r>
              <a:rPr lang="cs-CZ" dirty="0"/>
              <a:t>zastávání určitých politických názorů ve státě, jehož občanství má, nebo, v případě, že je osobou bez státního občanství, ve státě jeho posledního trvalého bydliště.</a:t>
            </a:r>
          </a:p>
          <a:p>
            <a:r>
              <a:rPr lang="cs-CZ" dirty="0"/>
              <a:t>Dalším důvodem udělení mezinárodní ochrany je </a:t>
            </a:r>
            <a:r>
              <a:rPr lang="cs-CZ" b="1" dirty="0"/>
              <a:t>sloučení s rodinným příslušníkem </a:t>
            </a:r>
            <a:r>
              <a:rPr lang="cs-CZ" dirty="0"/>
              <a:t>(manželem, nezletilým dítětem nebo v případě nezletilého dítěte s rodičem), kterému již byl azyl udělen.</a:t>
            </a:r>
          </a:p>
          <a:p>
            <a:r>
              <a:rPr lang="cs-CZ" dirty="0"/>
              <a:t>Posledním důvodem k udělení azylu jsou takzvané </a:t>
            </a:r>
            <a:r>
              <a:rPr lang="cs-CZ" b="1" dirty="0"/>
              <a:t>humanitární důvody</a:t>
            </a:r>
            <a:r>
              <a:rPr lang="cs-CZ" dirty="0"/>
              <a:t>. Na humanitární azyl není právní nárok a je čistě na uvážení ministerstva vnitra, komu jej udělí a z jakých důvodů</a:t>
            </a:r>
          </a:p>
          <a:p>
            <a:endParaRPr lang="cs-CZ" dirty="0"/>
          </a:p>
        </p:txBody>
      </p:sp>
    </p:spTree>
    <p:extLst>
      <p:ext uri="{BB962C8B-B14F-4D97-AF65-F5344CB8AC3E}">
        <p14:creationId xmlns:p14="http://schemas.microsoft.com/office/powerpoint/2010/main" val="112056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7E3A5-F5E1-4BDD-B27B-1B6A48404A7B}"/>
              </a:ext>
            </a:extLst>
          </p:cNvPr>
          <p:cNvSpPr>
            <a:spLocks noGrp="1"/>
          </p:cNvSpPr>
          <p:nvPr>
            <p:ph type="title"/>
          </p:nvPr>
        </p:nvSpPr>
        <p:spPr>
          <a:xfrm>
            <a:off x="723900" y="685799"/>
            <a:ext cx="3855720" cy="5414963"/>
          </a:xfrm>
        </p:spPr>
        <p:txBody>
          <a:bodyPr/>
          <a:lstStyle/>
          <a:p>
            <a:r>
              <a:rPr lang="cs-CZ" sz="3600" dirty="0"/>
              <a:t>Azyl nelze udělit, je-li důvodné podezření, že cizinec, který podal žádost o udělení azylu: </a:t>
            </a:r>
          </a:p>
        </p:txBody>
      </p:sp>
      <p:sp>
        <p:nvSpPr>
          <p:cNvPr id="3" name="Zástupný obsah 2">
            <a:extLst>
              <a:ext uri="{FF2B5EF4-FFF2-40B4-BE49-F238E27FC236}">
                <a16:creationId xmlns:a16="http://schemas.microsoft.com/office/drawing/2014/main" id="{22226A5B-1E60-452E-A443-B9198982E1E3}"/>
              </a:ext>
            </a:extLst>
          </p:cNvPr>
          <p:cNvSpPr>
            <a:spLocks noGrp="1"/>
          </p:cNvSpPr>
          <p:nvPr>
            <p:ph idx="1"/>
          </p:nvPr>
        </p:nvSpPr>
        <p:spPr/>
        <p:txBody>
          <a:bodyPr/>
          <a:lstStyle/>
          <a:p>
            <a:r>
              <a:rPr lang="cs-CZ" sz="2800" dirty="0"/>
              <a:t>se dopustil trestného činu proti míru, válečného trestného činu nebo trestného činu proti lidskosti;</a:t>
            </a:r>
          </a:p>
          <a:p>
            <a:r>
              <a:rPr lang="cs-CZ" sz="2800" dirty="0"/>
              <a:t>se dopustil vážného kriminálního trestného činu;</a:t>
            </a:r>
          </a:p>
          <a:p>
            <a:r>
              <a:rPr lang="cs-CZ" sz="2800" dirty="0"/>
              <a:t>je vinen činy, které jsou v rozporu se zásadami a cíli OSN.  </a:t>
            </a:r>
          </a:p>
          <a:p>
            <a:endParaRPr lang="cs-CZ" dirty="0"/>
          </a:p>
          <a:p>
            <a:endParaRPr lang="cs-CZ" dirty="0"/>
          </a:p>
          <a:p>
            <a:endParaRPr lang="cs-CZ" dirty="0"/>
          </a:p>
        </p:txBody>
      </p:sp>
    </p:spTree>
    <p:extLst>
      <p:ext uri="{BB962C8B-B14F-4D97-AF65-F5344CB8AC3E}">
        <p14:creationId xmlns:p14="http://schemas.microsoft.com/office/powerpoint/2010/main" val="254296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9BA42-D9B4-4941-A0BB-556BFD6C75F2}"/>
              </a:ext>
            </a:extLst>
          </p:cNvPr>
          <p:cNvSpPr>
            <a:spLocks noGrp="1"/>
          </p:cNvSpPr>
          <p:nvPr>
            <p:ph type="title"/>
          </p:nvPr>
        </p:nvSpPr>
        <p:spPr>
          <a:xfrm>
            <a:off x="1073151" y="446087"/>
            <a:ext cx="3547533" cy="3245379"/>
          </a:xfrm>
        </p:spPr>
        <p:txBody>
          <a:bodyPr/>
          <a:lstStyle/>
          <a:p>
            <a:r>
              <a:rPr lang="cs-CZ" sz="3600" dirty="0"/>
              <a:t>Kolik je v ČR azylantů? </a:t>
            </a:r>
          </a:p>
        </p:txBody>
      </p:sp>
      <p:sp>
        <p:nvSpPr>
          <p:cNvPr id="3" name="Zástupný symbol pro obsah 2">
            <a:extLst>
              <a:ext uri="{FF2B5EF4-FFF2-40B4-BE49-F238E27FC236}">
                <a16:creationId xmlns:a16="http://schemas.microsoft.com/office/drawing/2014/main" id="{202272F9-2433-4945-AFD6-317B545D7B3D}"/>
              </a:ext>
            </a:extLst>
          </p:cNvPr>
          <p:cNvSpPr>
            <a:spLocks noGrp="1"/>
          </p:cNvSpPr>
          <p:nvPr>
            <p:ph idx="1"/>
          </p:nvPr>
        </p:nvSpPr>
        <p:spPr/>
        <p:txBody>
          <a:bodyPr>
            <a:normAutofit lnSpcReduction="10000"/>
          </a:bodyPr>
          <a:lstStyle/>
          <a:p>
            <a:r>
              <a:rPr lang="cs-CZ" dirty="0">
                <a:hlinkClick r:id="rId2"/>
              </a:rPr>
              <a:t>https://www.youtube.com/watch?v=oyzEvaanbXU</a:t>
            </a:r>
            <a:endParaRPr lang="cs-CZ" dirty="0"/>
          </a:p>
          <a:p>
            <a:endParaRPr lang="cs-CZ" dirty="0"/>
          </a:p>
          <a:p>
            <a:endParaRPr lang="cs-CZ" dirty="0"/>
          </a:p>
          <a:p>
            <a:r>
              <a:rPr lang="cs-CZ" dirty="0"/>
              <a:t>Co všechno musí překonat uprchlíci na cestě do bezpečné země a jak by měla vypadat jejich správná integrace? O šancích i těžkostech uprchlíků si se svými hosty povídá Adéla </a:t>
            </a:r>
            <a:r>
              <a:rPr lang="cs-CZ" dirty="0" err="1"/>
              <a:t>Elbel</a:t>
            </a:r>
            <a:r>
              <a:rPr lang="cs-CZ" dirty="0"/>
              <a:t>. Tentokrát přijaly pozvání Lucie Kellnerová z Konsorcia nevládních organizací pracujících s migranty a </a:t>
            </a:r>
            <a:r>
              <a:rPr lang="cs-CZ" dirty="0" err="1"/>
              <a:t>Sagar</a:t>
            </a:r>
            <a:r>
              <a:rPr lang="cs-CZ" dirty="0"/>
              <a:t> </a:t>
            </a:r>
            <a:r>
              <a:rPr lang="cs-CZ" dirty="0" err="1"/>
              <a:t>Rakin</a:t>
            </a:r>
            <a:r>
              <a:rPr lang="cs-CZ" dirty="0"/>
              <a:t>, jejíž rodina před lety uprchla z Afghánistánu před válkou. </a:t>
            </a:r>
          </a:p>
          <a:p>
            <a:r>
              <a:rPr lang="cs-CZ" dirty="0">
                <a:hlinkClick r:id="rId3"/>
              </a:rPr>
              <a:t>https://www.zeny.cz/vztahy-a-rodina/o-cem-se-mlci-jak-se-zije-v-cesku-kdyz-mate-nalepku-uprchlik-8397.html</a:t>
            </a:r>
            <a:r>
              <a:rPr lang="cs-CZ" dirty="0"/>
              <a:t> </a:t>
            </a:r>
          </a:p>
          <a:p>
            <a:endParaRPr lang="cs-CZ" b="1" dirty="0"/>
          </a:p>
          <a:p>
            <a:r>
              <a:rPr lang="cs-CZ" b="1" dirty="0"/>
              <a:t>O čem se mlčí: Jak se žije v Česku, když máte nálepku uprchlík? (5)</a:t>
            </a:r>
            <a:endParaRPr lang="cs-CZ" dirty="0"/>
          </a:p>
        </p:txBody>
      </p:sp>
      <p:sp>
        <p:nvSpPr>
          <p:cNvPr id="4" name="Zástupný symbol pro text 3">
            <a:extLst>
              <a:ext uri="{FF2B5EF4-FFF2-40B4-BE49-F238E27FC236}">
                <a16:creationId xmlns:a16="http://schemas.microsoft.com/office/drawing/2014/main" id="{D1B90FDD-2638-45C1-BAE5-0ED8E39B6728}"/>
              </a:ext>
            </a:extLst>
          </p:cNvPr>
          <p:cNvSpPr>
            <a:spLocks noGrp="1"/>
          </p:cNvSpPr>
          <p:nvPr>
            <p:ph type="body" sz="half" idx="2"/>
          </p:nvPr>
        </p:nvSpPr>
        <p:spPr>
          <a:xfrm>
            <a:off x="1073151" y="3556000"/>
            <a:ext cx="3547533" cy="2305049"/>
          </a:xfrm>
        </p:spPr>
        <p:txBody>
          <a:bodyPr/>
          <a:lstStyle/>
          <a:p>
            <a:r>
              <a:rPr lang="cs-CZ" b="1" dirty="0"/>
              <a:t>Dohledejte potřebná data za uplynulý rok. </a:t>
            </a:r>
          </a:p>
          <a:p>
            <a:endParaRPr lang="cs-CZ" b="1" dirty="0"/>
          </a:p>
          <a:p>
            <a:endParaRPr lang="cs-CZ" b="1" dirty="0"/>
          </a:p>
          <a:p>
            <a:r>
              <a:rPr lang="cs-CZ" dirty="0"/>
              <a:t> </a:t>
            </a:r>
          </a:p>
        </p:txBody>
      </p:sp>
    </p:spTree>
    <p:extLst>
      <p:ext uri="{BB962C8B-B14F-4D97-AF65-F5344CB8AC3E}">
        <p14:creationId xmlns:p14="http://schemas.microsoft.com/office/powerpoint/2010/main" val="303550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421A3-37AA-4DCC-ABB2-5AF90B430904}"/>
              </a:ext>
            </a:extLst>
          </p:cNvPr>
          <p:cNvSpPr>
            <a:spLocks noGrp="1"/>
          </p:cNvSpPr>
          <p:nvPr>
            <p:ph type="title"/>
          </p:nvPr>
        </p:nvSpPr>
        <p:spPr>
          <a:xfrm>
            <a:off x="1371600" y="685800"/>
            <a:ext cx="9601200" cy="698500"/>
          </a:xfrm>
        </p:spPr>
        <p:txBody>
          <a:bodyPr/>
          <a:lstStyle/>
          <a:p>
            <a:r>
              <a:rPr lang="cs-CZ" dirty="0"/>
              <a:t>Doplňková ochrana (8) </a:t>
            </a:r>
          </a:p>
        </p:txBody>
      </p:sp>
      <p:sp>
        <p:nvSpPr>
          <p:cNvPr id="3" name="Zástupný obsah 2">
            <a:extLst>
              <a:ext uri="{FF2B5EF4-FFF2-40B4-BE49-F238E27FC236}">
                <a16:creationId xmlns:a16="http://schemas.microsoft.com/office/drawing/2014/main" id="{FFAC86F1-1D3E-4119-91A2-7990191269A2}"/>
              </a:ext>
            </a:extLst>
          </p:cNvPr>
          <p:cNvSpPr>
            <a:spLocks noGrp="1"/>
          </p:cNvSpPr>
          <p:nvPr>
            <p:ph idx="1"/>
          </p:nvPr>
        </p:nvSpPr>
        <p:spPr>
          <a:xfrm>
            <a:off x="287867" y="2235200"/>
            <a:ext cx="11904133" cy="4622800"/>
          </a:xfrm>
        </p:spPr>
        <p:txBody>
          <a:bodyPr>
            <a:normAutofit/>
          </a:bodyPr>
          <a:lstStyle/>
          <a:p>
            <a:r>
              <a:rPr lang="cs-CZ" dirty="0"/>
              <a:t>U koho ministerstvo nezjistí v dostatečné míře azylové důvody, ale žadatel prokáže, že by mu v případě návratu do vlasti hrozilo nebezpečí uložení nebo vykonání trestu smrti, mučení nebo nelidské či ponižující zacházení nebo trestání, dále, kdyby se návratem do vlasti ocitl ve vážném ohrožení života nebo lidské důstojnosti v situacích mezinárodního nebo vnitřního ozbrojeného konfliktu, nebo pokud by vycestování cizince bylo v rozporu s mezinárodními závazky České republiky, může mu být udělena doplňková ochrana.</a:t>
            </a:r>
          </a:p>
          <a:p>
            <a:r>
              <a:rPr lang="cs-CZ" dirty="0"/>
              <a:t>Ta může být rovněž udělena z důvodu sloučení s rodinným příslušníkem (manželem, nezletilým dítětem nebo v případě nezletilého dítěte s rodičem), kterému již byla doplňková ochrana udělena.</a:t>
            </a:r>
          </a:p>
          <a:p>
            <a:r>
              <a:rPr lang="cs-CZ" dirty="0"/>
              <a:t>Doplňková ochrana je na rozdíl od azylu udělována na dobu určitou a po této době je přezkoumáváno, zda trvají důvody, pro které byla udělena. V případě, že důvody trvají, je její platnost prodloužena.</a:t>
            </a:r>
          </a:p>
          <a:p>
            <a:r>
              <a:rPr lang="cs-CZ" dirty="0"/>
              <a:t>O její prodloužení je třeba požádat nejpozději 30 dnů před uplynutím doby, na niž je doplňková ochrana udělena.</a:t>
            </a:r>
          </a:p>
          <a:p>
            <a:endParaRPr lang="cs-CZ" dirty="0"/>
          </a:p>
        </p:txBody>
      </p:sp>
    </p:spTree>
    <p:extLst>
      <p:ext uri="{BB962C8B-B14F-4D97-AF65-F5344CB8AC3E}">
        <p14:creationId xmlns:p14="http://schemas.microsoft.com/office/powerpoint/2010/main" val="4032382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863EB0-A5A3-4ED3-802D-CDB47AD30872}"/>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5292F4E3-996D-4F8B-91BD-F9AFCC554779}"/>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1613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0EE02-5596-4AB4-A105-B3EB02D99870}"/>
              </a:ext>
            </a:extLst>
          </p:cNvPr>
          <p:cNvSpPr>
            <a:spLocks noGrp="1"/>
          </p:cNvSpPr>
          <p:nvPr>
            <p:ph type="title"/>
          </p:nvPr>
        </p:nvSpPr>
        <p:spPr>
          <a:xfrm>
            <a:off x="810000" y="177800"/>
            <a:ext cx="10571998" cy="1239838"/>
          </a:xfrm>
        </p:spPr>
        <p:txBody>
          <a:bodyPr>
            <a:normAutofit fontScale="90000"/>
          </a:bodyPr>
          <a:lstStyle/>
          <a:p>
            <a:br>
              <a:rPr lang="cs-CZ" dirty="0"/>
            </a:br>
            <a:br>
              <a:rPr lang="cs-CZ" dirty="0"/>
            </a:br>
            <a:br>
              <a:rPr lang="cs-CZ" dirty="0"/>
            </a:br>
            <a:br>
              <a:rPr lang="cs-CZ" dirty="0"/>
            </a:br>
            <a:br>
              <a:rPr lang="cs-CZ" dirty="0"/>
            </a:br>
            <a:br>
              <a:rPr lang="cs-CZ" dirty="0"/>
            </a:br>
            <a:br>
              <a:rPr lang="cs-CZ" dirty="0"/>
            </a:br>
            <a:r>
              <a:rPr lang="cs-CZ" dirty="0"/>
              <a:t>SOCIÁLNÍ PRÁCE S MIGRANTY, UPRCHLÍKY, S ŽADATELI O MEZINÁRODNÍ OCHRANU</a:t>
            </a:r>
          </a:p>
        </p:txBody>
      </p:sp>
      <p:sp>
        <p:nvSpPr>
          <p:cNvPr id="3" name="Zástupný obsah 2">
            <a:extLst>
              <a:ext uri="{FF2B5EF4-FFF2-40B4-BE49-F238E27FC236}">
                <a16:creationId xmlns:a16="http://schemas.microsoft.com/office/drawing/2014/main" id="{EF437A5B-23CB-4560-8107-179E36AC82C5}"/>
              </a:ext>
            </a:extLst>
          </p:cNvPr>
          <p:cNvSpPr>
            <a:spLocks noGrp="1"/>
          </p:cNvSpPr>
          <p:nvPr>
            <p:ph idx="1"/>
          </p:nvPr>
        </p:nvSpPr>
        <p:spPr>
          <a:xfrm>
            <a:off x="1371600" y="2286000"/>
            <a:ext cx="9601200" cy="4394200"/>
          </a:xfrm>
        </p:spPr>
        <p:txBody>
          <a:bodyPr/>
          <a:lstStyle/>
          <a:p>
            <a:r>
              <a:rPr lang="cs-CZ" dirty="0"/>
              <a:t>Sociální práci s žadateli o mezinárodní ochranu můžeme definovat jako široký souhrn cílených aktivit, zaměřený na hledání řešení situace jednotlivců, rodin, či komunity. </a:t>
            </a:r>
          </a:p>
          <a:p>
            <a:r>
              <a:rPr lang="cs-CZ" dirty="0"/>
              <a:t>Jedná se převážně o jejich adaptaci, úspěšnou integraci do české společnosti.</a:t>
            </a:r>
          </a:p>
          <a:p>
            <a:r>
              <a:rPr lang="cs-CZ" dirty="0"/>
              <a:t>Sociální pracovník pomáhá žadateli řešit problémy v oblastech ubytování, zaměstnání, zdravotní péče, sociálního zabezpečení, vzdělání a výchovy. </a:t>
            </a:r>
          </a:p>
          <a:p>
            <a:r>
              <a:rPr lang="cs-CZ" dirty="0"/>
              <a:t>Předmětem pozornosti sociální práce je celková situace člověka, kterého se snaží přispět k tomu, aby zvládnul širší škálu bariér. </a:t>
            </a:r>
          </a:p>
          <a:p>
            <a:r>
              <a:rPr lang="cs-CZ" dirty="0"/>
              <a:t>Žadatelé přichází do České republiky z odlišného sociálního a kulturního prostředí. Migrace je situace velmi stresová, která přináší dlouhodobou zátěž jedinci v souvislosti se složitým procesem přizpůsobování. Mnoho žadatelů trpí vědomým, či podvědomým strachem. </a:t>
            </a:r>
          </a:p>
        </p:txBody>
      </p:sp>
    </p:spTree>
    <p:extLst>
      <p:ext uri="{BB962C8B-B14F-4D97-AF65-F5344CB8AC3E}">
        <p14:creationId xmlns:p14="http://schemas.microsoft.com/office/powerpoint/2010/main" val="81883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9589F-CD53-4C6D-8609-71F5F3F8BF16}"/>
              </a:ext>
            </a:extLst>
          </p:cNvPr>
          <p:cNvSpPr>
            <a:spLocks noGrp="1"/>
          </p:cNvSpPr>
          <p:nvPr>
            <p:ph type="title"/>
          </p:nvPr>
        </p:nvSpPr>
        <p:spPr/>
        <p:txBody>
          <a:bodyPr>
            <a:normAutofit fontScale="90000"/>
          </a:bodyPr>
          <a:lstStyle/>
          <a:p>
            <a:r>
              <a:rPr lang="cs-CZ" dirty="0"/>
              <a:t>SOCIÁLNÍ PRÁCE S MIGRANTY, S ŽADATELI O MEZINÁRODNÍ OCHRANU, AZYL</a:t>
            </a:r>
          </a:p>
        </p:txBody>
      </p:sp>
      <p:sp>
        <p:nvSpPr>
          <p:cNvPr id="3" name="Zástupný obsah 2">
            <a:extLst>
              <a:ext uri="{FF2B5EF4-FFF2-40B4-BE49-F238E27FC236}">
                <a16:creationId xmlns:a16="http://schemas.microsoft.com/office/drawing/2014/main" id="{FDB202AF-6ABA-4D3A-8684-98A1D9D71353}"/>
              </a:ext>
            </a:extLst>
          </p:cNvPr>
          <p:cNvSpPr>
            <a:spLocks noGrp="1"/>
          </p:cNvSpPr>
          <p:nvPr>
            <p:ph idx="1"/>
          </p:nvPr>
        </p:nvSpPr>
        <p:spPr>
          <a:xfrm>
            <a:off x="626533" y="2573867"/>
            <a:ext cx="10346267" cy="4284132"/>
          </a:xfrm>
        </p:spPr>
        <p:txBody>
          <a:bodyPr>
            <a:normAutofit fontScale="92500" lnSpcReduction="20000"/>
          </a:bodyPr>
          <a:lstStyle/>
          <a:p>
            <a:r>
              <a:rPr lang="cs-CZ" dirty="0"/>
              <a:t>Opuštění vlasti znamená zvýšenou zátěž i pro děti žadatelů, proces identifikace u nich bývá složitější a jejich citlivost na sociální situace je zvýšená. Některé děti mohou mít pocity méněcennosti, mají silnou potřebu být přijaty sociální skupinou a objevuje se u nich přecitlivělost vůči diskriminaci.</a:t>
            </a:r>
          </a:p>
          <a:p>
            <a:r>
              <a:rPr lang="cs-CZ" dirty="0"/>
              <a:t>Nejčastější bariérou, na kterou při práci s žadateli o mezinárodní ochranu narazíme, je jazyková bariéra. Další významnou bariéru tvoří specifika sociokulturní (ta souvisí se specifiky psychologickými a sociálně psychologickými).</a:t>
            </a:r>
          </a:p>
          <a:p>
            <a:r>
              <a:rPr lang="cs-CZ" dirty="0"/>
              <a:t>Žadatelé se mohou setkat s negativním přijetím české společnosti, protože mají odlišné hodnoty, normy, kulturu, tradice a zvyky. Tento konflikt může u žadatele vyústit až do kulturního šoku.</a:t>
            </a:r>
          </a:p>
          <a:p>
            <a:r>
              <a:rPr lang="cs-CZ" dirty="0"/>
              <a:t>Často se hovoří o stresu až traumatu žadatelů, protože někteří z nich prošli mučením, nebo jiným nelidským zacházením ve své bývalé zemi. Velmi často se žadatelé mohou potýkat s posttraumatickou stresovou poruchou jako reakcí na závažný stres spojený s traumatickou událostí v jejich životě.</a:t>
            </a:r>
          </a:p>
          <a:p>
            <a:r>
              <a:rPr lang="cs-CZ" dirty="0"/>
              <a:t>Dalším jevem, který provází migraci, je změna sociálního statusu a rolí. Najednou se z nich stávají lidé nejnižšího společenského statusu. </a:t>
            </a:r>
          </a:p>
          <a:p>
            <a:endParaRPr lang="cs-CZ" dirty="0"/>
          </a:p>
        </p:txBody>
      </p:sp>
    </p:spTree>
    <p:extLst>
      <p:ext uri="{BB962C8B-B14F-4D97-AF65-F5344CB8AC3E}">
        <p14:creationId xmlns:p14="http://schemas.microsoft.com/office/powerpoint/2010/main" val="7764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0862A-68E2-449D-ADA2-F7E6877644EF}"/>
              </a:ext>
            </a:extLst>
          </p:cNvPr>
          <p:cNvSpPr>
            <a:spLocks noGrp="1"/>
          </p:cNvSpPr>
          <p:nvPr>
            <p:ph type="title"/>
          </p:nvPr>
        </p:nvSpPr>
        <p:spPr/>
        <p:txBody>
          <a:bodyPr/>
          <a:lstStyle/>
          <a:p>
            <a:r>
              <a:rPr lang="cs-CZ" dirty="0"/>
              <a:t>Co je dočasná ochrana?</a:t>
            </a:r>
          </a:p>
        </p:txBody>
      </p:sp>
      <p:sp>
        <p:nvSpPr>
          <p:cNvPr id="3" name="Zástupný symbol pro obsah 2">
            <a:extLst>
              <a:ext uri="{FF2B5EF4-FFF2-40B4-BE49-F238E27FC236}">
                <a16:creationId xmlns:a16="http://schemas.microsoft.com/office/drawing/2014/main" id="{F8A54A1F-3569-4405-B891-D1C1A44FCEBC}"/>
              </a:ext>
            </a:extLst>
          </p:cNvPr>
          <p:cNvSpPr>
            <a:spLocks noGrp="1"/>
          </p:cNvSpPr>
          <p:nvPr>
            <p:ph idx="1"/>
          </p:nvPr>
        </p:nvSpPr>
        <p:spPr>
          <a:xfrm>
            <a:off x="818712" y="2540001"/>
            <a:ext cx="10554574" cy="3870812"/>
          </a:xfrm>
        </p:spPr>
        <p:txBody>
          <a:bodyPr>
            <a:normAutofit/>
          </a:bodyPr>
          <a:lstStyle/>
          <a:p>
            <a:r>
              <a:rPr lang="cs-CZ" dirty="0"/>
              <a:t>Dočasná ochrana je krizový mechanismus EU, který se aktivuje za výjimečných okolností v případě hromadného přílivu osob s cílem:</a:t>
            </a:r>
          </a:p>
          <a:p>
            <a:pPr lvl="1"/>
            <a:r>
              <a:rPr lang="cs-CZ" dirty="0"/>
              <a:t>poskytnout kolektivní ochranu vysídleným osobám,</a:t>
            </a:r>
          </a:p>
          <a:p>
            <a:pPr lvl="1"/>
            <a:r>
              <a:rPr lang="cs-CZ" dirty="0"/>
              <a:t>zmírnit tlak na vnitrostátní azylové systémy zemí EU.</a:t>
            </a:r>
          </a:p>
          <a:p>
            <a:r>
              <a:rPr lang="cs-CZ" dirty="0"/>
              <a:t>Vojenská agrese Ruska vůči Ukrajině způsobila příliv </a:t>
            </a:r>
            <a:r>
              <a:rPr lang="cs-CZ" b="1" dirty="0"/>
              <a:t>milionů osob, které hledají útočiště v EU</a:t>
            </a:r>
            <a:r>
              <a:rPr lang="cs-CZ" dirty="0"/>
              <a:t> a sousedních zemích.</a:t>
            </a:r>
          </a:p>
          <a:p>
            <a:r>
              <a:rPr lang="cs-CZ" dirty="0"/>
              <a:t>EU dne 4. března 2022 aktivovala směrnici o dočasné ochraně. Tato směrnice EU byla přijata v roce 2001 v návaznosti na rozsáhlé vysídlování, k němuž došlo v Evropě v důsledku ozbrojených konfliktů na západním Balkáně, zejména z Bosny a Hercegoviny a Kosova.</a:t>
            </a:r>
          </a:p>
          <a:p>
            <a:endParaRPr lang="cs-CZ" dirty="0"/>
          </a:p>
        </p:txBody>
      </p:sp>
    </p:spTree>
    <p:extLst>
      <p:ext uri="{BB962C8B-B14F-4D97-AF65-F5344CB8AC3E}">
        <p14:creationId xmlns:p14="http://schemas.microsoft.com/office/powerpoint/2010/main" val="146407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2A400-ED5F-4D62-BE94-0CFBEEFBD9A8}"/>
              </a:ext>
            </a:extLst>
          </p:cNvPr>
          <p:cNvSpPr>
            <a:spLocks noGrp="1"/>
          </p:cNvSpPr>
          <p:nvPr>
            <p:ph type="title"/>
          </p:nvPr>
        </p:nvSpPr>
        <p:spPr/>
        <p:txBody>
          <a:bodyPr>
            <a:normAutofit fontScale="90000"/>
          </a:bodyPr>
          <a:lstStyle/>
          <a:p>
            <a:r>
              <a:rPr lang="cs-CZ" dirty="0"/>
              <a:t>Cesta uprchlíků českým azylovým systémem</a:t>
            </a:r>
          </a:p>
        </p:txBody>
      </p:sp>
      <p:sp>
        <p:nvSpPr>
          <p:cNvPr id="3" name="Zástupný symbol pro obsah 2">
            <a:extLst>
              <a:ext uri="{FF2B5EF4-FFF2-40B4-BE49-F238E27FC236}">
                <a16:creationId xmlns:a16="http://schemas.microsoft.com/office/drawing/2014/main" id="{F2F84072-850D-42C5-A5D6-CEF4B3C2D539}"/>
              </a:ext>
            </a:extLst>
          </p:cNvPr>
          <p:cNvSpPr>
            <a:spLocks noGrp="1"/>
          </p:cNvSpPr>
          <p:nvPr>
            <p:ph idx="1"/>
          </p:nvPr>
        </p:nvSpPr>
        <p:spPr/>
        <p:txBody>
          <a:bodyPr/>
          <a:lstStyle/>
          <a:p>
            <a:r>
              <a:rPr lang="cs-CZ" dirty="0"/>
              <a:t>Problematiku migrační politiky v České republice má na starosti Ministerstvo vnitra. V rámci Ministerstva vnitra za tuto oblast zodpovídá odbor azylové a migrační politiky (OAMP).  </a:t>
            </a:r>
          </a:p>
          <a:p>
            <a:endParaRPr lang="cs-CZ" dirty="0"/>
          </a:p>
          <a:p>
            <a:r>
              <a:rPr lang="cs-CZ" dirty="0">
                <a:hlinkClick r:id="rId2"/>
              </a:rPr>
              <a:t>https://ct24.ceskatelevize.cz/domaci/1557909-prehledne-cesta-uprchliku-ceskym-azylovym-systemem</a:t>
            </a:r>
            <a:r>
              <a:rPr lang="cs-CZ" dirty="0"/>
              <a:t> </a:t>
            </a:r>
          </a:p>
          <a:p>
            <a:endParaRPr lang="cs-CZ" dirty="0"/>
          </a:p>
          <a:p>
            <a:r>
              <a:rPr lang="cs-CZ" dirty="0"/>
              <a:t>Prosím přečtěte si článek, cca 10 min. Následně si jej převyprávíme.</a:t>
            </a:r>
          </a:p>
        </p:txBody>
      </p:sp>
    </p:spTree>
    <p:extLst>
      <p:ext uri="{BB962C8B-B14F-4D97-AF65-F5344CB8AC3E}">
        <p14:creationId xmlns:p14="http://schemas.microsoft.com/office/powerpoint/2010/main" val="311907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BDFEF4D4-ADAF-43AA-AB7C-1BD48647916C}"/>
              </a:ext>
            </a:extLst>
          </p:cNvPr>
          <p:cNvPicPr>
            <a:picLocks noGrp="1" noChangeAspect="1"/>
          </p:cNvPicPr>
          <p:nvPr>
            <p:ph idx="4294967295"/>
          </p:nvPr>
        </p:nvPicPr>
        <p:blipFill>
          <a:blip r:embed="rId2"/>
          <a:stretch>
            <a:fillRect/>
          </a:stretch>
        </p:blipFill>
        <p:spPr>
          <a:xfrm>
            <a:off x="978023" y="40973"/>
            <a:ext cx="10235954" cy="6817027"/>
          </a:xfrm>
          <a:prstGeom prst="rect">
            <a:avLst/>
          </a:prstGeom>
        </p:spPr>
      </p:pic>
    </p:spTree>
    <p:extLst>
      <p:ext uri="{BB962C8B-B14F-4D97-AF65-F5344CB8AC3E}">
        <p14:creationId xmlns:p14="http://schemas.microsoft.com/office/powerpoint/2010/main" val="65169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AD4A2A-EE7E-4BD1-BA7A-750552534926}"/>
              </a:ext>
            </a:extLst>
          </p:cNvPr>
          <p:cNvSpPr>
            <a:spLocks noGrp="1"/>
          </p:cNvSpPr>
          <p:nvPr>
            <p:ph type="title"/>
          </p:nvPr>
        </p:nvSpPr>
        <p:spPr/>
        <p:txBody>
          <a:bodyPr/>
          <a:lstStyle/>
          <a:p>
            <a:r>
              <a:rPr lang="cs-CZ" dirty="0"/>
              <a:t>Mezinárodní ochrana</a:t>
            </a:r>
          </a:p>
        </p:txBody>
      </p:sp>
      <p:sp>
        <p:nvSpPr>
          <p:cNvPr id="3" name="Zástupný symbol pro obsah 2">
            <a:extLst>
              <a:ext uri="{FF2B5EF4-FFF2-40B4-BE49-F238E27FC236}">
                <a16:creationId xmlns:a16="http://schemas.microsoft.com/office/drawing/2014/main" id="{407A88B8-7137-4EA1-95A2-040A6493F1D7}"/>
              </a:ext>
            </a:extLst>
          </p:cNvPr>
          <p:cNvSpPr>
            <a:spLocks noGrp="1"/>
          </p:cNvSpPr>
          <p:nvPr>
            <p:ph idx="1"/>
          </p:nvPr>
        </p:nvSpPr>
        <p:spPr/>
        <p:txBody>
          <a:bodyPr/>
          <a:lstStyle/>
          <a:p>
            <a:r>
              <a:rPr lang="cs-CZ" dirty="0"/>
              <a:t>V roce 2021 (k 30. červnu) podalo žádost o mezinárodní ochranu v České republice celkem 577 osob, což je ve srovnání se stejným obdobím roku 2020 o 33 % více. </a:t>
            </a:r>
          </a:p>
          <a:p>
            <a:endParaRPr lang="cs-CZ" dirty="0"/>
          </a:p>
          <a:p>
            <a:r>
              <a:rPr lang="cs-CZ" dirty="0">
                <a:hlinkClick r:id="rId2"/>
              </a:rPr>
              <a:t>https://www.mvcr.cz/docDetail.aspx?docid=22111977&amp;docType=ART&amp;chnum=4</a:t>
            </a:r>
            <a:endParaRPr lang="cs-CZ" dirty="0"/>
          </a:p>
          <a:p>
            <a:endParaRPr lang="cs-CZ" dirty="0"/>
          </a:p>
          <a:p>
            <a:r>
              <a:rPr lang="cs-CZ" dirty="0"/>
              <a:t>Zopakujeme si dílčí cestu uprchlíku a žadatelů o azyl naším integračním systémem.</a:t>
            </a:r>
          </a:p>
          <a:p>
            <a:endParaRPr lang="cs-CZ" dirty="0"/>
          </a:p>
        </p:txBody>
      </p:sp>
    </p:spTree>
    <p:extLst>
      <p:ext uri="{BB962C8B-B14F-4D97-AF65-F5344CB8AC3E}">
        <p14:creationId xmlns:p14="http://schemas.microsoft.com/office/powerpoint/2010/main" val="3862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0D40B-5240-4856-A701-B2448FE78DD7}"/>
              </a:ext>
            </a:extLst>
          </p:cNvPr>
          <p:cNvSpPr>
            <a:spLocks noGrp="1"/>
          </p:cNvSpPr>
          <p:nvPr>
            <p:ph type="title"/>
          </p:nvPr>
        </p:nvSpPr>
        <p:spPr/>
        <p:txBody>
          <a:bodyPr/>
          <a:lstStyle/>
          <a:p>
            <a:r>
              <a:rPr lang="pt-BR" dirty="0"/>
              <a:t>Vládní a nevládní organizace v</a:t>
            </a:r>
            <a:r>
              <a:rPr lang="cs-CZ" dirty="0"/>
              <a:t> </a:t>
            </a:r>
            <a:r>
              <a:rPr lang="pt-BR" dirty="0"/>
              <a:t>České republice</a:t>
            </a:r>
            <a:r>
              <a:rPr lang="cs-CZ" dirty="0"/>
              <a:t>: </a:t>
            </a:r>
          </a:p>
        </p:txBody>
      </p:sp>
      <p:sp>
        <p:nvSpPr>
          <p:cNvPr id="3" name="Zástupný obsah 2">
            <a:extLst>
              <a:ext uri="{FF2B5EF4-FFF2-40B4-BE49-F238E27FC236}">
                <a16:creationId xmlns:a16="http://schemas.microsoft.com/office/drawing/2014/main" id="{3F8D228E-778D-4928-849E-11EB88939D44}"/>
              </a:ext>
            </a:extLst>
          </p:cNvPr>
          <p:cNvSpPr>
            <a:spLocks noGrp="1"/>
          </p:cNvSpPr>
          <p:nvPr>
            <p:ph idx="1"/>
          </p:nvPr>
        </p:nvSpPr>
        <p:spPr>
          <a:xfrm>
            <a:off x="400802" y="2709332"/>
            <a:ext cx="12146798" cy="4034367"/>
          </a:xfrm>
        </p:spPr>
        <p:txBody>
          <a:bodyPr>
            <a:normAutofit fontScale="85000" lnSpcReduction="10000"/>
          </a:bodyPr>
          <a:lstStyle/>
          <a:p>
            <a:r>
              <a:rPr lang="cs-CZ" dirty="0"/>
              <a:t>Otázky azylu a migrace jsou plně v kompetenci tří složek Ministerstva vnitra. </a:t>
            </a:r>
          </a:p>
          <a:p>
            <a:r>
              <a:rPr lang="cs-CZ" dirty="0"/>
              <a:t>Mezi tyto složky řadíme: •</a:t>
            </a:r>
          </a:p>
          <a:p>
            <a:pPr lvl="1"/>
            <a:r>
              <a:rPr lang="cs-CZ" b="1" dirty="0"/>
              <a:t>Správu uprchlických zařízení (SUZ), </a:t>
            </a:r>
          </a:p>
          <a:p>
            <a:pPr lvl="1"/>
            <a:r>
              <a:rPr lang="cs-CZ" b="1" dirty="0"/>
              <a:t>Odbor azylové a migrační politiky (OAMP) </a:t>
            </a:r>
          </a:p>
          <a:p>
            <a:pPr lvl="1"/>
            <a:r>
              <a:rPr lang="cs-CZ" b="1" dirty="0"/>
              <a:t>Policii České republiky (PČR). </a:t>
            </a:r>
          </a:p>
          <a:p>
            <a:r>
              <a:rPr lang="cs-CZ" dirty="0"/>
              <a:t>Do azylové procedury vstupují i nevládní organizace, které se snaží většinou bezplatně pomoci žadatelům o azyl a zlepšit jejich podmínky v průběhu čekání na rozhodnutí o udělení azylu.</a:t>
            </a:r>
          </a:p>
          <a:p>
            <a:r>
              <a:rPr lang="cs-CZ" dirty="0"/>
              <a:t>Jedná se např. o Konsorcium nevládních organizací pracujících s uprchlíky, Organizaci pro pomoc uprchlíkům (OPU), Poradnu pro integraci, Sdružení občanů zabývajících se emigranty (SOZE), Sdružení pro integraci a migraci (SIMI).</a:t>
            </a:r>
          </a:p>
          <a:p>
            <a:r>
              <a:rPr lang="pt-BR" dirty="0">
                <a:hlinkClick r:id="rId2"/>
              </a:rPr>
              <a:t>O METĚ | META, o.p.s. (meta-ops.eu)</a:t>
            </a:r>
            <a:r>
              <a:rPr lang="cs-CZ" dirty="0"/>
              <a:t> </a:t>
            </a:r>
          </a:p>
          <a:p>
            <a:r>
              <a:rPr lang="cs-CZ" dirty="0">
                <a:hlinkClick r:id="rId3"/>
              </a:rPr>
              <a:t>https://www.migrace.com/cs/delame/projekty</a:t>
            </a:r>
            <a:r>
              <a:rPr lang="cs-CZ" dirty="0"/>
              <a:t> </a:t>
            </a:r>
          </a:p>
          <a:p>
            <a:r>
              <a:rPr lang="cs-CZ" dirty="0">
                <a:hlinkClick r:id="rId4"/>
              </a:rPr>
              <a:t>https://bezvrasek.migrace.com/cs/clanky/00090/po-25-letech-vzpominame-na-valecne-oblehani-bosenskeho-sarajeva</a:t>
            </a:r>
            <a:r>
              <a:rPr lang="cs-CZ" dirty="0"/>
              <a:t> </a:t>
            </a:r>
          </a:p>
          <a:p>
            <a:r>
              <a:rPr lang="cs-CZ" dirty="0"/>
              <a:t>Ženy od vedle - </a:t>
            </a:r>
            <a:r>
              <a:rPr lang="cs-CZ" dirty="0">
                <a:hlinkClick r:id="rId5"/>
              </a:rPr>
              <a:t>Ženy od vedle – </a:t>
            </a:r>
            <a:r>
              <a:rPr lang="cs-CZ" dirty="0" err="1">
                <a:hlinkClick r:id="rId5"/>
              </a:rPr>
              <a:t>YouTube</a:t>
            </a:r>
            <a:r>
              <a:rPr lang="cs-CZ" dirty="0"/>
              <a:t> </a:t>
            </a:r>
          </a:p>
          <a:p>
            <a:endParaRPr lang="cs-CZ" dirty="0"/>
          </a:p>
          <a:p>
            <a:endParaRPr lang="cs-CZ" dirty="0"/>
          </a:p>
        </p:txBody>
      </p:sp>
    </p:spTree>
    <p:extLst>
      <p:ext uri="{BB962C8B-B14F-4D97-AF65-F5344CB8AC3E}">
        <p14:creationId xmlns:p14="http://schemas.microsoft.com/office/powerpoint/2010/main" val="151911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5C887-2B80-4FDD-94FF-D737BF63ED3D}"/>
              </a:ext>
            </a:extLst>
          </p:cNvPr>
          <p:cNvSpPr>
            <a:spLocks noGrp="1"/>
          </p:cNvSpPr>
          <p:nvPr>
            <p:ph type="title"/>
          </p:nvPr>
        </p:nvSpPr>
        <p:spPr/>
        <p:txBody>
          <a:bodyPr/>
          <a:lstStyle/>
          <a:p>
            <a:r>
              <a:rPr lang="cs-CZ" dirty="0"/>
              <a:t>Správa uprchlických zařízení ministerstva vnitra</a:t>
            </a:r>
          </a:p>
        </p:txBody>
      </p:sp>
      <p:sp>
        <p:nvSpPr>
          <p:cNvPr id="3" name="Zástupný symbol pro obsah 2">
            <a:extLst>
              <a:ext uri="{FF2B5EF4-FFF2-40B4-BE49-F238E27FC236}">
                <a16:creationId xmlns:a16="http://schemas.microsoft.com/office/drawing/2014/main" id="{3B0785EA-85A8-4E31-B863-5D1C962C862A}"/>
              </a:ext>
            </a:extLst>
          </p:cNvPr>
          <p:cNvSpPr>
            <a:spLocks noGrp="1"/>
          </p:cNvSpPr>
          <p:nvPr>
            <p:ph idx="1"/>
          </p:nvPr>
        </p:nvSpPr>
        <p:spPr>
          <a:xfrm>
            <a:off x="1371600" y="2286000"/>
            <a:ext cx="9601200" cy="4419600"/>
          </a:xfrm>
        </p:spPr>
        <p:txBody>
          <a:bodyPr/>
          <a:lstStyle/>
          <a:p>
            <a:endParaRPr lang="cs-CZ" dirty="0"/>
          </a:p>
          <a:p>
            <a:r>
              <a:rPr lang="cs-CZ" dirty="0"/>
              <a:t>„Staráme se. To je náš úkol.“</a:t>
            </a:r>
          </a:p>
          <a:p>
            <a:r>
              <a:rPr lang="cs-CZ" dirty="0">
                <a:hlinkClick r:id="rId2"/>
              </a:rPr>
              <a:t>http://www.suz.cz/</a:t>
            </a:r>
            <a:r>
              <a:rPr lang="cs-CZ" dirty="0"/>
              <a:t> (4) </a:t>
            </a:r>
          </a:p>
          <a:p>
            <a:endParaRPr lang="cs-CZ" dirty="0"/>
          </a:p>
          <a:p>
            <a:r>
              <a:rPr lang="cs-CZ" dirty="0"/>
              <a:t>Kdo je to migrant?</a:t>
            </a:r>
          </a:p>
          <a:p>
            <a:r>
              <a:rPr lang="cs-CZ" dirty="0">
                <a:hlinkClick r:id="rId3"/>
              </a:rPr>
              <a:t>https://www.youtube.com/watch?v=5AEMbj9KaEI</a:t>
            </a:r>
            <a:r>
              <a:rPr lang="cs-CZ" dirty="0"/>
              <a:t> </a:t>
            </a:r>
          </a:p>
          <a:p>
            <a:r>
              <a:rPr lang="cs-CZ" dirty="0"/>
              <a:t>Kdo je to uprchlík?</a:t>
            </a:r>
          </a:p>
          <a:p>
            <a:r>
              <a:rPr lang="pl-PL" dirty="0">
                <a:hlinkClick r:id="rId4"/>
              </a:rPr>
              <a:t>Kdo je to uprchlík? – YouTube</a:t>
            </a:r>
            <a:r>
              <a:rPr lang="pl-PL" dirty="0"/>
              <a:t> </a:t>
            </a:r>
          </a:p>
          <a:p>
            <a:endParaRPr lang="cs-CZ" dirty="0"/>
          </a:p>
          <a:p>
            <a:endParaRPr lang="cs-CZ" dirty="0"/>
          </a:p>
        </p:txBody>
      </p:sp>
    </p:spTree>
    <p:extLst>
      <p:ext uri="{BB962C8B-B14F-4D97-AF65-F5344CB8AC3E}">
        <p14:creationId xmlns:p14="http://schemas.microsoft.com/office/powerpoint/2010/main" val="4132532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ty">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TM03457503[[fn=Citáty]]</Template>
  <TotalTime>18</TotalTime>
  <Words>1861</Words>
  <Application>Microsoft Office PowerPoint</Application>
  <PresentationFormat>Širokoúhlá obrazovka</PresentationFormat>
  <Paragraphs>98</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Century Gothic</vt:lpstr>
      <vt:lpstr>Wingdings 2</vt:lpstr>
      <vt:lpstr>Citáty</vt:lpstr>
      <vt:lpstr>SOCIÁLNÍ PRÁCE S MIGRANTY, UPRCHLÍKY, S ŽADATELI O MEZINÁRODNÍ OCHRANU</vt:lpstr>
      <vt:lpstr>       SOCIÁLNÍ PRÁCE S MIGRANTY, UPRCHLÍKY, S ŽADATELI O MEZINÁRODNÍ OCHRANU</vt:lpstr>
      <vt:lpstr>SOCIÁLNÍ PRÁCE S MIGRANTY, S ŽADATELI O MEZINÁRODNÍ OCHRANU, AZYL</vt:lpstr>
      <vt:lpstr>Co je dočasná ochrana?</vt:lpstr>
      <vt:lpstr>Cesta uprchlíků českým azylovým systémem</vt:lpstr>
      <vt:lpstr>Prezentace aplikace PowerPoint</vt:lpstr>
      <vt:lpstr>Mezinárodní ochrana</vt:lpstr>
      <vt:lpstr>Vládní a nevládní organizace v České republice: </vt:lpstr>
      <vt:lpstr>Správa uprchlických zařízení ministerstva vnitra</vt:lpstr>
      <vt:lpstr>Sociální práce a sociální služby v prostředí azylových zařízení </vt:lpstr>
      <vt:lpstr>SOCIÁLNÍ PRÁCE S MIGRANTY, S ŽADATELI O MEZINÁRODNÍ OCHRANU, AZYL </vt:lpstr>
      <vt:lpstr>Sociální práce a sociální služby v prostředí azylových zařízení </vt:lpstr>
      <vt:lpstr>ŽADATELÉ O MEZINÁRODNÍ OCHRANU</vt:lpstr>
      <vt:lpstr>AZYL (7)</vt:lpstr>
      <vt:lpstr>Azyl nelze udělit, je-li důvodné podezření, že cizinec, který podal žádost o udělení azylu: </vt:lpstr>
      <vt:lpstr>Kolik je v ČR azylantů? </vt:lpstr>
      <vt:lpstr>Doplňková ochrana (8)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Andrea Preissová Krejčí</dc:creator>
  <cp:lastModifiedBy>Andrea Preissová Krejčí</cp:lastModifiedBy>
  <cp:revision>3</cp:revision>
  <dcterms:created xsi:type="dcterms:W3CDTF">2024-03-21T05:21:03Z</dcterms:created>
  <dcterms:modified xsi:type="dcterms:W3CDTF">2024-03-21T05:39:12Z</dcterms:modified>
</cp:coreProperties>
</file>