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19" r:id="rId3"/>
    <p:sldId id="404" r:id="rId4"/>
    <p:sldId id="427" r:id="rId5"/>
    <p:sldId id="411" r:id="rId6"/>
    <p:sldId id="326" r:id="rId7"/>
    <p:sldId id="258" r:id="rId8"/>
    <p:sldId id="38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99FD6-A281-006E-C45B-B7194D495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A8640E-B1C6-FF43-CAD4-4BFC1447F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B59D95-08AD-8E64-CFD7-6FD49A3A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1ACCB0-25DE-AFD0-F054-C07BCDA2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873FBD-2A30-03FC-EE45-10E50B35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83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DBB84-4292-6302-1742-3E0EBB14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3FB461-75BD-D425-7933-B4AD7DFE5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57DF7A-4879-4A6B-3CD2-DC7B0210D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8E5C3F-49F6-ECA7-4E1B-20B08D6C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33D85-B31A-3F38-9311-4A527A87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5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780518-D2B2-E3B4-5D83-C687508EAA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33A2688-8F48-492F-2D2F-51E75C11E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C73B61-C482-3041-7B15-A73D247D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9240D1-9AE6-5D5F-AF91-9B6B6BEC7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7CB339-F858-A92E-7CD3-5B51E054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F1BFD-AC97-39BB-6682-5691F9AD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F8F98-02FC-2D50-B31F-B9D12B5BA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718FE4-3C9F-BA6F-E4E5-930B0614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9F7F51-06B8-1007-9775-B1639BAB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4EF1A5-2548-2710-4EA8-B9D0FBF5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1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10C56-BE4F-801E-A826-B68D93153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A50039-29BB-AF4D-5F22-A038AD32A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ABEC5-F0F8-A78F-13C8-5DE93C70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1CE8F3-C762-70C9-92FC-6C5A837F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68CAB1-04BE-5D19-F983-0A968C61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63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5A6D6-560E-00C3-3B5A-F0E4B7A8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B6F92-115F-7384-C3CB-C311BCCA7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00DF35-5CA7-161E-5A19-E9CF2CBA8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D69203-56FE-8B5A-34DF-5DBCE27D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46E600-3626-659B-6FCB-35C32E46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73CE37-5327-E74A-BC55-2D9B1245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83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207FB-0106-2B47-F374-0BD01524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CD10AF-EA84-1095-7C6F-DBBD411B1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F536C2-6C32-506B-3FFE-9C2BCEAE2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C6AA9B2-019F-0B75-1105-6D560D5ED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2C6D76-0882-7480-6420-B9A2C2A73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DC357C-6A9B-2603-0467-45302584E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8A10D7F-AA2F-1A45-8CC6-B68BF666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DEE9C96-F766-0106-117F-F547C87E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62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BDF22-2B41-6578-B449-BA92C5161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CFF0B2-E711-7C27-2E4E-8F454FB6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37EC3B-0944-235D-FBDE-C0570E62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998D33-5DA0-3046-8847-E5070C75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84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A13323-F241-7B98-4C08-D53107BC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D7F96C-3402-98C9-4E74-693CAE84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BB60FA-EA03-CC7C-7B92-B33C90E3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40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2F901-CA60-A877-DD02-D38859E2C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F1BC0-E49A-D67A-940D-63593B7D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5D7C99-3A94-D758-1D5A-FE35952D9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252C17-DA84-37BB-12C4-16C65FC54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0FD094-3279-AF8B-B9C0-631A45B65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B9939D-C307-7FD8-B052-C5E8F118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37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C2582-AAE5-5723-7739-63497DDE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64FFAB-8576-7525-760F-95AE46082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9E6814-9A89-7E8B-7CCA-EABC6D34C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329977-4CB8-4FBA-CE69-A30A181C0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14B7E2-2BA4-2677-6CE7-6A6D596B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363F5C-C96C-B416-672C-7F041730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72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7DE9AD5-728A-923D-B146-438F5541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970B20-7AD6-4150-ABA2-1781D759D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AEBFEC-0170-9299-37AD-4A2A142B7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BEF86-6E57-4874-A993-1F695E66FF52}" type="datetimeFigureOut">
              <a:rPr lang="cs-CZ" smtClean="0"/>
              <a:t>30.01.2024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112BBA-08FC-FF48-2E36-33B27F651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6A849E-70E5-F329-C47B-84760C32A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0AB3D-E502-4318-8E65-9B5C1B0209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48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38F75-5C81-C4C0-52BA-73D634150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Domácí násilí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82CBAD-F23E-9CD8-84C0-C86810EA4A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62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C93DC-416B-5187-A9CF-001F0210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násilí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16EEE7-EE68-BAC5-1291-BA29A6EEF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Výskyt násilí</a:t>
            </a:r>
            <a:endParaRPr lang="cs-CZ" b="0" i="0" dirty="0">
              <a:solidFill>
                <a:srgbClr val="0A0A0A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Opakování a dlouhodobost</a:t>
            </a:r>
            <a:r>
              <a:rPr lang="cs-CZ" b="0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 – Z jednoho útoku jakéhokoliv charakteru ještě nelze určit, zda jde o domácí násilí. Může to však být jeho začátek.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Jasné a nezpochybnitelné rozdělení rolí</a:t>
            </a:r>
            <a:r>
              <a:rPr lang="cs-CZ" b="0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 – Domácí násilí je jednostranné, násilná osoba a ohrožená osoba si nikdy nemění role. Domácím násilím nejsou vzájemná napadání, hádky, rvačky, spory, kde je rovné nebo střídavé postavení stran incidentu.</a:t>
            </a:r>
          </a:p>
          <a:p>
            <a:pPr algn="l"/>
            <a:r>
              <a:rPr lang="cs-CZ" b="0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Podpůrným znakem domácího násilí je </a:t>
            </a:r>
            <a:r>
              <a:rPr lang="cs-CZ" b="1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eskalace</a:t>
            </a:r>
            <a:r>
              <a:rPr lang="cs-CZ" b="0" i="0" dirty="0">
                <a:solidFill>
                  <a:srgbClr val="0A0A0A"/>
                </a:solidFill>
                <a:effectLst/>
                <a:latin typeface="Roboto" panose="02000000000000000000" pitchFamily="2" charset="0"/>
              </a:rPr>
              <a:t>. Stupňuje se od útoků proti lidské důstojnosti k fyzickým útokům až k závažným trestným činům ohrožujícím zdraví a život.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51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E437D-05FB-4FA3-B652-16B320AB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B8148-ED18-1660-16BF-165417BC3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Přichází muž, 45 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9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FEB92-85F3-3082-7F75-386619C7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násilí – útěkový plán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A619C4-44B3-7DF5-63AC-09972BD4D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rtl="0">
              <a:spcBef>
                <a:spcPts val="0"/>
              </a:spcBef>
              <a:spcAft>
                <a:spcPts val="0"/>
              </a:spcAft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 je žena ohrožena domácím nebo sexuálním násilím nebo má pasivní domácí násilí, je nutné vypracovat individuální plán bezpečnosti:</a:t>
            </a:r>
            <a:endParaRPr lang="cs-CZ" b="0" dirty="0"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vymyslete nástroje pro přivolání policie v případě incidentu. Domluvte se s dítětem, jak v tom může pomoci signálním slovem, např.: vynes odpadky! (pokud umí vyskočit z domu a zavolat sám, může běžet k sousedům nebo na ulici k kolemjdoucím) nebo se dohodnout se sousedy na nějakém signálu, aby zavolali policii;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odnést doklady, peníze, cennosti z domu na bezpečné místo;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určit, jak můžete rychle a bezpečně opustit dům;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vyberte jedno nebo více míst, kde se můžete schovat, a ujistěte se, že se tam rychle dostanete večer a v noci;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nezanechávat informace, které pomohou násilníkovi najít klienta;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mít složený „pytel na úzkost“ se základními věcmi;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zjistit, zda je ve městě zařízení pro bezpečný pobyt žen.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23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0A151-E5A3-BD3B-6C45-6A1586BD1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III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9F5BA-8823-5E6E-5333-D3548F4A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Přichází žena (asi 32 let), má modřiny na tváři, stále pláče, když si sedne, je schoulená, vyhledává roh místnosti</a:t>
            </a:r>
          </a:p>
          <a:p>
            <a:r>
              <a:rPr lang="cs-CZ" dirty="0"/>
              <a:t>Doma má dvě malé děti – holčičky 8 a 6 let.</a:t>
            </a:r>
          </a:p>
          <a:p>
            <a:r>
              <a:rPr lang="cs-CZ" dirty="0"/>
              <a:t>Manžel je bije, když odjede z práce na školení, má každou hodinu kontrolní telefonát.</a:t>
            </a:r>
          </a:p>
          <a:p>
            <a:r>
              <a:rPr lang="cs-CZ" dirty="0"/>
              <a:t>Bydlí v domě, mají své patro, v přízemí bydlí manželovi rodiče</a:t>
            </a:r>
          </a:p>
          <a:p>
            <a:r>
              <a:rPr lang="cs-CZ" dirty="0"/>
              <a:t>Sama neví co dál</a:t>
            </a:r>
          </a:p>
        </p:txBody>
      </p:sp>
    </p:spTree>
    <p:extLst>
      <p:ext uri="{BB962C8B-B14F-4D97-AF65-F5344CB8AC3E}">
        <p14:creationId xmlns:p14="http://schemas.microsoft.com/office/powerpoint/2010/main" val="513013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0731B-3E39-D683-195B-AABD6A11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Každé chování dítěte je snaha o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0D695-F1C9-0BC1-5846-C583E5B90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Strach z nových situací</a:t>
            </a:r>
          </a:p>
          <a:p>
            <a:r>
              <a:rPr lang="cs-CZ" dirty="0"/>
              <a:t>Shazování sebe sama</a:t>
            </a:r>
          </a:p>
          <a:p>
            <a:r>
              <a:rPr lang="cs-CZ" dirty="0"/>
              <a:t>Bouchání a plácání</a:t>
            </a:r>
          </a:p>
          <a:p>
            <a:r>
              <a:rPr lang="cs-CZ" dirty="0"/>
              <a:t>Záchvat vzteku</a:t>
            </a:r>
          </a:p>
          <a:p>
            <a:r>
              <a:rPr lang="cs-CZ" dirty="0"/>
              <a:t>Bolení bříška</a:t>
            </a:r>
          </a:p>
          <a:p>
            <a:r>
              <a:rPr lang="cs-CZ" dirty="0"/>
              <a:t>Negativita </a:t>
            </a:r>
          </a:p>
          <a:p>
            <a:r>
              <a:rPr lang="cs-CZ" dirty="0"/>
              <a:t>Kňourání</a:t>
            </a:r>
          </a:p>
          <a:p>
            <a:r>
              <a:rPr lang="cs-CZ" dirty="0"/>
              <a:t>Závislost</a:t>
            </a:r>
          </a:p>
          <a:p>
            <a:r>
              <a:rPr lang="cs-CZ" dirty="0"/>
              <a:t>Křik </a:t>
            </a:r>
          </a:p>
          <a:p>
            <a:endParaRPr lang="cs-CZ" dirty="0"/>
          </a:p>
          <a:p>
            <a:r>
              <a:rPr lang="cs-CZ" dirty="0"/>
              <a:t>Naše jednání – touha dětské jednání ukončit, co když tam dáme zvědavost? (ne výslech)</a:t>
            </a:r>
          </a:p>
        </p:txBody>
      </p:sp>
    </p:spTree>
    <p:extLst>
      <p:ext uri="{BB962C8B-B14F-4D97-AF65-F5344CB8AC3E}">
        <p14:creationId xmlns:p14="http://schemas.microsoft.com/office/powerpoint/2010/main" val="234659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06D8-B32E-41F9-BBA1-018B49318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Retraumatizace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A492C7-0F20-49BB-A7E7-F7149D89C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Trauma bylo prožito</a:t>
            </a:r>
          </a:p>
          <a:p>
            <a:r>
              <a:rPr lang="cs-CZ" dirty="0"/>
              <a:t>Zůstává v emoční části mozku a těla</a:t>
            </a:r>
          </a:p>
          <a:p>
            <a:r>
              <a:rPr lang="cs-CZ" dirty="0"/>
              <a:t>Dokud nedojde do racionálního zpracování, vyvolává stejné emoce</a:t>
            </a:r>
          </a:p>
          <a:p>
            <a:r>
              <a:rPr lang="cs-CZ" dirty="0"/>
              <a:t>Obnovení zážitku, hrůzy</a:t>
            </a:r>
          </a:p>
          <a:p>
            <a:r>
              <a:rPr lang="cs-CZ" dirty="0"/>
              <a:t>Vybavují se:</a:t>
            </a:r>
          </a:p>
          <a:p>
            <a:pPr>
              <a:buFontTx/>
              <a:buChar char="-"/>
            </a:pPr>
            <a:r>
              <a:rPr lang="cs-CZ" dirty="0"/>
              <a:t>Pachy</a:t>
            </a:r>
          </a:p>
          <a:p>
            <a:pPr>
              <a:buFontTx/>
              <a:buChar char="-"/>
            </a:pPr>
            <a:r>
              <a:rPr lang="cs-CZ" dirty="0"/>
              <a:t>Zvuky</a:t>
            </a:r>
          </a:p>
          <a:p>
            <a:pPr>
              <a:buFontTx/>
              <a:buChar char="-"/>
            </a:pPr>
            <a:r>
              <a:rPr lang="cs-CZ" dirty="0"/>
              <a:t>Světlo</a:t>
            </a:r>
          </a:p>
          <a:p>
            <a:pPr>
              <a:buFontTx/>
              <a:buChar char="-"/>
            </a:pPr>
            <a:r>
              <a:rPr lang="cs-CZ" dirty="0"/>
              <a:t>Je vytěsněno a znova se otvírají</a:t>
            </a:r>
          </a:p>
        </p:txBody>
      </p:sp>
    </p:spTree>
    <p:extLst>
      <p:ext uri="{BB962C8B-B14F-4D97-AF65-F5344CB8AC3E}">
        <p14:creationId xmlns:p14="http://schemas.microsoft.com/office/powerpoint/2010/main" val="3398620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78575-C95F-AC07-DF27-2BD67CED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 - stres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4120E-1E94-CD25-F018-26F0D2FDB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Poodstoupení – </a:t>
            </a:r>
          </a:p>
          <a:p>
            <a:r>
              <a:rPr lang="cs-CZ" dirty="0"/>
              <a:t>Stres – je přítel, nejde jej eliminovat, přijmout, přichází sdílet náš svět</a:t>
            </a:r>
          </a:p>
          <a:p>
            <a:r>
              <a:rPr lang="cs-CZ" dirty="0"/>
              <a:t>Cokoliv co nás baví</a:t>
            </a:r>
          </a:p>
          <a:p>
            <a:r>
              <a:rPr lang="cs-CZ" dirty="0"/>
              <a:t>Najít cokoliv co se dá vyložit pozitivně jako možnost</a:t>
            </a:r>
          </a:p>
          <a:p>
            <a:r>
              <a:rPr lang="cs-CZ" dirty="0"/>
              <a:t>Jakákoliv forma pohybu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312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462</Words>
  <Application>Microsoft Office PowerPoint</Application>
  <PresentationFormat>Širokoúhlá obrazovka</PresentationFormat>
  <Paragraphs>51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Motiv Office</vt:lpstr>
      <vt:lpstr>Domácí násilí</vt:lpstr>
      <vt:lpstr>Domácí násilí</vt:lpstr>
      <vt:lpstr>Kazuistika II</vt:lpstr>
      <vt:lpstr>Domácí násilí – útěkový plán</vt:lpstr>
      <vt:lpstr>Kazuistika III</vt:lpstr>
      <vt:lpstr>Každé chování dítěte je snaha o komunikaci</vt:lpstr>
      <vt:lpstr>Retraumatizace </vt:lpstr>
      <vt:lpstr>Protokol - stres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Fabián</dc:creator>
  <cp:lastModifiedBy>Petr Fabián</cp:lastModifiedBy>
  <cp:revision>2</cp:revision>
  <dcterms:created xsi:type="dcterms:W3CDTF">2023-02-23T12:10:05Z</dcterms:created>
  <dcterms:modified xsi:type="dcterms:W3CDTF">2024-01-30T10:56:18Z</dcterms:modified>
</cp:coreProperties>
</file>