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3" r:id="rId3"/>
    <p:sldId id="274" r:id="rId4"/>
    <p:sldId id="275" r:id="rId5"/>
    <p:sldId id="276" r:id="rId6"/>
    <p:sldId id="257" r:id="rId7"/>
    <p:sldId id="272" r:id="rId8"/>
    <p:sldId id="258" r:id="rId9"/>
    <p:sldId id="259" r:id="rId10"/>
    <p:sldId id="264" r:id="rId11"/>
    <p:sldId id="261" r:id="rId12"/>
    <p:sldId id="265" r:id="rId13"/>
    <p:sldId id="262" r:id="rId14"/>
    <p:sldId id="266" r:id="rId15"/>
    <p:sldId id="267" r:id="rId16"/>
    <p:sldId id="263" r:id="rId17"/>
    <p:sldId id="271" r:id="rId18"/>
    <p:sldId id="270" r:id="rId19"/>
    <p:sldId id="269" r:id="rId20"/>
    <p:sldId id="260" r:id="rId21"/>
    <p:sldId id="268"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4"/>
  </p:normalViewPr>
  <p:slideViewPr>
    <p:cSldViewPr snapToGrid="0" snapToObjects="1">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567D-006F-5940-9980-3DF98C1697D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E683A30-BABA-604A-A33B-4DD6CAC696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2AD717-5323-4A4F-B40F-ACAB350B01B0}"/>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5" name="Zástupný symbol pro zápatí 4">
            <a:extLst>
              <a:ext uri="{FF2B5EF4-FFF2-40B4-BE49-F238E27FC236}">
                <a16:creationId xmlns:a16="http://schemas.microsoft.com/office/drawing/2014/main" id="{BAB5701F-E3EE-C344-9FF9-88968F90F2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922C7E-057D-614C-80DA-B43A004FEDDB}"/>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87565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68284-5B4B-B048-84E0-D5DF4C0AEAC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0D01A0A-849C-A542-9178-5293A3EA6B4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049BE3C-8030-D748-95F0-E26C8E269B17}"/>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5" name="Zástupný symbol pro zápatí 4">
            <a:extLst>
              <a:ext uri="{FF2B5EF4-FFF2-40B4-BE49-F238E27FC236}">
                <a16:creationId xmlns:a16="http://schemas.microsoft.com/office/drawing/2014/main" id="{0351B2E9-922D-EB40-A9C6-AD6B3B8A1A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0C84E8-9478-6A49-9A1B-16B430412DF9}"/>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633085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070AF86-34BE-CF48-A690-C4E954CEB9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40A8D1E-83EA-1945-AED4-1733C8B68B2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1F64AC5-208E-B94B-BD17-4FFFFD99689C}"/>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5" name="Zástupný symbol pro zápatí 4">
            <a:extLst>
              <a:ext uri="{FF2B5EF4-FFF2-40B4-BE49-F238E27FC236}">
                <a16:creationId xmlns:a16="http://schemas.microsoft.com/office/drawing/2014/main" id="{91E990E5-1359-564C-A53C-E48CFE12BC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23DED5-158F-B446-A149-828A3E478DE5}"/>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02152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D02E1-ADC1-3541-8E6A-ECAFFFA0147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BF487D3-7999-CC45-867A-4AE303C5345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E8E04A0-FBA6-4543-8F80-010B89590066}"/>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5" name="Zástupný symbol pro zápatí 4">
            <a:extLst>
              <a:ext uri="{FF2B5EF4-FFF2-40B4-BE49-F238E27FC236}">
                <a16:creationId xmlns:a16="http://schemas.microsoft.com/office/drawing/2014/main" id="{8CA6EEF5-0F09-0141-8B59-A93013B964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49D31ED-655E-6349-BF72-B3356AA0E700}"/>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28299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A56993-5A42-CF4B-B5D9-65FBE17404E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EE65AA3-BAAF-494F-BB0B-92B4606F3E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041C49A-118A-D14D-A2F7-6C4821E0032D}"/>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5" name="Zástupný symbol pro zápatí 4">
            <a:extLst>
              <a:ext uri="{FF2B5EF4-FFF2-40B4-BE49-F238E27FC236}">
                <a16:creationId xmlns:a16="http://schemas.microsoft.com/office/drawing/2014/main" id="{7535FBC5-D88B-3543-B42C-D4660F99F3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C5C847-18B9-1A46-BC1C-E14DE7B89AC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75819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27F60-BA47-9245-AF92-4D97FAE7E1C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5AE2B11-335B-C246-B84A-B3520F2B18F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EDB11D1-3F78-1844-BC4B-FE4D88C757B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4A08EE5-AD7B-9B42-BAC3-9943DEE3E56A}"/>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6" name="Zástupný symbol pro zápatí 5">
            <a:extLst>
              <a:ext uri="{FF2B5EF4-FFF2-40B4-BE49-F238E27FC236}">
                <a16:creationId xmlns:a16="http://schemas.microsoft.com/office/drawing/2014/main" id="{A660E449-DFA6-4F4C-9F47-3DAE8616499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5CD3F0-5665-3540-8E48-12511A42032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10863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CB2B07-21AD-4847-9E69-01754924957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FC047F8-6100-4A40-8A46-AB4F825986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7F97178-80C9-304E-B447-24806E4BBCC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CBAEA62-132F-5446-989D-ED824C8EF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B40C760-AFB2-BC42-AB7E-ED79C509245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C60DAAE-85B9-7742-814E-9F83921A274A}"/>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8" name="Zástupný symbol pro zápatí 7">
            <a:extLst>
              <a:ext uri="{FF2B5EF4-FFF2-40B4-BE49-F238E27FC236}">
                <a16:creationId xmlns:a16="http://schemas.microsoft.com/office/drawing/2014/main" id="{09D57E2E-2263-3546-91CE-F12098BD8DF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6625A2C-40D0-1B47-884B-33AFC37DACB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195283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F52DB3-4010-4840-BCC5-1FA2FC84C82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2966C59-329D-B647-8FD1-F1652EA026BD}"/>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4" name="Zástupný symbol pro zápatí 3">
            <a:extLst>
              <a:ext uri="{FF2B5EF4-FFF2-40B4-BE49-F238E27FC236}">
                <a16:creationId xmlns:a16="http://schemas.microsoft.com/office/drawing/2014/main" id="{D76D6962-65FE-A145-96D8-B7D89F6D351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34D6534-5A2F-C044-A306-F7D5E9D77D9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93619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AEA71E5-7CAC-9844-A51A-DFA1FCEBBE83}"/>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3" name="Zástupný symbol pro zápatí 2">
            <a:extLst>
              <a:ext uri="{FF2B5EF4-FFF2-40B4-BE49-F238E27FC236}">
                <a16:creationId xmlns:a16="http://schemas.microsoft.com/office/drawing/2014/main" id="{965B5D9A-C46A-0A41-962B-BC7A62C2CD0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E1613BE-F5F7-A542-9705-51A6AB98D4E9}"/>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12895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B5C050-FF17-1F4B-A902-9D974102BB2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ED98AB8-5D11-2547-AC14-34CF5F48E0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E0E184C-51B2-7746-A032-BD943611A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55D508-A719-D745-B81C-907F8F04E8DE}"/>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6" name="Zástupný symbol pro zápatí 5">
            <a:extLst>
              <a:ext uri="{FF2B5EF4-FFF2-40B4-BE49-F238E27FC236}">
                <a16:creationId xmlns:a16="http://schemas.microsoft.com/office/drawing/2014/main" id="{ABA23DD9-84E4-CC47-8FB1-ADC263225E3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D9C7C9-1B71-A84B-93CC-61D187D36906}"/>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601004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25854-FCCB-804D-B6C9-C6D1A7E610C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E6FE4D2-FDF0-D848-88A9-835E68113B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AA23315-C54F-4E4C-A89A-2B778A722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2B82981-49CA-C146-B8A4-C8EBD7C1299A}"/>
              </a:ext>
            </a:extLst>
          </p:cNvPr>
          <p:cNvSpPr>
            <a:spLocks noGrp="1"/>
          </p:cNvSpPr>
          <p:nvPr>
            <p:ph type="dt" sz="half" idx="10"/>
          </p:nvPr>
        </p:nvSpPr>
        <p:spPr/>
        <p:txBody>
          <a:bodyPr/>
          <a:lstStyle/>
          <a:p>
            <a:fld id="{3FD787F0-A671-1247-8B82-AEC357500C99}" type="datetimeFigureOut">
              <a:rPr lang="cs-CZ" smtClean="0"/>
              <a:t>22.02.2023</a:t>
            </a:fld>
            <a:endParaRPr lang="cs-CZ"/>
          </a:p>
        </p:txBody>
      </p:sp>
      <p:sp>
        <p:nvSpPr>
          <p:cNvPr id="6" name="Zástupný symbol pro zápatí 5">
            <a:extLst>
              <a:ext uri="{FF2B5EF4-FFF2-40B4-BE49-F238E27FC236}">
                <a16:creationId xmlns:a16="http://schemas.microsoft.com/office/drawing/2014/main" id="{C509E195-B1A3-D24C-82E5-7C625939DE8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96D084E-A3CF-794C-B334-CFA4A898DF55}"/>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792658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8B96C04-A439-3248-B3E4-B9352E3242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3FFCFCB-F0FC-3849-BF1E-8D483CEF1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18439A2-A0A9-B540-92CC-A5F51FE2B4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787F0-A671-1247-8B82-AEC357500C99}" type="datetimeFigureOut">
              <a:rPr lang="cs-CZ" smtClean="0"/>
              <a:t>22.02.2023</a:t>
            </a:fld>
            <a:endParaRPr lang="cs-CZ"/>
          </a:p>
        </p:txBody>
      </p:sp>
      <p:sp>
        <p:nvSpPr>
          <p:cNvPr id="5" name="Zástupný symbol pro zápatí 4">
            <a:extLst>
              <a:ext uri="{FF2B5EF4-FFF2-40B4-BE49-F238E27FC236}">
                <a16:creationId xmlns:a16="http://schemas.microsoft.com/office/drawing/2014/main" id="{D7DC318E-D659-AA46-8948-7457337E56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CC163BF-8C02-B04F-A3EE-30834F4A08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EB581-193B-514B-9260-B16F70AA6036}" type="slidenum">
              <a:rPr lang="cs-CZ" smtClean="0"/>
              <a:t>‹#›</a:t>
            </a:fld>
            <a:endParaRPr lang="cs-CZ"/>
          </a:p>
        </p:txBody>
      </p:sp>
    </p:spTree>
    <p:extLst>
      <p:ext uri="{BB962C8B-B14F-4D97-AF65-F5344CB8AC3E}">
        <p14:creationId xmlns:p14="http://schemas.microsoft.com/office/powerpoint/2010/main" val="3603620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BB1E3D-7460-7E4D-BA03-A4BAFFE69361}"/>
              </a:ext>
            </a:extLst>
          </p:cNvPr>
          <p:cNvSpPr>
            <a:spLocks noGrp="1"/>
          </p:cNvSpPr>
          <p:nvPr>
            <p:ph type="ctrTitle"/>
          </p:nvPr>
        </p:nvSpPr>
        <p:spPr/>
        <p:txBody>
          <a:bodyPr/>
          <a:lstStyle/>
          <a:p>
            <a:r>
              <a:rPr lang="cs-CZ" dirty="0"/>
              <a:t>SPOD 1</a:t>
            </a:r>
          </a:p>
        </p:txBody>
      </p:sp>
      <p:sp>
        <p:nvSpPr>
          <p:cNvPr id="3" name="Podnadpis 2">
            <a:extLst>
              <a:ext uri="{FF2B5EF4-FFF2-40B4-BE49-F238E27FC236}">
                <a16:creationId xmlns:a16="http://schemas.microsoft.com/office/drawing/2014/main" id="{087DB9C8-2E86-714F-B615-A3EFDD4F25A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31936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673768"/>
            <a:ext cx="10515600" cy="5503195"/>
          </a:xfrm>
        </p:spPr>
        <p:txBody>
          <a:bodyPr>
            <a:normAutofit/>
          </a:bodyPr>
          <a:lstStyle/>
          <a:p>
            <a:r>
              <a:rPr lang="cs-CZ" b="1" dirty="0"/>
              <a:t>Čl. 32</a:t>
            </a:r>
          </a:p>
          <a:p>
            <a:pPr marL="0" indent="0">
              <a:buNone/>
            </a:pPr>
            <a:r>
              <a:rPr lang="cs-CZ" b="1" dirty="0"/>
              <a:t>(1)</a:t>
            </a:r>
            <a:r>
              <a:rPr lang="cs-CZ" dirty="0"/>
              <a:t> Rodičovství a rodina jsou pod ochranou zákona. Zvláštní ochrana dětí a mladistvých je zaručena.</a:t>
            </a:r>
          </a:p>
          <a:p>
            <a:pPr marL="0" indent="0">
              <a:buNone/>
            </a:pPr>
            <a:r>
              <a:rPr lang="cs-CZ" b="1" dirty="0"/>
              <a:t>(2)</a:t>
            </a:r>
            <a:r>
              <a:rPr lang="cs-CZ" dirty="0"/>
              <a:t> Ženě v těhotenství je zaručena zvláštní péče, ochrana v pracovních vztazích a odpovídající pracovní podmínky.</a:t>
            </a:r>
          </a:p>
          <a:p>
            <a:pPr marL="0" indent="0">
              <a:buNone/>
            </a:pPr>
            <a:r>
              <a:rPr lang="cs-CZ" b="1" dirty="0"/>
              <a:t>(3)</a:t>
            </a:r>
            <a:r>
              <a:rPr lang="cs-CZ" dirty="0"/>
              <a:t> Děti narozené v manželství i mimo ně mají stejná práva.</a:t>
            </a:r>
          </a:p>
          <a:p>
            <a:pPr marL="0" indent="0">
              <a:buNone/>
            </a:pPr>
            <a:r>
              <a:rPr lang="cs-CZ" b="1" dirty="0"/>
              <a:t>(4)</a:t>
            </a:r>
            <a:r>
              <a:rPr lang="cs-CZ" dirty="0"/>
              <a:t> Péče o děti a jejich výchova je právem rodičů; děti mají právo na rodičovskou výchovu a péči. Práva rodičů mohou být omezena a nezletilé děti mohou být od rodičů odloučeny proti jejich vůli jen rozhodnutím soudu na základě zákona.</a:t>
            </a:r>
          </a:p>
          <a:p>
            <a:pPr marL="0" indent="0">
              <a:buNone/>
            </a:pPr>
            <a:r>
              <a:rPr lang="cs-CZ" b="1" dirty="0"/>
              <a:t>(5)</a:t>
            </a:r>
            <a:r>
              <a:rPr lang="cs-CZ" dirty="0"/>
              <a:t> Rodiče, kteří pečují o děti, mají právo na pomoc státu.</a:t>
            </a:r>
          </a:p>
          <a:p>
            <a:endParaRPr lang="cs-CZ" dirty="0"/>
          </a:p>
        </p:txBody>
      </p:sp>
    </p:spTree>
    <p:extLst>
      <p:ext uri="{BB962C8B-B14F-4D97-AF65-F5344CB8AC3E}">
        <p14:creationId xmlns:p14="http://schemas.microsoft.com/office/powerpoint/2010/main" val="812000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7AE24-4636-EC44-8633-16AD2768F44D}"/>
              </a:ext>
            </a:extLst>
          </p:cNvPr>
          <p:cNvSpPr>
            <a:spLocks noGrp="1"/>
          </p:cNvSpPr>
          <p:nvPr>
            <p:ph type="title"/>
          </p:nvPr>
        </p:nvSpPr>
        <p:spPr/>
        <p:txBody>
          <a:bodyPr/>
          <a:lstStyle/>
          <a:p>
            <a:r>
              <a:rPr lang="cs-CZ" dirty="0"/>
              <a:t>Listina dětských práv</a:t>
            </a:r>
          </a:p>
        </p:txBody>
      </p:sp>
      <p:sp>
        <p:nvSpPr>
          <p:cNvPr id="3" name="Zástupný obsah 2">
            <a:extLst>
              <a:ext uri="{FF2B5EF4-FFF2-40B4-BE49-F238E27FC236}">
                <a16:creationId xmlns:a16="http://schemas.microsoft.com/office/drawing/2014/main" id="{30E2F02D-E5E5-FE49-AC8D-F9A675BF3936}"/>
              </a:ext>
            </a:extLst>
          </p:cNvPr>
          <p:cNvSpPr>
            <a:spLocks noGrp="1"/>
          </p:cNvSpPr>
          <p:nvPr>
            <p:ph idx="1"/>
          </p:nvPr>
        </p:nvSpPr>
        <p:spPr>
          <a:xfrm>
            <a:off x="838200" y="1825625"/>
            <a:ext cx="10515600" cy="4667250"/>
          </a:xfrm>
        </p:spPr>
        <p:txBody>
          <a:bodyPr>
            <a:normAutofit fontScale="77500" lnSpcReduction="20000"/>
          </a:bodyPr>
          <a:lstStyle/>
          <a:p>
            <a:r>
              <a:rPr lang="cs-CZ" dirty="0"/>
              <a:t>Článek 1</a:t>
            </a:r>
          </a:p>
          <a:p>
            <a:pPr marL="0" indent="0">
              <a:buNone/>
            </a:pPr>
            <a:r>
              <a:rPr lang="cs-CZ" dirty="0"/>
              <a:t>Pro účely této úmluvy se dítětem rozumí každá lidská bytost mladší osmnácti let, pokud podle právního řádu, jenž se na dítě vztahuje, není zletilosti dosaženo dříve.</a:t>
            </a:r>
          </a:p>
          <a:p>
            <a:r>
              <a:rPr lang="cs-CZ" dirty="0"/>
              <a:t>Článek 7</a:t>
            </a:r>
          </a:p>
          <a:p>
            <a:pPr marL="514350" indent="-514350">
              <a:buAutoNum type="arabicPeriod"/>
            </a:pPr>
            <a:r>
              <a:rPr lang="cs-CZ" dirty="0"/>
              <a:t>Každé dítě je registrováno ihned po narození a má od narození právo na jméno, právo na státní příslušnost, a pokud to je možné, právo znát své rodiče a právo na jejich péči.</a:t>
            </a:r>
          </a:p>
          <a:p>
            <a:r>
              <a:rPr lang="cs-CZ" dirty="0"/>
              <a:t>Článek 12</a:t>
            </a:r>
          </a:p>
          <a:p>
            <a:pPr marL="0" indent="0">
              <a:buNone/>
            </a:pPr>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marL="0" indent="0">
              <a:buNone/>
            </a:pPr>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a:p>
            <a:pPr marL="0" indent="0">
              <a:buNone/>
            </a:pPr>
            <a:endParaRPr lang="cs-CZ" dirty="0"/>
          </a:p>
          <a:p>
            <a:endParaRPr lang="cs-CZ" dirty="0"/>
          </a:p>
        </p:txBody>
      </p:sp>
    </p:spTree>
    <p:extLst>
      <p:ext uri="{BB962C8B-B14F-4D97-AF65-F5344CB8AC3E}">
        <p14:creationId xmlns:p14="http://schemas.microsoft.com/office/powerpoint/2010/main" val="284645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C4A0F-7702-734D-9826-369A2C5FB6C7}"/>
              </a:ext>
            </a:extLst>
          </p:cNvPr>
          <p:cNvSpPr>
            <a:spLocks noGrp="1"/>
          </p:cNvSpPr>
          <p:nvPr>
            <p:ph idx="1"/>
          </p:nvPr>
        </p:nvSpPr>
        <p:spPr>
          <a:xfrm>
            <a:off x="838200" y="457200"/>
            <a:ext cx="10515600" cy="5719763"/>
          </a:xfrm>
        </p:spPr>
        <p:txBody>
          <a:bodyPr>
            <a:normAutofit fontScale="92500" lnSpcReduction="20000"/>
          </a:bodyPr>
          <a:lstStyle/>
          <a:p>
            <a:r>
              <a:rPr lang="cs-CZ" dirty="0"/>
              <a:t>Článek 16</a:t>
            </a:r>
          </a:p>
          <a:p>
            <a:pPr marL="0" indent="0">
              <a:buNone/>
            </a:pPr>
            <a:r>
              <a:rPr lang="cs-CZ" dirty="0"/>
              <a:t>1. Žádné dítě nesmí být vystaveno svévolnému zasahování do svého soukromého života, rodiny, domova nebo korespondence ani nezákonným útokům na svou čest a pověst.</a:t>
            </a:r>
          </a:p>
          <a:p>
            <a:pPr marL="0" indent="0">
              <a:buNone/>
            </a:pPr>
            <a:r>
              <a:rPr lang="cs-CZ" dirty="0"/>
              <a:t>2. Dítě má právo na zákonnou ochranu proti takovým zásahům nebo útokům.</a:t>
            </a:r>
          </a:p>
          <a:p>
            <a:r>
              <a:rPr lang="cs-CZ" dirty="0"/>
              <a:t>Článek 20</a:t>
            </a:r>
          </a:p>
          <a:p>
            <a:pPr marL="0" indent="0">
              <a:buNone/>
            </a:pPr>
            <a:r>
              <a:rPr lang="cs-CZ" dirty="0"/>
              <a:t>1. Dítě dočasně nebo trvale zbavené svého rodinného prostředí nebo dítě, které ve svém vlastním zájmu nemůže být ponecháno v tomto prostředí, má právo na zvláštní ochranu a pomoc poskytovanou státem.</a:t>
            </a:r>
          </a:p>
          <a:p>
            <a:pPr marL="0" indent="0">
              <a:buNone/>
            </a:pPr>
            <a:r>
              <a:rPr lang="cs-CZ" dirty="0"/>
              <a:t>2. Státy, které jsou smluvní stranou úmluvy, zabezpečí takovému dítěti v souladu se svým vnitrostátním zákonodárstvím náhradní péči.</a:t>
            </a:r>
          </a:p>
          <a:p>
            <a:pPr marL="0" indent="0">
              <a:buNone/>
            </a:pPr>
            <a:r>
              <a:rPr lang="cs-CZ" dirty="0"/>
              <a:t>3. Tato péče může mezi jiným zahrnovat předání do výchovy, institut „</a:t>
            </a:r>
            <a:r>
              <a:rPr lang="cs-CZ" dirty="0" err="1"/>
              <a:t>kafala</a:t>
            </a:r>
            <a:r>
              <a:rPr lang="cs-CZ" dirty="0"/>
              <a:t>" podle islámského práva, osvojení a v nutných případech umístění do vhodného zařízení péče o děti. Při volbě řešení je nutno brát potřebný ohled na žádoucí kontinuitu ve výchově dítěte a na jeho etnický, náboženský, kulturní a jazykový původ.</a:t>
            </a:r>
          </a:p>
          <a:p>
            <a:endParaRPr lang="cs-CZ" dirty="0"/>
          </a:p>
        </p:txBody>
      </p:sp>
    </p:spTree>
    <p:extLst>
      <p:ext uri="{BB962C8B-B14F-4D97-AF65-F5344CB8AC3E}">
        <p14:creationId xmlns:p14="http://schemas.microsoft.com/office/powerpoint/2010/main" val="506092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7500" lnSpcReduction="20000"/>
          </a:bodyPr>
          <a:lstStyle/>
          <a:p>
            <a:r>
              <a:rPr lang="cs-CZ" b="1" dirty="0"/>
              <a:t>§ 655</a:t>
            </a:r>
          </a:p>
          <a:p>
            <a:pPr marL="0" indent="0">
              <a:buNone/>
            </a:pPr>
            <a:r>
              <a:rPr lang="cs-CZ" dirty="0"/>
              <a:t>Manželství je trvalý svazek muže a ženy vzniklý způsobem, který stanoví tento zákon. Hlavním účelem manželství je založení rodiny, řádná výchova dětí a vzájemná podpora a pomoc.</a:t>
            </a:r>
          </a:p>
          <a:p>
            <a:r>
              <a:rPr lang="cs-CZ" b="1" dirty="0"/>
              <a:t>§ 687</a:t>
            </a:r>
          </a:p>
          <a:p>
            <a:pPr marL="0" indent="0">
              <a:buNone/>
            </a:pPr>
            <a:r>
              <a:rPr lang="cs-CZ" b="1" dirty="0"/>
              <a:t>(1)</a:t>
            </a:r>
            <a:r>
              <a:rPr lang="cs-CZ" dirty="0"/>
              <a:t> Manželé mají rovné povinnosti a rovná práva.</a:t>
            </a:r>
          </a:p>
          <a:p>
            <a:pPr marL="0" indent="0">
              <a:buNone/>
            </a:pPr>
            <a:r>
              <a:rPr lang="cs-CZ" b="1" dirty="0"/>
              <a:t>(2)</a:t>
            </a:r>
            <a:r>
              <a:rPr lang="cs-CZ" dirty="0"/>
              <a:t> Manželé si jsou navzájem povinni úctou, jsou povinni žít spolu, být si věrni, vzájemně respektovat svou důstojnost, podporovat se, udržovat rodinné společenství, vytvářet zdravé rodinné prostředí a společně pečovat o děti.</a:t>
            </a:r>
          </a:p>
          <a:p>
            <a:r>
              <a:rPr lang="cs-CZ" b="1" dirty="0"/>
              <a:t>§ 692</a:t>
            </a:r>
          </a:p>
          <a:p>
            <a:pPr marL="0" indent="0">
              <a:buNone/>
            </a:pPr>
            <a:r>
              <a:rPr lang="cs-CZ" b="1" dirty="0"/>
              <a:t>Rozhodování o záležitostech rodiny</a:t>
            </a:r>
          </a:p>
          <a:p>
            <a:pPr marL="0" indent="0">
              <a:buNone/>
            </a:pPr>
            <a:r>
              <a:rPr lang="cs-CZ" b="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endParaRPr lang="cs-CZ" dirty="0"/>
          </a:p>
        </p:txBody>
      </p:sp>
    </p:spTree>
    <p:extLst>
      <p:ext uri="{BB962C8B-B14F-4D97-AF65-F5344CB8AC3E}">
        <p14:creationId xmlns:p14="http://schemas.microsoft.com/office/powerpoint/2010/main" val="1213250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sz="2000" b="1" dirty="0"/>
              <a:t>§ 775</a:t>
            </a:r>
          </a:p>
          <a:p>
            <a:pPr marL="0" indent="0">
              <a:buNone/>
            </a:pPr>
            <a:r>
              <a:rPr lang="cs-CZ" sz="2000" dirty="0"/>
              <a:t>Matkou dítěte je žena, která je porodila</a:t>
            </a:r>
            <a:endParaRPr lang="cs-CZ" sz="2000" b="1" dirty="0"/>
          </a:p>
          <a:p>
            <a:r>
              <a:rPr lang="cs-CZ" sz="2000" b="1" dirty="0"/>
              <a:t>§ 776</a:t>
            </a:r>
          </a:p>
          <a:p>
            <a:pPr marL="0" indent="0">
              <a:buNone/>
            </a:pPr>
            <a:r>
              <a:rPr lang="cs-CZ" sz="2000" b="1" dirty="0"/>
              <a:t>(1)</a:t>
            </a:r>
            <a:r>
              <a:rPr lang="cs-CZ" sz="2000" dirty="0"/>
              <a:t> Narodí-li se dítě v době od uzavření manželství do uplynutí třístého dne poté, co manželství zaniklo nebo bylo prohlášeno za neplatné, anebo poté, co byl manžel matky prohlášen za nezvěstného, má se za to, že otcem je manžel matky.</a:t>
            </a:r>
          </a:p>
          <a:p>
            <a:pPr marL="0" indent="0">
              <a:buNone/>
            </a:pPr>
            <a:r>
              <a:rPr lang="cs-CZ" sz="2000" b="1" dirty="0"/>
              <a:t>(2)</a:t>
            </a:r>
            <a:r>
              <a:rPr lang="cs-CZ" sz="2000" dirty="0"/>
              <a:t> Narodí-li se dítě ženě znovu provdané, má se za to, že otcem je manžel pozdější, i když se dítě narodilo před uplynutím třístého dne poté, co předchozí manželství zaniklo nebo bylo prohlášeno za neplatné.</a:t>
            </a:r>
          </a:p>
          <a:p>
            <a:r>
              <a:rPr lang="cs-CZ" sz="2000" b="1" dirty="0"/>
              <a:t>§ 855</a:t>
            </a:r>
          </a:p>
          <a:p>
            <a:pPr marL="0" indent="0">
              <a:buNone/>
            </a:pPr>
            <a:r>
              <a:rPr lang="cs-CZ" sz="2000" b="1" dirty="0"/>
              <a:t>(1)</a:t>
            </a:r>
            <a:r>
              <a:rPr lang="cs-CZ" sz="2000" dirty="0"/>
              <a:t> Rodiče a dítě mají vůči sobě navzájem povinnosti a práva. Těchto vzájemných povinností a práv se nemohou vzdát; učiní-li tak, nepřihlíží se k tomu.</a:t>
            </a:r>
          </a:p>
          <a:p>
            <a:pPr marL="0" indent="0">
              <a:buNone/>
            </a:pPr>
            <a:r>
              <a:rPr lang="cs-CZ" sz="2000" b="1" dirty="0"/>
              <a:t>(2)</a:t>
            </a:r>
            <a:r>
              <a:rPr lang="cs-CZ" sz="2000" dirty="0"/>
              <a:t> Účelem povinností a práv k dítěti je zajištění morálního a hmotného prospěchu dítěte.</a:t>
            </a:r>
          </a:p>
          <a:p>
            <a:r>
              <a:rPr lang="cs-CZ" sz="2000" b="1" dirty="0"/>
              <a:t>§ 856</a:t>
            </a:r>
          </a:p>
          <a:p>
            <a:pPr marL="0" indent="0">
              <a:buNone/>
            </a:pPr>
            <a:r>
              <a:rPr lang="cs-CZ" sz="2000" dirty="0"/>
              <a:t>Povinnosti a práva rodičů spojená s osobností dítěte a povinnosti a práva osobní povahy vznikají narozením dítěte a zanikají nabytím jeho zletilosti.</a:t>
            </a:r>
          </a:p>
        </p:txBody>
      </p:sp>
    </p:spTree>
    <p:extLst>
      <p:ext uri="{BB962C8B-B14F-4D97-AF65-F5344CB8AC3E}">
        <p14:creationId xmlns:p14="http://schemas.microsoft.com/office/powerpoint/2010/main" val="3538127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688405-C320-1F43-B84C-A7E776BC6672}"/>
              </a:ext>
            </a:extLst>
          </p:cNvPr>
          <p:cNvSpPr>
            <a:spLocks noGrp="1"/>
          </p:cNvSpPr>
          <p:nvPr>
            <p:ph idx="1"/>
          </p:nvPr>
        </p:nvSpPr>
        <p:spPr>
          <a:xfrm>
            <a:off x="838200" y="983414"/>
            <a:ext cx="10515600" cy="5200817"/>
          </a:xfrm>
        </p:spPr>
        <p:txBody>
          <a:bodyPr>
            <a:normAutofit fontScale="92500" lnSpcReduction="20000"/>
          </a:bodyPr>
          <a:lstStyle/>
          <a:p>
            <a:r>
              <a:rPr lang="cs-CZ" b="1" dirty="0"/>
              <a:t>§ 857</a:t>
            </a:r>
          </a:p>
          <a:p>
            <a:pPr marL="0" indent="0">
              <a:buNone/>
            </a:pPr>
            <a:r>
              <a:rPr lang="cs-CZ" b="1" dirty="0"/>
              <a:t>(1)</a:t>
            </a:r>
            <a:r>
              <a:rPr lang="cs-CZ" dirty="0"/>
              <a:t> Dítě je povinno dbát svých rodičů.</a:t>
            </a:r>
          </a:p>
          <a:p>
            <a:pPr marL="0" indent="0">
              <a:buNone/>
            </a:pPr>
            <a:r>
              <a:rPr lang="cs-CZ" b="1" dirty="0"/>
              <a:t>(2)</a:t>
            </a:r>
            <a:r>
              <a:rPr lang="cs-CZ"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p>
          <a:p>
            <a:r>
              <a:rPr lang="cs-CZ" b="1" dirty="0"/>
              <a:t>§ 858</a:t>
            </a:r>
          </a:p>
          <a:p>
            <a:pPr marL="0" indent="0">
              <a:buNone/>
            </a:pPr>
            <a:r>
              <a:rPr lang="cs-CZ" dirty="0"/>
              <a:t>Rodičovská odpovědnost zahrnuje povinnosti a práva rodičů, která spočívají v péči o dítě, zahrnující zejména péči o jeho zdraví, jeho tělesný, citový, rozumový a mravní vývoj,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p>
        </p:txBody>
      </p:sp>
    </p:spTree>
    <p:extLst>
      <p:ext uri="{BB962C8B-B14F-4D97-AF65-F5344CB8AC3E}">
        <p14:creationId xmlns:p14="http://schemas.microsoft.com/office/powerpoint/2010/main" val="1113821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FCD476-1CF4-5A41-960E-55542EC5FB04}"/>
              </a:ext>
            </a:extLst>
          </p:cNvPr>
          <p:cNvSpPr>
            <a:spLocks noGrp="1"/>
          </p:cNvSpPr>
          <p:nvPr>
            <p:ph type="title"/>
          </p:nvPr>
        </p:nvSpPr>
        <p:spPr/>
        <p:txBody>
          <a:bodyPr/>
          <a:lstStyle/>
          <a:p>
            <a:r>
              <a:rPr lang="cs-CZ" dirty="0"/>
              <a:t>Zákon SPOD – č.359/1999Sb.</a:t>
            </a:r>
          </a:p>
        </p:txBody>
      </p:sp>
      <p:sp>
        <p:nvSpPr>
          <p:cNvPr id="3" name="Zástupný obsah 2">
            <a:extLst>
              <a:ext uri="{FF2B5EF4-FFF2-40B4-BE49-F238E27FC236}">
                <a16:creationId xmlns:a16="http://schemas.microsoft.com/office/drawing/2014/main" id="{FAC4C6D4-74E5-FA4A-ACCD-304D081E6077}"/>
              </a:ext>
            </a:extLst>
          </p:cNvPr>
          <p:cNvSpPr>
            <a:spLocks noGrp="1"/>
          </p:cNvSpPr>
          <p:nvPr>
            <p:ph idx="1"/>
          </p:nvPr>
        </p:nvSpPr>
        <p:spPr/>
        <p:txBody>
          <a:bodyPr>
            <a:normAutofit fontScale="92500" lnSpcReduction="20000"/>
          </a:bodyPr>
          <a:lstStyle/>
          <a:p>
            <a:r>
              <a:rPr lang="cs-CZ" b="1" dirty="0"/>
              <a:t>§ 1</a:t>
            </a:r>
          </a:p>
          <a:p>
            <a:r>
              <a:rPr lang="cs-CZ" b="1" dirty="0"/>
              <a:t>Předmět úpravy</a:t>
            </a:r>
          </a:p>
          <a:p>
            <a:r>
              <a:rPr lang="cs-CZ" b="1" dirty="0"/>
              <a:t>(1)</a:t>
            </a:r>
            <a:r>
              <a:rPr lang="cs-CZ" dirty="0"/>
              <a:t> Tento zákon upravuje sociálně-právní ochranu dětí a zaopatření zletilých nebo plně svéprávných fyzických osob po zániku pěstounské péče nebo ústavní výchovy.</a:t>
            </a:r>
          </a:p>
          <a:p>
            <a:r>
              <a:rPr lang="cs-CZ" b="1" dirty="0"/>
              <a:t>(2)</a:t>
            </a:r>
            <a:r>
              <a:rPr lang="cs-CZ" dirty="0"/>
              <a:t> Sociálně-právní ochranou dětí (dále jen "sociálně-právní ochrana") se rozumí zejména</a:t>
            </a:r>
          </a:p>
          <a:p>
            <a:r>
              <a:rPr lang="cs-CZ" b="1" dirty="0"/>
              <a:t>a)</a:t>
            </a:r>
            <a:r>
              <a:rPr lang="cs-CZ" dirty="0"/>
              <a:t> ochrana práva dítěte na příznivý vývoj a řádnou výchovu,</a:t>
            </a:r>
          </a:p>
          <a:p>
            <a:r>
              <a:rPr lang="cs-CZ" b="1" dirty="0"/>
              <a:t>b)</a:t>
            </a:r>
            <a:r>
              <a:rPr lang="cs-CZ" dirty="0"/>
              <a:t> ochrana oprávněných zájmů dítěte, včetně ochrany jeho jmění,</a:t>
            </a:r>
          </a:p>
          <a:p>
            <a:r>
              <a:rPr lang="cs-CZ" b="1" dirty="0"/>
              <a:t>c)</a:t>
            </a:r>
            <a:r>
              <a:rPr lang="cs-CZ" dirty="0"/>
              <a:t> působení směřující k obnovení narušených funkcí rodiny,</a:t>
            </a:r>
          </a:p>
          <a:p>
            <a:r>
              <a:rPr lang="cs-CZ" b="1" dirty="0"/>
              <a:t>d)</a:t>
            </a:r>
            <a:r>
              <a:rPr lang="cs-CZ" dirty="0"/>
              <a:t> zabezpečení náhradního rodinného prostředí pro dítě, které nemůže být trvale nebo dočasně vychováváno ve vlastní rodině.</a:t>
            </a:r>
          </a:p>
          <a:p>
            <a:endParaRPr lang="cs-CZ" dirty="0"/>
          </a:p>
        </p:txBody>
      </p:sp>
    </p:spTree>
    <p:extLst>
      <p:ext uri="{BB962C8B-B14F-4D97-AF65-F5344CB8AC3E}">
        <p14:creationId xmlns:p14="http://schemas.microsoft.com/office/powerpoint/2010/main" val="80644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C36D476-C4D0-1746-AB62-814798FA3A85}"/>
              </a:ext>
            </a:extLst>
          </p:cNvPr>
          <p:cNvSpPr>
            <a:spLocks noGrp="1"/>
          </p:cNvSpPr>
          <p:nvPr>
            <p:ph idx="1"/>
          </p:nvPr>
        </p:nvSpPr>
        <p:spPr/>
        <p:txBody>
          <a:bodyPr>
            <a:normAutofit lnSpcReduction="10000"/>
          </a:bodyPr>
          <a:lstStyle/>
          <a:p>
            <a:r>
              <a:rPr lang="cs-CZ" b="1" dirty="0"/>
              <a:t>§ 5</a:t>
            </a:r>
          </a:p>
          <a:p>
            <a:pPr marL="0" indent="0">
              <a:buNone/>
            </a:pPr>
            <a:r>
              <a:rPr lang="cs-CZ" dirty="0"/>
              <a:t>Předním hlediskem sociálně-právní ochrany je zájem a blaho dítěte, ochrana rodičovství a rodiny a vzájemné právo rodičů a dětí na rodičovskou výchovu a péči. Přitom se přihlíží i k širšímu sociálnímu prostředí dítěte.</a:t>
            </a:r>
          </a:p>
          <a:p>
            <a:r>
              <a:rPr lang="cs-CZ" b="1" dirty="0"/>
              <a:t>§ 6</a:t>
            </a:r>
          </a:p>
          <a:p>
            <a:pPr marL="0" indent="0">
              <a:buNone/>
            </a:pPr>
            <a:r>
              <a:rPr lang="cs-CZ" dirty="0"/>
              <a:t>Sociálně-právní ochrana se zaměřuje zejména na děti,</a:t>
            </a:r>
          </a:p>
          <a:p>
            <a:pPr marL="0" indent="0">
              <a:buNone/>
            </a:pPr>
            <a:r>
              <a:rPr lang="cs-CZ" b="1" dirty="0"/>
              <a:t>a)</a:t>
            </a:r>
            <a:r>
              <a:rPr lang="cs-CZ" dirty="0"/>
              <a:t> jejichž rodiče</a:t>
            </a:r>
          </a:p>
          <a:p>
            <a:pPr marL="0" indent="0">
              <a:buNone/>
            </a:pPr>
            <a:r>
              <a:rPr lang="cs-CZ" b="1" dirty="0"/>
              <a:t>1.</a:t>
            </a:r>
            <a:r>
              <a:rPr lang="cs-CZ" dirty="0"/>
              <a:t> zemřeli,</a:t>
            </a:r>
          </a:p>
          <a:p>
            <a:pPr marL="0" indent="0">
              <a:buNone/>
            </a:pPr>
            <a:r>
              <a:rPr lang="cs-CZ" b="1" dirty="0"/>
              <a:t>2.</a:t>
            </a:r>
            <a:r>
              <a:rPr lang="cs-CZ" dirty="0"/>
              <a:t> neplní povinnosti plynoucí z rodičovské odpovědnosti, nebo</a:t>
            </a:r>
          </a:p>
          <a:p>
            <a:pPr marL="0" indent="0">
              <a:buNone/>
            </a:pPr>
            <a:endParaRPr lang="cs-CZ" dirty="0"/>
          </a:p>
          <a:p>
            <a:endParaRPr lang="cs-CZ" dirty="0"/>
          </a:p>
        </p:txBody>
      </p:sp>
    </p:spTree>
    <p:extLst>
      <p:ext uri="{BB962C8B-B14F-4D97-AF65-F5344CB8AC3E}">
        <p14:creationId xmlns:p14="http://schemas.microsoft.com/office/powerpoint/2010/main" val="408710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CBD0EF2-2109-8D42-A6EC-F64941BA90C4}"/>
              </a:ext>
            </a:extLst>
          </p:cNvPr>
          <p:cNvSpPr>
            <a:spLocks noGrp="1"/>
          </p:cNvSpPr>
          <p:nvPr>
            <p:ph idx="1"/>
          </p:nvPr>
        </p:nvSpPr>
        <p:spPr>
          <a:xfrm>
            <a:off x="838200" y="204537"/>
            <a:ext cx="10515600" cy="6280484"/>
          </a:xfrm>
        </p:spPr>
        <p:txBody>
          <a:bodyPr>
            <a:normAutofit fontScale="70000" lnSpcReduction="20000"/>
          </a:bodyPr>
          <a:lstStyle/>
          <a:p>
            <a:pPr marL="0" indent="0">
              <a:buNone/>
            </a:pPr>
            <a:r>
              <a:rPr lang="cs-CZ" b="1" dirty="0"/>
              <a:t>3.</a:t>
            </a:r>
            <a:r>
              <a:rPr lang="cs-CZ" dirty="0"/>
              <a:t> nevykonávají nebo zneužívají práva plynoucí z rodičovské odpovědnosti;</a:t>
            </a:r>
          </a:p>
          <a:p>
            <a:pPr marL="0" indent="0">
              <a:buNone/>
            </a:pPr>
            <a:r>
              <a:rPr lang="cs-CZ" b="1" dirty="0"/>
              <a:t>b)</a:t>
            </a:r>
            <a:r>
              <a:rPr lang="cs-CZ" dirty="0"/>
              <a:t> které byly svěřeny do výchovy jiné osoby odpovědné za výchovu dítěte, pokud tato osoba neplní povinnosti plynoucí ze svěření dítěte do její výchovy;</a:t>
            </a:r>
          </a:p>
          <a:p>
            <a:pPr marL="0" indent="0">
              <a:buNone/>
            </a:pPr>
            <a:r>
              <a:rPr lang="cs-CZ" b="1" dirty="0"/>
              <a:t>c)</a:t>
            </a:r>
            <a:r>
              <a:rPr lang="cs-CZ" dirty="0"/>
              <a:t> které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jde-li o děti mladší než patnáct let, spáchaly čin, který by jinak byl trestným činem, opakovaně nebo soustavně páchají přestupky podle zákona upravujícího přestupky nebo jinak ohrožují občanské soužití;</a:t>
            </a:r>
          </a:p>
          <a:p>
            <a:pPr marL="0" indent="0">
              <a:buNone/>
            </a:pPr>
            <a:r>
              <a:rPr lang="cs-CZ" b="1" dirty="0"/>
              <a:t>d)</a:t>
            </a:r>
            <a:r>
              <a:rPr lang="cs-CZ" dirty="0"/>
              <a:t> které se opakovaně dopouští útěků od rodičů nebo jiných fyzických nebo právnických osob odpovědných za výchovu dítěte;</a:t>
            </a:r>
          </a:p>
          <a:p>
            <a:pPr marL="0" indent="0">
              <a:buNone/>
            </a:pPr>
            <a:r>
              <a:rPr lang="cs-CZ" b="1" dirty="0"/>
              <a:t>e)</a:t>
            </a:r>
            <a:r>
              <a:rPr lang="cs-CZ" dirty="0"/>
              <a:t> na kterých byl spáchán trestný čin ohrožující život, zdraví, svobodu, jejich lidskou důstojnost, mravní vývoj nebo jmění, nebo je podezření ze spáchání takového činu;</a:t>
            </a:r>
          </a:p>
          <a:p>
            <a:pPr marL="0" indent="0">
              <a:buNone/>
            </a:pPr>
            <a:r>
              <a:rPr lang="cs-CZ" b="1" dirty="0"/>
              <a:t>f)</a:t>
            </a:r>
            <a:r>
              <a:rPr lang="cs-CZ" dirty="0"/>
              <a:t> které jsou na základě žádostí rodičů nebo jiných osob odpovědných za výchovu dítěte opakovaně umísťovány do zařízení zajišťujících nepřetržitou péči o děti nebo jejich umístění v takových zařízeních trvá déle než 6 měsíců;</a:t>
            </a:r>
          </a:p>
          <a:p>
            <a:pPr marL="0" indent="0">
              <a:buNone/>
            </a:pPr>
            <a:r>
              <a:rPr lang="cs-CZ" b="1" dirty="0"/>
              <a:t>g)</a:t>
            </a:r>
            <a:r>
              <a:rPr lang="cs-CZ" dirty="0"/>
              <a:t> které jsou ohrožovány násilím mezi rodiči nebo jinými osobami odpovědnými za výchovu dítěte, popřípadě násilím mezi dalšími fyzickými osobami;</a:t>
            </a:r>
          </a:p>
          <a:p>
            <a:pPr marL="0" indent="0">
              <a:buNone/>
            </a:pPr>
            <a:r>
              <a:rPr lang="cs-CZ" b="1" dirty="0"/>
              <a:t>h)</a:t>
            </a:r>
            <a:r>
              <a:rPr lang="cs-CZ" dirty="0"/>
              <a:t> které jsou žadateli o udělení mezinárodní ochrany, azylanty nebo osobami požívajícími doplňkové ochrany, a které se na území České republiky nacházejí bez doprovodu rodičů nebo jiných osob odpovědných za jejich výchovu;</a:t>
            </a:r>
          </a:p>
          <a:p>
            <a:pPr marL="0" indent="0">
              <a:buNone/>
            </a:pPr>
            <a:r>
              <a:rPr lang="cs-CZ" dirty="0"/>
              <a:t>pokud tyto skutečnosti trvají po takovou dobu nebo jsou takové intenzity, že nepříznivě ovlivňují vývoj dětí nebo jsou anebo mohou být příčinou nepříznivého vývoje dětí.</a:t>
            </a:r>
          </a:p>
          <a:p>
            <a:endParaRPr lang="cs-CZ" dirty="0"/>
          </a:p>
        </p:txBody>
      </p:sp>
    </p:spTree>
    <p:extLst>
      <p:ext uri="{BB962C8B-B14F-4D97-AF65-F5344CB8AC3E}">
        <p14:creationId xmlns:p14="http://schemas.microsoft.com/office/powerpoint/2010/main" val="1376005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1368088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NenÃ­ k dispozici Å¾Ã¡dnÃ½ popis fotky."/>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46400" y="111558"/>
            <a:ext cx="6234546" cy="6566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777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7A390-8F3D-C64F-827D-EC6435C269F4}"/>
              </a:ext>
            </a:extLst>
          </p:cNvPr>
          <p:cNvSpPr>
            <a:spLocks noGrp="1"/>
          </p:cNvSpPr>
          <p:nvPr>
            <p:ph type="title"/>
          </p:nvPr>
        </p:nvSpPr>
        <p:spPr/>
        <p:txBody>
          <a:bodyPr/>
          <a:lstStyle/>
          <a:p>
            <a:r>
              <a:rPr lang="cs-CZ" dirty="0"/>
              <a:t>Reflektující týmy</a:t>
            </a:r>
          </a:p>
        </p:txBody>
      </p:sp>
      <p:sp>
        <p:nvSpPr>
          <p:cNvPr id="3" name="Zástupný obsah 2">
            <a:extLst>
              <a:ext uri="{FF2B5EF4-FFF2-40B4-BE49-F238E27FC236}">
                <a16:creationId xmlns:a16="http://schemas.microsoft.com/office/drawing/2014/main" id="{261DE0C8-C792-524A-916E-C1F2CE73D2F3}"/>
              </a:ext>
            </a:extLst>
          </p:cNvPr>
          <p:cNvSpPr>
            <a:spLocks noGrp="1"/>
          </p:cNvSpPr>
          <p:nvPr>
            <p:ph idx="1"/>
          </p:nvPr>
        </p:nvSpPr>
        <p:spPr/>
        <p:txBody>
          <a:bodyPr/>
          <a:lstStyle/>
          <a:p>
            <a:r>
              <a:rPr lang="cs-CZ" dirty="0"/>
              <a:t>Právo na rodičovství</a:t>
            </a:r>
          </a:p>
          <a:p>
            <a:r>
              <a:rPr lang="cs-CZ" dirty="0"/>
              <a:t>Právo na dětství</a:t>
            </a:r>
          </a:p>
          <a:p>
            <a:r>
              <a:rPr lang="cs-CZ" dirty="0"/>
              <a:t>Co je rodina</a:t>
            </a:r>
          </a:p>
          <a:p>
            <a:r>
              <a:rPr lang="cs-CZ" dirty="0"/>
              <a:t>V jakých konstelacích se může dítě ocitnout</a:t>
            </a:r>
          </a:p>
          <a:p>
            <a:endParaRPr lang="cs-CZ" dirty="0"/>
          </a:p>
          <a:p>
            <a:r>
              <a:rPr lang="cs-CZ" dirty="0"/>
              <a:t>Co je funkční rodina</a:t>
            </a:r>
          </a:p>
        </p:txBody>
      </p:sp>
    </p:spTree>
    <p:extLst>
      <p:ext uri="{BB962C8B-B14F-4D97-AF65-F5344CB8AC3E}">
        <p14:creationId xmlns:p14="http://schemas.microsoft.com/office/powerpoint/2010/main" val="4261108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C7CF1-B442-654D-AD2B-4901460CB92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0112763-C1AC-7149-B500-40112EECDED0}"/>
              </a:ext>
            </a:extLst>
          </p:cNvPr>
          <p:cNvSpPr>
            <a:spLocks noGrp="1"/>
          </p:cNvSpPr>
          <p:nvPr>
            <p:ph idx="1"/>
          </p:nvPr>
        </p:nvSpPr>
        <p:spPr/>
        <p:txBody>
          <a:bodyPr/>
          <a:lstStyle/>
          <a:p>
            <a:r>
              <a:rPr lang="cs-CZ" dirty="0"/>
              <a:t>Funkce rodiny</a:t>
            </a:r>
          </a:p>
          <a:p>
            <a:r>
              <a:rPr lang="cs-CZ" dirty="0"/>
              <a:t>Dětské potřeby</a:t>
            </a:r>
          </a:p>
          <a:p>
            <a:r>
              <a:rPr lang="cs-CZ" dirty="0"/>
              <a:t>Trauma</a:t>
            </a:r>
          </a:p>
          <a:p>
            <a:endParaRPr lang="cs-CZ" dirty="0"/>
          </a:p>
          <a:p>
            <a:r>
              <a:rPr lang="cs-CZ" dirty="0"/>
              <a:t>I pomoc je traumatem</a:t>
            </a:r>
          </a:p>
        </p:txBody>
      </p:sp>
    </p:spTree>
    <p:extLst>
      <p:ext uri="{BB962C8B-B14F-4D97-AF65-F5344CB8AC3E}">
        <p14:creationId xmlns:p14="http://schemas.microsoft.com/office/powerpoint/2010/main" val="1108300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sociální práce v sociální politice</a:t>
            </a:r>
          </a:p>
        </p:txBody>
      </p:sp>
      <p:sp>
        <p:nvSpPr>
          <p:cNvPr id="3" name="Zástupný symbol pro obsah 2"/>
          <p:cNvSpPr>
            <a:spLocks noGrp="1"/>
          </p:cNvSpPr>
          <p:nvPr>
            <p:ph sz="quarter" idx="1"/>
          </p:nvPr>
        </p:nvSpPr>
        <p:spPr>
          <a:xfrm>
            <a:off x="461818" y="1825625"/>
            <a:ext cx="10891982" cy="4351338"/>
          </a:xfrm>
        </p:spPr>
        <p:txBody>
          <a:bodyPr>
            <a:normAutofit lnSpcReduction="10000"/>
          </a:bodyPr>
          <a:lstStyle/>
          <a:p>
            <a:pPr marL="0" indent="0" algn="ctr">
              <a:buNone/>
            </a:pPr>
            <a:r>
              <a:rPr lang="cs-CZ" dirty="0"/>
              <a:t>Sociální politika</a:t>
            </a:r>
          </a:p>
          <a:p>
            <a:pPr algn="ctr"/>
            <a:endParaRPr lang="cs-CZ" dirty="0"/>
          </a:p>
          <a:p>
            <a:pPr marL="0" indent="0" algn="ctr">
              <a:buNone/>
            </a:pPr>
            <a:r>
              <a:rPr lang="cs-CZ" dirty="0"/>
              <a:t>Sociální práce</a:t>
            </a:r>
          </a:p>
          <a:p>
            <a:pPr algn="ctr"/>
            <a:endParaRPr lang="cs-CZ" dirty="0"/>
          </a:p>
          <a:p>
            <a:pPr marL="0" indent="0" algn="ctr">
              <a:buNone/>
            </a:pPr>
            <a:r>
              <a:rPr lang="cs-CZ" dirty="0"/>
              <a:t>Sociální ochrana – rodinná politika</a:t>
            </a:r>
          </a:p>
          <a:p>
            <a:pPr algn="ctr"/>
            <a:endParaRPr lang="cs-CZ" dirty="0"/>
          </a:p>
          <a:p>
            <a:pPr marL="0" indent="0">
              <a:buNone/>
            </a:pPr>
            <a:r>
              <a:rPr lang="cs-CZ" dirty="0"/>
              <a:t>Sociální služby -  sociální péče</a:t>
            </a:r>
          </a:p>
          <a:p>
            <a:pPr marL="0" indent="0">
              <a:buNone/>
            </a:pPr>
            <a:endParaRPr lang="cs-CZ" dirty="0"/>
          </a:p>
          <a:p>
            <a:pPr marL="0" indent="0">
              <a:buNone/>
            </a:pPr>
            <a:r>
              <a:rPr lang="cs-CZ" dirty="0"/>
              <a:t>sociální záchranná síť – sociální dávky</a:t>
            </a:r>
          </a:p>
          <a:p>
            <a:pPr marL="0" indent="0">
              <a:buNone/>
            </a:pPr>
            <a:endParaRPr lang="cs-CZ" dirty="0"/>
          </a:p>
        </p:txBody>
      </p:sp>
      <p:sp>
        <p:nvSpPr>
          <p:cNvPr id="4" name="Šipka dolů 3"/>
          <p:cNvSpPr/>
          <p:nvPr/>
        </p:nvSpPr>
        <p:spPr>
          <a:xfrm>
            <a:off x="5772727" y="2225964"/>
            <a:ext cx="484632" cy="701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a:off x="5597236" y="3362036"/>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3885784" y="4017820"/>
            <a:ext cx="484632" cy="720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p:cNvSpPr/>
          <p:nvPr/>
        </p:nvSpPr>
        <p:spPr>
          <a:xfrm>
            <a:off x="2503054" y="4895273"/>
            <a:ext cx="484632"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11577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696" y="411480"/>
            <a:ext cx="11379200" cy="758952"/>
          </a:xfrm>
        </p:spPr>
        <p:txBody>
          <a:bodyPr>
            <a:normAutofit fontScale="90000"/>
          </a:bodyPr>
          <a:lstStyle/>
          <a:p>
            <a:r>
              <a:rPr lang="pl-PL" dirty="0"/>
              <a:t>Sociální práce – co to je?</a:t>
            </a:r>
            <a:br>
              <a:rPr lang="pl-PL" dirty="0"/>
            </a:br>
            <a:endParaRPr lang="cs-CZ" dirty="0"/>
          </a:p>
        </p:txBody>
      </p:sp>
      <p:sp>
        <p:nvSpPr>
          <p:cNvPr id="3" name="Zástupný symbol pro obsah 2"/>
          <p:cNvSpPr>
            <a:spLocks noGrp="1"/>
          </p:cNvSpPr>
          <p:nvPr>
            <p:ph sz="quarter" idx="1"/>
          </p:nvPr>
        </p:nvSpPr>
        <p:spPr/>
        <p:txBody>
          <a:bodyPr>
            <a:normAutofit/>
          </a:bodyPr>
          <a:lstStyle/>
          <a:p>
            <a:r>
              <a:rPr lang="cs-CZ" dirty="0" err="1"/>
              <a:t>Společensko</a:t>
            </a:r>
            <a:r>
              <a:rPr lang="cs-CZ" dirty="0"/>
              <a:t> vědní disciplína i praktická činnost</a:t>
            </a:r>
          </a:p>
          <a:p>
            <a:r>
              <a:rPr lang="cs-CZ" dirty="0"/>
              <a:t>Snaží se odhalovat, vysvětlovat, zmírňovat a řešit sociální problémy (chudoba, zanedbávání dětí, delikvence mládeže, nezaměstnanost aj.)</a:t>
            </a:r>
          </a:p>
          <a:p>
            <a:r>
              <a:rPr lang="cs-CZ" dirty="0" err="1"/>
              <a:t>SPk</a:t>
            </a:r>
            <a:r>
              <a:rPr lang="cs-CZ" dirty="0"/>
              <a:t> pomáhají jednotlivcům, rodinám, skupinám i komunitám dosáhnout způsobilosti k sociálnímu uplatnění nebo ji získat zpět</a:t>
            </a:r>
          </a:p>
          <a:p>
            <a:r>
              <a:rPr lang="cs-CZ" dirty="0"/>
              <a:t>Pomáhají vytvářet příznivé společenské podmínky</a:t>
            </a:r>
          </a:p>
          <a:p>
            <a:r>
              <a:rPr lang="cs-CZ" dirty="0"/>
              <a:t>U klientů, kteří se již společensky uplatnit nemohou, podporuje SP co nejdůstojnější způsob života</a:t>
            </a:r>
          </a:p>
        </p:txBody>
      </p:sp>
    </p:spTree>
    <p:extLst>
      <p:ext uri="{BB962C8B-B14F-4D97-AF65-F5344CB8AC3E}">
        <p14:creationId xmlns:p14="http://schemas.microsoft.com/office/powerpoint/2010/main" val="254533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Sociální pracovník – kdo to je?</a:t>
            </a:r>
            <a:endParaRPr lang="cs-CZ" dirty="0"/>
          </a:p>
        </p:txBody>
      </p:sp>
      <p:sp>
        <p:nvSpPr>
          <p:cNvPr id="3" name="Zástupný symbol pro obsah 2"/>
          <p:cNvSpPr>
            <a:spLocks noGrp="1"/>
          </p:cNvSpPr>
          <p:nvPr>
            <p:ph sz="quarter" idx="1"/>
          </p:nvPr>
        </p:nvSpPr>
        <p:spPr/>
        <p:txBody>
          <a:bodyPr>
            <a:normAutofit/>
          </a:bodyPr>
          <a:lstStyle/>
          <a:p>
            <a:endParaRPr lang="pl-PL" dirty="0"/>
          </a:p>
          <a:p>
            <a:pPr marL="0" indent="0">
              <a:buNone/>
            </a:pPr>
            <a:r>
              <a:rPr lang="cs-CZ" dirty="0"/>
              <a:t>SP pracuje s:</a:t>
            </a:r>
          </a:p>
          <a:p>
            <a:r>
              <a:rPr lang="pl-PL" dirty="0"/>
              <a:t>s klienty, případně s jejich rodinami</a:t>
            </a:r>
          </a:p>
          <a:p>
            <a:r>
              <a:rPr lang="pl-PL" dirty="0"/>
              <a:t>s přirozenými skupinami – např. skupiny mládeže na </a:t>
            </a:r>
            <a:r>
              <a:rPr lang="cs-CZ" dirty="0"/>
              <a:t>městském sídlišti</a:t>
            </a:r>
          </a:p>
          <a:p>
            <a:r>
              <a:rPr lang="cs-CZ" dirty="0"/>
              <a:t>s uměle vytvořenými skupinami – např. školní třídy, lidi v ústavech či ve vězení aj.</a:t>
            </a:r>
          </a:p>
          <a:p>
            <a:r>
              <a:rPr lang="cs-CZ" dirty="0"/>
              <a:t>s organizacemi, buď řídí činnost organizací poskytující sociální služby, nebo poskytuje supervizi</a:t>
            </a:r>
          </a:p>
          <a:p>
            <a:r>
              <a:rPr lang="pl-PL" dirty="0"/>
              <a:t>s místními komunitami, tj. s lidmi žijícími na jednom </a:t>
            </a:r>
            <a:r>
              <a:rPr lang="cs-CZ" dirty="0"/>
              <a:t>místě</a:t>
            </a:r>
          </a:p>
          <a:p>
            <a:pPr marL="0" indent="0">
              <a:buNone/>
            </a:pPr>
            <a:endParaRPr lang="cs-CZ" dirty="0"/>
          </a:p>
        </p:txBody>
      </p:sp>
    </p:spTree>
    <p:extLst>
      <p:ext uri="{BB962C8B-B14F-4D97-AF65-F5344CB8AC3E}">
        <p14:creationId xmlns:p14="http://schemas.microsoft.com/office/powerpoint/2010/main" val="351799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3B7AF-69D2-474B-9114-DFD4323F2AF0}"/>
              </a:ext>
            </a:extLst>
          </p:cNvPr>
          <p:cNvSpPr>
            <a:spLocks noGrp="1"/>
          </p:cNvSpPr>
          <p:nvPr>
            <p:ph type="title"/>
          </p:nvPr>
        </p:nvSpPr>
        <p:spPr/>
        <p:txBody>
          <a:bodyPr/>
          <a:lstStyle/>
          <a:p>
            <a:r>
              <a:rPr lang="cs-CZ" dirty="0"/>
              <a:t>Co to je?</a:t>
            </a:r>
          </a:p>
        </p:txBody>
      </p:sp>
      <p:sp>
        <p:nvSpPr>
          <p:cNvPr id="3" name="Zástupný obsah 2">
            <a:extLst>
              <a:ext uri="{FF2B5EF4-FFF2-40B4-BE49-F238E27FC236}">
                <a16:creationId xmlns:a16="http://schemas.microsoft.com/office/drawing/2014/main" id="{AE7853C0-8992-474D-A3E3-D84DBC81B92F}"/>
              </a:ext>
            </a:extLst>
          </p:cNvPr>
          <p:cNvSpPr>
            <a:spLocks noGrp="1"/>
          </p:cNvSpPr>
          <p:nvPr>
            <p:ph idx="1"/>
          </p:nvPr>
        </p:nvSpPr>
        <p:spPr/>
        <p:txBody>
          <a:bodyPr/>
          <a:lstStyle/>
          <a:p>
            <a:r>
              <a:rPr lang="cs-CZ" dirty="0"/>
              <a:t>Sociálně-</a:t>
            </a:r>
            <a:r>
              <a:rPr lang="cs-CZ" b="1" dirty="0"/>
              <a:t>právní ochrana</a:t>
            </a:r>
            <a:r>
              <a:rPr lang="cs-CZ" dirty="0"/>
              <a:t> dítěte představuje zajištění </a:t>
            </a:r>
            <a:r>
              <a:rPr lang="cs-CZ" b="1" dirty="0"/>
              <a:t>práva</a:t>
            </a:r>
            <a:r>
              <a:rPr lang="cs-CZ" dirty="0"/>
              <a:t> dítěte na život, jeho příznivý vývoj, na rodičovskou péči a život v rodině, na identitu dítěte, svobodu myšlení, svědomí a náboženství, na vzdělání, zaměstnání, zahrnuje také </a:t>
            </a:r>
            <a:r>
              <a:rPr lang="cs-CZ" b="1" dirty="0"/>
              <a:t>ochranu</a:t>
            </a:r>
            <a:r>
              <a:rPr lang="cs-CZ" dirty="0"/>
              <a:t> dítěte před jakýmkoliv tělesným či duševním násilím, zanedbáváním, zneužíváním ...</a:t>
            </a:r>
          </a:p>
        </p:txBody>
      </p:sp>
    </p:spTree>
    <p:extLst>
      <p:ext uri="{BB962C8B-B14F-4D97-AF65-F5344CB8AC3E}">
        <p14:creationId xmlns:p14="http://schemas.microsoft.com/office/powerpoint/2010/main" val="2282310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14BFC-E87A-E347-511B-468E07C0119E}"/>
              </a:ext>
            </a:extLst>
          </p:cNvPr>
          <p:cNvSpPr>
            <a:spLocks noGrp="1"/>
          </p:cNvSpPr>
          <p:nvPr>
            <p:ph type="title"/>
          </p:nvPr>
        </p:nvSpPr>
        <p:spPr/>
        <p:txBody>
          <a:bodyPr/>
          <a:lstStyle/>
          <a:p>
            <a:r>
              <a:rPr lang="cs-CZ" dirty="0" err="1"/>
              <a:t>Reteaming</a:t>
            </a:r>
            <a:r>
              <a:rPr lang="cs-CZ" dirty="0"/>
              <a:t>, reflektující týmy</a:t>
            </a:r>
          </a:p>
        </p:txBody>
      </p:sp>
      <p:sp>
        <p:nvSpPr>
          <p:cNvPr id="3" name="Zástupný obsah 2">
            <a:extLst>
              <a:ext uri="{FF2B5EF4-FFF2-40B4-BE49-F238E27FC236}">
                <a16:creationId xmlns:a16="http://schemas.microsoft.com/office/drawing/2014/main" id="{9160EF37-9C96-C5A8-6E06-9532F06FE503}"/>
              </a:ext>
            </a:extLst>
          </p:cNvPr>
          <p:cNvSpPr>
            <a:spLocks noGrp="1"/>
          </p:cNvSpPr>
          <p:nvPr>
            <p:ph idx="1"/>
          </p:nvPr>
        </p:nvSpPr>
        <p:spPr/>
        <p:txBody>
          <a:bodyPr/>
          <a:lstStyle/>
          <a:p>
            <a:r>
              <a:rPr lang="cs-CZ" dirty="0"/>
              <a:t>Jaký je váš sen?</a:t>
            </a:r>
          </a:p>
          <a:p>
            <a:r>
              <a:rPr lang="cs-CZ" dirty="0"/>
              <a:t>Jak poznáte, že se děje? Emoce, okolí, vy sami</a:t>
            </a:r>
          </a:p>
          <a:p>
            <a:r>
              <a:rPr lang="cs-CZ" dirty="0"/>
              <a:t>V čem jste dobří – 3 věci</a:t>
            </a:r>
          </a:p>
          <a:p>
            <a:r>
              <a:rPr lang="cs-CZ" dirty="0"/>
              <a:t>U čeho zapomenete na svět – 3 činnosti</a:t>
            </a:r>
          </a:p>
          <a:p>
            <a:r>
              <a:rPr lang="cs-CZ" dirty="0"/>
              <a:t>Vaše dovednosti na které jste hrdí - 3 </a:t>
            </a:r>
          </a:p>
          <a:p>
            <a:endParaRPr lang="cs-CZ" dirty="0"/>
          </a:p>
        </p:txBody>
      </p:sp>
    </p:spTree>
    <p:extLst>
      <p:ext uri="{BB962C8B-B14F-4D97-AF65-F5344CB8AC3E}">
        <p14:creationId xmlns:p14="http://schemas.microsoft.com/office/powerpoint/2010/main" val="3670049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EF620-72BD-874D-AB6D-73953FE7E893}"/>
              </a:ext>
            </a:extLst>
          </p:cNvPr>
          <p:cNvSpPr>
            <a:spLocks noGrp="1"/>
          </p:cNvSpPr>
          <p:nvPr>
            <p:ph type="title"/>
          </p:nvPr>
        </p:nvSpPr>
        <p:spPr/>
        <p:txBody>
          <a:bodyPr/>
          <a:lstStyle/>
          <a:p>
            <a:r>
              <a:rPr lang="cs-CZ" dirty="0"/>
              <a:t>Právní vymezení</a:t>
            </a:r>
          </a:p>
        </p:txBody>
      </p:sp>
      <p:sp>
        <p:nvSpPr>
          <p:cNvPr id="3" name="Zástupný obsah 2">
            <a:extLst>
              <a:ext uri="{FF2B5EF4-FFF2-40B4-BE49-F238E27FC236}">
                <a16:creationId xmlns:a16="http://schemas.microsoft.com/office/drawing/2014/main" id="{DDFB2227-49D4-0A43-AC4D-6B8353A04E6E}"/>
              </a:ext>
            </a:extLst>
          </p:cNvPr>
          <p:cNvSpPr>
            <a:spLocks noGrp="1"/>
          </p:cNvSpPr>
          <p:nvPr>
            <p:ph idx="1"/>
          </p:nvPr>
        </p:nvSpPr>
        <p:spPr/>
        <p:txBody>
          <a:bodyPr/>
          <a:lstStyle/>
          <a:p>
            <a:r>
              <a:rPr lang="cs-CZ" dirty="0"/>
              <a:t>Charta lidských práv - ústavní zákone č. 23/1991Sb.</a:t>
            </a:r>
          </a:p>
          <a:p>
            <a:r>
              <a:rPr lang="cs-CZ" dirty="0"/>
              <a:t>Listina práv dítěte – zákon č.104/1991Sb.</a:t>
            </a:r>
          </a:p>
          <a:p>
            <a:r>
              <a:rPr lang="cs-CZ" dirty="0"/>
              <a:t>Občanský zákoník – zákon č. 89/2012Sb. - §655 – 955</a:t>
            </a:r>
          </a:p>
          <a:p>
            <a:r>
              <a:rPr lang="cs-CZ" dirty="0"/>
              <a:t>Zákon o hmotné nouzi – č.111/2006Sb.</a:t>
            </a:r>
          </a:p>
          <a:p>
            <a:r>
              <a:rPr lang="cs-CZ" dirty="0"/>
              <a:t>Zákon o sociálně právní ochraně – č.359/1999Sb.</a:t>
            </a:r>
          </a:p>
          <a:p>
            <a:r>
              <a:rPr lang="cs-CZ" dirty="0"/>
              <a:t>Zákon o sociálních službách – č.108/2006Sb.</a:t>
            </a:r>
          </a:p>
          <a:p>
            <a:r>
              <a:rPr lang="cs-CZ" dirty="0"/>
              <a:t>Vyhláška – č.505/2006Sb. Standardy kvality sociálních služeb</a:t>
            </a:r>
          </a:p>
          <a:p>
            <a:r>
              <a:rPr lang="cs-CZ" dirty="0"/>
              <a:t>Vyhláška – č.401/2012Sb. Standardy kvality výkonu SPOD</a:t>
            </a:r>
          </a:p>
        </p:txBody>
      </p:sp>
    </p:spTree>
    <p:extLst>
      <p:ext uri="{BB962C8B-B14F-4D97-AF65-F5344CB8AC3E}">
        <p14:creationId xmlns:p14="http://schemas.microsoft.com/office/powerpoint/2010/main" val="3190899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lnSpcReduction="200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13526121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TotalTime>
  <Words>824</Words>
  <Application>Microsoft Office PowerPoint</Application>
  <PresentationFormat>Širokoúhlá obrazovka</PresentationFormat>
  <Paragraphs>140</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Calibri Light</vt:lpstr>
      <vt:lpstr>Motiv Office</vt:lpstr>
      <vt:lpstr>SPOD 1</vt:lpstr>
      <vt:lpstr>Prezentace aplikace PowerPoint</vt:lpstr>
      <vt:lpstr>Místo sociální práce v sociální politice</vt:lpstr>
      <vt:lpstr>Sociální práce – co to je? </vt:lpstr>
      <vt:lpstr>Sociální pracovník – kdo to je?</vt:lpstr>
      <vt:lpstr>Co to je?</vt:lpstr>
      <vt:lpstr>Reteaming, reflektující týmy</vt:lpstr>
      <vt:lpstr>Právní vymezení</vt:lpstr>
      <vt:lpstr>Charta lidských práv</vt:lpstr>
      <vt:lpstr>Prezentace aplikace PowerPoint</vt:lpstr>
      <vt:lpstr>Listina dětských práv</vt:lpstr>
      <vt:lpstr>Prezentace aplikace PowerPoint</vt:lpstr>
      <vt:lpstr>Občanský zákoník</vt:lpstr>
      <vt:lpstr>Prezentace aplikace PowerPoint</vt:lpstr>
      <vt:lpstr>Prezentace aplikace PowerPoint</vt:lpstr>
      <vt:lpstr>Zákon SPOD – č.359/1999Sb.</vt:lpstr>
      <vt:lpstr>Prezentace aplikace PowerPoint</vt:lpstr>
      <vt:lpstr>Prezentace aplikace PowerPoint</vt:lpstr>
      <vt:lpstr>Zákon 108/2006Sb. O sociálních službách</vt:lpstr>
      <vt:lpstr>Reflektující týmy</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SPOD 1</dc:title>
  <dc:creator>Petr Fabián</dc:creator>
  <cp:lastModifiedBy>Administrator</cp:lastModifiedBy>
  <cp:revision>4</cp:revision>
  <dcterms:created xsi:type="dcterms:W3CDTF">2022-02-22T15:58:12Z</dcterms:created>
  <dcterms:modified xsi:type="dcterms:W3CDTF">2023-02-22T07:09:34Z</dcterms:modified>
</cp:coreProperties>
</file>