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4" r:id="rId11"/>
    <p:sldId id="265" r:id="rId12"/>
    <p:sldId id="270" r:id="rId13"/>
    <p:sldId id="271" r:id="rId14"/>
    <p:sldId id="272" r:id="rId15"/>
    <p:sldId id="274" r:id="rId16"/>
    <p:sldId id="275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DCA0-5512-4511-86D4-CCA3FC0C0F35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E1D2-57F7-4603-AA29-C5CEE1C9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84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DCA0-5512-4511-86D4-CCA3FC0C0F35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E1D2-57F7-4603-AA29-C5CEE1C9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243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DCA0-5512-4511-86D4-CCA3FC0C0F35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E1D2-57F7-4603-AA29-C5CEE1C9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96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DCA0-5512-4511-86D4-CCA3FC0C0F35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E1D2-57F7-4603-AA29-C5CEE1C9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43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DCA0-5512-4511-86D4-CCA3FC0C0F35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E1D2-57F7-4603-AA29-C5CEE1C9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93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DCA0-5512-4511-86D4-CCA3FC0C0F35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E1D2-57F7-4603-AA29-C5CEE1C9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08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DCA0-5512-4511-86D4-CCA3FC0C0F35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E1D2-57F7-4603-AA29-C5CEE1C9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10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DCA0-5512-4511-86D4-CCA3FC0C0F35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E1D2-57F7-4603-AA29-C5CEE1C9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473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DCA0-5512-4511-86D4-CCA3FC0C0F35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E1D2-57F7-4603-AA29-C5CEE1C9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53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DCA0-5512-4511-86D4-CCA3FC0C0F35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E1D2-57F7-4603-AA29-C5CEE1C9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19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DCA0-5512-4511-86D4-CCA3FC0C0F35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E1D2-57F7-4603-AA29-C5CEE1C9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279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8DCA0-5512-4511-86D4-CCA3FC0C0F35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8E1D2-57F7-4603-AA29-C5CEE1C9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75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88273" y="374470"/>
            <a:ext cx="10580915" cy="792480"/>
          </a:xfrm>
        </p:spPr>
        <p:txBody>
          <a:bodyPr>
            <a:normAutofit/>
          </a:bodyPr>
          <a:lstStyle/>
          <a:p>
            <a:pPr lvl="0"/>
            <a:r>
              <a:rPr lang="cs-CZ" sz="4800" b="1" dirty="0"/>
              <a:t>11. Sociální a pedagogická komunikace</a:t>
            </a:r>
            <a:r>
              <a:rPr lang="cs-CZ" sz="4800" dirty="0"/>
              <a:t>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765074"/>
            <a:ext cx="9144000" cy="801188"/>
          </a:xfrm>
        </p:spPr>
        <p:txBody>
          <a:bodyPr>
            <a:normAutofit fontScale="92500" lnSpcReduction="10000"/>
          </a:bodyPr>
          <a:lstStyle/>
          <a:p>
            <a:endParaRPr lang="cs-CZ"/>
          </a:p>
          <a:p>
            <a:r>
              <a:rPr lang="cs-CZ"/>
              <a:t>Doc</a:t>
            </a:r>
            <a:r>
              <a:rPr lang="cs-CZ" dirty="0"/>
              <a:t>. PhDr. PaedDr. Kamil JANIŠ,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237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kinetika </a:t>
            </a:r>
            <a:endParaRPr lang="cs-CZ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zdůraznění obsahu pohybem těla. </a:t>
            </a:r>
          </a:p>
          <a:p>
            <a:pPr algn="l"/>
            <a:endParaRPr lang="cs-CZ" sz="2800" dirty="0">
              <a:solidFill>
                <a:srgbClr val="FF0000"/>
              </a:solidFill>
            </a:endParaRPr>
          </a:p>
          <a:p>
            <a:pPr algn="l"/>
            <a:endParaRPr lang="cs-CZ" sz="2800" dirty="0">
              <a:solidFill>
                <a:srgbClr val="FF0000"/>
              </a:solidFill>
            </a:endParaRPr>
          </a:p>
          <a:p>
            <a:pPr algn="l"/>
            <a:r>
              <a:rPr lang="cs-CZ" sz="2800" u="sng" dirty="0">
                <a:solidFill>
                  <a:srgbClr val="FF0000"/>
                </a:solidFill>
              </a:rPr>
              <a:t>Rušivé projevy</a:t>
            </a:r>
            <a:r>
              <a:rPr lang="cs-CZ" sz="2800" dirty="0">
                <a:solidFill>
                  <a:srgbClr val="FF0000"/>
                </a:solidFill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pohyb učitele před žáky (po celé třídě)</a:t>
            </a:r>
          </a:p>
          <a:p>
            <a:pPr marL="342900" indent="-342900">
              <a:buFontTx/>
              <a:buChar char="-"/>
            </a:pPr>
            <a:r>
              <a:rPr lang="cs-CZ" sz="2800" dirty="0"/>
              <a:t>příliš statická poloha</a:t>
            </a:r>
          </a:p>
          <a:p>
            <a:pPr marL="342900" indent="-342900">
              <a:buFontTx/>
              <a:buChar char="-"/>
            </a:pPr>
            <a:r>
              <a:rPr lang="cs-CZ" sz="2800" dirty="0"/>
              <a:t>postoj bokem</a:t>
            </a:r>
          </a:p>
          <a:p>
            <a:pPr marL="342900" indent="-342900">
              <a:buFontTx/>
              <a:buChar char="-"/>
            </a:pPr>
            <a:r>
              <a:rPr lang="cs-CZ" sz="2800" dirty="0"/>
              <a:t>sedět celou dobu za stolem apod.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675958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289933"/>
            <a:ext cx="10903132" cy="825190"/>
          </a:xfrm>
        </p:spPr>
        <p:txBody>
          <a:bodyPr>
            <a:noAutofit/>
          </a:bodyPr>
          <a:lstStyle/>
          <a:p>
            <a:r>
              <a:rPr lang="cs-CZ" b="1" dirty="0">
                <a:latin typeface="+mn-lt"/>
              </a:rPr>
              <a:t>proxemika - (komunikační) zóny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429" y="1115123"/>
            <a:ext cx="11443062" cy="5581768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FF0000"/>
                </a:solidFill>
              </a:rPr>
              <a:t>intimní: do 30 cm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(např. při milování, objetí, poskytování útěchy, ochrany apod.).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Do zmiňované zóny mají přístup příbuzní, rodiče, lékař, zdravotní personál, milenci atd.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FF0000"/>
                </a:solidFill>
              </a:rPr>
              <a:t>osobní: 30 – 120 cm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(např. příbuzní, učitelé, ale také osoby v MHD, na kulturních či sportovních akcích apod.)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FF0000"/>
                </a:solidFill>
              </a:rPr>
              <a:t>sociální: 120 – 360 cm </a:t>
            </a:r>
          </a:p>
          <a:p>
            <a:pPr>
              <a:lnSpc>
                <a:spcPct val="150000"/>
              </a:lnSpc>
            </a:pPr>
            <a:r>
              <a:rPr lang="cs-CZ" dirty="0"/>
              <a:t>vztahuje se spíše k malé uzavřené společenské   </a:t>
            </a:r>
          </a:p>
          <a:p>
            <a:pPr>
              <a:lnSpc>
                <a:spcPct val="150000"/>
              </a:lnSpc>
            </a:pPr>
            <a:r>
              <a:rPr lang="cs-CZ" dirty="0"/>
              <a:t>místnosti, kdy se jedná o „nemožnost“ osobního kontaktu (např. přednášky, besedy aj.)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FF0000"/>
                </a:solidFill>
              </a:rPr>
              <a:t>veřejná: 360 – 760 cm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(prostřednictvím reprodukčních a vizuálních technik lze značně veřejnou zónu rozšířit)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např. koncert, divadelní představení apod.</a:t>
            </a:r>
          </a:p>
          <a:p>
            <a:endParaRPr lang="cs-CZ" sz="4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195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b="1" dirty="0" err="1">
                <a:latin typeface="+mn-lt"/>
              </a:rPr>
              <a:t>haptika</a:t>
            </a:r>
            <a:r>
              <a:rPr lang="cs-CZ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2187388"/>
            <a:ext cx="10972800" cy="4204702"/>
          </a:xfrm>
        </p:spPr>
        <p:txBody>
          <a:bodyPr>
            <a:normAutofit/>
          </a:bodyPr>
          <a:lstStyle/>
          <a:p>
            <a:r>
              <a:rPr lang="cs-CZ" sz="2800" dirty="0" err="1"/>
              <a:t>Haptika</a:t>
            </a:r>
            <a:r>
              <a:rPr lang="cs-CZ" sz="2800" dirty="0"/>
              <a:t> představuje komunikaci bezprostředním dotykem, např. pohlazením, podáním ruky, políbením, objetím apod. </a:t>
            </a:r>
          </a:p>
          <a:p>
            <a:endParaRPr lang="cs-CZ" sz="2800" dirty="0"/>
          </a:p>
          <a:p>
            <a:r>
              <a:rPr lang="cs-CZ" sz="2800" dirty="0"/>
              <a:t>(Do sféry </a:t>
            </a:r>
            <a:r>
              <a:rPr lang="cs-CZ" sz="2800" dirty="0" err="1"/>
              <a:t>haptiky</a:t>
            </a:r>
            <a:r>
              <a:rPr lang="cs-CZ" sz="2800" dirty="0"/>
              <a:t> zařazujeme např. i pohlavky, pohlazení apod.). </a:t>
            </a:r>
          </a:p>
          <a:p>
            <a:endParaRPr lang="cs-CZ" sz="2800" dirty="0"/>
          </a:p>
          <a:p>
            <a:r>
              <a:rPr lang="cs-CZ" sz="2800" dirty="0"/>
              <a:t>Nejvýraznějším prostředkem v oblasti </a:t>
            </a:r>
            <a:r>
              <a:rPr lang="cs-CZ" sz="2800" dirty="0" err="1"/>
              <a:t>haptiky</a:t>
            </a:r>
            <a:r>
              <a:rPr lang="cs-CZ" sz="2800" dirty="0"/>
              <a:t> se stává podání ruky (stisk).</a:t>
            </a:r>
          </a:p>
        </p:txBody>
      </p:sp>
    </p:spTree>
    <p:extLst>
      <p:ext uri="{BB962C8B-B14F-4D97-AF65-F5344CB8AC3E}">
        <p14:creationId xmlns:p14="http://schemas.microsoft.com/office/powerpoint/2010/main" val="4043472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b="1" dirty="0" err="1">
                <a:latin typeface="+mn-lt"/>
              </a:rPr>
              <a:t>posturologie</a:t>
            </a:r>
            <a:r>
              <a:rPr lang="cs-CZ" b="1" dirty="0">
                <a:latin typeface="+mn-lt"/>
              </a:rPr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>
            <a:normAutofit/>
          </a:bodyPr>
          <a:lstStyle/>
          <a:p>
            <a:r>
              <a:rPr lang="cs-CZ" sz="2800" dirty="0" err="1"/>
              <a:t>Posturologie</a:t>
            </a:r>
            <a:r>
              <a:rPr lang="cs-CZ" sz="2800" dirty="0"/>
              <a:t> se zabývá fyzickými postoji těla, postojovou konfigurací, vzdálenosti mezi samotnými účastníky komunikace </a:t>
            </a:r>
          </a:p>
          <a:p>
            <a:endParaRPr lang="cs-CZ" sz="2800" dirty="0"/>
          </a:p>
          <a:p>
            <a:r>
              <a:rPr lang="cs-CZ" sz="2800" dirty="0"/>
              <a:t>(např. roztažené nohy při přednesu, nakročení směrem k posluchačům, natočení těla k posluchačům, poloha rukou). </a:t>
            </a:r>
          </a:p>
          <a:p>
            <a:endParaRPr lang="cs-CZ" sz="2800" dirty="0"/>
          </a:p>
          <a:p>
            <a:pPr algn="l"/>
            <a:r>
              <a:rPr lang="cs-CZ" sz="2800" dirty="0"/>
              <a:t>V některých případech je přednášející „přikován“ k jednomu místu (např. řečnický pult).</a:t>
            </a:r>
          </a:p>
        </p:txBody>
      </p:sp>
    </p:spTree>
    <p:extLst>
      <p:ext uri="{BB962C8B-B14F-4D97-AF65-F5344CB8AC3E}">
        <p14:creationId xmlns:p14="http://schemas.microsoft.com/office/powerpoint/2010/main" val="2411772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tréma (nervozita)</a:t>
            </a:r>
            <a:endParaRPr lang="cs-CZ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>
            <a:normAutofit/>
          </a:bodyPr>
          <a:lstStyle/>
          <a:p>
            <a:endParaRPr lang="cs-CZ" sz="4000" dirty="0"/>
          </a:p>
          <a:p>
            <a:r>
              <a:rPr lang="cs-CZ" sz="4000" dirty="0"/>
              <a:t> </a:t>
            </a:r>
            <a:r>
              <a:rPr lang="cs-CZ" sz="2800" dirty="0"/>
              <a:t>Tréma se </a:t>
            </a:r>
            <a:r>
              <a:rPr lang="cs-CZ" sz="2800" dirty="0">
                <a:solidFill>
                  <a:srgbClr val="FF0000"/>
                </a:solidFill>
              </a:rPr>
              <a:t>projevuje </a:t>
            </a:r>
            <a:r>
              <a:rPr lang="cs-CZ" sz="2800" dirty="0"/>
              <a:t>například červenání, zvýšením pocení, suchem v ústech, ale také třes rukou, přešlapování na místě, chozením před žáky (posluchači) aj.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563345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9623" y="461554"/>
            <a:ext cx="11681011" cy="984069"/>
          </a:xfrm>
        </p:spPr>
        <p:txBody>
          <a:bodyPr>
            <a:noAutofit/>
          </a:bodyPr>
          <a:lstStyle/>
          <a:p>
            <a:pPr algn="l"/>
            <a:r>
              <a:rPr lang="cs-CZ" b="1" dirty="0">
                <a:latin typeface="+mn-lt"/>
              </a:rPr>
              <a:t>Epochy ve vývoji lidské komunikace: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18446" y="2238103"/>
            <a:ext cx="9690079" cy="4153987"/>
          </a:xfrm>
        </p:spPr>
        <p:txBody>
          <a:bodyPr/>
          <a:lstStyle/>
          <a:p>
            <a:pPr lvl="0"/>
            <a:endParaRPr lang="cs-CZ" dirty="0"/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cs-CZ" sz="2800" dirty="0"/>
              <a:t>epocha rozličných znamení, posunků a signálů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cs-CZ" sz="2800" dirty="0"/>
              <a:t>epocha mluvení a jazyka (asi 38 tisíc let p. n. l.)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cs-CZ" sz="2800" dirty="0"/>
              <a:t>epocha písma a psaní (asi 4 tisíc let p. n. l.)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cs-CZ" sz="2800" dirty="0"/>
              <a:t>epocha tisku (15. století n. l.) 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cs-CZ" sz="2800" dirty="0"/>
              <a:t>epocha masové komunikace (19. století n. l.)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54593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Použitá a doporučená literatura: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PRŮCHA, J. Komunikace učitele – žáci. In. PRŮCHA, J. </a:t>
            </a:r>
            <a:r>
              <a:rPr lang="cs-CZ" i="1" dirty="0"/>
              <a:t>Pedagogická encyklopedie</a:t>
            </a:r>
            <a:r>
              <a:rPr lang="cs-CZ" dirty="0"/>
              <a:t>. Praha: Portál, 2009. 1. vydání. s. 189–193. ISBN 978-80-7367-546-2.</a:t>
            </a:r>
          </a:p>
          <a:p>
            <a:r>
              <a:rPr lang="cs-CZ" b="1" dirty="0"/>
              <a:t> 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030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dirty="0"/>
              <a:t>Druhy komunikace: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/>
          <a:lstStyle/>
          <a:p>
            <a:pPr lvl="0"/>
            <a:endParaRPr lang="cs-CZ" dirty="0"/>
          </a:p>
          <a:p>
            <a:pPr lvl="0"/>
            <a:endParaRPr lang="cs-CZ" dirty="0"/>
          </a:p>
          <a:p>
            <a:pPr lvl="0" algn="l"/>
            <a:r>
              <a:rPr lang="cs-CZ" sz="4800" dirty="0"/>
              <a:t>		verbální (slovní)</a:t>
            </a:r>
          </a:p>
          <a:p>
            <a:pPr lvl="0" algn="l"/>
            <a:r>
              <a:rPr lang="cs-CZ" sz="4800" dirty="0"/>
              <a:t>		neverbální (mimoslovní)</a:t>
            </a:r>
          </a:p>
          <a:p>
            <a:pPr algn="l"/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45784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+mn-lt"/>
              </a:rPr>
              <a:t>Podoby komunikace v prostředí školy: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851102"/>
            <a:ext cx="10972800" cy="4540987"/>
          </a:xfrm>
        </p:spPr>
        <p:txBody>
          <a:bodyPr/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FF0000"/>
                </a:solidFill>
              </a:rPr>
              <a:t>intra</a:t>
            </a:r>
            <a:r>
              <a:rPr lang="cs-CZ" sz="2800" dirty="0">
                <a:solidFill>
                  <a:srgbClr val="FF0000"/>
                </a:solidFill>
              </a:rPr>
              <a:t>personální</a:t>
            </a:r>
            <a:r>
              <a:rPr lang="cs-CZ" sz="2800" dirty="0"/>
              <a:t> – (komunikace, kterou si vede jedinec sám se sebou)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FF0000"/>
                </a:solidFill>
              </a:rPr>
              <a:t>inter</a:t>
            </a:r>
            <a:r>
              <a:rPr lang="cs-CZ" sz="2800" dirty="0">
                <a:solidFill>
                  <a:srgbClr val="FF0000"/>
                </a:solidFill>
              </a:rPr>
              <a:t>personální</a:t>
            </a:r>
            <a:r>
              <a:rPr lang="cs-CZ" sz="2800" dirty="0"/>
              <a:t> – komunikace mezi dvěma jedinci: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cs-CZ" sz="2800" dirty="0"/>
          </a:p>
          <a:p>
            <a:pPr lvl="0" algn="l"/>
            <a:r>
              <a:rPr lang="cs-CZ" sz="2800" dirty="0"/>
              <a:t>			neformální (s kolegy v práci, se spolužáky ve třídě) </a:t>
            </a:r>
          </a:p>
          <a:p>
            <a:pPr lvl="0" algn="l"/>
            <a:r>
              <a:rPr lang="cs-CZ" sz="2800" dirty="0"/>
              <a:t>			formální (rozhovor s nadřízeným, s učitelem)</a:t>
            </a:r>
          </a:p>
          <a:p>
            <a:pPr lvl="0" algn="l"/>
            <a:endParaRPr lang="cs-CZ" sz="28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FF0000"/>
                </a:solidFill>
              </a:rPr>
              <a:t>veřejná</a:t>
            </a:r>
            <a:r>
              <a:rPr lang="cs-CZ" sz="2800" dirty="0"/>
              <a:t> – (např. slavnostní projevy, projevy při rozličných příležitostech) </a:t>
            </a:r>
          </a:p>
          <a:p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 rot="21070785">
            <a:off x="2188718" y="4040387"/>
            <a:ext cx="978408" cy="1624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 rot="1109462">
            <a:off x="2182551" y="4349095"/>
            <a:ext cx="978408" cy="1624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114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809897"/>
          </a:xfrm>
        </p:spPr>
        <p:txBody>
          <a:bodyPr>
            <a:noAutofit/>
          </a:bodyPr>
          <a:lstStyle/>
          <a:p>
            <a:r>
              <a:rPr lang="cs-CZ" sz="5400" b="1" dirty="0"/>
              <a:t>Respektování pravidel při komunikaci: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271451"/>
            <a:ext cx="10972800" cy="5470008"/>
          </a:xfrm>
        </p:spPr>
        <p:txBody>
          <a:bodyPr>
            <a:no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u="sng" dirty="0">
                <a:solidFill>
                  <a:srgbClr val="FF0000"/>
                </a:solidFill>
              </a:rPr>
              <a:t>kvantita</a:t>
            </a:r>
            <a:r>
              <a:rPr lang="cs-CZ" sz="2800" dirty="0"/>
              <a:t> - dbej na množství (kvantitu) sdělených informací, tzn., říkej jen to, co je nezbytné</a:t>
            </a:r>
          </a:p>
          <a:p>
            <a:pPr lvl="0" algn="l"/>
            <a:endParaRPr lang="cs-CZ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u="sng" dirty="0">
                <a:solidFill>
                  <a:srgbClr val="FF0000"/>
                </a:solidFill>
              </a:rPr>
              <a:t>kvalita</a:t>
            </a:r>
            <a:r>
              <a:rPr lang="cs-CZ" sz="2800" dirty="0"/>
              <a:t> </a:t>
            </a:r>
            <a:r>
              <a:rPr lang="cs-CZ" sz="2800" cap="all" dirty="0"/>
              <a:t>– </a:t>
            </a:r>
            <a:r>
              <a:rPr lang="cs-CZ" sz="2800" dirty="0"/>
              <a:t>říkej pouze ověřené (kvalitní) informace (tzn., nevymýšlej si, nespekuluj)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u="sng" dirty="0">
                <a:solidFill>
                  <a:srgbClr val="FF0000"/>
                </a:solidFill>
              </a:rPr>
              <a:t>důležitost</a:t>
            </a:r>
            <a:r>
              <a:rPr lang="cs-CZ" sz="2800" dirty="0"/>
              <a:t> – prezentuj pouze informace, které jsou pro daný moment důležité (tzn., zbytečně nezahlcovat účastníky ve vztahu k tématu ne nezbytnými informacemi)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u="sng" dirty="0">
                <a:solidFill>
                  <a:srgbClr val="FF0000"/>
                </a:solidFill>
              </a:rPr>
              <a:t>srozumitelnost</a:t>
            </a:r>
            <a:r>
              <a:rPr lang="cs-CZ" sz="2800" dirty="0"/>
              <a:t> – je zapotřebí se vyjadřovat stručně, jasně, přesně, jednoznačně, srozumitelně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60936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8612" y="197225"/>
            <a:ext cx="11967882" cy="1703294"/>
          </a:xfrm>
        </p:spPr>
        <p:txBody>
          <a:bodyPr>
            <a:noAutofit/>
          </a:bodyPr>
          <a:lstStyle/>
          <a:p>
            <a:r>
              <a:rPr lang="cs-CZ" b="1" dirty="0">
                <a:latin typeface="+mn-lt"/>
              </a:rPr>
              <a:t>Rozličné modely pedagogické komunikace: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2151529"/>
            <a:ext cx="10972800" cy="4240561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cs-CZ" sz="3200" dirty="0"/>
              <a:t>	učitel x žák					učitel x celé třída 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cs-CZ" sz="3200" dirty="0"/>
              <a:t>	učitel x skupina žáků			žák x žák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cs-CZ" sz="3200" dirty="0"/>
              <a:t>	žák x skupina žáků			žák x třída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cs-CZ" sz="3200" dirty="0"/>
              <a:t>	skupina žáků x skupina žáků	skupina žáků x třída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096681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nonverbální komunikace zahrnuje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/>
          <a:lstStyle/>
          <a:p>
            <a:endParaRPr lang="cs-CZ" sz="2800" dirty="0"/>
          </a:p>
          <a:p>
            <a:r>
              <a:rPr lang="cs-CZ" sz="2800" dirty="0"/>
              <a:t>gestika (gestikulace) </a:t>
            </a:r>
          </a:p>
          <a:p>
            <a:r>
              <a:rPr lang="cs-CZ" sz="2800" dirty="0"/>
              <a:t>mimika</a:t>
            </a:r>
          </a:p>
          <a:p>
            <a:r>
              <a:rPr lang="cs-CZ" sz="2800" dirty="0"/>
              <a:t>kinetika </a:t>
            </a:r>
          </a:p>
          <a:p>
            <a:r>
              <a:rPr lang="cs-CZ" sz="2800" dirty="0" err="1"/>
              <a:t>proxemika</a:t>
            </a:r>
            <a:endParaRPr lang="cs-CZ" sz="2800" dirty="0"/>
          </a:p>
          <a:p>
            <a:r>
              <a:rPr lang="cs-CZ" sz="2800" dirty="0" err="1"/>
              <a:t>haptika</a:t>
            </a:r>
            <a:r>
              <a:rPr lang="cs-CZ" sz="2800" dirty="0"/>
              <a:t> </a:t>
            </a:r>
          </a:p>
          <a:p>
            <a:r>
              <a:rPr lang="cs-CZ" sz="2800" dirty="0" err="1"/>
              <a:t>posturologie</a:t>
            </a:r>
            <a:r>
              <a:rPr lang="cs-CZ" sz="28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624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gestika (gestikulace) </a:t>
            </a:r>
            <a:endParaRPr lang="cs-CZ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Projevy dokreslující verbální projev učitele, pohyby a gesta rukou</a:t>
            </a:r>
          </a:p>
          <a:p>
            <a:r>
              <a:rPr lang="cs-CZ" sz="2800" dirty="0"/>
              <a:t>(např. virtuální znázornění velikosti).</a:t>
            </a:r>
          </a:p>
          <a:p>
            <a:endParaRPr lang="cs-CZ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Určitá gesta, např. rukou, mohou mít v rozličném kulturním prostředí zcela odlišný význam (někdy i v přímém rozporu s původním úmyslem).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Zvláštní význam nabývá gestika v oblasti speciální pedagogiky                          (např. znaková řeč u hluchoněmých apod.).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010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mimika</a:t>
            </a:r>
            <a:endParaRPr lang="cs-CZ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2868706"/>
            <a:ext cx="10972800" cy="352338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sdělování (zvýrazňování) prezentovaných informací výrazem obličeje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s mimikou souvisí zejména oční kontakt (nejvýznamnější projevy nonverbální komunikace)</a:t>
            </a:r>
          </a:p>
        </p:txBody>
      </p:sp>
    </p:spTree>
    <p:extLst>
      <p:ext uri="{BB962C8B-B14F-4D97-AF65-F5344CB8AC3E}">
        <p14:creationId xmlns:p14="http://schemas.microsoft.com/office/powerpoint/2010/main" val="2862932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mimika - zajímavost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2294965"/>
            <a:ext cx="10972800" cy="4097125"/>
          </a:xfrm>
        </p:spPr>
        <p:txBody>
          <a:bodyPr/>
          <a:lstStyle/>
          <a:p>
            <a:r>
              <a:rPr lang="cs-CZ" sz="2800" dirty="0"/>
              <a:t>Prostřednictvím výrazu obličeje můžeme sdělovat aktuální emoční stav. Podle odborníků, svaly v obličeji dokáží sdělit na 1 000 rozličných sdělení. </a:t>
            </a:r>
          </a:p>
          <a:p>
            <a:r>
              <a:rPr lang="cs-CZ" sz="2800" dirty="0"/>
              <a:t>K základním mimickým emočním projevům patří pláč, úsměv (smích).</a:t>
            </a:r>
          </a:p>
          <a:p>
            <a:r>
              <a:rPr lang="cs-CZ" sz="2800" dirty="0"/>
              <a:t> Rozeznáváme také mimické zóny:</a:t>
            </a:r>
          </a:p>
          <a:p>
            <a:endParaRPr lang="cs-CZ" sz="2800" dirty="0"/>
          </a:p>
          <a:p>
            <a:pPr lvl="0"/>
            <a:r>
              <a:rPr lang="cs-CZ" sz="2800" dirty="0"/>
              <a:t>oblast čela a oboří,</a:t>
            </a:r>
          </a:p>
          <a:p>
            <a:pPr lvl="0"/>
            <a:r>
              <a:rPr lang="cs-CZ" sz="2800" dirty="0"/>
              <a:t>oblast očí a víček,</a:t>
            </a:r>
          </a:p>
          <a:p>
            <a:pPr lvl="0"/>
            <a:r>
              <a:rPr lang="cs-CZ" sz="2800" dirty="0"/>
              <a:t>oblast dolní části obličeje (tváře, nos, ústa).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95054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789</Words>
  <Application>Microsoft Office PowerPoint</Application>
  <PresentationFormat>Širokoúhlá obrazovka</PresentationFormat>
  <Paragraphs>107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11. Sociální a pedagogická komunikace.</vt:lpstr>
      <vt:lpstr>Druhy komunikace:</vt:lpstr>
      <vt:lpstr>Podoby komunikace v prostředí školy:</vt:lpstr>
      <vt:lpstr>Respektování pravidel při komunikaci:</vt:lpstr>
      <vt:lpstr>Rozličné modely pedagogické komunikace:</vt:lpstr>
      <vt:lpstr>nonverbální komunikace zahrnuje</vt:lpstr>
      <vt:lpstr>gestika (gestikulace) </vt:lpstr>
      <vt:lpstr>mimika</vt:lpstr>
      <vt:lpstr>mimika - zajímavost</vt:lpstr>
      <vt:lpstr>kinetika </vt:lpstr>
      <vt:lpstr>proxemika - (komunikační) zóny </vt:lpstr>
      <vt:lpstr>haptika </vt:lpstr>
      <vt:lpstr>posturologie </vt:lpstr>
      <vt:lpstr>tréma (nervozita)</vt:lpstr>
      <vt:lpstr>Epochy ve vývoji lidské komunikace:</vt:lpstr>
      <vt:lpstr>Použitá a doporučená literatura: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 Sociální a pedagogická komunikace.</dc:title>
  <dc:creator>jan0010</dc:creator>
  <cp:lastModifiedBy>jan0010</cp:lastModifiedBy>
  <cp:revision>22</cp:revision>
  <dcterms:created xsi:type="dcterms:W3CDTF">2018-09-05T11:57:24Z</dcterms:created>
  <dcterms:modified xsi:type="dcterms:W3CDTF">2024-04-25T10:19:19Z</dcterms:modified>
</cp:coreProperties>
</file>