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2" r:id="rId3"/>
    <p:sldId id="278" r:id="rId4"/>
    <p:sldId id="260" r:id="rId5"/>
    <p:sldId id="282" r:id="rId6"/>
    <p:sldId id="264" r:id="rId7"/>
    <p:sldId id="271" r:id="rId8"/>
    <p:sldId id="276" r:id="rId9"/>
    <p:sldId id="259" r:id="rId10"/>
    <p:sldId id="263" r:id="rId11"/>
    <p:sldId id="277" r:id="rId12"/>
    <p:sldId id="261" r:id="rId13"/>
    <p:sldId id="279" r:id="rId14"/>
    <p:sldId id="280" r:id="rId15"/>
    <p:sldId id="281" r:id="rId16"/>
    <p:sldId id="270" r:id="rId17"/>
    <p:sldId id="265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0010" initials="j" lastIdx="1" clrIdx="0">
    <p:extLst>
      <p:ext uri="{19B8F6BF-5375-455C-9EA6-DF929625EA0E}">
        <p15:presenceInfo xmlns:p15="http://schemas.microsoft.com/office/powerpoint/2012/main" userId="jan0010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77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251177-D9A6-40E0-A548-7FB0B991770F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232EFC-0E45-441F-BE8D-462054C975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7421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14A19BD-093F-4A9A-9E82-F4FBB6503DA2}" type="slidenum">
              <a:t>3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0096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6D2F03A6-34E4-4DD9-8978-714525C74546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E7EA16F-E8EB-48BE-8903-C496B5629ECA}" type="slidenum">
              <a:t>4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71D31C89-4076-4E41-8B75-82C1B3EE82F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722313" y="900113"/>
            <a:ext cx="6116637" cy="3441700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68E51986-2098-4D34-A871-9572839DE6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19998" y="4679999"/>
            <a:ext cx="6119996" cy="5039999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83B47C56-6E07-4D26-865C-5E353BC717BE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258A7C5-0F8C-4113-A4BC-F7074275C50C}" type="slidenum">
              <a:t>5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5C3FF690-0559-434B-A4FE-D44B5782A54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722313" y="900113"/>
            <a:ext cx="6116637" cy="3441700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268644CC-497C-4FA8-B4FD-F53110B22F4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19998" y="4679999"/>
            <a:ext cx="6119996" cy="5039999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0D771E51-69CF-4840-96D6-60C10FB71927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6F43EAC-BD4D-4A46-8B2B-5AC6D01E52C1}" type="slidenum">
              <a:t>6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32AEC697-9AED-477C-AD3E-9269C752603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722313" y="900113"/>
            <a:ext cx="6116637" cy="3441700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2E4052A5-5933-4DE5-9AEB-4A14408D8FA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19998" y="4679999"/>
            <a:ext cx="6119996" cy="5039999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1F6CF164-D4BF-46C4-8C6B-042E95B43351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F61A03F-1D58-40A5-B647-C6494A523510}" type="slidenum">
              <a:t>8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E2827F9C-B3B4-498D-88FB-A63F3630E8C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722313" y="900113"/>
            <a:ext cx="6116637" cy="3441700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6AAF5F9C-B9CD-4665-9FFA-DE750FA3CA1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19998" y="4679999"/>
            <a:ext cx="6119996" cy="5039999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8DC3EAC8-812F-4F13-A50C-55D7E244D6D7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2319A95-C3DB-4B20-9A19-D4E53C596F51}" type="slidenum">
              <a:t>17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6D75B2BD-C9D7-4AE3-9439-BB73B538BA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722313" y="900113"/>
            <a:ext cx="6116637" cy="3441700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6BAF6634-FD57-4827-AC8A-E5AC7EE4B59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19998" y="4679999"/>
            <a:ext cx="6119996" cy="5039999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AF3C-B238-4F37-9A9E-0F667BED1759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D413D-B645-487E-B3B1-2950DB55DC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4995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AF3C-B238-4F37-9A9E-0F667BED1759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D413D-B645-487E-B3B1-2950DB55DC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2300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AF3C-B238-4F37-9A9E-0F667BED1759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D413D-B645-487E-B3B1-2950DB55DC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256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AF3C-B238-4F37-9A9E-0F667BED1759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D413D-B645-487E-B3B1-2950DB55DC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883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AF3C-B238-4F37-9A9E-0F667BED1759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D413D-B645-487E-B3B1-2950DB55DC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000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AF3C-B238-4F37-9A9E-0F667BED1759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D413D-B645-487E-B3B1-2950DB55DC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9330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AF3C-B238-4F37-9A9E-0F667BED1759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D413D-B645-487E-B3B1-2950DB55DC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302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AF3C-B238-4F37-9A9E-0F667BED1759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D413D-B645-487E-B3B1-2950DB55DC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6996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AF3C-B238-4F37-9A9E-0F667BED1759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D413D-B645-487E-B3B1-2950DB55DC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3350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AF3C-B238-4F37-9A9E-0F667BED1759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D413D-B645-487E-B3B1-2950DB55DC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7605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AF3C-B238-4F37-9A9E-0F667BED1759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D413D-B645-487E-B3B1-2950DB55DC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7219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AAF3C-B238-4F37-9A9E-0F667BED1759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D413D-B645-487E-B3B1-2950DB55DC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763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79565" y="409303"/>
            <a:ext cx="10328365" cy="1419497"/>
          </a:xfrm>
        </p:spPr>
        <p:txBody>
          <a:bodyPr>
            <a:noAutofit/>
          </a:bodyPr>
          <a:lstStyle/>
          <a:p>
            <a:pPr lvl="0"/>
            <a:r>
              <a:rPr lang="cs-CZ" sz="4800" b="1" dirty="0"/>
              <a:t>13. Komunikace mezi školu a rodinou. Prostředky vzájemné komunikace.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5704114"/>
            <a:ext cx="9144000" cy="879566"/>
          </a:xfrm>
        </p:spPr>
        <p:txBody>
          <a:bodyPr/>
          <a:lstStyle/>
          <a:p>
            <a:r>
              <a:rPr lang="cs-CZ" dirty="0"/>
              <a:t>Školní pedagogika</a:t>
            </a:r>
          </a:p>
          <a:p>
            <a:r>
              <a:rPr lang="cs-CZ" dirty="0"/>
              <a:t>Doc. PhDr. PaedDr. Kamil JANIŠ, CSc.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1249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19850" y="184341"/>
            <a:ext cx="8470393" cy="1013866"/>
          </a:xfrm>
        </p:spPr>
        <p:txBody>
          <a:bodyPr>
            <a:normAutofit/>
          </a:bodyPr>
          <a:lstStyle/>
          <a:p>
            <a:r>
              <a:rPr lang="cs-CZ" b="1" dirty="0"/>
              <a:t>Problémové okruhy: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22525" y="1325654"/>
            <a:ext cx="10037658" cy="4802039"/>
          </a:xfrm>
        </p:spPr>
        <p:txBody>
          <a:bodyPr/>
          <a:lstStyle/>
          <a:p>
            <a:pPr algn="l"/>
            <a:endParaRPr lang="cs-CZ" b="1" dirty="0"/>
          </a:p>
          <a:p>
            <a:pPr algn="l"/>
            <a:r>
              <a:rPr lang="cs-CZ" b="1" dirty="0"/>
              <a:t>KOMUNIKAČNÍ BARIÉRA </a:t>
            </a:r>
          </a:p>
          <a:p>
            <a:pPr marL="311079" indent="-311079" algn="l">
              <a:buFontTx/>
              <a:buChar char="-"/>
            </a:pPr>
            <a:endParaRPr lang="cs-CZ" b="1" dirty="0"/>
          </a:p>
          <a:p>
            <a:pPr marL="311079" indent="-311079" algn="l">
              <a:buFontTx/>
              <a:buChar char="-"/>
            </a:pPr>
            <a:endParaRPr lang="cs-CZ" sz="2800" b="1" dirty="0"/>
          </a:p>
          <a:p>
            <a:pPr marL="311079" indent="-311079" algn="l">
              <a:buFont typeface="Wingdings" panose="05000000000000000000" pitchFamily="2" charset="2"/>
              <a:buChar char="Ø"/>
            </a:pPr>
            <a:r>
              <a:rPr lang="cs-CZ" sz="2800" dirty="0"/>
              <a:t>ztráta komunikačních dovedností</a:t>
            </a:r>
          </a:p>
          <a:p>
            <a:pPr algn="l"/>
            <a:endParaRPr lang="cs-CZ" sz="2800" dirty="0"/>
          </a:p>
          <a:p>
            <a:pPr marL="311079" indent="-311079" algn="l">
              <a:buFont typeface="Wingdings" panose="05000000000000000000" pitchFamily="2" charset="2"/>
              <a:buChar char="Ø"/>
            </a:pPr>
            <a:r>
              <a:rPr lang="cs-CZ" sz="2800" dirty="0"/>
              <a:t>strach na komunikaci připravené učitele</a:t>
            </a:r>
          </a:p>
          <a:p>
            <a:pPr algn="l"/>
            <a:endParaRPr lang="cs-CZ" sz="2800" dirty="0"/>
          </a:p>
          <a:p>
            <a:pPr marL="311079" indent="-311079" algn="l">
              <a:buFont typeface="Wingdings" panose="05000000000000000000" pitchFamily="2" charset="2"/>
              <a:buChar char="Ø"/>
            </a:pPr>
            <a:r>
              <a:rPr lang="cs-CZ" sz="2800" dirty="0"/>
              <a:t>ztráta sociálních kontaktů</a:t>
            </a:r>
          </a:p>
        </p:txBody>
      </p:sp>
    </p:spTree>
    <p:extLst>
      <p:ext uri="{BB962C8B-B14F-4D97-AF65-F5344CB8AC3E}">
        <p14:creationId xmlns:p14="http://schemas.microsoft.com/office/powerpoint/2010/main" val="3484613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19850" y="184341"/>
            <a:ext cx="8470393" cy="1205188"/>
          </a:xfrm>
        </p:spPr>
        <p:txBody>
          <a:bodyPr>
            <a:noAutofit/>
          </a:bodyPr>
          <a:lstStyle/>
          <a:p>
            <a:r>
              <a:rPr lang="cs-CZ" b="1" dirty="0"/>
              <a:t>Problémové okruhy: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36217" y="1389529"/>
            <a:ext cx="10037658" cy="5468471"/>
          </a:xfrm>
        </p:spPr>
        <p:txBody>
          <a:bodyPr/>
          <a:lstStyle/>
          <a:p>
            <a:pPr defTabSz="829544" hangingPunct="0">
              <a:spcBef>
                <a:spcPts val="513"/>
              </a:spcBef>
              <a:spcAft>
                <a:spcPts val="513"/>
              </a:spcAft>
              <a:buSzPct val="45000"/>
              <a:buFont typeface="StarSymbol"/>
              <a:buChar char="●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dirty="0">
              <a:solidFill>
                <a:srgbClr val="663333"/>
              </a:solidFill>
              <a:latin typeface="Calibri" pitchFamily="34"/>
              <a:ea typeface="Microsoft YaHei" pitchFamily="2"/>
              <a:cs typeface="Calibri" pitchFamily="34"/>
            </a:endParaRPr>
          </a:p>
          <a:p>
            <a:pPr defTabSz="829544" hangingPunct="0">
              <a:spcBef>
                <a:spcPts val="513"/>
              </a:spcBef>
              <a:spcAft>
                <a:spcPts val="513"/>
              </a:spcAft>
              <a:buSzPct val="45000"/>
              <a:buFont typeface="StarSymbol"/>
              <a:buChar char="●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dirty="0">
                <a:solidFill>
                  <a:srgbClr val="663333"/>
                </a:solidFill>
                <a:latin typeface="Calibri" pitchFamily="34"/>
                <a:ea typeface="Microsoft YaHei" pitchFamily="2"/>
                <a:cs typeface="Calibri" pitchFamily="34"/>
              </a:rPr>
              <a:t> </a:t>
            </a:r>
            <a:r>
              <a:rPr lang="cs-CZ" sz="2800" dirty="0">
                <a:solidFill>
                  <a:srgbClr val="663333"/>
                </a:solidFill>
                <a:latin typeface="Calibri" pitchFamily="34"/>
                <a:ea typeface="Microsoft YaHei" pitchFamily="2"/>
                <a:cs typeface="Calibri" pitchFamily="34"/>
              </a:rPr>
              <a:t>Pokles zájmu rodičů o problémy dětí mimo rámec rodiny </a:t>
            </a:r>
          </a:p>
          <a:p>
            <a:pPr defTabSz="829544" hangingPunct="0">
              <a:spcBef>
                <a:spcPts val="513"/>
              </a:spcBef>
              <a:spcAft>
                <a:spcPts val="513"/>
              </a:spcAft>
              <a:buSzPct val="45000"/>
              <a:buFont typeface="StarSymbol"/>
              <a:buChar char="●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dirty="0">
                <a:solidFill>
                  <a:srgbClr val="663333"/>
                </a:solidFill>
                <a:latin typeface="Calibri" pitchFamily="34"/>
                <a:ea typeface="Microsoft YaHei" pitchFamily="2"/>
                <a:cs typeface="Calibri" pitchFamily="34"/>
              </a:rPr>
              <a:t> </a:t>
            </a:r>
            <a:r>
              <a:rPr lang="cs-CZ" sz="2800" kern="0" dirty="0">
                <a:solidFill>
                  <a:srgbClr val="663333"/>
                </a:solidFill>
                <a:latin typeface="Calibri" pitchFamily="34"/>
                <a:ea typeface="Microsoft YaHei" pitchFamily="2"/>
                <a:cs typeface="Calibri" pitchFamily="34"/>
              </a:rPr>
              <a:t>Rodiče delegují na školu část svých pravomocí a některé funkce</a:t>
            </a:r>
          </a:p>
          <a:p>
            <a:pPr defTabSz="829544" hangingPunct="0">
              <a:spcBef>
                <a:spcPts val="513"/>
              </a:spcBef>
              <a:spcAft>
                <a:spcPts val="513"/>
              </a:spcAft>
              <a:buSzPct val="45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kern="0" dirty="0">
                <a:solidFill>
                  <a:srgbClr val="663333"/>
                </a:solidFill>
                <a:latin typeface="Calibri" pitchFamily="34"/>
                <a:ea typeface="Microsoft YaHei" pitchFamily="2"/>
                <a:cs typeface="Calibri" pitchFamily="34"/>
              </a:rPr>
              <a:t>			(především v oblasti vzdělávání)</a:t>
            </a:r>
          </a:p>
          <a:p>
            <a:pPr defTabSz="829544" hangingPunct="0">
              <a:spcBef>
                <a:spcPts val="513"/>
              </a:spcBef>
              <a:spcAft>
                <a:spcPts val="513"/>
              </a:spcAft>
              <a:buSzPct val="45000"/>
              <a:buFont typeface="StarSymbol"/>
              <a:buChar char="●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kern="0" dirty="0">
                <a:solidFill>
                  <a:srgbClr val="663333"/>
                </a:solidFill>
                <a:latin typeface="Calibri" pitchFamily="34"/>
                <a:ea typeface="Microsoft YaHei" pitchFamily="2"/>
                <a:cs typeface="Calibri" pitchFamily="34"/>
              </a:rPr>
              <a:t> R</a:t>
            </a:r>
            <a:r>
              <a:rPr lang="cs-CZ" sz="2800" dirty="0">
                <a:solidFill>
                  <a:srgbClr val="663333"/>
                </a:solidFill>
                <a:latin typeface="Calibri" pitchFamily="34"/>
                <a:ea typeface="Microsoft YaHei" pitchFamily="2"/>
                <a:cs typeface="Calibri" pitchFamily="34"/>
              </a:rPr>
              <a:t>odiče chtějí pro své dítě jen to nejlepší a za případnými </a:t>
            </a:r>
          </a:p>
          <a:p>
            <a:pPr defTabSz="829544" hangingPunct="0">
              <a:spcBef>
                <a:spcPts val="513"/>
              </a:spcBef>
              <a:spcAft>
                <a:spcPts val="513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dirty="0">
                <a:solidFill>
                  <a:srgbClr val="663333"/>
                </a:solidFill>
                <a:latin typeface="Calibri" pitchFamily="34"/>
                <a:ea typeface="Microsoft YaHei" pitchFamily="2"/>
                <a:cs typeface="Calibri" pitchFamily="34"/>
              </a:rPr>
              <a:t>  neúspěchy neprofesionální práci a nekompetentnost školy.  </a:t>
            </a:r>
          </a:p>
          <a:p>
            <a:pPr defTabSz="829544" hangingPunct="0">
              <a:spcBef>
                <a:spcPts val="513"/>
              </a:spcBef>
              <a:spcAft>
                <a:spcPts val="513"/>
              </a:spcAft>
              <a:buSzPct val="45000"/>
              <a:buFont typeface="StarSymbol"/>
              <a:buChar char="●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dirty="0">
                <a:solidFill>
                  <a:srgbClr val="663333"/>
                </a:solidFill>
                <a:latin typeface="Calibri" pitchFamily="34"/>
                <a:ea typeface="Microsoft YaHei" pitchFamily="2"/>
                <a:cs typeface="Calibri" pitchFamily="34"/>
              </a:rPr>
              <a:t> Dítě (žák) se </a:t>
            </a:r>
            <a:r>
              <a:rPr lang="cs-CZ" sz="2800" dirty="0">
                <a:solidFill>
                  <a:srgbClr val="FF0000"/>
                </a:solidFill>
                <a:latin typeface="Calibri" pitchFamily="34"/>
                <a:ea typeface="Microsoft YaHei" pitchFamily="2"/>
                <a:cs typeface="Calibri" pitchFamily="34"/>
              </a:rPr>
              <a:t>nestává </a:t>
            </a:r>
            <a:r>
              <a:rPr lang="cs-CZ" sz="2800" dirty="0">
                <a:solidFill>
                  <a:srgbClr val="663333"/>
                </a:solidFill>
                <a:latin typeface="Calibri" pitchFamily="34"/>
                <a:ea typeface="Microsoft YaHei" pitchFamily="2"/>
                <a:cs typeface="Calibri" pitchFamily="34"/>
              </a:rPr>
              <a:t>prostředníkem v dialogu školy s rodinou, </a:t>
            </a:r>
          </a:p>
          <a:p>
            <a:pPr defTabSz="829544" hangingPunct="0">
              <a:spcBef>
                <a:spcPts val="513"/>
              </a:spcBef>
              <a:spcAft>
                <a:spcPts val="513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kern="0" dirty="0">
                <a:solidFill>
                  <a:srgbClr val="663333"/>
                </a:solidFill>
                <a:latin typeface="Calibri" pitchFamily="34"/>
                <a:ea typeface="Microsoft YaHei" pitchFamily="2"/>
                <a:cs typeface="Calibri" pitchFamily="34"/>
              </a:rPr>
              <a:t> </a:t>
            </a:r>
            <a:r>
              <a:rPr lang="cs-CZ" sz="2800" dirty="0">
                <a:solidFill>
                  <a:srgbClr val="663333"/>
                </a:solidFill>
                <a:latin typeface="Calibri" pitchFamily="34"/>
                <a:ea typeface="Microsoft YaHei" pitchFamily="2"/>
                <a:cs typeface="Calibri" pitchFamily="34"/>
              </a:rPr>
              <a:t>ale plnohodnotnou součástí vzájemné komunikace.  </a:t>
            </a:r>
          </a:p>
          <a:p>
            <a:pPr algn="l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46893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latin typeface="Liberation Sans" pitchFamily="18"/>
                <a:ea typeface="Microsoft YaHei" pitchFamily="2"/>
                <a:cs typeface="Mangal" pitchFamily="2"/>
              </a:rPr>
              <a:t>Možnosti komunikace mezi </a:t>
            </a:r>
            <a:br>
              <a:rPr lang="cs-CZ" b="1" dirty="0">
                <a:latin typeface="Liberation Sans" pitchFamily="18"/>
                <a:ea typeface="Microsoft YaHei" pitchFamily="2"/>
                <a:cs typeface="Mangal" pitchFamily="2"/>
              </a:rPr>
            </a:br>
            <a:r>
              <a:rPr lang="cs-CZ" b="1" dirty="0">
                <a:latin typeface="Liberation Sans" pitchFamily="18"/>
                <a:ea typeface="Microsoft YaHei" pitchFamily="2"/>
                <a:cs typeface="Mangal" pitchFamily="2"/>
              </a:rPr>
              <a:t>rodinou a školou: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2926" y="1932039"/>
            <a:ext cx="10810874" cy="4560836"/>
          </a:xfrm>
        </p:spPr>
        <p:txBody>
          <a:bodyPr>
            <a:noAutofit/>
          </a:bodyPr>
          <a:lstStyle/>
          <a:p>
            <a:pPr marL="0" indent="0" defTabSz="829544" hangingPunct="0">
              <a:buSzPct val="45000"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dirty="0">
                <a:ea typeface="Microsoft YaHei" pitchFamily="2"/>
                <a:cs typeface="Mangal" pitchFamily="2"/>
              </a:rPr>
              <a:t>	A) přímý osobní kontakt </a:t>
            </a:r>
          </a:p>
          <a:p>
            <a:pPr marL="0" indent="0" defTabSz="829544" hangingPunct="0">
              <a:buSzPct val="45000"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dirty="0">
                <a:ea typeface="Microsoft YaHei" pitchFamily="2"/>
                <a:cs typeface="Mangal" pitchFamily="2"/>
              </a:rPr>
              <a:t> </a:t>
            </a:r>
          </a:p>
          <a:p>
            <a:pPr marL="0" indent="0" defTabSz="829544" hangingPunct="0">
              <a:buSzPct val="45000"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dirty="0">
                <a:ea typeface="Microsoft YaHei" pitchFamily="2"/>
                <a:cs typeface="Mangal" pitchFamily="2"/>
              </a:rPr>
              <a:t>	B) písemné formy</a:t>
            </a:r>
          </a:p>
          <a:p>
            <a:pPr marL="0" indent="0" defTabSz="829544" hangingPunct="0">
              <a:buSzPct val="45000"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3200" dirty="0">
              <a:ea typeface="Microsoft YaHei" pitchFamily="2"/>
              <a:cs typeface="Mangal" pitchFamily="2"/>
            </a:endParaRPr>
          </a:p>
          <a:p>
            <a:pPr marL="0" indent="0" defTabSz="829544" hangingPunct="0">
              <a:buSzPct val="45000"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dirty="0">
                <a:ea typeface="Microsoft YaHei" pitchFamily="2"/>
                <a:cs typeface="Mangal" pitchFamily="2"/>
              </a:rPr>
              <a:t>	C) účast příslušníků na pedagogických i nepedagogických 	     aktivitách školy</a:t>
            </a:r>
          </a:p>
          <a:p>
            <a:pPr marL="0" indent="0" defTabSz="829544" hangingPunct="0">
              <a:buSzPct val="45000"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3200" dirty="0">
              <a:ea typeface="Microsoft YaHei" pitchFamily="2"/>
              <a:cs typeface="Mangal" pitchFamily="2"/>
            </a:endParaRPr>
          </a:p>
          <a:p>
            <a:pPr marL="0" indent="0" defTabSz="829544" hangingPunct="0">
              <a:buSzPct val="45000"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dirty="0">
                <a:ea typeface="Microsoft YaHei" pitchFamily="2"/>
                <a:cs typeface="Mangal" pitchFamily="2"/>
              </a:rPr>
              <a:t>	D) zprostředkované způsoby komunikace</a:t>
            </a:r>
          </a:p>
        </p:txBody>
      </p:sp>
    </p:spTree>
    <p:extLst>
      <p:ext uri="{BB962C8B-B14F-4D97-AF65-F5344CB8AC3E}">
        <p14:creationId xmlns:p14="http://schemas.microsoft.com/office/powerpoint/2010/main" val="27600861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19850" y="184341"/>
            <a:ext cx="8470393" cy="887222"/>
          </a:xfrm>
        </p:spPr>
        <p:txBody>
          <a:bodyPr>
            <a:normAutofit/>
          </a:bodyPr>
          <a:lstStyle/>
          <a:p>
            <a:pPr marL="0" indent="0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5400" b="1" dirty="0">
                <a:ea typeface="Microsoft YaHei" pitchFamily="2"/>
                <a:cs typeface="Mangal" pitchFamily="2"/>
              </a:rPr>
              <a:t>A) přímý osobní kontakt </a:t>
            </a:r>
            <a:endParaRPr lang="cs-CZ" sz="5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42900" y="1272988"/>
            <a:ext cx="11601450" cy="5299262"/>
          </a:xfrm>
        </p:spPr>
        <p:txBody>
          <a:bodyPr>
            <a:normAutofit/>
          </a:bodyPr>
          <a:lstStyle/>
          <a:p>
            <a:pPr defTabSz="829544" hangingPunct="0">
              <a:buSzPct val="45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600" dirty="0">
                <a:effectLst>
                  <a:outerShdw dist="17962" dir="2700000">
                    <a:srgbClr val="000000"/>
                  </a:outerShdw>
                </a:effectLst>
                <a:latin typeface="Liberation Sans" pitchFamily="18"/>
                <a:ea typeface="Microsoft YaHei" pitchFamily="2"/>
                <a:cs typeface="Mangal" pitchFamily="2"/>
              </a:rPr>
              <a:t>první návštěva ve škole</a:t>
            </a:r>
          </a:p>
          <a:p>
            <a:pPr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600" dirty="0">
              <a:effectLst>
                <a:outerShdw dist="17962" dir="2700000">
                  <a:srgbClr val="000000"/>
                </a:outerShdw>
              </a:effectLst>
              <a:latin typeface="Liberation Sans" pitchFamily="18"/>
              <a:ea typeface="Microsoft YaHei" pitchFamily="2"/>
              <a:cs typeface="Mangal" pitchFamily="2"/>
            </a:endParaRPr>
          </a:p>
          <a:p>
            <a:pPr defTabSz="829544" hangingPunct="0">
              <a:buSzPct val="45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600" dirty="0">
                <a:effectLst>
                  <a:outerShdw dist="17962" dir="2700000">
                    <a:srgbClr val="000000"/>
                  </a:outerShdw>
                </a:effectLst>
                <a:latin typeface="Liberation Sans" pitchFamily="18"/>
                <a:ea typeface="Microsoft YaHei" pitchFamily="2"/>
                <a:cs typeface="Mangal" pitchFamily="2"/>
              </a:rPr>
              <a:t>orientační setkání</a:t>
            </a:r>
          </a:p>
          <a:p>
            <a:pPr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600" dirty="0">
              <a:effectLst>
                <a:outerShdw dist="17962" dir="2700000">
                  <a:srgbClr val="000000"/>
                </a:outerShdw>
              </a:effectLst>
              <a:latin typeface="Liberation Sans" pitchFamily="18"/>
              <a:ea typeface="Microsoft YaHei" pitchFamily="2"/>
              <a:cs typeface="Mangal" pitchFamily="2"/>
            </a:endParaRPr>
          </a:p>
          <a:p>
            <a:pPr defTabSz="829544" hangingPunct="0">
              <a:buSzPct val="45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600">
                <a:effectLst>
                  <a:outerShdw dist="17962" dir="2700000">
                    <a:srgbClr val="000000"/>
                  </a:outerShdw>
                </a:effectLst>
                <a:latin typeface="Liberation Sans" pitchFamily="18"/>
                <a:ea typeface="Microsoft YaHei" pitchFamily="2"/>
                <a:cs typeface="Mangal" pitchFamily="2"/>
              </a:rPr>
              <a:t>čas </a:t>
            </a:r>
            <a:r>
              <a:rPr lang="cs-CZ" sz="2600" dirty="0">
                <a:effectLst>
                  <a:outerShdw dist="17962" dir="2700000">
                    <a:srgbClr val="000000"/>
                  </a:outerShdw>
                </a:effectLst>
                <a:latin typeface="Liberation Sans" pitchFamily="18"/>
                <a:ea typeface="Microsoft YaHei" pitchFamily="2"/>
                <a:cs typeface="Mangal" pitchFamily="2"/>
              </a:rPr>
              <a:t>příchodu a odchodu ze školy</a:t>
            </a:r>
          </a:p>
          <a:p>
            <a:pPr defTabSz="829544" hangingPunct="0">
              <a:buSzPct val="45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600" dirty="0">
              <a:effectLst>
                <a:outerShdw dist="17962" dir="2700000">
                  <a:srgbClr val="000000"/>
                </a:outerShdw>
              </a:effectLst>
              <a:latin typeface="Liberation Sans" pitchFamily="18"/>
              <a:ea typeface="Microsoft YaHei" pitchFamily="2"/>
              <a:cs typeface="Mangal" pitchFamily="2"/>
            </a:endParaRPr>
          </a:p>
          <a:p>
            <a:pPr defTabSz="829544" hangingPunct="0">
              <a:buSzPct val="45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600" dirty="0">
                <a:effectLst>
                  <a:outerShdw dist="17962" dir="2700000">
                    <a:srgbClr val="000000"/>
                  </a:outerShdw>
                </a:effectLst>
                <a:latin typeface="Liberation Sans" pitchFamily="18"/>
                <a:ea typeface="Microsoft YaHei" pitchFamily="2"/>
                <a:cs typeface="Mangal" pitchFamily="2"/>
              </a:rPr>
              <a:t> telefonické rozhovory.</a:t>
            </a:r>
          </a:p>
          <a:p>
            <a:pPr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600" dirty="0">
              <a:effectLst>
                <a:outerShdw dist="17962" dir="2700000">
                  <a:srgbClr val="000000"/>
                </a:outerShdw>
              </a:effectLst>
              <a:latin typeface="Liberation Sans" pitchFamily="18"/>
              <a:ea typeface="Microsoft YaHei" pitchFamily="2"/>
              <a:cs typeface="Mangal" pitchFamily="2"/>
            </a:endParaRPr>
          </a:p>
          <a:p>
            <a:pPr defTabSz="829544" hangingPunct="0">
              <a:buSzPct val="45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600" dirty="0">
                <a:effectLst>
                  <a:outerShdw dist="17962" dir="2700000">
                    <a:srgbClr val="000000"/>
                  </a:outerShdw>
                </a:effectLst>
                <a:latin typeface="Liberation Sans" pitchFamily="18"/>
                <a:ea typeface="Microsoft YaHei" pitchFamily="2"/>
                <a:cs typeface="Mangal" pitchFamily="2"/>
              </a:rPr>
              <a:t>porady učitelů s rodiči (např. třídní schůzky).</a:t>
            </a:r>
          </a:p>
          <a:p>
            <a:pPr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600" dirty="0">
              <a:effectLst>
                <a:outerShdw dist="17962" dir="2700000">
                  <a:srgbClr val="000000"/>
                </a:outerShdw>
              </a:effectLst>
              <a:latin typeface="Liberation Sans" pitchFamily="18"/>
              <a:ea typeface="Microsoft YaHei" pitchFamily="2"/>
              <a:cs typeface="Mangal" pitchFamily="2"/>
            </a:endParaRPr>
          </a:p>
          <a:p>
            <a:pPr defTabSz="829544" hangingPunct="0">
              <a:buSzPct val="45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600" dirty="0">
                <a:effectLst>
                  <a:outerShdw dist="17962" dir="2700000">
                    <a:srgbClr val="000000"/>
                  </a:outerShdw>
                </a:effectLst>
                <a:latin typeface="Liberation Sans" pitchFamily="18"/>
                <a:ea typeface="Microsoft YaHei" pitchFamily="2"/>
                <a:cs typeface="Mangal" pitchFamily="2"/>
              </a:rPr>
              <a:t>rodinná setkání (tzn. i za účasti dítěte)</a:t>
            </a:r>
          </a:p>
          <a:p>
            <a:pPr algn="l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790746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19850" y="184341"/>
            <a:ext cx="8470393" cy="1013866"/>
          </a:xfrm>
        </p:spPr>
        <p:txBody>
          <a:bodyPr>
            <a:normAutofit/>
          </a:bodyPr>
          <a:lstStyle/>
          <a:p>
            <a:r>
              <a:rPr lang="cs-CZ" sz="5400" b="1" dirty="0">
                <a:ea typeface="Microsoft YaHei" pitchFamily="2"/>
                <a:cs typeface="Mangal" pitchFamily="2"/>
              </a:rPr>
              <a:t>B) písemné formy komunikace</a:t>
            </a:r>
            <a:endParaRPr lang="cs-CZ" sz="5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0987" y="1325654"/>
            <a:ext cx="11630025" cy="5348005"/>
          </a:xfrm>
        </p:spPr>
        <p:txBody>
          <a:bodyPr>
            <a:noAutofit/>
          </a:bodyPr>
          <a:lstStyle/>
          <a:p>
            <a:pPr defTabSz="829544" hangingPunct="0">
              <a:buSzPct val="45000"/>
              <a:buFont typeface="StarSymbol"/>
              <a:buChar char="●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dirty="0">
                <a:effectLst>
                  <a:outerShdw dist="17962" dir="2700000">
                    <a:srgbClr val="000000"/>
                  </a:outerShdw>
                </a:effectLst>
                <a:latin typeface="Liberation Sans" pitchFamily="18"/>
                <a:ea typeface="Microsoft YaHei" pitchFamily="2"/>
                <a:cs typeface="Mangal" pitchFamily="2"/>
              </a:rPr>
              <a:t> letáčky, brožury</a:t>
            </a:r>
          </a:p>
          <a:p>
            <a:pPr defTabSz="829544" hangingPunct="0">
              <a:buSzPct val="45000"/>
              <a:buFont typeface="StarSymbol"/>
              <a:buChar char="●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dirty="0">
                <a:effectLst>
                  <a:outerShdw dist="17962" dir="2700000">
                    <a:srgbClr val="000000"/>
                  </a:outerShdw>
                </a:effectLst>
                <a:latin typeface="Liberation Sans" pitchFamily="18"/>
                <a:ea typeface="Microsoft YaHei" pitchFamily="2"/>
                <a:cs typeface="Mangal" pitchFamily="2"/>
              </a:rPr>
              <a:t>  příručky (např. školní kurikulum)</a:t>
            </a:r>
          </a:p>
          <a:p>
            <a:pPr defTabSz="829544" hangingPunct="0">
              <a:buSzPct val="45000"/>
              <a:buFont typeface="StarSymbol"/>
              <a:buChar char="●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dirty="0">
                <a:effectLst>
                  <a:outerShdw dist="17962" dir="2700000">
                    <a:srgbClr val="000000"/>
                  </a:outerShdw>
                </a:effectLst>
                <a:latin typeface="Liberation Sans" pitchFamily="18"/>
                <a:ea typeface="Microsoft YaHei" pitchFamily="2"/>
                <a:cs typeface="Mangal" pitchFamily="2"/>
              </a:rPr>
              <a:t>  zpravodaj</a:t>
            </a:r>
          </a:p>
          <a:p>
            <a:pPr defTabSz="829544" hangingPunct="0">
              <a:buSzPct val="45000"/>
              <a:buFont typeface="StarSymbol"/>
              <a:buChar char="●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dirty="0">
                <a:effectLst>
                  <a:outerShdw dist="17962" dir="2700000">
                    <a:srgbClr val="000000"/>
                  </a:outerShdw>
                </a:effectLst>
                <a:latin typeface="Liberation Sans" pitchFamily="18"/>
                <a:ea typeface="Microsoft YaHei" pitchFamily="2"/>
                <a:cs typeface="Mangal" pitchFamily="2"/>
              </a:rPr>
              <a:t> neformální zprávy (např. informace o činnosti  vykonané pro školu)</a:t>
            </a:r>
          </a:p>
          <a:p>
            <a:pPr defTabSz="829544" hangingPunct="0">
              <a:buSzPct val="45000"/>
              <a:buFont typeface="StarSymbol"/>
              <a:buChar char="●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dirty="0">
                <a:effectLst>
                  <a:outerShdw dist="17962" dir="2700000">
                    <a:srgbClr val="000000"/>
                  </a:outerShdw>
                </a:effectLst>
                <a:latin typeface="Liberation Sans" pitchFamily="18"/>
                <a:ea typeface="Microsoft YaHei" pitchFamily="2"/>
                <a:cs typeface="Mangal" pitchFamily="2"/>
              </a:rPr>
              <a:t>  individuální záznamníky dítěte</a:t>
            </a:r>
          </a:p>
          <a:p>
            <a:pPr defTabSz="829544" hangingPunct="0">
              <a:buSzPct val="45000"/>
              <a:buFont typeface="StarSymbol"/>
              <a:buChar char="●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dirty="0">
                <a:effectLst>
                  <a:outerShdw dist="17962" dir="2700000">
                    <a:srgbClr val="000000"/>
                  </a:outerShdw>
                </a:effectLst>
                <a:latin typeface="Liberation Sans" pitchFamily="18"/>
                <a:ea typeface="Microsoft YaHei" pitchFamily="2"/>
                <a:cs typeface="Mangal" pitchFamily="2"/>
              </a:rPr>
              <a:t>  informační nástěnka pro rodiče</a:t>
            </a:r>
          </a:p>
          <a:p>
            <a:pPr defTabSz="829544" hangingPunct="0">
              <a:buSzPct val="45000"/>
              <a:buFont typeface="StarSymbol"/>
              <a:buChar char="●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dirty="0">
                <a:effectLst>
                  <a:outerShdw dist="17962" dir="2700000">
                    <a:srgbClr val="000000"/>
                  </a:outerShdw>
                </a:effectLst>
                <a:latin typeface="Liberation Sans" pitchFamily="18"/>
                <a:ea typeface="Microsoft YaHei" pitchFamily="2"/>
                <a:cs typeface="Mangal" pitchFamily="2"/>
              </a:rPr>
              <a:t>  schránky pro návrhy</a:t>
            </a:r>
          </a:p>
          <a:p>
            <a:pPr defTabSz="829544" hangingPunct="0">
              <a:buSzPct val="45000"/>
              <a:buFont typeface="StarSymbol"/>
              <a:buChar char="●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dirty="0">
                <a:effectLst>
                  <a:outerShdw dist="17962" dir="2700000">
                    <a:srgbClr val="000000"/>
                  </a:outerShdw>
                </a:effectLst>
                <a:latin typeface="Liberation Sans" pitchFamily="18"/>
                <a:ea typeface="Microsoft YaHei" pitchFamily="2"/>
                <a:cs typeface="Mangal" pitchFamily="2"/>
              </a:rPr>
              <a:t>  zprávy o dítěti</a:t>
            </a:r>
          </a:p>
          <a:p>
            <a:pPr defTabSz="829544" hangingPunct="0">
              <a:buSzPct val="45000"/>
              <a:buFont typeface="StarSymbol"/>
              <a:buChar char="●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dirty="0">
                <a:effectLst>
                  <a:outerShdw dist="17962" dir="2700000">
                    <a:srgbClr val="000000"/>
                  </a:outerShdw>
                </a:effectLst>
                <a:latin typeface="Liberation Sans" pitchFamily="18"/>
                <a:ea typeface="Microsoft YaHei" pitchFamily="2"/>
                <a:cs typeface="Mangal" pitchFamily="2"/>
              </a:rPr>
              <a:t>  webové stránky</a:t>
            </a:r>
          </a:p>
          <a:p>
            <a:pPr defTabSz="829544" hangingPunct="0">
              <a:buSzPct val="45000"/>
              <a:buFont typeface="StarSymbol"/>
              <a:buChar char="●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dirty="0">
                <a:effectLst>
                  <a:outerShdw dist="17962" dir="2700000">
                    <a:srgbClr val="000000"/>
                  </a:outerShdw>
                </a:effectLst>
                <a:latin typeface="Liberation Sans" pitchFamily="18"/>
                <a:ea typeface="Microsoft YaHei" pitchFamily="2"/>
                <a:cs typeface="Mangal" pitchFamily="2"/>
              </a:rPr>
              <a:t>  žákovská knížka</a:t>
            </a:r>
            <a:endParaRPr lang="cs-CZ" sz="28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5969105-FAD9-4060-89F6-3BDBC1C06347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1141869" y="4084040"/>
            <a:ext cx="1555962" cy="2188174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4578992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2586" y="184340"/>
            <a:ext cx="11634627" cy="1758760"/>
          </a:xfrm>
        </p:spPr>
        <p:txBody>
          <a:bodyPr>
            <a:noAutofit/>
          </a:bodyPr>
          <a:lstStyle/>
          <a:p>
            <a:pPr marL="0" indent="0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5400" dirty="0">
                <a:ea typeface="Microsoft YaHei" pitchFamily="2"/>
                <a:cs typeface="Mangal" pitchFamily="2"/>
              </a:rPr>
              <a:t>C) </a:t>
            </a:r>
            <a:r>
              <a:rPr lang="cs-CZ" sz="5400" b="1" dirty="0">
                <a:ea typeface="Microsoft YaHei" pitchFamily="2"/>
                <a:cs typeface="Mangal" pitchFamily="2"/>
              </a:rPr>
              <a:t>účast příslušníků na pedagogických i nepedagogických aktivitách školy</a:t>
            </a:r>
            <a:endParaRPr lang="cs-CZ" sz="5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2586" y="2157412"/>
            <a:ext cx="11634627" cy="4314825"/>
          </a:xfrm>
        </p:spPr>
        <p:txBody>
          <a:bodyPr>
            <a:normAutofit fontScale="92500" lnSpcReduction="20000"/>
          </a:bodyPr>
          <a:lstStyle/>
          <a:p>
            <a:pPr algn="l" defTabSz="829544" hangingPunct="0">
              <a:spcBef>
                <a:spcPts val="259"/>
              </a:spcBef>
              <a:spcAft>
                <a:spcPts val="259"/>
              </a:spcAft>
              <a:buSzPct val="45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dirty="0">
                <a:effectLst>
                  <a:outerShdw dist="17962" dir="2700000">
                    <a:srgbClr val="000000"/>
                  </a:outerShdw>
                </a:effectLst>
                <a:latin typeface="Liberation Sans" pitchFamily="18"/>
                <a:ea typeface="Microsoft YaHei" pitchFamily="2"/>
                <a:cs typeface="Mangal" pitchFamily="2"/>
              </a:rPr>
              <a:t>Rodič jako:</a:t>
            </a:r>
          </a:p>
          <a:p>
            <a:pPr algn="l" defTabSz="829544" hangingPunct="0">
              <a:spcBef>
                <a:spcPts val="259"/>
              </a:spcBef>
              <a:spcAft>
                <a:spcPts val="259"/>
              </a:spcAft>
              <a:buSzPct val="45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dirty="0">
              <a:effectLst>
                <a:outerShdw dist="17962" dir="2700000">
                  <a:srgbClr val="000000"/>
                </a:outerShdw>
              </a:effectLst>
              <a:latin typeface="Liberation Sans" pitchFamily="18"/>
              <a:ea typeface="Microsoft YaHei" pitchFamily="2"/>
              <a:cs typeface="Mangal" pitchFamily="2"/>
            </a:endParaRPr>
          </a:p>
          <a:p>
            <a:pPr algn="l" defTabSz="829544" hangingPunct="0">
              <a:spcBef>
                <a:spcPts val="259"/>
              </a:spcBef>
              <a:spcAft>
                <a:spcPts val="259"/>
              </a:spcAft>
              <a:buSzPct val="45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dirty="0">
                <a:effectLst>
                  <a:outerShdw dist="17962" dir="2700000">
                    <a:srgbClr val="000000"/>
                  </a:outerShdw>
                </a:effectLst>
                <a:latin typeface="Liberation Sans" pitchFamily="18"/>
                <a:ea typeface="Microsoft YaHei" pitchFamily="2"/>
                <a:cs typeface="Mangal" pitchFamily="2"/>
              </a:rPr>
              <a:t>	- pozorovatel, neboli návštěvník třídy</a:t>
            </a:r>
          </a:p>
          <a:p>
            <a:pPr algn="l" defTabSz="829544" hangingPunct="0">
              <a:spcBef>
                <a:spcPts val="259"/>
              </a:spcBef>
              <a:spcAft>
                <a:spcPts val="259"/>
              </a:spcAft>
              <a:buSzPct val="45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dirty="0">
              <a:effectLst>
                <a:outerShdw dist="17962" dir="2700000">
                  <a:srgbClr val="000000"/>
                </a:outerShdw>
              </a:effectLst>
              <a:latin typeface="Liberation Sans" pitchFamily="18"/>
              <a:ea typeface="Microsoft YaHei" pitchFamily="2"/>
              <a:cs typeface="Mangal" pitchFamily="2"/>
            </a:endParaRPr>
          </a:p>
          <a:p>
            <a:pPr algn="l" defTabSz="829544" hangingPunct="0">
              <a:spcBef>
                <a:spcPts val="259"/>
              </a:spcBef>
              <a:spcAft>
                <a:spcPts val="259"/>
              </a:spcAft>
              <a:buSzPct val="45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dirty="0">
                <a:effectLst>
                  <a:outerShdw dist="17962" dir="2700000">
                    <a:srgbClr val="000000"/>
                  </a:outerShdw>
                </a:effectLst>
                <a:latin typeface="Liberation Sans" pitchFamily="18"/>
                <a:ea typeface="Microsoft YaHei" pitchFamily="2"/>
                <a:cs typeface="Mangal" pitchFamily="2"/>
              </a:rPr>
              <a:t>	- pomocník (např. příprava prostředí pro výuku</a:t>
            </a:r>
          </a:p>
          <a:p>
            <a:pPr algn="l" defTabSz="829544" hangingPunct="0">
              <a:spcBef>
                <a:spcPts val="259"/>
              </a:spcBef>
              <a:spcAft>
                <a:spcPts val="259"/>
              </a:spcAft>
              <a:buSzPct val="45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dirty="0">
                <a:effectLst>
                  <a:outerShdw dist="17962" dir="2700000">
                    <a:srgbClr val="000000"/>
                  </a:outerShdw>
                </a:effectLst>
                <a:latin typeface="Liberation Sans" pitchFamily="18"/>
                <a:ea typeface="Microsoft YaHei" pitchFamily="2"/>
                <a:cs typeface="Mangal" pitchFamily="2"/>
              </a:rPr>
              <a:t>	</a:t>
            </a:r>
          </a:p>
          <a:p>
            <a:pPr algn="l" defTabSz="829544" hangingPunct="0">
              <a:spcBef>
                <a:spcPts val="259"/>
              </a:spcBef>
              <a:spcAft>
                <a:spcPts val="259"/>
              </a:spcAft>
              <a:buSzPct val="45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dirty="0">
                <a:effectLst>
                  <a:outerShdw dist="17962" dir="2700000">
                    <a:srgbClr val="000000"/>
                  </a:outerShdw>
                </a:effectLst>
                <a:latin typeface="Liberation Sans" pitchFamily="18"/>
                <a:ea typeface="Microsoft YaHei" pitchFamily="2"/>
                <a:cs typeface="Mangal" pitchFamily="2"/>
              </a:rPr>
              <a:t>	- dobrovolník (např. při školním výletě)</a:t>
            </a:r>
          </a:p>
          <a:p>
            <a:pPr algn="l" defTabSz="829544" hangingPunct="0">
              <a:spcBef>
                <a:spcPts val="259"/>
              </a:spcBef>
              <a:spcAft>
                <a:spcPts val="259"/>
              </a:spcAft>
              <a:buSzPct val="45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dirty="0">
                <a:effectLst>
                  <a:outerShdw dist="17962" dir="2700000">
                    <a:srgbClr val="000000"/>
                  </a:outerShdw>
                </a:effectLst>
                <a:latin typeface="Liberation Sans" pitchFamily="18"/>
                <a:ea typeface="Microsoft YaHei" pitchFamily="2"/>
                <a:cs typeface="Mangal" pitchFamily="2"/>
              </a:rPr>
              <a:t>	</a:t>
            </a:r>
          </a:p>
          <a:p>
            <a:pPr algn="l" defTabSz="829544" hangingPunct="0">
              <a:spcBef>
                <a:spcPts val="259"/>
              </a:spcBef>
              <a:spcAft>
                <a:spcPts val="259"/>
              </a:spcAft>
              <a:buSzPct val="45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dirty="0">
                <a:effectLst>
                  <a:outerShdw dist="17962" dir="2700000">
                    <a:srgbClr val="000000"/>
                  </a:outerShdw>
                </a:effectLst>
                <a:latin typeface="Liberation Sans" pitchFamily="18"/>
                <a:ea typeface="Microsoft YaHei" pitchFamily="2"/>
                <a:cs typeface="Mangal" pitchFamily="2"/>
              </a:rPr>
              <a:t>	- asistent (předpokládá pravidelnou činnost) </a:t>
            </a:r>
          </a:p>
          <a:p>
            <a:pPr algn="l" defTabSz="829544" hangingPunct="0">
              <a:spcBef>
                <a:spcPts val="259"/>
              </a:spcBef>
              <a:spcAft>
                <a:spcPts val="259"/>
              </a:spcAft>
              <a:buSzPct val="45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dirty="0">
                <a:effectLst>
                  <a:outerShdw dist="17962" dir="2700000">
                    <a:srgbClr val="000000"/>
                  </a:outerShdw>
                </a:effectLst>
                <a:latin typeface="Liberation Sans" pitchFamily="18"/>
                <a:ea typeface="Microsoft YaHei" pitchFamily="2"/>
                <a:cs typeface="Mangal" pitchFamily="2"/>
              </a:rPr>
              <a:t>	</a:t>
            </a:r>
          </a:p>
          <a:p>
            <a:pPr algn="l" defTabSz="829544" hangingPunct="0">
              <a:spcBef>
                <a:spcPts val="259"/>
              </a:spcBef>
              <a:spcAft>
                <a:spcPts val="259"/>
              </a:spcAft>
              <a:buSzPct val="45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dirty="0">
                <a:effectLst>
                  <a:outerShdw dist="17962" dir="2700000">
                    <a:srgbClr val="000000"/>
                  </a:outerShdw>
                </a:effectLst>
                <a:latin typeface="Liberation Sans" pitchFamily="18"/>
                <a:ea typeface="Microsoft YaHei" pitchFamily="2"/>
                <a:cs typeface="Mangal" pitchFamily="2"/>
              </a:rPr>
              <a:t>	- člen školní rady</a:t>
            </a:r>
          </a:p>
          <a:p>
            <a:pPr algn="l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401398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7225" y="184341"/>
            <a:ext cx="11732838" cy="1013866"/>
          </a:xfrm>
        </p:spPr>
        <p:txBody>
          <a:bodyPr>
            <a:normAutofit/>
          </a:bodyPr>
          <a:lstStyle/>
          <a:p>
            <a:r>
              <a:rPr lang="cs-CZ" sz="5400" b="1" dirty="0">
                <a:ea typeface="Microsoft YaHei" pitchFamily="2"/>
                <a:cs typeface="Mangal" pitchFamily="2"/>
              </a:rPr>
              <a:t>D) zprostředkované způsoby komunikace</a:t>
            </a:r>
            <a:endParaRPr lang="cs-CZ" sz="5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2585" y="1325654"/>
            <a:ext cx="11577476" cy="5348005"/>
          </a:xfrm>
        </p:spPr>
        <p:txBody>
          <a:bodyPr>
            <a:normAutofit/>
          </a:bodyPr>
          <a:lstStyle/>
          <a:p>
            <a:pPr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dirty="0">
              <a:solidFill>
                <a:srgbClr val="000000"/>
              </a:solidFill>
              <a:latin typeface="Liberation Sans" pitchFamily="18"/>
              <a:ea typeface="Microsoft YaHei" pitchFamily="2"/>
              <a:cs typeface="Mangal" pitchFamily="2"/>
            </a:endParaRPr>
          </a:p>
          <a:p>
            <a:pPr defTabSz="829544" hangingPunct="0">
              <a:buSzPct val="45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3400" kern="0" dirty="0">
              <a:solidFill>
                <a:srgbClr val="000000"/>
              </a:solidFill>
              <a:latin typeface="Liberation Sans" pitchFamily="18"/>
              <a:ea typeface="Microsoft YaHei" pitchFamily="2"/>
              <a:cs typeface="Mangal" pitchFamily="2"/>
            </a:endParaRPr>
          </a:p>
          <a:p>
            <a:pPr defTabSz="829544" hangingPunct="0">
              <a:buSzPct val="45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3400" kern="0" dirty="0">
              <a:solidFill>
                <a:srgbClr val="000000"/>
              </a:solidFill>
              <a:latin typeface="Liberation Sans" pitchFamily="18"/>
              <a:ea typeface="Microsoft YaHei" pitchFamily="2"/>
              <a:cs typeface="Mangal" pitchFamily="2"/>
            </a:endParaRPr>
          </a:p>
          <a:p>
            <a:pPr defTabSz="829544" hangingPunct="0">
              <a:buSzPct val="45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400" kern="0" dirty="0">
                <a:solidFill>
                  <a:srgbClr val="000000"/>
                </a:solidFill>
                <a:latin typeface="Liberation Sans" pitchFamily="18"/>
                <a:ea typeface="Microsoft YaHei" pitchFamily="2"/>
                <a:cs typeface="Mangal" pitchFamily="2"/>
              </a:rPr>
              <a:t> </a:t>
            </a:r>
            <a:r>
              <a:rPr lang="cs-CZ" sz="2800" kern="0" dirty="0">
                <a:latin typeface="Calibri" pitchFamily="34"/>
                <a:ea typeface="Microsoft YaHei" pitchFamily="2"/>
                <a:cs typeface="Calibri" pitchFamily="34"/>
              </a:rPr>
              <a:t>V</a:t>
            </a:r>
            <a:r>
              <a:rPr lang="cs-CZ" sz="2800" dirty="0">
                <a:latin typeface="Calibri" pitchFamily="34"/>
                <a:ea typeface="Microsoft YaHei" pitchFamily="2"/>
                <a:cs typeface="Calibri" pitchFamily="34"/>
              </a:rPr>
              <a:t>stup dalšího subjektu (instituce, sdružení, soudy apod.) </a:t>
            </a:r>
          </a:p>
          <a:p>
            <a:pPr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dirty="0">
                <a:latin typeface="Calibri" pitchFamily="34"/>
                <a:ea typeface="Microsoft YaHei" pitchFamily="2"/>
                <a:cs typeface="Calibri" pitchFamily="34"/>
              </a:rPr>
              <a:t>např. o pedagogicko-psychologická poradna, oddělení sociální péče, </a:t>
            </a:r>
          </a:p>
          <a:p>
            <a:pPr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dirty="0">
                <a:latin typeface="Calibri" pitchFamily="34"/>
                <a:ea typeface="Microsoft YaHei" pitchFamily="2"/>
                <a:cs typeface="Calibri" pitchFamily="34"/>
              </a:rPr>
              <a:t>diagnostický ústav, soudní rozhodnutí apod.  </a:t>
            </a:r>
          </a:p>
          <a:p>
            <a:pPr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3400" b="1" dirty="0">
              <a:solidFill>
                <a:srgbClr val="CC0000"/>
              </a:solidFill>
              <a:latin typeface="Calibri" pitchFamily="34"/>
              <a:ea typeface="Microsoft YaHei" pitchFamily="2"/>
              <a:cs typeface="Calibri" pitchFamily="34"/>
            </a:endParaRPr>
          </a:p>
          <a:p>
            <a:pPr algn="l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648204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163BC0-A22E-4897-84BF-84133AF0B83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10945" y="338744"/>
            <a:ext cx="5861670" cy="846194"/>
          </a:xfrm>
        </p:spPr>
        <p:txBody>
          <a:bodyPr>
            <a:spAutoFit/>
          </a:bodyPr>
          <a:lstStyle/>
          <a:p>
            <a:pPr lvl="0"/>
            <a:r>
              <a:rPr lang="cs-CZ" sz="5400" b="1" dirty="0"/>
              <a:t>Zdroje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6000800-9D99-4D84-99DA-4283814CE1C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42913" y="1654732"/>
            <a:ext cx="11315700" cy="4864524"/>
          </a:xfrm>
        </p:spPr>
        <p:txBody>
          <a:bodyPr>
            <a:normAutofit/>
          </a:bodyPr>
          <a:lstStyle/>
          <a:p>
            <a:pPr marL="414772"/>
            <a:r>
              <a:rPr lang="cs-CZ" dirty="0">
                <a:latin typeface="Calibri"/>
              </a:rPr>
              <a:t>LAŽOVÁ, Ladislava. </a:t>
            </a:r>
            <a:r>
              <a:rPr lang="cs-CZ" i="1" dirty="0">
                <a:latin typeface="Calibri"/>
              </a:rPr>
              <a:t>Mateřská škola komunikuje s rodiči: výměna informací, řešení problémů</a:t>
            </a:r>
            <a:r>
              <a:rPr lang="cs-CZ" dirty="0">
                <a:latin typeface="Calibri"/>
              </a:rPr>
              <a:t>. Vyd. 1. Praha: Portál, 2013. ISBN 978-80-262-0378-0.</a:t>
            </a:r>
          </a:p>
          <a:p>
            <a:pPr marL="414772"/>
            <a:r>
              <a:rPr lang="cs-CZ" dirty="0">
                <a:latin typeface="Calibri"/>
              </a:rPr>
              <a:t>PRŮCHA, Jan. </a:t>
            </a:r>
            <a:r>
              <a:rPr lang="cs-CZ" i="1" dirty="0">
                <a:latin typeface="Calibri"/>
              </a:rPr>
              <a:t>Moderní pedagogika: [věda o edukačních procesech]</a:t>
            </a:r>
            <a:r>
              <a:rPr lang="cs-CZ" dirty="0">
                <a:latin typeface="Calibri"/>
              </a:rPr>
              <a:t>. Vyd. 1. Praha: Portál, 1997. ISBN 80-7178-170-3.</a:t>
            </a:r>
          </a:p>
          <a:p>
            <a:pPr marL="414772"/>
            <a:r>
              <a:rPr lang="cs-CZ" dirty="0">
                <a:latin typeface="Calibri"/>
              </a:rPr>
              <a:t>VALENTA A KOL., Milan. </a:t>
            </a:r>
            <a:r>
              <a:rPr lang="cs-CZ" i="1" dirty="0">
                <a:latin typeface="Calibri"/>
              </a:rPr>
              <a:t>Katalog podpůrných opatření: Pro žáky s potřebou podpory vzdělávání z důvodu mentálního postižení nebo oslabení kognitivního výkonu</a:t>
            </a:r>
            <a:r>
              <a:rPr lang="cs-CZ" dirty="0">
                <a:latin typeface="Calibri"/>
              </a:rPr>
              <a:t>. Univerzita Palackého v Olomouci, 2015. ISBN 978-80-244-4688-2.</a:t>
            </a:r>
          </a:p>
          <a:p>
            <a:pPr marL="414772"/>
            <a:r>
              <a:rPr lang="cs-CZ" dirty="0">
                <a:latin typeface="Calibri"/>
              </a:rPr>
              <a:t>VALIŠOVÁ, Alena, Hana KASÍKOVÁ a Miroslav BUREŠ. </a:t>
            </a:r>
            <a:r>
              <a:rPr lang="cs-CZ" i="1" dirty="0">
                <a:latin typeface="Calibri"/>
              </a:rPr>
              <a:t>Pedagogika pro učitele</a:t>
            </a:r>
            <a:r>
              <a:rPr lang="cs-CZ" dirty="0">
                <a:latin typeface="Calibri"/>
              </a:rPr>
              <a:t>. 2., </a:t>
            </a:r>
            <a:r>
              <a:rPr lang="cs-CZ" dirty="0" err="1">
                <a:latin typeface="Calibri"/>
              </a:rPr>
              <a:t>rozš</a:t>
            </a:r>
            <a:r>
              <a:rPr lang="cs-CZ" dirty="0">
                <a:latin typeface="Calibri"/>
              </a:rPr>
              <a:t>. a </a:t>
            </a:r>
            <a:r>
              <a:rPr lang="cs-CZ" dirty="0" err="1">
                <a:latin typeface="Calibri"/>
              </a:rPr>
              <a:t>aktualiz</a:t>
            </a:r>
            <a:r>
              <a:rPr lang="cs-CZ" dirty="0">
                <a:latin typeface="Calibri"/>
              </a:rPr>
              <a:t>. vyd. Praha: Grada, 2011. ISBN 978-80-247-3357-9.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79565" y="600635"/>
            <a:ext cx="10328365" cy="797859"/>
          </a:xfrm>
        </p:spPr>
        <p:txBody>
          <a:bodyPr>
            <a:noAutofit/>
          </a:bodyPr>
          <a:lstStyle/>
          <a:p>
            <a:pPr lvl="0"/>
            <a:r>
              <a:rPr lang="cs-CZ" sz="4800" b="1" dirty="0"/>
              <a:t>ŠKOLA - RODINA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79565" y="1773044"/>
            <a:ext cx="9788435" cy="4810637"/>
          </a:xfrm>
        </p:spPr>
        <p:txBody>
          <a:bodyPr>
            <a:normAutofit/>
          </a:bodyPr>
          <a:lstStyle/>
          <a:p>
            <a:pPr defTabSz="829544" hangingPunct="0">
              <a:buSzPct val="45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dirty="0">
                <a:latin typeface="Calibri" panose="020F0502020204030204" pitchFamily="34" charset="0"/>
                <a:ea typeface="Microsoft YaHei" pitchFamily="2"/>
                <a:cs typeface="Calibri" panose="020F0502020204030204" pitchFamily="34" charset="0"/>
              </a:rPr>
              <a:t>Rodina a škola - </a:t>
            </a:r>
            <a:r>
              <a:rPr lang="cs-CZ" sz="2800" dirty="0">
                <a:solidFill>
                  <a:srgbClr val="FF0000"/>
                </a:solidFill>
                <a:latin typeface="Calibri" panose="020F0502020204030204" pitchFamily="34" charset="0"/>
                <a:ea typeface="Microsoft YaHei" pitchFamily="2"/>
                <a:cs typeface="Calibri" panose="020F0502020204030204" pitchFamily="34" charset="0"/>
              </a:rPr>
              <a:t>dvě</a:t>
            </a:r>
            <a:r>
              <a:rPr lang="cs-CZ" sz="2800" dirty="0">
                <a:latin typeface="Calibri" panose="020F0502020204030204" pitchFamily="34" charset="0"/>
                <a:ea typeface="Microsoft YaHei" pitchFamily="2"/>
                <a:cs typeface="Calibri" panose="020F0502020204030204" pitchFamily="34" charset="0"/>
              </a:rPr>
              <a:t> nejdůležitější společenské instituce</a:t>
            </a:r>
          </a:p>
          <a:p>
            <a:pPr defTabSz="829544" hangingPunct="0">
              <a:buSzPct val="45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dirty="0">
                <a:latin typeface="Times New Roman" panose="02020603050405020304" pitchFamily="18" charset="0"/>
                <a:ea typeface="Microsoft YaHei" pitchFamily="2"/>
                <a:cs typeface="Times New Roman" panose="02020603050405020304" pitchFamily="18" charset="0"/>
              </a:rPr>
              <a:t>participující</a:t>
            </a:r>
            <a:r>
              <a:rPr lang="cs-CZ" sz="2800" dirty="0">
                <a:latin typeface="Calibri" panose="020F0502020204030204" pitchFamily="34" charset="0"/>
                <a:ea typeface="Microsoft YaHei" pitchFamily="2"/>
                <a:cs typeface="Calibri" panose="020F0502020204030204" pitchFamily="34" charset="0"/>
              </a:rPr>
              <a:t> na výchově.</a:t>
            </a:r>
          </a:p>
          <a:p>
            <a:pPr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dirty="0">
              <a:latin typeface="Calibri" panose="020F0502020204030204" pitchFamily="34" charset="0"/>
              <a:ea typeface="Microsoft YaHei" pitchFamily="2"/>
              <a:cs typeface="Calibri" panose="020F0502020204030204" pitchFamily="34" charset="0"/>
            </a:endParaRPr>
          </a:p>
          <a:p>
            <a:pPr defTabSz="829544" hangingPunct="0">
              <a:buSzPct val="45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dirty="0">
                <a:latin typeface="Calibri" panose="020F0502020204030204" pitchFamily="34" charset="0"/>
                <a:ea typeface="Microsoft YaHei" pitchFamily="2"/>
                <a:cs typeface="Calibri" panose="020F0502020204030204" pitchFamily="34" charset="0"/>
              </a:rPr>
              <a:t>Mezi školou a rodinou existuje napětí, pramenící</a:t>
            </a:r>
          </a:p>
          <a:p>
            <a:pPr defTabSz="829544" hangingPunct="0">
              <a:buSzPct val="45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dirty="0">
                <a:latin typeface="Calibri" panose="020F0502020204030204" pitchFamily="34" charset="0"/>
                <a:ea typeface="Microsoft YaHei" pitchFamily="2"/>
                <a:cs typeface="Calibri" panose="020F0502020204030204" pitchFamily="34" charset="0"/>
              </a:rPr>
              <a:t>z tradičního pojetí školy, jako uzavřeného systému.  </a:t>
            </a:r>
          </a:p>
          <a:p>
            <a:pPr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dirty="0">
              <a:latin typeface="Calibri" panose="020F0502020204030204" pitchFamily="34" charset="0"/>
              <a:ea typeface="Microsoft YaHei" pitchFamily="2"/>
              <a:cs typeface="Calibri" panose="020F0502020204030204" pitchFamily="34" charset="0"/>
            </a:endParaRPr>
          </a:p>
          <a:p>
            <a:pPr defTabSz="829544" hangingPunct="0">
              <a:buSzPct val="45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dirty="0">
                <a:latin typeface="Calibri" panose="020F0502020204030204" pitchFamily="34" charset="0"/>
                <a:ea typeface="Microsoft YaHei" pitchFamily="2"/>
                <a:cs typeface="Calibri" panose="020F0502020204030204" pitchFamily="34" charset="0"/>
              </a:rPr>
              <a:t>Výchova se jeví jako průnik celé řady intencionálních </a:t>
            </a:r>
          </a:p>
          <a:p>
            <a:pPr defTabSz="829544" hangingPunct="0">
              <a:buSzPct val="45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dirty="0">
                <a:latin typeface="Calibri" panose="020F0502020204030204" pitchFamily="34" charset="0"/>
                <a:ea typeface="Microsoft YaHei" pitchFamily="2"/>
                <a:cs typeface="Calibri" panose="020F0502020204030204" pitchFamily="34" charset="0"/>
              </a:rPr>
              <a:t>a funkcionálních výchovných vlivů.</a:t>
            </a:r>
          </a:p>
          <a:p>
            <a:pPr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b="1" dirty="0">
              <a:solidFill>
                <a:srgbClr val="330099"/>
              </a:solidFill>
              <a:latin typeface="Calibri" panose="020F0502020204030204" pitchFamily="34" charset="0"/>
              <a:ea typeface="Microsoft YaHei" pitchFamily="2"/>
              <a:cs typeface="Calibri" panose="020F0502020204030204" pitchFamily="34" charset="0"/>
            </a:endParaRPr>
          </a:p>
          <a:p>
            <a:pPr defTabSz="829544" hangingPunct="0">
              <a:buSzPct val="45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9052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5189" y="572507"/>
            <a:ext cx="7968685" cy="572505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81650" tIns="40820" rIns="81650" bIns="40820" anchor="t" anchorCtr="1" compatLnSpc="0">
            <a:noAutofit/>
          </a:bodyPr>
          <a:lstStyle/>
          <a:p>
            <a:pPr algn="ctr" defTabSz="829544" hangingPunct="0">
              <a:spcBef>
                <a:spcPts val="1284"/>
              </a:spcBef>
              <a:spcAft>
                <a:spcPts val="1284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14" b="1" dirty="0">
              <a:solidFill>
                <a:srgbClr val="660033"/>
              </a:solidFill>
              <a:latin typeface="Liberation Sans" pitchFamily="18"/>
              <a:ea typeface="Microsoft YaHei" pitchFamily="2"/>
              <a:cs typeface="Mangal" pitchFamily="2"/>
            </a:endParaRPr>
          </a:p>
          <a:p>
            <a:pPr algn="ctr" defTabSz="829544" hangingPunct="0">
              <a:spcBef>
                <a:spcPts val="1284"/>
              </a:spcBef>
              <a:spcAft>
                <a:spcPts val="1284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dirty="0">
                <a:solidFill>
                  <a:srgbClr val="660033"/>
                </a:solidFill>
                <a:ea typeface="Microsoft YaHei" pitchFamily="2"/>
                <a:cs typeface="Mangal" pitchFamily="2"/>
              </a:rPr>
              <a:t>      žák (dítě)</a:t>
            </a:r>
          </a:p>
          <a:p>
            <a:pPr algn="ctr" defTabSz="829544" hangingPunct="0">
              <a:spcBef>
                <a:spcPts val="1542"/>
              </a:spcBef>
              <a:spcAft>
                <a:spcPts val="1542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b="1" dirty="0">
              <a:solidFill>
                <a:srgbClr val="660033"/>
              </a:solidFill>
              <a:ea typeface="Microsoft YaHei" pitchFamily="2"/>
              <a:cs typeface="Mangal" pitchFamily="2"/>
            </a:endParaRPr>
          </a:p>
          <a:p>
            <a:pPr algn="ctr" defTabSz="829544" hangingPunct="0">
              <a:spcBef>
                <a:spcPts val="1542"/>
              </a:spcBef>
              <a:spcAft>
                <a:spcPts val="1542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b="1" dirty="0">
              <a:solidFill>
                <a:srgbClr val="660033"/>
              </a:solidFill>
              <a:ea typeface="Microsoft YaHei" pitchFamily="2"/>
              <a:cs typeface="Mangal" pitchFamily="2"/>
            </a:endParaRPr>
          </a:p>
          <a:p>
            <a:pPr algn="ctr" defTabSz="829544" hangingPunct="0">
              <a:spcBef>
                <a:spcPts val="1542"/>
              </a:spcBef>
              <a:spcAft>
                <a:spcPts val="1542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b="1" dirty="0">
              <a:solidFill>
                <a:srgbClr val="660033"/>
              </a:solidFill>
              <a:ea typeface="Microsoft YaHei" pitchFamily="2"/>
              <a:cs typeface="Mangal" pitchFamily="2"/>
            </a:endParaRPr>
          </a:p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b="1" dirty="0">
              <a:solidFill>
                <a:srgbClr val="660033"/>
              </a:solidFill>
              <a:ea typeface="Microsoft YaHei" pitchFamily="2"/>
              <a:cs typeface="Mangal" pitchFamily="2"/>
            </a:endParaRPr>
          </a:p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dirty="0">
                <a:solidFill>
                  <a:srgbClr val="660033"/>
                </a:solidFill>
                <a:ea typeface="Microsoft YaHei" pitchFamily="2"/>
                <a:cs typeface="Mangal" pitchFamily="2"/>
              </a:rPr>
              <a:t>                                 		 rodina                                             škola                                   </a:t>
            </a:r>
          </a:p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dirty="0">
                <a:solidFill>
                  <a:srgbClr val="660033"/>
                </a:solidFill>
                <a:ea typeface="Microsoft YaHei" pitchFamily="2"/>
                <a:cs typeface="Mangal" pitchFamily="2"/>
              </a:rPr>
              <a:t>     (rodiče)                                           (učitelé)</a:t>
            </a:r>
          </a:p>
          <a:p>
            <a:pPr algn="ctr" defTabSz="829544" hangingPunct="0">
              <a:spcBef>
                <a:spcPts val="1542"/>
              </a:spcBef>
              <a:spcAft>
                <a:spcPts val="1542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b="1" u="sng" dirty="0">
              <a:solidFill>
                <a:srgbClr val="660033"/>
              </a:solidFill>
              <a:effectLst>
                <a:outerShdw dist="17962" dir="2700000">
                  <a:srgbClr val="000000"/>
                </a:outerShdw>
              </a:effectLst>
              <a:ea typeface="Microsoft YaHei" pitchFamily="2"/>
              <a:cs typeface="Mangal" pitchFamily="2"/>
            </a:endParaRPr>
          </a:p>
          <a:p>
            <a:pPr algn="ctr" defTabSz="829544" hangingPunct="0">
              <a:spcBef>
                <a:spcPts val="1542"/>
              </a:spcBef>
              <a:spcAft>
                <a:spcPts val="1542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14" b="1" u="sng" dirty="0">
              <a:solidFill>
                <a:srgbClr val="660033"/>
              </a:solidFill>
              <a:effectLst>
                <a:outerShdw dist="17962" dir="2700000">
                  <a:srgbClr val="000000"/>
                </a:outerShdw>
              </a:effectLst>
              <a:latin typeface="Liberation Sans" pitchFamily="18"/>
              <a:ea typeface="Microsoft YaHei" pitchFamily="2"/>
              <a:cs typeface="Mangal" pitchFamily="2"/>
            </a:endParaRPr>
          </a:p>
          <a:p>
            <a:pPr algn="ctr" defTabSz="829544" hangingPunct="0">
              <a:spcBef>
                <a:spcPts val="1542"/>
              </a:spcBef>
              <a:spcAft>
                <a:spcPts val="1542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14" b="1" u="sng" dirty="0">
              <a:solidFill>
                <a:srgbClr val="660033"/>
              </a:solidFill>
              <a:effectLst>
                <a:outerShdw dist="17962" dir="2700000">
                  <a:srgbClr val="000000"/>
                </a:outerShdw>
              </a:effectLst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Volný tvar 2"/>
          <p:cNvSpPr/>
          <p:nvPr/>
        </p:nvSpPr>
        <p:spPr>
          <a:xfrm>
            <a:off x="4299779" y="1826800"/>
            <a:ext cx="3592441" cy="2612686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-2147483647"/>
              <a:gd name="f9" fmla="val 2147483647"/>
              <a:gd name="f10" fmla="+- 0 0 0"/>
              <a:gd name="f11" fmla="*/ f4 1 21600"/>
              <a:gd name="f12" fmla="*/ f5 1 21600"/>
              <a:gd name="f13" fmla="+- f7 0 f6"/>
              <a:gd name="f14" fmla="pin 0 f0 21600"/>
              <a:gd name="f15" fmla="*/ f10 f1 1"/>
              <a:gd name="f16" fmla="val f14"/>
              <a:gd name="f17" fmla="*/ f13 1 21600"/>
              <a:gd name="f18" fmla="*/ f14 f11 1"/>
              <a:gd name="f19" fmla="*/ f15 1 f3"/>
              <a:gd name="f20" fmla="*/ f16 1 2"/>
              <a:gd name="f21" fmla="+- 21600 0 f16"/>
              <a:gd name="f22" fmla="*/ 18000 f17 1"/>
              <a:gd name="f23" fmla="*/ 10800 f17 1"/>
              <a:gd name="f24" fmla="*/ 0 f17 1"/>
              <a:gd name="f25" fmla="*/ 21600 f17 1"/>
              <a:gd name="f26" fmla="*/ f16 f11 1"/>
              <a:gd name="f27" fmla="+- f19 0 f2"/>
              <a:gd name="f28" fmla="+- f20 10800 0"/>
              <a:gd name="f29" fmla="*/ f21 1 2"/>
              <a:gd name="f30" fmla="*/ f24 1 f17"/>
              <a:gd name="f31" fmla="*/ f23 1 f17"/>
              <a:gd name="f32" fmla="*/ f25 1 f17"/>
              <a:gd name="f33" fmla="*/ f22 1 f17"/>
              <a:gd name="f34" fmla="*/ f20 f11 1"/>
              <a:gd name="f35" fmla="+- 21600 0 f29"/>
              <a:gd name="f36" fmla="*/ f30 f12 1"/>
              <a:gd name="f37" fmla="*/ f28 f11 1"/>
              <a:gd name="f38" fmla="*/ f33 f12 1"/>
              <a:gd name="f39" fmla="*/ f31 f12 1"/>
              <a:gd name="f40" fmla="*/ f30 f11 1"/>
              <a:gd name="f41" fmla="*/ f32 f12 1"/>
              <a:gd name="f42" fmla="*/ f31 f11 1"/>
              <a:gd name="f43" fmla="*/ f32 f11 1"/>
              <a:gd name="f44" fmla="*/ f35 f11 1"/>
            </a:gdLst>
            <a:ahLst>
              <a:ahXY gdRefX="f0" minX="f6" maxX="f7">
                <a:pos x="f18" y="f36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26" y="f36"/>
              </a:cxn>
              <a:cxn ang="f27">
                <a:pos x="f34" y="f39"/>
              </a:cxn>
              <a:cxn ang="f27">
                <a:pos x="f40" y="f41"/>
              </a:cxn>
              <a:cxn ang="f27">
                <a:pos x="f42" y="f41"/>
              </a:cxn>
              <a:cxn ang="f27">
                <a:pos x="f43" y="f41"/>
              </a:cxn>
              <a:cxn ang="f27">
                <a:pos x="f44" y="f39"/>
              </a:cxn>
            </a:cxnLst>
            <a:rect l="f34" t="f39" r="f37" b="f38"/>
            <a:pathLst>
              <a:path w="21600" h="21600">
                <a:moveTo>
                  <a:pt x="f16" y="f6"/>
                </a:moveTo>
                <a:lnTo>
                  <a:pt x="f7" y="f7"/>
                </a:lnTo>
                <a:lnTo>
                  <a:pt x="f6" y="f7"/>
                </a:lnTo>
                <a:close/>
              </a:path>
            </a:pathLst>
          </a:custGeom>
          <a:solidFill>
            <a:srgbClr val="729FCF"/>
          </a:solidFill>
          <a:ln w="0" cap="flat">
            <a:solidFill>
              <a:srgbClr val="3465A4"/>
            </a:solidFill>
            <a:prstDash val="solid"/>
            <a:miter/>
          </a:ln>
        </p:spPr>
        <p:txBody>
          <a:bodyPr vert="horz" wrap="none" lIns="81650" tIns="40820" rIns="81650" bIns="40820" anchor="ctr" anchorCtr="0" compatLnSpc="0">
            <a:noAutofit/>
          </a:bodyPr>
          <a:lstStyle/>
          <a:p>
            <a:pPr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633">
              <a:solidFill>
                <a:srgbClr val="000000"/>
              </a:solidFill>
              <a:latin typeface="Liberation Sans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90758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B6DB8B-59C8-4BF2-8E00-9EB6A6878B9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583472" y="300178"/>
            <a:ext cx="6289144" cy="923330"/>
          </a:xfrm>
        </p:spPr>
        <p:txBody>
          <a:bodyPr wrap="square">
            <a:spAutoFit/>
          </a:bodyPr>
          <a:lstStyle/>
          <a:p>
            <a:pPr lvl="0" algn="ctr"/>
            <a:r>
              <a:rPr lang="cs-CZ" sz="6000" b="1" dirty="0"/>
              <a:t>Zásady komunikace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7C9A61A-C2C6-4590-BFA0-BA15D568BE4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21224" y="1223508"/>
            <a:ext cx="8650585" cy="5179781"/>
          </a:xfrm>
        </p:spPr>
        <p:txBody>
          <a:bodyPr>
            <a:normAutofit/>
          </a:bodyPr>
          <a:lstStyle/>
          <a:p>
            <a:pPr marL="0" lvl="0" indent="0" algn="ctr">
              <a:buSzPct val="45000"/>
              <a:buNone/>
            </a:pPr>
            <a:r>
              <a:rPr lang="cs-CZ" b="1" dirty="0"/>
              <a:t> </a:t>
            </a:r>
            <a:r>
              <a:rPr lang="cs-CZ" dirty="0"/>
              <a:t>informovat</a:t>
            </a:r>
          </a:p>
          <a:p>
            <a:pPr marL="0" lvl="0" indent="0" algn="ctr">
              <a:buSzPct val="45000"/>
              <a:buNone/>
            </a:pPr>
            <a:endParaRPr lang="cs-CZ" dirty="0"/>
          </a:p>
          <a:p>
            <a:pPr marL="0" lvl="0" indent="0" algn="ctr">
              <a:buSzPct val="45000"/>
              <a:buNone/>
            </a:pPr>
            <a:r>
              <a:rPr lang="cs-CZ" dirty="0"/>
              <a:t>  vysvětlit</a:t>
            </a:r>
          </a:p>
          <a:p>
            <a:pPr marL="0" lvl="0" indent="0" algn="ctr">
              <a:buSzPct val="45000"/>
              <a:buNone/>
            </a:pPr>
            <a:endParaRPr lang="cs-CZ" dirty="0"/>
          </a:p>
          <a:p>
            <a:pPr marL="0" lvl="0" indent="0" algn="ctr">
              <a:buSzPct val="45000"/>
              <a:buNone/>
            </a:pPr>
            <a:r>
              <a:rPr lang="cs-CZ" dirty="0"/>
              <a:t>  pozorovat</a:t>
            </a:r>
          </a:p>
          <a:p>
            <a:pPr marL="0" lvl="0" indent="0" algn="ctr">
              <a:buSzPct val="45000"/>
              <a:buNone/>
            </a:pPr>
            <a:endParaRPr lang="cs-CZ" dirty="0"/>
          </a:p>
          <a:p>
            <a:pPr marL="0" lvl="0" indent="0" algn="ctr">
              <a:buSzPct val="45000"/>
              <a:buNone/>
            </a:pPr>
            <a:r>
              <a:rPr lang="cs-CZ" dirty="0"/>
              <a:t>  participovat</a:t>
            </a:r>
          </a:p>
          <a:p>
            <a:pPr marL="0" lvl="0" indent="0" algn="ctr">
              <a:buSzPct val="45000"/>
              <a:buNone/>
            </a:pPr>
            <a:endParaRPr lang="cs-CZ" dirty="0"/>
          </a:p>
          <a:p>
            <a:pPr marL="0" lvl="0" indent="0" algn="ctr">
              <a:buSzPct val="45000"/>
              <a:buNone/>
            </a:pPr>
            <a:r>
              <a:rPr lang="cs-CZ" dirty="0"/>
              <a:t>  rozhodovat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3C16A1-1595-4794-8B1D-0BBAC4CEAD0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14338" y="341727"/>
            <a:ext cx="11287125" cy="840230"/>
          </a:xfrm>
        </p:spPr>
        <p:txBody>
          <a:bodyPr wrap="square">
            <a:spAutoFit/>
          </a:bodyPr>
          <a:lstStyle/>
          <a:p>
            <a:pPr lvl="0"/>
            <a:r>
              <a:rPr lang="cs-CZ" sz="5400" b="1" dirty="0"/>
              <a:t>Základní oblasti spolupráce školy a rodiny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C1C1610-274C-4D91-AA56-520552B5E2B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4325" y="1771650"/>
            <a:ext cx="11387138" cy="4938769"/>
          </a:xfrm>
        </p:spPr>
        <p:txBody>
          <a:bodyPr>
            <a:normAutofit/>
          </a:bodyPr>
          <a:lstStyle/>
          <a:p>
            <a:pPr lvl="0">
              <a:buSzPct val="45000"/>
              <a:buFont typeface="StarSymbol"/>
              <a:buChar char="●"/>
            </a:pPr>
            <a:endParaRPr lang="cs-CZ" dirty="0"/>
          </a:p>
          <a:p>
            <a:pPr lvl="0">
              <a:buSzPct val="45000"/>
              <a:buFont typeface="StarSymbol"/>
              <a:buChar char="●"/>
            </a:pPr>
            <a:r>
              <a:rPr lang="cs-CZ" i="1" dirty="0"/>
              <a:t>Společný předmět – výchova.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 i="1" dirty="0"/>
              <a:t>Seznamování s chováním a začleněním dítěte do školního kolektivu.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 i="1" dirty="0"/>
              <a:t>Návrhy výchovných opatření.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 i="1" dirty="0"/>
              <a:t>Možnosti využití všech poradenských služeb ve škole.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 i="1" dirty="0"/>
              <a:t>Návrh na spolupráci s dalšími subjekty zajišťujícími specifické výchovné poradenství.</a:t>
            </a:r>
            <a:r>
              <a:rPr lang="cs-CZ" dirty="0"/>
              <a:t> </a:t>
            </a:r>
          </a:p>
          <a:p>
            <a:pPr lvl="0">
              <a:buSzPct val="45000"/>
              <a:buFont typeface="StarSymbol"/>
              <a:buChar char="●"/>
            </a:pPr>
            <a:endParaRPr lang="cs-CZ" sz="1600" dirty="0"/>
          </a:p>
          <a:p>
            <a:pPr marL="0" lvl="0" indent="0">
              <a:buSzPct val="45000"/>
              <a:buNone/>
            </a:pPr>
            <a:r>
              <a:rPr lang="cs-CZ" sz="1600" dirty="0"/>
              <a:t>								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138811-C45D-4D8F-8900-F51CB24719B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95835" y="300178"/>
            <a:ext cx="11555506" cy="923330"/>
          </a:xfrm>
        </p:spPr>
        <p:txBody>
          <a:bodyPr wrap="square">
            <a:spAutoFit/>
          </a:bodyPr>
          <a:lstStyle/>
          <a:p>
            <a:pPr lvl="0" algn="ctr"/>
            <a:r>
              <a:rPr lang="cs-CZ" sz="6000" b="1" dirty="0"/>
              <a:t>Očekávání při vzájemné spolupráci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A8C3430-27F1-4A8C-8B5E-AB0F2636B91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4423" y="1367860"/>
            <a:ext cx="11134165" cy="5189961"/>
          </a:xfrm>
        </p:spPr>
        <p:txBody>
          <a:bodyPr>
            <a:normAutofit lnSpcReduction="10000"/>
          </a:bodyPr>
          <a:lstStyle/>
          <a:p>
            <a:pPr marL="0" lvl="0" indent="0">
              <a:buSzPct val="45000"/>
              <a:buNone/>
            </a:pPr>
            <a:r>
              <a:rPr lang="cs-CZ" dirty="0">
                <a:solidFill>
                  <a:srgbClr val="FF0000"/>
                </a:solidFill>
              </a:rPr>
              <a:t>Očekávání rodičů:</a:t>
            </a:r>
          </a:p>
          <a:p>
            <a:pPr marL="864160" indent="-207386"/>
            <a:r>
              <a:rPr lang="cs-CZ" dirty="0"/>
              <a:t>získat rady</a:t>
            </a:r>
          </a:p>
          <a:p>
            <a:pPr marL="864160" indent="-207386"/>
            <a:r>
              <a:rPr lang="cs-CZ" dirty="0"/>
              <a:t>získat oblibu učitelů</a:t>
            </a:r>
          </a:p>
          <a:p>
            <a:pPr marL="864160" indent="-207386"/>
            <a:r>
              <a:rPr lang="cs-CZ" dirty="0"/>
              <a:t>bezproblémové učení </a:t>
            </a:r>
          </a:p>
          <a:p>
            <a:pPr marL="656774" indent="0">
              <a:buNone/>
            </a:pPr>
            <a:endParaRPr lang="cs-CZ" dirty="0"/>
          </a:p>
          <a:p>
            <a:pPr marL="0" lvl="0" indent="0">
              <a:buSzPct val="45000"/>
              <a:buNone/>
            </a:pPr>
            <a:r>
              <a:rPr lang="cs-CZ" dirty="0">
                <a:solidFill>
                  <a:srgbClr val="FF0000"/>
                </a:solidFill>
              </a:rPr>
              <a:t>Očekávání (školy) učitelů:</a:t>
            </a:r>
          </a:p>
          <a:p>
            <a:pPr marL="0" lvl="0" indent="0">
              <a:buSzPct val="45000"/>
              <a:buNone/>
            </a:pPr>
            <a:r>
              <a:rPr lang="cs-CZ" dirty="0"/>
              <a:t>	- ochota řešit společné problémy</a:t>
            </a:r>
          </a:p>
          <a:p>
            <a:pPr marL="0" lvl="0" indent="0">
              <a:buSzPct val="45000"/>
              <a:buNone/>
            </a:pPr>
            <a:r>
              <a:rPr lang="cs-CZ" dirty="0"/>
              <a:t>	- zájem o setkávání se s učitelem a plnění jejich požadavků</a:t>
            </a:r>
          </a:p>
          <a:p>
            <a:pPr marL="0" lvl="0" indent="0">
              <a:buSzPct val="45000"/>
              <a:buNone/>
            </a:pPr>
            <a:r>
              <a:rPr lang="cs-CZ" dirty="0"/>
              <a:t>	- péči a kontrolu o domácí úkoly a pomůcky</a:t>
            </a:r>
          </a:p>
          <a:p>
            <a:pPr marL="0" lvl="0" indent="0">
              <a:buSzPct val="45000"/>
              <a:buNone/>
            </a:pPr>
            <a:r>
              <a:rPr lang="cs-CZ" dirty="0"/>
              <a:t>	- zájem o děti a jejich volný čas </a:t>
            </a:r>
          </a:p>
          <a:p>
            <a:pPr marL="0" lvl="0" indent="0">
              <a:buSzPct val="45000"/>
              <a:buNone/>
            </a:pPr>
            <a:r>
              <a:rPr lang="cs-CZ" sz="1600" dirty="0"/>
              <a:t>										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19850" y="184341"/>
            <a:ext cx="8470393" cy="744347"/>
          </a:xfrm>
        </p:spPr>
        <p:txBody>
          <a:bodyPr>
            <a:normAutofit fontScale="90000"/>
          </a:bodyPr>
          <a:lstStyle/>
          <a:p>
            <a:r>
              <a:rPr lang="cs-CZ" sz="5400" b="1" dirty="0"/>
              <a:t>Aktuální stav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8600" y="1185864"/>
            <a:ext cx="11658600" cy="5487796"/>
          </a:xfrm>
        </p:spPr>
        <p:txBody>
          <a:bodyPr>
            <a:normAutofit lnSpcReduction="10000"/>
          </a:bodyPr>
          <a:lstStyle/>
          <a:p>
            <a:pPr marL="457200" indent="-457200" defTabSz="829544" hangingPunct="0">
              <a:buSzPct val="45000"/>
              <a:buFont typeface="Wingdings" panose="05000000000000000000" pitchFamily="2" charset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dirty="0">
                <a:latin typeface="Calibri" pitchFamily="34"/>
                <a:ea typeface="Microsoft YaHei" pitchFamily="2"/>
                <a:cs typeface="Calibri" pitchFamily="34"/>
              </a:rPr>
              <a:t>rodina ztratila mnohé ze svých dřívějších funkcí</a:t>
            </a:r>
          </a:p>
          <a:p>
            <a:pPr marL="457200" indent="-457200" defTabSz="829544" hangingPunct="0">
              <a:buFont typeface="Wingdings" panose="05000000000000000000" pitchFamily="2" charset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dirty="0">
              <a:latin typeface="Calibri" pitchFamily="34"/>
              <a:ea typeface="Microsoft YaHei" pitchFamily="2"/>
              <a:cs typeface="Calibri" pitchFamily="34"/>
            </a:endParaRPr>
          </a:p>
          <a:p>
            <a:pPr marL="457200" indent="-457200" defTabSz="829544" hangingPunct="0">
              <a:buSzPct val="45000"/>
              <a:buFont typeface="Wingdings" panose="05000000000000000000" pitchFamily="2" charset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kern="0" dirty="0">
                <a:latin typeface="Calibri" pitchFamily="34"/>
                <a:ea typeface="Microsoft YaHei" pitchFamily="2"/>
                <a:cs typeface="Calibri" pitchFamily="34"/>
              </a:rPr>
              <a:t>š</a:t>
            </a:r>
            <a:r>
              <a:rPr lang="cs-CZ" sz="2800" dirty="0">
                <a:latin typeface="Calibri" pitchFamily="34"/>
                <a:ea typeface="Microsoft YaHei" pitchFamily="2"/>
                <a:cs typeface="Calibri" pitchFamily="34"/>
              </a:rPr>
              <a:t>kola vytváří nový pohled na postoj k dítěti, čímž mění i přístup k rodině.</a:t>
            </a:r>
          </a:p>
          <a:p>
            <a:pPr marL="457200" indent="-457200" defTabSz="829544" hangingPunct="0">
              <a:buFont typeface="Wingdings" panose="05000000000000000000" pitchFamily="2" charset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dirty="0">
              <a:latin typeface="Calibri" pitchFamily="34"/>
              <a:ea typeface="Microsoft YaHei" pitchFamily="2"/>
              <a:cs typeface="Calibri" pitchFamily="34"/>
            </a:endParaRPr>
          </a:p>
          <a:p>
            <a:pPr marL="457200" indent="-457200" defTabSz="829544" hangingPunct="0">
              <a:buSzPct val="45000"/>
              <a:buFont typeface="Wingdings" panose="05000000000000000000" pitchFamily="2" charset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dirty="0">
                <a:latin typeface="Calibri" pitchFamily="34"/>
                <a:ea typeface="Microsoft YaHei" pitchFamily="2"/>
                <a:cs typeface="Calibri" pitchFamily="34"/>
              </a:rPr>
              <a:t>rozšiřování (prodlužování) školní docházky, organizování volného času. </a:t>
            </a:r>
          </a:p>
          <a:p>
            <a:pPr marL="457200" indent="-457200" defTabSz="829544" hangingPunct="0">
              <a:buSzPct val="45000"/>
              <a:buFont typeface="Wingdings" panose="05000000000000000000" pitchFamily="2" charset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dirty="0">
              <a:latin typeface="Calibri" pitchFamily="34"/>
              <a:ea typeface="Microsoft YaHei" pitchFamily="2"/>
              <a:cs typeface="Calibri" pitchFamily="34"/>
            </a:endParaRPr>
          </a:p>
          <a:p>
            <a:pPr marL="457200" indent="-457200" defTabSz="829544" hangingPunct="0">
              <a:buSzPct val="45000"/>
              <a:buFont typeface="Wingdings" panose="05000000000000000000" pitchFamily="2" charset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dirty="0">
                <a:latin typeface="Calibri" pitchFamily="34"/>
                <a:ea typeface="Microsoft YaHei" pitchFamily="2"/>
                <a:cs typeface="Calibri" pitchFamily="34"/>
              </a:rPr>
              <a:t>vliv masmédií a další aktivity úměrně zmenšují časové dotace </a:t>
            </a:r>
          </a:p>
          <a:p>
            <a:pPr marL="457200" indent="-457200" defTabSz="829544" hangingPunct="0">
              <a:buSzPct val="45000"/>
              <a:buFont typeface="Wingdings" panose="05000000000000000000" pitchFamily="2" charset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dirty="0">
                <a:latin typeface="Calibri" pitchFamily="34"/>
                <a:ea typeface="Microsoft YaHei" pitchFamily="2"/>
                <a:cs typeface="Calibri" pitchFamily="34"/>
              </a:rPr>
              <a:t>věnované přímému kontaktu s rodiči.</a:t>
            </a:r>
          </a:p>
          <a:p>
            <a:pPr marL="457200" indent="-457200" defTabSz="829544" hangingPunct="0">
              <a:buFont typeface="Wingdings" panose="05000000000000000000" pitchFamily="2" charset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dirty="0">
              <a:latin typeface="Calibri" pitchFamily="34"/>
              <a:ea typeface="Microsoft YaHei" pitchFamily="2"/>
              <a:cs typeface="Calibri" pitchFamily="34"/>
            </a:endParaRPr>
          </a:p>
          <a:p>
            <a:pPr marL="457200" indent="-457200" defTabSz="829544" hangingPunct="0">
              <a:buSzPct val="45000"/>
              <a:buFont typeface="Wingdings" panose="05000000000000000000" pitchFamily="2" charset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dirty="0">
                <a:latin typeface="Calibri" pitchFamily="34"/>
                <a:ea typeface="Microsoft YaHei" pitchFamily="2"/>
                <a:cs typeface="Calibri" pitchFamily="34"/>
              </a:rPr>
              <a:t>škole zůstává „monopol“ na různá osvědčení a na prověřování </a:t>
            </a:r>
          </a:p>
          <a:p>
            <a:pPr marL="457200" indent="-457200" defTabSz="829544" hangingPunct="0">
              <a:buSzPct val="45000"/>
              <a:buFont typeface="Wingdings" panose="05000000000000000000" pitchFamily="2" charset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dirty="0">
                <a:latin typeface="Calibri" pitchFamily="34"/>
                <a:ea typeface="Microsoft YaHei" pitchFamily="2"/>
                <a:cs typeface="Calibri" pitchFamily="34"/>
              </a:rPr>
              <a:t>a označení „kvality“ </a:t>
            </a:r>
            <a:r>
              <a:rPr lang="cs-CZ" sz="2800" kern="0" dirty="0">
                <a:latin typeface="Calibri" pitchFamily="34"/>
                <a:ea typeface="Microsoft YaHei" pitchFamily="2"/>
                <a:cs typeface="Calibri" pitchFamily="34"/>
              </a:rPr>
              <a:t>činnosti</a:t>
            </a:r>
            <a:endParaRPr lang="cs-CZ" sz="2800" dirty="0">
              <a:latin typeface="Calibri" pitchFamily="34"/>
              <a:ea typeface="Microsoft YaHei" pitchFamily="2"/>
              <a:cs typeface="Calibri" pitchFamily="34"/>
            </a:endParaRPr>
          </a:p>
          <a:p>
            <a:pPr algn="l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6774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BB2F77-AD66-4A83-BD50-A730B7ECB1D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00361" y="197401"/>
            <a:ext cx="11998712" cy="1588127"/>
          </a:xfrm>
        </p:spPr>
        <p:txBody>
          <a:bodyPr wrap="square">
            <a:spAutoFit/>
          </a:bodyPr>
          <a:lstStyle/>
          <a:p>
            <a:pPr lvl="0" algn="ctr"/>
            <a:r>
              <a:rPr lang="cs-CZ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Vzájemné postavení dílčích subjektů a cílů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244A5C1-01D3-4A3C-9D86-55456B5A3BD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7200" y="1750741"/>
            <a:ext cx="11530012" cy="4992959"/>
          </a:xfrm>
        </p:spPr>
        <p:txBody>
          <a:bodyPr/>
          <a:lstStyle/>
          <a:p>
            <a:pPr marL="0" lvl="0" indent="0">
              <a:buSzPct val="45000"/>
              <a:buNone/>
            </a:pPr>
            <a:r>
              <a:rPr lang="cs-CZ" dirty="0"/>
              <a:t>Rodina – plní hlavní funkce, včetně výchovné</a:t>
            </a:r>
          </a:p>
          <a:p>
            <a:pPr marL="0" lvl="0" indent="0">
              <a:buSzPct val="45000"/>
              <a:buNone/>
            </a:pPr>
            <a:r>
              <a:rPr lang="cs-CZ" dirty="0"/>
              <a:t>Škola – zastává místo rodiny funkce socializace</a:t>
            </a:r>
          </a:p>
          <a:p>
            <a:pPr marL="0" lvl="0" indent="0">
              <a:buSzPct val="45000"/>
              <a:buNone/>
            </a:pPr>
            <a:r>
              <a:rPr lang="cs-CZ" dirty="0"/>
              <a:t>Žák – individuální osobnost s individuálními potřebami</a:t>
            </a:r>
          </a:p>
          <a:p>
            <a:pPr marL="0" lvl="0" indent="0">
              <a:buNone/>
              <a:tabLst>
                <a:tab pos="361800" algn="l"/>
              </a:tabLst>
            </a:pPr>
            <a:endParaRPr lang="cs-CZ" dirty="0"/>
          </a:p>
          <a:p>
            <a:pPr marL="0" lvl="0" indent="0">
              <a:buNone/>
              <a:tabLst>
                <a:tab pos="361800" algn="l"/>
              </a:tabLst>
            </a:pPr>
            <a:r>
              <a:rPr lang="cs-CZ" dirty="0"/>
              <a:t>Obě instituce mají vůči dítěti společný cíl - podílet se na co nejharmoničtějším rozvoji jeho osobnosti. </a:t>
            </a:r>
            <a:r>
              <a:rPr lang="cs-CZ" sz="2000" dirty="0"/>
              <a:t>(Janiš, 2011)</a:t>
            </a:r>
          </a:p>
          <a:p>
            <a:pPr marL="0" lvl="0" indent="0">
              <a:buNone/>
              <a:tabLst>
                <a:tab pos="361800" algn="l"/>
              </a:tabLst>
            </a:pPr>
            <a:endParaRPr lang="cs-CZ" dirty="0"/>
          </a:p>
          <a:p>
            <a:pPr marL="0" lvl="0" indent="0">
              <a:buNone/>
              <a:tabLst>
                <a:tab pos="361800" algn="l"/>
              </a:tabLst>
            </a:pPr>
            <a:r>
              <a:rPr lang="cs-CZ" dirty="0"/>
              <a:t>Nejdůležitější je individuální poznání potřeb dítěte. </a:t>
            </a:r>
            <a:endParaRPr lang="cs-CZ" sz="1600" dirty="0"/>
          </a:p>
          <a:p>
            <a:pPr lvl="0">
              <a:buSzPct val="45000"/>
              <a:buFont typeface="StarSymbol"/>
              <a:buChar char="●"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313765" y="273355"/>
            <a:ext cx="11591363" cy="1145004"/>
          </a:xfrm>
        </p:spPr>
        <p:txBody>
          <a:bodyPr>
            <a:normAutofit/>
          </a:bodyPr>
          <a:lstStyle/>
          <a:p>
            <a:pPr lvl="0" algn="ctr"/>
            <a:r>
              <a:rPr lang="cs-CZ" sz="6000" b="1" dirty="0">
                <a:latin typeface="+mn-lt"/>
                <a:cs typeface="Times New Roman" pitchFamily="18"/>
              </a:rPr>
              <a:t>Faktory které ovlivňují komunikaci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618565" y="2572871"/>
            <a:ext cx="11152094" cy="4008040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cs-CZ" kern="0" dirty="0">
                <a:cs typeface="Times New Roman" pitchFamily="18"/>
              </a:rPr>
              <a:t>povinná školní docházka 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kern="0" dirty="0">
              <a:cs typeface="Times New Roman" pitchFamily="18"/>
            </a:endParaRPr>
          </a:p>
          <a:p>
            <a:pPr>
              <a:spcBef>
                <a:spcPts val="0"/>
              </a:spcBef>
            </a:pPr>
            <a:r>
              <a:rPr lang="cs-CZ" kern="0" dirty="0">
                <a:cs typeface="Times New Roman" pitchFamily="18"/>
              </a:rPr>
              <a:t>ve škole tráví dítě významnou část vlastního života.</a:t>
            </a:r>
          </a:p>
          <a:p>
            <a:pPr>
              <a:spcBef>
                <a:spcPts val="0"/>
              </a:spcBef>
            </a:pPr>
            <a:endParaRPr lang="cs-CZ" kern="0" dirty="0">
              <a:cs typeface="Times New Roman" pitchFamily="18"/>
            </a:endParaRPr>
          </a:p>
          <a:p>
            <a:pPr>
              <a:spcBef>
                <a:spcPts val="0"/>
              </a:spcBef>
            </a:pPr>
            <a:r>
              <a:rPr lang="cs-CZ" kern="0" dirty="0">
                <a:cs typeface="Times New Roman" pitchFamily="18"/>
              </a:rPr>
              <a:t>s délkou povinné školní docházky úměrně roste i vliv sociálního prostředí</a:t>
            </a:r>
          </a:p>
          <a:p>
            <a:pPr>
              <a:spcBef>
                <a:spcPts val="0"/>
              </a:spcBef>
            </a:pPr>
            <a:endParaRPr lang="cs-CZ" kern="0" dirty="0">
              <a:cs typeface="Times New Roman" pitchFamily="18"/>
            </a:endParaRPr>
          </a:p>
          <a:p>
            <a:pPr>
              <a:spcBef>
                <a:spcPts val="0"/>
              </a:spcBef>
            </a:pPr>
            <a:r>
              <a:rPr lang="cs-CZ" kern="0" dirty="0">
                <a:cs typeface="Times New Roman" pitchFamily="18"/>
              </a:rPr>
              <a:t>s některými vyučujícími dítě tráví mnohem více času, než se svými rodiči</a:t>
            </a:r>
          </a:p>
          <a:p>
            <a:pPr>
              <a:spcBef>
                <a:spcPts val="0"/>
              </a:spcBef>
            </a:pPr>
            <a:endParaRPr lang="cs-CZ" sz="3266" kern="0" dirty="0">
              <a:solidFill>
                <a:srgbClr val="FF00CC"/>
              </a:solidFill>
              <a:cs typeface="Times New Roman" pitchFamily="18"/>
            </a:endParaRP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241732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828</Words>
  <Application>Microsoft Office PowerPoint</Application>
  <PresentationFormat>Širokoúhlá obrazovka</PresentationFormat>
  <Paragraphs>160</Paragraphs>
  <Slides>17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6" baseType="lpstr">
      <vt:lpstr>Arial</vt:lpstr>
      <vt:lpstr>Calibri</vt:lpstr>
      <vt:lpstr>Calibri Light</vt:lpstr>
      <vt:lpstr>Liberation Sans</vt:lpstr>
      <vt:lpstr>Liberation Serif</vt:lpstr>
      <vt:lpstr>StarSymbol</vt:lpstr>
      <vt:lpstr>Times New Roman</vt:lpstr>
      <vt:lpstr>Wingdings</vt:lpstr>
      <vt:lpstr>Motiv Office</vt:lpstr>
      <vt:lpstr>13. Komunikace mezi školu a rodinou. Prostředky vzájemné komunikace. </vt:lpstr>
      <vt:lpstr>ŠKOLA - RODINA </vt:lpstr>
      <vt:lpstr>Prezentace aplikace PowerPoint</vt:lpstr>
      <vt:lpstr>Zásady komunikace</vt:lpstr>
      <vt:lpstr>Základní oblasti spolupráce školy a rodiny</vt:lpstr>
      <vt:lpstr>Očekávání při vzájemné spolupráci</vt:lpstr>
      <vt:lpstr>Aktuální stav</vt:lpstr>
      <vt:lpstr>Vzájemné postavení dílčích subjektů a cílů</vt:lpstr>
      <vt:lpstr>Faktory které ovlivňují komunikaci</vt:lpstr>
      <vt:lpstr>Problémové okruhy:</vt:lpstr>
      <vt:lpstr>Problémové okruhy:</vt:lpstr>
      <vt:lpstr>Možnosti komunikace mezi  rodinou a školou:</vt:lpstr>
      <vt:lpstr>A) přímý osobní kontakt </vt:lpstr>
      <vt:lpstr>B) písemné formy komunikace</vt:lpstr>
      <vt:lpstr>C) účast příslušníků na pedagogických i nepedagogických aktivitách školy</vt:lpstr>
      <vt:lpstr>D) zprostředkované způsoby komunikace</vt:lpstr>
      <vt:lpstr>Zdroje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13. Komunikace mezi školu a rodinou. Prostředky vzájemné komunikace.  </dc:title>
  <dc:creator>jan0010</dc:creator>
  <cp:lastModifiedBy>jan0010</cp:lastModifiedBy>
  <cp:revision>30</cp:revision>
  <dcterms:created xsi:type="dcterms:W3CDTF">2018-09-05T12:01:57Z</dcterms:created>
  <dcterms:modified xsi:type="dcterms:W3CDTF">2025-04-04T07:20:12Z</dcterms:modified>
</cp:coreProperties>
</file>