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90" r:id="rId4"/>
    <p:sldId id="291" r:id="rId5"/>
    <p:sldId id="256" r:id="rId6"/>
    <p:sldId id="257" r:id="rId7"/>
    <p:sldId id="258" r:id="rId8"/>
    <p:sldId id="260" r:id="rId9"/>
    <p:sldId id="261" r:id="rId10"/>
    <p:sldId id="259" r:id="rId11"/>
    <p:sldId id="262" r:id="rId12"/>
    <p:sldId id="281" r:id="rId13"/>
    <p:sldId id="282" r:id="rId14"/>
    <p:sldId id="283" r:id="rId15"/>
    <p:sldId id="284" r:id="rId16"/>
    <p:sldId id="285" r:id="rId17"/>
    <p:sldId id="274" r:id="rId18"/>
    <p:sldId id="286" r:id="rId19"/>
    <p:sldId id="277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EA840-AE69-4D04-9D08-2DDAE4D84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74F123-645F-4000-9F39-9F6D4ABCB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7633BC-2844-436C-A1F9-DED8AF43B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3937D-522D-4FF1-B9C1-0E7A7A61B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643B5D-5C3B-48E2-B493-7EE3E2C6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04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7B7E0-A68D-44C3-ADB6-DDB32AEF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9E25AA-4052-42FB-9CE8-706A487D4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693FA6-C51C-40A8-A717-FBA30B74D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98AFB0-4CF0-407A-A71F-977EBA704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2F3863-9F61-4202-9734-BF210E81A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55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79EF228-1DF3-42F7-B01B-A9516740B2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5E51B8-3FD3-4CA6-ABBE-4948E50FA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043E6F-92E9-494A-A703-A0C4EC80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D30825-915F-42B3-8483-6E4B5B0AE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2BF8E9-2002-47FF-8D62-A3D032E7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41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1FD27-5E79-4C31-BB27-34EA49754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4C2CB3-0930-4B1F-A4B9-F94B553E5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6C7F20-709E-4C05-A982-EABE88B32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30A195-5000-4DB3-9C7F-A2D97A87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0CE3E0-FBA4-4E89-BCDA-BB073E43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10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A27BE-8692-4B1F-A0C9-52DDB60E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D5F97B-64CF-40D4-9E97-0C468921D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0D8CDA-9EF5-42C9-9C1F-7CC7C58E7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07E250-D807-4D80-B411-EBAA7DFB8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86A9BC-7CD8-4403-9843-21FDC24E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47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80202-46E7-4707-A141-BF77592C0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D5347-8396-42D1-BEEB-D8C766800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2B9339-6F5B-46BE-9406-EDFF1D737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5ED543-2ECB-45EC-9359-3036F40E8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F00C24-35B4-41A1-B2BC-843D8C7E8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89ADDB-5E3A-474E-B7EB-5C1EC8334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66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E8753-C56B-48E8-BC35-C4DC15EC9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2AFB28-2527-4498-9E3A-99B062006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251122-AAC4-4DA0-973A-24F665320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205B6C1-7832-4810-AE4F-B536DF0C17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CBDE85-1AFC-4666-800B-01711EBA44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303102-F223-4D71-95FC-F7FB2470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D00A3C4-D385-414D-8B2E-323DAEBB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088D209-6C9B-4932-802D-084A8D30F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98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F1002-F70D-4693-AE1C-D3FB8063C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521A68C-096C-4C6F-98D8-2DB2FBA52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159A5E0-4167-49E4-80C2-9340CC6AE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9A45F9-DDF7-43DA-8EE3-40E93A67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80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8B0D040-7098-4753-80BB-CBDBD2C8E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B5E887-B121-4569-A712-E73559846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625309-2F21-4DA2-A1FD-707FD6706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29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31DCC-0E02-4472-8108-BB0A61920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86B2EC-39C2-462F-B2FA-7BE4E2D99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465DBF-7A1B-4F24-95A9-66B844B93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6F4262-EFED-4682-924C-869636709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556D3D-DE1B-4251-BBFA-984C66CC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64CBF1-723A-43C3-9635-2F0A0D706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13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39DD3F-D9A0-4BEC-8BE5-8F2C0E8D0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87CAFD-0621-4461-A73A-7ECC47DFD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D542F6-3CDC-4882-B202-2B2D09062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50BDF3-71C6-40FC-B594-A9E58B6B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3FFFE9-A083-4629-B89F-B727EEB55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06F7EC-CEBF-43DC-A27F-4894F200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88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633341-B6DA-475F-86F1-04AB8B2E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88D2E8-BA6F-4114-8F8C-11CF73983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7C9BD2-4659-43C0-97F0-DC3AF6A663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8A3B-9E2B-4FA7-980F-9196A572A000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9B0B65-A8A7-4629-B412-9E7590877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A37E2D-9A9E-4C4C-8308-1C99F9018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87F3C-F3EC-47DC-AB64-9BEF7811D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14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911" y="158045"/>
            <a:ext cx="11842045" cy="1806222"/>
          </a:xfrm>
        </p:spPr>
        <p:txBody>
          <a:bodyPr>
            <a:noAutofit/>
          </a:bodyPr>
          <a:lstStyle/>
          <a:p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POJETÍ PŘEDMĚTU TEORIE VÝCHOVY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4786322"/>
            <a:ext cx="6400800" cy="852478"/>
          </a:xfrm>
        </p:spPr>
        <p:txBody>
          <a:bodyPr>
            <a:normAutofit/>
          </a:bodyPr>
          <a:lstStyle/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952498"/>
          </a:xfrm>
        </p:spPr>
        <p:txBody>
          <a:bodyPr>
            <a:no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eenage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990726"/>
            <a:ext cx="11601450" cy="4562473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ojem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teenage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(z angl.)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označení pro mladého člověka, zpravidla ve věku 11–19 let). V češtině se užívá označení „náctiletí“. Všeobecně se označení používá pro mladého člověka v období dospívání.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818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8787" y="574766"/>
            <a:ext cx="10937966" cy="3052354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POHLED NA  GENERACE V PRŮBĚHU STALETÍ 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(vybraná období)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633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4731" y="300447"/>
            <a:ext cx="10937966" cy="84255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n-lt"/>
              </a:rPr>
              <a:t>Ztracená generace </a:t>
            </a:r>
            <a:r>
              <a:rPr lang="cs-CZ" dirty="0"/>
              <a:t>(1901-1924)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7640" y="1280161"/>
            <a:ext cx="11826240" cy="5277394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Charakteristika:</a:t>
            </a:r>
          </a:p>
          <a:p>
            <a:pPr algn="l"/>
            <a:endParaRPr lang="cs-CZ" sz="2800" dirty="0"/>
          </a:p>
          <a:p>
            <a:pPr marL="342900" indent="-342900" algn="l">
              <a:buFontTx/>
              <a:buChar char="-"/>
            </a:pPr>
            <a:r>
              <a:rPr lang="cs-CZ" sz="2800" dirty="0"/>
              <a:t>1. světová válka 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absence potencionálních manželů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poptávka po sexuálních službách pro trvale zraněné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vliv církve na instituci manželství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převládá tradiční model rodiny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výběr budoucího partnera ze strany rodičů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prosazování pohlavní výchovy (osvěty) do škol (učitelé + lékaři)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koedukovaná výuka i výchova </a:t>
            </a:r>
          </a:p>
          <a:p>
            <a:pPr marL="342900" indent="-342900" algn="l"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07243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4731" y="137161"/>
            <a:ext cx="10937966" cy="103631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Tichá generace </a:t>
            </a:r>
            <a:r>
              <a:rPr lang="cs-CZ" dirty="0"/>
              <a:t>(1925-1945)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5760" y="1375953"/>
            <a:ext cx="11673840" cy="5344885"/>
          </a:xfrm>
        </p:spPr>
        <p:txBody>
          <a:bodyPr/>
          <a:lstStyle/>
          <a:p>
            <a:pPr algn="l"/>
            <a:r>
              <a:rPr lang="cs-CZ" sz="2800" dirty="0"/>
              <a:t>Charakteristika: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historicky početně menší generace než generace přechozí (2. světová válka)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převládá dosud tradiční model rodiny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hospodářská krize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vysoká zaměstnanost žen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volná láska (intelektuální problém – Lenin, </a:t>
            </a:r>
            <a:r>
              <a:rPr lang="cs-CZ" sz="2800" dirty="0" err="1"/>
              <a:t>Teige</a:t>
            </a:r>
            <a:r>
              <a:rPr lang="cs-CZ" sz="2800" dirty="0"/>
              <a:t>, Štýrský aj.)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průmyslové lokality – problém prostituce, alkoholismu, nelegální potraty atd.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rozšíření erotických a porno časopisů (první porno filmy) Extáze – Machatý, Obrátil aj.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boj proti pohlavně přenosným chorobám </a:t>
            </a:r>
          </a:p>
          <a:p>
            <a:pPr marL="342900" indent="-342900" algn="l">
              <a:buFontTx/>
              <a:buChar char="-"/>
            </a:pPr>
            <a:endParaRPr lang="cs-CZ" sz="2800" dirty="0"/>
          </a:p>
          <a:p>
            <a:pPr marL="342900" indent="-342900" algn="l">
              <a:buFontTx/>
              <a:buChar char="-"/>
            </a:pPr>
            <a:endParaRPr lang="cs-CZ" dirty="0"/>
          </a:p>
          <a:p>
            <a:pPr marL="342900" indent="-342900" algn="l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884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9561" y="213361"/>
            <a:ext cx="11815353" cy="83819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n-lt"/>
              </a:rPr>
              <a:t>Generace Baby </a:t>
            </a:r>
            <a:r>
              <a:rPr lang="cs-CZ" b="1" dirty="0" err="1">
                <a:latin typeface="+mn-lt"/>
              </a:rPr>
              <a:t>boomers</a:t>
            </a:r>
            <a:r>
              <a:rPr lang="cs-CZ" b="1" dirty="0">
                <a:latin typeface="+mn-lt"/>
              </a:rPr>
              <a:t> </a:t>
            </a:r>
            <a:r>
              <a:rPr lang="cs-CZ" dirty="0"/>
              <a:t>(1946–1964)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" y="1158240"/>
            <a:ext cx="11689079" cy="54864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cs-CZ" sz="2800" dirty="0"/>
              <a:t>Charakteristika: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v současné době velká zátěž pro sociální systém (náznaky ageismu) – tato generace je dnes v důchodovém věku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představa o trvalém míru (nadšení, optimismus, brigády, trvalost instituce rodiny apod.)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nárůst rozvodovosti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ztráta autority otce v rodině a snaha o separaci od původní rodiny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1. sexuální revoluce (penicilín)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erotické časopisy a porno časopisy (Playboy – </a:t>
            </a:r>
            <a:r>
              <a:rPr lang="cs-CZ" sz="2800" dirty="0" err="1"/>
              <a:t>Monroe</a:t>
            </a:r>
            <a:r>
              <a:rPr lang="cs-CZ" sz="2800" dirty="0"/>
              <a:t>, 1953)</a:t>
            </a:r>
          </a:p>
          <a:p>
            <a:pPr marL="342900" indent="-342900" algn="l">
              <a:buFontTx/>
              <a:buChar char="-"/>
            </a:pPr>
            <a:r>
              <a:rPr lang="cs-CZ" sz="2800" dirty="0" err="1"/>
              <a:t>Kinsey</a:t>
            </a:r>
            <a:r>
              <a:rPr lang="cs-CZ" sz="2800" dirty="0"/>
              <a:t> – 1948 – Sexuální chování muže (každá pátá – zneužita, 47 % - orální sex, masturbaci 92 % mužů, 62 % žen, SM praktiky – 12 % žen a 22 % muži) 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akce PN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2 .sexuální revoluce – hormonální antikoncepce (1957) – převládá funkce rekreační nad funkcí reprodukční</a:t>
            </a:r>
          </a:p>
          <a:p>
            <a:pPr marL="342900" indent="-342900" algn="l">
              <a:buFontTx/>
              <a:buChar char="-"/>
            </a:pPr>
            <a:r>
              <a:rPr lang="cs-CZ" sz="2800" dirty="0" err="1"/>
              <a:t>hippies</a:t>
            </a:r>
            <a:r>
              <a:rPr lang="cs-CZ" sz="2800" dirty="0"/>
              <a:t> (drogy – marihuana, LSD)</a:t>
            </a:r>
          </a:p>
        </p:txBody>
      </p:sp>
    </p:spTree>
    <p:extLst>
      <p:ext uri="{BB962C8B-B14F-4D97-AF65-F5344CB8AC3E}">
        <p14:creationId xmlns:p14="http://schemas.microsoft.com/office/powerpoint/2010/main" val="443607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4731" y="444137"/>
            <a:ext cx="10937966" cy="942703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Generace X </a:t>
            </a:r>
            <a:r>
              <a:rPr lang="cs-CZ" dirty="0">
                <a:latin typeface="+mn-lt"/>
              </a:rPr>
              <a:t>(1965-1980)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1" y="1386840"/>
            <a:ext cx="11325496" cy="5170714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Charakteristika: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ze systému hodnot postupně vypadává hodnota rodina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postupně se zvyšuje věk pro vstup do manželství a narození prvního dítěte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získávání předmanželských sexuálních zkušeností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vysoká zaměstnanost žen – negativní dopady (na rodinu, výchovu)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„injekce“ ze strany státu na zvyšování počtu dětí</a:t>
            </a:r>
          </a:p>
          <a:p>
            <a:pPr marL="342900" indent="-342900" algn="l">
              <a:buFontTx/>
              <a:buChar char="-"/>
            </a:pPr>
            <a:r>
              <a:rPr lang="cs-CZ" sz="2400" dirty="0"/>
              <a:t>předmanželský pohlavní styk – naprosto tolerovaná norma</a:t>
            </a:r>
          </a:p>
          <a:p>
            <a:pPr marL="342900" indent="-342900" algn="l">
              <a:buFontTx/>
              <a:buChar char="-"/>
            </a:pPr>
            <a:r>
              <a:rPr lang="cs-CZ" sz="2400" dirty="0"/>
              <a:t>nárůst svobodných matek</a:t>
            </a:r>
          </a:p>
          <a:p>
            <a:pPr marL="342900" indent="-342900" algn="l">
              <a:buFontTx/>
              <a:buChar char="-"/>
            </a:pPr>
            <a:r>
              <a:rPr lang="cs-CZ" sz="2400" dirty="0"/>
              <a:t>nechtěné těhotenství – ponižující interrupční komise (od 50. let až do roku 1986)</a:t>
            </a:r>
          </a:p>
          <a:p>
            <a:pPr marL="342900" indent="-342900" algn="l">
              <a:buFontTx/>
              <a:buChar char="-"/>
            </a:pPr>
            <a:r>
              <a:rPr lang="cs-CZ" sz="2400" dirty="0"/>
              <a:t>antikoncepce (DANA – prim. Šráček)</a:t>
            </a:r>
          </a:p>
          <a:p>
            <a:pPr marL="342900" indent="-342900" algn="l">
              <a:buFontTx/>
              <a:buChar char="-"/>
            </a:pPr>
            <a:endParaRPr lang="cs-CZ" sz="2400" dirty="0"/>
          </a:p>
          <a:p>
            <a:pPr marL="342900" indent="-342900" algn="l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608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800" y="444137"/>
            <a:ext cx="11582400" cy="92746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>
                <a:latin typeface="+mn-lt"/>
              </a:rPr>
              <a:t>Generace Y</a:t>
            </a:r>
            <a:r>
              <a:rPr lang="cs-CZ" b="1" dirty="0"/>
              <a:t> </a:t>
            </a:r>
            <a:r>
              <a:rPr lang="cs-CZ" dirty="0"/>
              <a:t>(1981 – 1999)</a:t>
            </a:r>
            <a:r>
              <a:rPr lang="cs-CZ" sz="6000" dirty="0"/>
              <a:t> „mileniálové“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4800" y="1637211"/>
            <a:ext cx="11477896" cy="492034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2800" dirty="0"/>
              <a:t>Charakteristika: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generace  vyrůstající v IT prostředí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navenek působí arogantně, nemají zodpovědnost, mají velké ambice a umí anglicky, málo samostatnosti „</a:t>
            </a:r>
            <a:r>
              <a:rPr lang="cs-CZ" sz="2800" dirty="0" err="1"/>
              <a:t>mamahotel</a:t>
            </a:r>
            <a:r>
              <a:rPr lang="cs-CZ" sz="2800" dirty="0"/>
              <a:t>“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rychlý životní styl – snem je cestovat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trvalá rodina a dítě není primární hodnota 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velké finanční nároky (neomezení finanční příjem)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tolerance k sexuálním menšinám a registrovanému partnerství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30 % dětí se rodí mimo manželství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výrazný pokles interrupcí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seznámení pomoci IT (svatba na první pohled, farmář hledá ženu atd.)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kamarád s výhodou </a:t>
            </a:r>
          </a:p>
          <a:p>
            <a:pPr marL="342900" indent="-342900" algn="l">
              <a:buFontTx/>
              <a:buChar char="-"/>
            </a:pPr>
            <a:endParaRPr lang="cs-CZ" sz="2800" dirty="0"/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859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4731" y="182881"/>
            <a:ext cx="10937966" cy="975360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Generace Y</a:t>
            </a:r>
            <a:r>
              <a:rPr lang="cs-CZ" b="1" dirty="0"/>
              <a:t> </a:t>
            </a:r>
            <a:r>
              <a:rPr lang="cs-CZ" dirty="0"/>
              <a:t>(1981 – 1999)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" y="1158241"/>
            <a:ext cx="11780520" cy="5399313"/>
          </a:xfrm>
        </p:spPr>
        <p:txBody>
          <a:bodyPr/>
          <a:lstStyle/>
          <a:p>
            <a:pPr algn="l"/>
            <a:r>
              <a:rPr lang="cs-CZ" sz="2400" b="1" dirty="0"/>
              <a:t>Kamarád s výhodou</a:t>
            </a:r>
          </a:p>
          <a:p>
            <a:r>
              <a:rPr lang="cs-CZ" sz="2400" dirty="0"/>
              <a:t>Jedná se o muže, s kterým lze (alespoň podle odborníků) zažít ten nejlepší sex. K jistým znakům patří:</a:t>
            </a:r>
          </a:p>
          <a:p>
            <a:endParaRPr lang="cs-CZ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především dobrá znalost jeho vlastností atd.,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pocit bezpečnosti v jeho blízkosti, a to včetně sexu,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mnohem lépe lze pochopit své sexuální tužby, přání a pocity,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zmiňovaný vztah lze libovolně v každém okamžiku ukončit,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nespadá sem žárlivost na případného partnera.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297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4731" y="300447"/>
            <a:ext cx="10937966" cy="1101634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Generace Z</a:t>
            </a:r>
            <a:r>
              <a:rPr lang="cs-CZ" b="1" dirty="0"/>
              <a:t> </a:t>
            </a:r>
            <a:r>
              <a:rPr lang="cs-CZ" dirty="0"/>
              <a:t>(2000 – 2015)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9080" y="1863634"/>
            <a:ext cx="11523616" cy="4693920"/>
          </a:xfrm>
        </p:spPr>
        <p:txBody>
          <a:bodyPr>
            <a:normAutofit/>
          </a:bodyPr>
          <a:lstStyle/>
          <a:p>
            <a:pPr algn="l"/>
            <a:r>
              <a:rPr lang="cs-CZ" sz="2400" dirty="0"/>
              <a:t>Charakteristika:</a:t>
            </a:r>
          </a:p>
          <a:p>
            <a:pPr algn="l"/>
            <a:endParaRPr lang="cs-CZ" sz="2400" dirty="0"/>
          </a:p>
          <a:p>
            <a:pPr marL="342900" indent="-342900" algn="l">
              <a:buFontTx/>
              <a:buChar char="-"/>
            </a:pPr>
            <a:r>
              <a:rPr lang="cs-CZ" sz="2400" dirty="0"/>
              <a:t>komunikace výhradně IT prostředí</a:t>
            </a:r>
          </a:p>
          <a:p>
            <a:pPr marL="342900" indent="-342900" algn="l">
              <a:buFontTx/>
              <a:buChar char="-"/>
            </a:pPr>
            <a:r>
              <a:rPr lang="cs-CZ" sz="2400" dirty="0"/>
              <a:t>pokles zájmu o pohybové aktivity</a:t>
            </a:r>
          </a:p>
          <a:p>
            <a:pPr marL="342900" indent="-342900" algn="l">
              <a:buFontTx/>
              <a:buChar char="-"/>
            </a:pPr>
            <a:r>
              <a:rPr lang="cs-CZ" sz="2400" dirty="0"/>
              <a:t>kladnější vztah k tzv. lehkým drogám, alkoholu, nikotinu</a:t>
            </a:r>
          </a:p>
          <a:p>
            <a:pPr marL="342900" indent="-342900" algn="l">
              <a:buFontTx/>
              <a:buChar char="-"/>
            </a:pPr>
            <a:r>
              <a:rPr lang="cs-CZ" sz="2400" dirty="0"/>
              <a:t>dospívání (puberta) mnohem dříve než u předchozích generací</a:t>
            </a:r>
          </a:p>
          <a:p>
            <a:pPr marL="342900" indent="-342900" algn="l">
              <a:buFontTx/>
              <a:buChar char="-"/>
            </a:pPr>
            <a:r>
              <a:rPr lang="cs-CZ" sz="2400" dirty="0"/>
              <a:t>rodiny jsou rekonstruované (rodiče nejsou přímo biologickými rodiči) obdobně sourozenci</a:t>
            </a:r>
          </a:p>
        </p:txBody>
      </p:sp>
    </p:spTree>
    <p:extLst>
      <p:ext uri="{BB962C8B-B14F-4D97-AF65-F5344CB8AC3E}">
        <p14:creationId xmlns:p14="http://schemas.microsoft.com/office/powerpoint/2010/main" val="3491292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4731" y="444137"/>
            <a:ext cx="10937966" cy="973183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Generace Z</a:t>
            </a:r>
            <a:r>
              <a:rPr lang="cs-CZ" b="1" dirty="0"/>
              <a:t> </a:t>
            </a:r>
            <a:r>
              <a:rPr lang="cs-CZ" dirty="0"/>
              <a:t>(2000 – 2015)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3881" y="1863634"/>
            <a:ext cx="11218816" cy="4693920"/>
          </a:xfrm>
        </p:spPr>
        <p:txBody>
          <a:bodyPr>
            <a:normAutofit/>
          </a:bodyPr>
          <a:lstStyle/>
          <a:p>
            <a:pPr algn="l"/>
            <a:endParaRPr lang="cs-CZ" sz="2400" dirty="0"/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Charakteristika: </a:t>
            </a:r>
          </a:p>
          <a:p>
            <a:pPr algn="l"/>
            <a:endParaRPr lang="cs-CZ" sz="2800" dirty="0"/>
          </a:p>
          <a:p>
            <a:pPr marL="342900" indent="-342900" algn="l">
              <a:buFontTx/>
              <a:buChar char="-"/>
            </a:pPr>
            <a:r>
              <a:rPr lang="cs-CZ" sz="2800" dirty="0"/>
              <a:t>všechny informace jsou snadnou dohledatelné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negativní postoj ke vzdělávání (umělá inteligence)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mnohem dříve si začínají uvědomovat svou sexuální identitu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seznamovací portály</a:t>
            </a:r>
          </a:p>
        </p:txBody>
      </p:sp>
    </p:spTree>
    <p:extLst>
      <p:ext uri="{BB962C8B-B14F-4D97-AF65-F5344CB8AC3E}">
        <p14:creationId xmlns:p14="http://schemas.microsoft.com/office/powerpoint/2010/main" val="415259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/>
              <a:t>Vznik vědní disciplíny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4444" y="2122311"/>
            <a:ext cx="11345334" cy="4370563"/>
          </a:xfrm>
        </p:spPr>
        <p:txBody>
          <a:bodyPr>
            <a:normAutofit/>
          </a:bodyPr>
          <a:lstStyle/>
          <a:p>
            <a:r>
              <a:rPr lang="cs-CZ" sz="3200" dirty="0"/>
              <a:t>jasně vymezený (definovaný) předmět svého zkoumání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souborem výzkumných prostředků, metod a technik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vnitřně strukturovaný systém dílčích obsahů (oborů)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pojmový aparát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4731" y="182881"/>
            <a:ext cx="10937966" cy="1005840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Generace Alfa </a:t>
            </a:r>
            <a:r>
              <a:rPr lang="cs-CZ" dirty="0"/>
              <a:t>(2015)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55320" y="1478280"/>
            <a:ext cx="11127376" cy="5079274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Charakteristika: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bude se rodit věkově starším rodičům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závislost na IT téměř po 24 hodin denně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práci nepovažují za bezpodmínečnou podmínku k získání peněz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k osobnímu uspokojení stačí vzrušující aktivita v IT prostředí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není čas na seznamování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poroste neplodnost</a:t>
            </a:r>
          </a:p>
          <a:p>
            <a:pPr marL="342900" indent="-342900" algn="l">
              <a:buFontTx/>
              <a:buChar char="-"/>
            </a:pPr>
            <a:r>
              <a:rPr lang="cs-CZ" sz="2800" dirty="0"/>
              <a:t>když sex, tak kvalitní a ihned (podpůrné látky), sexuální náhradní prostředky </a:t>
            </a:r>
          </a:p>
          <a:p>
            <a:pPr marL="342900" indent="-342900" algn="l">
              <a:buFontTx/>
              <a:buChar char="-"/>
            </a:pPr>
            <a:endParaRPr lang="cs-CZ" sz="2800" dirty="0"/>
          </a:p>
          <a:p>
            <a:pPr marL="342900" indent="-342900" algn="l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89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911" y="404664"/>
            <a:ext cx="11853333" cy="93610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Základní věkové kategorie (terminologie)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09155" y="1478844"/>
            <a:ext cx="7507111" cy="5249334"/>
          </a:xfrm>
        </p:spPr>
        <p:txBody>
          <a:bodyPr>
            <a:norm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dítě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mladiství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mládež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sz="3200" dirty="0"/>
          </a:p>
          <a:p>
            <a:pPr lvl="1" algn="l"/>
            <a:r>
              <a:rPr lang="cs-CZ" sz="3200" b="1" dirty="0"/>
              <a:t>právní prostředí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nezletilost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zletilost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cs-CZ" sz="3200" dirty="0"/>
          </a:p>
          <a:p>
            <a:pPr lvl="2" algn="l"/>
            <a:r>
              <a:rPr lang="cs-CZ" sz="3200" b="1" dirty="0"/>
              <a:t>školní prostředí </a:t>
            </a:r>
          </a:p>
          <a:p>
            <a:pPr lvl="2" algn="l"/>
            <a:r>
              <a:rPr lang="cs-CZ" sz="3200" b="1" dirty="0"/>
              <a:t>   	</a:t>
            </a:r>
            <a:r>
              <a:rPr lang="cs-CZ" sz="3200" dirty="0"/>
              <a:t>žák - student</a:t>
            </a:r>
          </a:p>
        </p:txBody>
      </p:sp>
    </p:spTree>
    <p:extLst>
      <p:ext uri="{BB962C8B-B14F-4D97-AF65-F5344CB8AC3E}">
        <p14:creationId xmlns:p14="http://schemas.microsoft.com/office/powerpoint/2010/main" val="772782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Východiska (dokumenty)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6960" y="2132856"/>
            <a:ext cx="7543801" cy="3736238"/>
          </a:xfrm>
        </p:spPr>
        <p:txBody>
          <a:bodyPr>
            <a:normAutofit fontScale="92500"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sz="3000" dirty="0"/>
              <a:t> Lisabonská deklarace EU,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3000" dirty="0"/>
              <a:t> Národní program rozvoje vzdělávání (Bílá kniha),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3000" dirty="0"/>
              <a:t> Koncepce státní politiky pro oblast dětí a mládeže.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3000" dirty="0"/>
              <a:t> Strategie prevence sociálně patologických jevů,,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3000" dirty="0"/>
              <a:t> Rámcový vzdělávací program pro základní vzdělávání </a:t>
            </a:r>
          </a:p>
          <a:p>
            <a:pPr lvl="0"/>
            <a:r>
              <a:rPr lang="cs-CZ" sz="3000" dirty="0"/>
              <a:t>aj.</a:t>
            </a:r>
          </a:p>
          <a:p>
            <a:endParaRPr lang="cs-CZ" sz="3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98E11-B9EB-4710-B3F9-3383BB008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" y="457200"/>
            <a:ext cx="11734800" cy="153923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Děti a mládež v současné společnosti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10A964-F956-4533-A58D-168DA9E3A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156960"/>
            <a:ext cx="9144000" cy="54864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576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1036318"/>
          </a:xfrm>
        </p:spPr>
        <p:txBody>
          <a:bodyPr>
            <a:noAutofit/>
          </a:bodyPr>
          <a:lstStyle/>
          <a:p>
            <a:r>
              <a:rPr lang="cs-CZ" b="1" dirty="0">
                <a:latin typeface="+mn-lt"/>
              </a:rPr>
              <a:t>Dítě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11601450" cy="502919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Dítě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každá lidská bytost mladší 18 let, není-li jinak upraven zákonem příslušné země. Definice vychází z Úmluvy o právech dítěte (1989), schválen Valným shromážděním OSN.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právním prostředí rozeznáváme ještě termín </a:t>
            </a:r>
            <a:r>
              <a:rPr lang="cs-CZ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nezletilý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„S daným pojmem úzce souvisí pojem </a:t>
            </a:r>
            <a:r>
              <a:rPr lang="cs-CZ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žák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kterým je označována osoba v rámci organizovaného procesu vzdělávání institucí základní nebo střední školy. Někdy se na úrovni střední školy používá neformální označení student, ale oslovení student je typické pro vysoké školy.“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(Janiš st., Skopalová, Janiš ml., 2017, s. 23)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82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933448"/>
          </a:xfrm>
        </p:spPr>
        <p:txBody>
          <a:bodyPr>
            <a:noAutofit/>
          </a:bodyPr>
          <a:lstStyle/>
          <a:p>
            <a:r>
              <a:rPr lang="cs-CZ" sz="5400" b="1" dirty="0">
                <a:latin typeface="+mn-lt"/>
              </a:rPr>
              <a:t>Dětství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11601450" cy="5105399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českém prostředí se za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dětství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považuje období od narození do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let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tzn. do období, kdy získává občanský průkaz           získání zodpovědnosti, končí povinná školní docházka.  Převládající náplní volného času je: učení a hra.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správném ovlivňování volného času může vzniknout celoživotní zájem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různou aktivitu (např. rozdílné sportovní aktivity, rybaření, zájem o turistiku, skautskou činnost apod.).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Poznámka na závěr.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Často se uvádí, že období dětství se vyznačuje jako bezstarostné období. Jedná se o   	</a:t>
            </a: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mýtus,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který odráží 	pohled na dané období (dětství) z pohledu dospělého jedince.</a:t>
            </a: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B7523DB5-92AF-4729-B7A0-5353095B2E9A}"/>
              </a:ext>
            </a:extLst>
          </p:cNvPr>
          <p:cNvSpPr/>
          <p:nvPr/>
        </p:nvSpPr>
        <p:spPr>
          <a:xfrm>
            <a:off x="3773805" y="198843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61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1047748"/>
          </a:xfrm>
        </p:spPr>
        <p:txBody>
          <a:bodyPr>
            <a:noAutofit/>
          </a:bodyPr>
          <a:lstStyle/>
          <a:p>
            <a:r>
              <a:rPr lang="cs-CZ" b="1" dirty="0">
                <a:latin typeface="+mn-lt"/>
              </a:rPr>
              <a:t>Mládež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025" y="1463041"/>
            <a:ext cx="11601450" cy="5090158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ojem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mládež</a:t>
            </a:r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zpravidla se ztotožňuje s pojmem </a:t>
            </a:r>
            <a:r>
              <a:rPr lang="cs-CZ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mladiství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což je označení pro ve věkové rozpětí 15–18 let.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tomto období se objevují některé problémy, jako např.:</a:t>
            </a:r>
          </a:p>
          <a:p>
            <a:pPr marL="800100" lvl="1" indent="-342900" algn="just">
              <a:lnSpc>
                <a:spcPct val="130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řešení kritických situací (konflikty s prostředím)</a:t>
            </a:r>
          </a:p>
          <a:p>
            <a:pPr lvl="2" algn="just">
              <a:lnSpc>
                <a:spcPct val="130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citlivost na potřeby z vnějšku</a:t>
            </a:r>
          </a:p>
          <a:p>
            <a:pPr lvl="5"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náchylnost k negativním jevům ze svého okolí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68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876298"/>
          </a:xfrm>
        </p:spPr>
        <p:txBody>
          <a:bodyPr>
            <a:noAutofit/>
          </a:bodyPr>
          <a:lstStyle/>
          <a:p>
            <a:r>
              <a:rPr lang="cs-CZ" b="1" dirty="0">
                <a:latin typeface="+mn-lt"/>
              </a:rPr>
              <a:t>Adolescent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11601450" cy="5257799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Někdy se používá označení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adolescent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 lat. adolescence – dospívání, mladý) se ztotožňuje právě s obdobím dospívání. </a:t>
            </a:r>
          </a:p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bdobí mezi pubertou a ranou dospělostí (11–13 let až 21 let). </a:t>
            </a:r>
          </a:p>
          <a:p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Období se vyznačuje: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formováním osobnosti, 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sexuální dospělost (ale také sexuální traumata), 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psychologického hlediska se jedinec připravuje na vstup do světa, 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nastává vrchol rozvoje rozumových schopností, 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kritických situacích se může objevovat sklon k sebevraždám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této souvislosti je zapotřebí zdůraznit, že z hlediska pohlaví, dívky dospívají po psychické stránce obvykle dříve než chlapci.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0127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1187</Words>
  <Application>Microsoft Office PowerPoint</Application>
  <PresentationFormat>Širokoúhlá obrazovka</PresentationFormat>
  <Paragraphs>152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POJETÍ PŘEDMĚTU TEORIE VÝCHOVY</vt:lpstr>
      <vt:lpstr>Vznik vědní disciplíny</vt:lpstr>
      <vt:lpstr>Základní věkové kategorie (terminologie)</vt:lpstr>
      <vt:lpstr>Východiska (dokumenty)</vt:lpstr>
      <vt:lpstr>Děti a mládež v současné společnosti</vt:lpstr>
      <vt:lpstr>Dítě</vt:lpstr>
      <vt:lpstr>Dětství</vt:lpstr>
      <vt:lpstr>Mládež</vt:lpstr>
      <vt:lpstr>Adolescent</vt:lpstr>
      <vt:lpstr>Teenager</vt:lpstr>
      <vt:lpstr>POHLED NA  GENERACE V PRŮBĚHU STALETÍ  (vybraná období)</vt:lpstr>
      <vt:lpstr>Ztracená generace (1901-1924)</vt:lpstr>
      <vt:lpstr>Tichá generace (1925-1945)</vt:lpstr>
      <vt:lpstr>Generace Baby boomers (1946–1964)</vt:lpstr>
      <vt:lpstr>Generace X (1965-1980)</vt:lpstr>
      <vt:lpstr>Generace Y (1981 – 1999) „mileniálové“</vt:lpstr>
      <vt:lpstr>Generace Y (1981 – 1999)</vt:lpstr>
      <vt:lpstr>Generace Z (2000 – 2015)</vt:lpstr>
      <vt:lpstr>Generace Z (2000 – 2015)</vt:lpstr>
      <vt:lpstr>Generace Alfa (2015)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Děti a mládež v~současné společnosti  </dc:title>
  <dc:creator>jan0010</dc:creator>
  <cp:lastModifiedBy>jan0010</cp:lastModifiedBy>
  <cp:revision>19</cp:revision>
  <dcterms:created xsi:type="dcterms:W3CDTF">2024-02-20T13:15:30Z</dcterms:created>
  <dcterms:modified xsi:type="dcterms:W3CDTF">2025-02-20T16:56:27Z</dcterms:modified>
</cp:coreProperties>
</file>