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  <p:sldId id="267" r:id="rId13"/>
    <p:sldId id="269" r:id="rId14"/>
    <p:sldId id="271" r:id="rId15"/>
    <p:sldId id="273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D35C-FF7C-4075-A4FF-047DE4BEA27F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F9E7C-CFD2-4C7A-9FD5-307E74681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33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D35C-FF7C-4075-A4FF-047DE4BEA27F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F9E7C-CFD2-4C7A-9FD5-307E74681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46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D35C-FF7C-4075-A4FF-047DE4BEA27F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F9E7C-CFD2-4C7A-9FD5-307E74681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22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D35C-FF7C-4075-A4FF-047DE4BEA27F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F9E7C-CFD2-4C7A-9FD5-307E74681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725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D35C-FF7C-4075-A4FF-047DE4BEA27F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F9E7C-CFD2-4C7A-9FD5-307E74681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89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D35C-FF7C-4075-A4FF-047DE4BEA27F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F9E7C-CFD2-4C7A-9FD5-307E74681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340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D35C-FF7C-4075-A4FF-047DE4BEA27F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F9E7C-CFD2-4C7A-9FD5-307E74681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609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D35C-FF7C-4075-A4FF-047DE4BEA27F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F9E7C-CFD2-4C7A-9FD5-307E74681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098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D35C-FF7C-4075-A4FF-047DE4BEA27F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F9E7C-CFD2-4C7A-9FD5-307E74681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17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D35C-FF7C-4075-A4FF-047DE4BEA27F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F9E7C-CFD2-4C7A-9FD5-307E74681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022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D35C-FF7C-4075-A4FF-047DE4BEA27F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F9E7C-CFD2-4C7A-9FD5-307E74681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432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8D35C-FF7C-4075-A4FF-047DE4BEA27F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F9E7C-CFD2-4C7A-9FD5-307E74681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61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3177" y="374469"/>
            <a:ext cx="11686903" cy="1471748"/>
          </a:xfrm>
        </p:spPr>
        <p:txBody>
          <a:bodyPr>
            <a:normAutofit fontScale="90000"/>
          </a:bodyPr>
          <a:lstStyle/>
          <a:p>
            <a:pPr lvl="0"/>
            <a:r>
              <a:rPr lang="cs-CZ" sz="4800" b="1" dirty="0"/>
              <a:t>4. </a:t>
            </a:r>
            <a:r>
              <a:rPr lang="cs-CZ" sz="4900" b="1" dirty="0"/>
              <a:t>VYMEZENÍ ZÁKLADNÍHO PEDAGOGICKÉHO POJMU - VÝCHOVA</a:t>
            </a:r>
            <a:r>
              <a:rPr lang="cs-CZ" b="1" dirty="0"/>
              <a:t>.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320936"/>
            <a:ext cx="9144000" cy="1018903"/>
          </a:xfrm>
        </p:spPr>
        <p:txBody>
          <a:bodyPr/>
          <a:lstStyle/>
          <a:p>
            <a:r>
              <a:rPr lang="cs-CZ"/>
              <a:t>Základy pedagogiky</a:t>
            </a:r>
          </a:p>
          <a:p>
            <a:r>
              <a:rPr lang="cs-CZ"/>
              <a:t>Doc</a:t>
            </a:r>
            <a:r>
              <a:rPr lang="cs-CZ" dirty="0"/>
              <a:t>. PhDr. PaedDr. Kamil JANIŠ,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9864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764706"/>
            <a:ext cx="7772400" cy="1008111"/>
          </a:xfrm>
        </p:spPr>
        <p:txBody>
          <a:bodyPr>
            <a:normAutofit/>
          </a:bodyPr>
          <a:lstStyle/>
          <a:p>
            <a:r>
              <a:rPr lang="cs-CZ" sz="4000" b="1" dirty="0"/>
              <a:t>Sebehodnocení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09675" y="1563353"/>
            <a:ext cx="11001375" cy="3993031"/>
          </a:xfrm>
        </p:spPr>
        <p:txBody>
          <a:bodyPr>
            <a:normAutofit/>
          </a:bodyPr>
          <a:lstStyle/>
          <a:p>
            <a:pPr algn="l"/>
            <a:endParaRPr lang="cs-CZ" dirty="0">
              <a:solidFill>
                <a:schemeClr val="tx1"/>
              </a:solidFill>
            </a:endParaRPr>
          </a:p>
          <a:p>
            <a:pPr algn="l"/>
            <a:r>
              <a:rPr lang="cs-CZ" sz="2800" dirty="0"/>
              <a:t>Sebehodnocení může být verbalizované (na veřejnosti, před třídou – hodnocení vlastních nedostatků – </a:t>
            </a:r>
            <a:r>
              <a:rPr lang="cs-CZ" sz="2800" u="sng" dirty="0"/>
              <a:t>sebekritika</a:t>
            </a:r>
          </a:p>
          <a:p>
            <a:pPr algn="l"/>
            <a:endParaRPr lang="cs-CZ" sz="2800" u="sng" dirty="0">
              <a:solidFill>
                <a:schemeClr val="tx1"/>
              </a:solidFill>
            </a:endParaRP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		</a:t>
            </a:r>
          </a:p>
          <a:p>
            <a:pPr algn="l"/>
            <a:endParaRPr lang="cs-CZ" sz="2800" dirty="0"/>
          </a:p>
          <a:p>
            <a:pPr algn="l"/>
            <a:r>
              <a:rPr lang="cs-CZ" sz="2800" dirty="0"/>
              <a:t>		</a:t>
            </a:r>
          </a:p>
          <a:p>
            <a:pPr algn="l"/>
            <a:r>
              <a:rPr lang="cs-CZ" sz="2800" dirty="0"/>
              <a:t>		účinný mechanismus </a:t>
            </a:r>
            <a:r>
              <a:rPr lang="cs-CZ" sz="2800" u="sng" dirty="0"/>
              <a:t>seberegulace</a:t>
            </a:r>
          </a:p>
        </p:txBody>
      </p:sp>
      <p:sp>
        <p:nvSpPr>
          <p:cNvPr id="4" name="Šipka dolů 3"/>
          <p:cNvSpPr/>
          <p:nvPr/>
        </p:nvSpPr>
        <p:spPr>
          <a:xfrm>
            <a:off x="5614988" y="3145531"/>
            <a:ext cx="624655" cy="14104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182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67000" y="260649"/>
            <a:ext cx="6858000" cy="1224136"/>
          </a:xfrm>
        </p:spPr>
        <p:txBody>
          <a:bodyPr>
            <a:normAutofit/>
          </a:bodyPr>
          <a:lstStyle/>
          <a:p>
            <a:r>
              <a:rPr lang="cs-CZ" sz="4800" b="1" dirty="0"/>
              <a:t>Znaky výchovy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91544" y="2011680"/>
            <a:ext cx="8208912" cy="4729688"/>
          </a:xfrm>
        </p:spPr>
        <p:txBody>
          <a:bodyPr>
            <a:noAutofit/>
          </a:bodyPr>
          <a:lstStyle/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cs-CZ" sz="3200" dirty="0">
                <a:solidFill>
                  <a:schemeClr val="tx1"/>
                </a:solidFill>
              </a:rPr>
              <a:t> záměrnost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cs-CZ" sz="3200" dirty="0">
                <a:solidFill>
                  <a:schemeClr val="tx1"/>
                </a:solidFill>
              </a:rPr>
              <a:t> </a:t>
            </a:r>
            <a:r>
              <a:rPr lang="cs-CZ" sz="3200" dirty="0" err="1">
                <a:solidFill>
                  <a:schemeClr val="tx1"/>
                </a:solidFill>
              </a:rPr>
              <a:t>rozvojetvornost</a:t>
            </a:r>
            <a:endParaRPr lang="cs-CZ" sz="3200" dirty="0">
              <a:solidFill>
                <a:schemeClr val="tx1"/>
              </a:solidFill>
            </a:endParaRP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cs-CZ" sz="3200" dirty="0">
                <a:solidFill>
                  <a:schemeClr val="tx1"/>
                </a:solidFill>
              </a:rPr>
              <a:t> dlouhodobost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cs-CZ" sz="3200" dirty="0">
                <a:solidFill>
                  <a:schemeClr val="tx1"/>
                </a:solidFill>
              </a:rPr>
              <a:t> dynamičnost (procesuálnost)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cs-CZ" sz="3200" dirty="0">
                <a:solidFill>
                  <a:schemeClr val="tx1"/>
                </a:solidFill>
              </a:rPr>
              <a:t> bipolárnost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cs-CZ" sz="3200" dirty="0">
                <a:solidFill>
                  <a:schemeClr val="tx1"/>
                </a:solidFill>
              </a:rPr>
              <a:t> cykličnost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cs-CZ" sz="3200" dirty="0">
                <a:solidFill>
                  <a:schemeClr val="tx1"/>
                </a:solidFill>
              </a:rPr>
              <a:t> univerzálnost</a:t>
            </a:r>
          </a:p>
          <a:p>
            <a:endParaRPr lang="cs-CZ" sz="2800" b="1" dirty="0"/>
          </a:p>
          <a:p>
            <a:r>
              <a:rPr lang="cs-CZ" sz="2800" b="1" dirty="0"/>
              <a:t>(Jednotlivé znaky se navzájem prolínají, podmiňují, doplňují apod.)</a:t>
            </a:r>
          </a:p>
        </p:txBody>
      </p:sp>
    </p:spTree>
    <p:extLst>
      <p:ext uri="{BB962C8B-B14F-4D97-AF65-F5344CB8AC3E}">
        <p14:creationId xmlns:p14="http://schemas.microsoft.com/office/powerpoint/2010/main" val="4006557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5050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>
                <a:solidFill>
                  <a:srgbClr val="FF0000"/>
                </a:solidFill>
                <a:latin typeface="+mn-lt"/>
              </a:rPr>
              <a:t>záměrnost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00188"/>
            <a:ext cx="10515600" cy="467677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3600" b="1" dirty="0"/>
              <a:t>Jedná se o determinující znak výchovy</a:t>
            </a:r>
          </a:p>
          <a:p>
            <a:pPr lvl="1"/>
            <a:r>
              <a:rPr lang="cs-CZ" sz="3600" b="1" dirty="0"/>
              <a:t>intencionálním</a:t>
            </a:r>
            <a:r>
              <a:rPr lang="cs-CZ" sz="3600" dirty="0"/>
              <a:t> působení (v tomto případě výchovném) </a:t>
            </a:r>
          </a:p>
          <a:p>
            <a:pPr lvl="1"/>
            <a:r>
              <a:rPr lang="cs-CZ" sz="3600" b="1" dirty="0"/>
              <a:t>funkcionální </a:t>
            </a:r>
            <a:r>
              <a:rPr lang="cs-CZ" sz="3600" dirty="0"/>
              <a:t>působení (živelné, náhodné, "jinak" zaměřené, které si neklade za cíl pozitivně působit na osobnost druhého).</a:t>
            </a:r>
          </a:p>
          <a:p>
            <a:pPr marL="0" indent="0" algn="ctr">
              <a:buNone/>
            </a:pPr>
            <a:endParaRPr lang="cs-CZ" sz="77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7700" b="1" dirty="0" err="1">
                <a:solidFill>
                  <a:srgbClr val="FF0000"/>
                </a:solidFill>
              </a:rPr>
              <a:t>rozvojetvornost</a:t>
            </a:r>
            <a:endParaRPr lang="cs-CZ" sz="77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sz="4000" b="1" dirty="0">
              <a:solidFill>
                <a:srgbClr val="FF0000"/>
              </a:solidFill>
            </a:endParaRPr>
          </a:p>
          <a:p>
            <a:r>
              <a:rPr lang="cs-CZ" sz="3600" dirty="0"/>
              <a:t>v záměru vychovatele je navodit u vychovávaného pozitivní změny</a:t>
            </a:r>
          </a:p>
          <a:p>
            <a:r>
              <a:rPr lang="cs-CZ" sz="3600" dirty="0"/>
              <a:t>rozhodující pro odlišení výchovné činnosti od jiných činností je záměr vychovatele pozitivně rozvíjet osobnost vychovávaného</a:t>
            </a:r>
          </a:p>
          <a:p>
            <a:pPr marL="0" indent="0" algn="ctr">
              <a:buNone/>
            </a:pPr>
            <a:endParaRPr lang="cs-CZ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37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3778"/>
          </a:xfrm>
        </p:spPr>
        <p:txBody>
          <a:bodyPr>
            <a:noAutofit/>
          </a:bodyPr>
          <a:lstStyle/>
          <a:p>
            <a:pPr algn="ctr"/>
            <a:r>
              <a:rPr lang="cs-CZ" sz="6000" b="1" dirty="0">
                <a:solidFill>
                  <a:srgbClr val="FF0000"/>
                </a:solidFill>
                <a:latin typeface="+mn-lt"/>
              </a:rPr>
              <a:t>dlouhodobost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975" y="1143001"/>
            <a:ext cx="11830050" cy="5572124"/>
          </a:xfrm>
        </p:spPr>
        <p:txBody>
          <a:bodyPr>
            <a:normAutofit fontScale="77500" lnSpcReduction="20000"/>
          </a:bodyPr>
          <a:lstStyle/>
          <a:p>
            <a:r>
              <a:rPr lang="cs-CZ" sz="4000" dirty="0"/>
              <a:t>významných a stabilních výsledků lze dosáhnout pouze dlouhodobým působením</a:t>
            </a:r>
          </a:p>
          <a:p>
            <a:r>
              <a:rPr lang="cs-CZ" sz="4000" dirty="0"/>
              <a:t>permanentnost výchovného působení (proces výchovy chápeme jako celoživotní, nikdy nekončící záležitost, tzn. včetně </a:t>
            </a:r>
            <a:r>
              <a:rPr lang="cs-CZ" sz="4000" dirty="0" err="1"/>
              <a:t>seberegulativní</a:t>
            </a:r>
            <a:r>
              <a:rPr lang="cs-CZ" sz="4000" dirty="0"/>
              <a:t>, </a:t>
            </a:r>
            <a:r>
              <a:rPr lang="cs-CZ" sz="4000" dirty="0" err="1"/>
              <a:t>sebevýchovné</a:t>
            </a:r>
            <a:r>
              <a:rPr lang="cs-CZ" sz="4000" dirty="0"/>
              <a:t> fáze</a:t>
            </a:r>
          </a:p>
          <a:p>
            <a:endParaRPr lang="cs-CZ" sz="4000" dirty="0"/>
          </a:p>
          <a:p>
            <a:pPr marL="0" indent="0" algn="ctr">
              <a:buNone/>
            </a:pPr>
            <a:r>
              <a:rPr lang="cs-CZ" sz="7700" b="1" dirty="0">
                <a:solidFill>
                  <a:srgbClr val="FF0000"/>
                </a:solidFill>
              </a:rPr>
              <a:t>dynamičnost (procesuálnost)</a:t>
            </a:r>
          </a:p>
          <a:p>
            <a:r>
              <a:rPr lang="cs-CZ" sz="4000" dirty="0"/>
              <a:t>vyvíjí se vychovávaný, vyvíjí se i vychovatel (učitel) a současně se mění podmínky výchovy</a:t>
            </a:r>
          </a:p>
          <a:p>
            <a:r>
              <a:rPr lang="cs-CZ" sz="4000" dirty="0"/>
              <a:t>jsou-li v pohybu jednotlivé prvky výchovy (struktury), nutně se proměňuje i výchova (struktura) sama</a:t>
            </a:r>
          </a:p>
          <a:p>
            <a:r>
              <a:rPr lang="cs-CZ" sz="4000" dirty="0"/>
              <a:t>neustálé aktualizovaní profesionálního sebepoznávání (</a:t>
            </a:r>
            <a:r>
              <a:rPr lang="cs-CZ" sz="4000" dirty="0" err="1"/>
              <a:t>autodiagnóza</a:t>
            </a:r>
            <a:r>
              <a:rPr lang="cs-CZ" sz="4000" dirty="0"/>
              <a:t>)</a:t>
            </a:r>
          </a:p>
          <a:p>
            <a:pPr marL="0" indent="0" algn="ctr">
              <a:buNone/>
            </a:pPr>
            <a:endParaRPr lang="cs-CZ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669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5793"/>
          </a:xfrm>
        </p:spPr>
        <p:txBody>
          <a:bodyPr>
            <a:noAutofit/>
          </a:bodyPr>
          <a:lstStyle/>
          <a:p>
            <a:pPr algn="ctr"/>
            <a:r>
              <a:rPr lang="cs-CZ" sz="6000" b="1" dirty="0">
                <a:solidFill>
                  <a:srgbClr val="FF0000"/>
                </a:solidFill>
                <a:latin typeface="+mn-lt"/>
              </a:rPr>
              <a:t>bipolárnost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výchova má dva póly: </a:t>
            </a:r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vychovatele (</a:t>
            </a:r>
            <a:r>
              <a:rPr lang="cs-CZ" i="1" dirty="0"/>
              <a:t>subjekt</a:t>
            </a:r>
            <a:r>
              <a:rPr lang="cs-CZ" dirty="0"/>
              <a:t> výchovy) </a:t>
            </a:r>
          </a:p>
          <a:p>
            <a:pPr algn="ctr">
              <a:buNone/>
            </a:pPr>
            <a:r>
              <a:rPr lang="cs-CZ" dirty="0"/>
              <a:t>a </a:t>
            </a:r>
          </a:p>
          <a:p>
            <a:pPr algn="ctr">
              <a:buNone/>
            </a:pPr>
            <a:r>
              <a:rPr lang="cs-CZ" dirty="0"/>
              <a:t>vychovávaného (</a:t>
            </a:r>
            <a:r>
              <a:rPr lang="cs-CZ" i="1" dirty="0"/>
              <a:t>objekt</a:t>
            </a:r>
            <a:r>
              <a:rPr lang="cs-CZ" dirty="0"/>
              <a:t> výchovy)</a:t>
            </a:r>
          </a:p>
          <a:p>
            <a:pPr algn="ctr"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Oba póly se navzájem ovlivňují.</a:t>
            </a:r>
          </a:p>
        </p:txBody>
      </p:sp>
    </p:spTree>
    <p:extLst>
      <p:ext uri="{BB962C8B-B14F-4D97-AF65-F5344CB8AC3E}">
        <p14:creationId xmlns:p14="http://schemas.microsoft.com/office/powerpoint/2010/main" val="3527019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10515600" cy="816430"/>
          </a:xfrm>
        </p:spPr>
        <p:txBody>
          <a:bodyPr>
            <a:noAutofit/>
          </a:bodyPr>
          <a:lstStyle/>
          <a:p>
            <a:pPr algn="ctr"/>
            <a:r>
              <a:rPr lang="cs-CZ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univerzálnost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1463" y="1157288"/>
            <a:ext cx="11772900" cy="547211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/>
              <a:t>	</a:t>
            </a:r>
            <a:r>
              <a:rPr lang="cs-CZ" sz="5100" dirty="0"/>
              <a:t>Výchova není záležitostí určité historické epochy (skupiny lidí či jednotlivce). </a:t>
            </a:r>
          </a:p>
          <a:p>
            <a:pPr>
              <a:buNone/>
            </a:pPr>
            <a:r>
              <a:rPr lang="cs-CZ" sz="5100" dirty="0"/>
              <a:t>	Výchova jako společenský jev  - vždy existovala a vždy bude existovat.</a:t>
            </a:r>
          </a:p>
          <a:p>
            <a:pPr>
              <a:buNone/>
            </a:pPr>
            <a:endParaRPr lang="cs-CZ" sz="5100" dirty="0"/>
          </a:p>
          <a:p>
            <a:pPr>
              <a:buNone/>
            </a:pPr>
            <a:endParaRPr lang="cs-CZ" sz="5100" dirty="0"/>
          </a:p>
          <a:p>
            <a:pPr algn="ctr">
              <a:buNone/>
            </a:pPr>
            <a:r>
              <a:rPr lang="cs-CZ" sz="10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cykličnost</a:t>
            </a:r>
          </a:p>
          <a:p>
            <a:pPr marL="0" indent="0" hangingPunct="0">
              <a:buNone/>
            </a:pPr>
            <a:r>
              <a:rPr lang="cs-CZ" sz="5100" dirty="0"/>
              <a:t>Výchovný znak v sobě zahrnuje dvě stránky:</a:t>
            </a:r>
          </a:p>
          <a:p>
            <a:pPr marL="0" lvl="0" indent="0" hangingPunct="0">
              <a:buNone/>
            </a:pPr>
            <a:endParaRPr lang="cs-CZ" sz="5100" dirty="0"/>
          </a:p>
          <a:p>
            <a:pPr marL="0" lvl="0" indent="0" hangingPunct="0">
              <a:buNone/>
            </a:pPr>
            <a:r>
              <a:rPr lang="cs-CZ" sz="5100" dirty="0"/>
              <a:t>	a) částečnou (nikdy ne identickou) opakovatelnost výchovných dějů,</a:t>
            </a:r>
          </a:p>
          <a:p>
            <a:pPr marL="0" indent="0">
              <a:buNone/>
            </a:pPr>
            <a:r>
              <a:rPr lang="cs-CZ" sz="5100" dirty="0"/>
              <a:t>	b) </a:t>
            </a:r>
            <a:r>
              <a:rPr lang="cs-CZ" sz="5100" dirty="0" err="1"/>
              <a:t>neukončitelnost</a:t>
            </a:r>
            <a:r>
              <a:rPr lang="cs-CZ" sz="5100" dirty="0"/>
              <a:t> - výchova ani sebevýchova není nikdy zcela ukončena </a:t>
            </a:r>
          </a:p>
          <a:p>
            <a:pPr marL="0" indent="0">
              <a:buNone/>
            </a:pPr>
            <a:endParaRPr lang="cs-CZ" sz="5100" dirty="0"/>
          </a:p>
          <a:p>
            <a:pPr>
              <a:buNone/>
            </a:pPr>
            <a:r>
              <a:rPr lang="cs-CZ" sz="5100" dirty="0"/>
              <a:t>				   (Výchova nezná konečný – definitivní – stav.)</a:t>
            </a:r>
          </a:p>
          <a:p>
            <a:pPr algn="ctr">
              <a:buNone/>
            </a:pP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2648415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764706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Co to je výchova?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61851" y="1772816"/>
            <a:ext cx="10624458" cy="3865984"/>
          </a:xfrm>
        </p:spPr>
        <p:txBody>
          <a:bodyPr>
            <a:normAutofit/>
          </a:bodyPr>
          <a:lstStyle/>
          <a:p>
            <a:pPr marL="457200" indent="-457200" algn="l">
              <a:buFontTx/>
              <a:buChar char="-"/>
            </a:pPr>
            <a:endParaRPr lang="cs-CZ" sz="2800" b="1" dirty="0"/>
          </a:p>
          <a:p>
            <a:pPr marL="457200" indent="-457200" algn="l">
              <a:buFontTx/>
              <a:buChar char="-"/>
            </a:pPr>
            <a:endParaRPr lang="cs-CZ" sz="2800" b="1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cs-CZ" sz="2800" b="1" dirty="0"/>
              <a:t>Výchova </a:t>
            </a:r>
            <a:r>
              <a:rPr lang="cs-CZ" sz="2800" dirty="0"/>
              <a:t>– všestranný rozvoj osobnosti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sz="2800" b="1" dirty="0"/>
              <a:t>Výchova</a:t>
            </a:r>
            <a:r>
              <a:rPr lang="cs-CZ" sz="2800" dirty="0"/>
              <a:t> – specifická lidská činnost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sz="2800" b="1" dirty="0"/>
              <a:t>Výchova</a:t>
            </a:r>
            <a:r>
              <a:rPr lang="cs-CZ" sz="2800" dirty="0"/>
              <a:t> – záměrné a cílevědomé působení subjektu na objekt</a:t>
            </a:r>
          </a:p>
          <a:p>
            <a:pPr marL="457200" indent="-457200" algn="l">
              <a:buFontTx/>
              <a:buChar char="-"/>
            </a:pPr>
            <a:endParaRPr lang="cs-CZ" sz="2800" dirty="0"/>
          </a:p>
          <a:p>
            <a:pPr marL="457200" indent="-457200" algn="l">
              <a:buFontTx/>
              <a:buChar char="-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3276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764707"/>
            <a:ext cx="7772400" cy="724460"/>
          </a:xfrm>
        </p:spPr>
        <p:txBody>
          <a:bodyPr>
            <a:noAutofit/>
          </a:bodyPr>
          <a:lstStyle/>
          <a:p>
            <a:r>
              <a:rPr lang="cs-CZ" sz="5400" b="1" dirty="0"/>
              <a:t>Co ovlivňuje výchovu?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3999" y="2577736"/>
            <a:ext cx="9492343" cy="3061063"/>
          </a:xfrm>
        </p:spPr>
        <p:txBody>
          <a:bodyPr>
            <a:normAutofit/>
          </a:bodyPr>
          <a:lstStyle/>
          <a:p>
            <a:pPr marL="457200" indent="-457200" algn="l">
              <a:buFontTx/>
              <a:buChar char="-"/>
            </a:pPr>
            <a:r>
              <a:rPr lang="cs-CZ" sz="3200" b="1" dirty="0"/>
              <a:t>změna</a:t>
            </a:r>
            <a:r>
              <a:rPr lang="cs-CZ" sz="3200" dirty="0"/>
              <a:t>: </a:t>
            </a:r>
          </a:p>
          <a:p>
            <a:pPr algn="l"/>
            <a:r>
              <a:rPr lang="cs-CZ" sz="3200" dirty="0"/>
              <a:t>	cílů, obsahu, forem a metod</a:t>
            </a:r>
          </a:p>
          <a:p>
            <a:pPr algn="l"/>
            <a:endParaRPr lang="cs-CZ" sz="3200" dirty="0"/>
          </a:p>
          <a:p>
            <a:pPr marL="457200" indent="-457200" algn="l">
              <a:buFontTx/>
              <a:buChar char="-"/>
            </a:pPr>
            <a:r>
              <a:rPr lang="cs-CZ" sz="3200" b="1" dirty="0"/>
              <a:t>podmínky</a:t>
            </a:r>
            <a:r>
              <a:rPr lang="cs-CZ" sz="3200" dirty="0"/>
              <a:t>: </a:t>
            </a:r>
          </a:p>
          <a:p>
            <a:pPr lvl="1" algn="l"/>
            <a:r>
              <a:rPr lang="cs-CZ" sz="3200" dirty="0"/>
              <a:t>	ekonomické, sociální, politické, kulturní aj.</a:t>
            </a:r>
          </a:p>
        </p:txBody>
      </p:sp>
    </p:spTree>
    <p:extLst>
      <p:ext uri="{BB962C8B-B14F-4D97-AF65-F5344CB8AC3E}">
        <p14:creationId xmlns:p14="http://schemas.microsoft.com/office/powerpoint/2010/main" val="1265773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01783" y="764706"/>
            <a:ext cx="10276114" cy="864095"/>
          </a:xfrm>
        </p:spPr>
        <p:txBody>
          <a:bodyPr>
            <a:normAutofit/>
          </a:bodyPr>
          <a:lstStyle/>
          <a:p>
            <a:r>
              <a:rPr lang="cs-CZ" sz="5400" b="1" dirty="0"/>
              <a:t>Charakter výchovy </a:t>
            </a:r>
            <a:r>
              <a:rPr lang="cs-CZ" sz="5400" dirty="0"/>
              <a:t>(shrnutí)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51584" y="1844824"/>
            <a:ext cx="7632848" cy="4392488"/>
          </a:xfrm>
        </p:spPr>
        <p:txBody>
          <a:bodyPr/>
          <a:lstStyle/>
          <a:p>
            <a:pPr algn="l"/>
            <a:endParaRPr lang="cs-CZ" b="1" dirty="0"/>
          </a:p>
          <a:p>
            <a:pPr algn="l"/>
            <a:endParaRPr lang="cs-CZ" sz="3200" b="1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cs-CZ" sz="3200" dirty="0"/>
              <a:t>záměrné a cílevědomé působení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cs-CZ" sz="3200" dirty="0"/>
              <a:t>všestranné formování osobnosti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cs-CZ" sz="3200" dirty="0"/>
              <a:t>adaptační (přizpůsobovací) charakter</a:t>
            </a:r>
          </a:p>
          <a:p>
            <a:pPr marL="1828800" lvl="3" indent="-457200" algn="l">
              <a:buFont typeface="Arial" pitchFamily="34" charset="0"/>
              <a:buChar char="•"/>
            </a:pPr>
            <a:r>
              <a:rPr lang="cs-CZ" sz="3200" dirty="0"/>
              <a:t>permanentní působení</a:t>
            </a:r>
          </a:p>
          <a:p>
            <a:pPr marL="2286000" lvl="4" indent="-457200" algn="l">
              <a:buFont typeface="Arial" pitchFamily="34" charset="0"/>
              <a:buChar char="•"/>
            </a:pPr>
            <a:r>
              <a:rPr lang="cs-CZ" sz="3200" dirty="0"/>
              <a:t>specifická lidská činnost</a:t>
            </a:r>
          </a:p>
        </p:txBody>
      </p:sp>
    </p:spTree>
    <p:extLst>
      <p:ext uri="{BB962C8B-B14F-4D97-AF65-F5344CB8AC3E}">
        <p14:creationId xmlns:p14="http://schemas.microsoft.com/office/powerpoint/2010/main" val="2818710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62149" y="620690"/>
            <a:ext cx="10310947" cy="1008111"/>
          </a:xfrm>
        </p:spPr>
        <p:txBody>
          <a:bodyPr>
            <a:noAutofit/>
          </a:bodyPr>
          <a:lstStyle/>
          <a:p>
            <a:r>
              <a:rPr lang="cs-CZ" sz="5400" b="1" dirty="0"/>
              <a:t>Vnější a vnitřní podmínky výchovy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5097" y="1916832"/>
            <a:ext cx="11625943" cy="4464496"/>
          </a:xfrm>
        </p:spPr>
        <p:txBody>
          <a:bodyPr>
            <a:normAutofit/>
          </a:bodyPr>
          <a:lstStyle/>
          <a:p>
            <a:pPr algn="l"/>
            <a:endParaRPr lang="cs-CZ" b="1" dirty="0"/>
          </a:p>
          <a:p>
            <a:pPr algn="l"/>
            <a:r>
              <a:rPr lang="cs-CZ" sz="3200" b="1" dirty="0"/>
              <a:t>vnější podmínky:</a:t>
            </a:r>
          </a:p>
          <a:p>
            <a:pPr algn="l"/>
            <a:r>
              <a:rPr lang="cs-CZ" sz="3200" dirty="0"/>
              <a:t>	- tvořeny přírodním a sociálním prostředím</a:t>
            </a:r>
          </a:p>
          <a:p>
            <a:pPr algn="l"/>
            <a:endParaRPr lang="cs-CZ" sz="3200" dirty="0"/>
          </a:p>
          <a:p>
            <a:pPr algn="l"/>
            <a:endParaRPr lang="cs-CZ" sz="3200" dirty="0"/>
          </a:p>
          <a:p>
            <a:pPr algn="l"/>
            <a:r>
              <a:rPr lang="cs-CZ" sz="3200" b="1" dirty="0"/>
              <a:t>vnitřní podmínky:</a:t>
            </a:r>
          </a:p>
          <a:p>
            <a:pPr algn="l"/>
            <a:r>
              <a:rPr lang="cs-CZ" sz="3200" dirty="0"/>
              <a:t>	- vyplývají ze specifik lidského organismu člověka (vrozené a 	  	získané)</a:t>
            </a:r>
          </a:p>
        </p:txBody>
      </p:sp>
    </p:spTree>
    <p:extLst>
      <p:ext uri="{BB962C8B-B14F-4D97-AF65-F5344CB8AC3E}">
        <p14:creationId xmlns:p14="http://schemas.microsoft.com/office/powerpoint/2010/main" val="834629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Pojetí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5213"/>
          </a:xfrm>
        </p:spPr>
        <p:txBody>
          <a:bodyPr>
            <a:normAutofit fontScale="25000" lnSpcReduction="20000"/>
          </a:bodyPr>
          <a:lstStyle/>
          <a:p>
            <a:r>
              <a:rPr lang="cs-CZ" dirty="0"/>
              <a:t> </a:t>
            </a:r>
          </a:p>
          <a:p>
            <a:pPr>
              <a:buNone/>
            </a:pPr>
            <a:r>
              <a:rPr lang="cs-CZ" sz="9600" dirty="0"/>
              <a:t>		</a:t>
            </a:r>
            <a:r>
              <a:rPr lang="cs-CZ" sz="11200" dirty="0"/>
              <a:t>			</a:t>
            </a:r>
          </a:p>
          <a:p>
            <a:pPr>
              <a:buNone/>
            </a:pPr>
            <a:endParaRPr lang="cs-CZ" sz="11200" dirty="0"/>
          </a:p>
          <a:p>
            <a:pPr>
              <a:buNone/>
            </a:pPr>
            <a:r>
              <a:rPr lang="cs-CZ" sz="11200" dirty="0"/>
              <a:t>					výchova v užším smyslu</a:t>
            </a:r>
          </a:p>
          <a:p>
            <a:pPr>
              <a:buNone/>
            </a:pPr>
            <a:r>
              <a:rPr lang="cs-CZ" sz="11200" dirty="0"/>
              <a:t> </a:t>
            </a:r>
            <a:br>
              <a:rPr lang="cs-CZ" sz="11200" dirty="0"/>
            </a:br>
            <a:endParaRPr lang="cs-CZ" sz="11200" dirty="0"/>
          </a:p>
          <a:p>
            <a:pPr>
              <a:buNone/>
            </a:pPr>
            <a:r>
              <a:rPr lang="cs-CZ" sz="11200" dirty="0"/>
              <a:t>       výchova v širším smyslu</a:t>
            </a:r>
          </a:p>
          <a:p>
            <a:pPr>
              <a:buNone/>
            </a:pPr>
            <a:r>
              <a:rPr lang="cs-CZ" sz="11200" dirty="0"/>
              <a:t>                     (edukace)                  </a:t>
            </a:r>
          </a:p>
          <a:p>
            <a:pPr>
              <a:buNone/>
            </a:pPr>
            <a:r>
              <a:rPr lang="cs-CZ" sz="11200" dirty="0"/>
              <a:t> </a:t>
            </a:r>
          </a:p>
          <a:p>
            <a:pPr>
              <a:buNone/>
            </a:pPr>
            <a:r>
              <a:rPr lang="cs-CZ" sz="11200" dirty="0"/>
              <a:t> </a:t>
            </a:r>
          </a:p>
          <a:p>
            <a:pPr>
              <a:buNone/>
            </a:pPr>
            <a:endParaRPr lang="cs-CZ" sz="11200" dirty="0"/>
          </a:p>
          <a:p>
            <a:pPr>
              <a:buNone/>
            </a:pPr>
            <a:r>
              <a:rPr lang="cs-CZ" sz="11200" dirty="0"/>
              <a:t>						vzdělávání</a:t>
            </a:r>
          </a:p>
          <a:p>
            <a:pPr>
              <a:buNone/>
            </a:pPr>
            <a:r>
              <a:rPr lang="cs-CZ" sz="11200" dirty="0"/>
              <a:t>  </a:t>
            </a:r>
          </a:p>
          <a:p>
            <a:pPr>
              <a:buNone/>
            </a:pPr>
            <a:r>
              <a:rPr lang="cs-CZ" dirty="0"/>
              <a:t>		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 rot="20320800">
            <a:off x="3145886" y="29655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 rot="990301">
            <a:off x="3151824" y="533717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1385741" y="3793605"/>
            <a:ext cx="3857771" cy="105774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362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764706"/>
            <a:ext cx="7772400" cy="1008111"/>
          </a:xfrm>
        </p:spPr>
        <p:txBody>
          <a:bodyPr>
            <a:normAutofit/>
          </a:bodyPr>
          <a:lstStyle/>
          <a:p>
            <a:r>
              <a:rPr lang="cs-CZ" sz="4400" b="1" dirty="0"/>
              <a:t>Sebevýchova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051" y="2204864"/>
            <a:ext cx="11416938" cy="4104456"/>
          </a:xfrm>
        </p:spPr>
        <p:txBody>
          <a:bodyPr>
            <a:normAutofit/>
          </a:bodyPr>
          <a:lstStyle/>
          <a:p>
            <a:pPr algn="l"/>
            <a:r>
              <a:rPr lang="cs-CZ" sz="2800" dirty="0"/>
              <a:t>Předpokladem k sebevýchově je sebeuvědomování.</a:t>
            </a:r>
          </a:p>
          <a:p>
            <a:pPr algn="l"/>
            <a:endParaRPr lang="cs-CZ" sz="2800" dirty="0"/>
          </a:p>
          <a:p>
            <a:pPr algn="l"/>
            <a:r>
              <a:rPr lang="cs-CZ" sz="2800" b="1" u="sng" dirty="0"/>
              <a:t>Sebeuvědomování</a:t>
            </a:r>
            <a:r>
              <a:rPr lang="cs-CZ" sz="2800" dirty="0"/>
              <a:t> – vědomí vlastní existence (chápání v pojmech já, ego atd.), což je první předpoklad seberegulace.</a:t>
            </a:r>
          </a:p>
          <a:p>
            <a:pPr algn="l"/>
            <a:endParaRPr lang="cs-CZ" sz="2800" dirty="0"/>
          </a:p>
          <a:p>
            <a:pPr algn="l"/>
            <a:r>
              <a:rPr lang="cs-CZ" sz="2800" dirty="0"/>
              <a:t>	</a:t>
            </a:r>
            <a:r>
              <a:rPr lang="cs-CZ" sz="2800" b="1" u="sng" dirty="0"/>
              <a:t>Sebevýchova</a:t>
            </a:r>
            <a:r>
              <a:rPr lang="cs-CZ" sz="2800" dirty="0"/>
              <a:t> má počátek v:</a:t>
            </a:r>
          </a:p>
          <a:p>
            <a:pPr algn="l"/>
            <a:r>
              <a:rPr lang="cs-CZ" sz="2800" dirty="0"/>
              <a:t>		 </a:t>
            </a:r>
            <a:r>
              <a:rPr lang="cs-CZ" sz="2800" u="sng" dirty="0"/>
              <a:t>sebepoznání a diagnóze</a:t>
            </a:r>
            <a:r>
              <a:rPr lang="cs-CZ" sz="2800" dirty="0"/>
              <a:t>.</a:t>
            </a:r>
          </a:p>
          <a:p>
            <a:pPr algn="l"/>
            <a:endParaRPr lang="cs-CZ" sz="2800" dirty="0"/>
          </a:p>
          <a:p>
            <a:pPr algn="l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06851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908722"/>
            <a:ext cx="7772400" cy="864095"/>
          </a:xfrm>
        </p:spPr>
        <p:txBody>
          <a:bodyPr>
            <a:normAutofit/>
          </a:bodyPr>
          <a:lstStyle/>
          <a:p>
            <a:r>
              <a:rPr lang="cs-CZ" sz="4000" b="1" dirty="0"/>
              <a:t>Diagnóza (</a:t>
            </a:r>
            <a:r>
              <a:rPr lang="cs-CZ" sz="4000" b="1" dirty="0" err="1"/>
              <a:t>autodiagnóza</a:t>
            </a:r>
            <a:r>
              <a:rPr lang="cs-CZ" sz="4000" b="1" dirty="0"/>
              <a:t>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35560" y="2348880"/>
            <a:ext cx="7776864" cy="3888432"/>
          </a:xfrm>
        </p:spPr>
        <p:txBody>
          <a:bodyPr>
            <a:normAutofit/>
          </a:bodyPr>
          <a:lstStyle/>
          <a:p>
            <a:pPr algn="l"/>
            <a:r>
              <a:rPr lang="cs-CZ" b="1" dirty="0" err="1"/>
              <a:t>Autodiagnostické</a:t>
            </a:r>
            <a:r>
              <a:rPr lang="cs-CZ" b="1" dirty="0"/>
              <a:t> možnosti</a:t>
            </a:r>
            <a:r>
              <a:rPr lang="cs-CZ" dirty="0"/>
              <a:t>:</a:t>
            </a:r>
          </a:p>
          <a:p>
            <a:pPr algn="l"/>
            <a:endParaRPr lang="cs-CZ" dirty="0"/>
          </a:p>
          <a:p>
            <a:pPr marL="1371600" lvl="2" indent="-457200" algn="l">
              <a:buFontTx/>
              <a:buChar char="-"/>
            </a:pPr>
            <a:r>
              <a:rPr lang="cs-CZ" sz="2400" dirty="0"/>
              <a:t>registrace vlastního jednání</a:t>
            </a:r>
          </a:p>
          <a:p>
            <a:pPr marL="1371600" lvl="2" indent="-457200" algn="l">
              <a:buFontTx/>
              <a:buChar char="-"/>
            </a:pPr>
            <a:r>
              <a:rPr lang="cs-CZ" sz="2400" dirty="0"/>
              <a:t>rozbor vlastního jednání</a:t>
            </a:r>
          </a:p>
          <a:p>
            <a:pPr marL="1371600" lvl="2" indent="-457200" algn="l">
              <a:buFontTx/>
              <a:buChar char="-"/>
            </a:pPr>
            <a:r>
              <a:rPr lang="cs-CZ" sz="2400" dirty="0"/>
              <a:t>pozorování vlastních emocí a afektu</a:t>
            </a:r>
          </a:p>
          <a:p>
            <a:pPr marL="1371600" lvl="2" indent="-457200" algn="l">
              <a:buFontTx/>
              <a:buChar char="-"/>
            </a:pPr>
            <a:r>
              <a:rPr lang="cs-CZ" sz="2400" dirty="0"/>
              <a:t>sebepozorování fyziologických procesů</a:t>
            </a:r>
          </a:p>
          <a:p>
            <a:pPr marL="1371600" lvl="2" indent="-457200" algn="l">
              <a:buFontTx/>
              <a:buChar char="-"/>
            </a:pPr>
            <a:r>
              <a:rPr lang="cs-CZ" sz="2400" dirty="0"/>
              <a:t>zdrojem informací o subjektu: přátelé </a:t>
            </a:r>
          </a:p>
        </p:txBody>
      </p:sp>
    </p:spTree>
    <p:extLst>
      <p:ext uri="{BB962C8B-B14F-4D97-AF65-F5344CB8AC3E}">
        <p14:creationId xmlns:p14="http://schemas.microsoft.com/office/powerpoint/2010/main" val="2907895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548682"/>
            <a:ext cx="7772400" cy="864095"/>
          </a:xfrm>
        </p:spPr>
        <p:txBody>
          <a:bodyPr>
            <a:noAutofit/>
          </a:bodyPr>
          <a:lstStyle/>
          <a:p>
            <a:r>
              <a:rPr lang="cs-CZ" b="1" dirty="0"/>
              <a:t>Sebepoznání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375" y="1557339"/>
            <a:ext cx="10844213" cy="5057774"/>
          </a:xfrm>
        </p:spPr>
        <p:txBody>
          <a:bodyPr>
            <a:noAutofit/>
          </a:bodyPr>
          <a:lstStyle/>
          <a:p>
            <a:pPr algn="l"/>
            <a:r>
              <a:rPr lang="cs-CZ" sz="2800" u="sng" dirty="0"/>
              <a:t>Úroveň</a:t>
            </a:r>
            <a:r>
              <a:rPr lang="cs-CZ" sz="2800" dirty="0"/>
              <a:t> sebepoznání představuje odraz vlastní </a:t>
            </a:r>
            <a:r>
              <a:rPr lang="cs-CZ" sz="2800" u="sng" dirty="0"/>
              <a:t>sebekoncepce</a:t>
            </a:r>
            <a:r>
              <a:rPr lang="cs-CZ" sz="2800" dirty="0"/>
              <a:t> (zahrnuje postoje, hodnoty), kterou jedinec přijal za svou a jejím prostřednictvím vnímá sám sebe a okolní realitu (svět).</a:t>
            </a: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      </a:t>
            </a: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		 </a:t>
            </a:r>
          </a:p>
          <a:p>
            <a:pPr algn="l"/>
            <a:r>
              <a:rPr lang="cs-CZ" sz="2800" dirty="0"/>
              <a:t>			</a:t>
            </a:r>
          </a:p>
          <a:p>
            <a:pPr algn="l"/>
            <a:r>
              <a:rPr lang="cs-CZ" sz="2800" dirty="0"/>
              <a:t>				(předpokládá sebepoznání a 										</a:t>
            </a:r>
            <a:r>
              <a:rPr lang="cs-CZ" sz="2800" u="sng" dirty="0"/>
              <a:t>sebehodnocení)</a:t>
            </a:r>
          </a:p>
        </p:txBody>
      </p:sp>
      <p:sp>
        <p:nvSpPr>
          <p:cNvPr id="6" name="Šipka dolů 5"/>
          <p:cNvSpPr/>
          <p:nvPr/>
        </p:nvSpPr>
        <p:spPr>
          <a:xfrm rot="19260899" flipH="1">
            <a:off x="4960412" y="2637501"/>
            <a:ext cx="513640" cy="32491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033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587</Words>
  <Application>Microsoft Office PowerPoint</Application>
  <PresentationFormat>Širokoúhlá obrazovka</PresentationFormat>
  <Paragraphs>125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4. VYMEZENÍ ZÁKLADNÍHO PEDAGOGICKÉHO POJMU - VÝCHOVA.</vt:lpstr>
      <vt:lpstr>Co to je výchova?</vt:lpstr>
      <vt:lpstr>Co ovlivňuje výchovu?</vt:lpstr>
      <vt:lpstr>Charakter výchovy (shrnutí)</vt:lpstr>
      <vt:lpstr>Vnější a vnitřní podmínky výchovy</vt:lpstr>
      <vt:lpstr>Pojetí výchovy</vt:lpstr>
      <vt:lpstr>Sebevýchova</vt:lpstr>
      <vt:lpstr>Diagnóza (autodiagnóza)</vt:lpstr>
      <vt:lpstr>Sebepoznání</vt:lpstr>
      <vt:lpstr>Sebehodnocení</vt:lpstr>
      <vt:lpstr>Znaky výchovy</vt:lpstr>
      <vt:lpstr>záměrnost</vt:lpstr>
      <vt:lpstr>dlouhodobost</vt:lpstr>
      <vt:lpstr>bipolárnost</vt:lpstr>
      <vt:lpstr>univerzálnost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Vymezení základních pojmů: výchova a vzdělávání. Sebevýchova a převýchova.</dc:title>
  <dc:creator>jan0010</dc:creator>
  <cp:lastModifiedBy>jan0010</cp:lastModifiedBy>
  <cp:revision>24</cp:revision>
  <dcterms:created xsi:type="dcterms:W3CDTF">2018-09-05T12:32:31Z</dcterms:created>
  <dcterms:modified xsi:type="dcterms:W3CDTF">2024-10-10T05:36:28Z</dcterms:modified>
</cp:coreProperties>
</file>