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1" r:id="rId4"/>
    <p:sldId id="277" r:id="rId5"/>
    <p:sldId id="273" r:id="rId6"/>
    <p:sldId id="258" r:id="rId7"/>
    <p:sldId id="275" r:id="rId8"/>
    <p:sldId id="274" r:id="rId9"/>
    <p:sldId id="27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4039C0-FCB7-488A-9CE0-D2FC6F762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85DC36-03CD-4B90-BF7C-D4006040C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AB6383-44FE-4E17-90F1-531EB6188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F9DA4E-8997-48EF-BCC1-8BB96E44B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66994-537E-41EF-9760-2ABD24A22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11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16EC8-A678-41E8-B3F5-84E46D169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C39AFC-2B4A-46CD-B869-32224BB66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1AE8F2-58C9-4E27-ACF1-7B091018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0D8DF1-D4AA-417E-AE24-57C6839C7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885835-7651-43F7-873F-114828109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047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251B6C-A8D4-469A-9A16-3EC25BBA8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83C5170-8050-44FB-8A0B-1EB225384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4F7779-939C-4ED6-8C89-614F7828B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1B74A1-8903-47CD-9BE7-21769796F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BE71DE-7EC6-4010-8524-07D7A6BA3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02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5E9F4-6C50-4FBC-BB25-A6DCD3607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58B0DD-1CD9-41B4-82D0-0CD537476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0E93B5-DE2B-4597-899E-155D5238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DFAAAC-0464-40CF-93C1-6FC974F5E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11894D-0607-478A-8A36-15760C73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4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B3894E-4F8D-4061-A2F5-7894FF46A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2C863-1E53-4273-9285-A7C2B4EAC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F82853-48BC-4A6B-9A34-34BA01DA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66062A-01AD-4BE8-B0F9-B28D0D1F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4F84FB-BAB7-43BB-8A77-78A01E216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102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58E21-79A2-49E4-B931-04BA8A400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40ECA9-0592-42D5-A2F4-C735015D4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14B3E7-EFF3-4041-BA49-3F933AB5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C5B4B1-215A-4043-8EBC-C485D4405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0EFE89-2E76-413D-920E-CFF7591A6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BDD74C-D1CA-40AD-ACBB-6BB63D8F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97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9B060-4E71-4B4B-8BFE-1F5C5423C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DC92C0-F5F3-47E4-8886-99E028255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90C2EB-A095-4547-9E17-A76567930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4E91A3-962A-4BA0-AD23-710363E07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87C5CEA-B6F9-4BF5-8518-6E59B2C13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97496B1-2D97-4B6F-9EC2-EADB5945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C524F7-6EAA-4C32-A181-7A6C2E23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30EC4F9-BADE-4CF2-A3E8-8A4E81B9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25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27594-54B0-4CD1-9342-41489AB8D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B1D3E6E-6411-47EB-AE9D-240CE3A5B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2E0A1D-C45F-4656-ADAC-94F04DDA2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75CDF36-B836-48B1-B7EB-A4F90D900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911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0A7CFD-4877-43A8-9901-462A2943A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DE1A911-EE8A-4951-89A5-1FBCC367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A507B6E-6DF5-40FC-8590-FF7A1A264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1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26E63-15B9-4491-BA1D-B588FCA6B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EA49F4-4715-49CC-9FF6-1CC4D801A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80CF1C-6881-4946-AE29-FCEA756F9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EABC9D-B6CD-431D-ADB0-A10B2E88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050843-5F6D-4CFF-AB6C-FE339F51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D04C6A-E49A-4E30-B543-4A160CF8D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6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A6DCD-57B2-4CD9-AD75-E1174182E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A7D1EC-C957-42E9-AF9B-A24948B80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55CDDF-F812-4F72-919B-D48B7CA62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294691-F2B4-4FF7-9E01-D1C15448E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AAC89E4-400F-4893-80FB-AB1C64C85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61370D-BA15-405C-8221-6BDF5CDB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51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1FB2A9-56C7-4214-B680-26E48D81F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82B199-148A-479C-90AE-F16E27AC6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CD7CB7-0B0F-4B68-9B60-BA8847ED70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D1A12-72FE-40A7-B424-1E8D9339B178}" type="datetimeFigureOut">
              <a:rPr lang="cs-CZ" smtClean="0"/>
              <a:t>27.02.2025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7A3EC-7407-47E1-B70C-7007DF14F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5AD08C-4BB9-42D3-86C1-3FD3FD22E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9F1C-ED62-48F0-B748-82DA780908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7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49D53-9800-4928-8238-90FA28EB1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68923"/>
            <a:ext cx="11536680" cy="1011238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sz="6700" b="1" dirty="0">
                <a:latin typeface="Arial" panose="020B0604020202020204" pitchFamily="34" charset="0"/>
                <a:cs typeface="Arial" panose="020B0604020202020204" pitchFamily="34" charset="0"/>
              </a:rPr>
              <a:t>Typologie partnerského soužití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9C0F9F-77B4-4D40-83D5-D172842ED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97880"/>
            <a:ext cx="9144000" cy="51816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411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  <a:t>Partnerské soužití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1560" y="1690688"/>
            <a:ext cx="10104120" cy="480218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stěžejní pro vývoj vztahu (předchůdce dalších modelů)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ideální trajektorie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	partnerství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(P) 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manželství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(M) 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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rodičovství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(R)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91544" y="188639"/>
            <a:ext cx="8737416" cy="1080122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Vybrané modely soužití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91544" y="1268762"/>
            <a:ext cx="8208912" cy="5400599"/>
          </a:xfrm>
        </p:spPr>
        <p:txBody>
          <a:bodyPr>
            <a:noAutofit/>
          </a:bodyPr>
          <a:lstStyle/>
          <a:p>
            <a:r>
              <a:rPr lang="cs-CZ" sz="2800" dirty="0"/>
              <a:t>P – M – R</a:t>
            </a:r>
          </a:p>
          <a:p>
            <a:r>
              <a:rPr lang="cs-CZ" sz="2800" dirty="0"/>
              <a:t>P – M (R – nechtějí x nemohou)</a:t>
            </a:r>
          </a:p>
          <a:p>
            <a:r>
              <a:rPr lang="cs-CZ" sz="2800" dirty="0"/>
              <a:t>R – M</a:t>
            </a:r>
          </a:p>
          <a:p>
            <a:r>
              <a:rPr lang="cs-CZ" sz="2800" dirty="0"/>
              <a:t>P – R – M</a:t>
            </a:r>
          </a:p>
          <a:p>
            <a:r>
              <a:rPr lang="cs-CZ" sz="2800" dirty="0"/>
              <a:t>P1 – P2 – P3 ……………….. </a:t>
            </a:r>
            <a:r>
              <a:rPr lang="cs-CZ" sz="2800" dirty="0" err="1"/>
              <a:t>Pn</a:t>
            </a:r>
            <a:endParaRPr lang="cs-CZ" sz="2800" dirty="0"/>
          </a:p>
          <a:p>
            <a:r>
              <a:rPr lang="cs-CZ" sz="2800" dirty="0"/>
              <a:t>P1 – R1 x P2 – R2 x P3 – R3 – M    (apod.)</a:t>
            </a:r>
          </a:p>
          <a:p>
            <a:r>
              <a:rPr lang="cs-CZ" sz="2800" dirty="0"/>
              <a:t>P – M – R x P1 apod.)</a:t>
            </a:r>
          </a:p>
          <a:p>
            <a:r>
              <a:rPr lang="cs-CZ" sz="2800" dirty="0"/>
              <a:t>P           </a:t>
            </a:r>
          </a:p>
          <a:p>
            <a:r>
              <a:rPr lang="cs-CZ" sz="2800" dirty="0"/>
              <a:t>M          </a:t>
            </a:r>
          </a:p>
          <a:p>
            <a:r>
              <a:rPr lang="cs-CZ" sz="2800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296428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91544" y="188639"/>
            <a:ext cx="8737416" cy="1080122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Další modely soužití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52500" y="1268762"/>
            <a:ext cx="10648950" cy="5400599"/>
          </a:xfrm>
        </p:spPr>
        <p:txBody>
          <a:bodyPr>
            <a:noAutofit/>
          </a:bodyPr>
          <a:lstStyle/>
          <a:p>
            <a:pPr algn="l"/>
            <a:endParaRPr lang="cs-CZ" sz="2800" dirty="0"/>
          </a:p>
          <a:p>
            <a:pPr algn="l"/>
            <a:r>
              <a:rPr lang="cs-CZ" sz="2800" dirty="0"/>
              <a:t>M ….. P ……  M</a:t>
            </a:r>
          </a:p>
          <a:p>
            <a:pPr algn="l"/>
            <a:r>
              <a:rPr lang="cs-CZ" sz="2800" dirty="0"/>
              <a:t>	(přechod z manželství přes partnerství do nového manželství)</a:t>
            </a:r>
          </a:p>
          <a:p>
            <a:pPr algn="l"/>
            <a:r>
              <a:rPr lang="cs-CZ" sz="2800" dirty="0"/>
              <a:t>		PS. součástí modelu je „hluboká“ nevěra.)</a:t>
            </a:r>
          </a:p>
          <a:p>
            <a:pPr algn="l"/>
            <a:endParaRPr lang="cs-CZ" sz="2800" dirty="0"/>
          </a:p>
          <a:p>
            <a:pPr algn="l"/>
            <a:endParaRPr lang="cs-CZ" sz="2800" dirty="0"/>
          </a:p>
          <a:p>
            <a:pPr algn="l"/>
            <a:r>
              <a:rPr lang="cs-CZ" sz="2800" dirty="0"/>
              <a:t>M + P1  +  …. </a:t>
            </a:r>
            <a:r>
              <a:rPr lang="cs-CZ" sz="2800" dirty="0" err="1"/>
              <a:t>Px</a:t>
            </a:r>
            <a:r>
              <a:rPr lang="cs-CZ" sz="2800" dirty="0"/>
              <a:t> </a:t>
            </a:r>
          </a:p>
          <a:p>
            <a:pPr algn="l"/>
            <a:r>
              <a:rPr lang="cs-CZ" sz="2800" dirty="0"/>
              <a:t>	 (tzv. paralelní partnerský slalom)</a:t>
            </a:r>
          </a:p>
        </p:txBody>
      </p:sp>
    </p:spTree>
    <p:extLst>
      <p:ext uri="{BB962C8B-B14F-4D97-AF65-F5344CB8AC3E}">
        <p14:creationId xmlns:p14="http://schemas.microsoft.com/office/powerpoint/2010/main" val="321759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  <a:t>Partnerství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Druhy partnerství:</a:t>
            </a:r>
          </a:p>
          <a:p>
            <a:endParaRPr lang="cs-CZ" dirty="0"/>
          </a:p>
          <a:p>
            <a:pPr lvl="1"/>
            <a:r>
              <a:rPr lang="cs-CZ" dirty="0"/>
              <a:t>Manželství „nanečisto“</a:t>
            </a:r>
          </a:p>
          <a:p>
            <a:pPr lvl="1"/>
            <a:r>
              <a:rPr lang="cs-CZ" dirty="0"/>
              <a:t>Oba partneři mají svou (samostatnou nebo sdílenou s rodiči) domácnost</a:t>
            </a:r>
          </a:p>
          <a:p>
            <a:pPr lvl="1"/>
            <a:r>
              <a:rPr lang="cs-CZ" dirty="0"/>
              <a:t>Trvalý vztah s dětmi, bez manželství</a:t>
            </a:r>
          </a:p>
          <a:p>
            <a:pPr lvl="1"/>
            <a:r>
              <a:rPr lang="cs-CZ" dirty="0"/>
              <a:t>Úmyslně bez dětí (neplodnost jednoho z partnerů, kariéra, pokročilý věk,…)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Polyamorie </a:t>
            </a:r>
            <a:r>
              <a:rPr lang="cs-CZ" dirty="0"/>
              <a:t>?!</a:t>
            </a:r>
          </a:p>
        </p:txBody>
      </p:sp>
    </p:spTree>
    <p:extLst>
      <p:ext uri="{BB962C8B-B14F-4D97-AF65-F5344CB8AC3E}">
        <p14:creationId xmlns:p14="http://schemas.microsoft.com/office/powerpoint/2010/main" val="120241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1142"/>
          </a:xfrm>
        </p:spPr>
        <p:txBody>
          <a:bodyPr>
            <a:norm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Manželství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3022"/>
            <a:ext cx="10515600" cy="5046133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Řešeno z.č. 89/2012 Sb., Občanský zákoník. 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Svobodné rozhodnutí muže a ženy před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sňatečním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orgánem.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Manželé mají stejná práva a povinnosti.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Typy: 	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a) církevní sňatek	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b) občanský sňatek</a:t>
            </a:r>
          </a:p>
          <a:p>
            <a:pPr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Zánik manželství: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	a) rozvod</a:t>
            </a:r>
          </a:p>
          <a:p>
            <a:pPr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		b) smrtí manžela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1" y="219075"/>
            <a:ext cx="11744324" cy="1295400"/>
          </a:xfrm>
        </p:spPr>
        <p:txBody>
          <a:bodyPr>
            <a:noAutofit/>
          </a:bodyPr>
          <a:lstStyle/>
          <a:p>
            <a:r>
              <a:rPr lang="cs-CZ" sz="6000" b="1" dirty="0">
                <a:solidFill>
                  <a:srgbClr val="FF0000"/>
                </a:solidFill>
              </a:rPr>
              <a:t>Proč</a:t>
            </a:r>
            <a:r>
              <a:rPr lang="cs-CZ" sz="6000" b="1" dirty="0"/>
              <a:t> je méně manželství (partnerství) bez dětí?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950" y="1838324"/>
            <a:ext cx="11468100" cy="4800601"/>
          </a:xfrm>
        </p:spPr>
        <p:txBody>
          <a:bodyPr>
            <a:noAutofit/>
          </a:bodyPr>
          <a:lstStyle/>
          <a:p>
            <a:r>
              <a:rPr lang="cs-CZ" sz="2400" dirty="0"/>
              <a:t>Potřeba velkého kariérního růstu </a:t>
            </a:r>
          </a:p>
          <a:p>
            <a:r>
              <a:rPr lang="cs-CZ" sz="2400" dirty="0"/>
              <a:t>Ztráta životního standartu</a:t>
            </a:r>
          </a:p>
          <a:p>
            <a:r>
              <a:rPr lang="cs-CZ" sz="2400" dirty="0"/>
              <a:t>Hodnotový systém</a:t>
            </a:r>
          </a:p>
          <a:p>
            <a:r>
              <a:rPr lang="cs-CZ" sz="2400" dirty="0"/>
              <a:t>Mateřská dovolená – až 4 roky</a:t>
            </a:r>
          </a:p>
          <a:p>
            <a:pPr lvl="1"/>
            <a:r>
              <a:rPr lang="cs-CZ" dirty="0"/>
              <a:t>Ztráta sociálních a pracovních kontaktů</a:t>
            </a:r>
          </a:p>
          <a:p>
            <a:pPr lvl="1"/>
            <a:r>
              <a:rPr lang="cs-CZ" dirty="0"/>
              <a:t>Chybí silnější motivace zaměstnavatelů pro kratší rodičovské dovolené </a:t>
            </a:r>
          </a:p>
          <a:p>
            <a:pPr lvl="1"/>
            <a:endParaRPr lang="cs-CZ" dirty="0"/>
          </a:p>
          <a:p>
            <a:pPr marL="257175" lvl="1" indent="-257175"/>
            <a:r>
              <a:rPr lang="cs-CZ" dirty="0"/>
              <a:t>Řešení:</a:t>
            </a:r>
          </a:p>
          <a:p>
            <a:pPr lvl="1"/>
            <a:r>
              <a:rPr lang="cs-CZ" dirty="0"/>
              <a:t>Možnost brzkého návratu do práce po mateřské dovolené (po 2 letech)</a:t>
            </a:r>
          </a:p>
          <a:p>
            <a:pPr lvl="1"/>
            <a:r>
              <a:rPr lang="cs-CZ" dirty="0"/>
              <a:t>Částečný úvazek při mateřské dovolené</a:t>
            </a:r>
          </a:p>
          <a:p>
            <a:pPr lvl="1"/>
            <a:r>
              <a:rPr lang="cs-CZ" dirty="0"/>
              <a:t>Otec na rodičovské</a:t>
            </a:r>
          </a:p>
        </p:txBody>
      </p:sp>
    </p:spTree>
    <p:extLst>
      <p:ext uri="{BB962C8B-B14F-4D97-AF65-F5344CB8AC3E}">
        <p14:creationId xmlns:p14="http://schemas.microsoft.com/office/powerpoint/2010/main" val="33696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5349" y="238125"/>
            <a:ext cx="10810875" cy="1476375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Proč </a:t>
            </a:r>
            <a:r>
              <a:rPr lang="cs-CZ" b="1" dirty="0"/>
              <a:t>je důležitý manželský svazek?</a:t>
            </a:r>
            <a:br>
              <a:rPr lang="cs-CZ" b="1" dirty="0"/>
            </a:br>
            <a:r>
              <a:rPr lang="cs-CZ" b="1" dirty="0"/>
              <a:t>(legalizace vztahu)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90726"/>
            <a:ext cx="11020424" cy="3499248"/>
          </a:xfrm>
        </p:spPr>
        <p:txBody>
          <a:bodyPr>
            <a:normAutofit/>
          </a:bodyPr>
          <a:lstStyle/>
          <a:p>
            <a:r>
              <a:rPr lang="cs-CZ" dirty="0"/>
              <a:t>Vzájemná podpora – sebe, dětí</a:t>
            </a:r>
          </a:p>
          <a:p>
            <a:r>
              <a:rPr lang="cs-CZ" dirty="0"/>
              <a:t>Větší šance vydržet pospolu – děti, nehmotné/hmotné statky</a:t>
            </a:r>
          </a:p>
          <a:p>
            <a:r>
              <a:rPr lang="cs-CZ" dirty="0"/>
              <a:t>Více možností – hypotéky, půjčky,… (poněkud podmíněný vztah)</a:t>
            </a:r>
          </a:p>
          <a:p>
            <a:r>
              <a:rPr lang="cs-CZ" dirty="0"/>
              <a:t>Větší tolerance a respekt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27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</p:spPr>
        <p:txBody>
          <a:bodyPr>
            <a:no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Rodičovství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5"/>
            <a:ext cx="11719560" cy="4351338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Začíná ještě před narozením dítěte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(někdy nahodile, znásilnění)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Smysl: 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- nezávislá dospělá osobnost </a:t>
            </a: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			(sociálně, psychicky a fyziologická dozrálost)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Umělé oplodnění !!!</a:t>
            </a:r>
          </a:p>
          <a:p>
            <a:pPr marL="0" indent="0"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0621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388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 Typologie partnerského soužití</vt:lpstr>
      <vt:lpstr>Partnerské soužití</vt:lpstr>
      <vt:lpstr>Vybrané modely soužití</vt:lpstr>
      <vt:lpstr>Další modely soužití</vt:lpstr>
      <vt:lpstr>Partnerství</vt:lpstr>
      <vt:lpstr>Manželství</vt:lpstr>
      <vt:lpstr>Proč je méně manželství (partnerství) bez dětí?</vt:lpstr>
      <vt:lpstr>Proč je důležitý manželský svazek? (legalizace vztahu)</vt:lpstr>
      <vt:lpstr>Rodičovství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&lt;P&gt; 3. Typologie partnerského soužití &lt;P&gt; </dc:title>
  <dc:creator>jan0010</dc:creator>
  <cp:lastModifiedBy>jan0010</cp:lastModifiedBy>
  <cp:revision>10</cp:revision>
  <dcterms:created xsi:type="dcterms:W3CDTF">2024-02-20T17:26:57Z</dcterms:created>
  <dcterms:modified xsi:type="dcterms:W3CDTF">2025-02-27T06:20:10Z</dcterms:modified>
</cp:coreProperties>
</file>