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82" r:id="rId11"/>
    <p:sldId id="279" r:id="rId12"/>
    <p:sldId id="280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86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EA159B-9676-4AC6-A463-AD0B1882C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8F75AFA-701E-4340-B3D5-AEC4398522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47404A-5F58-48F4-B1BE-E9A8C8F23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11D32-C73D-4E9A-AE24-85D04DE728D8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C73B93-D2D3-4265-B55A-6F19B9E04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608284-A6BF-4CAF-9806-5E48EC484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5C041-7903-4A20-A641-6C5B6D77C6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30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2EDA12-2422-458A-961A-4238F70A1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C761C9D-4578-4C7E-BD88-922153F9E1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DEF704-33B1-4A6D-8E61-FDFF085D5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11D32-C73D-4E9A-AE24-85D04DE728D8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9D5E86-591E-49B0-8F8E-D69FFD1B1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DA3464-96AD-4136-942D-AB3E48766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5C041-7903-4A20-A641-6C5B6D77C6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319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33BA542-1880-4D83-A1D5-BF8C7EEE34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719D913-C162-45EE-9BB5-DB1E1BE6B6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B10D74-5AAF-484D-A862-F719B0EE1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11D32-C73D-4E9A-AE24-85D04DE728D8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14EB9E-785E-4093-883C-0F356AD0C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37BC68-3022-4921-A18A-71F0285A0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5C041-7903-4A20-A641-6C5B6D77C6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26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E52885-8A7F-4770-A5C8-BB262A693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DB1EE4-F5B4-4AB9-BFF6-FF5E4D61C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1695EA-EE56-4B80-990B-95463D0BF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11D32-C73D-4E9A-AE24-85D04DE728D8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2BF80B-7764-4EB2-9947-DDCDF44DE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272639-398F-4AC5-B425-462767C56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5C041-7903-4A20-A641-6C5B6D77C6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646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055930-5FCB-438B-B7FA-29196F1CF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8D2A230-C7B5-40AC-A99F-55D919C1F2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BBEE02-FDF1-456D-88A1-DBB5108FE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11D32-C73D-4E9A-AE24-85D04DE728D8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7D1296-2754-4671-9402-4D3C57C76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C35B33-7D83-4617-B17B-B7FD2366C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5C041-7903-4A20-A641-6C5B6D77C6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924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9C3F42-A61C-439D-8FA3-674CD0CF8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89714B-152F-4B63-A3BE-5CEF0F3C33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57DDC3C-714A-44FA-9ACD-CE3ED3DD11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A62E880-B438-46CF-86C6-9788A4249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11D32-C73D-4E9A-AE24-85D04DE728D8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134B76-9B95-4434-AEC9-B7ECBF7A4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98EE800-3CE8-4654-B13C-BE8CEF67D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5C041-7903-4A20-A641-6C5B6D77C6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629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C46E2D-F0D2-42D4-A5B8-0236FE419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A940845-C448-4DBE-A3CA-8D3C59184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1FB52D6-0777-4C56-A13B-16EEFC0A33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7EE5BAC-BE6C-4460-A923-10E999438E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71BD55B-B3C9-4336-8FE4-77676910CD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25BD24E-2CD5-4504-88B6-208120887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11D32-C73D-4E9A-AE24-85D04DE728D8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6C3E5C9-7092-4D43-9723-E6C9C5DC0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EB5552F-BF87-4BDD-B6D6-C1893B7A8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5C041-7903-4A20-A641-6C5B6D77C6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007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CFBDB1-D51A-438D-B807-4CFC3C828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0E60ACD-8B2B-419C-8CAD-AC1E9B03C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11D32-C73D-4E9A-AE24-85D04DE728D8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6C337BF-2BA1-494B-9968-490850B6F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0481CF6-EF66-4DE1-9769-86DA32AB4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5C041-7903-4A20-A641-6C5B6D77C6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489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B05A116-E6C2-4B02-B1B2-564ECFC11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11D32-C73D-4E9A-AE24-85D04DE728D8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BBC10E5-89D7-401B-A1E8-83B1037FB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579C78A-8985-4A3E-B100-044DC348D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5C041-7903-4A20-A641-6C5B6D77C6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6220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FD44DE-7399-47FD-A59E-7FAADE930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B51F67-A1C8-4D14-9DD2-621880CC0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74CD9B2-A6ED-44B9-BB83-8CF983B2A4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A5BB744-AD26-49AA-A83E-47D89697D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11D32-C73D-4E9A-AE24-85D04DE728D8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03AF336-3DAB-448D-BC98-FB873842F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D076FC-9DA5-46C4-A51B-2AD9B72D4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5C041-7903-4A20-A641-6C5B6D77C6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555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88776E-C6F6-42C6-A01C-BAB3FA7DF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B8DB4E4-B542-4DC0-90B5-5A97B5CF0C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A5CBE8E-C638-463E-920A-77B5E551C5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EC614D4-AFE1-43D8-A781-2223907F7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11D32-C73D-4E9A-AE24-85D04DE728D8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9AE774-4AF9-4D4A-985E-85714EFD2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EE494D7-BA43-4AEF-AC48-F40CA64FB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5C041-7903-4A20-A641-6C5B6D77C6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027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3F5F02C-A572-4B10-9957-452531AAC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FE3BF24-2270-4FEE-A58A-0A7D94DC3C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72D584-7FC7-457C-B77B-77E22D5271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11D32-C73D-4E9A-AE24-85D04DE728D8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9943BD-D5E9-4A31-B422-78A5BF9CBB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6546349-0FFB-4B98-A21B-CEB71169D7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5C041-7903-4A20-A641-6C5B6D77C6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439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764705"/>
            <a:ext cx="7772400" cy="2835746"/>
          </a:xfrm>
        </p:spPr>
        <p:txBody>
          <a:bodyPr>
            <a:normAutofit/>
          </a:bodyPr>
          <a:lstStyle/>
          <a:p>
            <a:r>
              <a:rPr lang="cs-CZ" b="1" dirty="0"/>
              <a:t>ANTROPOGENNÍ ČINITELÉ VÝCHOVY</a:t>
            </a:r>
            <a:br>
              <a:rPr lang="cs-CZ" dirty="0"/>
            </a:br>
            <a:r>
              <a:rPr lang="cs-CZ" sz="3600" dirty="0"/>
              <a:t>pedagogická profese (rodič) + žák (dítě)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639616" y="5013176"/>
            <a:ext cx="6400800" cy="360040"/>
          </a:xfrm>
        </p:spPr>
        <p:txBody>
          <a:bodyPr>
            <a:normAutofit fontScale="92500" lnSpcReduction="20000"/>
          </a:bodyPr>
          <a:lstStyle/>
          <a:p>
            <a:pPr algn="l"/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720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620690"/>
            <a:ext cx="7772400" cy="1008111"/>
          </a:xfrm>
        </p:spPr>
        <p:txBody>
          <a:bodyPr>
            <a:normAutofit/>
          </a:bodyPr>
          <a:lstStyle/>
          <a:p>
            <a:r>
              <a:rPr lang="cs-CZ" b="1" dirty="0"/>
              <a:t>PROFESNÍ KOMPETENCE </a:t>
            </a:r>
            <a:endParaRPr lang="cs-CZ" sz="1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79576" y="2060848"/>
            <a:ext cx="7632848" cy="4104456"/>
          </a:xfrm>
        </p:spPr>
        <p:txBody>
          <a:bodyPr>
            <a:normAutofit/>
          </a:bodyPr>
          <a:lstStyle/>
          <a:p>
            <a:pPr marL="457200" indent="-457200" hangingPunct="0"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kompetence odborně</a:t>
            </a:r>
          </a:p>
          <a:p>
            <a:pPr marL="457200" indent="-457200" hangingPunct="0"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kompetence </a:t>
            </a:r>
            <a:r>
              <a:rPr lang="cs-CZ" sz="3200" dirty="0" err="1">
                <a:solidFill>
                  <a:schemeClr val="tx1"/>
                </a:solidFill>
              </a:rPr>
              <a:t>psychodidaktické</a:t>
            </a:r>
            <a:endParaRPr lang="cs-CZ" sz="3200" dirty="0">
              <a:solidFill>
                <a:schemeClr val="tx1"/>
              </a:solidFill>
            </a:endParaRPr>
          </a:p>
          <a:p>
            <a:pPr marL="457200" indent="-457200" hangingPunct="0"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kompetence komunikativní</a:t>
            </a:r>
          </a:p>
          <a:p>
            <a:pPr marL="457200" indent="-457200" hangingPunct="0"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kompetence organizační a řídící</a:t>
            </a:r>
          </a:p>
          <a:p>
            <a:pPr marL="457200" indent="-457200" hangingPunct="0"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kompetence diagnostická a intervenční</a:t>
            </a:r>
          </a:p>
          <a:p>
            <a:pPr marL="457200" indent="-457200" hangingPunct="0"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kompetence poradenská a konzultativní</a:t>
            </a:r>
          </a:p>
          <a:p>
            <a:pPr marL="457200" indent="-457200" hangingPunct="0"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kompetence </a:t>
            </a:r>
            <a:r>
              <a:rPr lang="cs-CZ" sz="3200" dirty="0" err="1">
                <a:solidFill>
                  <a:schemeClr val="tx1"/>
                </a:solidFill>
              </a:rPr>
              <a:t>sebereflexní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573441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714103"/>
            <a:ext cx="9144000" cy="870857"/>
          </a:xfrm>
        </p:spPr>
        <p:txBody>
          <a:bodyPr>
            <a:normAutofit fontScale="90000"/>
          </a:bodyPr>
          <a:lstStyle/>
          <a:p>
            <a:r>
              <a:rPr lang="cs-CZ" dirty="0"/>
              <a:t>Typologie </a:t>
            </a:r>
            <a:r>
              <a:rPr lang="cs-CZ" dirty="0" err="1"/>
              <a:t>Caselmanna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2473234"/>
            <a:ext cx="9144000" cy="3561806"/>
          </a:xfrm>
        </p:spPr>
        <p:txBody>
          <a:bodyPr/>
          <a:lstStyle/>
          <a:p>
            <a:pPr algn="l"/>
            <a:endParaRPr lang="cs-CZ" dirty="0"/>
          </a:p>
          <a:p>
            <a:pPr algn="l"/>
            <a:r>
              <a:rPr lang="cs-CZ" dirty="0"/>
              <a:t>		</a:t>
            </a:r>
          </a:p>
          <a:p>
            <a:pPr algn="l"/>
            <a:r>
              <a:rPr lang="cs-CZ" dirty="0"/>
              <a:t>				</a:t>
            </a:r>
            <a:r>
              <a:rPr lang="cs-CZ" sz="3200" dirty="0" err="1"/>
              <a:t>logotrop</a:t>
            </a:r>
            <a:r>
              <a:rPr lang="cs-CZ" sz="3200" dirty="0"/>
              <a:t>   (slovo)</a:t>
            </a:r>
          </a:p>
          <a:p>
            <a:pPr algn="l"/>
            <a:endParaRPr lang="cs-CZ" sz="3200" dirty="0"/>
          </a:p>
          <a:p>
            <a:pPr algn="l"/>
            <a:r>
              <a:rPr lang="cs-CZ" sz="3200" dirty="0"/>
              <a:t>				</a:t>
            </a:r>
          </a:p>
          <a:p>
            <a:pPr algn="l"/>
            <a:r>
              <a:rPr lang="cs-CZ" sz="3200" dirty="0"/>
              <a:t>				</a:t>
            </a:r>
            <a:r>
              <a:rPr lang="cs-CZ" sz="3200" dirty="0" err="1"/>
              <a:t>paidotrop</a:t>
            </a:r>
            <a:r>
              <a:rPr lang="cs-CZ" sz="3200" dirty="0"/>
              <a:t>  (dítě)</a:t>
            </a:r>
          </a:p>
        </p:txBody>
      </p:sp>
      <p:sp>
        <p:nvSpPr>
          <p:cNvPr id="4" name="Šipka doprava 3"/>
          <p:cNvSpPr/>
          <p:nvPr/>
        </p:nvSpPr>
        <p:spPr>
          <a:xfrm rot="20328012">
            <a:off x="2990494" y="3530512"/>
            <a:ext cx="1805723" cy="6122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 rot="1214532">
            <a:off x="2992250" y="4805791"/>
            <a:ext cx="1805723" cy="5988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145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30778"/>
            <a:ext cx="9144000" cy="1003662"/>
          </a:xfrm>
        </p:spPr>
        <p:txBody>
          <a:bodyPr>
            <a:normAutofit/>
          </a:bodyPr>
          <a:lstStyle/>
          <a:p>
            <a:r>
              <a:rPr lang="cs-CZ" dirty="0"/>
              <a:t>Typologie podle </a:t>
            </a:r>
            <a:r>
              <a:rPr lang="cs-CZ" dirty="0" err="1"/>
              <a:t>Döhringa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87680" y="1663337"/>
            <a:ext cx="11475720" cy="4963886"/>
          </a:xfrm>
        </p:spPr>
        <p:txBody>
          <a:bodyPr>
            <a:normAutofit/>
          </a:bodyPr>
          <a:lstStyle/>
          <a:p>
            <a:pPr marL="457200" lvl="0" indent="-457200" algn="l" fontAlgn="base" hangingPunct="0">
              <a:buFont typeface="+mj-lt"/>
              <a:buAutoNum type="arabicPeriod"/>
            </a:pPr>
            <a:r>
              <a:rPr lang="cs-CZ" sz="2800" dirty="0"/>
              <a:t>Ideový (náboženský) - spojuje vlastní pedagogickou práci s posláním, je spolehlivý, uzavřený a vážný.</a:t>
            </a:r>
          </a:p>
          <a:p>
            <a:pPr marL="457200" lvl="0" indent="-457200" algn="l" fontAlgn="base" hangingPunct="0">
              <a:buFont typeface="+mj-lt"/>
              <a:buAutoNum type="arabicPeriod"/>
            </a:pPr>
            <a:r>
              <a:rPr lang="cs-CZ" sz="2800" dirty="0"/>
              <a:t>Estetický - podtrhuje cit, talent, snaží se vychovat ze svých žáků  nezávislá individua.</a:t>
            </a:r>
          </a:p>
          <a:p>
            <a:pPr marL="457200" lvl="0" indent="-457200" algn="l" fontAlgn="base" hangingPunct="0">
              <a:buFont typeface="+mj-lt"/>
              <a:buAutoNum type="arabicPeriod"/>
            </a:pPr>
            <a:r>
              <a:rPr lang="cs-CZ" sz="2800" dirty="0"/>
              <a:t>Sociální - věnuje se všem žákům ve třídě jako celku, méně je u něho zřetelný individuální přístup, vyznačuje se trpělivostí.</a:t>
            </a:r>
          </a:p>
          <a:p>
            <a:pPr marL="457200" lvl="0" indent="-457200" algn="l" fontAlgn="base" hangingPunct="0">
              <a:buFont typeface="+mj-lt"/>
              <a:buAutoNum type="arabicPeriod"/>
            </a:pPr>
            <a:r>
              <a:rPr lang="cs-CZ" sz="2800" dirty="0"/>
              <a:t>Teoretický - má výraznější vztah k vědě než k žákovi, objektivní, věcný, chladný.</a:t>
            </a:r>
          </a:p>
          <a:p>
            <a:pPr marL="457200" lvl="0" indent="-457200" algn="l" fontAlgn="base" hangingPunct="0">
              <a:buFont typeface="+mj-lt"/>
              <a:buAutoNum type="arabicPeriod"/>
            </a:pPr>
            <a:r>
              <a:rPr lang="cs-CZ" sz="2800" dirty="0"/>
              <a:t>Ekonomický - dobrý metodik, převládá u něj reálný přístup, podceňuje fantazii, nápaditost.</a:t>
            </a:r>
          </a:p>
          <a:p>
            <a:pPr marL="457200" lvl="0" indent="-457200" algn="l" fontAlgn="base" hangingPunct="0">
              <a:buFont typeface="+mj-lt"/>
              <a:buAutoNum type="arabicPeriod"/>
            </a:pPr>
            <a:r>
              <a:rPr lang="cs-CZ" sz="2800" dirty="0"/>
              <a:t>Politický (mocenský) - prosazuje sám sebe, přiklání se k trestání.</a:t>
            </a:r>
          </a:p>
          <a:p>
            <a:pPr marL="457200" indent="-457200" algn="l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8112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635727"/>
            <a:ext cx="9144000" cy="915167"/>
          </a:xfrm>
        </p:spPr>
        <p:txBody>
          <a:bodyPr>
            <a:normAutofit/>
          </a:bodyPr>
          <a:lstStyle/>
          <a:p>
            <a:r>
              <a:rPr lang="cs-CZ" sz="5400" b="1" dirty="0"/>
              <a:t>Základní pojmy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44731" y="2151017"/>
            <a:ext cx="10502538" cy="4429077"/>
          </a:xfrm>
        </p:spPr>
        <p:txBody>
          <a:bodyPr>
            <a:normAutofit/>
          </a:bodyPr>
          <a:lstStyle/>
          <a:p>
            <a:r>
              <a:rPr lang="cs-CZ" sz="3600" dirty="0"/>
              <a:t>Vychovatel</a:t>
            </a:r>
          </a:p>
          <a:p>
            <a:endParaRPr lang="cs-CZ" sz="3600" dirty="0"/>
          </a:p>
          <a:p>
            <a:endParaRPr lang="cs-CZ" sz="3600" dirty="0"/>
          </a:p>
          <a:p>
            <a:r>
              <a:rPr lang="cs-CZ" sz="3600" dirty="0"/>
              <a:t>Pedagog</a:t>
            </a:r>
          </a:p>
          <a:p>
            <a:endParaRPr lang="cs-CZ" sz="3600" dirty="0"/>
          </a:p>
          <a:p>
            <a:endParaRPr lang="cs-CZ" sz="3600" dirty="0"/>
          </a:p>
          <a:p>
            <a:r>
              <a:rPr lang="cs-CZ" sz="3600" dirty="0"/>
              <a:t>Učitel</a:t>
            </a:r>
          </a:p>
          <a:p>
            <a:pPr algn="l"/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5853684" y="4771015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ů 3">
            <a:extLst>
              <a:ext uri="{FF2B5EF4-FFF2-40B4-BE49-F238E27FC236}">
                <a16:creationId xmlns:a16="http://schemas.microsoft.com/office/drawing/2014/main" id="{3316B87D-772D-48B3-BAFA-653806CD46AF}"/>
              </a:ext>
            </a:extLst>
          </p:cNvPr>
          <p:cNvSpPr/>
          <p:nvPr/>
        </p:nvSpPr>
        <p:spPr>
          <a:xfrm>
            <a:off x="5853684" y="293979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310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692698"/>
            <a:ext cx="7772400" cy="1080119"/>
          </a:xfrm>
        </p:spPr>
        <p:txBody>
          <a:bodyPr>
            <a:normAutofit fontScale="90000"/>
          </a:bodyPr>
          <a:lstStyle/>
          <a:p>
            <a:r>
              <a:rPr lang="cs-CZ" dirty="0"/>
              <a:t>Výchovně vzdělávací model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95600" y="1916832"/>
            <a:ext cx="6400800" cy="4464496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 obsah</a:t>
            </a:r>
          </a:p>
          <a:p>
            <a:r>
              <a:rPr lang="cs-CZ" b="1" dirty="0">
                <a:solidFill>
                  <a:schemeClr val="tx1"/>
                </a:solidFill>
              </a:rPr>
              <a:t>       </a:t>
            </a:r>
          </a:p>
          <a:p>
            <a:endParaRPr lang="cs-CZ" b="1" dirty="0">
              <a:solidFill>
                <a:schemeClr val="tx1"/>
              </a:solidFill>
            </a:endParaRPr>
          </a:p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učitel (rodič)                           žák (dítě)</a:t>
            </a:r>
          </a:p>
          <a:p>
            <a:endParaRPr lang="cs-CZ" b="1" dirty="0">
              <a:solidFill>
                <a:schemeClr val="tx1"/>
              </a:solidFill>
            </a:endParaRPr>
          </a:p>
          <a:p>
            <a:endParaRPr lang="cs-CZ" b="1" dirty="0">
              <a:solidFill>
                <a:schemeClr val="tx1"/>
              </a:solidFill>
            </a:endParaRPr>
          </a:p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/>
              <a:t>    </a:t>
            </a:r>
            <a:r>
              <a:rPr lang="cs-CZ" b="1" dirty="0">
                <a:solidFill>
                  <a:schemeClr val="tx1"/>
                </a:solidFill>
              </a:rPr>
              <a:t>didaktické prostředky</a:t>
            </a:r>
          </a:p>
        </p:txBody>
      </p:sp>
      <p:sp>
        <p:nvSpPr>
          <p:cNvPr id="5" name="Obousměrná vodorovná šipka 4"/>
          <p:cNvSpPr/>
          <p:nvPr/>
        </p:nvSpPr>
        <p:spPr>
          <a:xfrm rot="19177084">
            <a:off x="4307914" y="2757115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ousměrná svislá šipka 5"/>
          <p:cNvSpPr/>
          <p:nvPr/>
        </p:nvSpPr>
        <p:spPr>
          <a:xfrm rot="19358377">
            <a:off x="7316688" y="2496436"/>
            <a:ext cx="484632" cy="121615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ousměrná svislá šipka 6"/>
          <p:cNvSpPr/>
          <p:nvPr/>
        </p:nvSpPr>
        <p:spPr>
          <a:xfrm rot="19710691">
            <a:off x="4887479" y="4246626"/>
            <a:ext cx="484632" cy="121615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ousměrná svislá šipka 7"/>
          <p:cNvSpPr/>
          <p:nvPr/>
        </p:nvSpPr>
        <p:spPr>
          <a:xfrm rot="1801525">
            <a:off x="7333959" y="4207709"/>
            <a:ext cx="484632" cy="121615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ousměrná vodorovná šipka 13"/>
          <p:cNvSpPr/>
          <p:nvPr/>
        </p:nvSpPr>
        <p:spPr>
          <a:xfrm>
            <a:off x="5440238" y="3734876"/>
            <a:ext cx="1722561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ousměrná vodorovná šipka 14"/>
          <p:cNvSpPr/>
          <p:nvPr/>
        </p:nvSpPr>
        <p:spPr>
          <a:xfrm rot="16200000">
            <a:off x="4812464" y="3726513"/>
            <a:ext cx="298936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9935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692698"/>
            <a:ext cx="7772400" cy="73550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Pojem profese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1153" y="2037806"/>
            <a:ext cx="10432869" cy="3892731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pojmem profese je užší než pojem povolání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profese – skupina povolání spojená s odpovídající (požadovanou) teoretickou přípravou</a:t>
            </a:r>
          </a:p>
          <a:p>
            <a:pPr algn="l"/>
            <a:r>
              <a:rPr lang="cs-CZ" sz="3200" dirty="0"/>
              <a:t>		např. učitelské povolání</a:t>
            </a:r>
            <a:endParaRPr lang="cs-CZ" sz="32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profesní povolání předpokládá vyšší kvalifikaci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etický kodex (není podmínkou, ale zvykem)</a:t>
            </a:r>
          </a:p>
        </p:txBody>
      </p:sp>
    </p:spTree>
    <p:extLst>
      <p:ext uri="{BB962C8B-B14F-4D97-AF65-F5344CB8AC3E}">
        <p14:creationId xmlns:p14="http://schemas.microsoft.com/office/powerpoint/2010/main" val="2826897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620691"/>
            <a:ext cx="7772400" cy="94903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Vznik pedagogické profese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71451" y="1981200"/>
            <a:ext cx="10215155" cy="460248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3200" dirty="0"/>
              <a:t>důsledek dělby práce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3200" dirty="0"/>
              <a:t>profesionální příprava učitelů u nás (od roku 1808)</a:t>
            </a:r>
          </a:p>
          <a:p>
            <a:pPr algn="l"/>
            <a:r>
              <a:rPr lang="cs-CZ" sz="3200" dirty="0"/>
              <a:t>			(velký vliv měl G. A. </a:t>
            </a:r>
            <a:r>
              <a:rPr lang="cs-CZ" sz="3200" dirty="0" err="1"/>
              <a:t>Lindner</a:t>
            </a:r>
            <a:r>
              <a:rPr lang="cs-CZ" sz="3200" dirty="0"/>
              <a:t>)</a:t>
            </a:r>
          </a:p>
          <a:p>
            <a:pPr algn="l"/>
            <a:endParaRPr lang="cs-CZ" sz="3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3200" dirty="0"/>
              <a:t>profesionální příprava vychovatelů – se začala koncipovat mnohem později a „nesystematicky</a:t>
            </a:r>
            <a:r>
              <a:rPr lang="cs-CZ" sz="3200" dirty="0">
                <a:solidFill>
                  <a:schemeClr val="tx1"/>
                </a:solidFill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481941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92777" y="764706"/>
            <a:ext cx="10276114" cy="1368151"/>
          </a:xfrm>
        </p:spPr>
        <p:txBody>
          <a:bodyPr>
            <a:normAutofit/>
          </a:bodyPr>
          <a:lstStyle/>
          <a:p>
            <a:r>
              <a:rPr lang="cs-CZ" sz="5400" b="1" dirty="0"/>
              <a:t>Pojem – výchovný pracovník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7017" y="2856410"/>
            <a:ext cx="10929257" cy="2782389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tx1"/>
                </a:solidFill>
              </a:rPr>
              <a:t>Výchovným pracovníkem je učitel nebo vychovatel (aj.), který plánuje, organizuje a  řídí (cílevědomě) výchovný proces na odpovídající profesionální úrovni.</a:t>
            </a:r>
          </a:p>
          <a:p>
            <a:endParaRPr lang="cs-CZ" sz="3200" dirty="0">
              <a:solidFill>
                <a:schemeClr val="tx1"/>
              </a:solidFill>
            </a:endParaRPr>
          </a:p>
          <a:p>
            <a:r>
              <a:rPr lang="cs-CZ" sz="3200" dirty="0">
                <a:solidFill>
                  <a:schemeClr val="tx1"/>
                </a:solidFill>
              </a:rPr>
              <a:t>(</a:t>
            </a:r>
            <a:r>
              <a:rPr lang="cs-CZ" sz="3200" dirty="0" err="1">
                <a:solidFill>
                  <a:schemeClr val="tx1"/>
                </a:solidFill>
              </a:rPr>
              <a:t>antipedagogika</a:t>
            </a:r>
            <a:r>
              <a:rPr lang="cs-CZ" sz="3200" dirty="0">
                <a:solidFill>
                  <a:schemeClr val="tx1"/>
                </a:solidFill>
              </a:rPr>
              <a:t>, černá pedagogika)</a:t>
            </a:r>
          </a:p>
        </p:txBody>
      </p:sp>
    </p:spTree>
    <p:extLst>
      <p:ext uri="{BB962C8B-B14F-4D97-AF65-F5344CB8AC3E}">
        <p14:creationId xmlns:p14="http://schemas.microsoft.com/office/powerpoint/2010/main" val="1004631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65760" y="365760"/>
            <a:ext cx="11582399" cy="949235"/>
          </a:xfrm>
        </p:spPr>
        <p:txBody>
          <a:bodyPr>
            <a:noAutofit/>
          </a:bodyPr>
          <a:lstStyle/>
          <a:p>
            <a:r>
              <a:rPr lang="cs-CZ" sz="5400" b="1" dirty="0"/>
              <a:t>Charakteristika pedagogického pracovníka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62149" y="1532709"/>
            <a:ext cx="10894422" cy="5164182"/>
          </a:xfrm>
        </p:spPr>
        <p:txBody>
          <a:bodyPr>
            <a:normAutofit lnSpcReduction="10000"/>
          </a:bodyPr>
          <a:lstStyle/>
          <a:p>
            <a:pPr algn="l">
              <a:spcBef>
                <a:spcPts val="0"/>
              </a:spcBef>
            </a:pPr>
            <a:r>
              <a:rPr lang="cs-CZ" sz="3200" b="1" dirty="0">
                <a:solidFill>
                  <a:schemeClr val="tx1"/>
                </a:solidFill>
              </a:rPr>
              <a:t>Role:</a:t>
            </a:r>
          </a:p>
          <a:p>
            <a:pPr algn="l">
              <a:spcBef>
                <a:spcPts val="0"/>
              </a:spcBef>
            </a:pPr>
            <a:endParaRPr lang="cs-CZ" sz="3200" b="1" dirty="0">
              <a:solidFill>
                <a:schemeClr val="tx1"/>
              </a:solidFill>
            </a:endParaRPr>
          </a:p>
          <a:p>
            <a:pPr marL="457200" indent="-457200" algn="l">
              <a:spcBef>
                <a:spcPts val="0"/>
              </a:spcBef>
              <a:buFontTx/>
              <a:buChar char="-"/>
            </a:pPr>
            <a:r>
              <a:rPr lang="cs-CZ" sz="3200" dirty="0">
                <a:solidFill>
                  <a:srgbClr val="FF0000"/>
                </a:solidFill>
              </a:rPr>
              <a:t>tlumočníka</a:t>
            </a:r>
            <a:r>
              <a:rPr lang="cs-CZ" sz="3200" dirty="0">
                <a:solidFill>
                  <a:schemeClr val="tx1"/>
                </a:solidFill>
              </a:rPr>
              <a:t> (vyučuje svůj předmět)</a:t>
            </a:r>
          </a:p>
          <a:p>
            <a:pPr marL="457200" indent="-457200" algn="l">
              <a:spcBef>
                <a:spcPts val="0"/>
              </a:spcBef>
              <a:buFontTx/>
              <a:buChar char="-"/>
            </a:pPr>
            <a:r>
              <a:rPr lang="cs-CZ" sz="3200" dirty="0" err="1">
                <a:solidFill>
                  <a:srgbClr val="FF0000"/>
                </a:solidFill>
              </a:rPr>
              <a:t>stimulátora</a:t>
            </a:r>
            <a:r>
              <a:rPr lang="cs-CZ" sz="3200" dirty="0">
                <a:solidFill>
                  <a:srgbClr val="FF0000"/>
                </a:solidFill>
              </a:rPr>
              <a:t> a animátora </a:t>
            </a:r>
            <a:r>
              <a:rPr lang="cs-CZ" sz="3200" dirty="0">
                <a:solidFill>
                  <a:schemeClr val="tx1"/>
                </a:solidFill>
              </a:rPr>
              <a:t>(podněcuje vlohy, schopnosti, nadání, sebevzdělávání aj.)</a:t>
            </a:r>
          </a:p>
          <a:p>
            <a:pPr marL="457200" indent="-457200" algn="l">
              <a:spcBef>
                <a:spcPts val="0"/>
              </a:spcBef>
              <a:buFontTx/>
              <a:buChar char="-"/>
            </a:pPr>
            <a:r>
              <a:rPr lang="cs-CZ" sz="3200" dirty="0">
                <a:solidFill>
                  <a:srgbClr val="FF0000"/>
                </a:solidFill>
              </a:rPr>
              <a:t>organizátora a konzultanta</a:t>
            </a:r>
          </a:p>
          <a:p>
            <a:pPr marL="457200" indent="-457200" algn="l">
              <a:spcBef>
                <a:spcPts val="0"/>
              </a:spcBef>
              <a:buFontTx/>
              <a:buChar char="-"/>
            </a:pPr>
            <a:r>
              <a:rPr lang="cs-CZ" sz="3200" dirty="0">
                <a:solidFill>
                  <a:srgbClr val="FF0000"/>
                </a:solidFill>
              </a:rPr>
              <a:t>koordinátora a integrátora </a:t>
            </a:r>
            <a:r>
              <a:rPr lang="cs-CZ" sz="3200" dirty="0">
                <a:solidFill>
                  <a:schemeClr val="tx1"/>
                </a:solidFill>
              </a:rPr>
              <a:t>(zodpovídá za fungování třídního kolektivu, realizaci aktivit aj.)</a:t>
            </a:r>
          </a:p>
          <a:p>
            <a:pPr marL="457200" indent="-457200" algn="l">
              <a:spcBef>
                <a:spcPts val="0"/>
              </a:spcBef>
              <a:buFontTx/>
              <a:buChar char="-"/>
            </a:pPr>
            <a:r>
              <a:rPr lang="cs-CZ" sz="3200" dirty="0" err="1">
                <a:solidFill>
                  <a:srgbClr val="FF0000"/>
                </a:solidFill>
              </a:rPr>
              <a:t>satisfátora</a:t>
            </a:r>
            <a:r>
              <a:rPr lang="cs-CZ" sz="3200" dirty="0">
                <a:solidFill>
                  <a:schemeClr val="tx1"/>
                </a:solidFill>
              </a:rPr>
              <a:t> (přispívá k uspokojování zážitků, radosti, řešení úkolů)</a:t>
            </a:r>
          </a:p>
          <a:p>
            <a:pPr marL="457200" indent="-457200" algn="l">
              <a:spcBef>
                <a:spcPts val="0"/>
              </a:spcBef>
              <a:buFontTx/>
              <a:buChar char="-"/>
            </a:pPr>
            <a:r>
              <a:rPr lang="cs-CZ" sz="3200" dirty="0">
                <a:solidFill>
                  <a:srgbClr val="FF0000"/>
                </a:solidFill>
              </a:rPr>
              <a:t>diagnostika</a:t>
            </a:r>
            <a:r>
              <a:rPr lang="cs-CZ" sz="3200" dirty="0">
                <a:solidFill>
                  <a:schemeClr val="tx1"/>
                </a:solidFill>
              </a:rPr>
              <a:t> (hodnotí aktuální úroveň, individuální zvláštnosti a dovednosti aj.)</a:t>
            </a:r>
          </a:p>
          <a:p>
            <a:pPr marL="457200" indent="-457200" algn="l">
              <a:spcBef>
                <a:spcPts val="0"/>
              </a:spcBef>
              <a:buFontTx/>
              <a:buChar char="-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489210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32411" y="548682"/>
            <a:ext cx="10293532" cy="864095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r>
              <a:rPr lang="cs-CZ" b="1" dirty="0"/>
              <a:t>OSOBNOSTNÍ STRUKTURA UČITELE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35560" y="1952978"/>
            <a:ext cx="8280920" cy="4356342"/>
          </a:xfrm>
        </p:spPr>
        <p:txBody>
          <a:bodyPr>
            <a:normAutofit fontScale="25000" lnSpcReduction="20000"/>
          </a:bodyPr>
          <a:lstStyle/>
          <a:p>
            <a:pPr hangingPunct="0"/>
            <a:endParaRPr lang="cs-CZ" sz="5900" b="1" dirty="0">
              <a:solidFill>
                <a:srgbClr val="FF0000"/>
              </a:solidFill>
            </a:endParaRPr>
          </a:p>
          <a:p>
            <a:pPr algn="l" hangingPunct="0"/>
            <a:r>
              <a:rPr lang="cs-CZ" sz="5900" b="1" dirty="0">
                <a:solidFill>
                  <a:srgbClr val="FF0000"/>
                </a:solidFill>
              </a:rPr>
              <a:t>		    </a:t>
            </a:r>
            <a:r>
              <a:rPr lang="cs-CZ" sz="9600" b="1" dirty="0">
                <a:solidFill>
                  <a:srgbClr val="FF0000"/>
                </a:solidFill>
              </a:rPr>
              <a:t>temperament              názory</a:t>
            </a:r>
          </a:p>
          <a:p>
            <a:pPr hangingPunct="0"/>
            <a:r>
              <a:rPr lang="cs-CZ" sz="9600" b="1" dirty="0">
                <a:solidFill>
                  <a:srgbClr val="FF0000"/>
                </a:solidFill>
              </a:rPr>
              <a:t> </a:t>
            </a:r>
          </a:p>
          <a:p>
            <a:pPr hangingPunct="0"/>
            <a:r>
              <a:rPr lang="cs-CZ" sz="9600" b="1" dirty="0">
                <a:solidFill>
                  <a:srgbClr val="FF0000"/>
                </a:solidFill>
              </a:rPr>
              <a:t> </a:t>
            </a:r>
          </a:p>
          <a:p>
            <a:pPr hangingPunct="0"/>
            <a:r>
              <a:rPr lang="cs-CZ" sz="9600" b="1" dirty="0">
                <a:solidFill>
                  <a:srgbClr val="FF0000"/>
                </a:solidFill>
              </a:rPr>
              <a:t>        fyziologie	           			      povaha		</a:t>
            </a:r>
          </a:p>
          <a:p>
            <a:pPr hangingPunct="0"/>
            <a:r>
              <a:rPr lang="cs-CZ" sz="9600" b="1" dirty="0">
                <a:solidFill>
                  <a:srgbClr val="FF0000"/>
                </a:solidFill>
              </a:rPr>
              <a:t> </a:t>
            </a:r>
          </a:p>
          <a:p>
            <a:pPr hangingPunct="0"/>
            <a:r>
              <a:rPr lang="cs-CZ" sz="9600" b="1" dirty="0">
                <a:solidFill>
                  <a:srgbClr val="FF0000"/>
                </a:solidFill>
              </a:rPr>
              <a:t> </a:t>
            </a:r>
          </a:p>
          <a:p>
            <a:pPr hangingPunct="0"/>
            <a:r>
              <a:rPr lang="cs-CZ" sz="9600" b="1" dirty="0">
                <a:solidFill>
                  <a:srgbClr val="FF0000"/>
                </a:solidFill>
              </a:rPr>
              <a:t> </a:t>
            </a:r>
          </a:p>
          <a:p>
            <a:pPr hangingPunct="0"/>
            <a:r>
              <a:rPr lang="cs-CZ" sz="9600" b="1" dirty="0">
                <a:solidFill>
                  <a:srgbClr val="FF0000"/>
                </a:solidFill>
              </a:rPr>
              <a:t>                  potřeby                                      zkušenosti         	</a:t>
            </a:r>
          </a:p>
          <a:p>
            <a:pPr hangingPunct="0"/>
            <a:r>
              <a:rPr lang="cs-CZ" sz="9600" b="1" dirty="0">
                <a:solidFill>
                  <a:srgbClr val="FF0000"/>
                </a:solidFill>
              </a:rPr>
              <a:t>                    </a:t>
            </a:r>
          </a:p>
          <a:p>
            <a:pPr hangingPunct="0"/>
            <a:r>
              <a:rPr lang="cs-CZ" sz="9600" b="1" dirty="0">
                <a:solidFill>
                  <a:srgbClr val="FF0000"/>
                </a:solidFill>
              </a:rPr>
              <a:t>                     zájmy		jiné	</a:t>
            </a:r>
            <a:r>
              <a:rPr lang="cs-CZ" sz="9600" b="1" dirty="0"/>
              <a:t>	</a:t>
            </a:r>
          </a:p>
          <a:p>
            <a:pPr hangingPunct="0"/>
            <a:r>
              <a:rPr lang="cs-CZ" sz="8000" b="1" dirty="0"/>
              <a:t>   </a:t>
            </a:r>
          </a:p>
          <a:p>
            <a:pPr hangingPunct="0"/>
            <a:r>
              <a:rPr lang="cs-CZ" dirty="0"/>
              <a:t> </a:t>
            </a:r>
          </a:p>
          <a:p>
            <a:pPr hangingPunct="0"/>
            <a:r>
              <a:rPr lang="cs-CZ" dirty="0"/>
              <a:t> </a:t>
            </a:r>
          </a:p>
          <a:p>
            <a:pPr hangingPunct="0"/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4763852" y="2852936"/>
            <a:ext cx="2664296" cy="24482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320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620690"/>
            <a:ext cx="7772400" cy="1008111"/>
          </a:xfrm>
        </p:spPr>
        <p:txBody>
          <a:bodyPr>
            <a:normAutofit/>
          </a:bodyPr>
          <a:lstStyle/>
          <a:p>
            <a:r>
              <a:rPr lang="cs-CZ" b="1" dirty="0"/>
              <a:t>PROFESNÍ KOMPETENCE </a:t>
            </a:r>
            <a:endParaRPr lang="cs-CZ" sz="1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79576" y="2060848"/>
            <a:ext cx="7632848" cy="4104456"/>
          </a:xfrm>
        </p:spPr>
        <p:txBody>
          <a:bodyPr>
            <a:normAutofit/>
          </a:bodyPr>
          <a:lstStyle/>
          <a:p>
            <a:pPr marL="457200" indent="-457200" hangingPunct="0"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kompetence odborně</a:t>
            </a:r>
          </a:p>
          <a:p>
            <a:pPr marL="457200" indent="-457200" hangingPunct="0"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kompetence </a:t>
            </a:r>
            <a:r>
              <a:rPr lang="cs-CZ" sz="3200" dirty="0" err="1">
                <a:solidFill>
                  <a:schemeClr val="tx1"/>
                </a:solidFill>
              </a:rPr>
              <a:t>psychodidaktické</a:t>
            </a:r>
            <a:endParaRPr lang="cs-CZ" sz="3200" dirty="0">
              <a:solidFill>
                <a:schemeClr val="tx1"/>
              </a:solidFill>
            </a:endParaRPr>
          </a:p>
          <a:p>
            <a:pPr marL="457200" indent="-457200" hangingPunct="0"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kompetence komunikativní</a:t>
            </a:r>
          </a:p>
          <a:p>
            <a:pPr marL="457200" indent="-457200" hangingPunct="0"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kompetence organizační a řídící</a:t>
            </a:r>
          </a:p>
          <a:p>
            <a:pPr marL="457200" indent="-457200" hangingPunct="0"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kompetence diagnostická a intervenční</a:t>
            </a:r>
          </a:p>
          <a:p>
            <a:pPr marL="457200" indent="-457200" hangingPunct="0"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kompetence poradenská a konzultativní</a:t>
            </a:r>
          </a:p>
          <a:p>
            <a:pPr marL="457200" indent="-457200" hangingPunct="0"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kompetence </a:t>
            </a:r>
            <a:r>
              <a:rPr lang="cs-CZ" sz="3200" dirty="0" err="1">
                <a:solidFill>
                  <a:schemeClr val="tx1"/>
                </a:solidFill>
              </a:rPr>
              <a:t>sebereflexní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1790043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439</Words>
  <Application>Microsoft Office PowerPoint</Application>
  <PresentationFormat>Širokoúhlá obrazovka</PresentationFormat>
  <Paragraphs>91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ANTROPOGENNÍ ČINITELÉ VÝCHOVY pedagogická profese (rodič) + žák (dítě)</vt:lpstr>
      <vt:lpstr>Základní pojmy</vt:lpstr>
      <vt:lpstr>Výchovně vzdělávací model</vt:lpstr>
      <vt:lpstr>Pojem profese</vt:lpstr>
      <vt:lpstr>Vznik pedagogické profese</vt:lpstr>
      <vt:lpstr>Pojem – výchovný pracovník</vt:lpstr>
      <vt:lpstr>Charakteristika pedagogického pracovníka</vt:lpstr>
      <vt:lpstr> OSOBNOSTNÍ STRUKTURA UČITELE</vt:lpstr>
      <vt:lpstr>PROFESNÍ KOMPETENCE </vt:lpstr>
      <vt:lpstr>PROFESNÍ KOMPETENCE </vt:lpstr>
      <vt:lpstr>Typologie Caselmanna</vt:lpstr>
      <vt:lpstr>Typologie podle Döhringa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OSOBNOST PEDAGOGA VOLNÉHO ČASU</dc:title>
  <dc:creator>jan0010</dc:creator>
  <cp:lastModifiedBy>jan0010</cp:lastModifiedBy>
  <cp:revision>4</cp:revision>
  <dcterms:created xsi:type="dcterms:W3CDTF">2024-02-20T07:41:07Z</dcterms:created>
  <dcterms:modified xsi:type="dcterms:W3CDTF">2025-04-04T12:17:53Z</dcterms:modified>
</cp:coreProperties>
</file>