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4" r:id="rId16"/>
    <p:sldId id="27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47B01E-5143-467D-BCDA-F25FAA306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65B2E8-280A-4DED-A534-C80EBE800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E2D6CA-4F53-443F-B3D1-A1A226709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14B511-77B3-4419-8853-A2EA9CF79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DDC975-413D-4C17-9F0C-0AC600FF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33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A35D4-0E50-4EE8-8109-1BE28ACB8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B01B5B-E901-4A56-88AE-0F469BF82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43EAF2-C6A1-4C6B-B4E6-19DC26EF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197D66-9C19-4216-AE7D-59EFAB959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E1F1FE-E5C1-45BA-B7FA-25C4A948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0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6ACFD67-F9AC-4640-8C0C-A9C13A3B7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D32B33-5E69-452D-B788-7E7CC73F4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877AC1-5967-4162-BE3B-C4069038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78AD01-5090-41F7-B776-E38CA5170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EED26B-E574-4D5E-BBC5-B654C4D7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27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EF5B4-FEE8-4526-ADDA-8AB350AB3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BD9D8-1B88-4172-9295-3F2D69940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2B8307-FC7F-495D-876E-B422D0B3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1B12F9-CB8A-48F5-B4C7-3F72D00A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80981F-C654-4C10-B2B9-E26F14563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42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959D4-A45C-4A31-9C10-B05E869F3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5B40F3-8F5C-4B09-A80A-9CF296D85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2D994E-B01E-4AAF-8B16-8F731CFC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383E37-57A4-494E-B18E-55966BE7B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1E8724-81EF-447D-B3DD-248401A7B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98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52A2D-3011-4B85-864B-6EA89FD32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519875-E364-4D42-A220-EE0ACF5D0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73E9EF-D051-4521-B037-2392F9B37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2E7516-D354-42BF-AA48-AE0BB3E3F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C3B674-3C39-459A-AEE6-3F878C2A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6B5613-F632-40A3-A1F4-CB66AA0E2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01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3E634-7631-45EB-AAFE-32BE7D9EE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0EC168-E158-43D9-883D-A8539E33B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ACDBB5-20C8-4258-92C8-81BE3321B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A7AB309-2A09-4233-9D2F-445451EA6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C07F58D-C163-4D0C-9B60-D1B98048E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C89F228-423E-4E2C-BFBD-1245113D4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265ADEB-1DB2-4D2B-A0B8-6E194C9F4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FB29A0B-39F7-44E3-A3F7-89BB0A01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83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9063A6-5BBE-41CA-9531-4D3F66C5E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A81BAA1-B389-4F18-9AEB-C55E11AB0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5D1B57-5529-4246-B7E8-FCD18CA5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D363F6-60A4-4B42-8545-B1AAB905E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98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08FBC70-597A-4BAD-A01C-E9182AD2C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1075875-D885-4D79-BD9F-AE1FCB703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231D53-4EC2-4AFC-BE5C-EB3D9DF20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8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8BC7C-E317-4505-A435-BD59D5E08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DF40FD-02AF-432C-B882-3D446E7F1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FB329F-C428-4AB6-AC2F-F9B4E069A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FFCAAF-A641-4DB8-98E8-F6393296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50835C-CA9E-4ACF-9C73-FC0664C8D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7869E1-981F-4EFD-B43A-487210841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38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FBB1D-A8E8-404B-AF95-C9D41D42B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278315E-F757-4795-8D7F-E93301FBC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C71D8D-01EC-4EF3-A4F2-96941094C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C12C92-D0DA-41F6-92EF-A7CD9DD81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4941DA-5FB2-4140-8B12-2B84E08B6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549338-F9D2-4674-8880-6A8140652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65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17B8E2-2C5E-4A01-AC41-9146777CA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747DFD-4EC6-4356-8F03-632506C94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38E888-C46D-40AB-96CC-ED1B44B42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DDAE1-A67A-4AE9-A57E-13CED4F4652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EFCA7A-4FC1-4847-8618-AA7DDA3E3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01EF9D-D5AA-4EAC-92DA-43FD324A3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472F2-C121-469B-8893-F5A47165C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08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35B88A-BA0B-4EC7-97C1-FFE66F596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549" y="400051"/>
            <a:ext cx="11706225" cy="981074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VÝCHOVA MIMO VYUČOVÁNÍ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D44F62-CB41-4F25-B915-EB8272437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143625"/>
            <a:ext cx="9144000" cy="476249"/>
          </a:xfrm>
        </p:spPr>
        <p:txBody>
          <a:bodyPr/>
          <a:lstStyle/>
          <a:p>
            <a:r>
              <a:rPr lang="cs-CZ" dirty="0"/>
              <a:t>Pedagogika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107094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Kurz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r>
              <a:rPr lang="cs-CZ" sz="4000" b="1" i="1" dirty="0"/>
              <a:t>Kurz</a:t>
            </a:r>
            <a:r>
              <a:rPr lang="cs-CZ" sz="4000" b="1" dirty="0"/>
              <a:t> </a:t>
            </a:r>
            <a:r>
              <a:rPr lang="cs-CZ" sz="4000" dirty="0"/>
              <a:t>je zpravidla omezen délkou trvání. Činnost kurzu sleduje osvojení nějaké vědomosti nebo dovednosti. </a:t>
            </a:r>
          </a:p>
          <a:p>
            <a:r>
              <a:rPr lang="cs-CZ" sz="4000" dirty="0"/>
              <a:t>Úspěšný absolvent může získat certifikát (osvědčení). Výhodou je, pokud má certifikát (osvědčení) nějakou platnost na úrovni regionu nebo republiky.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280699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Příležitostná zájmová činnost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r>
              <a:rPr lang="cs-CZ" sz="4000" dirty="0"/>
              <a:t>Může vykazovat i jisté znaky pravidelnosti, není to však činnost průběžná. </a:t>
            </a:r>
          </a:p>
          <a:p>
            <a:endParaRPr lang="cs-CZ" sz="4000" dirty="0"/>
          </a:p>
          <a:p>
            <a:r>
              <a:rPr lang="cs-CZ" sz="4000" dirty="0"/>
              <a:t> např.  tradiční zimní turnaje, zájezdy, exkurze, příměstské tábory apod.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95204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Spontánní aktivity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endParaRPr lang="cs-CZ" sz="4000" dirty="0"/>
          </a:p>
          <a:p>
            <a:endParaRPr lang="cs-CZ" sz="4000" dirty="0"/>
          </a:p>
          <a:p>
            <a:r>
              <a:rPr lang="cs-CZ" sz="4000" dirty="0"/>
              <a:t>mohou být různé hry na sportovištích, v čítárnách, posilovně apod.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36167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Specifické aktivity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/>
          <a:lstStyle/>
          <a:p>
            <a:endParaRPr lang="cs-CZ" sz="4000" dirty="0"/>
          </a:p>
          <a:p>
            <a:r>
              <a:rPr lang="cs-CZ" sz="4000" dirty="0"/>
              <a:t>účast v rozličných soutěžích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1409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Domovy mládeže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2812869"/>
            <a:ext cx="10972800" cy="3579221"/>
          </a:xfrm>
        </p:spPr>
        <p:txBody>
          <a:bodyPr>
            <a:normAutofit/>
          </a:bodyPr>
          <a:lstStyle/>
          <a:p>
            <a:r>
              <a:rPr lang="cs-CZ" sz="4000" dirty="0"/>
              <a:t>Domovy mládeže – instituce poskytující především ubytování, stravování a kvalifikované výchovné působení. Je určena pro žáky středních a vyšších odborných škol.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632181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/>
              <a:t>Domovy mládeže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581150"/>
            <a:ext cx="10972800" cy="5076825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Domov mládeže (DM) provozuje svoji činnost během školního roku. </a:t>
            </a:r>
          </a:p>
          <a:p>
            <a:r>
              <a:rPr lang="cs-CZ" sz="3200" dirty="0"/>
              <a:t>Podmínky provozu a pobytu v DM upravuje vnitřní řád, který vydává ředitel příslušného DM a který stanovuje práva, povinnosti a zákazy pro ubytované. </a:t>
            </a:r>
          </a:p>
          <a:p>
            <a:r>
              <a:rPr lang="cs-CZ" sz="3200" dirty="0"/>
              <a:t>Některá ustanovení se mohou lišit dle věku ubytovaných a zahrnují i sankce za porušení vnitřního domovního řádu (např. vyloučení žáka z DM). </a:t>
            </a:r>
          </a:p>
          <a:p>
            <a:r>
              <a:rPr lang="cs-CZ" sz="3200" dirty="0"/>
              <a:t>DM poskytuje možnosti trávení volného času, které by měly být odborně zajištěny. </a:t>
            </a:r>
          </a:p>
          <a:p>
            <a:r>
              <a:rPr lang="cs-CZ" sz="3200" dirty="0"/>
              <a:t>Nabídka činností by měla zohledňovat i spektrum škol, které ubytovaní studenti navštěvují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22960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Základní umělecké školy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628503"/>
            <a:ext cx="10972800" cy="4763587"/>
          </a:xfrm>
        </p:spPr>
        <p:txBody>
          <a:bodyPr>
            <a:noAutofit/>
          </a:bodyPr>
          <a:lstStyle/>
          <a:p>
            <a:r>
              <a:rPr lang="cs-CZ" sz="3600" dirty="0"/>
              <a:t>Základní umělecké školy (ZUŠ), starší označení bylo lidové školy umění (LŠU), poskytují možnosti pro využívání volného času v umělecko-kulturním spektru zájmu (čtyři obory – hudební, výtvarný, taneční, literárně-dramatický. Povětšinou představují přípravu pro studium na dalších školách s uměleckým zaměřením (jako např. v hudebním oboru – konzervatoř, ve výtvarném oboru lze pokračovat na umělecké průmyslové školy, reklamu apod.). 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44359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152399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Školská zařízení pro výchovu mimo vyučování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2159726"/>
            <a:ext cx="10972800" cy="4232364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 lvl="0"/>
            <a:r>
              <a:rPr lang="cs-CZ" sz="4000" dirty="0"/>
              <a:t>školní družiny</a:t>
            </a:r>
          </a:p>
          <a:p>
            <a:pPr lvl="0"/>
            <a:endParaRPr lang="cs-CZ" sz="4000" dirty="0"/>
          </a:p>
          <a:p>
            <a:pPr lvl="0"/>
            <a:r>
              <a:rPr lang="cs-CZ" sz="4000" dirty="0"/>
              <a:t>školní kluby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rot="20471454">
            <a:off x="2987041" y="35044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1451892">
            <a:off x="2982705" y="431313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50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Školní družina (ŠD)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dirty="0"/>
              <a:t>má i významnou socializační funkci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dirty="0"/>
              <a:t>jsou rozděleny do oddělení, maximální počet dětí v jednom oddělení je stanoven na 30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dirty="0"/>
              <a:t>může zřizovat i zájmové kroužky, do kterých mají přístup i žáci, kteří nejsou do družiny zapsáni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dirty="0"/>
              <a:t>primárně jsou ŠD určeny žákům 1. stupně ZŠ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dirty="0"/>
              <a:t>v ojedinělých případech je možné, aby družinu navštěvoval i žák 2. stupně ZŠ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656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Školní družina 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sz="3200" dirty="0"/>
              <a:t>Hlavním posláním školní družiny je:</a:t>
            </a:r>
          </a:p>
          <a:p>
            <a:r>
              <a:rPr lang="cs-CZ" sz="3200" dirty="0"/>
              <a:t> rekreační </a:t>
            </a:r>
          </a:p>
          <a:p>
            <a:r>
              <a:rPr lang="cs-CZ" sz="3200" dirty="0"/>
              <a:t>relaxační funkce, </a:t>
            </a:r>
          </a:p>
          <a:p>
            <a:r>
              <a:rPr lang="cs-CZ" sz="3200" dirty="0"/>
              <a:t>zájmová činnost, </a:t>
            </a:r>
          </a:p>
          <a:p>
            <a:r>
              <a:rPr lang="cs-CZ" sz="3200" dirty="0"/>
              <a:t>příprava na vyučování </a:t>
            </a:r>
          </a:p>
          <a:p>
            <a:r>
              <a:rPr lang="cs-CZ" sz="3200" dirty="0"/>
              <a:t>další doplňující aktivity. </a:t>
            </a:r>
          </a:p>
        </p:txBody>
      </p:sp>
    </p:spTree>
    <p:extLst>
      <p:ext uri="{BB962C8B-B14F-4D97-AF65-F5344CB8AC3E}">
        <p14:creationId xmlns:p14="http://schemas.microsoft.com/office/powerpoint/2010/main" val="77647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Školní klub</a:t>
            </a:r>
            <a:r>
              <a:rPr lang="cs-CZ" sz="5400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663337"/>
            <a:ext cx="10972800" cy="4728753"/>
          </a:xfrm>
        </p:spPr>
        <p:txBody>
          <a:bodyPr>
            <a:noAutofit/>
          </a:bodyPr>
          <a:lstStyle/>
          <a:p>
            <a:r>
              <a:rPr lang="cs-CZ" sz="4000" dirty="0"/>
              <a:t>Školské zařízení pro výchovu mimo vyučování, určené pro žáky 2. </a:t>
            </a:r>
            <a:r>
              <a:rPr lang="cs-CZ" sz="4000"/>
              <a:t>stupně ZŠ. </a:t>
            </a:r>
            <a:r>
              <a:rPr lang="cs-CZ" sz="4000" dirty="0"/>
              <a:t>Vzhledem k tomu, že jednotliví žáci už mají své zájmy, je činnost školního klubu orientovaná především k uspokojování zájmů žáků. </a:t>
            </a:r>
          </a:p>
          <a:p>
            <a:r>
              <a:rPr lang="cs-CZ" sz="4000" dirty="0"/>
              <a:t>Školní klub může nabízet i další spontánní aktivity realizované v prostorách klubu nebo školy vhodných k této činnosti.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9784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Středisko volného času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6918" y="2002970"/>
            <a:ext cx="10972800" cy="4635955"/>
          </a:xfrm>
        </p:spPr>
        <p:txBody>
          <a:bodyPr/>
          <a:lstStyle/>
          <a:p>
            <a:r>
              <a:rPr lang="cs-CZ" sz="4000" dirty="0"/>
              <a:t>Střediska volného času (SVČ) mají dva základní typy organizací:</a:t>
            </a:r>
          </a:p>
          <a:p>
            <a:pPr lvl="0"/>
            <a:endParaRPr lang="cs-CZ" sz="4000" dirty="0"/>
          </a:p>
          <a:p>
            <a:pPr lvl="0"/>
            <a:r>
              <a:rPr lang="cs-CZ" sz="4000" dirty="0"/>
              <a:t>domy dětí a mládeže (DDM)</a:t>
            </a:r>
          </a:p>
          <a:p>
            <a:pPr lvl="0"/>
            <a:r>
              <a:rPr lang="cs-CZ" dirty="0"/>
              <a:t>		poskytuje především pravidelnou zájmovou činnost, příležitostnou zájmovou činnost a spontánní aktivity</a:t>
            </a:r>
            <a:r>
              <a:rPr lang="cs-CZ" sz="4000" dirty="0"/>
              <a:t> </a:t>
            </a:r>
          </a:p>
          <a:p>
            <a:pPr lvl="0"/>
            <a:r>
              <a:rPr lang="cs-CZ" sz="4000" dirty="0"/>
              <a:t>stanice zájmových činností </a:t>
            </a:r>
          </a:p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 rot="20518341">
            <a:off x="1907177" y="41006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1098330">
            <a:off x="1820090" y="53248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3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Kroužek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endParaRPr lang="cs-CZ" sz="4000" b="1" i="1" dirty="0"/>
          </a:p>
          <a:p>
            <a:r>
              <a:rPr lang="cs-CZ" sz="4000" b="1" i="1" dirty="0"/>
              <a:t>Kroužek</a:t>
            </a:r>
            <a:r>
              <a:rPr lang="cs-CZ" sz="4000" dirty="0"/>
              <a:t> je menší útvar, v jehož názvu většinou bývá zahrnuta jeho specializace. Může tak jít o kroužky počítačové, pohybových her apod.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9898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Soubor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/>
          <a:lstStyle/>
          <a:p>
            <a:endParaRPr lang="cs-CZ" sz="4000" b="1" i="1" dirty="0"/>
          </a:p>
          <a:p>
            <a:r>
              <a:rPr lang="cs-CZ" sz="4000" b="1" i="1" dirty="0"/>
              <a:t>Soubor</a:t>
            </a:r>
            <a:r>
              <a:rPr lang="cs-CZ" sz="4000" b="1" dirty="0"/>
              <a:t> </a:t>
            </a:r>
            <a:r>
              <a:rPr lang="cs-CZ" sz="4000" dirty="0"/>
              <a:t>je označení pro útvar, který svou činnost může zaměřit i na veřejnou produkci. Většinou se tedy jedná o útvar, který bychom označili jako umělecký (pěvecký, taneční apod.).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582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Klub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r>
              <a:rPr lang="cs-CZ" sz="4000" b="1" i="1" dirty="0"/>
              <a:t>Klub</a:t>
            </a:r>
            <a:r>
              <a:rPr lang="cs-CZ" sz="4000" b="1" dirty="0"/>
              <a:t> </a:t>
            </a:r>
            <a:r>
              <a:rPr lang="cs-CZ" sz="4000" dirty="0"/>
              <a:t>je útvar, kde je zpravidla činnost členů receptivní (tedy zaměřena na vnímání). Tento útvar může existovat i v rámci jiných organizací, které nemají primární účel v zajišťování trávení volného času. Kluby mohou mít zaměření na film, divadlo apod.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6164664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600</Words>
  <Application>Microsoft Office PowerPoint</Application>
  <PresentationFormat>Širokoúhlá obrazovka</PresentationFormat>
  <Paragraphs>62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VÝCHOVA MIMO VYUČOVÁNÍ</vt:lpstr>
      <vt:lpstr>Školská zařízení pro výchovu mimo vyučování</vt:lpstr>
      <vt:lpstr>Školní družina (ŠD)</vt:lpstr>
      <vt:lpstr>Školní družina </vt:lpstr>
      <vt:lpstr>Školní klub </vt:lpstr>
      <vt:lpstr>Středisko volného času</vt:lpstr>
      <vt:lpstr>Kroužek</vt:lpstr>
      <vt:lpstr>Soubor</vt:lpstr>
      <vt:lpstr>Klub</vt:lpstr>
      <vt:lpstr>Kurz</vt:lpstr>
      <vt:lpstr>Příležitostná zájmová činnost</vt:lpstr>
      <vt:lpstr>Spontánní aktivity</vt:lpstr>
      <vt:lpstr>Specifické aktivity</vt:lpstr>
      <vt:lpstr>Domovy mládeže</vt:lpstr>
      <vt:lpstr>Domovy mládeže</vt:lpstr>
      <vt:lpstr>Základní umělecké školy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VÝCHOVA MIMO VYUČOVÁNÍ </dc:title>
  <dc:creator>jan0010</dc:creator>
  <cp:lastModifiedBy>jan0010</cp:lastModifiedBy>
  <cp:revision>4</cp:revision>
  <dcterms:created xsi:type="dcterms:W3CDTF">2024-02-20T07:38:10Z</dcterms:created>
  <dcterms:modified xsi:type="dcterms:W3CDTF">2025-03-04T06:54:22Z</dcterms:modified>
</cp:coreProperties>
</file>