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4" r:id="rId12"/>
    <p:sldId id="273" r:id="rId13"/>
    <p:sldId id="276" r:id="rId14"/>
    <p:sldId id="277" r:id="rId15"/>
    <p:sldId id="278" r:id="rId16"/>
    <p:sldId id="279" r:id="rId17"/>
    <p:sldId id="280" r:id="rId18"/>
    <p:sldId id="281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ED66B-6C8E-4F47-AC3B-329FCFC4D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3FD7B3-EB26-4EE1-8880-70D1C5A60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C8BBF2-2A7E-4626-9A00-F061C257D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5661C3-9F73-4F9C-AC89-19D5F23A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3A0CEE-E55B-4978-9BC3-B48276BC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59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D8AB1-FB3F-41DC-9630-852E40D4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23B42B-9103-458B-8BCE-9D29CD138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3054D3-4FE4-4C1E-9807-3C66A77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4C5A6B-25F7-43A3-9BBD-97837935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BD9BA1-1E27-44C4-AB50-1500D31EF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2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2B66EA-C2E4-4A50-A460-42B21684B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0A0EB6-74D5-41D1-AF8A-56B928645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E1512-5A8C-4630-A682-7D3754DA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547B9B-C4F0-47A5-9FDC-F833D2BE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D0B276-E2AC-4794-8D63-55E96993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92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0BAE2-D953-4A1C-9182-E595A952D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0165E-76EC-4E12-A4AE-0E46AFC58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B52F25-6DC9-41C3-850A-C69CCA7D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64C042-36FF-4A7D-9360-31B4815A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514EAD-9D5F-4272-A41E-173D1760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45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EDBEC-BDFE-4AB0-BE37-9A3228F6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27106E-AD88-4EF2-B7E2-0998D8AB8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9BECBC-5032-4ED0-93CF-2569CC3C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45DA16-921E-419F-B31B-E4860467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2EBCE7-4502-4015-A870-2CB25D57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1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3E03B-AB9A-4236-B860-E5102D529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74D366-601F-4427-B5B7-4755D7CF5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E69017-EFA5-4771-98E9-D0457B788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EA85A1-5188-4DFC-B6D2-97688153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EDCE9D-83D5-4E0D-849C-2FC3FD4E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7B2E27-1542-4F21-936D-6C25AC3D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94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A3FAF-FD63-482A-A0F7-532838914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3185AE-6374-4F98-93B9-88CCEA84B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5A0303-55F9-47D4-96D6-EFB7CFF8E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1207939-A58C-4F3C-A254-0D5114150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E36825-C661-4079-B4DF-51308EA52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074B16-C604-412C-A4FC-5C2F79D9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55DE285-480B-49F4-A50C-5A914FC9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D365B37-4066-45E6-9341-F2AF19A13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4A895-4E13-4DF9-941B-867A26E0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B1DD05-3344-4DC7-9B7D-3C5AA891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2868F7-6912-4EF0-BA4D-A2A4116D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117C4B-9516-409E-A9F7-24288792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85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4FEDF6-D7DF-4629-9CD6-003BEDA67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0CA4DC-8DA2-43B9-9820-C099756B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DBBA85-D281-4CE5-BA32-1E1C09648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06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42D76-E30B-405A-9872-6607D73D6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A48A6-40B2-442C-AD19-B55EFA789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4393E7-8DC8-4115-8B0D-59C055904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180F39-1AD1-41BF-8E2D-1F12184C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8F343C-78FE-4BD0-8D09-9423EE32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FDA129-5D99-483A-8167-30F849AE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37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1BFB1-E536-412F-8ADE-7ACB3F04B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F64D73-8565-4C74-8007-E803733C7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735C36-507A-4B40-8B8B-23660AA6C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3B3970-59CC-4F94-8BE0-D5B38190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4090F8-19AF-41F1-BF96-B0A49EC0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6DB668-724B-48E8-B02B-E1042DD9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17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E94DFBE-6996-4496-96F5-0258AFA3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E7D3E6-B5F2-45D0-8E91-A6EFA7626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8B527-AC51-47D1-8B3D-EB0F17A910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759C4-F084-4E05-BB47-FF2043E26BF8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9B726A-21CE-41BD-A36B-C9DD97E49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595332-0516-4F6B-BB6A-AA9C7D90B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5B855-C253-4C8D-8B07-F83BDBC99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91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4DF8D-9B54-4ED3-AF85-C91590BE0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" y="266701"/>
            <a:ext cx="11734800" cy="1866899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ZAŘÍZENÍ PRO TRÁVENÍ VOLNÉHO ČASU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549791-A61A-4492-AC8B-227ED8E15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24575"/>
            <a:ext cx="9144000" cy="466723"/>
          </a:xfrm>
        </p:spPr>
        <p:txBody>
          <a:bodyPr/>
          <a:lstStyle/>
          <a:p>
            <a:r>
              <a:rPr lang="cs-CZ" dirty="0"/>
              <a:t>Pedagogika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139581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152401"/>
            <a:ext cx="10903132" cy="838200"/>
          </a:xfrm>
        </p:spPr>
        <p:txBody>
          <a:bodyPr>
            <a:normAutofit/>
          </a:bodyPr>
          <a:lstStyle/>
          <a:p>
            <a:r>
              <a:rPr lang="cs-CZ" sz="5400" b="1" dirty="0"/>
              <a:t>Domovy mládeže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158240"/>
            <a:ext cx="10972800" cy="5233851"/>
          </a:xfrm>
        </p:spPr>
        <p:txBody>
          <a:bodyPr>
            <a:normAutofit/>
          </a:bodyPr>
          <a:lstStyle/>
          <a:p>
            <a:r>
              <a:rPr lang="cs-CZ" sz="4000" dirty="0"/>
              <a:t>Domovy mládeže 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Střediska volného času (SVČ) </a:t>
            </a:r>
            <a:r>
              <a:rPr lang="cs-CZ" sz="4000" dirty="0"/>
              <a:t>– instituce poskytující především ubytování, stravování a kvalifikované výchovné působení. </a:t>
            </a:r>
          </a:p>
          <a:p>
            <a:r>
              <a:rPr lang="cs-CZ" sz="4000" dirty="0"/>
              <a:t>Jsou určeny pro žáky středních a vyšších odborných škol. </a:t>
            </a:r>
          </a:p>
          <a:p>
            <a:endParaRPr lang="cs-CZ" sz="4000" dirty="0"/>
          </a:p>
          <a:p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vedené zařízení neprovádí žádné činnosti v průběhu letních a dalších prázdnin.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3218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/>
              <a:t>Domovy mládeže (DM)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011678"/>
            <a:ext cx="10972800" cy="4406537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DM provozuje svoji činnost během školního roku. </a:t>
            </a:r>
          </a:p>
          <a:p>
            <a:r>
              <a:rPr lang="cs-CZ" sz="3200" dirty="0"/>
              <a:t>Podmínky provozu a pobytu v DM upravuje vnitřní řád, který vydává ředitel příslušného zařízení a který stanovuje práva, povinnosti a zákazy pro ubytované. </a:t>
            </a:r>
          </a:p>
          <a:p>
            <a:r>
              <a:rPr lang="cs-CZ" sz="3200" dirty="0"/>
              <a:t>Některá ustanovení se mohou lišit dle věku ubytovaných a zahrnují i sankce za porušení vnitřního domovního řádu (např. vyloučení žáka z domova mládeže). </a:t>
            </a:r>
          </a:p>
          <a:p>
            <a:r>
              <a:rPr lang="cs-CZ" sz="3200" dirty="0"/>
              <a:t>DM mládeže poskytuje možnosti trávení volného času, které by měly být odborně zajištěny. </a:t>
            </a:r>
          </a:p>
          <a:p>
            <a:r>
              <a:rPr lang="cs-CZ" sz="3200" dirty="0"/>
              <a:t>Nabídka činností by měla zohledňovat i spektrum škol, které ubytovaní navštěvují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2960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Základní umělecké školy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628503"/>
            <a:ext cx="10972800" cy="4763587"/>
          </a:xfrm>
        </p:spPr>
        <p:txBody>
          <a:bodyPr>
            <a:noAutofit/>
          </a:bodyPr>
          <a:lstStyle/>
          <a:p>
            <a:r>
              <a:rPr lang="cs-CZ" sz="3600" dirty="0"/>
              <a:t>Základní umělecké školy (ZUŠ), starší označení bylo lidové školy umění (LŠU), poskytují možnosti pro využívání volného času v umělecko-kulturním spektru zájmu (čtyři obory – hudební, výtvarný, taneční, literárně-dramatický. Povětšinou představují přípravu pro studium na dalších školách s uměleckým zaměřením (jako např. v hudebním oboru – konzervatoř, ve výtvarném oboru lze pokračovat na umělecké průmyslové školy, reklamu apod.).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44359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595E-546B-429C-AC81-4A2E6B626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131763"/>
            <a:ext cx="11323320" cy="1056957"/>
          </a:xfrm>
        </p:spPr>
        <p:txBody>
          <a:bodyPr>
            <a:normAutofit/>
          </a:bodyPr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Wellness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1B649A-0E89-4313-8133-5119DEC4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724" y="1188721"/>
            <a:ext cx="10553701" cy="5440679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praxi </a:t>
            </a: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jde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široce pojímaný pojem, který znamená soulad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mysli,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duše a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těla,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tzn.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soulad fyzického, mentálního a emočního zdraví,</a:t>
            </a: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to nejčastěji v součinnosti se zdravým způsobem života (tzn. včetně stravování a dalších pobytových aktivit).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Cílem je osobní příjemný pocit a zlepšení kvality osobního života. </a:t>
            </a:r>
          </a:p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cs-CZ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194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595E-546B-429C-AC81-4A2E6B626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131763"/>
            <a:ext cx="11323320" cy="1041717"/>
          </a:xfrm>
        </p:spPr>
        <p:txBody>
          <a:bodyPr>
            <a:normAutofit/>
          </a:bodyPr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Fitness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1B649A-0E89-4313-8133-5119DEC4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173479"/>
            <a:ext cx="11323320" cy="5552757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Zařízení pro sportovní aktivity (posilovny), které sledují zlepšení všeobecné tělesné kondice za účelem upevňování zdraví a fyzické kondice. Cílem je tedy zlepšit (udržet) všestrannou tělesnou kondici (zejména postavu). V současné době se jedná o součást odpovídajícího životního stylu.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může jedinec „vylepšovat“ svou fyzickou kondici. Často se doporučuje cvičení pod dohledem trenéra.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praxi se může jednat o samostatná zařízení, případně jako součást wellnessu.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43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595E-546B-429C-AC81-4A2E6B626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131763"/>
            <a:ext cx="11323320" cy="1148397"/>
          </a:xfrm>
        </p:spPr>
        <p:txBody>
          <a:bodyPr>
            <a:normAutofit/>
          </a:bodyPr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U3V</a:t>
            </a:r>
            <a: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univerzity třetího věku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1B649A-0E89-4313-8133-5119DEC4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" y="1280159"/>
            <a:ext cx="11871960" cy="5446078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osoby v tzv. postproduktivním věku, jsou organizovány aktivity, které slouží k smysluplnému naplňování volného času. Náplň uvedených zařízení sleduje další vzdělávání (např. zaměřenou na umění, medicínu, přírodovědu, historii apod.), ale také se jedná o významný prvek v socializačním procesu kategorie seniorů.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Organizování vzdělávacích aktivit 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jednorázových aktivitách, cyklech) také např. vyšší odborné školy, knihovny, muzea, galerie, kulturní domy apod. (např. A3V – akademie třetího věku).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366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595E-546B-429C-AC81-4A2E6B626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131763"/>
            <a:ext cx="11323320" cy="1041717"/>
          </a:xfrm>
        </p:spPr>
        <p:txBody>
          <a:bodyPr>
            <a:normAutofit/>
          </a:bodyPr>
          <a:lstStyle/>
          <a:p>
            <a:r>
              <a:rPr lang="cs-CZ" sz="6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Nízkoprahová zařízení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1B649A-0E89-4313-8133-5119DEC4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20" y="1295399"/>
            <a:ext cx="11323320" cy="5430837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ízkoprahová zařízení</a:t>
            </a: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jako např. nízkoprahové kluby pro děti a mládež.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Nízkoprahová zařízení jsou primárně určena děti a mládeži, které se nechtějí nebo nemohou zúčastňovat dalšího organizovaného trávení volného času. Důvody mohou být objektivní, (např. neexistence obdobného zařízení v místě školy, bydliště, časové důvody ohledně návaznosti na dopravní spojení) nebo subjektivní (např. nezájem o danou činnost).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Jedním ze specifických znaků je poměrně velká fluktuace dětí a mládeže, stejně tak jako i setkávání jedinců se stejnými problémy. 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275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595E-546B-429C-AC81-4A2E6B626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131763"/>
            <a:ext cx="11323320" cy="935037"/>
          </a:xfrm>
        </p:spPr>
        <p:txBody>
          <a:bodyPr>
            <a:normAutofit/>
          </a:bodyPr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Střediska volného času (SVČ)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1B649A-0E89-4313-8133-5119DEC4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20" y="1737360"/>
            <a:ext cx="11323320" cy="469392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ředstavuje (podle vymezení MŠMT) školské zařízení, jehož „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posláním je motivovat, podporovat a vést děti, žáky, studenty, mládež, ale i dospělé k rozvoji osobnosti, k získávání a rozvoji klíčových a odborných kompetencí, zejména smysluplnému využívání volného času, a to širokou nabídkou činností v bezpečném prostředí, s profesionálním týmem pedagogů. Činnost středisek volného času se uskutečňuje ve více oblastech zájmového vzdělávání nebo se zaměřuje na konkrétní ob last zájmového vzdělávání.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914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595E-546B-429C-AC81-4A2E6B626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" y="131763"/>
            <a:ext cx="11323320" cy="935037"/>
          </a:xfrm>
        </p:spPr>
        <p:txBody>
          <a:bodyPr/>
          <a:lstStyle/>
          <a:p>
            <a:r>
              <a:rPr lang="cs-CZ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Středisko volného času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1B649A-0E89-4313-8133-5119DEC4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20" y="1066800"/>
            <a:ext cx="11323320" cy="5364480"/>
          </a:xfrm>
        </p:spPr>
        <p:txBody>
          <a:bodyPr/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Zřizovatelem SVČ může být školský úřad, obec, soukromý subjekt apod. Uživatelem služeb DDM a stanice zájmových činností může být dítě, žák, student, pedagogický pracovník a v některých případech i jiná osoba. DDM poskytuje především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„pravidelnou zájmovou činnost, příležitostnou zájmovou činnost a spontánní aktivity“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(podrobněji viz Vyhláška MŠMT).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(DDM se zřizují od roku 1952,)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mnoha případech SVČ organizují a realizují letní (spadají sem i příměstské) tábory a zimní tábory, tzn. že vykonávají činnost zpravidla po celý rok.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Uvedený zájmový útvar může organizovat jak škola, tak jiné zařízení pro volný čas, jako např. DDM.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55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dirty="0"/>
              <a:t>Použitá a doporučená literatura: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3387634"/>
            <a:ext cx="10972800" cy="3004456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2600" dirty="0"/>
              <a:t>PÁVKOVÁ, J., a kol. </a:t>
            </a:r>
            <a:r>
              <a:rPr lang="cs-CZ" sz="2600" i="1" dirty="0"/>
              <a:t>Pedagogika volného času; 3., aktualizované vydání</a:t>
            </a:r>
            <a:r>
              <a:rPr lang="cs-CZ" sz="2600" dirty="0"/>
              <a:t>. Praha: Portál, 2008. ISBN 978-80-7367-423-6.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2600" dirty="0">
                <a:ea typeface="Calibri" panose="020F0502020204030204" pitchFamily="34" charset="0"/>
                <a:cs typeface="Times New Roman" panose="02020603050405020304" pitchFamily="18" charset="0"/>
              </a:rPr>
              <a:t>ŽUMÁROVÁ, M. Pedagogika volného času. In. PRŮCHA, J. </a:t>
            </a:r>
            <a:r>
              <a:rPr lang="cs-CZ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Pedagogická encyklopedie</a:t>
            </a:r>
            <a:r>
              <a:rPr lang="cs-CZ" sz="2600" dirty="0">
                <a:ea typeface="Calibri" panose="020F0502020204030204" pitchFamily="34" charset="0"/>
                <a:cs typeface="Times New Roman" panose="02020603050405020304" pitchFamily="18" charset="0"/>
              </a:rPr>
              <a:t>. Praha: Portál, 2009. 1. vydání. s. 738–742. ISBN 978-80-7367-546-2.</a:t>
            </a:r>
          </a:p>
          <a:p>
            <a:pPr algn="l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4503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Středisko volného času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6918" y="2002970"/>
            <a:ext cx="10972800" cy="4406537"/>
          </a:xfrm>
        </p:spPr>
        <p:txBody>
          <a:bodyPr/>
          <a:lstStyle/>
          <a:p>
            <a:r>
              <a:rPr lang="cs-CZ" sz="4000" dirty="0"/>
              <a:t>Střediska volného času (SVČ) mají dva základní typy organizací:</a:t>
            </a:r>
          </a:p>
          <a:p>
            <a:pPr lvl="0"/>
            <a:endParaRPr lang="cs-CZ" sz="4000" dirty="0"/>
          </a:p>
          <a:p>
            <a:pPr lvl="0"/>
            <a:r>
              <a:rPr lang="cs-CZ" sz="4000" dirty="0"/>
              <a:t>domy dětí a mládeže (DDM)</a:t>
            </a:r>
          </a:p>
          <a:p>
            <a:pPr lvl="0"/>
            <a:r>
              <a:rPr lang="cs-CZ" dirty="0"/>
              <a:t>- poskytuje především pravidelnou zájmovou činnost, příležitostnou zájmovou činnost a spontánní aktivity</a:t>
            </a:r>
            <a:r>
              <a:rPr lang="cs-CZ" sz="4000" dirty="0"/>
              <a:t> </a:t>
            </a:r>
          </a:p>
          <a:p>
            <a:pPr lvl="0"/>
            <a:r>
              <a:rPr lang="cs-CZ" sz="4000" dirty="0"/>
              <a:t>stanice zájmových činností </a:t>
            </a:r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20518341">
            <a:off x="1907177" y="41006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098330">
            <a:off x="1820090" y="53248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3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Kroužek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endParaRPr lang="cs-CZ" sz="4000" b="1" i="1" dirty="0"/>
          </a:p>
          <a:p>
            <a:r>
              <a:rPr lang="cs-CZ" sz="4000" b="1" i="1" dirty="0"/>
              <a:t>Kroužek</a:t>
            </a:r>
            <a:r>
              <a:rPr lang="cs-CZ" sz="4000" dirty="0"/>
              <a:t> je menší útvar, v jehož názvu většinou bývá zahrnuta jeho specializace. Může tak jít o kroužky počítačové, pohybových her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9898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Soubor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endParaRPr lang="cs-CZ" sz="4000" b="1" i="1" dirty="0"/>
          </a:p>
          <a:p>
            <a:r>
              <a:rPr lang="cs-CZ" sz="4000" b="1" i="1" dirty="0"/>
              <a:t>Soubor</a:t>
            </a:r>
            <a:r>
              <a:rPr lang="cs-CZ" sz="4000" b="1" dirty="0"/>
              <a:t> </a:t>
            </a:r>
            <a:r>
              <a:rPr lang="cs-CZ" sz="4000" dirty="0"/>
              <a:t>je označení pro útvar, který svou činnost může zaměřit i na veřejnou produkci. Většinou se tedy jedná o útvar, který bychom označili jako umělecký (pěvecký, taneční, dramatický apod.).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58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Klub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4000" b="1" i="1" dirty="0"/>
              <a:t>Klub</a:t>
            </a:r>
            <a:r>
              <a:rPr lang="cs-CZ" sz="4000" b="1" dirty="0"/>
              <a:t> </a:t>
            </a:r>
            <a:r>
              <a:rPr lang="cs-CZ" sz="4000" dirty="0"/>
              <a:t>je útvar, kde je zpravidla činnost členů receptivní (tedy zaměřena na vnímání). Tento útvar může existovat i v rámci jiných organizací, které nemají primární účel v zajišťování trávení volného času. Kluby mohou mít zaměření na film, divadlo</a:t>
            </a:r>
            <a:r>
              <a:rPr lang="cs-CZ" sz="4000"/>
              <a:t>, seniory </a:t>
            </a:r>
            <a:r>
              <a:rPr lang="cs-CZ" sz="4000" dirty="0"/>
              <a:t>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61646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137160"/>
            <a:ext cx="10903132" cy="853441"/>
          </a:xfrm>
        </p:spPr>
        <p:txBody>
          <a:bodyPr>
            <a:normAutofit/>
          </a:bodyPr>
          <a:lstStyle/>
          <a:p>
            <a:r>
              <a:rPr lang="cs-CZ" sz="5400" b="1" dirty="0"/>
              <a:t>Kurz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990601"/>
            <a:ext cx="10972800" cy="5730239"/>
          </a:xfrm>
        </p:spPr>
        <p:txBody>
          <a:bodyPr>
            <a:normAutofit/>
          </a:bodyPr>
          <a:lstStyle/>
          <a:p>
            <a:r>
              <a:rPr lang="cs-CZ" sz="4000" b="1" i="1" dirty="0"/>
              <a:t>Kurz</a:t>
            </a:r>
            <a:r>
              <a:rPr lang="cs-CZ" sz="4000" b="1" dirty="0"/>
              <a:t> </a:t>
            </a:r>
            <a:r>
              <a:rPr lang="cs-CZ" sz="4000" dirty="0"/>
              <a:t>je zpravidla omezen délkou trvání. Činnost kurzu sleduje osvojení nějaké vědomosti nebo dovednosti. </a:t>
            </a:r>
          </a:p>
          <a:p>
            <a:r>
              <a:rPr lang="cs-CZ" sz="4000" dirty="0"/>
              <a:t>Úspěšný absolvent může získat certifikát (osvědčení). Výhodou je, pokud má certifikát (osvědčení) nějakou platnost na úrovni regionu nebo republiky.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Některé kurzy mohou výrazně přispět ke zvýšení profesní způsobilosti a zvýšit tak šanci na trhu práce (např. svářečské kurzy, kurzy zdravotnicky zaměřené na masáže, kosmetické procedury a další volnočasové aktivity).</a:t>
            </a:r>
          </a:p>
          <a:p>
            <a:endParaRPr lang="cs-CZ" dirty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8069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Příležitostná zájmová činnost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4000" dirty="0"/>
              <a:t>Může vykazovat i jisté znaky pravidelnosti, není to však činnost průběžná. </a:t>
            </a:r>
          </a:p>
          <a:p>
            <a:endParaRPr lang="cs-CZ" sz="4000" dirty="0"/>
          </a:p>
          <a:p>
            <a:r>
              <a:rPr lang="cs-CZ" sz="4000" dirty="0"/>
              <a:t> např.  tradiční zimní turnaje, zájezdy, exkurze, příměstské tábory apod.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95204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Spontánní aktivity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445623"/>
            <a:ext cx="10972800" cy="4946467"/>
          </a:xfrm>
        </p:spPr>
        <p:txBody>
          <a:bodyPr>
            <a:normAutofit/>
          </a:bodyPr>
          <a:lstStyle/>
          <a:p>
            <a:r>
              <a:rPr lang="cs-CZ" sz="4000" dirty="0"/>
              <a:t>mohou být různé hry na sportovištích, v čítárnách, posilovně apod.</a:t>
            </a:r>
          </a:p>
          <a:p>
            <a:endParaRPr lang="cs-CZ" sz="4000" dirty="0"/>
          </a:p>
          <a:p>
            <a:r>
              <a:rPr lang="cs-CZ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Spontánní aktivity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jsou pedagogickým pracovníkem ovlivňovány nepřímo. Pedagogický pracovník působí především jako dozor při výletech, vycházkách a exkurzích, při školách v přírodě, adaptačních kurzech apod. Rozhodčí (porotce) při rozličných soutěžích a turnajích. Takovými aktivitami mohou být různé hry na sportovištích, v čítárnách, posilovnách apod. (podrobněji: Pávková a kol., 2008). </a:t>
            </a:r>
          </a:p>
          <a:p>
            <a:endParaRPr lang="cs-CZ" sz="4000" dirty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36167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Specifické aktivity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569721"/>
            <a:ext cx="10972800" cy="4822370"/>
          </a:xfrm>
        </p:spPr>
        <p:txBody>
          <a:bodyPr/>
          <a:lstStyle/>
          <a:p>
            <a:r>
              <a:rPr lang="cs-CZ" sz="4000" dirty="0"/>
              <a:t>účast v rozličných soutěžích</a:t>
            </a:r>
          </a:p>
          <a:p>
            <a:endParaRPr lang="cs-CZ" sz="4000" dirty="0"/>
          </a:p>
          <a:p>
            <a:endParaRPr lang="cs-CZ" sz="4000" dirty="0"/>
          </a:p>
          <a:p>
            <a:r>
              <a:rPr lang="cs-CZ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Specifickými aktivitami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může dům dětí a mládeže podporovat, jsou i sportovní kluby, které se účastní soutěží v rámci sportovního svazu, pod které jejich sportovní činnost spadá.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409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1194</Words>
  <Application>Microsoft Office PowerPoint</Application>
  <PresentationFormat>Širokoúhlá obrazovka</PresentationFormat>
  <Paragraphs>75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ZAŘÍZENÍ PRO TRÁVENÍ VOLNÉHO ČASU</vt:lpstr>
      <vt:lpstr>Středisko volného času</vt:lpstr>
      <vt:lpstr>Kroužek</vt:lpstr>
      <vt:lpstr>Soubor</vt:lpstr>
      <vt:lpstr>Klub</vt:lpstr>
      <vt:lpstr>Kurz</vt:lpstr>
      <vt:lpstr>Příležitostná zájmová činnost</vt:lpstr>
      <vt:lpstr>Spontánní aktivity</vt:lpstr>
      <vt:lpstr>Specifické aktivity</vt:lpstr>
      <vt:lpstr>Domovy mládeže</vt:lpstr>
      <vt:lpstr>Domovy mládeže (DM)</vt:lpstr>
      <vt:lpstr>Základní umělecké školy</vt:lpstr>
      <vt:lpstr>Wellness</vt:lpstr>
      <vt:lpstr>Fitness</vt:lpstr>
      <vt:lpstr>U3V - univerzity třetího věku</vt:lpstr>
      <vt:lpstr>Nízkoprahová zařízení</vt:lpstr>
      <vt:lpstr>Střediska volného času (SVČ)</vt:lpstr>
      <vt:lpstr>Středisko volného času</vt:lpstr>
      <vt:lpstr>Použitá a doporučená 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ZAŘÍZENÍ PRO TRÁVENÍ VOLNÉHO ČASU </dc:title>
  <dc:creator>jan0010</dc:creator>
  <cp:lastModifiedBy>jan0010</cp:lastModifiedBy>
  <cp:revision>12</cp:revision>
  <dcterms:created xsi:type="dcterms:W3CDTF">2024-02-20T07:38:32Z</dcterms:created>
  <dcterms:modified xsi:type="dcterms:W3CDTF">2025-03-12T10:28:57Z</dcterms:modified>
</cp:coreProperties>
</file>