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0" r:id="rId5"/>
    <p:sldId id="258" r:id="rId6"/>
    <p:sldId id="261" r:id="rId7"/>
    <p:sldId id="262" r:id="rId8"/>
    <p:sldId id="263" r:id="rId9"/>
    <p:sldId id="264" r:id="rId10"/>
    <p:sldId id="265"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86"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469879-D6AB-4809-86AF-4B9A37C16ED5}"/>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5FA81BA0-1E53-4987-BD99-B4C29C21EF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08700998-DF2A-4CAE-8945-8E91091CF832}"/>
              </a:ext>
            </a:extLst>
          </p:cNvPr>
          <p:cNvSpPr>
            <a:spLocks noGrp="1"/>
          </p:cNvSpPr>
          <p:nvPr>
            <p:ph type="dt" sz="half" idx="10"/>
          </p:nvPr>
        </p:nvSpPr>
        <p:spPr/>
        <p:txBody>
          <a:bodyPr/>
          <a:lstStyle/>
          <a:p>
            <a:fld id="{132777C2-8B6D-4D29-BDFE-6CDACAD50262}" type="datetimeFigureOut">
              <a:rPr lang="cs-CZ" smtClean="0"/>
              <a:t>19.03.2025</a:t>
            </a:fld>
            <a:endParaRPr lang="cs-CZ"/>
          </a:p>
        </p:txBody>
      </p:sp>
      <p:sp>
        <p:nvSpPr>
          <p:cNvPr id="5" name="Zástupný symbol pro zápatí 4">
            <a:extLst>
              <a:ext uri="{FF2B5EF4-FFF2-40B4-BE49-F238E27FC236}">
                <a16:creationId xmlns:a16="http://schemas.microsoft.com/office/drawing/2014/main" id="{98455CA6-DDF1-47E3-B0A6-DD5BCF64902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7F26649-40CD-4195-99DC-AC2FD4442345}"/>
              </a:ext>
            </a:extLst>
          </p:cNvPr>
          <p:cNvSpPr>
            <a:spLocks noGrp="1"/>
          </p:cNvSpPr>
          <p:nvPr>
            <p:ph type="sldNum" sz="quarter" idx="12"/>
          </p:nvPr>
        </p:nvSpPr>
        <p:spPr/>
        <p:txBody>
          <a:bodyPr/>
          <a:lstStyle/>
          <a:p>
            <a:fld id="{F3C8D096-13ED-410B-808D-2D378878C0E8}" type="slidenum">
              <a:rPr lang="cs-CZ" smtClean="0"/>
              <a:t>‹#›</a:t>
            </a:fld>
            <a:endParaRPr lang="cs-CZ"/>
          </a:p>
        </p:txBody>
      </p:sp>
    </p:spTree>
    <p:extLst>
      <p:ext uri="{BB962C8B-B14F-4D97-AF65-F5344CB8AC3E}">
        <p14:creationId xmlns:p14="http://schemas.microsoft.com/office/powerpoint/2010/main" val="3020657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0B2442-C941-4A9A-B203-8A7FCAB8C85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1F27C05-DAEA-4310-A2A8-A5EDC04DD0E0}"/>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A2D34AD-C7C9-4848-8A40-425406717EA8}"/>
              </a:ext>
            </a:extLst>
          </p:cNvPr>
          <p:cNvSpPr>
            <a:spLocks noGrp="1"/>
          </p:cNvSpPr>
          <p:nvPr>
            <p:ph type="dt" sz="half" idx="10"/>
          </p:nvPr>
        </p:nvSpPr>
        <p:spPr/>
        <p:txBody>
          <a:bodyPr/>
          <a:lstStyle/>
          <a:p>
            <a:fld id="{132777C2-8B6D-4D29-BDFE-6CDACAD50262}" type="datetimeFigureOut">
              <a:rPr lang="cs-CZ" smtClean="0"/>
              <a:t>19.03.2025</a:t>
            </a:fld>
            <a:endParaRPr lang="cs-CZ"/>
          </a:p>
        </p:txBody>
      </p:sp>
      <p:sp>
        <p:nvSpPr>
          <p:cNvPr id="5" name="Zástupný symbol pro zápatí 4">
            <a:extLst>
              <a:ext uri="{FF2B5EF4-FFF2-40B4-BE49-F238E27FC236}">
                <a16:creationId xmlns:a16="http://schemas.microsoft.com/office/drawing/2014/main" id="{24A4ABC3-0B04-49AD-B31C-098071D007A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54F537-C1F8-4678-8B41-2DBB2FC9CBD0}"/>
              </a:ext>
            </a:extLst>
          </p:cNvPr>
          <p:cNvSpPr>
            <a:spLocks noGrp="1"/>
          </p:cNvSpPr>
          <p:nvPr>
            <p:ph type="sldNum" sz="quarter" idx="12"/>
          </p:nvPr>
        </p:nvSpPr>
        <p:spPr/>
        <p:txBody>
          <a:bodyPr/>
          <a:lstStyle/>
          <a:p>
            <a:fld id="{F3C8D096-13ED-410B-808D-2D378878C0E8}" type="slidenum">
              <a:rPr lang="cs-CZ" smtClean="0"/>
              <a:t>‹#›</a:t>
            </a:fld>
            <a:endParaRPr lang="cs-CZ"/>
          </a:p>
        </p:txBody>
      </p:sp>
    </p:spTree>
    <p:extLst>
      <p:ext uri="{BB962C8B-B14F-4D97-AF65-F5344CB8AC3E}">
        <p14:creationId xmlns:p14="http://schemas.microsoft.com/office/powerpoint/2010/main" val="819113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BA48617-269D-4A71-A084-21EDB74A6982}"/>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645C3EF-7505-4BBD-8318-DC8662B7A247}"/>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D3AB3EC-17B7-4176-87C2-2C11CA28EDF4}"/>
              </a:ext>
            </a:extLst>
          </p:cNvPr>
          <p:cNvSpPr>
            <a:spLocks noGrp="1"/>
          </p:cNvSpPr>
          <p:nvPr>
            <p:ph type="dt" sz="half" idx="10"/>
          </p:nvPr>
        </p:nvSpPr>
        <p:spPr/>
        <p:txBody>
          <a:bodyPr/>
          <a:lstStyle/>
          <a:p>
            <a:fld id="{132777C2-8B6D-4D29-BDFE-6CDACAD50262}" type="datetimeFigureOut">
              <a:rPr lang="cs-CZ" smtClean="0"/>
              <a:t>19.03.2025</a:t>
            </a:fld>
            <a:endParaRPr lang="cs-CZ"/>
          </a:p>
        </p:txBody>
      </p:sp>
      <p:sp>
        <p:nvSpPr>
          <p:cNvPr id="5" name="Zástupný symbol pro zápatí 4">
            <a:extLst>
              <a:ext uri="{FF2B5EF4-FFF2-40B4-BE49-F238E27FC236}">
                <a16:creationId xmlns:a16="http://schemas.microsoft.com/office/drawing/2014/main" id="{FC6B0C66-E9B3-423B-AA0B-ECD0BBC1726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4BA4B2F-216D-4655-BA18-63EA7AE772B2}"/>
              </a:ext>
            </a:extLst>
          </p:cNvPr>
          <p:cNvSpPr>
            <a:spLocks noGrp="1"/>
          </p:cNvSpPr>
          <p:nvPr>
            <p:ph type="sldNum" sz="quarter" idx="12"/>
          </p:nvPr>
        </p:nvSpPr>
        <p:spPr/>
        <p:txBody>
          <a:bodyPr/>
          <a:lstStyle/>
          <a:p>
            <a:fld id="{F3C8D096-13ED-410B-808D-2D378878C0E8}" type="slidenum">
              <a:rPr lang="cs-CZ" smtClean="0"/>
              <a:t>‹#›</a:t>
            </a:fld>
            <a:endParaRPr lang="cs-CZ"/>
          </a:p>
        </p:txBody>
      </p:sp>
    </p:spTree>
    <p:extLst>
      <p:ext uri="{BB962C8B-B14F-4D97-AF65-F5344CB8AC3E}">
        <p14:creationId xmlns:p14="http://schemas.microsoft.com/office/powerpoint/2010/main" val="410326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B2FF9A-2864-4CC8-9CFC-B94FD15C5C2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AA1518C-7809-4B1F-83D2-F5744EBD1C55}"/>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F282660-BBA4-4C99-A68E-FE3772753546}"/>
              </a:ext>
            </a:extLst>
          </p:cNvPr>
          <p:cNvSpPr>
            <a:spLocks noGrp="1"/>
          </p:cNvSpPr>
          <p:nvPr>
            <p:ph type="dt" sz="half" idx="10"/>
          </p:nvPr>
        </p:nvSpPr>
        <p:spPr/>
        <p:txBody>
          <a:bodyPr/>
          <a:lstStyle/>
          <a:p>
            <a:fld id="{132777C2-8B6D-4D29-BDFE-6CDACAD50262}" type="datetimeFigureOut">
              <a:rPr lang="cs-CZ" smtClean="0"/>
              <a:t>19.03.2025</a:t>
            </a:fld>
            <a:endParaRPr lang="cs-CZ"/>
          </a:p>
        </p:txBody>
      </p:sp>
      <p:sp>
        <p:nvSpPr>
          <p:cNvPr id="5" name="Zástupný symbol pro zápatí 4">
            <a:extLst>
              <a:ext uri="{FF2B5EF4-FFF2-40B4-BE49-F238E27FC236}">
                <a16:creationId xmlns:a16="http://schemas.microsoft.com/office/drawing/2014/main" id="{380D14B7-D24A-4468-B9C1-33E2ED88594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57900F0-A602-4914-A994-6B579D5667B6}"/>
              </a:ext>
            </a:extLst>
          </p:cNvPr>
          <p:cNvSpPr>
            <a:spLocks noGrp="1"/>
          </p:cNvSpPr>
          <p:nvPr>
            <p:ph type="sldNum" sz="quarter" idx="12"/>
          </p:nvPr>
        </p:nvSpPr>
        <p:spPr/>
        <p:txBody>
          <a:bodyPr/>
          <a:lstStyle/>
          <a:p>
            <a:fld id="{F3C8D096-13ED-410B-808D-2D378878C0E8}" type="slidenum">
              <a:rPr lang="cs-CZ" smtClean="0"/>
              <a:t>‹#›</a:t>
            </a:fld>
            <a:endParaRPr lang="cs-CZ"/>
          </a:p>
        </p:txBody>
      </p:sp>
    </p:spTree>
    <p:extLst>
      <p:ext uri="{BB962C8B-B14F-4D97-AF65-F5344CB8AC3E}">
        <p14:creationId xmlns:p14="http://schemas.microsoft.com/office/powerpoint/2010/main" val="2047356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A73BF1-418F-4001-8332-385F598E1B8C}"/>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674ACDC5-EBEE-489F-86B1-2EECC002F2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E3235053-238E-4868-B59A-80D49FEB4096}"/>
              </a:ext>
            </a:extLst>
          </p:cNvPr>
          <p:cNvSpPr>
            <a:spLocks noGrp="1"/>
          </p:cNvSpPr>
          <p:nvPr>
            <p:ph type="dt" sz="half" idx="10"/>
          </p:nvPr>
        </p:nvSpPr>
        <p:spPr/>
        <p:txBody>
          <a:bodyPr/>
          <a:lstStyle/>
          <a:p>
            <a:fld id="{132777C2-8B6D-4D29-BDFE-6CDACAD50262}" type="datetimeFigureOut">
              <a:rPr lang="cs-CZ" smtClean="0"/>
              <a:t>19.03.2025</a:t>
            </a:fld>
            <a:endParaRPr lang="cs-CZ"/>
          </a:p>
        </p:txBody>
      </p:sp>
      <p:sp>
        <p:nvSpPr>
          <p:cNvPr id="5" name="Zástupný symbol pro zápatí 4">
            <a:extLst>
              <a:ext uri="{FF2B5EF4-FFF2-40B4-BE49-F238E27FC236}">
                <a16:creationId xmlns:a16="http://schemas.microsoft.com/office/drawing/2014/main" id="{FDA579DE-3164-4F46-8BD8-06B8EC4C584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5D7638D-7800-4132-8929-21424648994E}"/>
              </a:ext>
            </a:extLst>
          </p:cNvPr>
          <p:cNvSpPr>
            <a:spLocks noGrp="1"/>
          </p:cNvSpPr>
          <p:nvPr>
            <p:ph type="sldNum" sz="quarter" idx="12"/>
          </p:nvPr>
        </p:nvSpPr>
        <p:spPr/>
        <p:txBody>
          <a:bodyPr/>
          <a:lstStyle/>
          <a:p>
            <a:fld id="{F3C8D096-13ED-410B-808D-2D378878C0E8}" type="slidenum">
              <a:rPr lang="cs-CZ" smtClean="0"/>
              <a:t>‹#›</a:t>
            </a:fld>
            <a:endParaRPr lang="cs-CZ"/>
          </a:p>
        </p:txBody>
      </p:sp>
    </p:spTree>
    <p:extLst>
      <p:ext uri="{BB962C8B-B14F-4D97-AF65-F5344CB8AC3E}">
        <p14:creationId xmlns:p14="http://schemas.microsoft.com/office/powerpoint/2010/main" val="1361833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7B09FB-C4CB-493F-ACF8-FFED6D9171B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DD5F443-0E08-4617-9163-D2513BBFD9DA}"/>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BC66E0AE-7D82-452B-B97C-6B7B8D0CFE78}"/>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029C8C3-9882-43F2-B640-1258B92AB995}"/>
              </a:ext>
            </a:extLst>
          </p:cNvPr>
          <p:cNvSpPr>
            <a:spLocks noGrp="1"/>
          </p:cNvSpPr>
          <p:nvPr>
            <p:ph type="dt" sz="half" idx="10"/>
          </p:nvPr>
        </p:nvSpPr>
        <p:spPr/>
        <p:txBody>
          <a:bodyPr/>
          <a:lstStyle/>
          <a:p>
            <a:fld id="{132777C2-8B6D-4D29-BDFE-6CDACAD50262}" type="datetimeFigureOut">
              <a:rPr lang="cs-CZ" smtClean="0"/>
              <a:t>19.03.2025</a:t>
            </a:fld>
            <a:endParaRPr lang="cs-CZ"/>
          </a:p>
        </p:txBody>
      </p:sp>
      <p:sp>
        <p:nvSpPr>
          <p:cNvPr id="6" name="Zástupný symbol pro zápatí 5">
            <a:extLst>
              <a:ext uri="{FF2B5EF4-FFF2-40B4-BE49-F238E27FC236}">
                <a16:creationId xmlns:a16="http://schemas.microsoft.com/office/drawing/2014/main" id="{3FAACAD7-CDA4-414B-A7B6-A125C13DD96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7F6D7FC-DDDB-42E1-8765-C89BC341CDCC}"/>
              </a:ext>
            </a:extLst>
          </p:cNvPr>
          <p:cNvSpPr>
            <a:spLocks noGrp="1"/>
          </p:cNvSpPr>
          <p:nvPr>
            <p:ph type="sldNum" sz="quarter" idx="12"/>
          </p:nvPr>
        </p:nvSpPr>
        <p:spPr/>
        <p:txBody>
          <a:bodyPr/>
          <a:lstStyle/>
          <a:p>
            <a:fld id="{F3C8D096-13ED-410B-808D-2D378878C0E8}" type="slidenum">
              <a:rPr lang="cs-CZ" smtClean="0"/>
              <a:t>‹#›</a:t>
            </a:fld>
            <a:endParaRPr lang="cs-CZ"/>
          </a:p>
        </p:txBody>
      </p:sp>
    </p:spTree>
    <p:extLst>
      <p:ext uri="{BB962C8B-B14F-4D97-AF65-F5344CB8AC3E}">
        <p14:creationId xmlns:p14="http://schemas.microsoft.com/office/powerpoint/2010/main" val="666567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9B5171-4B78-48DF-B8C4-FEF3021DD6A2}"/>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99BA7F50-ACB8-4CC3-8729-5D9EC09489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D9ABDEA9-D250-4F08-A99A-6894B0F7872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57A2DE3-16D7-42EA-852A-82BEB2EFA8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0F18A37E-3A73-4EDC-8784-E2ABDF81EB8F}"/>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F0D9BA41-9F71-4AFA-A154-98DDCFC3C50F}"/>
              </a:ext>
            </a:extLst>
          </p:cNvPr>
          <p:cNvSpPr>
            <a:spLocks noGrp="1"/>
          </p:cNvSpPr>
          <p:nvPr>
            <p:ph type="dt" sz="half" idx="10"/>
          </p:nvPr>
        </p:nvSpPr>
        <p:spPr/>
        <p:txBody>
          <a:bodyPr/>
          <a:lstStyle/>
          <a:p>
            <a:fld id="{132777C2-8B6D-4D29-BDFE-6CDACAD50262}" type="datetimeFigureOut">
              <a:rPr lang="cs-CZ" smtClean="0"/>
              <a:t>19.03.2025</a:t>
            </a:fld>
            <a:endParaRPr lang="cs-CZ"/>
          </a:p>
        </p:txBody>
      </p:sp>
      <p:sp>
        <p:nvSpPr>
          <p:cNvPr id="8" name="Zástupný symbol pro zápatí 7">
            <a:extLst>
              <a:ext uri="{FF2B5EF4-FFF2-40B4-BE49-F238E27FC236}">
                <a16:creationId xmlns:a16="http://schemas.microsoft.com/office/drawing/2014/main" id="{E3BEC1A2-5CEC-4254-8158-875B70FC4621}"/>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A949E8B-F64F-4153-81C7-6711C9B807D7}"/>
              </a:ext>
            </a:extLst>
          </p:cNvPr>
          <p:cNvSpPr>
            <a:spLocks noGrp="1"/>
          </p:cNvSpPr>
          <p:nvPr>
            <p:ph type="sldNum" sz="quarter" idx="12"/>
          </p:nvPr>
        </p:nvSpPr>
        <p:spPr/>
        <p:txBody>
          <a:bodyPr/>
          <a:lstStyle/>
          <a:p>
            <a:fld id="{F3C8D096-13ED-410B-808D-2D378878C0E8}" type="slidenum">
              <a:rPr lang="cs-CZ" smtClean="0"/>
              <a:t>‹#›</a:t>
            </a:fld>
            <a:endParaRPr lang="cs-CZ"/>
          </a:p>
        </p:txBody>
      </p:sp>
    </p:spTree>
    <p:extLst>
      <p:ext uri="{BB962C8B-B14F-4D97-AF65-F5344CB8AC3E}">
        <p14:creationId xmlns:p14="http://schemas.microsoft.com/office/powerpoint/2010/main" val="4094374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D089DF-2A9D-4528-89C9-BDF1F6A5C8C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69C175C-2132-4815-90E3-DB51CCC22C25}"/>
              </a:ext>
            </a:extLst>
          </p:cNvPr>
          <p:cNvSpPr>
            <a:spLocks noGrp="1"/>
          </p:cNvSpPr>
          <p:nvPr>
            <p:ph type="dt" sz="half" idx="10"/>
          </p:nvPr>
        </p:nvSpPr>
        <p:spPr/>
        <p:txBody>
          <a:bodyPr/>
          <a:lstStyle/>
          <a:p>
            <a:fld id="{132777C2-8B6D-4D29-BDFE-6CDACAD50262}" type="datetimeFigureOut">
              <a:rPr lang="cs-CZ" smtClean="0"/>
              <a:t>19.03.2025</a:t>
            </a:fld>
            <a:endParaRPr lang="cs-CZ"/>
          </a:p>
        </p:txBody>
      </p:sp>
      <p:sp>
        <p:nvSpPr>
          <p:cNvPr id="4" name="Zástupný symbol pro zápatí 3">
            <a:extLst>
              <a:ext uri="{FF2B5EF4-FFF2-40B4-BE49-F238E27FC236}">
                <a16:creationId xmlns:a16="http://schemas.microsoft.com/office/drawing/2014/main" id="{D39C0A96-E28B-4FFA-BBA9-5F3EBA0C6CF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D409649-5918-4183-BF52-338A27C9A61E}"/>
              </a:ext>
            </a:extLst>
          </p:cNvPr>
          <p:cNvSpPr>
            <a:spLocks noGrp="1"/>
          </p:cNvSpPr>
          <p:nvPr>
            <p:ph type="sldNum" sz="quarter" idx="12"/>
          </p:nvPr>
        </p:nvSpPr>
        <p:spPr/>
        <p:txBody>
          <a:bodyPr/>
          <a:lstStyle/>
          <a:p>
            <a:fld id="{F3C8D096-13ED-410B-808D-2D378878C0E8}" type="slidenum">
              <a:rPr lang="cs-CZ" smtClean="0"/>
              <a:t>‹#›</a:t>
            </a:fld>
            <a:endParaRPr lang="cs-CZ"/>
          </a:p>
        </p:txBody>
      </p:sp>
    </p:spTree>
    <p:extLst>
      <p:ext uri="{BB962C8B-B14F-4D97-AF65-F5344CB8AC3E}">
        <p14:creationId xmlns:p14="http://schemas.microsoft.com/office/powerpoint/2010/main" val="2987949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7270F5D-7629-4E53-97C1-7C7D35B28B76}"/>
              </a:ext>
            </a:extLst>
          </p:cNvPr>
          <p:cNvSpPr>
            <a:spLocks noGrp="1"/>
          </p:cNvSpPr>
          <p:nvPr>
            <p:ph type="dt" sz="half" idx="10"/>
          </p:nvPr>
        </p:nvSpPr>
        <p:spPr/>
        <p:txBody>
          <a:bodyPr/>
          <a:lstStyle/>
          <a:p>
            <a:fld id="{132777C2-8B6D-4D29-BDFE-6CDACAD50262}" type="datetimeFigureOut">
              <a:rPr lang="cs-CZ" smtClean="0"/>
              <a:t>19.03.2025</a:t>
            </a:fld>
            <a:endParaRPr lang="cs-CZ"/>
          </a:p>
        </p:txBody>
      </p:sp>
      <p:sp>
        <p:nvSpPr>
          <p:cNvPr id="3" name="Zástupný symbol pro zápatí 2">
            <a:extLst>
              <a:ext uri="{FF2B5EF4-FFF2-40B4-BE49-F238E27FC236}">
                <a16:creationId xmlns:a16="http://schemas.microsoft.com/office/drawing/2014/main" id="{014B7A29-8AAE-4B79-8394-101A31AFD6BE}"/>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5F955CB-9F7D-40A0-B49B-F276E9ED94D3}"/>
              </a:ext>
            </a:extLst>
          </p:cNvPr>
          <p:cNvSpPr>
            <a:spLocks noGrp="1"/>
          </p:cNvSpPr>
          <p:nvPr>
            <p:ph type="sldNum" sz="quarter" idx="12"/>
          </p:nvPr>
        </p:nvSpPr>
        <p:spPr/>
        <p:txBody>
          <a:bodyPr/>
          <a:lstStyle/>
          <a:p>
            <a:fld id="{F3C8D096-13ED-410B-808D-2D378878C0E8}" type="slidenum">
              <a:rPr lang="cs-CZ" smtClean="0"/>
              <a:t>‹#›</a:t>
            </a:fld>
            <a:endParaRPr lang="cs-CZ"/>
          </a:p>
        </p:txBody>
      </p:sp>
    </p:spTree>
    <p:extLst>
      <p:ext uri="{BB962C8B-B14F-4D97-AF65-F5344CB8AC3E}">
        <p14:creationId xmlns:p14="http://schemas.microsoft.com/office/powerpoint/2010/main" val="2059194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B283B6-F356-45FA-8736-302CD777C6F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6064843-B727-4822-8A09-5876196E70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C8F178CA-4EA0-46FE-A6A9-9AC8B3A605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ACF2614-33C9-46D7-81D7-0395D6794C40}"/>
              </a:ext>
            </a:extLst>
          </p:cNvPr>
          <p:cNvSpPr>
            <a:spLocks noGrp="1"/>
          </p:cNvSpPr>
          <p:nvPr>
            <p:ph type="dt" sz="half" idx="10"/>
          </p:nvPr>
        </p:nvSpPr>
        <p:spPr/>
        <p:txBody>
          <a:bodyPr/>
          <a:lstStyle/>
          <a:p>
            <a:fld id="{132777C2-8B6D-4D29-BDFE-6CDACAD50262}" type="datetimeFigureOut">
              <a:rPr lang="cs-CZ" smtClean="0"/>
              <a:t>19.03.2025</a:t>
            </a:fld>
            <a:endParaRPr lang="cs-CZ"/>
          </a:p>
        </p:txBody>
      </p:sp>
      <p:sp>
        <p:nvSpPr>
          <p:cNvPr id="6" name="Zástupný symbol pro zápatí 5">
            <a:extLst>
              <a:ext uri="{FF2B5EF4-FFF2-40B4-BE49-F238E27FC236}">
                <a16:creationId xmlns:a16="http://schemas.microsoft.com/office/drawing/2014/main" id="{D7782616-BB3B-4EEB-A302-DD84C2A19B9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55D0110-57F5-495C-B10D-27F0CCD095E6}"/>
              </a:ext>
            </a:extLst>
          </p:cNvPr>
          <p:cNvSpPr>
            <a:spLocks noGrp="1"/>
          </p:cNvSpPr>
          <p:nvPr>
            <p:ph type="sldNum" sz="quarter" idx="12"/>
          </p:nvPr>
        </p:nvSpPr>
        <p:spPr/>
        <p:txBody>
          <a:bodyPr/>
          <a:lstStyle/>
          <a:p>
            <a:fld id="{F3C8D096-13ED-410B-808D-2D378878C0E8}" type="slidenum">
              <a:rPr lang="cs-CZ" smtClean="0"/>
              <a:t>‹#›</a:t>
            </a:fld>
            <a:endParaRPr lang="cs-CZ"/>
          </a:p>
        </p:txBody>
      </p:sp>
    </p:spTree>
    <p:extLst>
      <p:ext uri="{BB962C8B-B14F-4D97-AF65-F5344CB8AC3E}">
        <p14:creationId xmlns:p14="http://schemas.microsoft.com/office/powerpoint/2010/main" val="3511390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60170E-C772-498E-99C6-8548FE43E51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6C94B014-ADA0-4CCD-AFDA-B8AF2E2C40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1BF0BAC-9896-478C-A715-2CA9C2B337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8E7541D-6F5F-4910-A77D-902BE993CE94}"/>
              </a:ext>
            </a:extLst>
          </p:cNvPr>
          <p:cNvSpPr>
            <a:spLocks noGrp="1"/>
          </p:cNvSpPr>
          <p:nvPr>
            <p:ph type="dt" sz="half" idx="10"/>
          </p:nvPr>
        </p:nvSpPr>
        <p:spPr/>
        <p:txBody>
          <a:bodyPr/>
          <a:lstStyle/>
          <a:p>
            <a:fld id="{132777C2-8B6D-4D29-BDFE-6CDACAD50262}" type="datetimeFigureOut">
              <a:rPr lang="cs-CZ" smtClean="0"/>
              <a:t>19.03.2025</a:t>
            </a:fld>
            <a:endParaRPr lang="cs-CZ"/>
          </a:p>
        </p:txBody>
      </p:sp>
      <p:sp>
        <p:nvSpPr>
          <p:cNvPr id="6" name="Zástupný symbol pro zápatí 5">
            <a:extLst>
              <a:ext uri="{FF2B5EF4-FFF2-40B4-BE49-F238E27FC236}">
                <a16:creationId xmlns:a16="http://schemas.microsoft.com/office/drawing/2014/main" id="{CD6D2FF7-201E-427B-9FB2-D3402ED20D3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B183570-3376-4164-B805-A0DB33C0092E}"/>
              </a:ext>
            </a:extLst>
          </p:cNvPr>
          <p:cNvSpPr>
            <a:spLocks noGrp="1"/>
          </p:cNvSpPr>
          <p:nvPr>
            <p:ph type="sldNum" sz="quarter" idx="12"/>
          </p:nvPr>
        </p:nvSpPr>
        <p:spPr/>
        <p:txBody>
          <a:bodyPr/>
          <a:lstStyle/>
          <a:p>
            <a:fld id="{F3C8D096-13ED-410B-808D-2D378878C0E8}" type="slidenum">
              <a:rPr lang="cs-CZ" smtClean="0"/>
              <a:t>‹#›</a:t>
            </a:fld>
            <a:endParaRPr lang="cs-CZ"/>
          </a:p>
        </p:txBody>
      </p:sp>
    </p:spTree>
    <p:extLst>
      <p:ext uri="{BB962C8B-B14F-4D97-AF65-F5344CB8AC3E}">
        <p14:creationId xmlns:p14="http://schemas.microsoft.com/office/powerpoint/2010/main" val="1385660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924F9A54-5FA4-4A3D-8418-F499CAAC01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8BC977F-3C03-4099-81FD-063C929BC9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33BDA84-C06E-4DBC-9B6C-90DA0B5794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2777C2-8B6D-4D29-BDFE-6CDACAD50262}" type="datetimeFigureOut">
              <a:rPr lang="cs-CZ" smtClean="0"/>
              <a:t>19.03.2025</a:t>
            </a:fld>
            <a:endParaRPr lang="cs-CZ"/>
          </a:p>
        </p:txBody>
      </p:sp>
      <p:sp>
        <p:nvSpPr>
          <p:cNvPr id="5" name="Zástupný symbol pro zápatí 4">
            <a:extLst>
              <a:ext uri="{FF2B5EF4-FFF2-40B4-BE49-F238E27FC236}">
                <a16:creationId xmlns:a16="http://schemas.microsoft.com/office/drawing/2014/main" id="{B43171E6-00A2-4733-8898-86212A8EAA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BA2239B-D7F7-460F-BAFC-4FC8E0C1A2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C8D096-13ED-410B-808D-2D378878C0E8}" type="slidenum">
              <a:rPr lang="cs-CZ" smtClean="0"/>
              <a:t>‹#›</a:t>
            </a:fld>
            <a:endParaRPr lang="cs-CZ"/>
          </a:p>
        </p:txBody>
      </p:sp>
    </p:spTree>
    <p:extLst>
      <p:ext uri="{BB962C8B-B14F-4D97-AF65-F5344CB8AC3E}">
        <p14:creationId xmlns:p14="http://schemas.microsoft.com/office/powerpoint/2010/main" val="3668932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802331-1AD3-4396-B290-7942A9B27D82}"/>
              </a:ext>
            </a:extLst>
          </p:cNvPr>
          <p:cNvSpPr>
            <a:spLocks noGrp="1"/>
          </p:cNvSpPr>
          <p:nvPr>
            <p:ph type="ctrTitle"/>
          </p:nvPr>
        </p:nvSpPr>
        <p:spPr>
          <a:xfrm>
            <a:off x="219075" y="285750"/>
            <a:ext cx="11706225" cy="1781175"/>
          </a:xfrm>
        </p:spPr>
        <p:txBody>
          <a:bodyPr/>
          <a:lstStyle/>
          <a:p>
            <a:r>
              <a:rPr lang="cs-CZ" altLang="cs-CZ" dirty="0">
                <a:latin typeface="Arial" panose="020B0604020202020204" pitchFamily="34" charset="0"/>
                <a:ea typeface="Calibri" panose="020F0502020204030204" pitchFamily="34" charset="0"/>
                <a:cs typeface="Arial" panose="020B0604020202020204" pitchFamily="34" charset="0"/>
              </a:rPr>
              <a:t>VYBRANÁ TÉMATA </a:t>
            </a:r>
            <a:br>
              <a:rPr lang="cs-CZ" altLang="cs-CZ" dirty="0">
                <a:latin typeface="Arial" panose="020B0604020202020204" pitchFamily="34" charset="0"/>
                <a:ea typeface="Calibri" panose="020F0502020204030204" pitchFamily="34" charset="0"/>
                <a:cs typeface="Arial" panose="020B0604020202020204" pitchFamily="34" charset="0"/>
              </a:rPr>
            </a:br>
            <a:r>
              <a:rPr lang="cs-CZ" altLang="cs-CZ" dirty="0">
                <a:latin typeface="Arial" panose="020B0604020202020204" pitchFamily="34" charset="0"/>
                <a:ea typeface="Calibri" panose="020F0502020204030204" pitchFamily="34" charset="0"/>
                <a:cs typeface="Arial" panose="020B0604020202020204" pitchFamily="34" charset="0"/>
              </a:rPr>
              <a:t>ZE ZÁŽITKOVÉ PEDAGOGIKY</a:t>
            </a:r>
            <a:endParaRPr lang="cs-CZ" dirty="0">
              <a:latin typeface="Arial" panose="020B0604020202020204" pitchFamily="34" charset="0"/>
              <a:cs typeface="Arial" panose="020B0604020202020204" pitchFamily="34" charset="0"/>
            </a:endParaRPr>
          </a:p>
        </p:txBody>
      </p:sp>
      <p:sp>
        <p:nvSpPr>
          <p:cNvPr id="3" name="Podnadpis 2">
            <a:extLst>
              <a:ext uri="{FF2B5EF4-FFF2-40B4-BE49-F238E27FC236}">
                <a16:creationId xmlns:a16="http://schemas.microsoft.com/office/drawing/2014/main" id="{268654FF-7431-45E2-A2AB-8FF113918321}"/>
              </a:ext>
            </a:extLst>
          </p:cNvPr>
          <p:cNvSpPr>
            <a:spLocks noGrp="1"/>
          </p:cNvSpPr>
          <p:nvPr>
            <p:ph type="subTitle" idx="1"/>
          </p:nvPr>
        </p:nvSpPr>
        <p:spPr>
          <a:xfrm>
            <a:off x="1524000" y="6296024"/>
            <a:ext cx="9144000" cy="390525"/>
          </a:xfrm>
        </p:spPr>
        <p:txBody>
          <a:bodyPr>
            <a:normAutofit fontScale="92500" lnSpcReduction="10000"/>
          </a:bodyPr>
          <a:lstStyle/>
          <a:p>
            <a:r>
              <a:rPr lang="cs-CZ" dirty="0"/>
              <a:t>Pedagogika </a:t>
            </a:r>
            <a:r>
              <a:rPr lang="cs-CZ"/>
              <a:t>volného času</a:t>
            </a:r>
            <a:endParaRPr lang="cs-CZ" dirty="0"/>
          </a:p>
        </p:txBody>
      </p:sp>
    </p:spTree>
    <p:extLst>
      <p:ext uri="{BB962C8B-B14F-4D97-AF65-F5344CB8AC3E}">
        <p14:creationId xmlns:p14="http://schemas.microsoft.com/office/powerpoint/2010/main" val="4153416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802331-1AD3-4396-B290-7942A9B27D82}"/>
              </a:ext>
            </a:extLst>
          </p:cNvPr>
          <p:cNvSpPr>
            <a:spLocks noGrp="1"/>
          </p:cNvSpPr>
          <p:nvPr>
            <p:ph type="ctrTitle"/>
          </p:nvPr>
        </p:nvSpPr>
        <p:spPr>
          <a:xfrm>
            <a:off x="219075" y="285751"/>
            <a:ext cx="11706225" cy="796290"/>
          </a:xfrm>
        </p:spPr>
        <p:txBody>
          <a:bodyPr>
            <a:normAutofit fontScale="90000"/>
          </a:bodyPr>
          <a:lstStyle/>
          <a:p>
            <a:endParaRPr lang="cs-CZ" dirty="0">
              <a:latin typeface="Arial" panose="020B0604020202020204" pitchFamily="34" charset="0"/>
              <a:cs typeface="Arial" panose="020B0604020202020204" pitchFamily="34" charset="0"/>
            </a:endParaRPr>
          </a:p>
        </p:txBody>
      </p:sp>
      <p:sp>
        <p:nvSpPr>
          <p:cNvPr id="3" name="Podnadpis 2">
            <a:extLst>
              <a:ext uri="{FF2B5EF4-FFF2-40B4-BE49-F238E27FC236}">
                <a16:creationId xmlns:a16="http://schemas.microsoft.com/office/drawing/2014/main" id="{268654FF-7431-45E2-A2AB-8FF113918321}"/>
              </a:ext>
            </a:extLst>
          </p:cNvPr>
          <p:cNvSpPr>
            <a:spLocks noGrp="1"/>
          </p:cNvSpPr>
          <p:nvPr>
            <p:ph type="subTitle" idx="1"/>
          </p:nvPr>
        </p:nvSpPr>
        <p:spPr>
          <a:xfrm>
            <a:off x="219075" y="1463040"/>
            <a:ext cx="11706225" cy="5223509"/>
          </a:xfrm>
        </p:spPr>
        <p:txBody>
          <a:bodyPr>
            <a:normAutofit/>
          </a:bodyPr>
          <a:lstStyle/>
          <a:p>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cs-CZ" sz="2800" dirty="0">
                <a:effectLst/>
                <a:latin typeface="Times New Roman" panose="02020603050405020304" pitchFamily="18" charset="0"/>
                <a:ea typeface="Calibri" panose="020F0502020204030204" pitchFamily="34" charset="0"/>
                <a:cs typeface="Times New Roman" panose="02020603050405020304" pitchFamily="18" charset="0"/>
              </a:rPr>
              <a:t>V podstatě se jedná o názor, že člověk je schopen dokázat mnohem více, zvláště pak prostřednictvím týmové spolupráce. </a:t>
            </a:r>
          </a:p>
          <a:p>
            <a:r>
              <a:rPr lang="cs-CZ" sz="2800" dirty="0">
                <a:effectLst/>
                <a:latin typeface="Times New Roman" panose="02020603050405020304" pitchFamily="18" charset="0"/>
                <a:ea typeface="Calibri" panose="020F0502020204030204" pitchFamily="34" charset="0"/>
                <a:cs typeface="Times New Roman" panose="02020603050405020304" pitchFamily="18" charset="0"/>
              </a:rPr>
              <a:t>Z pedagogického hlediska se jedná o metodu učení skrze zážitek.</a:t>
            </a:r>
            <a:endParaRPr lang="cs-CZ" sz="2800" dirty="0">
              <a:latin typeface="Times New Roman" panose="02020603050405020304" pitchFamily="18" charset="0"/>
              <a:ea typeface="Calibri" panose="020F0502020204030204" pitchFamily="34" charset="0"/>
              <a:cs typeface="Times New Roman" panose="02020603050405020304" pitchFamily="18" charset="0"/>
            </a:endParaRPr>
          </a:p>
          <a:p>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r>
              <a:rPr lang="cs-CZ" sz="2800" dirty="0">
                <a:latin typeface="Times New Roman" panose="02020603050405020304" pitchFamily="18" charset="0"/>
                <a:ea typeface="Calibri" panose="020F0502020204030204" pitchFamily="34" charset="0"/>
                <a:cs typeface="Times New Roman" panose="02020603050405020304" pitchFamily="18" charset="0"/>
              </a:rPr>
              <a:t>Zdroje:</a:t>
            </a: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VECHETA, V. </a:t>
            </a:r>
            <a:r>
              <a:rPr lang="cs-CZ" i="1" dirty="0" err="1">
                <a:effectLst/>
                <a:latin typeface="Times New Roman" panose="02020603050405020304" pitchFamily="18" charset="0"/>
                <a:ea typeface="Calibri" panose="020F0502020204030204" pitchFamily="34" charset="0"/>
                <a:cs typeface="Times New Roman" panose="02020603050405020304" pitchFamily="18" charset="0"/>
              </a:rPr>
              <a:t>Outdoor</a:t>
            </a:r>
            <a:r>
              <a:rPr lang="cs-CZ" i="1" dirty="0">
                <a:effectLst/>
                <a:latin typeface="Times New Roman" panose="02020603050405020304" pitchFamily="18" charset="0"/>
                <a:ea typeface="Calibri" panose="020F0502020204030204" pitchFamily="34" charset="0"/>
                <a:cs typeface="Times New Roman" panose="02020603050405020304" pitchFamily="18" charset="0"/>
              </a:rPr>
              <a:t> aktivity (50 her a aktivit pro tréninky, školení i zábavu).</a:t>
            </a:r>
            <a:r>
              <a:rPr lang="cs-CZ" dirty="0">
                <a:effectLst/>
                <a:latin typeface="Times New Roman" panose="02020603050405020304" pitchFamily="18" charset="0"/>
                <a:ea typeface="Calibri" panose="020F0502020204030204" pitchFamily="34" charset="0"/>
                <a:cs typeface="Times New Roman" panose="02020603050405020304" pitchFamily="18" charset="0"/>
              </a:rPr>
              <a:t> Brno: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Computer</a:t>
            </a:r>
            <a:r>
              <a:rPr lang="cs-CZ" dirty="0">
                <a:effectLst/>
                <a:latin typeface="Times New Roman" panose="02020603050405020304" pitchFamily="18" charset="0"/>
                <a:ea typeface="Calibri" panose="020F0502020204030204" pitchFamily="34" charset="0"/>
                <a:cs typeface="Times New Roman" panose="02020603050405020304" pitchFamily="18" charset="0"/>
              </a:rPr>
              <a:t>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Press</a:t>
            </a:r>
            <a:r>
              <a:rPr lang="cs-CZ" dirty="0">
                <a:effectLst/>
                <a:latin typeface="Times New Roman" panose="02020603050405020304" pitchFamily="18" charset="0"/>
                <a:ea typeface="Calibri" panose="020F0502020204030204" pitchFamily="34" charset="0"/>
                <a:cs typeface="Times New Roman" panose="02020603050405020304" pitchFamily="18" charset="0"/>
              </a:rPr>
              <a:t>, 2009. ISBN 978-80-251-2650-9. </a:t>
            </a:r>
          </a:p>
          <a:p>
            <a:pPr algn="just">
              <a:lnSpc>
                <a:spcPct val="115000"/>
              </a:lnSpc>
              <a:spcAft>
                <a:spcPts val="6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VECHETA, V. </a:t>
            </a:r>
            <a:r>
              <a:rPr lang="cs-CZ" i="1" dirty="0" err="1">
                <a:effectLst/>
                <a:latin typeface="Times New Roman" panose="02020603050405020304" pitchFamily="18" charset="0"/>
                <a:ea typeface="Calibri" panose="020F0502020204030204" pitchFamily="34" charset="0"/>
                <a:cs typeface="Times New Roman" panose="02020603050405020304" pitchFamily="18" charset="0"/>
              </a:rPr>
              <a:t>Indoor</a:t>
            </a:r>
            <a:r>
              <a:rPr lang="cs-CZ" i="1" dirty="0">
                <a:effectLst/>
                <a:latin typeface="Times New Roman" panose="02020603050405020304" pitchFamily="18" charset="0"/>
                <a:ea typeface="Calibri" panose="020F0502020204030204" pitchFamily="34" charset="0"/>
                <a:cs typeface="Times New Roman" panose="02020603050405020304" pitchFamily="18" charset="0"/>
              </a:rPr>
              <a:t> aktivity: 50 her a aktivit pro trénink, školení i zábavu.</a:t>
            </a:r>
            <a:r>
              <a:rPr lang="cs-CZ" dirty="0">
                <a:effectLst/>
                <a:latin typeface="Times New Roman" panose="02020603050405020304" pitchFamily="18" charset="0"/>
                <a:ea typeface="Calibri" panose="020F0502020204030204" pitchFamily="34" charset="0"/>
                <a:cs typeface="Times New Roman" panose="02020603050405020304" pitchFamily="18" charset="0"/>
              </a:rPr>
              <a:t> Brno: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Computer</a:t>
            </a:r>
            <a:r>
              <a:rPr lang="cs-CZ" dirty="0">
                <a:effectLst/>
                <a:latin typeface="Times New Roman" panose="02020603050405020304" pitchFamily="18" charset="0"/>
                <a:ea typeface="Calibri" panose="020F0502020204030204" pitchFamily="34" charset="0"/>
                <a:cs typeface="Times New Roman" panose="02020603050405020304" pitchFamily="18" charset="0"/>
              </a:rPr>
              <a:t>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Press</a:t>
            </a:r>
            <a:r>
              <a:rPr lang="cs-CZ" dirty="0">
                <a:effectLst/>
                <a:latin typeface="Times New Roman" panose="02020603050405020304" pitchFamily="18" charset="0"/>
                <a:ea typeface="Calibri" panose="020F0502020204030204" pitchFamily="34" charset="0"/>
                <a:cs typeface="Times New Roman" panose="02020603050405020304" pitchFamily="18" charset="0"/>
              </a:rPr>
              <a:t>, 2009. ISBN 978-80-251-2561-8.</a:t>
            </a:r>
          </a:p>
          <a:p>
            <a:pPr algn="l"/>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583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802331-1AD3-4396-B290-7942A9B27D82}"/>
              </a:ext>
            </a:extLst>
          </p:cNvPr>
          <p:cNvSpPr>
            <a:spLocks noGrp="1"/>
          </p:cNvSpPr>
          <p:nvPr>
            <p:ph type="ctrTitle"/>
          </p:nvPr>
        </p:nvSpPr>
        <p:spPr>
          <a:xfrm>
            <a:off x="219075" y="285751"/>
            <a:ext cx="11706225" cy="796290"/>
          </a:xfrm>
        </p:spPr>
        <p:txBody>
          <a:bodyPr>
            <a:normAutofit fontScale="90000"/>
          </a:bodyPr>
          <a:lstStyle/>
          <a:p>
            <a:r>
              <a:rPr lang="cs-CZ" dirty="0">
                <a:latin typeface="Arial" panose="020B0604020202020204" pitchFamily="34" charset="0"/>
                <a:cs typeface="Arial" panose="020B0604020202020204" pitchFamily="34" charset="0"/>
              </a:rPr>
              <a:t>Zážitek</a:t>
            </a:r>
          </a:p>
        </p:txBody>
      </p:sp>
      <p:sp>
        <p:nvSpPr>
          <p:cNvPr id="3" name="Podnadpis 2">
            <a:extLst>
              <a:ext uri="{FF2B5EF4-FFF2-40B4-BE49-F238E27FC236}">
                <a16:creationId xmlns:a16="http://schemas.microsoft.com/office/drawing/2014/main" id="{268654FF-7431-45E2-A2AB-8FF113918321}"/>
              </a:ext>
            </a:extLst>
          </p:cNvPr>
          <p:cNvSpPr>
            <a:spLocks noGrp="1"/>
          </p:cNvSpPr>
          <p:nvPr>
            <p:ph type="subTitle" idx="1"/>
          </p:nvPr>
        </p:nvSpPr>
        <p:spPr>
          <a:xfrm>
            <a:off x="219075" y="1463040"/>
            <a:ext cx="11706225" cy="5223509"/>
          </a:xfrm>
        </p:spPr>
        <p:txBody>
          <a:bodyPr>
            <a:normAutofit/>
          </a:bodyPr>
          <a:lstStyle/>
          <a:p>
            <a:pPr algn="just">
              <a:lnSpc>
                <a:spcPct val="130000"/>
              </a:lnSpc>
              <a:spcAft>
                <a:spcPts val="600"/>
              </a:spcAft>
            </a:pPr>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Zážitek –</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událost (situaci), kterou si člověk prožil (zažil) a dlouho si ji pamatuje. </a:t>
            </a:r>
          </a:p>
          <a:p>
            <a:pPr algn="just">
              <a:lnSpc>
                <a:spcPct val="130000"/>
              </a:lnSpc>
              <a:spcAft>
                <a:spcPts val="6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Osobní vzpomínka, která může mít pozitivní obsah (např. první seznámení, první sportovní vítězství apod.), ale také může mít smutný obsah (např. smrt blízkého jedince, rozchod s partnerem/</a:t>
            </a:r>
            <a:r>
              <a:rPr lang="cs-CZ" sz="2800" dirty="0" err="1">
                <a:effectLst/>
                <a:latin typeface="Times New Roman" panose="02020603050405020304" pitchFamily="18" charset="0"/>
                <a:ea typeface="Calibri" panose="020F0502020204030204" pitchFamily="34" charset="0"/>
                <a:cs typeface="Times New Roman" panose="02020603050405020304" pitchFamily="18" charset="0"/>
              </a:rPr>
              <a:t>kou</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apod.). </a:t>
            </a:r>
          </a:p>
          <a:p>
            <a:pPr algn="just">
              <a:lnSpc>
                <a:spcPct val="130000"/>
              </a:lnSpc>
              <a:spcAft>
                <a:spcPts val="6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Jedná se o prožitek a spojení s emocemi. Emotivní prožitky představují základ zážitkové pedagogiky. Ve své podstatě můžeme zážitek charakterizovat jako </a:t>
            </a:r>
            <a:r>
              <a:rPr lang="cs-CZ" sz="2800" dirty="0" err="1">
                <a:effectLst/>
                <a:latin typeface="Times New Roman" panose="02020603050405020304" pitchFamily="18" charset="0"/>
                <a:ea typeface="Calibri" panose="020F0502020204030204" pitchFamily="34" charset="0"/>
                <a:cs typeface="Times New Roman" panose="02020603050405020304" pitchFamily="18" charset="0"/>
              </a:rPr>
              <a:t>vznitřnělou</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zkušenost, která byla získaná prožíváním.</a:t>
            </a:r>
          </a:p>
          <a:p>
            <a:endParaRPr lang="cs-CZ" dirty="0"/>
          </a:p>
        </p:txBody>
      </p:sp>
    </p:spTree>
    <p:extLst>
      <p:ext uri="{BB962C8B-B14F-4D97-AF65-F5344CB8AC3E}">
        <p14:creationId xmlns:p14="http://schemas.microsoft.com/office/powerpoint/2010/main" val="2565058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802331-1AD3-4396-B290-7942A9B27D82}"/>
              </a:ext>
            </a:extLst>
          </p:cNvPr>
          <p:cNvSpPr>
            <a:spLocks noGrp="1"/>
          </p:cNvSpPr>
          <p:nvPr>
            <p:ph type="ctrTitle"/>
          </p:nvPr>
        </p:nvSpPr>
        <p:spPr>
          <a:xfrm>
            <a:off x="219075" y="285751"/>
            <a:ext cx="11706225" cy="796290"/>
          </a:xfrm>
        </p:spPr>
        <p:txBody>
          <a:bodyPr>
            <a:normAutofit fontScale="90000"/>
          </a:bodyPr>
          <a:lstStyle/>
          <a:p>
            <a:r>
              <a:rPr lang="cs-CZ" b="1" dirty="0">
                <a:latin typeface="Times New Roman" panose="02020603050405020304" pitchFamily="18" charset="0"/>
                <a:cs typeface="Times New Roman" panose="02020603050405020304" pitchFamily="18" charset="0"/>
              </a:rPr>
              <a:t>Znaky zážitku</a:t>
            </a:r>
          </a:p>
        </p:txBody>
      </p:sp>
      <p:sp>
        <p:nvSpPr>
          <p:cNvPr id="3" name="Podnadpis 2">
            <a:extLst>
              <a:ext uri="{FF2B5EF4-FFF2-40B4-BE49-F238E27FC236}">
                <a16:creationId xmlns:a16="http://schemas.microsoft.com/office/drawing/2014/main" id="{268654FF-7431-45E2-A2AB-8FF113918321}"/>
              </a:ext>
            </a:extLst>
          </p:cNvPr>
          <p:cNvSpPr>
            <a:spLocks noGrp="1"/>
          </p:cNvSpPr>
          <p:nvPr>
            <p:ph type="subTitle" idx="1"/>
          </p:nvPr>
        </p:nvSpPr>
        <p:spPr>
          <a:xfrm>
            <a:off x="219075" y="1463040"/>
            <a:ext cx="11706225" cy="5223509"/>
          </a:xfrm>
        </p:spPr>
        <p:txBody>
          <a:bodyPr>
            <a:normAutofit fontScale="92500"/>
          </a:bodyPr>
          <a:lstStyle/>
          <a:p>
            <a:pPr algn="just">
              <a:lnSpc>
                <a:spcPct val="130000"/>
              </a:lnSpc>
              <a:spcAft>
                <a:spcPts val="6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K </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hlavním znakům zážitku (prožitku) patří zejména:</a:t>
            </a:r>
          </a:p>
          <a:p>
            <a:pPr algn="just">
              <a:lnSpc>
                <a:spcPct val="130000"/>
              </a:lnSpc>
              <a:spcAft>
                <a:spcPts val="600"/>
              </a:spcAft>
            </a:pP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30000"/>
              </a:lnSpc>
              <a:spcAft>
                <a:spcPts val="600"/>
              </a:spcAft>
              <a:buFont typeface="Times New Roman" panose="02020603050405020304" pitchFamily="18" charset="0"/>
              <a:buChar char="-"/>
            </a:pP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nepřenositelnost (jedná se o vlastní, osobní zážitek a osobní prožití konkrétní situace),</a:t>
            </a:r>
          </a:p>
          <a:p>
            <a:pPr marL="342900" lvl="0" indent="-342900" algn="just">
              <a:lnSpc>
                <a:spcPct val="130000"/>
              </a:lnSpc>
              <a:spcAft>
                <a:spcPts val="600"/>
              </a:spcAft>
              <a:buFont typeface="Times New Roman" panose="02020603050405020304" pitchFamily="18" charset="0"/>
              <a:buChar char="-"/>
            </a:pP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jedinečnost (nedá se v podstatě opakovat, např. první schůzka s danou osobou),</a:t>
            </a:r>
          </a:p>
          <a:p>
            <a:pPr marL="342900" lvl="0" indent="-342900" algn="just">
              <a:lnSpc>
                <a:spcPct val="130000"/>
              </a:lnSpc>
              <a:spcAft>
                <a:spcPts val="600"/>
              </a:spcAft>
              <a:buFont typeface="Times New Roman" panose="02020603050405020304" pitchFamily="18" charset="0"/>
              <a:buChar char="-"/>
            </a:pP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nenahraditelnost,</a:t>
            </a:r>
          </a:p>
          <a:p>
            <a:pPr marL="342900" lvl="0" indent="-342900" algn="just">
              <a:lnSpc>
                <a:spcPct val="130000"/>
              </a:lnSpc>
              <a:spcAft>
                <a:spcPts val="600"/>
              </a:spcAft>
              <a:buFont typeface="Times New Roman" panose="02020603050405020304" pitchFamily="18" charset="0"/>
              <a:buChar char="-"/>
            </a:pP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komplexnost.</a:t>
            </a:r>
          </a:p>
          <a:p>
            <a:endParaRPr lang="cs-CZ" dirty="0"/>
          </a:p>
        </p:txBody>
      </p:sp>
    </p:spTree>
    <p:extLst>
      <p:ext uri="{BB962C8B-B14F-4D97-AF65-F5344CB8AC3E}">
        <p14:creationId xmlns:p14="http://schemas.microsoft.com/office/powerpoint/2010/main" val="2942882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802331-1AD3-4396-B290-7942A9B27D82}"/>
              </a:ext>
            </a:extLst>
          </p:cNvPr>
          <p:cNvSpPr>
            <a:spLocks noGrp="1"/>
          </p:cNvSpPr>
          <p:nvPr>
            <p:ph type="ctrTitle"/>
          </p:nvPr>
        </p:nvSpPr>
        <p:spPr>
          <a:xfrm>
            <a:off x="219075" y="285751"/>
            <a:ext cx="11706225" cy="796290"/>
          </a:xfrm>
        </p:spPr>
        <p:txBody>
          <a:bodyPr>
            <a:normAutofit fontScale="90000"/>
          </a:bodyPr>
          <a:lstStyle/>
          <a:p>
            <a:r>
              <a:rPr lang="cs-CZ" b="1" dirty="0">
                <a:effectLst/>
                <a:latin typeface="Times New Roman" panose="02020603050405020304" pitchFamily="18" charset="0"/>
                <a:ea typeface="Calibri" panose="020F0502020204030204" pitchFamily="34" charset="0"/>
                <a:cs typeface="Times New Roman" panose="02020603050405020304" pitchFamily="18" charset="0"/>
              </a:rPr>
              <a:t>Kolbův cyklus učení</a:t>
            </a:r>
            <a:endParaRPr lang="cs-CZ" dirty="0">
              <a:latin typeface="Arial" panose="020B0604020202020204" pitchFamily="34" charset="0"/>
              <a:cs typeface="Arial" panose="020B0604020202020204" pitchFamily="34" charset="0"/>
            </a:endParaRPr>
          </a:p>
        </p:txBody>
      </p:sp>
      <p:sp>
        <p:nvSpPr>
          <p:cNvPr id="3" name="Podnadpis 2">
            <a:extLst>
              <a:ext uri="{FF2B5EF4-FFF2-40B4-BE49-F238E27FC236}">
                <a16:creationId xmlns:a16="http://schemas.microsoft.com/office/drawing/2014/main" id="{268654FF-7431-45E2-A2AB-8FF113918321}"/>
              </a:ext>
            </a:extLst>
          </p:cNvPr>
          <p:cNvSpPr>
            <a:spLocks noGrp="1"/>
          </p:cNvSpPr>
          <p:nvPr>
            <p:ph type="subTitle" idx="1"/>
          </p:nvPr>
        </p:nvSpPr>
        <p:spPr>
          <a:xfrm>
            <a:off x="219075" y="1463040"/>
            <a:ext cx="11706225" cy="5223509"/>
          </a:xfrm>
        </p:spPr>
        <p:txBody>
          <a:bodyPr>
            <a:normAutofit/>
          </a:bodyPr>
          <a:lstStyle/>
          <a:p>
            <a:pPr algn="just">
              <a:lnSpc>
                <a:spcPct val="130000"/>
              </a:lnSpc>
              <a:spcAft>
                <a:spcPts val="6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Východiskem je tzv. </a:t>
            </a:r>
            <a:r>
              <a:rPr lang="cs-CZ" b="1" u="sng" dirty="0">
                <a:effectLst/>
                <a:latin typeface="Times New Roman" panose="02020603050405020304" pitchFamily="18" charset="0"/>
                <a:ea typeface="Calibri" panose="020F0502020204030204" pitchFamily="34" charset="0"/>
                <a:cs typeface="Times New Roman" panose="02020603050405020304" pitchFamily="18" charset="0"/>
              </a:rPr>
              <a:t>Kolbův cyklus učení a</a:t>
            </a:r>
            <a:r>
              <a:rPr lang="cs-CZ"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cs-CZ" b="1" u="sng" dirty="0">
                <a:effectLst/>
                <a:latin typeface="Times New Roman" panose="02020603050405020304" pitchFamily="18" charset="0"/>
                <a:ea typeface="Calibri" panose="020F0502020204030204" pitchFamily="34" charset="0"/>
                <a:cs typeface="Times New Roman" panose="02020603050405020304" pitchFamily="18" charset="0"/>
              </a:rPr>
              <a:t>teorie </a:t>
            </a:r>
            <a:r>
              <a:rPr lang="cs-CZ" b="1" u="sng" dirty="0" err="1">
                <a:effectLst/>
                <a:latin typeface="Times New Roman" panose="02020603050405020304" pitchFamily="18" charset="0"/>
                <a:ea typeface="Calibri" panose="020F0502020204030204" pitchFamily="34" charset="0"/>
                <a:cs typeface="Times New Roman" panose="02020603050405020304" pitchFamily="18" charset="0"/>
              </a:rPr>
              <a:t>Flow</a:t>
            </a:r>
            <a:r>
              <a:rPr lang="cs-CZ" b="1" u="sng"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30000"/>
              </a:lnSpc>
              <a:spcAft>
                <a:spcPts val="600"/>
              </a:spcAft>
            </a:pPr>
            <a:endParaRPr lang="cs-CZ" b="1" u="sng"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600"/>
              </a:spcAft>
            </a:pPr>
            <a:endParaRPr lang="cs-CZ"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600"/>
              </a:spcAft>
            </a:pPr>
            <a:r>
              <a:rPr lang="cs-CZ" b="1" u="sng" dirty="0">
                <a:effectLst/>
                <a:latin typeface="Times New Roman" panose="02020603050405020304" pitchFamily="18" charset="0"/>
                <a:ea typeface="Calibri" panose="020F0502020204030204" pitchFamily="34" charset="0"/>
                <a:cs typeface="Times New Roman" panose="02020603050405020304" pitchFamily="18" charset="0"/>
              </a:rPr>
              <a:t>Kolbův cyklus učení</a:t>
            </a:r>
            <a:r>
              <a:rPr lang="cs-CZ" dirty="0">
                <a:effectLst/>
                <a:latin typeface="Times New Roman" panose="02020603050405020304" pitchFamily="18" charset="0"/>
                <a:ea typeface="Calibri" panose="020F0502020204030204" pitchFamily="34" charset="0"/>
                <a:cs typeface="Times New Roman" panose="02020603050405020304" pitchFamily="18" charset="0"/>
              </a:rPr>
              <a:t>.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Vecheta</a:t>
            </a:r>
            <a:r>
              <a:rPr lang="cs-CZ" dirty="0">
                <a:effectLst/>
                <a:latin typeface="Times New Roman" panose="02020603050405020304" pitchFamily="18" charset="0"/>
                <a:ea typeface="Calibri" panose="020F0502020204030204" pitchFamily="34" charset="0"/>
                <a:cs typeface="Times New Roman" panose="02020603050405020304" pitchFamily="18" charset="0"/>
              </a:rPr>
              <a:t>, 2009) jde o princip učení se na základě vlastní zkušenosti. Zmiňovaný cyklus představuje spirálu, směřuje na vyšší hladinu a jejím smyslem je </a:t>
            </a:r>
            <a:r>
              <a:rPr lang="cs-CZ" i="1" dirty="0">
                <a:effectLst/>
                <a:latin typeface="Times New Roman" panose="02020603050405020304" pitchFamily="18" charset="0"/>
                <a:ea typeface="Calibri" panose="020F0502020204030204" pitchFamily="34" charset="0"/>
                <a:cs typeface="Times New Roman" panose="02020603050405020304" pitchFamily="18" charset="0"/>
              </a:rPr>
              <a:t>„zdokonalovat spolupráci a ovládání osobnostních nebo manažerských dovedností.“</a:t>
            </a:r>
            <a:endParaRPr lang="cs-CZ" dirty="0">
              <a:effectLst/>
              <a:latin typeface="Times New Roman" panose="02020603050405020304" pitchFamily="18" charset="0"/>
              <a:ea typeface="Calibri" panose="020F0502020204030204" pitchFamily="34" charset="0"/>
              <a:cs typeface="Times New Roman" panose="02020603050405020304" pitchFamily="18" charset="0"/>
            </a:endParaRPr>
          </a:p>
          <a:p>
            <a:pPr marL="1348740" indent="449580" algn="just">
              <a:lnSpc>
                <a:spcPct val="130000"/>
              </a:lnSpc>
              <a:spcAft>
                <a:spcPts val="600"/>
              </a:spcAft>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550993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802331-1AD3-4396-B290-7942A9B27D82}"/>
              </a:ext>
            </a:extLst>
          </p:cNvPr>
          <p:cNvSpPr>
            <a:spLocks noGrp="1"/>
          </p:cNvSpPr>
          <p:nvPr>
            <p:ph type="ctrTitle"/>
          </p:nvPr>
        </p:nvSpPr>
        <p:spPr>
          <a:xfrm>
            <a:off x="219075" y="285751"/>
            <a:ext cx="11706225" cy="796290"/>
          </a:xfrm>
        </p:spPr>
        <p:txBody>
          <a:bodyPr>
            <a:normAutofit fontScale="90000"/>
          </a:bodyPr>
          <a:lstStyle/>
          <a:p>
            <a:r>
              <a:rPr lang="cs-CZ" b="1" dirty="0">
                <a:effectLst/>
                <a:latin typeface="Times New Roman" panose="02020603050405020304" pitchFamily="18" charset="0"/>
                <a:ea typeface="Calibri" panose="020F0502020204030204" pitchFamily="34" charset="0"/>
                <a:cs typeface="Times New Roman" panose="02020603050405020304" pitchFamily="18" charset="0"/>
              </a:rPr>
              <a:t>Kolbův cyklus učení</a:t>
            </a:r>
            <a:endParaRPr lang="cs-CZ" dirty="0">
              <a:latin typeface="Arial" panose="020B0604020202020204" pitchFamily="34" charset="0"/>
              <a:cs typeface="Arial" panose="020B0604020202020204" pitchFamily="34" charset="0"/>
            </a:endParaRPr>
          </a:p>
        </p:txBody>
      </p:sp>
      <p:sp>
        <p:nvSpPr>
          <p:cNvPr id="3" name="Podnadpis 2">
            <a:extLst>
              <a:ext uri="{FF2B5EF4-FFF2-40B4-BE49-F238E27FC236}">
                <a16:creationId xmlns:a16="http://schemas.microsoft.com/office/drawing/2014/main" id="{268654FF-7431-45E2-A2AB-8FF113918321}"/>
              </a:ext>
            </a:extLst>
          </p:cNvPr>
          <p:cNvSpPr>
            <a:spLocks noGrp="1"/>
          </p:cNvSpPr>
          <p:nvPr>
            <p:ph type="subTitle" idx="1"/>
          </p:nvPr>
        </p:nvSpPr>
        <p:spPr>
          <a:xfrm>
            <a:off x="219075" y="1310640"/>
            <a:ext cx="11706225" cy="5375910"/>
          </a:xfrm>
        </p:spPr>
        <p:txBody>
          <a:bodyPr>
            <a:normAutofit lnSpcReduction="10000"/>
          </a:bodyPr>
          <a:lstStyle/>
          <a:p>
            <a:pPr marL="1348740" indent="449580" algn="just">
              <a:lnSpc>
                <a:spcPct val="130000"/>
              </a:lnSpc>
              <a:spcBef>
                <a:spcPts val="0"/>
              </a:spcBef>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Konkrétní zkušenost</a:t>
            </a: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30000"/>
              </a:lnSpc>
              <a:spcBef>
                <a:spcPts val="0"/>
              </a:spcBef>
            </a:pPr>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Rozbor  </a:t>
            </a: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30000"/>
              </a:lnSpc>
              <a:spcBef>
                <a:spcPts val="0"/>
              </a:spcBef>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(situace, znalostí, podmínek apod.)</a:t>
            </a:r>
          </a:p>
          <a:p>
            <a:pPr algn="ctr">
              <a:lnSpc>
                <a:spcPct val="130000"/>
              </a:lnSpc>
              <a:spcBef>
                <a:spcPts val="0"/>
              </a:spcBef>
            </a:pPr>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Ohlédnutí</a:t>
            </a: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ctr">
              <a:lnSpc>
                <a:spcPct val="130000"/>
              </a:lnSpc>
              <a:spcBef>
                <a:spcPts val="0"/>
              </a:spcBef>
              <a:buFont typeface="Times New Roman" panose="02020603050405020304" pitchFamily="18" charset="0"/>
              <a:buChar char="-"/>
            </a:pP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jak jsme (splnili úkol)?</a:t>
            </a:r>
          </a:p>
          <a:p>
            <a:pPr algn="ctr">
              <a:lnSpc>
                <a:spcPct val="130000"/>
              </a:lnSpc>
              <a:spcBef>
                <a:spcPts val="0"/>
              </a:spcBef>
            </a:pPr>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Zhodnocení</a:t>
            </a: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ctr">
              <a:lnSpc>
                <a:spcPct val="130000"/>
              </a:lnSpc>
              <a:spcBef>
                <a:spcPts val="0"/>
              </a:spcBef>
              <a:buFont typeface="Times New Roman" panose="02020603050405020304" pitchFamily="18" charset="0"/>
              <a:buChar char="-"/>
            </a:pP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co jsme udělali dobře, co špatně?</a:t>
            </a:r>
          </a:p>
          <a:p>
            <a:pPr algn="ctr">
              <a:lnSpc>
                <a:spcPct val="130000"/>
              </a:lnSpc>
              <a:spcBef>
                <a:spcPts val="0"/>
              </a:spcBef>
            </a:pPr>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Plán změn</a:t>
            </a: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ctr">
              <a:lnSpc>
                <a:spcPct val="130000"/>
              </a:lnSpc>
              <a:spcBef>
                <a:spcPts val="0"/>
              </a:spcBef>
              <a:buFont typeface="Times New Roman" panose="02020603050405020304" pitchFamily="18" charset="0"/>
              <a:buChar char="-"/>
            </a:pP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jak budeme postupovat příště</a:t>
            </a:r>
          </a:p>
          <a:p>
            <a:pPr algn="ctr">
              <a:lnSpc>
                <a:spcPct val="130000"/>
              </a:lnSpc>
              <a:spcBef>
                <a:spcPts val="0"/>
              </a:spcBef>
            </a:pPr>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Nová kvalita</a:t>
            </a: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673558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802331-1AD3-4396-B290-7942A9B27D82}"/>
              </a:ext>
            </a:extLst>
          </p:cNvPr>
          <p:cNvSpPr>
            <a:spLocks noGrp="1"/>
          </p:cNvSpPr>
          <p:nvPr>
            <p:ph type="ctrTitle"/>
          </p:nvPr>
        </p:nvSpPr>
        <p:spPr>
          <a:xfrm>
            <a:off x="219075" y="285750"/>
            <a:ext cx="11706225" cy="872489"/>
          </a:xfrm>
        </p:spPr>
        <p:txBody>
          <a:bodyPr>
            <a:noAutofit/>
          </a:bodyPr>
          <a:lstStyle/>
          <a:p>
            <a:r>
              <a:rPr lang="cs-CZ" b="1" dirty="0" err="1">
                <a:effectLst/>
                <a:latin typeface="Times New Roman" panose="02020603050405020304" pitchFamily="18" charset="0"/>
                <a:ea typeface="Calibri" panose="020F0502020204030204" pitchFamily="34" charset="0"/>
                <a:cs typeface="Times New Roman" panose="02020603050405020304" pitchFamily="18" charset="0"/>
              </a:rPr>
              <a:t>Flow</a:t>
            </a:r>
            <a:endParaRPr lang="cs-CZ" dirty="0">
              <a:latin typeface="Arial" panose="020B0604020202020204" pitchFamily="34" charset="0"/>
              <a:cs typeface="Arial" panose="020B0604020202020204" pitchFamily="34" charset="0"/>
            </a:endParaRPr>
          </a:p>
        </p:txBody>
      </p:sp>
      <p:sp>
        <p:nvSpPr>
          <p:cNvPr id="3" name="Podnadpis 2">
            <a:extLst>
              <a:ext uri="{FF2B5EF4-FFF2-40B4-BE49-F238E27FC236}">
                <a16:creationId xmlns:a16="http://schemas.microsoft.com/office/drawing/2014/main" id="{268654FF-7431-45E2-A2AB-8FF113918321}"/>
              </a:ext>
            </a:extLst>
          </p:cNvPr>
          <p:cNvSpPr>
            <a:spLocks noGrp="1"/>
          </p:cNvSpPr>
          <p:nvPr>
            <p:ph type="subTitle" idx="1"/>
          </p:nvPr>
        </p:nvSpPr>
        <p:spPr>
          <a:xfrm>
            <a:off x="219075" y="1432560"/>
            <a:ext cx="11706225" cy="5253989"/>
          </a:xfrm>
        </p:spPr>
        <p:txBody>
          <a:bodyPr>
            <a:normAutofit/>
          </a:bodyPr>
          <a:lstStyle/>
          <a:p>
            <a:pPr algn="l"/>
            <a:r>
              <a:rPr lang="cs-CZ" sz="2800" b="1" u="sng" dirty="0" err="1">
                <a:effectLst/>
                <a:latin typeface="Times New Roman" panose="02020603050405020304" pitchFamily="18" charset="0"/>
                <a:ea typeface="Calibri" panose="020F0502020204030204" pitchFamily="34" charset="0"/>
                <a:cs typeface="Times New Roman" panose="02020603050405020304" pitchFamily="18" charset="0"/>
              </a:rPr>
              <a:t>Flow</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spadá do oblasti psychologie. </a:t>
            </a:r>
            <a:r>
              <a:rPr lang="cs-CZ" sz="2800" dirty="0" err="1">
                <a:effectLst/>
                <a:latin typeface="Times New Roman" panose="02020603050405020304" pitchFamily="18" charset="0"/>
                <a:ea typeface="Calibri" panose="020F0502020204030204" pitchFamily="34" charset="0"/>
                <a:cs typeface="Times New Roman" panose="02020603050405020304" pitchFamily="18" charset="0"/>
              </a:rPr>
              <a:t>Flow</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(z angl.– proudění, tok, plynutí) </a:t>
            </a:r>
            <a:r>
              <a:rPr lang="cs-CZ" sz="2800" u="sng" dirty="0">
                <a:effectLst/>
                <a:latin typeface="Times New Roman" panose="02020603050405020304" pitchFamily="18" charset="0"/>
                <a:ea typeface="Calibri" panose="020F0502020204030204" pitchFamily="34" charset="0"/>
                <a:cs typeface="Times New Roman" panose="02020603050405020304" pitchFamily="18" charset="0"/>
              </a:rPr>
              <a:t>představuje duševní stav</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při kterém je konkrétní osoba tak hluboce ponořena do dané činnosti, že nevnímá své okolí, plně se soustředí na činnosti, přičemž chce dosáhnout obtížného (v daném okamžiku) cíle, který má pro ni určitou hodnotu, význam atd. </a:t>
            </a:r>
          </a:p>
          <a:p>
            <a:pPr algn="l"/>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r>
              <a:rPr lang="cs-CZ" sz="2800" dirty="0">
                <a:effectLst/>
                <a:latin typeface="Times New Roman" panose="02020603050405020304" pitchFamily="18" charset="0"/>
                <a:ea typeface="Calibri" panose="020F0502020204030204" pitchFamily="34" charset="0"/>
                <a:cs typeface="Times New Roman" panose="02020603050405020304" pitchFamily="18" charset="0"/>
              </a:rPr>
              <a:t>Přitom svou roli sehrává motivace a emoce, které přispívají k lepšímu výkonu. </a:t>
            </a:r>
          </a:p>
          <a:p>
            <a:pPr algn="l"/>
            <a:endParaRPr lang="cs-CZ" sz="2800" dirty="0">
              <a:latin typeface="Times New Roman" panose="02020603050405020304" pitchFamily="18" charset="0"/>
              <a:ea typeface="Calibri" panose="020F0502020204030204" pitchFamily="34" charset="0"/>
              <a:cs typeface="Times New Roman" panose="02020603050405020304" pitchFamily="18" charset="0"/>
            </a:endParaRPr>
          </a:p>
          <a:p>
            <a:pPr algn="l"/>
            <a:r>
              <a:rPr lang="cs-CZ" sz="2800" dirty="0">
                <a:latin typeface="Times New Roman" panose="02020603050405020304" pitchFamily="18" charset="0"/>
                <a:ea typeface="Calibri" panose="020F0502020204030204" pitchFamily="34" charset="0"/>
                <a:cs typeface="Times New Roman" panose="02020603050405020304" pitchFamily="18" charset="0"/>
              </a:rPr>
              <a:t>V</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ýsledkem je spontánní radost a nadšení, v mnoha případech sdílené s ostatními. </a:t>
            </a:r>
          </a:p>
          <a:p>
            <a:endParaRPr lang="cs-CZ" dirty="0"/>
          </a:p>
        </p:txBody>
      </p:sp>
    </p:spTree>
    <p:extLst>
      <p:ext uri="{BB962C8B-B14F-4D97-AF65-F5344CB8AC3E}">
        <p14:creationId xmlns:p14="http://schemas.microsoft.com/office/powerpoint/2010/main" val="3953244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802331-1AD3-4396-B290-7942A9B27D82}"/>
              </a:ext>
            </a:extLst>
          </p:cNvPr>
          <p:cNvSpPr>
            <a:spLocks noGrp="1"/>
          </p:cNvSpPr>
          <p:nvPr>
            <p:ph type="ctrTitle"/>
          </p:nvPr>
        </p:nvSpPr>
        <p:spPr>
          <a:xfrm>
            <a:off x="219075" y="285751"/>
            <a:ext cx="11706225" cy="796290"/>
          </a:xfrm>
        </p:spPr>
        <p:txBody>
          <a:bodyPr>
            <a:normAutofit fontScale="90000"/>
          </a:bodyPr>
          <a:lstStyle/>
          <a:p>
            <a:r>
              <a:rPr lang="cs-CZ" dirty="0">
                <a:latin typeface="Arial" panose="020B0604020202020204" pitchFamily="34" charset="0"/>
                <a:cs typeface="Arial" panose="020B0604020202020204" pitchFamily="34" charset="0"/>
              </a:rPr>
              <a:t>Cíl zážitkové pedagogiky</a:t>
            </a:r>
          </a:p>
        </p:txBody>
      </p:sp>
      <p:sp>
        <p:nvSpPr>
          <p:cNvPr id="3" name="Podnadpis 2">
            <a:extLst>
              <a:ext uri="{FF2B5EF4-FFF2-40B4-BE49-F238E27FC236}">
                <a16:creationId xmlns:a16="http://schemas.microsoft.com/office/drawing/2014/main" id="{268654FF-7431-45E2-A2AB-8FF113918321}"/>
              </a:ext>
            </a:extLst>
          </p:cNvPr>
          <p:cNvSpPr>
            <a:spLocks noGrp="1"/>
          </p:cNvSpPr>
          <p:nvPr>
            <p:ph type="subTitle" idx="1"/>
          </p:nvPr>
        </p:nvSpPr>
        <p:spPr>
          <a:xfrm>
            <a:off x="219075" y="1463040"/>
            <a:ext cx="11706225" cy="5223509"/>
          </a:xfrm>
        </p:spPr>
        <p:txBody>
          <a:bodyPr>
            <a:normAutofit/>
          </a:bodyPr>
          <a:lstStyle/>
          <a:p>
            <a:pPr algn="just">
              <a:lnSpc>
                <a:spcPct val="130000"/>
              </a:lnSpc>
              <a:spcAft>
                <a:spcPts val="6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Cílem zážitkové pedagogiky je:</a:t>
            </a:r>
          </a:p>
          <a:p>
            <a:pPr algn="just">
              <a:lnSpc>
                <a:spcPct val="130000"/>
              </a:lnSpc>
              <a:spcAft>
                <a:spcPts val="600"/>
              </a:spcAft>
            </a:pP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3543300" lvl="7" indent="-342900" algn="just">
              <a:lnSpc>
                <a:spcPct val="130000"/>
              </a:lnSpc>
              <a:spcAft>
                <a:spcPts val="600"/>
              </a:spcAft>
              <a:buFont typeface="Times New Roman" panose="02020603050405020304" pitchFamily="18" charset="0"/>
              <a:buChar char="-"/>
            </a:pP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osobnostní rozvoj</a:t>
            </a:r>
          </a:p>
          <a:p>
            <a:pPr marL="3543300" lvl="7" indent="-342900" algn="just">
              <a:lnSpc>
                <a:spcPct val="130000"/>
              </a:lnSpc>
              <a:spcAft>
                <a:spcPts val="600"/>
              </a:spcAft>
              <a:buFont typeface="Times New Roman" panose="02020603050405020304" pitchFamily="18" charset="0"/>
              <a:buChar char="-"/>
            </a:pP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osvojit si sociální dynamiku</a:t>
            </a:r>
          </a:p>
          <a:p>
            <a:pPr marL="3543300" lvl="7" indent="-342900" algn="just">
              <a:lnSpc>
                <a:spcPct val="130000"/>
              </a:lnSpc>
              <a:spcAft>
                <a:spcPts val="600"/>
              </a:spcAft>
              <a:buFont typeface="Times New Roman" panose="02020603050405020304" pitchFamily="18" charset="0"/>
              <a:buChar char="-"/>
            </a:pP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zážitkové vzdělávání</a:t>
            </a:r>
          </a:p>
          <a:p>
            <a:endParaRPr lang="cs-CZ" dirty="0"/>
          </a:p>
        </p:txBody>
      </p:sp>
    </p:spTree>
    <p:extLst>
      <p:ext uri="{BB962C8B-B14F-4D97-AF65-F5344CB8AC3E}">
        <p14:creationId xmlns:p14="http://schemas.microsoft.com/office/powerpoint/2010/main" val="823804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802331-1AD3-4396-B290-7942A9B27D82}"/>
              </a:ext>
            </a:extLst>
          </p:cNvPr>
          <p:cNvSpPr>
            <a:spLocks noGrp="1"/>
          </p:cNvSpPr>
          <p:nvPr>
            <p:ph type="ctrTitle"/>
          </p:nvPr>
        </p:nvSpPr>
        <p:spPr>
          <a:xfrm>
            <a:off x="219075" y="285750"/>
            <a:ext cx="11706225" cy="842009"/>
          </a:xfrm>
        </p:spPr>
        <p:txBody>
          <a:bodyPr>
            <a:noAutofit/>
          </a:bodyPr>
          <a:lstStyle/>
          <a:p>
            <a:r>
              <a:rPr lang="cs-CZ" b="1" dirty="0" err="1">
                <a:effectLst/>
                <a:latin typeface="Times New Roman" panose="02020603050405020304" pitchFamily="18" charset="0"/>
                <a:ea typeface="Calibri" panose="020F0502020204030204" pitchFamily="34" charset="0"/>
                <a:cs typeface="Times New Roman" panose="02020603050405020304" pitchFamily="18" charset="0"/>
              </a:rPr>
              <a:t>Outdoor</a:t>
            </a:r>
            <a:r>
              <a:rPr lang="cs-CZ" b="1" dirty="0">
                <a:effectLst/>
                <a:latin typeface="Times New Roman" panose="02020603050405020304" pitchFamily="18" charset="0"/>
                <a:ea typeface="Calibri" panose="020F0502020204030204" pitchFamily="34" charset="0"/>
                <a:cs typeface="Times New Roman" panose="02020603050405020304" pitchFamily="18" charset="0"/>
              </a:rPr>
              <a:t> a </a:t>
            </a:r>
            <a:r>
              <a:rPr lang="cs-CZ" b="1" dirty="0" err="1">
                <a:effectLst/>
                <a:latin typeface="Times New Roman" panose="02020603050405020304" pitchFamily="18" charset="0"/>
                <a:ea typeface="Calibri" panose="020F0502020204030204" pitchFamily="34" charset="0"/>
                <a:cs typeface="Times New Roman" panose="02020603050405020304" pitchFamily="18" charset="0"/>
              </a:rPr>
              <a:t>indoor</a:t>
            </a:r>
            <a:endParaRPr lang="cs-CZ" b="1" dirty="0">
              <a:latin typeface="Arial" panose="020B0604020202020204" pitchFamily="34" charset="0"/>
              <a:cs typeface="Arial" panose="020B0604020202020204" pitchFamily="34" charset="0"/>
            </a:endParaRPr>
          </a:p>
        </p:txBody>
      </p:sp>
      <p:sp>
        <p:nvSpPr>
          <p:cNvPr id="3" name="Podnadpis 2">
            <a:extLst>
              <a:ext uri="{FF2B5EF4-FFF2-40B4-BE49-F238E27FC236}">
                <a16:creationId xmlns:a16="http://schemas.microsoft.com/office/drawing/2014/main" id="{268654FF-7431-45E2-A2AB-8FF113918321}"/>
              </a:ext>
            </a:extLst>
          </p:cNvPr>
          <p:cNvSpPr>
            <a:spLocks noGrp="1"/>
          </p:cNvSpPr>
          <p:nvPr>
            <p:ph type="subTitle" idx="1"/>
          </p:nvPr>
        </p:nvSpPr>
        <p:spPr>
          <a:xfrm>
            <a:off x="219075" y="1463040"/>
            <a:ext cx="11706225" cy="5223509"/>
          </a:xfrm>
        </p:spPr>
        <p:txBody>
          <a:bodyPr>
            <a:normAutofit/>
          </a:bodyPr>
          <a:lstStyle/>
          <a:p>
            <a:pPr algn="just">
              <a:lnSpc>
                <a:spcPct val="130000"/>
              </a:lnSpc>
              <a:spcAft>
                <a:spcPts val="600"/>
              </a:spcAft>
            </a:pPr>
            <a:r>
              <a:rPr lang="cs-CZ" sz="2800" b="1" dirty="0" err="1">
                <a:effectLst/>
                <a:latin typeface="Times New Roman" panose="02020603050405020304" pitchFamily="18" charset="0"/>
                <a:ea typeface="Calibri" panose="020F0502020204030204" pitchFamily="34" charset="0"/>
                <a:cs typeface="Times New Roman" panose="02020603050405020304" pitchFamily="18" charset="0"/>
              </a:rPr>
              <a:t>Outdoor</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(angl. out – mimo, </a:t>
            </a:r>
            <a:r>
              <a:rPr lang="cs-CZ" sz="2800" dirty="0" err="1">
                <a:effectLst/>
                <a:latin typeface="Times New Roman" panose="02020603050405020304" pitchFamily="18" charset="0"/>
                <a:ea typeface="Calibri" panose="020F0502020204030204" pitchFamily="34" charset="0"/>
                <a:cs typeface="Times New Roman" panose="02020603050405020304" pitchFamily="18" charset="0"/>
              </a:rPr>
              <a:t>door</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 dveře)</a:t>
            </a:r>
          </a:p>
          <a:p>
            <a:pPr algn="just">
              <a:lnSpc>
                <a:spcPct val="130000"/>
              </a:lnSpc>
              <a:spcAft>
                <a:spcPts val="6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označení pro všechny aktivity, které se realizují mimo uzavřený prostor. zejména při pobytu ve volné přírodě. </a:t>
            </a:r>
          </a:p>
          <a:p>
            <a:pPr algn="just">
              <a:lnSpc>
                <a:spcPct val="130000"/>
              </a:lnSpc>
              <a:spcAft>
                <a:spcPts val="6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(např. cyklistika, turistika, zejména pak horská, vodáctví a další)</a:t>
            </a:r>
          </a:p>
          <a:p>
            <a:pPr algn="just">
              <a:lnSpc>
                <a:spcPct val="130000"/>
              </a:lnSpc>
              <a:spcAft>
                <a:spcPts val="600"/>
              </a:spcAft>
            </a:pP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6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Existují také skupiny tzv. </a:t>
            </a:r>
            <a:r>
              <a:rPr lang="cs-CZ" sz="2800" u="sng" dirty="0" err="1">
                <a:effectLst/>
                <a:latin typeface="Times New Roman" panose="02020603050405020304" pitchFamily="18" charset="0"/>
                <a:ea typeface="Calibri" panose="020F0502020204030204" pitchFamily="34" charset="0"/>
                <a:cs typeface="Times New Roman" panose="02020603050405020304" pitchFamily="18" charset="0"/>
              </a:rPr>
              <a:t>indoorových</a:t>
            </a:r>
            <a:r>
              <a:rPr lang="cs-CZ" sz="2800" u="sng" dirty="0">
                <a:effectLst/>
                <a:latin typeface="Times New Roman" panose="02020603050405020304" pitchFamily="18" charset="0"/>
                <a:ea typeface="Calibri" panose="020F0502020204030204" pitchFamily="34" charset="0"/>
                <a:cs typeface="Times New Roman" panose="02020603050405020304" pitchFamily="18" charset="0"/>
              </a:rPr>
              <a:t> aktivit</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které jsou opakem outdoorových aktivit.</a:t>
            </a:r>
          </a:p>
          <a:p>
            <a:endParaRPr lang="cs-CZ" dirty="0"/>
          </a:p>
        </p:txBody>
      </p:sp>
    </p:spTree>
    <p:extLst>
      <p:ext uri="{BB962C8B-B14F-4D97-AF65-F5344CB8AC3E}">
        <p14:creationId xmlns:p14="http://schemas.microsoft.com/office/powerpoint/2010/main" val="3255224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802331-1AD3-4396-B290-7942A9B27D82}"/>
              </a:ext>
            </a:extLst>
          </p:cNvPr>
          <p:cNvSpPr>
            <a:spLocks noGrp="1"/>
          </p:cNvSpPr>
          <p:nvPr>
            <p:ph type="ctrTitle"/>
          </p:nvPr>
        </p:nvSpPr>
        <p:spPr>
          <a:xfrm>
            <a:off x="219075" y="285751"/>
            <a:ext cx="11706225" cy="796290"/>
          </a:xfrm>
        </p:spPr>
        <p:txBody>
          <a:bodyPr>
            <a:normAutofit fontScale="90000"/>
          </a:bodyPr>
          <a:lstStyle/>
          <a:p>
            <a:r>
              <a:rPr lang="cs-CZ" sz="6000" b="1" dirty="0">
                <a:effectLst/>
                <a:latin typeface="Times New Roman" panose="02020603050405020304" pitchFamily="18" charset="0"/>
                <a:ea typeface="Calibri" panose="020F0502020204030204" pitchFamily="34" charset="0"/>
                <a:cs typeface="Times New Roman" panose="02020603050405020304" pitchFamily="18" charset="0"/>
              </a:rPr>
              <a:t>Prázdninová škola Lipnice</a:t>
            </a:r>
            <a:endParaRPr lang="cs-CZ" dirty="0">
              <a:latin typeface="Arial" panose="020B0604020202020204" pitchFamily="34" charset="0"/>
              <a:cs typeface="Arial" panose="020B0604020202020204" pitchFamily="34" charset="0"/>
            </a:endParaRPr>
          </a:p>
        </p:txBody>
      </p:sp>
      <p:sp>
        <p:nvSpPr>
          <p:cNvPr id="3" name="Podnadpis 2">
            <a:extLst>
              <a:ext uri="{FF2B5EF4-FFF2-40B4-BE49-F238E27FC236}">
                <a16:creationId xmlns:a16="http://schemas.microsoft.com/office/drawing/2014/main" id="{268654FF-7431-45E2-A2AB-8FF113918321}"/>
              </a:ext>
            </a:extLst>
          </p:cNvPr>
          <p:cNvSpPr>
            <a:spLocks noGrp="1"/>
          </p:cNvSpPr>
          <p:nvPr>
            <p:ph type="subTitle" idx="1"/>
          </p:nvPr>
        </p:nvSpPr>
        <p:spPr>
          <a:xfrm>
            <a:off x="219075" y="1082042"/>
            <a:ext cx="11706225" cy="5604508"/>
          </a:xfrm>
        </p:spPr>
        <p:txBody>
          <a:bodyPr>
            <a:normAutofit lnSpcReduction="10000"/>
          </a:bodyPr>
          <a:lstStyle/>
          <a:p>
            <a:pPr algn="just">
              <a:lnSpc>
                <a:spcPct val="130000"/>
              </a:lnSpc>
              <a:spcAft>
                <a:spcPts val="600"/>
              </a:spcAft>
            </a:pPr>
            <a:r>
              <a:rPr lang="cs-CZ" sz="2800" b="1" u="sng" dirty="0">
                <a:effectLst/>
                <a:latin typeface="Times New Roman" panose="02020603050405020304" pitchFamily="18" charset="0"/>
                <a:ea typeface="Calibri" panose="020F0502020204030204" pitchFamily="34" charset="0"/>
                <a:cs typeface="Times New Roman" panose="02020603050405020304" pitchFamily="18" charset="0"/>
              </a:rPr>
              <a:t>Prázdninová škola Lipnice (občanské sdružení).</a:t>
            </a: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6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Český originální zdroj zážitkové pedagogiky a celostního učení založeného na zkušenosti. Počátky spadají do roku 1977. </a:t>
            </a:r>
          </a:p>
          <a:p>
            <a:pPr algn="just">
              <a:lnSpc>
                <a:spcPct val="130000"/>
              </a:lnSpc>
              <a:spcAft>
                <a:spcPts val="6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Od roku 1992 je Prázdninová škola Lipnice členem mezinárodní organizace </a:t>
            </a:r>
            <a:r>
              <a:rPr lang="cs-CZ" sz="2800" b="1" dirty="0" err="1">
                <a:effectLst/>
                <a:latin typeface="Times New Roman" panose="02020603050405020304" pitchFamily="18" charset="0"/>
                <a:ea typeface="Calibri" panose="020F0502020204030204" pitchFamily="34" charset="0"/>
                <a:cs typeface="Times New Roman" panose="02020603050405020304" pitchFamily="18" charset="0"/>
              </a:rPr>
              <a:t>Outward</a:t>
            </a:r>
            <a:r>
              <a:rPr lang="cs-CZ" sz="2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800" b="1" dirty="0" err="1">
                <a:effectLst/>
                <a:latin typeface="Times New Roman" panose="02020603050405020304" pitchFamily="18" charset="0"/>
                <a:ea typeface="Calibri" panose="020F0502020204030204" pitchFamily="34" charset="0"/>
                <a:cs typeface="Times New Roman" panose="02020603050405020304" pitchFamily="18" charset="0"/>
              </a:rPr>
              <a:t>Bound</a:t>
            </a:r>
            <a:r>
              <a:rPr lang="cs-CZ" sz="2800" b="1" dirty="0">
                <a:latin typeface="Times New Roman" panose="02020603050405020304" pitchFamily="18" charset="0"/>
                <a:ea typeface="Calibri" panose="020F0502020204030204" pitchFamily="34" charset="0"/>
                <a:cs typeface="Times New Roman" panose="02020603050405020304" pitchFamily="18" charset="0"/>
              </a:rPr>
              <a:t> </a:t>
            </a:r>
            <a:r>
              <a:rPr lang="cs-CZ" sz="2800" dirty="0">
                <a:latin typeface="Times New Roman" panose="02020603050405020304" pitchFamily="18" charset="0"/>
                <a:ea typeface="Calibri" panose="020F0502020204030204" pitchFamily="34" charset="0"/>
                <a:cs typeface="Times New Roman" panose="02020603050405020304" pitchFamily="18" charset="0"/>
              </a:rPr>
              <a:t>(</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vznikla v roce 1941) a jejím duchovním otcem je reformní pedagog Kurt Hahn. </a:t>
            </a:r>
          </a:p>
          <a:p>
            <a:pPr algn="just">
              <a:lnSpc>
                <a:spcPct val="130000"/>
              </a:lnSpc>
              <a:spcAft>
                <a:spcPts val="6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Samotný název „</a:t>
            </a:r>
            <a:r>
              <a:rPr lang="cs-CZ" sz="2800" dirty="0" err="1">
                <a:effectLst/>
                <a:latin typeface="Times New Roman" panose="02020603050405020304" pitchFamily="18" charset="0"/>
                <a:ea typeface="Calibri" panose="020F0502020204030204" pitchFamily="34" charset="0"/>
                <a:cs typeface="Times New Roman" panose="02020603050405020304" pitchFamily="18" charset="0"/>
              </a:rPr>
              <a:t>outward</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800" dirty="0" err="1">
                <a:effectLst/>
                <a:latin typeface="Times New Roman" panose="02020603050405020304" pitchFamily="18" charset="0"/>
                <a:ea typeface="Calibri" panose="020F0502020204030204" pitchFamily="34" charset="0"/>
                <a:cs typeface="Times New Roman" panose="02020603050405020304" pitchFamily="18" charset="0"/>
              </a:rPr>
              <a:t>bound</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vychází z oblasti námořnictví, kdy loď po opuštění jistého a bezpečného přístavu se bude muset na moři vypořádat s množstvím nástrah a problémových situací. </a:t>
            </a:r>
          </a:p>
          <a:p>
            <a:endParaRPr lang="cs-CZ" dirty="0"/>
          </a:p>
        </p:txBody>
      </p:sp>
    </p:spTree>
    <p:extLst>
      <p:ext uri="{BB962C8B-B14F-4D97-AF65-F5344CB8AC3E}">
        <p14:creationId xmlns:p14="http://schemas.microsoft.com/office/powerpoint/2010/main" val="407845068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598</Words>
  <Application>Microsoft Office PowerPoint</Application>
  <PresentationFormat>Širokoúhlá obrazovka</PresentationFormat>
  <Paragraphs>60</Paragraphs>
  <Slides>10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vt:i4>
      </vt:variant>
    </vt:vector>
  </HeadingPairs>
  <TitlesOfParts>
    <vt:vector size="15" baseType="lpstr">
      <vt:lpstr>Arial</vt:lpstr>
      <vt:lpstr>Calibri</vt:lpstr>
      <vt:lpstr>Calibri Light</vt:lpstr>
      <vt:lpstr>Times New Roman</vt:lpstr>
      <vt:lpstr>Motiv Office</vt:lpstr>
      <vt:lpstr>VYBRANÁ TÉMATA  ZE ZÁŽITKOVÉ PEDAGOGIKY</vt:lpstr>
      <vt:lpstr>Zážitek</vt:lpstr>
      <vt:lpstr>Znaky zážitku</vt:lpstr>
      <vt:lpstr>Kolbův cyklus učení</vt:lpstr>
      <vt:lpstr>Kolbův cyklus učení</vt:lpstr>
      <vt:lpstr>Flow</vt:lpstr>
      <vt:lpstr>Cíl zážitkové pedagogiky</vt:lpstr>
      <vt:lpstr>Outdoor a indoor</vt:lpstr>
      <vt:lpstr>Prázdninová škola Lipnice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jan0010</dc:creator>
  <cp:lastModifiedBy>jan0010</cp:lastModifiedBy>
  <cp:revision>10</cp:revision>
  <dcterms:created xsi:type="dcterms:W3CDTF">2024-02-20T07:39:47Z</dcterms:created>
  <dcterms:modified xsi:type="dcterms:W3CDTF">2025-03-19T06:30:37Z</dcterms:modified>
</cp:coreProperties>
</file>