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4" r:id="rId8"/>
    <p:sldId id="267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8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98271-E13C-4159-ACF1-1BD62DB9B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702379-2CB8-4F2F-8B55-CA1AB84E2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249142-FC20-4249-B69E-1436AFB7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498938-CACA-4199-812B-06BE4D1E3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7B4B63-C1DE-4E8B-8519-2757083A1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55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9C6F1-6BEA-4C2A-8714-D27F808CA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B0163F8-4AC1-4864-8D0E-4BC1C1FD68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47CFEC-8A3C-4152-AB49-823C94BBB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F07D5B-3A37-495E-9D02-67153D3C2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AB41D1-243D-4150-8A40-358FB6E85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0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249D6B-C118-4DFD-A6A8-CACCEB7AD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494981-E945-4914-BEC7-8000004ED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132517-85AF-4F7C-A7AB-B8C8B26B1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48D452-9D54-45D8-B40B-981D1F9F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AE2583-34F1-42C6-B181-4D6DC9DD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02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0C018-CBE7-42A4-B5CB-9AF3C9EDE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C54FE-46FA-408A-AF5D-DF2F6C002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0541A6-EF4E-4920-8DB7-DB27C15C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BE45EA-E6DB-41D8-A6C4-827F1B343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9C1228-31E7-4F8D-9C10-10DADB75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74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65936-BAD9-484D-9391-168D7FAC1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37CD8F-C4DB-493C-B93F-CDCBDB7BC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699ACA-FF7B-425D-BF43-64EAE900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0A344A-4A1C-4364-BBF6-093C24C7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1F9ED0-0FD6-414C-9322-C5C4B6BC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57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7FBBC-1FE2-4631-84BE-388235FB1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708C2B-34C0-440E-A85A-F1734094F2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F7E50B-A027-41DF-8D0F-89EEEC7AC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8D083C-AC30-406B-9CE7-4B4CE075A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F335BB-A843-417B-AA52-319E6F6BF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73F957-FEC8-4CFA-994B-07B04082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88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0F353-04CC-44D5-A363-67500D1BC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6CE325-D521-4A39-A1B9-3A01C5041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89AFB2-2FFA-4DEB-8E04-4B345F428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D76F521-383D-4A2C-B9B9-33AC0DC09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815D53-5364-4B52-ABA3-0F69FAC05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CC37B99-D224-4F81-A9A9-CE4532A8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7BED0E1-0E17-40C5-80B3-B8B3F1CA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D306130-461B-4F7E-B481-38D0EDAC0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70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8BA62-03EE-4BB6-89B9-DEBC76C38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E907EA-13DD-4916-995D-5DD19647B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DB078B-85DD-414D-9A07-EACD0CF3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7D97DB-D885-4538-BB21-825CAAA60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21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96C566-2D84-42D6-AD93-D80DD32AA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8D0155-9959-4D09-BF27-3DEFDA70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1869A3-9C0A-4BE8-894A-ABDAD238C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11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7D508-2BC0-4A68-A178-8D1B03A31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67C3BC-A28A-40D0-A63A-CDDA19B13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FD4DCF-49B3-495C-9D16-F67CDADB7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9DB599-27DD-43C7-82FE-416010F1A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3F353A-C92E-41AF-8EBA-BAF27DB1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319DA6-DFDA-4F94-A935-394004620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91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DD10B-1C52-4334-ACA6-DF7815B6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09A649-1FB1-4CA5-A3D5-C4F9F89FA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2C0F7E-1891-4685-BCE6-3398A795C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401EB0-A443-49E4-802D-0ECA48228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E6A867-45AF-408F-A37D-1A61797E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2C9197-5938-4BE0-B5A5-081803C51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15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C89635F-4699-4001-A62E-F350E0A26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E40F7E-6641-492C-940B-ACB7A020C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EC0DF7-F2C0-4641-B958-B9A8974C4A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B751-B23E-4E47-B35D-C279C2CB4C6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780CBA-4846-4C7B-A27A-389C51BA3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892FE7-C069-42BC-AE85-D91AC589F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A4CB-3489-4B5F-A054-4DD1D138A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38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1"/>
            <a:ext cx="11820525" cy="2581273"/>
          </a:xfrm>
        </p:spPr>
        <p:txBody>
          <a:bodyPr>
            <a:noAutofit/>
          </a:bodyPr>
          <a:lstStyle/>
          <a:p>
            <a:r>
              <a:rPr lang="cs-CZ" alt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ANTROPOGENNÍ  OBJEKT V POLI PEDAGOGIKY VOLNÉHO ČASU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000750"/>
            <a:ext cx="9144000" cy="552449"/>
          </a:xfrm>
        </p:spPr>
        <p:txBody>
          <a:bodyPr/>
          <a:lstStyle/>
          <a:p>
            <a:r>
              <a:rPr lang="cs-CZ" dirty="0"/>
              <a:t>Pedagogika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285314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1685924"/>
          </a:xfrm>
        </p:spPr>
        <p:txBody>
          <a:bodyPr>
            <a:noAutofit/>
          </a:bodyPr>
          <a:lstStyle/>
          <a:p>
            <a:r>
              <a:rPr lang="cs-CZ" altLang="cs-CZ" sz="5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OBJEKT PEDAGOGIKY VOLNÉHO ČASU</a:t>
            </a:r>
            <a:endParaRPr lang="cs-CZ" sz="54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990726"/>
            <a:ext cx="11601450" cy="456247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Dítě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každá lidská bytost mladší 18 let, není-li jinak věk dospělosti (zletilosti) upraven zákonem příslušné země. Definice vychází z Úmluvy o právech dítěte (1989) schválené Valným shromážděním OSN.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právním prostředí rozeznáváme ještě termín </a:t>
            </a:r>
            <a:r>
              <a:rPr lang="cs-CZ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nezletilý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„S daným pojmem úzce souvisí pojem </a:t>
            </a:r>
            <a:r>
              <a:rPr lang="cs-CZ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žák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kterým je označována osoba v rámci organizovaného procesu vzdělávání institucí základní nebo střední školy. Někdy se na úrovni střední školy používá neformální označení student, ale oslovení student je typické pro vysoké školy.“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(Janiš st., Skopalová, Janiš ml., 2017, s. 23)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82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1685924"/>
          </a:xfrm>
        </p:spPr>
        <p:txBody>
          <a:bodyPr>
            <a:noAutofit/>
          </a:bodyPr>
          <a:lstStyle/>
          <a:p>
            <a:r>
              <a:rPr lang="cs-CZ" altLang="cs-CZ" sz="5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OBJEKT PEDAGOGIKY VOLNÉHO ČASU</a:t>
            </a:r>
            <a:endParaRPr lang="cs-CZ" sz="54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990726"/>
            <a:ext cx="11601450" cy="4562473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českém prostředí se za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dětství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považuje období od narození do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let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tzn. do období, kdy získává občanský průkaz           získání zodpovědnosti, končí povinná školní docházka.  Převládající náplní volného času je: učení a hra.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správném ovlivňování volného času může vzniknout celoživotní zájem o různou aktivitu (např. rozdílné sportovní aktivity, rybaření, zájem o turistiku, skautskou činnost apod.).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Poznámka na závěr.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Často se uvádí, že období dětství se vyznačuje jako bezstarostné období. Jedná se o   	</a:t>
            </a: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mýtus,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který odráží pohled na dané období (dětství) z pohledu dospělého jedince.</a:t>
            </a:r>
            <a:r>
              <a:rPr lang="cs-CZ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B7523DB5-92AF-4729-B7A0-5353095B2E9A}"/>
              </a:ext>
            </a:extLst>
          </p:cNvPr>
          <p:cNvSpPr/>
          <p:nvPr/>
        </p:nvSpPr>
        <p:spPr>
          <a:xfrm>
            <a:off x="3743325" y="249135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61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1685924"/>
          </a:xfrm>
        </p:spPr>
        <p:txBody>
          <a:bodyPr>
            <a:noAutofit/>
          </a:bodyPr>
          <a:lstStyle/>
          <a:p>
            <a:r>
              <a:rPr lang="cs-CZ" altLang="cs-CZ" sz="5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OBJEKT PEDAGOGIKY VOLNÉHO ČASU</a:t>
            </a:r>
            <a:endParaRPr lang="cs-CZ" sz="54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025" y="1990725"/>
            <a:ext cx="11601450" cy="4669719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ojem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mládež</a:t>
            </a:r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mladiství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což je označení pro ve věkové rozpětí 15–18 let.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tomto období se objevují některé problémy, jako např.:</a:t>
            </a:r>
          </a:p>
          <a:p>
            <a:pPr marL="800100" lvl="1" indent="-342900" algn="just">
              <a:lnSpc>
                <a:spcPct val="130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řešení kritických situací (konflikty s prostředím)</a:t>
            </a:r>
          </a:p>
          <a:p>
            <a:pPr lvl="2" algn="just">
              <a:lnSpc>
                <a:spcPct val="130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citlivost na potřeby z vnějšku</a:t>
            </a:r>
          </a:p>
          <a:p>
            <a:pPr lvl="5"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náchylnost k negativním jevům ze svého okolí</a:t>
            </a:r>
          </a:p>
          <a:p>
            <a:pPr lvl="5"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- první partnerské a sexuální vztahy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68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1685924"/>
          </a:xfrm>
        </p:spPr>
        <p:txBody>
          <a:bodyPr>
            <a:noAutofit/>
          </a:bodyPr>
          <a:lstStyle/>
          <a:p>
            <a:r>
              <a:rPr lang="cs-CZ" altLang="cs-CZ" sz="5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OBJEKT PEDAGOGIKY VOLNÉHO ČASU</a:t>
            </a:r>
            <a:endParaRPr lang="cs-CZ" sz="54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990726"/>
            <a:ext cx="11601450" cy="4562473"/>
          </a:xfrm>
        </p:spPr>
        <p:txBody>
          <a:bodyPr>
            <a:normAutofit lnSpcReduction="10000"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Někdy se používá označení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adolescent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 lat. adolescence – dospívání, mladý) se ztotožňuje právě s obdobím dospívání. </a:t>
            </a:r>
          </a:p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bdobí mezi pubertou a ranou dospělostí (11–13 let až 21 let). </a:t>
            </a:r>
          </a:p>
          <a:p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Období se vyznačuje: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formováním osobnosti, 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sexuální dospělost (ale také sexuální traumata), 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psychologického hlediska se jedinec připravuje na vstup do světa, 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nastává vrchol rozvoje rozumových schopností, </a:t>
            </a:r>
          </a:p>
          <a:p>
            <a:pPr marL="342900" indent="-342900" algn="l">
              <a:buFontTx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kritických situacích se může objevovat sklon k sebevraždám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této souvislosti je zapotřebí zdůraznit, že z hlediska pohlaví, dívky dospívají po psychické stránce obvykle dříve než chlapci.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01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1685924"/>
          </a:xfrm>
        </p:spPr>
        <p:txBody>
          <a:bodyPr>
            <a:noAutofit/>
          </a:bodyPr>
          <a:lstStyle/>
          <a:p>
            <a:r>
              <a:rPr lang="cs-CZ" altLang="cs-CZ" sz="5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OBJEKT PEDAGOGIKY VOLNÉHO ČASU</a:t>
            </a:r>
            <a:endParaRPr lang="cs-CZ" sz="54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990726"/>
            <a:ext cx="11601450" cy="4562473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ojem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teenage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(z angl. označení pro mladého člověka, zpravidla ve věku 11–19 let). V češtině se užívá označení „náctiletí“. Všeobecně se označení používá pro mladého člověka v období dospívání.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81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914398"/>
          </a:xfrm>
        </p:spPr>
        <p:txBody>
          <a:bodyPr>
            <a:noAutofit/>
          </a:bodyPr>
          <a:lstStyle/>
          <a:p>
            <a:r>
              <a:rPr lang="cs-CZ" b="1" dirty="0">
                <a:latin typeface="+mn-lt"/>
              </a:rPr>
              <a:t>Vliv prostředí na mládež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377244"/>
            <a:ext cx="11601450" cy="517595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slábne sociální kontrola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především její systémy, jako např. širší rodina, sousedské vztahy, církev;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zájem žít ve městech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(vyšší anonymita, lepší možnost volnočasového vyžití, a to včetně rizikového trávení volného času – diskotéky, bary, herny atd., jednodušší kontakt s návykovými látkami);</a:t>
            </a: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mála stabilita rodiny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kdy sama rodina, jako instituce, je velice labilní, často se rozpadá, mnohdy zastoupen pouze jeden rodič;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252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914398"/>
          </a:xfrm>
        </p:spPr>
        <p:txBody>
          <a:bodyPr>
            <a:noAutofit/>
          </a:bodyPr>
          <a:lstStyle/>
          <a:p>
            <a:r>
              <a:rPr lang="cs-CZ" b="1" dirty="0">
                <a:latin typeface="+mn-lt"/>
              </a:rPr>
              <a:t>Vliv prostředí na mládež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14476"/>
            <a:ext cx="11601450" cy="503872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cs-CZ" sz="2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omezení osobních kontaktů mezi dětmi a rodiči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(rodiče tráví velkou část dne v práci, mnohé děti naopak v kroužcích nebo ve vrstevnických skupinách apod.);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narůstá tlak na vzdělání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(psychické dopady na jedince);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období dospívání „odpojuje“ jedince od ekonomiky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(ztráta vztahu k financím a spoléhání na rodiče – tzv. 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mamahotel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92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C6BE8-5FC4-461B-9960-11AB5B877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" y="304802"/>
            <a:ext cx="11820525" cy="914398"/>
          </a:xfrm>
        </p:spPr>
        <p:txBody>
          <a:bodyPr>
            <a:noAutofit/>
          </a:bodyPr>
          <a:lstStyle/>
          <a:p>
            <a:r>
              <a:rPr lang="cs-CZ" b="1" dirty="0">
                <a:latin typeface="+mn-lt"/>
              </a:rPr>
              <a:t>Vliv prostředí na mládež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0E87AF-6412-420B-A84B-78B578B2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466850"/>
            <a:ext cx="11601450" cy="5086349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cs-CZ" sz="2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výchova chlapců je orientovaná na „tvrdost“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(pokles schopnosti ovládat své emoce);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výchova dívek preferuje vnější „atraktivitu“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(vypadat podle mediálních vzorů, rodičovství odsunuto na biologicky rizikový mezník apod.);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neomezený vliv masmédií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(vliv agresivity, nepřirozený vliv svých idolů, často za hranicemi možné reality);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aj.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5323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640</Words>
  <Application>Microsoft Office PowerPoint</Application>
  <PresentationFormat>Širokoúhlá obrazovka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ANTROPOGENNÍ  OBJEKT V POLI PEDAGOGIKY VOLNÉHO ČASU</vt:lpstr>
      <vt:lpstr>OBJEKT PEDAGOGIKY VOLNÉHO ČASU</vt:lpstr>
      <vt:lpstr>OBJEKT PEDAGOGIKY VOLNÉHO ČASU</vt:lpstr>
      <vt:lpstr>OBJEKT PEDAGOGIKY VOLNÉHO ČASU</vt:lpstr>
      <vt:lpstr>OBJEKT PEDAGOGIKY VOLNÉHO ČASU</vt:lpstr>
      <vt:lpstr>OBJEKT PEDAGOGIKY VOLNÉHO ČASU</vt:lpstr>
      <vt:lpstr>Vliv prostředí na mládež</vt:lpstr>
      <vt:lpstr>Vliv prostředí na mládež</vt:lpstr>
      <vt:lpstr>Vliv prostředí na mládež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ANTROPOGENNÍ  OBJEKT V POLI PEDAGOGIKY VOLNÉHO ČASU </dc:title>
  <dc:creator>jan0010</dc:creator>
  <cp:lastModifiedBy>jan0010</cp:lastModifiedBy>
  <cp:revision>9</cp:revision>
  <dcterms:created xsi:type="dcterms:W3CDTF">2024-02-20T07:40:51Z</dcterms:created>
  <dcterms:modified xsi:type="dcterms:W3CDTF">2025-04-04T12:24:31Z</dcterms:modified>
</cp:coreProperties>
</file>