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8" r:id="rId4"/>
    <p:sldId id="289" r:id="rId5"/>
    <p:sldId id="291" r:id="rId6"/>
    <p:sldId id="307" r:id="rId7"/>
    <p:sldId id="300" r:id="rId8"/>
    <p:sldId id="309" r:id="rId9"/>
    <p:sldId id="295" r:id="rId10"/>
    <p:sldId id="262" r:id="rId11"/>
    <p:sldId id="272" r:id="rId12"/>
    <p:sldId id="259" r:id="rId13"/>
    <p:sldId id="260" r:id="rId14"/>
    <p:sldId id="311" r:id="rId15"/>
    <p:sldId id="310" r:id="rId16"/>
    <p:sldId id="31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73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078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0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33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3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4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50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851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7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38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10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4897B-F11E-450F-9E0D-99C3E388683C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EC7D3-5C14-4BAB-82AE-525A35604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40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5894" y="369117"/>
            <a:ext cx="11518084" cy="998290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Rodina – základní vymezení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894" y="5712902"/>
            <a:ext cx="11518084" cy="99829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Výchova k partnerství, manželství a rodičovství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917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7447" y="369117"/>
            <a:ext cx="11929144" cy="998290"/>
          </a:xfrm>
        </p:spPr>
        <p:txBody>
          <a:bodyPr>
            <a:noAutofit/>
          </a:bodyPr>
          <a:lstStyle/>
          <a:p>
            <a:pPr algn="l"/>
            <a:r>
              <a:rPr lang="cs-CZ" sz="5400" b="1" dirty="0"/>
              <a:t>Charakteristika funkcí rodiny v současnosti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894" y="1526795"/>
            <a:ext cx="11518084" cy="5184397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Tx/>
              <a:buChar char="-"/>
            </a:pPr>
            <a:r>
              <a:rPr lang="cs-CZ" b="1" dirty="0"/>
              <a:t>demokratizace</a:t>
            </a:r>
            <a:r>
              <a:rPr lang="cs-CZ" dirty="0"/>
              <a:t> uvnitř rodiny (muž ztratil dřívější výsadní postavení, žena získala práva, která dříve patřila pouze muži, ekonomická nezávislost apod.)</a:t>
            </a:r>
          </a:p>
          <a:p>
            <a:pPr marL="342900" indent="-342900" algn="l">
              <a:buFontTx/>
              <a:buChar char="-"/>
            </a:pPr>
            <a:r>
              <a:rPr lang="cs-CZ" b="1" dirty="0"/>
              <a:t>izolovanost </a:t>
            </a:r>
            <a:r>
              <a:rPr lang="cs-CZ" dirty="0"/>
              <a:t>rodiny od vnější společnosti (pokles sousedských vztahů, oddělený život jednotlivých generací)</a:t>
            </a:r>
          </a:p>
          <a:p>
            <a:pPr marL="342900" indent="-342900" algn="l">
              <a:buFontTx/>
              <a:buChar char="-"/>
            </a:pPr>
            <a:r>
              <a:rPr lang="cs-CZ" b="1" dirty="0"/>
              <a:t>zmenšení</a:t>
            </a:r>
            <a:r>
              <a:rPr lang="cs-CZ" dirty="0"/>
              <a:t> (početní) rodiny – zvyšuje se počet jednočlenných rodin, případně osamělých matek s dětmi</a:t>
            </a:r>
          </a:p>
          <a:p>
            <a:pPr marL="342900" indent="-342900" algn="l">
              <a:buFontTx/>
              <a:buChar char="-"/>
            </a:pPr>
            <a:r>
              <a:rPr lang="cs-CZ" b="1" dirty="0"/>
              <a:t>dezintegrace</a:t>
            </a:r>
            <a:r>
              <a:rPr lang="cs-CZ" dirty="0"/>
              <a:t> – stále se snižující počet spolu tráveného času (tradičních setkání apod.), záliby rodičů i vedlejší vztahy</a:t>
            </a:r>
          </a:p>
          <a:p>
            <a:pPr marL="342900" indent="-342900" algn="l">
              <a:buFontTx/>
              <a:buChar char="-"/>
            </a:pPr>
            <a:r>
              <a:rPr lang="cs-CZ" b="1" dirty="0"/>
              <a:t>zaneprázdnění rodičů </a:t>
            </a:r>
            <a:r>
              <a:rPr lang="cs-CZ" dirty="0"/>
              <a:t>– v důsledku pracovního zatížení, a to za účelem pokrytí materiálních nákladů na chod rodiny, volný čas apod. (Pozor na negativně pojímaný hodnotový systém dítěte.)</a:t>
            </a:r>
          </a:p>
          <a:p>
            <a:pPr marL="342900" indent="-342900" algn="l">
              <a:buFontTx/>
              <a:buChar char="-"/>
            </a:pPr>
            <a:r>
              <a:rPr lang="cs-CZ" b="1" dirty="0"/>
              <a:t>dvoukariérový model rodiny </a:t>
            </a:r>
            <a:r>
              <a:rPr lang="cs-CZ" dirty="0"/>
              <a:t>– oba rodiče jdou za kariérou (vyšší vzdělanost žen, kvalifikovanost, společenské uplatnění, profesionální sport apod.)</a:t>
            </a:r>
          </a:p>
          <a:p>
            <a:pPr marL="342900" indent="-342900" algn="l">
              <a:buFontTx/>
              <a:buChar char="-"/>
            </a:pPr>
            <a:r>
              <a:rPr lang="cs-CZ" b="1" dirty="0"/>
              <a:t>vysoká rozvodovost</a:t>
            </a:r>
          </a:p>
          <a:p>
            <a:pPr marL="342900" indent="-342900" algn="l">
              <a:buFontTx/>
              <a:buChar char="-"/>
            </a:pPr>
            <a:r>
              <a:rPr lang="cs-CZ" b="1" dirty="0"/>
              <a:t>slábne tradiční systém sociální kontroly </a:t>
            </a:r>
            <a:r>
              <a:rPr lang="cs-CZ" dirty="0"/>
              <a:t>– svobodná matka není už stigma, tolerance k </a:t>
            </a:r>
            <a:r>
              <a:rPr lang="cs-CZ" dirty="0" err="1"/>
              <a:t>soužítí</a:t>
            </a:r>
            <a:r>
              <a:rPr lang="cs-CZ" dirty="0"/>
              <a:t> homosexuálů apod. </a:t>
            </a:r>
          </a:p>
          <a:p>
            <a:pPr marL="342900" indent="-342900" algn="l">
              <a:buFontTx/>
              <a:buChar char="-"/>
            </a:pPr>
            <a:r>
              <a:rPr lang="cs-CZ" b="1" dirty="0"/>
              <a:t>diferencovanost rodin na základě socioekonomické úrovně</a:t>
            </a:r>
            <a:r>
              <a:rPr lang="cs-CZ" dirty="0"/>
              <a:t> –  některé rodiny se nacházejí v rozdílných ekonomických pásmech</a:t>
            </a:r>
            <a:r>
              <a:rPr lang="cs-CZ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125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67000" y="548681"/>
            <a:ext cx="6858000" cy="86409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Současná rodina (znaky)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0229" y="1844824"/>
            <a:ext cx="11146971" cy="4680520"/>
          </a:xfrm>
        </p:spPr>
        <p:txBody>
          <a:bodyPr>
            <a:noAutofit/>
          </a:bodyPr>
          <a:lstStyle/>
          <a:p>
            <a:pPr algn="l"/>
            <a:r>
              <a:rPr lang="cs-CZ" sz="2800" dirty="0">
                <a:cs typeface="Times New Roman" pitchFamily="18" charset="0"/>
              </a:rPr>
              <a:t>Chybí očekávání trvalosti vztahu</a:t>
            </a:r>
          </a:p>
          <a:p>
            <a:pPr algn="l"/>
            <a:r>
              <a:rPr lang="cs-CZ" sz="2800" dirty="0">
                <a:cs typeface="Times New Roman" pitchFamily="18" charset="0"/>
              </a:rPr>
              <a:t>Velké nároky na partnera/ku</a:t>
            </a:r>
          </a:p>
          <a:p>
            <a:pPr algn="l"/>
            <a:r>
              <a:rPr lang="cs-CZ" sz="2800" dirty="0">
                <a:cs typeface="Times New Roman" pitchFamily="18" charset="0"/>
              </a:rPr>
              <a:t>Alternativy: manželství na zkoušku, partnerství bez manželství</a:t>
            </a:r>
          </a:p>
          <a:p>
            <a:pPr algn="l"/>
            <a:r>
              <a:rPr lang="cs-CZ" sz="2800" dirty="0">
                <a:cs typeface="Times New Roman" pitchFamily="18" charset="0"/>
              </a:rPr>
              <a:t>Výchova představuje samostatnou instituci (přenechávání zodpovědnosti)</a:t>
            </a:r>
          </a:p>
          <a:p>
            <a:pPr algn="l"/>
            <a:r>
              <a:rPr lang="cs-CZ" sz="2800" dirty="0">
                <a:cs typeface="Times New Roman" pitchFamily="18" charset="0"/>
              </a:rPr>
              <a:t>Nenaučení se samostatnému životu (</a:t>
            </a:r>
            <a:r>
              <a:rPr lang="cs-CZ" sz="2800" dirty="0" err="1">
                <a:cs typeface="Times New Roman" pitchFamily="18" charset="0"/>
              </a:rPr>
              <a:t>mamahotel</a:t>
            </a:r>
            <a:r>
              <a:rPr lang="cs-CZ" sz="2800" dirty="0">
                <a:cs typeface="Times New Roman" pitchFamily="18" charset="0"/>
              </a:rPr>
              <a:t>)</a:t>
            </a:r>
          </a:p>
          <a:p>
            <a:pPr algn="l"/>
            <a:r>
              <a:rPr lang="cs-CZ" sz="2800" dirty="0">
                <a:cs typeface="Times New Roman" pitchFamily="18" charset="0"/>
              </a:rPr>
              <a:t>Preferování budování kariéry</a:t>
            </a:r>
          </a:p>
          <a:p>
            <a:pPr algn="l"/>
            <a:r>
              <a:rPr lang="cs-CZ" sz="2800" dirty="0">
                <a:cs typeface="Times New Roman" pitchFamily="18" charset="0"/>
              </a:rPr>
              <a:t>Odsouvání rodičovství na 30+ let</a:t>
            </a:r>
          </a:p>
          <a:p>
            <a:pPr algn="l"/>
            <a:r>
              <a:rPr lang="cs-CZ" sz="2800" dirty="0"/>
              <a:t>aj.</a:t>
            </a:r>
          </a:p>
        </p:txBody>
      </p:sp>
    </p:spTree>
    <p:extLst>
      <p:ext uri="{BB962C8B-B14F-4D97-AF65-F5344CB8AC3E}">
        <p14:creationId xmlns:p14="http://schemas.microsoft.com/office/powerpoint/2010/main" val="4184489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5894" y="369117"/>
            <a:ext cx="11518084" cy="998290"/>
          </a:xfrm>
        </p:spPr>
        <p:txBody>
          <a:bodyPr>
            <a:normAutofit/>
          </a:bodyPr>
          <a:lstStyle/>
          <a:p>
            <a:r>
              <a:rPr lang="cs-CZ" dirty="0"/>
              <a:t>Dělení rodiny </a:t>
            </a:r>
            <a:r>
              <a:rPr lang="cs-CZ" b="1" dirty="0"/>
              <a:t>z hlediska času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894" y="1526795"/>
            <a:ext cx="11518084" cy="5184397"/>
          </a:xfrm>
        </p:spPr>
        <p:txBody>
          <a:bodyPr/>
          <a:lstStyle/>
          <a:p>
            <a:pPr lvl="0" algn="l"/>
            <a:r>
              <a:rPr lang="cs-CZ" sz="2800" b="1" dirty="0"/>
              <a:t>orientační rodina</a:t>
            </a:r>
            <a:r>
              <a:rPr lang="cs-CZ" sz="2800" dirty="0"/>
              <a:t> − rodina, do které se jedinec narodí, případně je přijat (např. osvojením, adopcí apod.). V tomto prostředí si osvojuje vzorce a normy sociálního chování v závislosti na chování rodičů, případně blízkého okolí rodiny. Prostřednictvím rodičovského vzoru se učí i svou budoucí sexuální roli, své sexuální chování k partnerovi opačného pohlaví.</a:t>
            </a:r>
          </a:p>
          <a:p>
            <a:pPr lvl="0" algn="l"/>
            <a:endParaRPr lang="cs-CZ" sz="2800" dirty="0"/>
          </a:p>
          <a:p>
            <a:pPr lvl="0" algn="l"/>
            <a:r>
              <a:rPr lang="cs-CZ" sz="2800" b="1" dirty="0" err="1"/>
              <a:t>prokreační</a:t>
            </a:r>
            <a:r>
              <a:rPr lang="cs-CZ" sz="2800" b="1" dirty="0"/>
              <a:t> rodina</a:t>
            </a:r>
            <a:r>
              <a:rPr lang="cs-CZ" sz="2800" dirty="0"/>
              <a:t> – nová rodina, kterou si sám jako dospělý jedinec založí a</a:t>
            </a:r>
            <a:br>
              <a:rPr lang="cs-CZ" sz="2800" dirty="0"/>
            </a:br>
            <a:r>
              <a:rPr lang="cs-CZ" sz="2800" dirty="0"/>
              <a:t>která, je do značné míry ovlivněna rodinou orientační. Mnohdy se hovoří </a:t>
            </a:r>
            <a:br>
              <a:rPr lang="cs-CZ" sz="2800" dirty="0"/>
            </a:br>
            <a:r>
              <a:rPr lang="cs-CZ" sz="2800" dirty="0"/>
              <a:t>o tzv., sociální dědičnosti, o předávání vzorců chování z generace na generaci. Hlavním smyslem a úlohou </a:t>
            </a:r>
            <a:r>
              <a:rPr lang="cs-CZ" sz="2800" dirty="0" err="1"/>
              <a:t>prokreační</a:t>
            </a:r>
            <a:r>
              <a:rPr lang="cs-CZ" sz="2800" dirty="0"/>
              <a:t> rodiny je </a:t>
            </a:r>
            <a:r>
              <a:rPr lang="cs-CZ" sz="2800" u="sng" dirty="0"/>
              <a:t>reprodukce</a:t>
            </a:r>
            <a:r>
              <a:rPr lang="cs-CZ" sz="2800" dirty="0"/>
              <a:t>, tzn. zplození dítěte.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75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5894" y="369117"/>
            <a:ext cx="11518084" cy="79629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Dělení podle složení jednotlivých členů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894" y="1299883"/>
            <a:ext cx="11518084" cy="5411310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cs-CZ" b="1" dirty="0"/>
              <a:t>nukleární rodina (úplná rodina) </a:t>
            </a:r>
            <a:r>
              <a:rPr lang="cs-CZ" dirty="0"/>
              <a:t>– institucionalizovaná biopsychosociální skupina, tvořena manželským párem (rodiči) a dětmi (vlastními nebo adoptovanými). Nukleární rodina je spjata hlubokými citovými vazbami, výchova je soustředěna na výchovu dětí a vyznačuje se soukromím. Jejím základním znakem je dvougenerační model. V evropském kontextu je zapotřebí doplnit, že rodiče musí být opačného pohlaví a nesmí být ve vzájemném pokrevním svazku. </a:t>
            </a:r>
          </a:p>
          <a:p>
            <a:pPr lvl="0" algn="l"/>
            <a:r>
              <a:rPr lang="cs-CZ" dirty="0"/>
              <a:t>V současné době, přechází velice často tato forma rodiny do rodiny neúplné. (Někdy se užívá i označení rodina atomární, rodina manželská, rodina párová).</a:t>
            </a:r>
          </a:p>
          <a:p>
            <a:pPr lvl="0" algn="l"/>
            <a:r>
              <a:rPr lang="cs-CZ" b="1" dirty="0"/>
              <a:t>rozšířená rodina </a:t>
            </a:r>
            <a:r>
              <a:rPr lang="cs-CZ" dirty="0"/>
              <a:t>– ve společné domácnosti žije více osob vzájemně propojených příbuzenskými vztahy: </a:t>
            </a:r>
          </a:p>
          <a:p>
            <a:pPr marL="342900" lvl="0" indent="-342900" algn="l">
              <a:buFontTx/>
              <a:buChar char="-"/>
            </a:pPr>
            <a:r>
              <a:rPr lang="cs-CZ" b="1" dirty="0"/>
              <a:t>vertikálně rozšířená rodina (</a:t>
            </a:r>
            <a:r>
              <a:rPr lang="cs-CZ" dirty="0"/>
              <a:t>např. rodiče, děti a prarodiče),</a:t>
            </a:r>
          </a:p>
          <a:p>
            <a:pPr marL="342900" lvl="0" indent="-342900" algn="l">
              <a:buFontTx/>
              <a:buChar char="-"/>
            </a:pPr>
            <a:r>
              <a:rPr lang="cs-CZ" b="1" dirty="0"/>
              <a:t>horizontálně rozšířená rodina (</a:t>
            </a:r>
            <a:r>
              <a:rPr lang="cs-CZ" dirty="0"/>
              <a:t>v jedné domácnosti žije několik sourozenců se svými rodinami (typické pro romskou populaci).</a:t>
            </a:r>
          </a:p>
          <a:p>
            <a:pPr lvl="0" algn="l"/>
            <a:r>
              <a:rPr lang="cs-CZ" b="1" dirty="0"/>
              <a:t>neúplná rodina </a:t>
            </a:r>
            <a:r>
              <a:rPr lang="cs-CZ" dirty="0"/>
              <a:t>– absentuje jeden z rodičů, např. svobodná matka, rozvedený rodič, vdova (vdovec). </a:t>
            </a:r>
            <a:r>
              <a:rPr lang="cs-CZ" b="1" dirty="0"/>
              <a:t>rekonstituovaná rodina </a:t>
            </a:r>
            <a:r>
              <a:rPr lang="cs-CZ" dirty="0"/>
              <a:t>– nově konstituovaná rodina založená svobodným, rozvedeným nebo ovdovělým rodičem.</a:t>
            </a:r>
          </a:p>
          <a:p>
            <a:pPr algn="l"/>
            <a:r>
              <a:rPr lang="cs-CZ" b="1" dirty="0"/>
              <a:t>náhradní rodina </a:t>
            </a:r>
            <a:r>
              <a:rPr lang="cs-CZ" dirty="0"/>
              <a:t>– založená na sociálním rodičovství, kdy ani jeden z rodičů není biologickým rodičem. V praxi se o adopci nebo osvojení.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26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87978"/>
            <a:ext cx="9144000" cy="85344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Rodinné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6687" y="1976846"/>
            <a:ext cx="10580914" cy="439782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800" dirty="0"/>
              <a:t>Historicky se jedná o úpravu právních vztahů mezi lidmi.</a:t>
            </a:r>
          </a:p>
          <a:p>
            <a:pPr marL="342900" indent="-342900" algn="l">
              <a:buFontTx/>
              <a:buChar char="-"/>
            </a:pPr>
            <a:endParaRPr lang="cs-CZ" sz="2800" dirty="0"/>
          </a:p>
          <a:p>
            <a:pPr algn="l"/>
            <a:r>
              <a:rPr lang="cs-CZ" sz="2800" dirty="0"/>
              <a:t>Vnímat rozdíl:</a:t>
            </a:r>
          </a:p>
          <a:p>
            <a:pPr algn="l"/>
            <a:r>
              <a:rPr lang="cs-CZ" sz="2800" b="1" dirty="0"/>
              <a:t>			manželství   x   rodina</a:t>
            </a:r>
          </a:p>
          <a:p>
            <a:pPr marL="342900" indent="-342900" algn="l">
              <a:buFontTx/>
              <a:buChar char="-"/>
            </a:pPr>
            <a:endParaRPr lang="cs-CZ" sz="2800" dirty="0"/>
          </a:p>
          <a:p>
            <a:pPr marL="2171700" lvl="4" indent="-342900" algn="l">
              <a:buFontTx/>
              <a:buChar char="-"/>
            </a:pPr>
            <a:r>
              <a:rPr lang="cs-CZ" sz="2800" dirty="0"/>
              <a:t>manželství – formální instituce</a:t>
            </a:r>
          </a:p>
          <a:p>
            <a:pPr marL="2171700" lvl="4" indent="-342900" algn="l">
              <a:buFontTx/>
              <a:buChar char="-"/>
            </a:pPr>
            <a:r>
              <a:rPr lang="cs-CZ" sz="2800" dirty="0"/>
              <a:t>rodina – soužití bez právního ukotvení</a:t>
            </a:r>
          </a:p>
        </p:txBody>
      </p:sp>
    </p:spTree>
    <p:extLst>
      <p:ext uri="{BB962C8B-B14F-4D97-AF65-F5344CB8AC3E}">
        <p14:creationId xmlns:p14="http://schemas.microsoft.com/office/powerpoint/2010/main" val="2802044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48195"/>
            <a:ext cx="9144000" cy="89843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Podle vzniku rodiny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400" y="1291771"/>
            <a:ext cx="11364686" cy="5318035"/>
          </a:xfrm>
        </p:spPr>
        <p:txBody>
          <a:bodyPr/>
          <a:lstStyle/>
          <a:p>
            <a:pPr algn="l"/>
            <a:r>
              <a:rPr lang="cs-CZ" sz="2800" b="1" dirty="0"/>
              <a:t>Podle vzniku rodiny</a:t>
            </a:r>
            <a:r>
              <a:rPr lang="cs-CZ" sz="2800" dirty="0"/>
              <a:t> rozeznáváme:</a:t>
            </a:r>
          </a:p>
          <a:p>
            <a:pPr lvl="0" algn="l"/>
            <a:r>
              <a:rPr lang="cs-CZ" sz="2800" b="1" dirty="0" err="1"/>
              <a:t>patrilokální</a:t>
            </a:r>
            <a:r>
              <a:rPr lang="cs-CZ" sz="2800" dirty="0"/>
              <a:t> – stěhování ženy do rodiny muže</a:t>
            </a:r>
          </a:p>
          <a:p>
            <a:pPr lvl="0" algn="l"/>
            <a:r>
              <a:rPr lang="cs-CZ" sz="2800" b="1" dirty="0" err="1"/>
              <a:t>matrilokální</a:t>
            </a:r>
            <a:r>
              <a:rPr lang="cs-CZ" sz="2800" dirty="0"/>
              <a:t> – stěhování do rodiny matky</a:t>
            </a:r>
          </a:p>
          <a:p>
            <a:pPr lvl="0" algn="l"/>
            <a:r>
              <a:rPr lang="cs-CZ" sz="2800" b="1" dirty="0" err="1"/>
              <a:t>neolokální</a:t>
            </a:r>
            <a:r>
              <a:rPr lang="cs-CZ" sz="2800" b="1" dirty="0"/>
              <a:t> </a:t>
            </a:r>
            <a:r>
              <a:rPr lang="cs-CZ" sz="2800" dirty="0"/>
              <a:t>– stěhování obou partnerů do nového prostředí</a:t>
            </a:r>
          </a:p>
          <a:p>
            <a:pPr algn="l"/>
            <a:r>
              <a:rPr lang="cs-CZ" sz="2800" b="1" dirty="0"/>
              <a:t> </a:t>
            </a:r>
            <a:endParaRPr lang="cs-CZ" sz="2800" dirty="0"/>
          </a:p>
          <a:p>
            <a:pPr algn="l"/>
            <a:r>
              <a:rPr lang="cs-CZ" sz="2800" b="1" dirty="0"/>
              <a:t>Podle moci a práva</a:t>
            </a:r>
            <a:r>
              <a:rPr lang="cs-CZ" sz="2800" dirty="0"/>
              <a:t> manželů rozeznáváme:</a:t>
            </a:r>
          </a:p>
          <a:p>
            <a:pPr lvl="0" algn="l"/>
            <a:r>
              <a:rPr lang="cs-CZ" sz="2800" b="1" dirty="0"/>
              <a:t>matriarchální</a:t>
            </a:r>
            <a:r>
              <a:rPr lang="cs-CZ" sz="2800" dirty="0"/>
              <a:t> – výhradní právo a rozhodovací moc na straně ženy</a:t>
            </a:r>
          </a:p>
          <a:p>
            <a:pPr lvl="0" algn="l"/>
            <a:r>
              <a:rPr lang="cs-CZ" sz="2800" b="1" dirty="0"/>
              <a:t>patriarchální </a:t>
            </a:r>
            <a:r>
              <a:rPr lang="cs-CZ" sz="2800" dirty="0"/>
              <a:t>– výhradní právo a rozhodovací moc na straně muže</a:t>
            </a:r>
          </a:p>
          <a:p>
            <a:pPr lvl="0" algn="l"/>
            <a:r>
              <a:rPr lang="cs-CZ" sz="2800" b="1" dirty="0" err="1"/>
              <a:t>egalitární</a:t>
            </a:r>
            <a:r>
              <a:rPr lang="cs-CZ" sz="2800" b="1" dirty="0"/>
              <a:t> </a:t>
            </a:r>
            <a:r>
              <a:rPr lang="cs-CZ" sz="2800" dirty="0"/>
              <a:t>– právo a rozhodovací moc je demokraticky rozložena na oba manžele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162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5657" y="260648"/>
            <a:ext cx="9744892" cy="1454941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>
                <a:solidFill>
                  <a:srgbClr val="FF0000"/>
                </a:solidFill>
              </a:rPr>
              <a:t>PROSTŘEDÍ RODINY: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429" y="1844825"/>
            <a:ext cx="11495314" cy="4886003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Prostředí autoritativní (trestající) </a:t>
            </a:r>
            <a:r>
              <a:rPr lang="cs-CZ" b="1" dirty="0"/>
              <a:t>– </a:t>
            </a:r>
            <a:r>
              <a:rPr lang="cs-CZ" dirty="0"/>
              <a:t>poslušnost dítěte na základě vzbuzování strachu z rodičů, podřízená role dítěte, dnes již méně časté, patří zde příkaz a zákaz, pozor na útlum dítěte ve vývoji- neurotické stavy, dítě se nemůže samo rozhodovat.</a:t>
            </a:r>
          </a:p>
          <a:p>
            <a:r>
              <a:rPr lang="cs-CZ" b="1" dirty="0">
                <a:solidFill>
                  <a:srgbClr val="FF0000"/>
                </a:solidFill>
              </a:rPr>
              <a:t>Nadměrně pečlivá výchova – </a:t>
            </a:r>
            <a:r>
              <a:rPr lang="cs-CZ" dirty="0"/>
              <a:t>(zpravidla starší rodiče, stěžování si na školu, projektování vlastních nenaplněných ambicí, permanentní zdravotní dohled, četba odborné literatury apod.)</a:t>
            </a:r>
          </a:p>
          <a:p>
            <a:r>
              <a:rPr lang="cs-CZ" b="1" dirty="0">
                <a:solidFill>
                  <a:srgbClr val="FF0000"/>
                </a:solidFill>
              </a:rPr>
              <a:t>Prostředí liberální (</a:t>
            </a:r>
            <a:r>
              <a:rPr lang="cs-CZ" dirty="0">
                <a:solidFill>
                  <a:srgbClr val="FF0000"/>
                </a:solidFill>
              </a:rPr>
              <a:t>nadměrně shovívavá, tolerantní výchova) </a:t>
            </a:r>
            <a:r>
              <a:rPr lang="cs-CZ" b="1" dirty="0"/>
              <a:t>–</a:t>
            </a:r>
            <a:r>
              <a:rPr lang="cs-CZ" dirty="0"/>
              <a:t> bez nějakého řádu, volnost dítěte, rovnost rodičů a dětí, hrozí, že dítě se dostane do sekty či negativně působící party.</a:t>
            </a: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Prostředí demokratické </a:t>
            </a:r>
            <a:r>
              <a:rPr lang="cs-CZ" b="1" dirty="0"/>
              <a:t>–</a:t>
            </a:r>
            <a:r>
              <a:rPr lang="cs-CZ" dirty="0"/>
              <a:t> ideální k výchově, respektování vzájemných vztahů v rodině, vzájemná spolupráce, společné řešení problémů.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39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5894" y="369117"/>
            <a:ext cx="11518084" cy="998290"/>
          </a:xfrm>
        </p:spPr>
        <p:txBody>
          <a:bodyPr>
            <a:normAutofit/>
          </a:bodyPr>
          <a:lstStyle/>
          <a:p>
            <a:r>
              <a:rPr lang="cs-CZ" b="1" dirty="0"/>
              <a:t>Rodina – základní vymezení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894" y="1526795"/>
            <a:ext cx="11518084" cy="5184397"/>
          </a:xfrm>
        </p:spPr>
        <p:txBody>
          <a:bodyPr/>
          <a:lstStyle/>
          <a:p>
            <a:pPr algn="l"/>
            <a:endParaRPr lang="cs-CZ" dirty="0"/>
          </a:p>
          <a:p>
            <a:pPr marL="342900" indent="-342900" algn="l">
              <a:buFontTx/>
              <a:buChar char="-"/>
            </a:pPr>
            <a:r>
              <a:rPr lang="cs-CZ" sz="2800" dirty="0"/>
              <a:t>Primární jednotka společnosti. Proto se jí dostává zvláštní podpory ze strany státu (právní, ekonomické, sociální, vzdělávací apod.)</a:t>
            </a:r>
          </a:p>
          <a:p>
            <a:pPr algn="l"/>
            <a:endParaRPr lang="cs-CZ" sz="2800" dirty="0"/>
          </a:p>
          <a:p>
            <a:pPr marL="342900" indent="-342900" algn="l">
              <a:buFontTx/>
              <a:buChar char="-"/>
            </a:pPr>
            <a:r>
              <a:rPr lang="cs-CZ" sz="2800" dirty="0"/>
              <a:t>Jedna z nejstarších sociálních institucí lidstva.</a:t>
            </a:r>
          </a:p>
          <a:p>
            <a:pPr marL="342900" indent="-342900" algn="l">
              <a:buFontTx/>
              <a:buChar char="-"/>
            </a:pPr>
            <a:endParaRPr lang="cs-CZ" sz="2800" dirty="0"/>
          </a:p>
          <a:p>
            <a:pPr marL="342900" indent="-342900" algn="l">
              <a:buFontTx/>
              <a:buChar char="-"/>
            </a:pPr>
            <a:r>
              <a:rPr lang="cs-CZ" sz="2800" dirty="0"/>
              <a:t>Za rodinu se považuje soubor společně hospodařících a společně bydlících manželů/partnerů s dítětem nebo dětmi, nebo jednoho rodičů s dítětem/dětmi.</a:t>
            </a:r>
          </a:p>
          <a:p>
            <a:pPr algn="l"/>
            <a:endParaRPr lang="cs-CZ" dirty="0"/>
          </a:p>
          <a:p>
            <a:pPr algn="l"/>
            <a:endParaRPr lang="cs-CZ" dirty="0"/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252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8612"/>
          </a:xfrm>
        </p:spPr>
        <p:txBody>
          <a:bodyPr>
            <a:noAutofit/>
          </a:bodyPr>
          <a:lstStyle/>
          <a:p>
            <a:r>
              <a:rPr lang="cs-CZ" sz="5400" b="1" dirty="0"/>
              <a:t>Definice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3030"/>
            <a:ext cx="10515600" cy="4793933"/>
          </a:xfrm>
        </p:spPr>
        <p:txBody>
          <a:bodyPr/>
          <a:lstStyle/>
          <a:p>
            <a:r>
              <a:rPr lang="cs-CZ" dirty="0"/>
              <a:t>„Rodina je skupina lidí, které jste si nevybrali, ale od kterých nemůžete odejít. Jste emočně i fyzicky svázaní.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Patřit do rodiny znamená být součástí chaosu, který představuje snaha spojit několik životů v jednom obytném prostoru.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Opravdová rodina tento chaos překoná a zůstane spolu. Rodina je skupina lidí, na kterých vám záleží, a jste s nimi v kontaktu. Má na vás silný a trvalý vliv.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55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3744"/>
          </a:xfrm>
        </p:spPr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sz="5400" b="1" dirty="0">
                <a:solidFill>
                  <a:srgbClr val="FF0000"/>
                </a:solidFill>
              </a:rPr>
              <a:t>RODINA</a:t>
            </a:r>
            <a:r>
              <a:rPr lang="cs-CZ" b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8869"/>
            <a:ext cx="10515600" cy="48880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 Skupina osob, navzájem spjatých manželstvím, příbuzenstvím nebo  adopcí, dlouhodobě spolu žijí, dospělí členové jsou odpovědní za výchovu dětí</a:t>
            </a:r>
          </a:p>
          <a:p>
            <a:pPr>
              <a:buNone/>
            </a:pPr>
            <a:r>
              <a:rPr lang="cs-CZ" dirty="0"/>
              <a:t>   - dvougenerační svazek nejbližších pokrevných příbuzných</a:t>
            </a:r>
          </a:p>
          <a:p>
            <a:pPr lvl="0">
              <a:buNone/>
            </a:pPr>
            <a:r>
              <a:rPr lang="cs-CZ" dirty="0"/>
              <a:t>   - sociální jednotka tvořená legálním vztahem mezi rodiči a jejich dětmi - úkolem je výchova těchto dětí</a:t>
            </a:r>
          </a:p>
          <a:p>
            <a:pPr lvl="0">
              <a:buNone/>
            </a:pPr>
            <a:endParaRPr lang="cs-CZ" dirty="0"/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Tvoří ji: </a:t>
            </a:r>
            <a:r>
              <a:rPr lang="cs-CZ" dirty="0"/>
              <a:t>muž, žena a děti. </a:t>
            </a:r>
            <a:r>
              <a:rPr lang="cs-CZ" b="1" dirty="0">
                <a:solidFill>
                  <a:srgbClr val="FF0000"/>
                </a:solidFill>
              </a:rPr>
              <a:t>Rozšířená rodina</a:t>
            </a:r>
            <a:r>
              <a:rPr lang="cs-CZ" b="1" dirty="0"/>
              <a:t>: </a:t>
            </a:r>
            <a:r>
              <a:rPr lang="cs-CZ" dirty="0"/>
              <a:t>zahrnuje prarodiče, tety, strýce, atd.</a:t>
            </a:r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82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ZNAKY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RODINY: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37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1. </a:t>
            </a:r>
            <a:r>
              <a:rPr lang="cs-CZ" dirty="0"/>
              <a:t>společenský typ uznávaného stálého pohlavního styku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2. </a:t>
            </a:r>
            <a:r>
              <a:rPr lang="cs-CZ" dirty="0"/>
              <a:t>institucionálně zajištěná forma manželství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3. </a:t>
            </a:r>
            <a:r>
              <a:rPr lang="cs-CZ" dirty="0"/>
              <a:t>příbuzenské vztahy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4. </a:t>
            </a:r>
            <a:r>
              <a:rPr lang="cs-CZ" dirty="0"/>
              <a:t>hospodářská jednotka (ekonomická stránka)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5. </a:t>
            </a:r>
            <a:r>
              <a:rPr lang="cs-CZ" dirty="0"/>
              <a:t>rodina je společně bydlící skupinou (ne vždy platí)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73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8869" y="426720"/>
            <a:ext cx="8921931" cy="55400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700" b="1" dirty="0">
                <a:solidFill>
                  <a:srgbClr val="FF0000"/>
                </a:solidFill>
              </a:rPr>
              <a:t>FUNKCE RODINY</a:t>
            </a:r>
            <a:r>
              <a:rPr lang="cs-CZ" b="1" dirty="0">
                <a:solidFill>
                  <a:srgbClr val="FF0000"/>
                </a:solidFill>
              </a:rPr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3" y="1497330"/>
            <a:ext cx="11758612" cy="518921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b="1" dirty="0"/>
              <a:t>biologicko-reprodukční </a:t>
            </a:r>
            <a:r>
              <a:rPr lang="cs-CZ" dirty="0"/>
              <a:t>– plodit děti, rozmnožovat svůj druh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b="1" dirty="0"/>
              <a:t>socializační a výchovná </a:t>
            </a:r>
            <a:r>
              <a:rPr lang="cs-CZ" dirty="0"/>
              <a:t>– začleňování se do života společnosti, výchovná, např. ovlivňovat proces učení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b="1" dirty="0"/>
              <a:t>ochranná</a:t>
            </a:r>
            <a:r>
              <a:rPr lang="cs-CZ" dirty="0"/>
              <a:t> (zaopatřovací, pečovatelská)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b="1" dirty="0"/>
              <a:t>rekreační a relaxační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b="1" dirty="0"/>
          </a:p>
          <a:p>
            <a:pPr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b="1" dirty="0"/>
              <a:t>emocionální </a:t>
            </a:r>
            <a:r>
              <a:rPr lang="cs-CZ" dirty="0"/>
              <a:t>– rozvoj citů (jedná se o nenahraditelnou a zásadní funkci)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b="1" dirty="0"/>
              <a:t>ekonomická a zabezpečovací </a:t>
            </a:r>
            <a:r>
              <a:rPr lang="cs-CZ" dirty="0"/>
              <a:t>- zabezpečení lidských potřeb</a:t>
            </a:r>
          </a:p>
          <a:p>
            <a:pPr marL="0" indent="0"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 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3832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3109" y="274638"/>
            <a:ext cx="10598331" cy="778098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PORUCHY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FUNKCE RODINY:</a:t>
            </a:r>
            <a:r>
              <a:rPr lang="cs-CZ" b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3406"/>
            <a:ext cx="10515600" cy="546027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dirty="0">
                <a:solidFill>
                  <a:srgbClr val="FF0000"/>
                </a:solidFill>
              </a:rPr>
              <a:t>1) biologicko-reprodukční - </a:t>
            </a:r>
            <a:r>
              <a:rPr lang="cs-CZ" dirty="0"/>
              <a:t>bezdětnost</a:t>
            </a:r>
          </a:p>
          <a:p>
            <a:pPr lvl="0">
              <a:buNone/>
            </a:pPr>
            <a:r>
              <a:rPr lang="cs-CZ" dirty="0">
                <a:solidFill>
                  <a:srgbClr val="FF0000"/>
                </a:solidFill>
              </a:rPr>
              <a:t>2) ekonomické - </a:t>
            </a:r>
            <a:r>
              <a:rPr lang="cs-CZ" dirty="0"/>
              <a:t>hmotný nedostatek, nezaměstnanost</a:t>
            </a:r>
          </a:p>
          <a:p>
            <a:pPr lvl="0">
              <a:buNone/>
            </a:pPr>
            <a:r>
              <a:rPr lang="cs-CZ" dirty="0">
                <a:solidFill>
                  <a:srgbClr val="FF0000"/>
                </a:solidFill>
              </a:rPr>
              <a:t>3) socializační –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 a) nemohou se o dítě starat vlivy: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     </a:t>
            </a:r>
            <a:r>
              <a:rPr lang="cs-CZ" b="1" dirty="0"/>
              <a:t>vnější </a:t>
            </a:r>
            <a:r>
              <a:rPr lang="cs-CZ" dirty="0"/>
              <a:t>– nezaměstnanost, přírodní katastrofy, epidemie.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     </a:t>
            </a:r>
            <a:r>
              <a:rPr lang="cs-CZ" b="1" dirty="0"/>
              <a:t>vnitřní</a:t>
            </a:r>
            <a:r>
              <a:rPr lang="cs-CZ" dirty="0"/>
              <a:t>- nemoc, pracovní překážky, výkon trestu, smrt jednoho 	z rodičů, chronické postižení, více dětí.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 b) </a:t>
            </a:r>
            <a:r>
              <a:rPr lang="cs-CZ" b="1" dirty="0"/>
              <a:t>nedovedou</a:t>
            </a:r>
            <a:r>
              <a:rPr lang="cs-CZ" dirty="0"/>
              <a:t> se o dítě starat- věková nezralost rodičů, neschopnost 	    	přijmout roli rodičů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 c) </a:t>
            </a:r>
            <a:r>
              <a:rPr lang="cs-CZ" b="1" dirty="0"/>
              <a:t>nechtějí</a:t>
            </a:r>
            <a:r>
              <a:rPr lang="cs-CZ" dirty="0"/>
              <a:t> se o dítě starat – vzdání se dítěte, přednost něčemu jinému 	než dětem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965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86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Podle stupně závažnosti poruch rodiny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3177" y="1436914"/>
            <a:ext cx="11556274" cy="5207726"/>
          </a:xfrm>
        </p:spPr>
        <p:txBody>
          <a:bodyPr>
            <a:normAutofit fontScale="92500"/>
          </a:bodyPr>
          <a:lstStyle/>
          <a:p>
            <a:pPr lvl="0"/>
            <a:r>
              <a:rPr lang="cs-CZ" b="1" dirty="0"/>
              <a:t>funkční rodina</a:t>
            </a:r>
            <a:r>
              <a:rPr lang="cs-CZ" dirty="0"/>
              <a:t> – rodina plní relativně dobře všechny své funkce, tzn. v podstatě intaktní rodina, v níž je zajištěn dobrý vývoj dítěte (cca 85 %)</a:t>
            </a:r>
          </a:p>
          <a:p>
            <a:pPr lvl="0"/>
            <a:r>
              <a:rPr lang="cs-CZ" b="1" dirty="0"/>
              <a:t>problémová rodina </a:t>
            </a:r>
            <a:r>
              <a:rPr lang="cs-CZ" dirty="0"/>
              <a:t>– některá z funkcí je „narušena“, ale ne tak aby ohrožovala celkový rodinný systém a normální vývoj dítěte. Rodina je schopna bez vnější intervence danou situaci řešit nebo kompenzovat (cca 12 – 13 %) </a:t>
            </a:r>
          </a:p>
          <a:p>
            <a:pPr lvl="0"/>
            <a:r>
              <a:rPr lang="cs-CZ" b="1" dirty="0"/>
              <a:t>dysfunkční rodina </a:t>
            </a:r>
            <a:r>
              <a:rPr lang="cs-CZ" dirty="0"/>
              <a:t>– v prostředí rodiny se vyskytují poruchy více funkcí rodiny, které ji také bezprostředně ohrožují. Rodina vyžaduje soustavnou péči (vnější pomocnou intervenci). Problémem je stanovit hranici, kdy je zapotřebí se postavit v zájmu dítěte (dětí) proti rodině (ve společnosti je přibližně 2 %)</a:t>
            </a:r>
          </a:p>
          <a:p>
            <a:pPr lvl="0"/>
            <a:r>
              <a:rPr lang="cs-CZ" b="1" dirty="0" err="1"/>
              <a:t>afunkční</a:t>
            </a:r>
            <a:r>
              <a:rPr lang="cs-CZ" b="1" dirty="0"/>
              <a:t> rodina </a:t>
            </a:r>
            <a:r>
              <a:rPr lang="cs-CZ" dirty="0"/>
              <a:t>– poruchy funkcí jsou tak závažného charakteru, že rodina vůči dítěti přestává plnit svůj základní účel, dokonce jej ohrožuje v samotné existenci. Řešením se stává vyjmutí dítěte z takového prostředí a umístění do náhradní rodinné péče (cca 0,5 %)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926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890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SOUČASNÁ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ČESKÁ RODINA (znaky):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007" y="1384663"/>
            <a:ext cx="11808822" cy="5320937"/>
          </a:xfrm>
        </p:spPr>
        <p:txBody>
          <a:bodyPr>
            <a:normAutofit fontScale="25000" lnSpcReduction="20000"/>
          </a:bodyPr>
          <a:lstStyle/>
          <a:p>
            <a:r>
              <a:rPr lang="cs-CZ" sz="9600" dirty="0"/>
              <a:t>zaměřenost na zájmy jednotlivce, individuální prosazování</a:t>
            </a:r>
          </a:p>
          <a:p>
            <a:r>
              <a:rPr lang="cs-CZ" sz="9600" dirty="0"/>
              <a:t>existuje pouze proklamativní očekávání trvalosti vztahu (malá stabilita rodiny)</a:t>
            </a:r>
          </a:p>
          <a:p>
            <a:pPr lvl="0"/>
            <a:r>
              <a:rPr lang="cs-CZ" sz="9600" dirty="0"/>
              <a:t>omezování bezprostředního kontaktu mezi partnery a dětmi</a:t>
            </a:r>
          </a:p>
          <a:p>
            <a:pPr lvl="0"/>
            <a:r>
              <a:rPr lang="cs-CZ" sz="9600" dirty="0"/>
              <a:t>některé činnosti, dříve zajišťované rodinou, přebírá společnost</a:t>
            </a:r>
          </a:p>
          <a:p>
            <a:r>
              <a:rPr lang="cs-CZ" sz="9600" dirty="0"/>
              <a:t>řada osob vstupujících do manželství zažila rozpad vlastní rodiny, </a:t>
            </a:r>
          </a:p>
          <a:p>
            <a:pPr lvl="0"/>
            <a:r>
              <a:rPr lang="cs-CZ" sz="9600" dirty="0"/>
              <a:t>dezintegrace rodiny, kdy se postupně vlivem rozličných okolností postupně mizí společné chvíle (posezení, rodinné rituály apod.)</a:t>
            </a:r>
          </a:p>
          <a:p>
            <a:r>
              <a:rPr lang="cs-CZ" sz="9600" dirty="0"/>
              <a:t>odsouvání rodičovství na pozdější dobu (věk prvorodiček: 1. republika – 27 let, období komunismu – 21, 1 let, současnost – 28 let)</a:t>
            </a:r>
          </a:p>
          <a:p>
            <a:pPr lvl="0"/>
            <a:r>
              <a:rPr lang="cs-CZ" sz="9600" dirty="0"/>
              <a:t>zralost partnerů při prvních intimních zkušenostech (v oblasti sexu)</a:t>
            </a:r>
          </a:p>
          <a:p>
            <a:r>
              <a:rPr lang="cs-CZ" sz="9600" dirty="0"/>
              <a:t>tolerance vůči, žití single, </a:t>
            </a:r>
            <a:r>
              <a:rPr lang="cs-CZ" sz="9600" dirty="0" err="1"/>
              <a:t>homoparentálním</a:t>
            </a:r>
            <a:r>
              <a:rPr lang="cs-CZ" sz="9600" dirty="0"/>
              <a:t> rodinám, rozvodovosti ( se přibližuje k 50 %)</a:t>
            </a:r>
          </a:p>
          <a:p>
            <a:pPr lvl="0"/>
            <a:r>
              <a:rPr lang="cs-CZ" sz="9600" dirty="0"/>
              <a:t>důraz na materiální hodnoty</a:t>
            </a:r>
          </a:p>
          <a:p>
            <a:pPr lvl="0"/>
            <a:r>
              <a:rPr lang="cs-CZ" sz="9600" dirty="0"/>
              <a:t>vysoká zaměstnanost a vzdělanost českých žen</a:t>
            </a:r>
          </a:p>
          <a:p>
            <a:pPr lvl="0"/>
            <a:r>
              <a:rPr lang="cs-CZ" sz="9600" dirty="0"/>
              <a:t>pokles významu hodnoty rodiny a dětí a životního partnera</a:t>
            </a:r>
          </a:p>
          <a:p>
            <a:r>
              <a:rPr lang="cs-CZ" sz="9600" dirty="0"/>
              <a:t>soužití alespoň jednoho závislého dítěte na rodičích (odlišit tzv. </a:t>
            </a:r>
            <a:r>
              <a:rPr lang="cs-CZ" sz="9600" dirty="0" err="1"/>
              <a:t>mamahotel</a:t>
            </a:r>
            <a:r>
              <a:rPr lang="cs-CZ" sz="9600" dirty="0"/>
              <a:t>)</a:t>
            </a:r>
          </a:p>
          <a:p>
            <a:pPr lvl="0"/>
            <a:endParaRPr lang="cs-CZ" sz="9600" dirty="0"/>
          </a:p>
          <a:p>
            <a:pPr>
              <a:buNone/>
            </a:pPr>
            <a:r>
              <a:rPr lang="cs-CZ" sz="9600" dirty="0"/>
              <a:t> </a:t>
            </a:r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170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1539</Words>
  <Application>Microsoft Office PowerPoint</Application>
  <PresentationFormat>Širokoúhlá obrazovka</PresentationFormat>
  <Paragraphs>131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Motiv Office</vt:lpstr>
      <vt:lpstr>Rodina – základní vymezení</vt:lpstr>
      <vt:lpstr>Rodina – základní vymezení</vt:lpstr>
      <vt:lpstr>Definice rodiny</vt:lpstr>
      <vt:lpstr> RODINA </vt:lpstr>
      <vt:lpstr>ZNAKY RODINY: </vt:lpstr>
      <vt:lpstr>FUNKCE RODINY:</vt:lpstr>
      <vt:lpstr>PORUCHY FUNKCE RODINY: </vt:lpstr>
      <vt:lpstr>Podle stupně závažnosti poruch rodiny </vt:lpstr>
      <vt:lpstr>SOUČASNÁ ČESKÁ RODINA (znaky):</vt:lpstr>
      <vt:lpstr>Charakteristika funkcí rodiny v současnosti </vt:lpstr>
      <vt:lpstr>Současná rodina (znaky)</vt:lpstr>
      <vt:lpstr>Dělení rodiny z hlediska času </vt:lpstr>
      <vt:lpstr>Dělení podle složení jednotlivých členů</vt:lpstr>
      <vt:lpstr>Rodinné právo</vt:lpstr>
      <vt:lpstr>Podle vzniku rodiny</vt:lpstr>
      <vt:lpstr>PROSTŘEDÍ RODINY: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– základní vymezení</dc:title>
  <dc:creator>jan0010</dc:creator>
  <cp:lastModifiedBy>jan0010</cp:lastModifiedBy>
  <cp:revision>24</cp:revision>
  <dcterms:created xsi:type="dcterms:W3CDTF">2023-06-21T18:27:39Z</dcterms:created>
  <dcterms:modified xsi:type="dcterms:W3CDTF">2025-03-27T06:42:03Z</dcterms:modified>
</cp:coreProperties>
</file>