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4" r:id="rId8"/>
    <p:sldId id="273" r:id="rId9"/>
    <p:sldId id="263" r:id="rId10"/>
    <p:sldId id="276" r:id="rId11"/>
    <p:sldId id="279" r:id="rId12"/>
    <p:sldId id="283" r:id="rId13"/>
    <p:sldId id="266" r:id="rId14"/>
    <p:sldId id="280" r:id="rId15"/>
    <p:sldId id="282" r:id="rId16"/>
    <p:sldId id="284" r:id="rId17"/>
    <p:sldId id="275" r:id="rId18"/>
    <p:sldId id="264" r:id="rId19"/>
    <p:sldId id="265" r:id="rId20"/>
    <p:sldId id="285" r:id="rId21"/>
    <p:sldId id="286" r:id="rId22"/>
    <p:sldId id="287" r:id="rId23"/>
    <p:sldId id="262" r:id="rId24"/>
    <p:sldId id="261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BA429-3C50-488F-9D61-97F373F93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71D74A-0298-4D80-BB45-8E2CA4227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70A7DA-99CE-47C0-9F1A-19A85B02A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CC0A1D-7DD0-4209-9967-96C4F1FC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5814DA-359B-4917-866A-8CA29B1F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9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6FF95-92B5-46CB-9764-45D0348EA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9DD19F-EB7C-4E1A-828B-F2F5A4468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8108AC-3242-414D-9F1F-6A0147FD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106AFF-C9CC-4EA6-9EDF-53BB5EA4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ACF98B-D174-4CB9-AC33-ED720D79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40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A9119A8-61C9-49B6-96E4-77BF16C87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6758F1-B01F-4DE4-95FF-64855F7F2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1364F9-112C-4D41-AD5F-86CF45B8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0DEC6A-7D00-47D4-897C-2EC4815F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1C55B9-CADD-4C6B-84D7-88DBD616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44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A5216-B51F-42E8-9DC2-401C4A5B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68D45-3A2D-45C4-A7EC-38EEE9F20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A3932B-9D97-4FE7-B6FB-17DED2FD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2A1008-E17C-4C1A-9276-D8FBC73F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881FEC-3EEC-4772-A6BD-A245F130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79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60D07-922D-49CF-80B8-62C04062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4BC461-93BD-4A40-A19A-67A2C1002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C5856A-73D5-444D-B981-16F423E6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179DD6-C559-46EB-9B07-D066DDBD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83899-DF32-4DAB-8A4A-ECECFC04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67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5CF1E-DED8-4667-A340-EC4F14FAB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96284-42B7-44BE-ACDC-2CAFC0392C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E76EAF-5B9C-4834-958F-1CBCFBCC4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C87B62-9CD6-4AD4-9D3D-8C8CB75C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098DBA-CE67-4557-BEB8-5690EC81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9D9193-6D99-4A30-B359-0419AB43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94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794CC-9670-4968-BDAE-278EDAA4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B08100-570B-45F7-8E69-507B6CE5A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AA3468-0427-43FD-86F0-228A0D06F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CDDFF2-9286-40D3-A394-DD7E7D2E3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5BD1B9-895F-48AC-8101-C60D6C683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40090E4-5858-4FC7-9EE5-0EE29972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A0D920-97C0-43DD-8F73-74928E84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C02EE1-E4C1-4AB9-ABE2-824939D7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67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CA73E-F046-4165-9B72-4706F9547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1A940B-4B6B-4847-8872-C90E1F56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CA188AB-A6FE-4A19-A4F4-886755D9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A3816F-C86E-4848-8C26-3302E383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68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D7C45CA-C66B-4523-9C20-D736A85B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144F5A-8BAB-4052-940B-31E7EF13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BEECFD-0585-4C95-AE72-6D681B36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46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2622C-D1FA-48A0-89A8-E0BA8C82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61B29-0855-40EA-8DFD-DA7FD994C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A68DF0-A574-43B3-904C-CD88D07BA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B61D19-2049-4A91-AEBA-EFE75F26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806EC7C-1169-4DFE-9779-864C96470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22D007-6B13-48C2-810F-22993CD7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62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F0613-0364-4B44-8C11-97B59A3B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4B67C49-9A5B-4196-BDD3-A976371AC5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9DAA10-2F8E-4D6A-95B9-25876350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9D5A66-2773-44E4-B194-A1FD943C1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CF961-DD31-4DB7-BC9D-3F5C8AAF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4B5B5B-B26B-45B9-9F53-5CB49DDB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6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BA23A3-B8AF-4E8D-ABBA-601CB19E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C37300-82EA-487E-A4C0-F5B7C6FC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2A69A6-B5FA-4078-816B-5C182BF47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6B4B7-C29F-4642-A3A8-EA3B5A5F40CB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E0646-0BF1-4678-BAEA-1193CEA97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96B013-7A92-4781-98C1-DC6C368D6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0EDAD-23CD-489D-989E-A1121B5AA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7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259079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Výběr partnera z hlediska intersexuálních rozdílů a partnerských mýtů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43600"/>
            <a:ext cx="9144000" cy="41148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817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320041"/>
            <a:ext cx="11871960" cy="1021079"/>
          </a:xfrm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Obsah j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ednotlivých fází výběru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478280"/>
            <a:ext cx="11521440" cy="521208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taktilní</a:t>
            </a:r>
            <a:r>
              <a:rPr lang="cs-CZ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(fáze taktilní – kontaktní)</a:t>
            </a:r>
          </a:p>
          <a:p>
            <a:pPr lvl="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zahrnuje přímé fyzické kontakty mezi oběma jedinci: např. polibky, objetí, hlazení, petting apod.). </a:t>
            </a:r>
          </a:p>
          <a:p>
            <a:pPr lvl="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Záleží na frekvenci osobních kontaktů, motivaci, okamžitém stavu organismu, možnostech další akcelerace, korelace s představou idolu atd. Může se jednat o několikaminutovou záležitost (např. prostituce pod vlivem působení drog, alkoholu, psychického stavu atd.), stejně tak jako o dlouhodobý jev. 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genitální fáze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(fáze zahrnuje koitus)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990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40"/>
            <a:ext cx="11871960" cy="94678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br>
              <a:rPr lang="cs-CZ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klasifikace fází vývoje vztahu.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" y="1314450"/>
            <a:ext cx="11871960" cy="5375910"/>
          </a:xfrm>
        </p:spPr>
        <p:txBody>
          <a:bodyPr>
            <a:normAutofit fontScale="92500" lnSpcReduction="10000"/>
          </a:bodyPr>
          <a:lstStyle/>
          <a:p>
            <a:pPr marL="3028950" lvl="6" indent="-28575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volbu (výběr) partnera 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zamilovanost 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vybudování společného života a rodiny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86100" lvl="6" indent="-342900" algn="just">
              <a:lnSpc>
                <a:spcPct val="13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soužití v období stárnutí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Vztah je považován za to nejhodnotnější, co může </a:t>
            </a: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člověk mít (Ne vždy ideální.)</a:t>
            </a:r>
            <a:endParaRPr lang="cs-CZ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</a:pP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 silném citu dvou lidí následuje láska, které časem přeroste do partnerství, ve kterém dokáží partneři upokojit své tělesné i citové potřeby (</a:t>
            </a:r>
            <a:r>
              <a:rPr lang="cs-CZ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Venglářová</a:t>
            </a:r>
            <a:r>
              <a:rPr lang="cs-CZ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2008). </a:t>
            </a:r>
            <a:endParaRPr lang="cs-CZ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359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61160"/>
            <a:ext cx="11521440" cy="502920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fáze: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Nadšení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Přinášejí nový impuls k dalšímu rozvoji a prohlubování vztahu.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Diskuse: </a:t>
            </a:r>
          </a:p>
          <a:p>
            <a:pPr marL="449580" indent="449580"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Volit strmější nárost akcelerace vztahu, nebo postupný nárůst?</a:t>
            </a:r>
          </a:p>
          <a:p>
            <a:pPr marL="449580" indent="449580" algn="just">
              <a:lnSpc>
                <a:spcPct val="130000"/>
              </a:lnSpc>
              <a:spcBef>
                <a:spcPts val="0"/>
              </a:spcBef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by měla dlouhá být) je daná fáze?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přibližně o jeden kalendářní rok. V daném časovém (ročním) cyklu se odehrají všechna významná životní jubilea, rodinné rituály za přítomnosti nového partnera(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atd.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Riziko, které spočívá v neodhalení (povětšinou nepřipouštění si) některých projevů rizikového chování partnera.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994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fáze: 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Stagnace (plató)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Vytvořený partnerský vztah získává všechny symptomy okolím respektované partnerského vztahu, který s sebou může přinášet i četné prvky fungování budoucí rodiny. Dochází k veřejné prezentaci sounáležitosti, dochází k hledání společných volnočasových aktivit, sjednocování (sblížení) názorů na určité jevy, stavy, činnost apod.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Velkým rizikem je odhalení možných problémů, které nelze přehlížet a které dávají reálný základ možných konfliktů v blízké budoucnosti Tendence zachovat rizikový vztah je silně ovlivněno veřejným přiznáním vlastního selhání a špatné volby při výběru partnera.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920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247651"/>
            <a:ext cx="11871960" cy="981074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390650"/>
            <a:ext cx="11521440" cy="529971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fáze: 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Rozcestí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Postupnou kumulací dílčích, mnohdy i parciálních problémů, zasahování do vztahu ze strany blízkého okolí, vliv stereotypu (lze hovořit o </a:t>
            </a:r>
            <a:r>
              <a:rPr lang="cs-CZ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únavě vztahu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psychosociálnímu dozrávání dospívajících apod. dochází k nutnosti řešit nejen stávající a neustále přicházející problémy, ale také vztahové záležitosti.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velice častým problémům, které se objevují na scéně, je navázání nového mileneckého vztahu. </a:t>
            </a:r>
          </a:p>
        </p:txBody>
      </p:sp>
    </p:spTree>
    <p:extLst>
      <p:ext uri="{BB962C8B-B14F-4D97-AF65-F5344CB8AC3E}">
        <p14:creationId xmlns:p14="http://schemas.microsoft.com/office/powerpoint/2010/main" val="152819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Obecná trajektorie vztahu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733550"/>
            <a:ext cx="11521440" cy="4956810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fáze: </a:t>
            </a:r>
            <a:r>
              <a:rPr lang="cs-CZ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Řešení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své podstatě se jedná o tři možná řešení problému: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zachování stávajícího stavu 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přechod na kvalitativně vyšší úroveň (módně řečeno na vyšší level)</a:t>
            </a:r>
          </a:p>
          <a:p>
            <a:pPr marL="800100" lvl="1" indent="-342900" algn="l">
              <a:lnSpc>
                <a:spcPct val="13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rozpad (demontáž) vztahu,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Rozpady partnerských</a:t>
            </a:r>
            <a:r>
              <a:rPr lang="cs-CZ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vztahů (rozvodovosti) poukazují na fakt, že délka samotného předmanželského vztahu nemusí být zárukou dlouhotrvajícího a spokojeného manželství. 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ůležitějším je samotná kvalita společného soužití.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004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40"/>
            <a:ext cx="11871960" cy="775336"/>
          </a:xfrm>
        </p:spPr>
        <p:txBody>
          <a:bodyPr>
            <a:noAutofit/>
          </a:bodyPr>
          <a:lstStyle/>
          <a:p>
            <a:r>
              <a:rPr lang="cs-CZ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Partnerské mýty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057276"/>
            <a:ext cx="11521440" cy="5633086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Láska na první pohled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Platonická fáze zamilovanosti postupně s sebou přináší první fyzické kontakty (polibky, vzájemné hlazení, objímání), stejně tak může dojít k prvním sexuálním experimentům. (např. petting a necking). </a:t>
            </a:r>
          </a:p>
          <a:p>
            <a:pPr algn="l">
              <a:lnSpc>
                <a:spcPct val="130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(Pozor na respektování věkové hranice 15 let u obou partnerů.)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láska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(zamilovanost) je věčná.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zamilovanost bývá povětšinou platonická a nese s sebou všechny znaky nekritičnosti. Objekt první lásky je milován (obdivován) pro své vnější znaky (např. vzhled, barvu vlasů, očí, nošení posledních módních výstřelků, shoda uměleckých, případně sportovních idolů, shoda v poslechu hudby apod.). Do sféry obdivu spadá i hodnocení ze strany spolužáků a přátel. </a:t>
            </a:r>
          </a:p>
          <a:p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79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strategie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(Janiš)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9760"/>
            <a:ext cx="10820400" cy="4603115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cs-CZ" dirty="0"/>
              <a:t>fáze – značkování</a:t>
            </a:r>
          </a:p>
          <a:p>
            <a:pPr marL="514350" indent="-514350" algn="ctr">
              <a:buAutoNum type="arabicPeriod"/>
            </a:pPr>
            <a:r>
              <a:rPr lang="cs-CZ" dirty="0"/>
              <a:t>fáze – příbuzenská síť (sociální síť) </a:t>
            </a:r>
          </a:p>
          <a:p>
            <a:pPr marL="514350" indent="-514350" algn="ctr">
              <a:buAutoNum type="arabicPeriod"/>
            </a:pPr>
            <a:r>
              <a:rPr lang="cs-CZ" dirty="0"/>
              <a:t>fáze – rodinné teritorium</a:t>
            </a:r>
          </a:p>
          <a:p>
            <a:pPr marL="514350" indent="-514350" algn="ctr">
              <a:buAutoNum type="arabicPeriod"/>
            </a:pPr>
            <a:r>
              <a:rPr lang="cs-CZ" dirty="0"/>
              <a:t>legalizace (sňatek)</a:t>
            </a:r>
          </a:p>
          <a:p>
            <a:pPr marL="514350" indent="-514350" algn="ctr">
              <a:buAutoNum type="arabicPeriod"/>
            </a:pPr>
            <a:r>
              <a:rPr lang="cs-CZ" dirty="0"/>
              <a:t>vnější devastace - domácí krb (vyhlazení, vykrmení)</a:t>
            </a:r>
          </a:p>
          <a:p>
            <a:pPr marL="514350" indent="-514350" algn="ctr">
              <a:buAutoNum type="arabicPeriod"/>
            </a:pPr>
            <a:r>
              <a:rPr lang="cs-CZ" dirty="0"/>
              <a:t>společenské znemožnění </a:t>
            </a:r>
          </a:p>
          <a:p>
            <a:pPr marL="514350" indent="-514350" algn="ctr">
              <a:buNone/>
            </a:pPr>
            <a:r>
              <a:rPr lang="cs-CZ" dirty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241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/>
              <a:t>1. výběr – značkování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Podstata:</a:t>
            </a:r>
          </a:p>
          <a:p>
            <a:pPr>
              <a:buNone/>
            </a:pPr>
            <a:r>
              <a:rPr lang="cs-CZ" dirty="0"/>
              <a:t>        - nepoměr mezi nabídkou a poptávkou</a:t>
            </a:r>
          </a:p>
          <a:p>
            <a:pPr>
              <a:buNone/>
            </a:pPr>
            <a:r>
              <a:rPr lang="cs-CZ" dirty="0"/>
              <a:t>	(poměr: ve věku 27 let je 1 dívka navíc, onanie, polygamie aj.)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POZOR!!!!!</a:t>
            </a:r>
          </a:p>
          <a:p>
            <a:pPr>
              <a:buNone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</a:rPr>
              <a:t>mimikry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945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/>
              <a:t>2. styk s vlastní sociální sítí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klady x zápory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+ mnoho nových přátel</a:t>
            </a:r>
          </a:p>
          <a:p>
            <a:pPr algn="ctr">
              <a:buNone/>
            </a:pPr>
            <a:r>
              <a:rPr lang="cs-CZ" dirty="0"/>
              <a:t>- malá volnost při trávení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173699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167639"/>
            <a:ext cx="11871960" cy="929641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219200"/>
            <a:ext cx="11521440" cy="5471161"/>
          </a:xfrm>
        </p:spPr>
        <p:txBody>
          <a:bodyPr>
            <a:normAutofit/>
          </a:bodyPr>
          <a:lstStyle/>
          <a:p>
            <a:r>
              <a:rPr lang="cs-CZ" sz="2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Přehled možných podnětů k výběru je odlišný z pohledu muže i ženy.</a:t>
            </a:r>
            <a:endParaRPr lang="cs-CZ" sz="2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Jedná se o: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l">
              <a:buFont typeface="Arial" panose="020B0604020202020204" pitchFamily="34" charset="0"/>
              <a:buAutoNum type="alphaLcParenR"/>
            </a:pP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výběr na principu podobnosti (homogamie) </a:t>
            </a:r>
          </a:p>
          <a:p>
            <a:pPr algn="l"/>
            <a:r>
              <a:rPr lang="cs-CZ" sz="28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800" u="sng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Nejedná se primárně o sexuální orientaci).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věková (týká se přibližně věkové kategorie vrstevníků)</a:t>
            </a:r>
          </a:p>
          <a:p>
            <a:pPr marL="457200" lvl="0" indent="-457200" algn="just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vzdělanostní</a:t>
            </a:r>
          </a:p>
          <a:p>
            <a:pPr marL="457200" lvl="0" indent="-457200" algn="just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sociální (v našem sociálním prostředí při výběru partnera stále převládá výběr tzv. z vlastních řad než z jiných společenských kultur) </a:t>
            </a:r>
          </a:p>
          <a:p>
            <a:pPr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současnosti 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začíná do výběru promítat vyšší věkový rozdíl partnerů, přičemž není ojedinělý opačný model, kdy žena je starší než muž</a:t>
            </a:r>
          </a:p>
        </p:txBody>
      </p:sp>
    </p:spTree>
    <p:extLst>
      <p:ext uri="{BB962C8B-B14F-4D97-AF65-F5344CB8AC3E}">
        <p14:creationId xmlns:p14="http://schemas.microsoft.com/office/powerpoint/2010/main" val="2521879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7478"/>
            <a:ext cx="10515600" cy="916260"/>
          </a:xfrm>
        </p:spPr>
        <p:txBody>
          <a:bodyPr/>
          <a:lstStyle/>
          <a:p>
            <a:pPr algn="ctr"/>
            <a:r>
              <a:rPr lang="cs-CZ" b="1" dirty="0">
                <a:latin typeface="+mn-lt"/>
              </a:rPr>
              <a:t>3. vstup do vlastního teritoria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303" y="1463040"/>
            <a:ext cx="11495314" cy="5164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Postupné etablování v teritoriu (zpravidla u partnerky)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Vytváření předpokladů ze strany rodičů:</a:t>
            </a:r>
          </a:p>
          <a:p>
            <a:pPr>
              <a:buNone/>
            </a:pPr>
            <a:r>
              <a:rPr lang="cs-CZ" sz="2400" dirty="0"/>
              <a:t>			chlapec - ochrana</a:t>
            </a:r>
          </a:p>
          <a:p>
            <a:pPr>
              <a:buNone/>
            </a:pPr>
            <a:r>
              <a:rPr lang="cs-CZ" sz="2400" dirty="0"/>
              <a:t>			dívka – kultivace</a:t>
            </a:r>
          </a:p>
          <a:p>
            <a:pPr>
              <a:buNone/>
            </a:pPr>
            <a:endParaRPr lang="cs-CZ" sz="2400" dirty="0"/>
          </a:p>
          <a:p>
            <a:pPr algn="ctr">
              <a:buNone/>
            </a:pPr>
            <a:r>
              <a:rPr lang="cs-CZ" sz="4400" b="1" dirty="0"/>
              <a:t>4. legalizace vztahu</a:t>
            </a:r>
            <a:endParaRPr lang="cs-CZ" sz="4400" dirty="0"/>
          </a:p>
          <a:p>
            <a:pPr>
              <a:buNone/>
            </a:pPr>
            <a:r>
              <a:rPr lang="cs-CZ" sz="2600" dirty="0"/>
              <a:t>Sňatek </a:t>
            </a:r>
          </a:p>
          <a:p>
            <a:pPr>
              <a:buNone/>
            </a:pPr>
            <a:r>
              <a:rPr lang="cs-CZ" sz="2600" dirty="0"/>
              <a:t>		- konec iluzí     </a:t>
            </a:r>
          </a:p>
          <a:p>
            <a:pPr>
              <a:buNone/>
            </a:pPr>
            <a:r>
              <a:rPr lang="cs-CZ" sz="2600" dirty="0"/>
              <a:t>		- začátek „destruktivních“ strategií</a:t>
            </a:r>
          </a:p>
          <a:p>
            <a:pPr algn="ctr">
              <a:buNone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8762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864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b="1" dirty="0">
                <a:latin typeface="+mn-lt"/>
              </a:rPr>
              <a:t>5. vnější devastace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097" y="1445623"/>
            <a:ext cx="11129554" cy="4965913"/>
          </a:xfrm>
        </p:spPr>
        <p:txBody>
          <a:bodyPr/>
          <a:lstStyle/>
          <a:p>
            <a:pPr algn="ctr">
              <a:buFontTx/>
              <a:buChar char="-"/>
            </a:pPr>
            <a:r>
              <a:rPr lang="cs-CZ" dirty="0"/>
              <a:t>vyšší tělesná váha</a:t>
            </a:r>
          </a:p>
          <a:p>
            <a:pPr algn="ctr">
              <a:buFontTx/>
              <a:buChar char="-"/>
            </a:pPr>
            <a:r>
              <a:rPr lang="cs-CZ" dirty="0"/>
              <a:t>vyhlazení do </a:t>
            </a:r>
            <a:r>
              <a:rPr lang="cs-CZ" dirty="0" err="1"/>
              <a:t>plešata</a:t>
            </a:r>
            <a:r>
              <a:rPr lang="cs-CZ" dirty="0"/>
              <a:t> aj.  </a:t>
            </a:r>
          </a:p>
          <a:p>
            <a:pPr algn="ctr"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sz="4000" b="1" dirty="0"/>
              <a:t>			6. společenské znemožnění</a:t>
            </a:r>
            <a:br>
              <a:rPr lang="cs-CZ" sz="4000" b="1" dirty="0"/>
            </a:br>
            <a:endParaRPr lang="cs-CZ" sz="4000" b="1" dirty="0"/>
          </a:p>
          <a:p>
            <a:pPr>
              <a:buFontTx/>
              <a:buChar char="-"/>
            </a:pPr>
            <a:r>
              <a:rPr lang="cs-CZ" dirty="0"/>
              <a:t>sledování vlastních zájmů (vydírání, získání prestiže, obdivu, litování, </a:t>
            </a:r>
          </a:p>
          <a:p>
            <a:pPr marL="0" indent="0">
              <a:buNone/>
            </a:pPr>
            <a:r>
              <a:rPr lang="cs-CZ" dirty="0"/>
              <a:t>			vědomé pomluvy apod.</a:t>
            </a:r>
          </a:p>
          <a:p>
            <a:pPr>
              <a:buFontTx/>
              <a:buChar char="-"/>
            </a:pPr>
            <a:r>
              <a:rPr lang="cs-CZ" dirty="0"/>
              <a:t> cílem - vypreparování konkurence</a:t>
            </a:r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10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60385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Ve skutečnosti existuje celá řada výjimek a spokojených dlouhodobých (celoživotních) partnerských dvojic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71405"/>
            <a:ext cx="10515600" cy="200555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Rozhodujícím faktorem spokojeného vztahu je důsledné poznání partnera na počátku vztahu, a to jak jeho osoby, tak i jeho </a:t>
            </a:r>
            <a:r>
              <a:rPr lang="cs-CZ"/>
              <a:t>rodinného prostředí.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51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Cílový model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621" y="1825624"/>
            <a:ext cx="11875911" cy="475579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6600" b="1" dirty="0"/>
              <a:t>Idoly</a:t>
            </a:r>
          </a:p>
          <a:p>
            <a:pPr algn="ctr">
              <a:buNone/>
            </a:pPr>
            <a:r>
              <a:rPr lang="cs-CZ" sz="2400" b="1" dirty="0"/>
              <a:t>„mění se na pozadí doby“</a:t>
            </a:r>
          </a:p>
          <a:p>
            <a:pPr algn="ctr">
              <a:buNone/>
            </a:pPr>
            <a:endParaRPr lang="cs-CZ" sz="2400" b="1" dirty="0"/>
          </a:p>
          <a:p>
            <a:pPr algn="ctr">
              <a:buNone/>
            </a:pPr>
            <a:r>
              <a:rPr lang="cs-CZ" dirty="0"/>
              <a:t>(Věstonická Venuše, </a:t>
            </a:r>
            <a:r>
              <a:rPr lang="cs-CZ" dirty="0" err="1"/>
              <a:t>Rubens</a:t>
            </a:r>
            <a:r>
              <a:rPr lang="cs-CZ" dirty="0"/>
              <a:t>, </a:t>
            </a:r>
            <a:r>
              <a:rPr lang="cs-CZ" dirty="0" err="1"/>
              <a:t>Barbie</a:t>
            </a:r>
            <a:r>
              <a:rPr lang="cs-CZ" dirty="0"/>
              <a:t>, tetování, blondýnky, štíhlá postava, atd.)</a:t>
            </a:r>
          </a:p>
          <a:p>
            <a:pPr algn="ctr"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Mlčící nymfomanka s pivovarem</a:t>
            </a:r>
          </a:p>
          <a:p>
            <a:pPr>
              <a:buNone/>
            </a:pPr>
            <a:endParaRPr lang="cs-CZ" b="1" dirty="0"/>
          </a:p>
          <a:p>
            <a:pPr algn="ctr">
              <a:buNone/>
            </a:pPr>
            <a:r>
              <a:rPr lang="cs-CZ" b="1" dirty="0"/>
              <a:t>Podle Šmolky (2005) jedinec potká s 100-150 jedinci, s kterými by </a:t>
            </a:r>
            <a:r>
              <a:rPr lang="cs-CZ" b="1"/>
              <a:t>mohl prožít šťastný </a:t>
            </a:r>
            <a:r>
              <a:rPr lang="cs-CZ" b="1" dirty="0"/>
              <a:t>život.</a:t>
            </a:r>
          </a:p>
        </p:txBody>
      </p:sp>
    </p:spTree>
    <p:extLst>
      <p:ext uri="{BB962C8B-B14F-4D97-AF65-F5344CB8AC3E}">
        <p14:creationId xmlns:p14="http://schemas.microsoft.com/office/powerpoint/2010/main" val="4085831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Strategie při výběru partnera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Pravidla výběru </a:t>
            </a:r>
            <a:r>
              <a:rPr lang="cs-CZ" b="1" dirty="0">
                <a:solidFill>
                  <a:srgbClr val="FF0000"/>
                </a:solidFill>
              </a:rPr>
              <a:t>určují</a:t>
            </a:r>
            <a:r>
              <a:rPr lang="cs-CZ" dirty="0"/>
              <a:t> převážně ženy !!!</a:t>
            </a:r>
          </a:p>
        </p:txBody>
      </p:sp>
    </p:spTree>
    <p:extLst>
      <p:ext uri="{BB962C8B-B14F-4D97-AF65-F5344CB8AC3E}">
        <p14:creationId xmlns:p14="http://schemas.microsoft.com/office/powerpoint/2010/main" val="98636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95450"/>
            <a:ext cx="11521440" cy="499491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výběr na principu odlišnosti (heterogamie)</a:t>
            </a:r>
            <a:endParaRPr lang="cs-CZ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Partneři se </a:t>
            </a:r>
            <a:r>
              <a:rPr lang="cs-CZ" sz="2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„doplňují“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ituace, kdy jeden z partnerů má tendenci ustoupit, je-li např. jeden z partnerů dominantní. </a:t>
            </a:r>
          </a:p>
          <a:p>
            <a:pPr algn="l"/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Krajně rizikový je vztah, kdy je příliš velká propast v různých společných zájmech a předpokladech pro partnerství (tzn. manželství). </a:t>
            </a:r>
          </a:p>
          <a:p>
            <a:pPr algn="l"/>
            <a:r>
              <a:rPr lang="cs-CZ" sz="28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elká pravděpodobnost rozpadu vztahu.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2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</a:rPr>
              <a:t>c</a:t>
            </a:r>
            <a:r>
              <a:rPr lang="cs-CZ" sz="2800" b="1" dirty="0">
                <a:solidFill>
                  <a:srgbClr val="FF0000"/>
                </a:solidFill>
              </a:rPr>
              <a:t>) </a:t>
            </a:r>
            <a:r>
              <a:rPr lang="cs-CZ" sz="2800" b="1" u="sng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prostředky poznání partnera</a:t>
            </a:r>
            <a:endParaRPr lang="cs-CZ" sz="2800" b="1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Umět naslouchat prostřednictvím vzájemného dialogu se snažíme zjistit co nejvíce informací o druhém partnerovi.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POZOR!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Druhý partner bude účelově prezentovat své přednosti a pozitiva (hrozí nebezpečí manipulace).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27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pozorovat chování druhého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Vedle verbálního projevu, nutné sledovat i celkové chování partnera, zvláště pak v krizových situacích.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endParaRPr lang="cs-CZ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POZOR! 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počátcích vztahu nejsme schopni objektivně vidět a vnímat některé signály, které později mohou přerůst ve velký problém.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14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996440"/>
            <a:ext cx="11521440" cy="469392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méně důležité informace získané tzv. z druhé ruky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mohou být účelové, zvláště v dnešní době je některým informacím získaných prostřednictvím sociálních sítí přikládán velký význam. </a:t>
            </a:r>
          </a:p>
          <a:p>
            <a:pPr algn="l"/>
            <a:endParaRPr lang="cs-C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Pozor!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Jedná se o velice nespolehlivé informace.)</a:t>
            </a:r>
          </a:p>
          <a:p>
            <a:pPr algn="l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dané skupiny spadají i horoskopy prezentované v tisku, numerologie apod.)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81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(Šmolka, 2005):</a:t>
            </a:r>
            <a:endParaRPr lang="cs-CZ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15440"/>
            <a:ext cx="11521440" cy="507492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lphaLcParenR" startAt="5"/>
            </a:pP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fyzický vzhled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 tomu, že se jedná o předmět prvního vizuálního kontaktu, hraje fyzický vzhled velkou roli. Z rysů tváře, lze mnohé vyčíst. (Pozor! Není vhodné spoléhat na určité typologie prezentované v masmédiích.)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vnější úprava partnera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Partner svým zevnějškem odpovídá „standardu“ (tzn. je „in“) nebo zda se snaží svým zevnějškem se odlišovat, nebo splynout s okolím.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92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914399"/>
          </a:xfrm>
        </p:spPr>
        <p:txBody>
          <a:bodyPr>
            <a:noAutofit/>
          </a:bodyPr>
          <a:lstStyle/>
          <a:p>
            <a:r>
              <a:rPr lang="cs-CZ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becné principy výběru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(Šmolka, 2005):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584960"/>
            <a:ext cx="11521440" cy="5105400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h) </a:t>
            </a:r>
            <a:r>
              <a:rPr lang="cs-CZ" sz="3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 rodinného prostředí partnera</a:t>
            </a:r>
            <a:endParaRPr lang="cs-CZ" sz="3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Prostředí, v kterém dotyčný vyrůstá, se pochopitelně promítá do chování. Doporučení: co nejdříve se seznámit s daným rodinným prostředím. Z takového prostředí si přinášíme nejvíce zvyků apod.</a:t>
            </a: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ch) </a:t>
            </a:r>
            <a:r>
              <a:rPr lang="cs-CZ" sz="3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nonverbální projevy</a:t>
            </a:r>
            <a:endParaRPr lang="cs-CZ" sz="3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407670" algn="just">
              <a:lnSpc>
                <a:spcPct val="130000"/>
              </a:lnSpc>
              <a:spcAft>
                <a:spcPts val="600"/>
              </a:spcAft>
              <a:tabLst>
                <a:tab pos="450215" algn="l"/>
              </a:tabLst>
            </a:pPr>
            <a:r>
              <a:rPr lang="cs-CZ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Fyzický kontakt může v mnoha ohledech prohloubit vznikající vztah. Jsou-li dané doteky příjemné, případně, nejsou-li příjemné, pak je zapotřebí se nad perspektivou daného vztahu zamyslet.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3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6DB7B4-2B2C-4B38-AB25-85AE39549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502921"/>
            <a:ext cx="11871960" cy="1158239"/>
          </a:xfrm>
        </p:spPr>
        <p:txBody>
          <a:bodyPr>
            <a:noAutofit/>
          </a:bodyPr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Obsah j</a:t>
            </a:r>
            <a:r>
              <a:rPr lang="cs-CZ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ednotlivých fází výběru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136971-0BD5-4CA9-B142-DD84014C1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" y="1661160"/>
            <a:ext cx="11521440" cy="5029200"/>
          </a:xfrm>
        </p:spPr>
        <p:txBody>
          <a:bodyPr>
            <a:norm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 jednotlivých fází 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 výběru partnera 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(vlastní lokalizace budoucího sexuálního partnera)</a:t>
            </a:r>
          </a:p>
          <a:p>
            <a:pPr marL="342900" lvl="0" indent="-342900" algn="just">
              <a:lnSpc>
                <a:spcPct val="13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pretaktilní</a:t>
            </a: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fáze </a:t>
            </a:r>
          </a:p>
          <a:p>
            <a:pPr marL="457200" algn="just">
              <a:lnSpc>
                <a:spcPct val="130000"/>
              </a:lnSpc>
              <a:spcAft>
                <a:spcPts val="6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(dochází k verbální i nonverbální komunikaci - tzn. koketování, 	laškování, harašení apod.).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8386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1454</Words>
  <Application>Microsoft Office PowerPoint</Application>
  <PresentationFormat>Širokoúhlá obrazovka</PresentationFormat>
  <Paragraphs>154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Výběr partnera z hlediska intersexuálních rozdílů a partnerských mýtů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Obecné principy výběru (Šmolka, 2005):</vt:lpstr>
      <vt:lpstr>Obsah jednotlivých fází výběru</vt:lpstr>
      <vt:lpstr>Obsah jednotlivých fází výběru</vt:lpstr>
      <vt:lpstr> Další klasifikace fází vývoje vztahu.</vt:lpstr>
      <vt:lpstr>Obecná trajektorie vztahu</vt:lpstr>
      <vt:lpstr>Obecná trajektorie vztahu</vt:lpstr>
      <vt:lpstr>Obecná trajektorie vztahu</vt:lpstr>
      <vt:lpstr>Obecná trajektorie vztahu</vt:lpstr>
      <vt:lpstr>Partnerské mýty</vt:lpstr>
      <vt:lpstr>Nová strategie (Janiš)</vt:lpstr>
      <vt:lpstr> 1. výběr – značkování </vt:lpstr>
      <vt:lpstr> 2. styk s vlastní sociální sítí </vt:lpstr>
      <vt:lpstr>3. vstup do vlastního teritoria</vt:lpstr>
      <vt:lpstr> 5. vnější devastace </vt:lpstr>
      <vt:lpstr>Ve skutečnosti existuje celá řada výjimek a spokojených dlouhodobých (celoživotních) partnerských dvojic.</vt:lpstr>
      <vt:lpstr>Cílový model výběru</vt:lpstr>
      <vt:lpstr>Strategie při výběru partnera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Výběr partnera z~hlediska intersexuálních rozdílů a partnerských mýtů </dc:title>
  <dc:creator>jan0010</dc:creator>
  <cp:lastModifiedBy>jan0010</cp:lastModifiedBy>
  <cp:revision>29</cp:revision>
  <dcterms:created xsi:type="dcterms:W3CDTF">2024-02-20T17:26:06Z</dcterms:created>
  <dcterms:modified xsi:type="dcterms:W3CDTF">2025-03-15T11:26:15Z</dcterms:modified>
</cp:coreProperties>
</file>