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1" r:id="rId4"/>
    <p:sldId id="280" r:id="rId5"/>
    <p:sldId id="281" r:id="rId6"/>
    <p:sldId id="282" r:id="rId7"/>
    <p:sldId id="283" r:id="rId8"/>
    <p:sldId id="284" r:id="rId9"/>
    <p:sldId id="272" r:id="rId10"/>
    <p:sldId id="273" r:id="rId11"/>
    <p:sldId id="274" r:id="rId12"/>
    <p:sldId id="275" r:id="rId13"/>
    <p:sldId id="276" r:id="rId14"/>
    <p:sldId id="278" r:id="rId15"/>
    <p:sldId id="279" r:id="rId16"/>
    <p:sldId id="285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20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A31FED-4422-4B8F-A709-F36756BA8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1EE151-A316-4F14-BC6F-3B13645799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439955-B8FA-410C-A0CA-560FD62FE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C90-1223-491C-A17D-F5B07F66672C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E08801-07CC-4CC8-BC03-3065A7DD6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8FB40E-4E50-48C3-B359-C761CAD1C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F7B8-A035-4681-8579-7162E5E8D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651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8B7E0-723B-48A8-87D4-C0BB7B696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99EAF1-953F-491B-8BA2-4A1C61B06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E03F18-CC68-46BC-8ED4-11D541953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C90-1223-491C-A17D-F5B07F66672C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3BE889-79A7-446F-97B6-BB1BDBAED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4A2650-55AF-43E7-A5C3-21FC74977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F7B8-A035-4681-8579-7162E5E8D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64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EB672CF-8BB8-4661-95A3-060ECE0C8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7A0B34A-1D7C-42B7-940F-AFCB86F50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EB682B-E45C-4EAE-B15A-77144911D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C90-1223-491C-A17D-F5B07F66672C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87FC19-8AFE-4420-AF70-2D03F673D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0AC12F-C09C-4A45-9650-333F69F75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F7B8-A035-4681-8579-7162E5E8D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83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197D7D-6C90-4B18-8896-40629123E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69D47B-A946-4F44-A93F-505C0A250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E29D66-58BD-4AF7-B74E-77B515224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C90-1223-491C-A17D-F5B07F66672C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425427-BDA1-4FCB-8C50-22FD03E5B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E1F8C4-E224-4E29-8AAF-A5964AEE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F7B8-A035-4681-8579-7162E5E8D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53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ADDFE7-7679-4CF9-9B9B-91BB4F265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5524BB-9330-4CB7-A97C-64CFC700E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9B5D9D-D4F9-4436-873C-2C50B8E0D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C90-1223-491C-A17D-F5B07F66672C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82E7E4-18EF-493F-8E88-81DA9739B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4DA993-E420-4D15-AEC5-A623A46D4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F7B8-A035-4681-8579-7162E5E8D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784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41CAAA-422A-4ADB-A4B1-A76726514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9E1B2E-8B4D-4958-8CA0-D4A7E8F67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97758D-4E14-4800-833E-F679DD624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5788A3-9860-4CF1-B3D0-A8DF4242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C90-1223-491C-A17D-F5B07F66672C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4BEFC2-8EDB-4328-9FA1-EF4ECB480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194EC0-8F1C-4589-B286-D70E5D519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F7B8-A035-4681-8579-7162E5E8D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36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983F5C-8F6C-484C-864B-2C23A24C4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A447CE-68C9-4BE6-AA90-C883C8F7E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027B6B5-7DD5-456B-A9E5-241252AE5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36DC5A0-9919-4218-94C7-21DC695D2C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4A1CCB7-B6E8-4201-86AC-28FDEC67FB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ABFCB7B-B1D4-416C-B9E2-7B5B3254D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C90-1223-491C-A17D-F5B07F66672C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668FC76-0772-457A-AE4E-B1B38A7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1B024B0-A4BE-4359-B90A-DF76DE291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F7B8-A035-4681-8579-7162E5E8D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26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B4BAB3-E575-42CD-8D81-D0F997D96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9B5B1D2-C617-46A2-824B-FBF176299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C90-1223-491C-A17D-F5B07F66672C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7F0D88F-D331-49F7-BBC7-BC5C26FBD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D30E531-EDCB-4EB4-B0B3-F1E193C5D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F7B8-A035-4681-8579-7162E5E8D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94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8183AF9-0C95-40E4-A046-803AD1188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C90-1223-491C-A17D-F5B07F66672C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E177C3A-4944-45CD-A154-098331899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9A3A3B4-2019-4F95-B19B-A192AE49B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F7B8-A035-4681-8579-7162E5E8D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766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616FBD-1188-49EE-9AF5-14E789663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5CE74B-5256-486E-9260-A303316C3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528AD63-D2DF-49C5-B6DA-DCF02BD6B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42DF3E-FFE0-4DAB-9297-55F69C80B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C90-1223-491C-A17D-F5B07F66672C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5C74E7A-83DB-40F6-B37D-337A6BBEA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B97739-AC49-408E-8E92-D7E99177D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F7B8-A035-4681-8579-7162E5E8D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5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EAC28-D4AF-4885-8404-780941910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5273670-5EC3-4837-9F44-22055E72AC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A5F5638-DC4A-4ED0-B688-334AA12CC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2FD303-F55B-457D-9AD6-295B48103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0C90-1223-491C-A17D-F5B07F66672C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BC3C04-6FBA-4078-923D-0FC2D8577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9415BD-D71B-4423-A945-8E409B9B0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F7B8-A035-4681-8579-7162E5E8D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309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FD42254-8573-4EDB-8609-25EBBFD2F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86FFF7-AC92-4F7A-9B35-DF5D7A866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DDEC3-FCB3-4A64-BCA4-4589B4BF33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40C90-1223-491C-A17D-F5B07F66672C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208886-CB16-429A-A56A-24C5B6A08A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45478A-1290-4D31-BA56-B5725AC17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EF7B8-A035-4681-8579-7162E5E8D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66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Pohlav%C3%AD" TargetMode="External"/><Relationship Id="rId2" Type="http://schemas.openxmlformats.org/officeDocument/2006/relationships/hyperlink" Target="http://cs.wikipedia.org/wiki/Sexu%C3%A1ln%C3%AD_orienta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EC2F20-89EA-4B82-BEFE-6060A7E5D3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4321"/>
            <a:ext cx="9144000" cy="102108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Registrované partnerství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916269D-73CE-42BC-83FA-0C8AE03DB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958840"/>
            <a:ext cx="9144000" cy="472440"/>
          </a:xfrm>
        </p:spPr>
        <p:txBody>
          <a:bodyPr>
            <a:normAutofit/>
          </a:bodyPr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Výchova k partnerství, manželství a rodičovství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6013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766132"/>
          </a:xfrm>
        </p:spPr>
        <p:txBody>
          <a:bodyPr/>
          <a:lstStyle/>
          <a:p>
            <a:r>
              <a:rPr lang="cs-CZ" b="1" dirty="0"/>
              <a:t>Teorie rolí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Role se často </a:t>
            </a:r>
            <a:r>
              <a:rPr lang="cs-CZ" sz="2400" b="1" u="sng" dirty="0"/>
              <a:t>přetvářejí a mění</a:t>
            </a:r>
            <a:r>
              <a:rPr lang="cs-CZ" sz="2400" b="1" dirty="0"/>
              <a:t>, nejsou vnímány jako statické. 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/>
              <a:t>Zásadní změnou je obvykle výrazná redukce (snížení) zastoupení role partnerky ve prospěch role rodiče. </a:t>
            </a:r>
          </a:p>
          <a:p>
            <a:r>
              <a:rPr lang="cs-CZ" sz="2400" b="1" dirty="0"/>
              <a:t>Ženy měly po narození dítěte tendenci hodnotit manželství jako méně uspokojivé. </a:t>
            </a:r>
          </a:p>
        </p:txBody>
      </p:sp>
    </p:spTree>
    <p:extLst>
      <p:ext uri="{BB962C8B-B14F-4D97-AF65-F5344CB8AC3E}">
        <p14:creationId xmlns:p14="http://schemas.microsoft.com/office/powerpoint/2010/main" val="4118269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62211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Specifika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Harmonický život</a:t>
            </a:r>
          </a:p>
          <a:p>
            <a:r>
              <a:rPr lang="cs-CZ" sz="2600" b="1" dirty="0"/>
              <a:t>Podle výsledků zahraničních studií žije v dlouhodobém partnerském svazku 45-80% lesbických žen. </a:t>
            </a:r>
          </a:p>
          <a:p>
            <a:r>
              <a:rPr lang="cs-CZ" sz="2600" b="1" dirty="0"/>
              <a:t>Výzkumy uvádějí, že 8 – 21% lesbických párů spolu žilo 10 a více let.</a:t>
            </a:r>
          </a:p>
          <a:p>
            <a:r>
              <a:rPr lang="cs-CZ" sz="2600" b="1" dirty="0"/>
              <a:t>Je teda zřejmé, že jsou schopni budovat dlouhodobé vztahy, ale ve srovnání s heterosexuálními páry vycházejí jejich vztahy jako méně trvalé. </a:t>
            </a:r>
          </a:p>
          <a:p>
            <a:r>
              <a:rPr lang="cs-CZ" sz="2600" b="1" dirty="0"/>
              <a:t>Základním předpokladem </a:t>
            </a:r>
            <a:r>
              <a:rPr lang="cs-CZ" sz="2400" b="1" dirty="0"/>
              <a:t>pro budování dlouhodobého partnerského vztahu je u žen přijetí vlastní odlišné citové a sexuální orientace. </a:t>
            </a:r>
          </a:p>
        </p:txBody>
      </p:sp>
    </p:spTree>
    <p:extLst>
      <p:ext uri="{BB962C8B-B14F-4D97-AF65-F5344CB8AC3E}">
        <p14:creationId xmlns:p14="http://schemas.microsoft.com/office/powerpoint/2010/main" val="1355856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766132"/>
          </a:xfrm>
        </p:spPr>
        <p:txBody>
          <a:bodyPr/>
          <a:lstStyle/>
          <a:p>
            <a:r>
              <a:rPr lang="cs-CZ" b="1" dirty="0"/>
              <a:t>Rozdělení rolí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Žijeme ve společnosti, ve které jsme stále zvyklí, že jedena z páru zastává ženskou a druhá mužskou – což nemusí být pravda. 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/>
              <a:t>Lesbické ženy preferují rovnostářské uspořádání vztahu. 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err="1"/>
              <a:t>Homoparentální</a:t>
            </a:r>
            <a:r>
              <a:rPr lang="cs-CZ" sz="2400" b="1" dirty="0"/>
              <a:t> rodiny</a:t>
            </a:r>
          </a:p>
        </p:txBody>
      </p:sp>
    </p:spTree>
    <p:extLst>
      <p:ext uri="{BB962C8B-B14F-4D97-AF65-F5344CB8AC3E}">
        <p14:creationId xmlns:p14="http://schemas.microsoft.com/office/powerpoint/2010/main" val="4218808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766132"/>
          </a:xfrm>
        </p:spPr>
        <p:txBody>
          <a:bodyPr/>
          <a:lstStyle/>
          <a:p>
            <a:r>
              <a:rPr lang="cs-CZ" b="1" dirty="0"/>
              <a:t>Řešení konfliktů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6960" y="2636912"/>
            <a:ext cx="7543801" cy="3232182"/>
          </a:xfrm>
        </p:spPr>
        <p:txBody>
          <a:bodyPr>
            <a:normAutofit/>
          </a:bodyPr>
          <a:lstStyle/>
          <a:p>
            <a:r>
              <a:rPr lang="cs-CZ" sz="2400" b="1" dirty="0"/>
              <a:t>V šíři a obsahu možných zdrojů partnerských konfliktů a v jejich frekvenci se lesby od heterosexuálu neliší.</a:t>
            </a:r>
          </a:p>
          <a:p>
            <a:r>
              <a:rPr lang="cs-CZ" sz="2400" b="1" dirty="0"/>
              <a:t>Srovnávací výzkumy však opakovaně potvrzují, že homosexuální ženy projevují větší ochotu, najít společné řešení a otevřeně hovořit o konkrétních příčinách partnerského nesouladu. </a:t>
            </a:r>
          </a:p>
        </p:txBody>
      </p:sp>
    </p:spTree>
    <p:extLst>
      <p:ext uri="{BB962C8B-B14F-4D97-AF65-F5344CB8AC3E}">
        <p14:creationId xmlns:p14="http://schemas.microsoft.com/office/powerpoint/2010/main" val="917823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838140"/>
          </a:xfrm>
        </p:spPr>
        <p:txBody>
          <a:bodyPr/>
          <a:lstStyle/>
          <a:p>
            <a:r>
              <a:rPr lang="cs-CZ" dirty="0"/>
              <a:t>Intimní soužití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6960" y="2420888"/>
            <a:ext cx="7543801" cy="3448206"/>
          </a:xfrm>
        </p:spPr>
        <p:txBody>
          <a:bodyPr>
            <a:normAutofit/>
          </a:bodyPr>
          <a:lstStyle/>
          <a:p>
            <a:r>
              <a:rPr lang="cs-CZ" sz="2400" b="1" dirty="0"/>
              <a:t>Otázku sexuality a intimního soužití u lesbických dvojic provázejí tradiční stereotypy o dělbě na mužsko-ženskou roli. 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/>
              <a:t>Dosavadní studie ukázaly, že pro ženy obecně platí, že preferují monogamii a sexuální kontakty mimo partnerský vztah vnímají jako ohrožující. </a:t>
            </a:r>
          </a:p>
        </p:txBody>
      </p:sp>
    </p:spTree>
    <p:extLst>
      <p:ext uri="{BB962C8B-B14F-4D97-AF65-F5344CB8AC3E}">
        <p14:creationId xmlns:p14="http://schemas.microsoft.com/office/powerpoint/2010/main" val="2393944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536" y="286605"/>
            <a:ext cx="7971224" cy="766132"/>
          </a:xfrm>
        </p:spPr>
        <p:txBody>
          <a:bodyPr>
            <a:normAutofit/>
          </a:bodyPr>
          <a:lstStyle/>
          <a:p>
            <a:r>
              <a:rPr lang="cs-CZ" b="1" dirty="0"/>
              <a:t>Životní cyklus lesbického vztahu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7" y="1340768"/>
            <a:ext cx="8424935" cy="4528326"/>
          </a:xfrm>
        </p:spPr>
        <p:txBody>
          <a:bodyPr>
            <a:normAutofit/>
          </a:bodyPr>
          <a:lstStyle/>
          <a:p>
            <a:r>
              <a:rPr lang="cs-CZ" dirty="0"/>
              <a:t>1</a:t>
            </a:r>
            <a:r>
              <a:rPr lang="cs-CZ" sz="2400" b="1" dirty="0"/>
              <a:t>) </a:t>
            </a:r>
            <a:r>
              <a:rPr lang="cs-CZ" sz="2400" b="1" dirty="0" err="1"/>
              <a:t>předvztahová</a:t>
            </a:r>
            <a:r>
              <a:rPr lang="cs-CZ" sz="2400" b="1" dirty="0"/>
              <a:t> fáze – období zvažování </a:t>
            </a:r>
          </a:p>
          <a:p>
            <a:r>
              <a:rPr lang="cs-CZ" sz="2400" b="1" dirty="0"/>
              <a:t>2) fáze romance – překrývá se s první fází, charakteristická je zamilovanost, trávení času spolu, a intenzivní sexuální život</a:t>
            </a:r>
          </a:p>
          <a:p>
            <a:r>
              <a:rPr lang="cs-CZ" sz="2400" b="1" dirty="0"/>
              <a:t>3) fáze konfliktu – odlišné očekávání a přání, řešení konfliktů</a:t>
            </a:r>
          </a:p>
          <a:p>
            <a:r>
              <a:rPr lang="cs-CZ" sz="2400" b="1" dirty="0"/>
              <a:t>4) fáze přijetí – uvědomění si chyb a nedostatků</a:t>
            </a:r>
          </a:p>
          <a:p>
            <a:r>
              <a:rPr lang="cs-CZ" sz="2400" b="1" dirty="0"/>
              <a:t>5) fáze přijetí závazku – prohlubování pocitu důvěry a přijetí zodpovědnosti za vztah</a:t>
            </a:r>
          </a:p>
          <a:p>
            <a:r>
              <a:rPr lang="cs-CZ" sz="2400" b="1" dirty="0"/>
              <a:t>6) fáze spolupráce – vrcholná fáze vztahu, ve kterém spolu partnerky spolupracují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320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Registrované partnerství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svobodné rozhodnutí osob stejného pohlaví před matričním úřadem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zákone schválen v roce 2006</a:t>
            </a:r>
          </a:p>
          <a:p>
            <a:pPr marL="0" indent="0"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ZÁNIK :</a:t>
            </a:r>
          </a:p>
          <a:p>
            <a:pPr lvl="6">
              <a:buFont typeface="Wingdings" panose="05000000000000000000" pitchFamily="2" charset="2"/>
              <a:buChar char="Ø"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smrtí jednoho z partnerů</a:t>
            </a:r>
          </a:p>
          <a:p>
            <a:pPr lvl="6">
              <a:buFont typeface="Wingdings" panose="05000000000000000000" pitchFamily="2" charset="2"/>
              <a:buChar char="Ø"/>
            </a:pPr>
            <a:r>
              <a:rPr lang="cs-CZ" sz="2400" b="1">
                <a:latin typeface="Times New Roman" pitchFamily="18" charset="0"/>
                <a:cs typeface="Times New Roman" pitchFamily="18" charset="0"/>
              </a:rPr>
              <a:t> zrušením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rozhodnutím soudu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Registrované partnerství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982325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Svobodné rozhodnutí osob stejného pohlaví před matričním úřadem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Oficiálně uznávané od roku 2006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Zánik (obdobně jako u manželství):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Smrtí jednoho z partnerů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Zrušením rozhodnutím soudu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766132"/>
          </a:xfrm>
        </p:spPr>
        <p:txBody>
          <a:bodyPr/>
          <a:lstStyle/>
          <a:p>
            <a:r>
              <a:rPr lang="cs-CZ" b="1" dirty="0"/>
              <a:t>Homosexualita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err="1"/>
              <a:t>Řec</a:t>
            </a:r>
            <a:r>
              <a:rPr lang="cs-CZ" sz="2400" b="1"/>
              <a:t>. </a:t>
            </a:r>
            <a:r>
              <a:rPr lang="cs-CZ" sz="2400" b="1" i="1"/>
              <a:t>homós</a:t>
            </a:r>
            <a:r>
              <a:rPr lang="cs-CZ" sz="2400" b="1" i="1" dirty="0"/>
              <a:t> - </a:t>
            </a:r>
            <a:r>
              <a:rPr lang="cs-CZ" sz="2400" b="1" dirty="0"/>
              <a:t> stejný a lat.  </a:t>
            </a:r>
            <a:r>
              <a:rPr lang="cs-CZ" sz="2400" b="1" i="1" dirty="0"/>
              <a:t>sexus   </a:t>
            </a:r>
            <a:r>
              <a:rPr lang="cs-CZ" sz="2400" b="1" dirty="0"/>
              <a:t> -  pohlaví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pojetí </a:t>
            </a:r>
            <a:r>
              <a:rPr lang="cs-CZ" sz="2400" b="1" dirty="0">
                <a:hlinkClick r:id="rId2" tooltip="Sexuální orientace"/>
              </a:rPr>
              <a:t>sexuální orientaci</a:t>
            </a:r>
            <a:r>
              <a:rPr lang="cs-CZ" sz="2400" b="1" dirty="0"/>
              <a:t> především nebo výhradně na osoby stejného </a:t>
            </a:r>
            <a:r>
              <a:rPr lang="cs-CZ" sz="2400" b="1" dirty="0">
                <a:hlinkClick r:id="rId3" tooltip="Pohlaví"/>
              </a:rPr>
              <a:t>pohlaví</a:t>
            </a:r>
            <a:r>
              <a:rPr lang="cs-CZ" sz="2400" b="1" dirty="0"/>
              <a:t>.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u="sng" dirty="0"/>
              <a:t>Označení:</a:t>
            </a:r>
            <a:r>
              <a:rPr lang="cs-CZ" sz="2400" b="1" dirty="0"/>
              <a:t> homosexuální orientace, homosexuální preference, homosexuální zaměření, homosexuální založení atd. </a:t>
            </a:r>
          </a:p>
        </p:txBody>
      </p:sp>
    </p:spTree>
    <p:extLst>
      <p:ext uri="{BB962C8B-B14F-4D97-AF65-F5344CB8AC3E}">
        <p14:creationId xmlns:p14="http://schemas.microsoft.com/office/powerpoint/2010/main" val="834006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936F2E-A729-4557-9415-EEC7FB494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Registrovaná partnerství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8992A5-A367-4AA1-92EA-F6AFE3965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961062"/>
            <a:ext cx="7886700" cy="3840480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Zákon č. 115/2006 Sb., o registrovaném partnerství a o změně některých souvisejících zákonů, ve znění pozdějších předpisů</a:t>
            </a:r>
          </a:p>
          <a:p>
            <a:r>
              <a:rPr lang="cs-CZ" sz="2400" dirty="0"/>
              <a:t>Vzniká projevem vůle dvou osob stejného pohlaví činěným formou souhlasného svobodného a úplného prohlášení těchto osob o tom, že spolu vstupují do partnerství. </a:t>
            </a:r>
          </a:p>
          <a:p>
            <a:r>
              <a:rPr lang="cs-CZ" sz="2400" dirty="0"/>
              <a:t>Prohlášení se činí před matrikářem na základě otázky, položené těmto osobám, zda chtějí spolu vstoupit do partnerství.</a:t>
            </a:r>
          </a:p>
          <a:p>
            <a:r>
              <a:rPr lang="cs-CZ" sz="2400" dirty="0"/>
              <a:t>Součástí aktu je protokol o prohlášení a partnerství, které se zapíše do knihy registrovaného partnerství.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26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575FB-DFC5-48DD-9659-A5437E730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Uznávání registrovaných partnerství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C05BDC-048A-4F0D-A843-05BA697B5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některých zemích se registrovaná partnerství považuji za rovnocenná nebo srovnatelná s manželstvím.</a:t>
            </a:r>
          </a:p>
          <a:p>
            <a:r>
              <a:rPr lang="cs-CZ" dirty="0"/>
              <a:t>Všechny země, v nichž je uzákoněna možnost uzavřít sňatek stejnopohlavním párům, v zásadě uznávají registrovaná partnerství osob stejného pohlaví uzavřená v jiných zemích.</a:t>
            </a:r>
          </a:p>
          <a:p>
            <a:r>
              <a:rPr lang="cs-CZ" dirty="0"/>
              <a:t>V zemích, které neumožňují manželství osob stejného pohlaví, ale zavedly určitou formu registrovaného partnerství, vyplývají v zásadě ze sňatku osob stejného pohlaví uzavřeného v zahraničí stejná práva jako z registrovaného partnerství.</a:t>
            </a:r>
          </a:p>
        </p:txBody>
      </p:sp>
    </p:spTree>
    <p:extLst>
      <p:ext uri="{BB962C8B-B14F-4D97-AF65-F5344CB8AC3E}">
        <p14:creationId xmlns:p14="http://schemas.microsoft.com/office/powerpoint/2010/main" val="3790229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24FF87-18DC-4975-99D7-0762AA60E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musí osoby předložit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071891-B6DA-40D7-88C6-8D0F99E1E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rodný list,</a:t>
            </a:r>
          </a:p>
          <a:p>
            <a:r>
              <a:rPr lang="cs-CZ" dirty="0"/>
              <a:t>doklad o státním občanství,</a:t>
            </a:r>
          </a:p>
          <a:p>
            <a:r>
              <a:rPr lang="cs-CZ" dirty="0"/>
              <a:t>výpis údajů z informačního systému evidence obyvatel o místě trvalého pobytu,</a:t>
            </a:r>
          </a:p>
          <a:p>
            <a:r>
              <a:rPr lang="cs-CZ" dirty="0"/>
              <a:t>výpis z evidence obyvatel o osobním stavu,</a:t>
            </a:r>
          </a:p>
          <a:p>
            <a:r>
              <a:rPr lang="cs-CZ" dirty="0"/>
              <a:t>pravomocné rozhodnutí soudu o zrušení partnerství, nebo úmrtní list zemřelého partnera.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393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AD177C-61FB-486B-8A14-157FDA5A8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914" y="1131094"/>
            <a:ext cx="8221436" cy="994172"/>
          </a:xfrm>
        </p:spPr>
        <p:txBody>
          <a:bodyPr>
            <a:normAutofit fontScale="90000"/>
          </a:bodyPr>
          <a:lstStyle/>
          <a:p>
            <a:r>
              <a:rPr lang="cs-CZ" dirty="0"/>
              <a:t>Registrovaná partnerství v některých zemích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F75EA0-4D85-454B-BD6A-6E70DAD48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2268038"/>
            <a:ext cx="7886700" cy="3533504"/>
          </a:xfrm>
        </p:spPr>
        <p:txBody>
          <a:bodyPr>
            <a:normAutofit lnSpcReduction="10000"/>
          </a:bodyPr>
          <a:lstStyle/>
          <a:p>
            <a:r>
              <a:rPr lang="cs-CZ" sz="2400" b="1" dirty="0"/>
              <a:t>Rakousko </a:t>
            </a:r>
            <a:r>
              <a:rPr lang="cs-CZ" sz="2400" dirty="0"/>
              <a:t>umožnilo homosexuálním párům uzavírat registrované partnerství (</a:t>
            </a:r>
            <a:r>
              <a:rPr lang="cs-CZ" sz="2400" dirty="0" err="1"/>
              <a:t>Eingetragene</a:t>
            </a:r>
            <a:r>
              <a:rPr lang="cs-CZ" sz="2400" dirty="0"/>
              <a:t> </a:t>
            </a:r>
            <a:r>
              <a:rPr lang="cs-CZ" sz="2400" dirty="0" err="1"/>
              <a:t>Partnerschaft</a:t>
            </a:r>
            <a:r>
              <a:rPr lang="cs-CZ" sz="2400" dirty="0"/>
              <a:t>) od 1. ledna 2010. Po nálezu Ústavního soudu z 5. prosince 2017 bude v Rakousku od 1. ledna 2019 legální manželství pro páry stejného pohlaví, nezlegalizuje-li je parlament dříve.</a:t>
            </a:r>
          </a:p>
          <a:p>
            <a:r>
              <a:rPr lang="cs-CZ" sz="2400" b="1" dirty="0"/>
              <a:t>Slovensko - </a:t>
            </a:r>
            <a:r>
              <a:rPr lang="cs-CZ" sz="2400" dirty="0"/>
              <a:t>kvůli katolictví naráží na odpor.  I přes odpor je registrované partnerství na Slovensku schváleno od 1.  2. 2017.</a:t>
            </a:r>
          </a:p>
          <a:p>
            <a:r>
              <a:rPr lang="cs-CZ" sz="2400" b="1" dirty="0"/>
              <a:t>Německo </a:t>
            </a:r>
            <a:r>
              <a:rPr lang="cs-CZ" sz="2400" dirty="0"/>
              <a:t>od roku 2001 umožnilo párům stejného pohlaví uzavírat manželství a adoptovat děti.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430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54A34C-1C3C-4CA3-8055-CA075CA83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cs-CZ" dirty="0"/>
              <a:t>Registrované partnerství nicméně </a:t>
            </a:r>
            <a:r>
              <a:rPr lang="cs-CZ" b="1" dirty="0"/>
              <a:t>neumožňují</a:t>
            </a:r>
            <a:r>
              <a:rPr lang="cs-CZ" dirty="0"/>
              <a:t> právní předpisy těchto členských států EU:</a:t>
            </a:r>
          </a:p>
          <a:p>
            <a:pPr lvl="8" fontAlgn="base"/>
            <a:r>
              <a:rPr lang="cs-CZ" sz="3600" dirty="0"/>
              <a:t>Bulharsko</a:t>
            </a:r>
          </a:p>
          <a:p>
            <a:pPr lvl="8" fontAlgn="base"/>
            <a:r>
              <a:rPr lang="cs-CZ" sz="3600" dirty="0"/>
              <a:t>Lotyšsko</a:t>
            </a:r>
          </a:p>
          <a:p>
            <a:pPr lvl="8" fontAlgn="base"/>
            <a:r>
              <a:rPr lang="cs-CZ" sz="3600" dirty="0"/>
              <a:t>Litva</a:t>
            </a:r>
          </a:p>
          <a:p>
            <a:pPr lvl="8" fontAlgn="base"/>
            <a:r>
              <a:rPr lang="cs-CZ" sz="3600" dirty="0"/>
              <a:t>Polsko</a:t>
            </a:r>
          </a:p>
          <a:p>
            <a:pPr lvl="8" fontAlgn="base"/>
            <a:r>
              <a:rPr lang="cs-CZ" sz="3600" dirty="0"/>
              <a:t>Rumunsko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82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766132"/>
          </a:xfrm>
        </p:spPr>
        <p:txBody>
          <a:bodyPr/>
          <a:lstStyle/>
          <a:p>
            <a:r>
              <a:rPr lang="cs-CZ" b="1" dirty="0"/>
              <a:t>Projevy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u="sng" dirty="0"/>
              <a:t>Projevuje se</a:t>
            </a:r>
            <a:r>
              <a:rPr lang="cs-CZ" sz="2400" b="1" dirty="0"/>
              <a:t>:</a:t>
            </a:r>
          </a:p>
          <a:p>
            <a:pPr marL="0" indent="0">
              <a:buNone/>
            </a:pPr>
            <a:r>
              <a:rPr lang="cs-CZ" sz="2400" b="1" dirty="0"/>
              <a:t>Jako celoživotní, citová náklonnost ke stejnému pohlaví, intenzivnější prožívání situací, fyzická blízkost ke stejnému pohlaví. </a:t>
            </a:r>
          </a:p>
        </p:txBody>
      </p:sp>
    </p:spTree>
    <p:extLst>
      <p:ext uri="{BB962C8B-B14F-4D97-AF65-F5344CB8AC3E}">
        <p14:creationId xmlns:p14="http://schemas.microsoft.com/office/powerpoint/2010/main" val="15822008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764</Words>
  <Application>Microsoft Office PowerPoint</Application>
  <PresentationFormat>Širokoúhlá obrazovka</PresentationFormat>
  <Paragraphs>84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Motiv Office</vt:lpstr>
      <vt:lpstr>Registrované partnerství</vt:lpstr>
      <vt:lpstr>Registrované partnerství</vt:lpstr>
      <vt:lpstr>Homosexualita</vt:lpstr>
      <vt:lpstr>Registrovaná partnerství</vt:lpstr>
      <vt:lpstr>Uznávání registrovaných partnerství</vt:lpstr>
      <vt:lpstr>Co musí osoby předložit</vt:lpstr>
      <vt:lpstr>Registrovaná partnerství v některých zemích EU</vt:lpstr>
      <vt:lpstr>Prezentace aplikace PowerPoint</vt:lpstr>
      <vt:lpstr>Projevy</vt:lpstr>
      <vt:lpstr>Teorie rolí </vt:lpstr>
      <vt:lpstr>Specifika </vt:lpstr>
      <vt:lpstr>Rozdělení rolí</vt:lpstr>
      <vt:lpstr>Řešení konfliktů</vt:lpstr>
      <vt:lpstr>Intimní soužití</vt:lpstr>
      <vt:lpstr>Životní cyklus lesbického vztahu</vt:lpstr>
      <vt:lpstr>Registrované partnerství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Registrované partnerství &lt;P&gt; 6. Předmanželské vztahy, klady a rizika střídání partnerů &lt;P&gt; 7. Uzavření manželství (občanský a církevní). Legislativní, sociální a vztahové dimenze &lt;P&gt; 8. Manželství a výchova k~manželství. Realizace dané výchovy ve školním prostředí &lt;P&gt; 9. Rodičovství a výchova k~rodičovství &lt;P&gt; 10. Řešení partnerských (manželských) krizí. Nevěra – projevy a možná rizika nevěry &lt;P&gt; 11. Rozvod manželství. Negativní dopady rozvodu. Rozvodovost &lt;P&gt; 12. Rodina – vymezení pojmu, formy a funkce rodiny. Různé vymezení pojmu rodina na základě rozličných kritérií</dc:title>
  <dc:creator>jan0010</dc:creator>
  <cp:lastModifiedBy>jan0010</cp:lastModifiedBy>
  <cp:revision>5</cp:revision>
  <dcterms:created xsi:type="dcterms:W3CDTF">2024-02-20T17:28:35Z</dcterms:created>
  <dcterms:modified xsi:type="dcterms:W3CDTF">2024-03-07T16:34:51Z</dcterms:modified>
</cp:coreProperties>
</file>