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325" r:id="rId3"/>
    <p:sldId id="312" r:id="rId4"/>
    <p:sldId id="323" r:id="rId5"/>
    <p:sldId id="321" r:id="rId6"/>
    <p:sldId id="320" r:id="rId7"/>
    <p:sldId id="316" r:id="rId8"/>
    <p:sldId id="315" r:id="rId9"/>
    <p:sldId id="311" r:id="rId10"/>
    <p:sldId id="257" r:id="rId11"/>
    <p:sldId id="259" r:id="rId12"/>
    <p:sldId id="298" r:id="rId13"/>
    <p:sldId id="300" r:id="rId14"/>
    <p:sldId id="265" r:id="rId15"/>
    <p:sldId id="301" r:id="rId16"/>
    <p:sldId id="302" r:id="rId17"/>
    <p:sldId id="303" r:id="rId18"/>
    <p:sldId id="285" r:id="rId19"/>
    <p:sldId id="286" r:id="rId20"/>
    <p:sldId id="304" r:id="rId21"/>
    <p:sldId id="305" r:id="rId22"/>
    <p:sldId id="326" r:id="rId23"/>
    <p:sldId id="327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5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64818-069C-4748-A1EC-9F7D9D6C051F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D11B7-DAD3-4FDB-B8C0-420D44B446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406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Milena </a:t>
            </a:r>
            <a:r>
              <a:rPr lang="cs-CZ" dirty="0" err="1"/>
              <a:t>Lenderová</a:t>
            </a:r>
            <a:r>
              <a:rPr lang="cs-CZ" dirty="0"/>
              <a:t> ve své knize K hříchu i k modlitbě píše, že teprve mezi dvěma světovými válkami se začalo na manželství pohlížet jako na logické vyvrcholení lásky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CBDA6-530A-416C-8CEE-424589A4676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863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Až tedy od 1. ledna 1950 přestal být muž hlavou domácnosti podle zákona. Manželka už není podřízena svému manželovi, protože oba mají stejná manželská práva a stejné manželské povinnosti, které mají vykonávat každý podle svých schopností.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CBDA6-530A-416C-8CEE-424589A46766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215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C8FD4B-1F9F-4F2A-AEE1-AFEA3DD9A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DBF271E-35BC-4F52-A8F6-A5F6619A76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19E77E-3776-44DA-8F15-2353BE1E1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6032FE-C731-4065-B5A3-70314A5D1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3667A5-8010-45A6-801A-29AA2CC69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6143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24367-9EE1-4A45-A6A4-14CCCD13A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E2CE3C-92B2-4566-9940-00BF419C8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4933BC-1DB5-4365-B4C2-65DE0D5A0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256C14-F82D-44FC-BBC8-3F9B35AB2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D3D6E6-23CD-45B8-8EAE-FEE38867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3912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5AED2AD-25F3-4066-A17E-CC6511D2EE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19B82B4-91C8-4B72-9614-04E06EC6E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ABC5F4-2E5A-4325-A01B-2416EE617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6140F8-0E30-428B-A25C-BD95CDDDB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8BC4E2A-FD9C-41D3-8AFD-F13DBDCB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428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757126-37C5-4AE5-89B6-D0405B23F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87636A-BE52-4341-A4FA-CBB827DAB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2F9F925-38F2-4469-BB94-A9710647E1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412B9A-868F-40C5-92AB-99B2A515C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23138D-CE9B-4FD4-B634-8F4AE2C74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768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5AA210-00E5-4A1F-9E1C-7CB25C875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61ED460-4D8A-40D1-8087-6903D239BD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78A51E-F127-4EDE-9A9D-B94ED1A0D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5ABAA0A-B4AE-4CC4-90F9-05DDC68B3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38FA720-2D76-4655-97EC-CD24D4FD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193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B8DE3C-3E39-4DBB-B6EB-583C24200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419DC8-BCB7-4FEE-81C6-F6AAD30388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F09A241-DFBE-4425-876B-F937FF078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6395C4-86EF-41CE-8C10-23116CD88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EB1C955-CBAB-4375-8C6C-2542CE34E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AB42DF-B989-4155-BA51-017C431CB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012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8AB3F3-86CE-41C4-BC9E-82F272EE7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8D65202-6116-4596-B044-B3D270B10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C0BB8F5-10B3-4904-BC53-C889479518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298D289-2DA3-42E6-AB52-EBA790130E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3BBEFFFA-1D8E-4B5E-A641-211F8E5E97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BFDB2BF-283F-483A-B015-E95C67623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5E4990D-8A84-46C9-871F-63CC0223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9A2783-2F4C-43DB-B11E-AE75BCC71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524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B8637-2B32-4A6C-B5AA-CD0ACD7B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82B1C18-62D2-431F-B8CA-EA403E3BC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004EFA9-F086-41A6-AC38-B478D91A1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DED818A9-F4A6-4539-B90D-38692388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120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D69B767-AC39-450D-AC1A-715DDC00A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EB4A06B-4822-482C-BDF9-1F74188E2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A2FCD3C-5AF9-4936-92AC-57B966913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6516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5A63C-05A0-4261-B572-C7BFD58DF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C742B2-854E-468C-8BD1-F92DBE4A06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EF75D74-A625-4521-8006-DE7FB02DE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E23E2C8-48E5-4A5C-A49E-50AC9F37E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2F7F4E-A966-42ED-8B13-F9F955667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152CDB7-F5FE-4CCE-ACBC-DB5D1315B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353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494B33-30A9-4EBE-A3BB-1C4D1657B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0C40B4-E725-4B2D-80BD-90B1C0D888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DC786C-0457-4478-A324-A94CB839C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6D6E31F-22BE-4F75-A08E-CDF33730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8563DBB-8EBC-466B-9A47-C2D11B83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E77E525-0716-490C-9DF0-A93C9A5C8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885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9F30A92-FA81-4EDE-AA42-247A6CDB5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622130D-DF8A-4C36-A86A-DC27A124DC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85589C-7ED4-405F-9D92-ED5548EA8C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BA944-1A1F-4635-A283-FA9B9FF40F24}" type="datetimeFigureOut">
              <a:rPr lang="cs-CZ" smtClean="0"/>
              <a:t>12.03.2025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B062CC-EC71-4687-9E14-8CB1E176CF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1C15E-7C1D-4188-89BC-800EA73C6C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97CD-5E1B-4EA7-95B5-6548386CD1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458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D60E5C-DD98-4785-B9EC-9CD34DFD14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9080" y="259080"/>
            <a:ext cx="11734800" cy="3063239"/>
          </a:xfrm>
        </p:spPr>
        <p:txBody>
          <a:bodyPr>
            <a:normAutofit fontScale="90000"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Uzavření manželství </a:t>
            </a:r>
            <a:b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(občanský a církevní). </a:t>
            </a:r>
            <a:b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cs-CZ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Legislativní, sociální a vztahové dimenze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9D6BC87-0FB6-43B8-90A4-E4B822F288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50280"/>
            <a:ext cx="9144000" cy="548640"/>
          </a:xfrm>
        </p:spPr>
        <p:txBody>
          <a:bodyPr/>
          <a:lstStyle/>
          <a:p>
            <a:r>
              <a:rPr lang="cs-CZ">
                <a:latin typeface="Arial" panose="020B0604020202020204" pitchFamily="34" charset="0"/>
                <a:cs typeface="Arial" panose="020B0604020202020204" pitchFamily="34" charset="0"/>
              </a:rPr>
              <a:t>Výchova k partnerství, manželství a rodičovství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26031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6132"/>
          </a:xfrm>
        </p:spPr>
        <p:txBody>
          <a:bodyPr>
            <a:noAutofit/>
          </a:bodyPr>
          <a:lstStyle/>
          <a:p>
            <a:r>
              <a:rPr lang="cs-CZ" sz="5400" b="1" dirty="0"/>
              <a:t>Fáze manželství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052737"/>
            <a:ext cx="10944225" cy="5124227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1. fáze - tzv. mladé manželství</a:t>
            </a:r>
            <a:r>
              <a:rPr lang="cs-CZ" b="1" dirty="0"/>
              <a:t> (sňatek snoubenců - narození dítěte)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Diskusní témata:</a:t>
            </a:r>
            <a:endParaRPr lang="cs-CZ" dirty="0"/>
          </a:p>
          <a:p>
            <a:pPr>
              <a:buNone/>
            </a:pPr>
            <a:r>
              <a:rPr lang="cs-CZ" dirty="0"/>
              <a:t>	sňatečnost, ekonomické postavení rodiny, posun hodnot, potratovost, předmanželské vztahy, přebírání hodnot z původních rodin atd.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2. fáze - narození dítěte</a:t>
            </a:r>
            <a:endParaRPr lang="cs-CZ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Diskusní témata:</a:t>
            </a:r>
            <a:endParaRPr lang="cs-CZ" dirty="0"/>
          </a:p>
          <a:p>
            <a:pPr>
              <a:buNone/>
            </a:pPr>
            <a:r>
              <a:rPr lang="cs-CZ" b="1" dirty="0"/>
              <a:t>	</a:t>
            </a:r>
            <a:r>
              <a:rPr lang="cs-CZ" dirty="0"/>
              <a:t>zvládnutí výchovných stylů, příprava na profesní dráhu, budování vlastní kariéry, výchova dětí prarodiči atd.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5400" b="1" dirty="0"/>
              <a:t>Fáze manželství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  <a:p>
            <a:r>
              <a:rPr lang="cs-CZ" b="1" dirty="0">
                <a:solidFill>
                  <a:srgbClr val="FF0000"/>
                </a:solidFill>
              </a:rPr>
              <a:t>3. fáze - odchod dítěte z rodiny </a:t>
            </a:r>
            <a:r>
              <a:rPr lang="cs-CZ" b="1" dirty="0"/>
              <a:t>– (přirozený rozpad rodiny)</a:t>
            </a:r>
          </a:p>
          <a:p>
            <a:pPr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Diskusní témata:</a:t>
            </a:r>
            <a:endParaRPr lang="cs-CZ" dirty="0"/>
          </a:p>
          <a:p>
            <a:pPr>
              <a:buNone/>
            </a:pPr>
            <a:r>
              <a:rPr lang="cs-CZ" b="1" dirty="0"/>
              <a:t>	</a:t>
            </a:r>
            <a:r>
              <a:rPr lang="cs-CZ" dirty="0"/>
              <a:t>převládající volnočasové aktivity, koníčky, možnost vzniku nevěry, pomoc dětem v budoucích partnerských vztazích atd.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Význam sňatku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lékaři středověku: Láska je nemoc, kterou je třeba léčit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spojení sňatku s city pouze výjimečné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sňatek = politická, dynastická, ale také ekonomická záležitost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sňatek jako logické vyvrcholení lás­ky až v meziválečném období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685472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52650" y="1131094"/>
            <a:ext cx="7886700" cy="612848"/>
          </a:xfrm>
        </p:spPr>
        <p:txBody>
          <a:bodyPr>
            <a:normAutofit/>
          </a:bodyPr>
          <a:lstStyle/>
          <a:p>
            <a:r>
              <a:rPr lang="cs-CZ" sz="3600" b="1" dirty="0"/>
              <a:t>Rovnoprávnost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b="1" dirty="0"/>
              <a:t>Zákoník z r.1812 ukládal manželce:</a:t>
            </a:r>
          </a:p>
          <a:p>
            <a:pPr marL="0" indent="0">
              <a:buNone/>
            </a:pPr>
            <a:endParaRPr lang="cs-CZ" b="1" dirty="0"/>
          </a:p>
          <a:p>
            <a:pPr lvl="1"/>
            <a:r>
              <a:rPr lang="cs-CZ" dirty="0"/>
              <a:t>bydlet s manželem</a:t>
            </a:r>
          </a:p>
          <a:p>
            <a:pPr lvl="1"/>
            <a:r>
              <a:rPr lang="cs-CZ" dirty="0"/>
              <a:t>pomáhat mu v jeho výdělečné činnosti</a:t>
            </a:r>
          </a:p>
          <a:p>
            <a:pPr lvl="1"/>
            <a:r>
              <a:rPr lang="cs-CZ" dirty="0"/>
              <a:t>plnit, co on, hlava rodiny, přikázal</a:t>
            </a:r>
          </a:p>
          <a:p>
            <a:endParaRPr lang="cs-CZ" b="1" dirty="0"/>
          </a:p>
          <a:p>
            <a:r>
              <a:rPr lang="cs-CZ" b="1" dirty="0"/>
              <a:t>Rovnoprávnost manželkám přinesl až Zákon o právu rodinném z roku 1949 </a:t>
            </a:r>
            <a:r>
              <a:rPr lang="pl-PL" b="1" dirty="0"/>
              <a:t>(s účinností od 1. ledna 1950)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5974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46960" y="286606"/>
            <a:ext cx="7543800" cy="766131"/>
          </a:xfrm>
        </p:spPr>
        <p:txBody>
          <a:bodyPr>
            <a:noAutofit/>
          </a:bodyPr>
          <a:lstStyle/>
          <a:p>
            <a:r>
              <a:rPr lang="cs-CZ" sz="5400" b="1" dirty="0"/>
              <a:t>Přelom 19. – 20. století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5375" y="1609725"/>
            <a:ext cx="10658475" cy="43313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/>
              <a:t>Měšťanský model manželství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muž</a:t>
            </a:r>
            <a:r>
              <a:rPr lang="cs-CZ" dirty="0"/>
              <a:t> vstupuje do manželství přibližně kolem 30 let, se zajištěnou pozici s cílem uživit rodinu, bohaté předmanželské zkušenosti (tzn. včetně velkého rizika některé z dobových pohlavně přenosných nemocí) </a:t>
            </a:r>
          </a:p>
          <a:p>
            <a:pPr>
              <a:buNone/>
            </a:pPr>
            <a:r>
              <a:rPr lang="cs-CZ" dirty="0"/>
              <a:t>	</a:t>
            </a:r>
          </a:p>
          <a:p>
            <a:pPr>
              <a:buNone/>
            </a:pPr>
            <a:r>
              <a:rPr lang="cs-CZ" b="1" dirty="0">
                <a:solidFill>
                  <a:srgbClr val="FF0000"/>
                </a:solidFill>
              </a:rPr>
              <a:t>	žena</a:t>
            </a:r>
            <a:r>
              <a:rPr lang="cs-CZ" dirty="0"/>
              <a:t> (kolem 20. let) předpokládalo se věno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10640" y="304801"/>
            <a:ext cx="9845040" cy="753340"/>
          </a:xfrm>
        </p:spPr>
        <p:txBody>
          <a:bodyPr>
            <a:noAutofit/>
          </a:bodyPr>
          <a:lstStyle/>
          <a:p>
            <a:pPr algn="l"/>
            <a:r>
              <a:rPr lang="cs-CZ" sz="5400" b="1" dirty="0"/>
              <a:t>Vývoj manželství  ve 20. století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781843" y="2560166"/>
            <a:ext cx="5697138" cy="3239693"/>
          </a:xfrm>
        </p:spPr>
        <p:txBody>
          <a:bodyPr/>
          <a:lstStyle/>
          <a:p>
            <a:pPr algn="l"/>
            <a:endParaRPr lang="cs-CZ" b="1" dirty="0"/>
          </a:p>
        </p:txBody>
      </p:sp>
      <p:pic>
        <p:nvPicPr>
          <p:cNvPr id="5" name="Zástupný symbol pro obsah 3" descr="snatky_195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36320" y="1058141"/>
            <a:ext cx="10119361" cy="5521942"/>
          </a:xfrm>
        </p:spPr>
      </p:pic>
    </p:spTree>
    <p:extLst>
      <p:ext uri="{BB962C8B-B14F-4D97-AF65-F5344CB8AC3E}">
        <p14:creationId xmlns:p14="http://schemas.microsoft.com/office/powerpoint/2010/main" val="14303537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natky,rozvody_1950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38400" y="365760"/>
            <a:ext cx="7653855" cy="5930975"/>
          </a:xfrm>
        </p:spPr>
      </p:pic>
    </p:spTree>
    <p:extLst>
      <p:ext uri="{BB962C8B-B14F-4D97-AF65-F5344CB8AC3E}">
        <p14:creationId xmlns:p14="http://schemas.microsoft.com/office/powerpoint/2010/main" val="16536078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3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48886" y="322174"/>
            <a:ext cx="9398234" cy="5819545"/>
          </a:xfrm>
        </p:spPr>
      </p:pic>
    </p:spTree>
    <p:extLst>
      <p:ext uri="{BB962C8B-B14F-4D97-AF65-F5344CB8AC3E}">
        <p14:creationId xmlns:p14="http://schemas.microsoft.com/office/powerpoint/2010/main" val="4118341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5360" y="411480"/>
            <a:ext cx="10149840" cy="1493520"/>
          </a:xfrm>
        </p:spPr>
        <p:txBody>
          <a:bodyPr>
            <a:noAutofit/>
          </a:bodyPr>
          <a:lstStyle/>
          <a:p>
            <a:r>
              <a:rPr lang="cs-CZ" sz="4800" b="1" dirty="0"/>
              <a:t>Děti narozené v manželském </a:t>
            </a:r>
            <a:br>
              <a:rPr lang="cs-CZ" sz="4800" b="1" dirty="0"/>
            </a:br>
            <a:r>
              <a:rPr lang="cs-CZ" sz="4800" b="1" dirty="0"/>
              <a:t>a mimomanželském prostředí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4840" y="2103120"/>
            <a:ext cx="10972800" cy="4114800"/>
          </a:xfrm>
        </p:spPr>
        <p:txBody>
          <a:bodyPr>
            <a:normAutofit/>
          </a:bodyPr>
          <a:lstStyle/>
          <a:p>
            <a:endParaRPr lang="cs-CZ" b="1" u="sng" cap="none" dirty="0">
              <a:solidFill>
                <a:srgbClr val="FF0000"/>
              </a:solidFill>
            </a:endParaRPr>
          </a:p>
          <a:p>
            <a:endParaRPr lang="cs-CZ" b="1" u="sng" dirty="0">
              <a:solidFill>
                <a:srgbClr val="FF0000"/>
              </a:solidFill>
            </a:endParaRPr>
          </a:p>
          <a:p>
            <a:endParaRPr lang="cs-CZ" b="1" u="sng" cap="none" dirty="0">
              <a:solidFill>
                <a:srgbClr val="FF0000"/>
              </a:solidFill>
            </a:endParaRPr>
          </a:p>
          <a:p>
            <a:r>
              <a:rPr lang="cs-CZ" sz="2800" b="1" u="sng" cap="none" dirty="0">
                <a:solidFill>
                  <a:srgbClr val="FF0000"/>
                </a:solidFill>
              </a:rPr>
              <a:t>Snaha:</a:t>
            </a:r>
          </a:p>
          <a:p>
            <a:endParaRPr lang="cs-CZ" sz="2800" b="1" u="sng" cap="none" dirty="0">
              <a:solidFill>
                <a:srgbClr val="FF0000"/>
              </a:solidFill>
            </a:endParaRPr>
          </a:p>
          <a:p>
            <a:r>
              <a:rPr lang="cs-CZ" sz="2800" cap="none" dirty="0"/>
              <a:t>- </a:t>
            </a:r>
            <a:r>
              <a:rPr lang="cs-CZ" sz="2800" cap="none" dirty="0">
                <a:solidFill>
                  <a:schemeClr val="tx1"/>
                </a:solidFill>
              </a:rPr>
              <a:t>aby se děti rodily do spokojeného a očekávaného prostředí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5337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346960" y="286605"/>
            <a:ext cx="7543800" cy="766132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/>
              <a:t>Po roce 2020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234440" y="1556791"/>
            <a:ext cx="10454640" cy="5014603"/>
          </a:xfrm>
        </p:spPr>
        <p:txBody>
          <a:bodyPr>
            <a:normAutofit/>
          </a:bodyPr>
          <a:lstStyle/>
          <a:p>
            <a:r>
              <a:rPr lang="cs-CZ" dirty="0"/>
              <a:t>rodiče </a:t>
            </a:r>
            <a:r>
              <a:rPr lang="cs-CZ" b="1" u="sng" dirty="0"/>
              <a:t>vyrůstali</a:t>
            </a:r>
            <a:r>
              <a:rPr lang="cs-CZ" dirty="0"/>
              <a:t> za jiných podmínek</a:t>
            </a:r>
          </a:p>
          <a:p>
            <a:r>
              <a:rPr lang="cs-CZ" dirty="0"/>
              <a:t>větší </a:t>
            </a:r>
            <a:r>
              <a:rPr lang="cs-CZ" b="1" u="sng" dirty="0"/>
              <a:t>odstup</a:t>
            </a:r>
            <a:r>
              <a:rPr lang="cs-CZ" dirty="0"/>
              <a:t> rodičů a dětí ve vlastní rodině, nevlastní a náhradní</a:t>
            </a:r>
          </a:p>
          <a:p>
            <a:r>
              <a:rPr lang="cs-CZ" dirty="0"/>
              <a:t>rodiče </a:t>
            </a:r>
            <a:r>
              <a:rPr lang="cs-CZ" b="1" u="sng" dirty="0"/>
              <a:t>neví</a:t>
            </a:r>
            <a:r>
              <a:rPr lang="cs-CZ" dirty="0"/>
              <a:t> jak mají vychovávat děti</a:t>
            </a:r>
          </a:p>
          <a:p>
            <a:r>
              <a:rPr lang="cs-CZ" dirty="0"/>
              <a:t>snížená </a:t>
            </a:r>
            <a:r>
              <a:rPr lang="cs-CZ" b="1" u="sng" dirty="0"/>
              <a:t>stabilita</a:t>
            </a:r>
            <a:r>
              <a:rPr lang="cs-CZ" dirty="0"/>
              <a:t> rodiny</a:t>
            </a:r>
          </a:p>
          <a:p>
            <a:r>
              <a:rPr lang="cs-CZ" dirty="0"/>
              <a:t>nízká </a:t>
            </a:r>
            <a:r>
              <a:rPr lang="cs-CZ" b="1" u="sng" dirty="0"/>
              <a:t>připravenost</a:t>
            </a:r>
            <a:r>
              <a:rPr lang="cs-CZ" dirty="0"/>
              <a:t> pro rodinný život </a:t>
            </a:r>
          </a:p>
          <a:p>
            <a:r>
              <a:rPr lang="cs-CZ" b="1" u="sng" dirty="0"/>
              <a:t>klesající</a:t>
            </a:r>
            <a:r>
              <a:rPr lang="cs-CZ" dirty="0"/>
              <a:t> počet rodin na počet obyvatel </a:t>
            </a:r>
          </a:p>
          <a:p>
            <a:r>
              <a:rPr lang="cs-CZ" b="1" u="sng" dirty="0"/>
              <a:t>efekt</a:t>
            </a:r>
            <a:r>
              <a:rPr lang="cs-CZ" dirty="0"/>
              <a:t> nesezdaného manželství</a:t>
            </a:r>
          </a:p>
          <a:p>
            <a:r>
              <a:rPr lang="cs-CZ" b="1" u="sng" dirty="0"/>
              <a:t>prodloužení</a:t>
            </a:r>
            <a:r>
              <a:rPr lang="cs-CZ" dirty="0"/>
              <a:t> doby života dětí v rodině</a:t>
            </a:r>
          </a:p>
        </p:txBody>
      </p:sp>
    </p:spTree>
    <p:extLst>
      <p:ext uri="{BB962C8B-B14F-4D97-AF65-F5344CB8AC3E}">
        <p14:creationId xmlns:p14="http://schemas.microsoft.com/office/powerpoint/2010/main" val="241079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63552" y="260649"/>
            <a:ext cx="6878518" cy="864095"/>
          </a:xfrm>
        </p:spPr>
        <p:txBody>
          <a:bodyPr>
            <a:noAutofit/>
          </a:bodyPr>
          <a:lstStyle/>
          <a:p>
            <a:r>
              <a:rPr lang="cs-CZ" sz="5400" b="1" dirty="0"/>
              <a:t>Definice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450" y="1124744"/>
            <a:ext cx="11696700" cy="547260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b="1" dirty="0"/>
              <a:t>Manželství představuje dobrovolné a trvalé společenství muže a ženy na základě zákonem stanoveného způsobu, přičemž hlavním účelem je založení rodiny a řádná výchova dětí.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právní a společenská instituce, která tvoří </a:t>
            </a:r>
            <a:r>
              <a:rPr lang="cs-CZ" sz="2000" dirty="0">
                <a:cs typeface="Times New Roman" panose="02020603050405020304" pitchFamily="18" charset="0"/>
              </a:rPr>
              <a:t>legislativní</a:t>
            </a:r>
            <a:r>
              <a:rPr lang="cs-CZ" sz="2000" dirty="0"/>
              <a:t> základ pro rodinu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cílem manželství je harmonické soužití obou partnerů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zákon počítá i s rozvodem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manželství máme monogamické a polygamické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2000" dirty="0"/>
              <a:t>Asie (muslimské náboženství)</a:t>
            </a:r>
          </a:p>
          <a:p>
            <a:r>
              <a:rPr lang="cs-CZ" sz="2000" dirty="0"/>
              <a:t>muslimský sňatek většinou organizují rodiče</a:t>
            </a:r>
          </a:p>
          <a:p>
            <a:r>
              <a:rPr lang="cs-CZ" sz="2000" dirty="0"/>
              <a:t>Absolutní právo manželů</a:t>
            </a:r>
          </a:p>
          <a:p>
            <a:pPr>
              <a:buNone/>
            </a:pPr>
            <a:endParaRPr lang="cs-CZ" sz="2000" b="1" dirty="0"/>
          </a:p>
          <a:p>
            <a:pPr>
              <a:buNone/>
            </a:pPr>
            <a:r>
              <a:rPr lang="cs-CZ" sz="2000" b="1" dirty="0"/>
              <a:t>	Manželství je společností respektovaný (legalizovaný) sexuální svazek, jako jeden z předpokladů k </a:t>
            </a:r>
            <a:r>
              <a:rPr lang="cs-CZ" sz="2000" b="1" u="sng" dirty="0"/>
              <a:t>založení rodiny.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8672091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528" y="365127"/>
            <a:ext cx="8568952" cy="831626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latin typeface="Calibri" pitchFamily="34" charset="0"/>
              </a:rPr>
              <a:t>Sňatkový podvodník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91544" y="1556793"/>
            <a:ext cx="8424936" cy="4968552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2400" dirty="0">
                <a:latin typeface="Calibri" pitchFamily="34" charset="0"/>
              </a:rPr>
              <a:t>Charakteristika-jak poznat opravdového </a:t>
            </a:r>
            <a:r>
              <a:rPr lang="cs-CZ" sz="2400" dirty="0">
                <a:solidFill>
                  <a:srgbClr val="FF0000"/>
                </a:solidFill>
                <a:latin typeface="Calibri" pitchFamily="34" charset="0"/>
              </a:rPr>
              <a:t>sňatkového podvodníka</a:t>
            </a:r>
            <a:r>
              <a:rPr lang="cs-CZ" sz="2400" dirty="0">
                <a:latin typeface="Calibri" pitchFamily="34" charset="0"/>
              </a:rPr>
              <a:t>?</a:t>
            </a:r>
            <a:endParaRPr lang="cs-CZ" sz="2400" b="1" dirty="0">
              <a:latin typeface="Calibri" pitchFamily="34" charset="0"/>
            </a:endParaRPr>
          </a:p>
          <a:p>
            <a:pPr algn="ctr">
              <a:buNone/>
            </a:pPr>
            <a:endParaRPr lang="cs-CZ" sz="2400" b="1" dirty="0">
              <a:latin typeface="Calibri" pitchFamily="34" charset="0"/>
            </a:endParaRPr>
          </a:p>
          <a:p>
            <a:pPr algn="ctr">
              <a:buNone/>
            </a:pPr>
            <a:r>
              <a:rPr lang="cs-CZ" sz="2400" b="1" dirty="0">
                <a:latin typeface="Calibri" pitchFamily="34" charset="0"/>
              </a:rPr>
              <a:t>Muž, ale i žena, kteří se vyznačují převážně těmito vlastnostmi:</a:t>
            </a:r>
          </a:p>
          <a:p>
            <a:pPr algn="ctr">
              <a:buNone/>
            </a:pPr>
            <a:endParaRPr lang="cs-CZ" sz="2400" b="1" dirty="0">
              <a:latin typeface="Calibri" pitchFamily="34" charset="0"/>
            </a:endParaRPr>
          </a:p>
          <a:p>
            <a:r>
              <a:rPr lang="cs-CZ" sz="2400" b="1" dirty="0">
                <a:latin typeface="Calibri" pitchFamily="34" charset="0"/>
              </a:rPr>
              <a:t>charismatický</a:t>
            </a:r>
          </a:p>
          <a:p>
            <a:pPr lvl="1"/>
            <a:r>
              <a:rPr lang="cs-CZ" b="1" dirty="0">
                <a:latin typeface="Calibri" pitchFamily="34" charset="0"/>
              </a:rPr>
              <a:t>komunikativní</a:t>
            </a:r>
          </a:p>
          <a:p>
            <a:pPr lvl="2"/>
            <a:r>
              <a:rPr lang="cs-CZ" sz="2400" b="1" dirty="0">
                <a:latin typeface="Calibri" pitchFamily="34" charset="0"/>
              </a:rPr>
              <a:t>přesvědčivý</a:t>
            </a:r>
          </a:p>
          <a:p>
            <a:pPr lvl="3"/>
            <a:r>
              <a:rPr lang="cs-CZ" sz="2400" b="1" dirty="0">
                <a:latin typeface="Calibri" pitchFamily="34" charset="0"/>
              </a:rPr>
              <a:t>atraktivní</a:t>
            </a:r>
          </a:p>
          <a:p>
            <a:pPr lvl="4"/>
            <a:r>
              <a:rPr lang="cs-CZ" sz="2400" b="1" dirty="0">
                <a:latin typeface="Calibri" pitchFamily="34" charset="0"/>
              </a:rPr>
              <a:t>šarmantní</a:t>
            </a:r>
          </a:p>
          <a:p>
            <a:pPr lvl="5"/>
            <a:r>
              <a:rPr lang="cs-CZ" sz="2400" b="1" dirty="0">
                <a:latin typeface="Calibri" pitchFamily="34" charset="0"/>
              </a:rPr>
              <a:t>důvěryhodný</a:t>
            </a:r>
          </a:p>
          <a:p>
            <a:pPr lvl="6"/>
            <a:r>
              <a:rPr lang="cs-CZ" sz="2400" b="1" dirty="0">
                <a:latin typeface="Calibri" pitchFamily="34" charset="0"/>
              </a:rPr>
              <a:t>zdvořilý</a:t>
            </a:r>
          </a:p>
          <a:p>
            <a:pPr lvl="7"/>
            <a:r>
              <a:rPr lang="cs-CZ" sz="2400" b="1" dirty="0">
                <a:latin typeface="Calibri" pitchFamily="34" charset="0"/>
              </a:rPr>
              <a:t>manipulativní</a:t>
            </a:r>
          </a:p>
        </p:txBody>
      </p:sp>
    </p:spTree>
    <p:extLst>
      <p:ext uri="{BB962C8B-B14F-4D97-AF65-F5344CB8AC3E}">
        <p14:creationId xmlns:p14="http://schemas.microsoft.com/office/powerpoint/2010/main" val="29985938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240" y="260648"/>
            <a:ext cx="11414760" cy="720081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latin typeface="Calibri" pitchFamily="34" charset="0"/>
              </a:rPr>
              <a:t>Společné znaky podvodníků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203960"/>
            <a:ext cx="11658600" cy="5393392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</a:pPr>
            <a:r>
              <a:rPr lang="cs-CZ" sz="2400" dirty="0">
                <a:latin typeface="Calibri" pitchFamily="34" charset="0"/>
              </a:rPr>
              <a:t>  </a:t>
            </a:r>
            <a:r>
              <a:rPr lang="cs-CZ" dirty="0">
                <a:latin typeface="Calibri" pitchFamily="34" charset="0"/>
              </a:rPr>
              <a:t>Nejprve se vás snaží omámit svým šarmem a vyvolat ve vás pocit, že si spolu opravdu rozumíte. Všichni umí dokonale lhát.</a:t>
            </a:r>
          </a:p>
          <a:p>
            <a:pPr marL="0" indent="0" algn="just">
              <a:lnSpc>
                <a:spcPct val="100000"/>
              </a:lnSpc>
            </a:pPr>
            <a:r>
              <a:rPr lang="cs-CZ" dirty="0">
                <a:latin typeface="Calibri" pitchFamily="34" charset="0"/>
              </a:rPr>
              <a:t>  Když pak zjistí, že máte konečně nasazené růžové brýle, „zaútočí“.  </a:t>
            </a:r>
          </a:p>
          <a:p>
            <a:pPr marL="0" indent="0" algn="just">
              <a:lnSpc>
                <a:spcPct val="100000"/>
              </a:lnSpc>
            </a:pPr>
            <a:r>
              <a:rPr lang="cs-CZ" dirty="0">
                <a:latin typeface="Calibri" pitchFamily="34" charset="0"/>
              </a:rPr>
              <a:t> Všichni chtějí vymámit z oběti peníze.</a:t>
            </a:r>
          </a:p>
          <a:p>
            <a:pPr marL="0" indent="0" algn="just">
              <a:lnSpc>
                <a:spcPct val="100000"/>
              </a:lnSpc>
              <a:spcBef>
                <a:spcPts val="450"/>
              </a:spcBef>
            </a:pPr>
            <a:r>
              <a:rPr lang="cs-CZ" dirty="0">
                <a:latin typeface="Calibri" pitchFamily="34" charset="0"/>
              </a:rPr>
              <a:t> Působí jako každý jiný muž/žena, který touží po seznámení a společném životě s vámi.</a:t>
            </a:r>
          </a:p>
          <a:p>
            <a:pPr marL="0" indent="0" algn="just">
              <a:lnSpc>
                <a:spcPct val="100000"/>
              </a:lnSpc>
              <a:spcBef>
                <a:spcPts val="450"/>
              </a:spcBef>
            </a:pPr>
            <a:r>
              <a:rPr lang="cs-CZ" dirty="0">
                <a:latin typeface="Calibri" pitchFamily="34" charset="0"/>
              </a:rPr>
              <a:t> Snaží se vzbudit v obětech důvěru a hrát na jejich city, snaží se být pozornými partnery, skládat jim komplimenty, zalichotí apod. </a:t>
            </a:r>
          </a:p>
          <a:p>
            <a:pPr marL="0" indent="0" algn="just">
              <a:lnSpc>
                <a:spcPct val="100000"/>
              </a:lnSpc>
              <a:spcBef>
                <a:spcPts val="450"/>
              </a:spcBef>
            </a:pPr>
            <a:r>
              <a:rPr lang="cs-CZ" dirty="0">
                <a:latin typeface="Calibri" pitchFamily="34" charset="0"/>
              </a:rPr>
              <a:t> Naslibují lásku, společný život ve dvou, přestěhování do plánovaného bydlení, založení rodiny, prostě po čem daná oběť právě touží.  </a:t>
            </a:r>
          </a:p>
          <a:p>
            <a:pPr marL="0" indent="0" algn="just">
              <a:lnSpc>
                <a:spcPct val="100000"/>
              </a:lnSpc>
            </a:pPr>
            <a:endParaRPr lang="cs-CZ" dirty="0">
              <a:latin typeface="Calibri" pitchFamily="34" charset="0"/>
            </a:endParaRP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365946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240" y="260648"/>
            <a:ext cx="11414760" cy="720081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latin typeface="Calibri" pitchFamily="34" charset="0"/>
              </a:rPr>
              <a:t>Společné znaky podvodníků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203960"/>
            <a:ext cx="11658600" cy="539339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cs-CZ" b="1" dirty="0">
                <a:latin typeface="Calibri" pitchFamily="34" charset="0"/>
              </a:rPr>
              <a:t>Za vaše peníze si pořídí cokoliv, o čem si myslí, že na vás zapůsobí </a:t>
            </a:r>
          </a:p>
          <a:p>
            <a:pPr algn="just">
              <a:lnSpc>
                <a:spcPct val="150000"/>
              </a:lnSpc>
            </a:pPr>
            <a:r>
              <a:rPr lang="cs-CZ" b="1" dirty="0">
                <a:latin typeface="Calibri" pitchFamily="34" charset="0"/>
              </a:rPr>
              <a:t>→ </a:t>
            </a:r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půjčka </a:t>
            </a:r>
            <a:r>
              <a:rPr lang="cs-CZ" b="1" dirty="0">
                <a:latin typeface="Calibri" pitchFamily="34" charset="0"/>
              </a:rPr>
              <a:t>na koupi stavebního materiálu, pro stavbu rodinného domu, ve kterém budete společně žít; </a:t>
            </a:r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půjčku</a:t>
            </a:r>
            <a:r>
              <a:rPr lang="cs-CZ" b="1" dirty="0">
                <a:latin typeface="Calibri" pitchFamily="34" charset="0"/>
              </a:rPr>
              <a:t> na byt, který pro vás chce rekonstruovat, a do kterého se máte následně odstěhovat; </a:t>
            </a:r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půjčka </a:t>
            </a:r>
            <a:r>
              <a:rPr lang="cs-CZ" b="1" dirty="0">
                <a:latin typeface="Calibri" pitchFamily="34" charset="0"/>
              </a:rPr>
              <a:t>na řešení složitých životních situací, jako je nemoc či nutná operace jeho dítěte, smrt v rodině nebo jakákoliv jiná pomoc jeho nejbližším v krizi (mnohdy vymyšlená, nahraná).</a:t>
            </a:r>
          </a:p>
          <a:p>
            <a:pPr algn="ctr">
              <a:lnSpc>
                <a:spcPct val="150000"/>
              </a:lnSpc>
            </a:pPr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Jakmile jde do tuhého, podvodník zmizí a zanechá po sobě spoušť.</a:t>
            </a:r>
          </a:p>
          <a:p>
            <a:pPr algn="ctr">
              <a:lnSpc>
                <a:spcPct val="150000"/>
              </a:lnSpc>
            </a:pPr>
            <a:endParaRPr lang="cs-CZ" b="1" dirty="0">
              <a:solidFill>
                <a:srgbClr val="FF0000"/>
              </a:solidFill>
              <a:latin typeface="Calibri" pitchFamily="34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cs-CZ" b="1" dirty="0">
                <a:latin typeface="Calibri" pitchFamily="34" charset="0"/>
              </a:rPr>
              <a:t>Pokud se  stane, že vás nějaký partner požádá o peníze, zpozorněte! 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337596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6240" y="260648"/>
            <a:ext cx="11414760" cy="720081"/>
          </a:xfrm>
        </p:spPr>
        <p:txBody>
          <a:bodyPr>
            <a:noAutofit/>
          </a:bodyPr>
          <a:lstStyle/>
          <a:p>
            <a:pPr algn="ctr"/>
            <a:r>
              <a:rPr lang="cs-CZ" sz="6000" b="1" dirty="0">
                <a:latin typeface="Calibri" pitchFamily="34" charset="0"/>
              </a:rPr>
              <a:t>Společné znaky podvodníků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" y="1203960"/>
            <a:ext cx="11658600" cy="5393392"/>
          </a:xfrm>
        </p:spPr>
        <p:txBody>
          <a:bodyPr>
            <a:normAutofit/>
          </a:bodyPr>
          <a:lstStyle/>
          <a:p>
            <a:endParaRPr lang="cs-CZ" sz="1800" b="1" dirty="0"/>
          </a:p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  <a:latin typeface="Calibri" pitchFamily="34" charset="0"/>
              </a:rPr>
              <a:t>Pokud se k vám chce podobný jedinec nastěhovat, případně si od vás chce půjčit větší obnos peněz, položte si následující otázky:</a:t>
            </a:r>
          </a:p>
          <a:p>
            <a:pPr marL="0" indent="0">
              <a:buNone/>
            </a:pPr>
            <a:endParaRPr lang="cs-CZ" b="1" dirty="0"/>
          </a:p>
          <a:p>
            <a:pPr algn="just"/>
            <a:r>
              <a:rPr lang="cs-CZ" dirty="0">
                <a:latin typeface="Calibri" pitchFamily="34" charset="0"/>
              </a:rPr>
              <a:t>Jak dlouho toho pána znám?</a:t>
            </a:r>
          </a:p>
          <a:p>
            <a:pPr algn="just"/>
            <a:r>
              <a:rPr lang="cs-CZ" dirty="0">
                <a:latin typeface="Calibri" pitchFamily="34" charset="0"/>
              </a:rPr>
              <a:t>Zná ho někdo z mých přátel, doporučil mi ho někdo z mých blízkých, kterým věřím?</a:t>
            </a:r>
          </a:p>
          <a:p>
            <a:pPr algn="just"/>
            <a:r>
              <a:rPr lang="cs-CZ" dirty="0">
                <a:latin typeface="Calibri" pitchFamily="34" charset="0"/>
              </a:rPr>
              <a:t>Vzala jsem ho někdy do jejich společnosti, líbil se jim, působil na ně důvěryhodně?</a:t>
            </a:r>
          </a:p>
          <a:p>
            <a:pPr algn="just"/>
            <a:r>
              <a:rPr lang="cs-CZ" dirty="0">
                <a:latin typeface="Calibri" pitchFamily="34" charset="0"/>
              </a:rPr>
              <a:t>Co o něm vím? Pokud znám jen jméno a příjmení, není to mnoho, a navíc, jméno a příjmení může být falešné!</a:t>
            </a:r>
          </a:p>
          <a:p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1018488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7840" y="396241"/>
            <a:ext cx="9128760" cy="838199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Vymezení manželství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" y="1417320"/>
            <a:ext cx="11734800" cy="5242559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000" b="1" dirty="0"/>
              <a:t>Manželství je právní stav.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000" b="1" dirty="0"/>
              <a:t>Manželství se uzavírá na základě svobodného a souhlasného prohlášení muže a ženy o dobrovolném vstupu do manželství,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000" b="1" dirty="0"/>
              <a:t>Prohlášení se činí veřejně, za přítomnosti dvou svědků.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000" b="1" dirty="0"/>
              <a:t>Jde o svazek muže a ženy, tedy o právní poměr mezi osobami různého pohlaví.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000" b="1" dirty="0"/>
              <a:t>Sňatek může být:  </a:t>
            </a:r>
          </a:p>
          <a:p>
            <a:pPr marL="4114800" lvl="8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000" b="1" dirty="0"/>
              <a:t>občanský (civilní) </a:t>
            </a:r>
          </a:p>
          <a:p>
            <a:pPr marL="4114800" lvl="8" indent="-457200"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000" b="1" dirty="0"/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cs-CZ" sz="3000" b="1" dirty="0"/>
              <a:t>				-    církevní</a:t>
            </a:r>
          </a:p>
          <a:p>
            <a:pPr algn="l"/>
            <a:endParaRPr lang="cs-CZ" sz="30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000" b="1" dirty="0"/>
              <a:t>Osoby stejného pohlaví uzavírají registrované partnerství.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sz="3000" b="1" dirty="0"/>
              <a:t>Způsob zániku manželství (rozvod) je upraven taktéž zákonem.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0BA6ED0B-6703-4CE6-8399-F8DAA6A2A294}"/>
              </a:ext>
            </a:extLst>
          </p:cNvPr>
          <p:cNvSpPr/>
          <p:nvPr/>
        </p:nvSpPr>
        <p:spPr>
          <a:xfrm rot="20411328">
            <a:off x="3200401" y="41277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95BC2A6B-E59C-4A87-B7B1-CA790C8EB8C9}"/>
              </a:ext>
            </a:extLst>
          </p:cNvPr>
          <p:cNvSpPr/>
          <p:nvPr/>
        </p:nvSpPr>
        <p:spPr>
          <a:xfrm rot="285966">
            <a:off x="3258635" y="472116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266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Nesezdané</a:t>
            </a:r>
            <a:r>
              <a:rPr lang="cs-CZ" b="1" dirty="0"/>
              <a:t> páry </a:t>
            </a:r>
            <a:br>
              <a:rPr lang="cs-CZ" dirty="0"/>
            </a:br>
            <a:r>
              <a:rPr lang="cs-CZ" dirty="0"/>
              <a:t>			(druh + družka)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28600" y="1690690"/>
            <a:ext cx="11704320" cy="49996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/>
              <a:t>Odlišujeme: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-   páry, které spolu žijí v jedné domácnosti </a:t>
            </a:r>
            <a:r>
              <a:rPr lang="cs-CZ" u="sng" dirty="0"/>
              <a:t>bez vize 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    	uzavřít manželství (důvody </a:t>
            </a:r>
            <a:r>
              <a:rPr lang="cs-CZ" dirty="0" err="1"/>
              <a:t>ekon</a:t>
            </a:r>
            <a:r>
              <a:rPr lang="cs-CZ" dirty="0"/>
              <a:t>., např. byt, práce, časové aj. motivy),</a:t>
            </a:r>
          </a:p>
          <a:p>
            <a:pPr>
              <a:lnSpc>
                <a:spcPct val="110000"/>
              </a:lnSpc>
              <a:spcBef>
                <a:spcPts val="0"/>
              </a:spcBef>
              <a:buFontTx/>
              <a:buChar char="-"/>
            </a:pPr>
            <a:r>
              <a:rPr lang="cs-CZ" dirty="0"/>
              <a:t>   páry, které praktikují tzv. </a:t>
            </a:r>
            <a:r>
              <a:rPr lang="cs-CZ" u="sng" dirty="0"/>
              <a:t>manželství na zkoušku</a:t>
            </a:r>
            <a:r>
              <a:rPr lang="cs-CZ" dirty="0"/>
              <a:t>, tzn. před uzavřením sňatku.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 Podle zákona však v našem právním prostředí </a:t>
            </a:r>
            <a:r>
              <a:rPr lang="cs-CZ" u="sng" dirty="0">
                <a:solidFill>
                  <a:srgbClr val="FF0000"/>
                </a:solidFill>
              </a:rPr>
              <a:t>není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nesezdané soužití stavěno na úroveň manželství.</a:t>
            </a:r>
          </a:p>
          <a:p>
            <a:pPr>
              <a:buNone/>
            </a:pPr>
            <a:r>
              <a:rPr lang="cs-CZ" dirty="0"/>
              <a:t>						</a:t>
            </a:r>
            <a:r>
              <a:rPr lang="cs-CZ" b="1" dirty="0"/>
              <a:t>Kohabitace</a:t>
            </a:r>
            <a:endParaRPr lang="cs-CZ" dirty="0"/>
          </a:p>
          <a:p>
            <a:pPr>
              <a:buNone/>
            </a:pPr>
            <a:r>
              <a:rPr lang="cs-CZ" dirty="0"/>
              <a:t>–</a:t>
            </a:r>
            <a:r>
              <a:rPr lang="cs-CZ" b="1" dirty="0"/>
              <a:t> soužití dvou partnerů v sexuálním vztahu, bez legalizace vzájemného vztahu, tzn. mimo manželství</a:t>
            </a:r>
          </a:p>
          <a:p>
            <a:pPr>
              <a:buNone/>
            </a:pPr>
            <a:r>
              <a:rPr lang="cs-CZ" dirty="0"/>
              <a:t>			                     </a:t>
            </a:r>
            <a:r>
              <a:rPr lang="cs-CZ" b="1" dirty="0">
                <a:solidFill>
                  <a:srgbClr val="FF0000"/>
                </a:solidFill>
              </a:rPr>
              <a:t>klady   x    rizika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032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67840" y="332657"/>
            <a:ext cx="7729776" cy="792088"/>
          </a:xfrm>
        </p:spPr>
        <p:txBody>
          <a:bodyPr>
            <a:noAutofit/>
          </a:bodyPr>
          <a:lstStyle/>
          <a:p>
            <a:r>
              <a:rPr lang="cs-CZ" b="1" dirty="0"/>
              <a:t>Neplatnost manželství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11480" y="1268760"/>
            <a:ext cx="11490959" cy="525658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Porušení principu monogamie  - tzv. bigamie</a:t>
            </a:r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Kdy u jednoho z manželů došlo k uzavření dalšího manželství s osobou, přičemž dřívější manželství stále trvá, nebo s osobou, která uzavřela registrované partnerství, a toto partnerství trvá.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2. Příbuzenský poměr </a:t>
            </a:r>
            <a:br>
              <a:rPr lang="cs-CZ" dirty="0"/>
            </a:br>
            <a:r>
              <a:rPr lang="cs-CZ" dirty="0"/>
              <a:t>Za neplatné bude považováno manželství, uzavřené mezi předky a potomky nebo mezi sourozenci. </a:t>
            </a:r>
          </a:p>
          <a:p>
            <a:endParaRPr lang="cs-CZ" dirty="0"/>
          </a:p>
          <a:p>
            <a:r>
              <a:rPr lang="cs-CZ" b="1" dirty="0">
                <a:solidFill>
                  <a:srgbClr val="FF0000"/>
                </a:solidFill>
              </a:rPr>
              <a:t>3. Nedostatečný věk </a:t>
            </a:r>
          </a:p>
          <a:p>
            <a:r>
              <a:rPr lang="cs-CZ" dirty="0"/>
              <a:t>Způsobilost pro uzavření sňatku je přiznána fyzické osobě starší 18 let. Výjimečně lze povolit uzavření manželství osobě mladší 18 let a zároveň starší 16 let.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0108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09800" y="404666"/>
            <a:ext cx="7315200" cy="936103"/>
          </a:xfrm>
        </p:spPr>
        <p:txBody>
          <a:bodyPr>
            <a:normAutofit/>
          </a:bodyPr>
          <a:lstStyle/>
          <a:p>
            <a:r>
              <a:rPr lang="cs-CZ" sz="5400" b="1" dirty="0"/>
              <a:t>Neplatnost manželství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5760" y="1340769"/>
            <a:ext cx="11551919" cy="511256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4. Duševní porucha </a:t>
            </a:r>
          </a:p>
          <a:p>
            <a:r>
              <a:rPr lang="cs-CZ" dirty="0"/>
              <a:t>Osoba zbavená způsobilostí k právním úkonům a osoba, která trpí duševní poruchou, jež by měla za následek zbavení způsobilosti k právním úkonům, nemůže uzavřít manželství vůbec. </a:t>
            </a: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5. Vada právního úkonu </a:t>
            </a:r>
          </a:p>
          <a:p>
            <a:r>
              <a:rPr lang="cs-CZ" dirty="0"/>
              <a:t>Rozeznáváme tři důvody vad: bezprávná výhrůžka, omyl, týkající se totožnosti snoubence či snoubenky, a omyl, týkající se povahy právního úkonu.</a:t>
            </a:r>
          </a:p>
          <a:p>
            <a:endParaRPr lang="cs-CZ" dirty="0"/>
          </a:p>
          <a:p>
            <a:r>
              <a:rPr lang="cs-CZ" dirty="0"/>
              <a:t>Manželství, které vzniklo i přes překážku manželství, je platné a má právní následky do doby, než je soudem prohlášeno za neplatné.</a:t>
            </a:r>
          </a:p>
          <a:p>
            <a:endParaRPr lang="cs-CZ" dirty="0"/>
          </a:p>
          <a:p>
            <a:r>
              <a:rPr lang="cs-CZ" dirty="0"/>
              <a:t>Manželství zaniká i změnou pohlaví.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0740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67000" y="396241"/>
            <a:ext cx="6858000" cy="1005839"/>
          </a:xfrm>
        </p:spPr>
        <p:txBody>
          <a:bodyPr>
            <a:normAutofit/>
          </a:bodyPr>
          <a:lstStyle/>
          <a:p>
            <a:r>
              <a:rPr lang="cs-CZ" b="1" dirty="0"/>
              <a:t>Civilní sňatek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6240" y="1752600"/>
            <a:ext cx="11247119" cy="4709159"/>
          </a:xfrm>
        </p:spPr>
        <p:txBody>
          <a:bodyPr>
            <a:normAutofit/>
          </a:bodyPr>
          <a:lstStyle/>
          <a:p>
            <a:r>
              <a:rPr lang="cs-CZ" sz="2800" dirty="0"/>
              <a:t>Manželství se uzavírá v místě, které určí úřad. </a:t>
            </a:r>
          </a:p>
          <a:p>
            <a:r>
              <a:rPr lang="cs-CZ" sz="2800" dirty="0"/>
              <a:t>Jsou možné výjimky: např. uzavřít sňatek na kterémkoliv místě musí však být povoleno matričním úřadem.</a:t>
            </a:r>
          </a:p>
          <a:p>
            <a:endParaRPr lang="cs-CZ" sz="2800" dirty="0"/>
          </a:p>
          <a:p>
            <a:r>
              <a:rPr lang="cs-CZ" sz="2800" dirty="0"/>
              <a:t>Manželství je uzavřeno na základě čestného a svobodného prohlášení obou snoubenců o tom, že společně vstupují do manželství</a:t>
            </a:r>
            <a:r>
              <a:rPr lang="cs-CZ" sz="2800"/>
              <a:t>. </a:t>
            </a:r>
          </a:p>
          <a:p>
            <a:r>
              <a:rPr lang="cs-CZ" sz="2800"/>
              <a:t>Takové </a:t>
            </a:r>
            <a:r>
              <a:rPr lang="cs-CZ" sz="2800" dirty="0"/>
              <a:t>prohlášení musí být učiněno před obecním úřadem pověřeným vést matriky, popřípadě úřadem, který plní jeho funkci.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6904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667000" y="396240"/>
            <a:ext cx="6858000" cy="875755"/>
          </a:xfrm>
        </p:spPr>
        <p:txBody>
          <a:bodyPr>
            <a:normAutofit/>
          </a:bodyPr>
          <a:lstStyle/>
          <a:p>
            <a:r>
              <a:rPr lang="cs-CZ" sz="5400" b="1" dirty="0"/>
              <a:t>Církevní sňatek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35280" y="2333352"/>
            <a:ext cx="11521439" cy="4128407"/>
          </a:xfrm>
        </p:spPr>
        <p:txBody>
          <a:bodyPr/>
          <a:lstStyle/>
          <a:p>
            <a:r>
              <a:rPr lang="cs-CZ" sz="2800" dirty="0"/>
              <a:t>Manželský svazek musí být uzavřen před oddávajícím místním ordinářem nebo farářem anebo před knězem nebo jáhnem od některého z nich pověřeným a přede dvěma svědky. </a:t>
            </a:r>
          </a:p>
          <a:p>
            <a:endParaRPr lang="cs-CZ" sz="2800" dirty="0"/>
          </a:p>
          <a:p>
            <a:r>
              <a:rPr lang="cs-CZ" sz="2800" dirty="0"/>
              <a:t>Manželství se uzavírá ve farnosti, kde má některý ze snoubenců trvalé nebo přechodné bydliště nebo tam alespoň po dobu jednoho měsíce pobývá.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18741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Současný názor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 anchorCtr="1">
            <a:normAutofit/>
          </a:bodyPr>
          <a:lstStyle/>
          <a:p>
            <a:r>
              <a:rPr lang="cs-CZ" b="1" dirty="0"/>
              <a:t>Sexuální styk je chápán jako součást vztahu </a:t>
            </a:r>
            <a:r>
              <a:rPr lang="cs-CZ" dirty="0"/>
              <a:t>a není rozlišováno, v jaké fázi vztahu začne probíhat. </a:t>
            </a:r>
          </a:p>
          <a:p>
            <a:r>
              <a:rPr lang="cs-CZ" b="1" dirty="0"/>
              <a:t>Tolerování předmanželského pohlavního styku </a:t>
            </a:r>
            <a:r>
              <a:rPr lang="cs-CZ" dirty="0"/>
              <a:t>ze strany rodičů je motivováno snížením promiskuity, nepřímému zabránění dalšího šíření pohlavně přenosných nemocí. </a:t>
            </a:r>
          </a:p>
        </p:txBody>
      </p:sp>
    </p:spTree>
    <p:extLst>
      <p:ext uri="{BB962C8B-B14F-4D97-AF65-F5344CB8AC3E}">
        <p14:creationId xmlns:p14="http://schemas.microsoft.com/office/powerpoint/2010/main" val="33509448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1410</Words>
  <Application>Microsoft Office PowerPoint</Application>
  <PresentationFormat>Širokoúhlá obrazovka</PresentationFormat>
  <Paragraphs>163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Motiv Office</vt:lpstr>
      <vt:lpstr>7 Uzavření manželství  (občanský a církevní).  Legislativní, sociální a vztahové dimenze</vt:lpstr>
      <vt:lpstr>Definice</vt:lpstr>
      <vt:lpstr>Vymezení manželství</vt:lpstr>
      <vt:lpstr>Nesezdané páry     (druh + družka)</vt:lpstr>
      <vt:lpstr>Neplatnost manželství</vt:lpstr>
      <vt:lpstr>Neplatnost manželství</vt:lpstr>
      <vt:lpstr>Civilní sňatek</vt:lpstr>
      <vt:lpstr>Církevní sňatek</vt:lpstr>
      <vt:lpstr>Současný názor</vt:lpstr>
      <vt:lpstr>Fáze manželství </vt:lpstr>
      <vt:lpstr>Fáze manželství </vt:lpstr>
      <vt:lpstr>Význam sňatku</vt:lpstr>
      <vt:lpstr>Rovnoprávnost</vt:lpstr>
      <vt:lpstr>Přelom 19. – 20. století</vt:lpstr>
      <vt:lpstr>Vývoj manželství  ve 20. století</vt:lpstr>
      <vt:lpstr>Prezentace aplikace PowerPoint</vt:lpstr>
      <vt:lpstr>Prezentace aplikace PowerPoint</vt:lpstr>
      <vt:lpstr>Děti narozené v manželském  a mimomanželském prostředí</vt:lpstr>
      <vt:lpstr>Po roce 2020</vt:lpstr>
      <vt:lpstr>Sňatkový podvodník</vt:lpstr>
      <vt:lpstr>Společné znaky podvodníků</vt:lpstr>
      <vt:lpstr>Společné znaky podvodníků</vt:lpstr>
      <vt:lpstr>Společné znaky podvodníků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 Uzavření manželství  (občanský a církevní).  Legislativní, sociální a vztahové dimenze</dc:title>
  <dc:creator>jan0010</dc:creator>
  <cp:lastModifiedBy>jan0010</cp:lastModifiedBy>
  <cp:revision>12</cp:revision>
  <dcterms:created xsi:type="dcterms:W3CDTF">2024-02-20T18:16:11Z</dcterms:created>
  <dcterms:modified xsi:type="dcterms:W3CDTF">2025-03-12T10:16:05Z</dcterms:modified>
</cp:coreProperties>
</file>