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63" r:id="rId2"/>
    <p:sldId id="256" r:id="rId3"/>
    <p:sldId id="269" r:id="rId4"/>
    <p:sldId id="281" r:id="rId5"/>
    <p:sldId id="257" r:id="rId6"/>
    <p:sldId id="259" r:id="rId7"/>
    <p:sldId id="264" r:id="rId8"/>
    <p:sldId id="271" r:id="rId9"/>
    <p:sldId id="272" r:id="rId10"/>
    <p:sldId id="273" r:id="rId11"/>
    <p:sldId id="274" r:id="rId12"/>
    <p:sldId id="275" r:id="rId13"/>
    <p:sldId id="280" r:id="rId14"/>
    <p:sldId id="276" r:id="rId15"/>
    <p:sldId id="278" r:id="rId16"/>
    <p:sldId id="279" r:id="rId17"/>
    <p:sldId id="258" r:id="rId18"/>
    <p:sldId id="260" r:id="rId19"/>
    <p:sldId id="265" r:id="rId20"/>
    <p:sldId id="277" r:id="rId21"/>
    <p:sldId id="266" r:id="rId22"/>
    <p:sldId id="267" r:id="rId23"/>
    <p:sldId id="268" r:id="rId24"/>
    <p:sldId id="270" r:id="rId25"/>
    <p:sldId id="287" r:id="rId26"/>
    <p:sldId id="282" r:id="rId27"/>
    <p:sldId id="286" r:id="rId28"/>
    <p:sldId id="283" r:id="rId29"/>
    <p:sldId id="284" r:id="rId30"/>
    <p:sldId id="285" r:id="rId31"/>
    <p:sldId id="289" r:id="rId32"/>
    <p:sldId id="262" r:id="rId33"/>
    <p:sldId id="288" r:id="rId34"/>
    <p:sldId id="290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8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5ACA3-FBFF-4F8C-8A88-257B5886EE97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7BA04-B73C-4C1F-9A75-DB6D905A8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891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77BA04-B73C-4C1F-9A75-DB6D905A83A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609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AD995-B939-44B9-A978-31BCC936D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4A594E-1ED5-4708-8A81-E9C06DBC64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302140-C13E-4EF5-B1F7-24EE20CD5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A9BB-5E60-43E2-ADB0-629678A593BB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63F759-A5F7-4996-B003-9382ED00D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2551EB-1832-4E49-8846-F5C37AD14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A169-B11F-40D4-A37F-BE638EE02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66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7D2BF-7B99-450D-9711-C61B49B74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0D5AAE-EDBC-4A7E-85FB-F3C2A7842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699053-D936-440F-98A0-62FCDBCE1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A9BB-5E60-43E2-ADB0-629678A593BB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6A9BFE-0DAF-4566-84A4-8658A998C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E75442-A9C4-419D-A688-15738C81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A169-B11F-40D4-A37F-BE638EE02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77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A8C8FF7-60EC-4B02-BB96-206B3A5EA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7D0839-ED0B-440F-B02A-CF2EF014E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48F7BB-BC17-4225-99FB-5F835BB0A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A9BB-5E60-43E2-ADB0-629678A593BB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9DFE4-18D0-4FAB-A2FC-DD4B896C5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DFD7C1-3C99-4419-BC91-54E50C3DB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A169-B11F-40D4-A37F-BE638EE02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83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2977C-A41E-4F67-9EDD-BCEED98E9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537051-CABF-4B94-BB92-4850418FD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AF0FF8-874F-47BF-AC57-C84A70BDE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A9BB-5E60-43E2-ADB0-629678A593BB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51B582-647F-445D-AA53-87D9990EE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6A41C3-8F75-4B19-94F9-FB6822BF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A169-B11F-40D4-A37F-BE638EE02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29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CC1378-DF95-4B56-AF84-161A405C2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CF31F9-15CE-4B77-B5DB-8DDBDFFF0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761857-65A5-46F3-80DB-446B5A77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A9BB-5E60-43E2-ADB0-629678A593BB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BF80ED-8093-4CD7-B377-A6C188F5B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C2B3DF-45BC-46A4-A854-132226246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A169-B11F-40D4-A37F-BE638EE02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83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4E0D6-77A0-4DE1-BB44-CAFF37A3A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6B4C81-93B1-42E9-B452-514DAF1C6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497E39-6DE2-4882-B67C-8088A5413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A31B86-5330-4812-97E6-E0105AA17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A9BB-5E60-43E2-ADB0-629678A593BB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EBE3C7-0B34-41E1-953E-47F9939D4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3D9056-A99B-428D-8D06-732048CE9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A169-B11F-40D4-A37F-BE638EE02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646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B05CA-E9CD-45A8-9696-3F784D295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1CE4B0-A82B-4CA2-A6B1-EB51628A7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C7D460-D873-43AE-93E1-2D4214FF7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F3A2387-F4B9-4379-AEFA-6BAE59BF49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AEABBE7-454F-4295-896D-71EE2E2E17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B5081A-E05C-46E0-B533-7F60C7790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A9BB-5E60-43E2-ADB0-629678A593BB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F6362D-C8BE-4F05-97B6-7F4B711E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BF4B365-8EC5-4C72-93F1-50FC44C98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A169-B11F-40D4-A37F-BE638EE02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17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430EF-D669-4130-AF4C-0194D0FD5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ED977CE-0CFC-46C1-B84B-E88852977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A9BB-5E60-43E2-ADB0-629678A593BB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3F817F-1463-4260-A88F-B5AEAB987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B06186-DEC1-4ED4-AAF9-1C4B7F24F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A169-B11F-40D4-A37F-BE638EE02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7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18FD831-0A9A-478E-BDBC-4F62E7381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A9BB-5E60-43E2-ADB0-629678A593BB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9773E3A-6264-4E09-8512-AAE521C8A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417107B-AC28-4B84-9376-1A785DDC6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A169-B11F-40D4-A37F-BE638EE02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25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1709F-458F-4C70-A144-2295E317D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31AEE-BA16-4E8F-8F25-F0253CD5F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0843E33-3976-4263-B4D1-CD454DD49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DAB82D-5F67-4614-9E8C-0F0B374F3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A9BB-5E60-43E2-ADB0-629678A593BB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9214FC-BCC0-44AD-878F-F083F6CB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FDDECE-65FB-4018-94B8-13299BEA8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A169-B11F-40D4-A37F-BE638EE02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32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7DD46-017E-4EEE-8E43-CA32FAC3D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A998B7B-8973-4910-A616-256C79139F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D720BBC-08D4-424C-96D2-5E2D4A579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9B006B-7D55-42E5-A89E-6DA45DFB0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A9BB-5E60-43E2-ADB0-629678A593BB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972051-A117-40C8-93B4-2ED9A3138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631F1C-1578-4FBE-8C1F-5F9EF95B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A169-B11F-40D4-A37F-BE638EE02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63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4701EF2-614E-436A-BED3-8C49C93A8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235FD6-8F07-4841-9591-002D5A32E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EF65C8-C2DA-48C0-B7CB-79C2F7387D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9A9BB-5E60-43E2-ADB0-629678A593BB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ADCF8D-8BB5-42D1-8303-352B15F01A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2F0606-5893-4871-A436-6F9CAB225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7A169-B11F-40D4-A37F-BE638EE02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316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>
                <a:latin typeface="+mn-lt"/>
              </a:rPr>
              <a:t>Antikoncepce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806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aginální kroužek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/>
          <a:lstStyle/>
          <a:p>
            <a:pPr indent="228600">
              <a:lnSpc>
                <a:spcPct val="130000"/>
              </a:lnSpc>
              <a:spcAft>
                <a:spcPts val="600"/>
              </a:spcAft>
            </a:pPr>
            <a:endParaRPr lang="cs-CZ" sz="2400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30000"/>
              </a:lnSpc>
              <a:spcAft>
                <a:spcPts val="600"/>
              </a:spcAft>
            </a:pPr>
            <a:r>
              <a:rPr lang="cs-CZ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nevýhodám patří:</a:t>
            </a:r>
          </a:p>
          <a:p>
            <a:pPr indent="228600">
              <a:lnSpc>
                <a:spcPct val="130000"/>
              </a:lnSpc>
              <a:spcAft>
                <a:spcPts val="600"/>
              </a:spcAft>
            </a:pP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Vaginální kroužek nechrání ženy před nemocí přenášených sexuálně. </a:t>
            </a:r>
          </a:p>
          <a:p>
            <a:pPr marL="342900" lvl="0" indent="-342900">
              <a:lnSpc>
                <a:spcPct val="13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Kroužek není vhodný pro citlivější (např. pocit cizího tělesa v těle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428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/>
          </a:bodyPr>
          <a:lstStyle/>
          <a:p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antikoncepční náplast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411111"/>
            <a:ext cx="11424356" cy="5153377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o náplast, která obsahuje estrogen a progestin. Aplikuje se nalepením na pokožku (nejčastěji na hýždě, spodní část břicha, ramena aj.). Výměna probíhá 1 x týdně.</a:t>
            </a:r>
          </a:p>
          <a:p>
            <a:pPr indent="270510">
              <a:lnSpc>
                <a:spcPct val="130000"/>
              </a:lnSpc>
              <a:spcAft>
                <a:spcPts val="1000"/>
              </a:spcAft>
            </a:pPr>
            <a:r>
              <a:rPr lang="cs-CZ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výhodám patří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aplikace vyžaduje minimální spolupráci – stačí vyměnit 1 x týdně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jde o antikoncepční metodu velmi šetrnou k trávicímu traktu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nepodléhá komplikacím vycházejícím z poruch trávení a vstřebávání (například střevní viróza nebo užívání antibiotik nesníží spolehlivost metody)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metoda snižuje riziko vzniku nepravidelného krvácení.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díky nízkým dávkám hormonů nemá vliv na přibývání na váze uživatelky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740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antikoncepční náplast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/>
          <a:lstStyle/>
          <a:p>
            <a:pPr marL="450215" indent="-180340">
              <a:lnSpc>
                <a:spcPct val="130000"/>
              </a:lnSpc>
              <a:spcAft>
                <a:spcPts val="600"/>
              </a:spcAft>
            </a:pPr>
            <a:r>
              <a:rPr lang="cs-CZ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nevýhodám patří</a:t>
            </a:r>
            <a:r>
              <a:rPr lang="cs-CZ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antikoncepce není vhodná pro ženy s váhou vyšší než 90 kilogramů (u těchto žen je problém s dostatečným vstřebáváním účinných látek, metoda by tak nemusela být spolehlivá)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výskyt nežádoucích účinků – například bolení hlavy, krvácení mezi jednotlivými cykly je stejná jako u perorálních druhů antikoncepce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není vhodná pro ženy s kardiovaskulárními potížemi a pro silné kuřačky.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její „odhalení“ na těle představuje určitý „intimní“ signál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838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/>
          </a:bodyPr>
          <a:lstStyle/>
          <a:p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antikoncepční injekce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Injekce s obsahem progestinu, které se aplikují jednou za tři měsíce.</a:t>
            </a:r>
          </a:p>
          <a:p>
            <a:pPr indent="270510">
              <a:lnSpc>
                <a:spcPct val="130000"/>
              </a:lnSpc>
              <a:spcAft>
                <a:spcPts val="600"/>
              </a:spcAft>
            </a:pPr>
            <a:endParaRPr lang="cs-CZ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30000"/>
              </a:lnSpc>
              <a:spcAft>
                <a:spcPts val="600"/>
              </a:spcAft>
            </a:pPr>
            <a:r>
              <a:rPr lang="cs-CZ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výhodám patří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Výhodou antikoncepční injekce je, že jde o velmi spolehlivou antikoncepční metodu, ze 400 žen po aplikaci otěhotní v průběhu jednoho roku pouze jediná. Injekce jsou aplikovány jednou za tři měsíce a jejich výhodou je, že na ně není třeba myslet každý den. U některých žen mohou zmizet menstruační nepříjemnosti, jako jsou bolesti a křeče, injekce dobře snášejí i ženy, které kojí.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891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936978"/>
          </a:xfrm>
        </p:spPr>
        <p:txBody>
          <a:bodyPr>
            <a:normAutofit/>
          </a:bodyPr>
          <a:lstStyle/>
          <a:p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antikoncepční injekce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309511"/>
            <a:ext cx="11424356" cy="5429956"/>
          </a:xfrm>
        </p:spPr>
        <p:txBody>
          <a:bodyPr>
            <a:normAutofit fontScale="92500" lnSpcReduction="10000"/>
          </a:bodyPr>
          <a:lstStyle/>
          <a:p>
            <a:pPr indent="270510">
              <a:lnSpc>
                <a:spcPct val="130000"/>
              </a:lnSpc>
              <a:spcAft>
                <a:spcPts val="600"/>
              </a:spcAft>
            </a:pPr>
            <a:r>
              <a:rPr lang="cs-CZ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nevýhodám patří: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Dochází k zablokování menstruačního krvácení. Většina uživatelek totiž po injekci menstruaci vůbec nedostane, nebo se objeví jen slabé krvácení. Antikoncepční injekce sice chrání spolehlivě po celou dobu vyznačenou na injekci (zpravidla 3 měsíce), ale i po tomto období přetrvává ještě několik dalších měsíců období snížené plodnosti.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Antikoncepční injekci by proto neměly užívat ženy, které chtějí otěhotnět téměř okamžitě, případně si chtějí budoucí plodnost přesně načasovat.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Návrat plodnosti a pravidelnost menstruačního cyklu se může oddálit až po dobu 1 roku.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Není vhodná pro ty uživatelky, které trpí vysokým krevním tlakem, bolestmi hlavy a pro silné kuřačky starší než 40 let.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Některé ženy mohou mít „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strach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z injekcí.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051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/>
          </a:bodyPr>
          <a:lstStyle/>
          <a:p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podkožní implantáty 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/>
          <a:lstStyle/>
          <a:p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Implantát – plastová trubička (cca 25 mm) s progestinem, který se postupně uvolňuje, aplikuje se pod kůži paže, účinnost je 3 roky, případným vyjmutím se okamžitě zruší jejich účinnost. </a:t>
            </a:r>
          </a:p>
          <a:p>
            <a:pPr algn="l"/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Lze ji užívat i během kojení. </a:t>
            </a:r>
          </a:p>
          <a:p>
            <a:pPr algn="l"/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Jedná se o vysoce spolehlivou metodu, která však může způsobit nepravidelné krvácení. (U nás se příliš nerozšířil.)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637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ormonální nitroděložní tělíska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/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Nitroděložní tělísko s hormonem, které se zavádí do dělohy. Tělísko obsahuje progestin (hormon žlutého tělíska), který zahustí hlen děložního hrdla. Ten se stane pro spermie neprostupným, zabrání jim v cestě k vajíčku, takže nemůže dojít k jejich spojení. Nitroděložní tělísko bez hormonů, které se rovněž zavádí do dělohy, ale neobsahuje hormony. Obvykle je založeno na bázi mědi.</a:t>
            </a:r>
          </a:p>
          <a:p>
            <a:pPr algn="just">
              <a:lnSpc>
                <a:spcPct val="13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Nitroděložní systém – tělísko tvaru T, postupně se z něj uvolňuje progestin (5 let). Dá se užívat během kojení, tento typ antikoncepce patří mezi </a:t>
            </a:r>
            <a:r>
              <a:rPr lang="cs-CZ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nejbezpečnější a nejspolehlivěj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ší (udává se, že je až 20x spolehlivější než pilulky, náplasti či vaginální kroužky). Otěhotnění je pak možné téměř okamžitě po vyjmutí.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460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>
                <a:latin typeface="+mn-lt"/>
              </a:rPr>
              <a:t>nehormonální antikoncepce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600"/>
            <a:ext cx="11424356" cy="4938889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endParaRPr lang="cs-CZ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Nehormonální</a:t>
            </a:r>
          </a:p>
          <a:p>
            <a:pPr algn="l">
              <a:lnSpc>
                <a:spcPct val="115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bariérové metody – kondomy, pesary</a:t>
            </a:r>
          </a:p>
          <a:p>
            <a:pPr algn="l">
              <a:lnSpc>
                <a:spcPct val="115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nitroděložní tělíska</a:t>
            </a:r>
          </a:p>
          <a:p>
            <a:pPr lvl="0" algn="l">
              <a:lnSpc>
                <a:spcPct val="130000"/>
              </a:lnSpc>
              <a:buSzPts val="1000"/>
              <a:tabLst>
                <a:tab pos="457200" algn="l"/>
              </a:tabLs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sterilizace,</a:t>
            </a:r>
          </a:p>
          <a:p>
            <a:pPr lvl="0" algn="l">
              <a:lnSpc>
                <a:spcPct val="130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přirozené metody antikoncepce</a:t>
            </a:r>
          </a:p>
          <a:p>
            <a:pPr lvl="8" algn="l">
              <a:lnSpc>
                <a:spcPct val="115000"/>
              </a:lnSpc>
              <a:spcAft>
                <a:spcPts val="1000"/>
              </a:spcAft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360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bariérové metody – kondomy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439334"/>
            <a:ext cx="11424356" cy="515337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sz="8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Bariérové metody jsou takové, které zahrnují prostředky mechanické (kondom, pesar).</a:t>
            </a:r>
          </a:p>
          <a:p>
            <a:pPr>
              <a:lnSpc>
                <a:spcPct val="130000"/>
              </a:lnSpc>
              <a:spcAft>
                <a:spcPts val="1000"/>
              </a:spcAft>
            </a:pPr>
            <a:endParaRPr lang="cs-CZ" sz="8600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1000"/>
              </a:spcAft>
            </a:pPr>
            <a:r>
              <a:rPr lang="cs-CZ" sz="86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výhodám patří:   </a:t>
            </a:r>
            <a:endParaRPr lang="cs-CZ" sz="8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8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ochrana před pohlavně přenosnou nemocí a </a:t>
            </a:r>
            <a:r>
              <a:rPr lang="cs-CZ" sz="8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chrání před nechtěním otěhotněním</a:t>
            </a:r>
            <a:endParaRPr lang="cs-CZ" sz="8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8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účinný prostředek antikoncepce v případné nemožnosti (odmítání) používat hormonální antikoncepci</a:t>
            </a:r>
          </a:p>
          <a:p>
            <a:pPr marL="342900" lvl="0" indent="-342900" algn="l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8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případě lubrikace usnadňují penisu vstup do pochvy</a:t>
            </a:r>
            <a:endParaRPr lang="cs-CZ" sz="8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594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982133"/>
          </a:xfrm>
        </p:spPr>
        <p:txBody>
          <a:bodyPr/>
          <a:lstStyle/>
          <a:p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bariérové metody – kondomy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/>
          <a:lstStyle/>
          <a:p>
            <a:pPr>
              <a:lnSpc>
                <a:spcPct val="130000"/>
              </a:lnSpc>
              <a:spcAft>
                <a:spcPts val="1000"/>
              </a:spcAft>
            </a:pPr>
            <a:r>
              <a:rPr lang="cs-CZ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nevýhodám patří: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poněkud menší spolehlivost před neplánovaným otěhotněním,  </a:t>
            </a:r>
          </a:p>
          <a:p>
            <a:pPr marL="342900" lvl="0" indent="-342900" algn="l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nácvik a zvládnutí základní manipulace, </a:t>
            </a:r>
          </a:p>
          <a:p>
            <a:pPr marL="342900" lvl="0" indent="-342900" algn="l">
              <a:lnSpc>
                <a:spcPct val="13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prožitkové rovině mohou snížit spontánnost a samotné potěšení z pohlavního styku,</a:t>
            </a:r>
          </a:p>
          <a:p>
            <a:pPr marL="342900" lvl="0" indent="-342900" algn="l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výjimečných případech může existovat alergie na latex, případně alergie na různé příchutě.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4381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>
                <a:latin typeface="+mn-lt"/>
              </a:rPr>
              <a:t>Dělení antikoncepce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8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Podle obsahu hormonů </a:t>
            </a:r>
            <a:r>
              <a:rPr lang="cs-CZ" sz="8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lze antikoncepci rozlišit na hormonální a nehormonální.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sz="5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Hormonální</a:t>
            </a:r>
            <a:endParaRPr lang="cs-CZ" sz="5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>
              <a:lnSpc>
                <a:spcPct val="130000"/>
              </a:lnSpc>
              <a:spcAft>
                <a:spcPts val="600"/>
              </a:spcAft>
            </a:pPr>
            <a:r>
              <a:rPr lang="cs-CZ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Podstatou prostředků hormonální antikoncepce je ovlivňovat menstruační cyklus ženy za účelem zabránění otěhotnění.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endParaRPr lang="cs-CZ" sz="51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5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Nehormonální</a:t>
            </a:r>
            <a:endParaRPr lang="cs-CZ" sz="5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852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enský kondom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569157"/>
            <a:ext cx="11424356" cy="4995332"/>
          </a:xfrm>
        </p:spPr>
        <p:txBody>
          <a:bodyPr>
            <a:normAutofit/>
          </a:bodyPr>
          <a:lstStyle/>
          <a:p>
            <a:pPr marL="449580">
              <a:lnSpc>
                <a:spcPct val="130000"/>
              </a:lnSpc>
              <a:spcAft>
                <a:spcPts val="600"/>
              </a:spcAft>
            </a:pP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580">
              <a:lnSpc>
                <a:spcPct val="130000"/>
              </a:lnSpc>
              <a:spcAft>
                <a:spcPts val="600"/>
              </a:spcAft>
            </a:pP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580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Ženský kondom překrývá celou pochvu a následně je do ní zasunut. </a:t>
            </a:r>
          </a:p>
          <a:p>
            <a:pPr marL="449580">
              <a:lnSpc>
                <a:spcPct val="130000"/>
              </a:lnSpc>
              <a:spcAft>
                <a:spcPts val="600"/>
              </a:spcAft>
            </a:pP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580">
              <a:lnSpc>
                <a:spcPct val="130000"/>
              </a:lnSpc>
              <a:spcAft>
                <a:spcPts val="600"/>
              </a:spcAft>
            </a:pP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580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tomto případě není nezbytné, aby muž používal kondom.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9445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bariérové metody – pesar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411111"/>
            <a:ext cx="11424356" cy="5339645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Pesar (diafragma, poševní pesar, cervikální nebo děložní klobouček)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28600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o bariérový antikoncepční prostředek. Pesar má podobu elastického gumového kloboučku o průměru 6 – 10 cm s pružným a zpevněným okrajem, který jej udržuje v požadovaném tvaru. Zavádí se před pohlavním stykem do pochvy. </a:t>
            </a:r>
          </a:p>
          <a:p>
            <a:pPr marL="228600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použitím spermicidní látky podstatně vzroste celková účinnost antikoncepce. Doporučuje se, aby pesar v pochvě zůstal ještě minimálně 6 hodin po pohlavním styku a ne déle jak 24 hodin. V našich podmínkách se prakticky nevyužívá, v USA a ve Velké Británii naopak poměrně často. K výhodám patří, že se používá (obdobně jako kondom) jen v průběhu pohlavního styku. Ke zvýšení účinnosti se potírá spermicidním prostředkem.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288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itroděložní tělísko - nehormonální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/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endParaRPr lang="cs-CZ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Poměrně rozšířenou skupinu představují prostředky nitroděložní metody antikoncepce, jako např. nitroděložní systém (IUS), nitroděložní tělísko s hormonem a bez hormonu.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03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itroděložní tělísko - nehormonální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822" y="1625600"/>
            <a:ext cx="11424356" cy="4938889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30000"/>
              </a:lnSpc>
            </a:pPr>
            <a:endParaRPr lang="cs-CZ" sz="4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1615" algn="just">
              <a:lnSpc>
                <a:spcPct val="130000"/>
              </a:lnSpc>
              <a:spcAft>
                <a:spcPts val="600"/>
              </a:spcAft>
            </a:pPr>
            <a:r>
              <a:rPr lang="cs-CZ" sz="42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výhodám patří</a:t>
            </a:r>
            <a:r>
              <a:rPr lang="cs-CZ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možná délka použití (až 5 let), 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nehrozí opomenutí pravidelného užívání rozličných tablet,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poměrně nízká pořizovací cena,</a:t>
            </a:r>
          </a:p>
          <a:p>
            <a:pPr marL="342900" lvl="0" indent="-342900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vhodná pro ženy, které mají problém s hormonální antikoncepcí, </a:t>
            </a:r>
          </a:p>
          <a:p>
            <a:pPr marL="342900" lvl="0" indent="-342900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nehormonální tělísko mohou používat i kojící ženy, </a:t>
            </a:r>
          </a:p>
          <a:p>
            <a:pPr marL="342900" lvl="0" indent="-342900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bylo zjištěno, že aplikací tělíska se snižuje riziko rakoviny děložní sliznice</a:t>
            </a:r>
            <a:r>
              <a:rPr lang="cs-CZ" sz="4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4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652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itroděložní tělísko - nehormonální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>
            <a:normAutofit/>
          </a:bodyPr>
          <a:lstStyle/>
          <a:p>
            <a:pPr indent="221615">
              <a:lnSpc>
                <a:spcPct val="115000"/>
              </a:lnSpc>
              <a:spcAft>
                <a:spcPts val="1000"/>
              </a:spcAft>
            </a:pPr>
            <a:r>
              <a:rPr lang="cs-CZ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nevýhodám patří: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Nitroděložní metody antikoncepce nechrání před pohlavně přenosnými nemocemi a u některých žen může způsobovat drobné zdravotní komplikace.  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Některé ženy pociťují delší a silnější menstruaci, obvykle dva až tři cykly po zavedení. 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Může dojít nepravidelnosti menstruace nebo častějšímu špinění. 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Zvýšené riziko zánětů, hlavně při střídání partnerů.</a:t>
            </a:r>
          </a:p>
          <a:p>
            <a:pPr marL="342900" lvl="0" indent="-342900">
              <a:lnSpc>
                <a:spcPct val="13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Zavedení tělíska je takřka bezbolestné, ale jeho výměna nemusí být příjemná. (Některé ženy si mohou zvolit anestezií.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818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terilizace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600"/>
            <a:ext cx="11424356" cy="4938889"/>
          </a:xfrm>
        </p:spPr>
        <p:txBody>
          <a:bodyPr/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terilizace může být mužská i ženská.  </a:t>
            </a:r>
          </a:p>
          <a:p>
            <a:pPr indent="228600">
              <a:lnSpc>
                <a:spcPct val="130000"/>
              </a:lnSpc>
              <a:spcAft>
                <a:spcPts val="600"/>
              </a:spcAft>
            </a:pPr>
            <a:r>
              <a:rPr lang="cs-CZ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výhodám patří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Nedochází k narušení sexuálního života.</a:t>
            </a: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budoucna není zapotřebí se zabývat otázkou antikoncepce.  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nevýhodám patří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Obnovení reprodukční funkce je komplikované, spíše nemožné.  </a:t>
            </a:r>
          </a:p>
          <a:p>
            <a:pPr marL="742950" lvl="1" indent="-285750">
              <a:lnSpc>
                <a:spcPct val="13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Nechrání před pohlavně přenosnými nemocemi.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8853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/>
          </a:bodyPr>
          <a:lstStyle/>
          <a:p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přirozené metody antikoncepce 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411111"/>
            <a:ext cx="11424356" cy="5153377"/>
          </a:xfrm>
        </p:spPr>
        <p:txBody>
          <a:bodyPr>
            <a:noAutofit/>
          </a:bodyPr>
          <a:lstStyle/>
          <a:p>
            <a:pPr lvl="0" algn="l">
              <a:lnSpc>
                <a:spcPct val="105000"/>
              </a:lnSpc>
              <a:spcAft>
                <a:spcPts val="8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etoda neplodných dnů</a:t>
            </a:r>
            <a:endParaRPr lang="cs-CZ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přirozený prostředek antikoncepce nebo se také užívá označení „metoda přírodního plánování rodičovství“. Jedná se o velice jednoduchou, ale současně i velice nespolehlivou metodu. Vychází z výpočtu ovulace a ze znalosti, že živá spermie může přežívat v těle ženy až pět dnů. Z toho vyplývá, že „nejrizikovější“ dobou pro oplodnění je období mezi 10. a l7. dnem po prvním dnu menstruace při 28denním cyklu. Metoda neplodných dnů je přijímána katolickou církví.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 pro zajímavost, uvedená metoda se mnohdy označuje jako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Knaus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Oginova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metoda. Oba lékaři přitom o sobě nevěděli, ale v podstatě došli ke shodným poznatkům, a to v první polovině minulého století.</a:t>
            </a:r>
          </a:p>
          <a:p>
            <a:pPr lvl="0" algn="l">
              <a:lnSpc>
                <a:spcPct val="105000"/>
              </a:lnSpc>
              <a:spcAft>
                <a:spcPts val="800"/>
              </a:spcAft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0109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přirozené metody antikoncepce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/>
          <a:lstStyle/>
          <a:p>
            <a:pPr lvl="0" algn="l">
              <a:lnSpc>
                <a:spcPct val="105000"/>
              </a:lnSpc>
              <a:spcAft>
                <a:spcPts val="8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Metoda hlenové struktury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přirozená antikoncepční metoda využívající skutečnosti, že stav hlenu děložního hrdla je v období ovulace mnohem hustší než mimo dané období. Po menstruaci se hlen nevyskytuje vůbec, ale postupně stává hustým, lepkavým a kalným. V okamžiku ovulace je hlenu nejvíce – je jasný, pružný a výtok je čistý. Když opět nastane změna, znamená to, že nastaly tzv. bezpečné dny, s minimální mírou otěhotnění. </a:t>
            </a:r>
          </a:p>
          <a:p>
            <a:pPr algn="l"/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Určitým extrémem může být naprostá </a:t>
            </a:r>
            <a:r>
              <a:rPr lang="cs-CZ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sexuální abstinence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která může být vlastní příslušníkům některých církví, řeholních řádů, zdravotně postiženým jedincům apod.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210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řerušovaná soulož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/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Podstatou metody je ejakulace mimo pochvu ženy. Muž se musí dokonale ovládat, aby těsně před ejakulací přerušil pohlavní styk. 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nutné upozornit, že už před samotným vyvrcholením může několik spermií proniknout do pochvy ženy. 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taktéž o velmi nespolehlivou metodu antikoncepce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Odborně se metoda označuje také jako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coitus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interruptus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7827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/>
          </a:bodyPr>
          <a:lstStyle/>
          <a:p>
            <a:r>
              <a:rPr lang="cs-CZ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Další dělení antikoncepčních metod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krátkodobá antikoncepce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dlouhodobá antikoncepce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Reversibilní (vratné) metody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 ukončení užívání nebo aplikace antikoncepce dochází k obnovení plodnosti. Patří sem např. nitroděložní tělísko. Ty se mohou aplikovat 1x týdně (náplasti), 1x měsíčně (vaginální kroužky) nebo 1x za několik měsíců (injekce).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Nereversibilní (nevratná) metoda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kam patří sterilizace, je metodou, která vede k trvalé ztrátě plodnosti, ale současně zachovává normální funkci pohlavních žláz.</a:t>
            </a:r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D540DD1A-5B7D-4374-9C31-D08EA6E7B3BE}"/>
              </a:ext>
            </a:extLst>
          </p:cNvPr>
          <p:cNvSpPr/>
          <p:nvPr/>
        </p:nvSpPr>
        <p:spPr>
          <a:xfrm>
            <a:off x="2698044" y="3601156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metody rozdělit na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krtkodobé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dlouhodobé.</a:t>
            </a: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1689BDF0-26F4-4B09-AEBE-44340F9C6FAB}"/>
              </a:ext>
            </a:extLst>
          </p:cNvPr>
          <p:cNvSpPr/>
          <p:nvPr/>
        </p:nvSpPr>
        <p:spPr>
          <a:xfrm rot="20795076">
            <a:off x="2835796" y="192226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E0D7FD06-A31C-4EDD-9E33-174379A929AA}"/>
              </a:ext>
            </a:extLst>
          </p:cNvPr>
          <p:cNvSpPr/>
          <p:nvPr/>
        </p:nvSpPr>
        <p:spPr>
          <a:xfrm rot="261446">
            <a:off x="2835796" y="24859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746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ormonální antikoncepce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>
            <a:normAutofit/>
          </a:bodyPr>
          <a:lstStyle/>
          <a:p>
            <a:pPr marL="180340"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1000"/>
              </a:spcAft>
            </a:pPr>
            <a:r>
              <a:rPr lang="cs-CZ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výhodám patří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vysoká spolehlivost a snadnost použití (není nezbytně nutná pozornost ze strany uživatelky),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jako jedné z nejvíce rozšířených metod ochrany před neplánovaným těhotenstvím,  </a:t>
            </a: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možnost zlepšení řady zdravotních potíží.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6141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/>
              <a:t>Spolehlivost - </a:t>
            </a:r>
            <a:r>
              <a:rPr lang="cs-CZ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Pearlův</a:t>
            </a:r>
            <a:r>
              <a:rPr lang="cs-CZ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index 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Poprvé byl index prezentován v roce 1933 Raymondem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Pearlym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(1879-1940). Spolehlivost vybrané antikoncepční metody (údaje v %) . 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Jedná se v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podstatě o matematický způsob vyjádření spolehlivosti konkrétní antikoncepční metody. Nejdříve se vypočte celkový počet neplánovaného početí za jeden měsíc a vydělí počtem měsíců užívání. Výsledek se násobí 12 (počet měsíců) a ještě 100 (pro procentuální vyjádření).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Obdobný vzorec je i pro výpočet z počtu menstruačních cyklů. Zjednodušeně index vyjadřuje, kolik žen ze 100 za rok při použití dané antikoncepce neplánovaně otěhotní.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0481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/>
              <a:t>Spolehlivost - </a:t>
            </a:r>
            <a:r>
              <a:rPr lang="cs-CZ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Pearlův</a:t>
            </a:r>
            <a:r>
              <a:rPr lang="cs-CZ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index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411111"/>
            <a:ext cx="11424356" cy="5317067"/>
          </a:xfrm>
        </p:spPr>
        <p:txBody>
          <a:bodyPr>
            <a:normAutofit/>
          </a:bodyPr>
          <a:lstStyle/>
          <a:p>
            <a:pPr marL="899160" indent="449580"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Velmi vysoká spolehlivost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nitroděložní systém s hormonem (IUS)    		99,0 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antikoncepční náplast      				99,0 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vaginální kroužek      				  99,9 – 98,0 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injekční hormonální antikoncepce     		99,0 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implantát        						99,0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  mužská sterilizace       				99,9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  ženská sterilizace       					99,9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2511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/>
              <a:t>Spolehlivost - </a:t>
            </a:r>
            <a:r>
              <a:rPr lang="cs-CZ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Pearlův</a:t>
            </a:r>
            <a:r>
              <a:rPr lang="cs-CZ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index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Vysoká spolehlivost 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minipilulka        					99,0 – 96,0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intrauterinní tělíska (IUD)      			99,5 – 97,0 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618012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/>
              <a:t>Spolehlivost - </a:t>
            </a:r>
            <a:r>
              <a:rPr lang="cs-CZ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Pearlův</a:t>
            </a:r>
            <a:r>
              <a:rPr lang="cs-CZ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index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Nízká spolehlivost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mužský kondom       				93,0 – 86,0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ženský kondom      				95,0 – 79,0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pesar (diafragma) a spermicidy     		98,0 – 75,0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pesar (diafragma)      				94,0 – 71,0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pohotovostní pilulka       			95,0 – 58,0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měření bazální teploty      			97,0 – 91,0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spermicidy       		</a:t>
            </a:r>
            <a:r>
              <a:rPr lang="cs-CZ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94,0 – 74,0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7114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/>
              <a:t>Spolehlivost - </a:t>
            </a:r>
            <a:r>
              <a:rPr lang="cs-CZ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Pearlův</a:t>
            </a:r>
            <a:r>
              <a:rPr lang="cs-CZ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index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Nespolehlivá 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přerušovaná soulož       				90,0 – 60,0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Žádná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antikoncepce - spolehlivost méně než 20,0 % !!!!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89890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ormonální antikoncepce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490133"/>
            <a:ext cx="11424356" cy="523804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sz="31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nevýhodám patří: 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skutečnost, že bez návaznosti na bariérové metody antikoncepce, 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nechrání před pohlavně přenosnými nemocemi,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delším užívání s sebou přináší vyšší riziko tvorby krevních sraženin (tzv. žilní trombóza),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injekční antikoncepce může dojít k nárůstu hmotnosti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obnovení plodnosti je zapotřebí delší doba po vysazení (často i jeden rok).  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cs-CZ" sz="3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3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10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85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>
                <a:latin typeface="+mn-lt"/>
              </a:rPr>
              <a:t>Hormonální antikoncepce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sz="11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Hormonální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endParaRPr lang="cs-CZ" sz="8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0" lvl="8" indent="-342900" algn="l">
              <a:lnSpc>
                <a:spcPct val="130000"/>
              </a:lnSpc>
              <a:spcAft>
                <a:spcPts val="6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cs-CZ" sz="1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perorální antikoncepce (pilulky)</a:t>
            </a:r>
          </a:p>
          <a:p>
            <a:pPr marL="4000500" lvl="8" indent="-342900" algn="l">
              <a:lnSpc>
                <a:spcPct val="130000"/>
              </a:lnSpc>
              <a:spcAft>
                <a:spcPts val="6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cs-CZ" sz="1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vaginální kroužky</a:t>
            </a:r>
          </a:p>
          <a:p>
            <a:pPr marL="4000500" lvl="8" indent="-342900" algn="l">
              <a:lnSpc>
                <a:spcPct val="130000"/>
              </a:lnSpc>
              <a:spcAft>
                <a:spcPts val="6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cs-CZ" sz="1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antikoncepční náplast</a:t>
            </a:r>
          </a:p>
          <a:p>
            <a:pPr marL="4000500" lvl="8" indent="-342900" algn="l">
              <a:lnSpc>
                <a:spcPct val="130000"/>
              </a:lnSpc>
              <a:spcAft>
                <a:spcPts val="6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cs-CZ" sz="1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antikoncepční injekce</a:t>
            </a:r>
            <a:endParaRPr lang="cs-CZ" sz="1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0" lvl="8" indent="-342900" algn="l">
              <a:lnSpc>
                <a:spcPct val="130000"/>
              </a:lnSpc>
              <a:spcAft>
                <a:spcPts val="6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cs-CZ" sz="1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podkožní implantáty </a:t>
            </a:r>
          </a:p>
          <a:p>
            <a:pPr marL="4000500" lvl="8" indent="-342900" algn="l">
              <a:lnSpc>
                <a:spcPct val="130000"/>
              </a:lnSpc>
              <a:spcAft>
                <a:spcPts val="6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cs-CZ" sz="1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hormonální nitroděložní tělíska (s hormony i bez)</a:t>
            </a:r>
          </a:p>
          <a:p>
            <a:pPr marL="4114800" lvl="8" algn="l">
              <a:lnSpc>
                <a:spcPct val="130000"/>
              </a:lnSpc>
              <a:spcAft>
                <a:spcPts val="600"/>
              </a:spcAft>
            </a:pPr>
            <a:r>
              <a:rPr lang="cs-CZ" sz="1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701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/>
          </a:bodyPr>
          <a:lstStyle/>
          <a:p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perorální antikoncepce (pilulky)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411111"/>
            <a:ext cx="11424356" cy="5153377"/>
          </a:xfrm>
        </p:spPr>
        <p:txBody>
          <a:bodyPr>
            <a:normAutofit fontScale="25000" lnSpcReduction="20000"/>
          </a:bodyPr>
          <a:lstStyle/>
          <a:p>
            <a:pPr indent="228600">
              <a:lnSpc>
                <a:spcPct val="130000"/>
              </a:lnSpc>
              <a:spcAft>
                <a:spcPts val="600"/>
              </a:spcAft>
            </a:pPr>
            <a:r>
              <a:rPr lang="cs-CZ" sz="112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výhodám patří:</a:t>
            </a:r>
            <a:endParaRPr lang="cs-CZ" sz="1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9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zabraňuje v otěhotnění a chrání před mimoděložním početím</a:t>
            </a:r>
          </a:p>
          <a:p>
            <a:pPr marL="342900" lvl="0" indent="-342900" algn="l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9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žen s výskytem rakoviny děložního a rakoviny vaječníků v rodině užívání hormonální antikoncepce výrazně snižuje výskyt těchto onemocnění v budoucnosti (o 40 až 60 %)</a:t>
            </a:r>
          </a:p>
          <a:p>
            <a:pPr marL="342900" lvl="0" indent="-342900" algn="l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9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zčásti chrání proti pánevním zánětům a tím i před případnou neplodností způsobenou následkem infekce a snižuje riziko zánětu vaječníků a vejcovodů</a:t>
            </a:r>
          </a:p>
          <a:p>
            <a:pPr marL="342900" lvl="0" indent="-342900" algn="l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9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snižuje intenzitu menstruačního krvácení a  upravuje ženě menstruační cyklus </a:t>
            </a:r>
          </a:p>
          <a:p>
            <a:pPr marL="342900" lvl="0" indent="-342900" algn="l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9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pozitivně ovlivňuje revmatické onemocnění kloubů, onemocnění štítné žlázy, žaludeční vředy, dokonce působí na široké spektrum alergií</a:t>
            </a:r>
          </a:p>
          <a:p>
            <a:pPr marL="342900" lvl="0" indent="-342900" algn="l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9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 blahodárný účinek na pleť, výrazně zmírňuje výskyt akné a zlepšuje kvalitu vlasů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215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/>
          <a:lstStyle/>
          <a:p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perorální antikoncepce (pilulky)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/>
          <a:lstStyle/>
          <a:p>
            <a:pPr indent="228600">
              <a:lnSpc>
                <a:spcPct val="130000"/>
              </a:lnSpc>
              <a:spcAft>
                <a:spcPts val="600"/>
              </a:spcAft>
            </a:pPr>
            <a:r>
              <a:rPr lang="cs-CZ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nevýhodám patří:</a:t>
            </a:r>
          </a:p>
          <a:p>
            <a:pPr indent="228600">
              <a:lnSpc>
                <a:spcPct val="130000"/>
              </a:lnSpc>
              <a:spcAft>
                <a:spcPts val="600"/>
              </a:spcAft>
            </a:pP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laboratorně zjištěný sklon k žilní trombóze v kombinaci s jejím výskytem mezi blízkými příbuznými.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cukrovka s nekomplikovaným průběhem a některá onemocnění jater.</a:t>
            </a:r>
          </a:p>
          <a:p>
            <a:pPr marL="342900" lvl="0" indent="-342900">
              <a:lnSpc>
                <a:spcPct val="13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závažná porucha ukládání tuků či některé typy migrény ve vyšším věku v kombinaci s kouřením.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159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755" y="293511"/>
            <a:ext cx="11853333" cy="1670756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Zvláštní variantou je tzv. nouzová pilulka 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2935111"/>
            <a:ext cx="11424356" cy="3629377"/>
          </a:xfrm>
        </p:spPr>
        <p:txBody>
          <a:bodyPr/>
          <a:lstStyle/>
          <a:p>
            <a:pPr algn="just">
              <a:lnSpc>
                <a:spcPct val="130000"/>
              </a:lnSpc>
            </a:pP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Nouzová pilulka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obsahuje kombinaci estrogenu a progestinu nebo pouze progestin, je ji možné použít nejpozději do 72 hodin od nechráněného pohlavního styku, pilulka zpožďuje nebo zabraňuje ovulaci. Neměla by se užívat pravidelně, jedná se pouze o rezervní formu antikoncepce!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597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924E-C140-4EC7-A2E2-63B43FAF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844" y="293511"/>
            <a:ext cx="11424356" cy="1117600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aginální kroužek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B5752-02DA-4869-BB99-067D6CEB4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625599"/>
            <a:ext cx="11424356" cy="4938889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Obsahuje kombinaci estrogenu a progestinu. Jednou měsíčně se zavádí do vaginy, ale po 3 týdnech se vyjme a následuje 7denní pauza, kdy se dostavuje menstruační krvácení.</a:t>
            </a:r>
          </a:p>
          <a:p>
            <a:pPr indent="228600">
              <a:lnSpc>
                <a:spcPct val="130000"/>
              </a:lnSpc>
              <a:spcAft>
                <a:spcPts val="600"/>
              </a:spcAft>
            </a:pPr>
            <a:r>
              <a:rPr lang="cs-CZ" sz="26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výhodám patří:</a:t>
            </a:r>
            <a:endParaRPr lang="cs-CZ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Snadnost použití. 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Nemá vliv na aktivní život ženy (např. sportování, plavání). 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Hormony vaginálního kroužku nemají vliv na srážení krve a játra.</a:t>
            </a:r>
          </a:p>
          <a:p>
            <a:pPr marL="342900" lvl="0" indent="-342900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Snižují riziko rakoviny reprodukčního systému. </a:t>
            </a: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Zmírňuje bolesti během menstruace.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0164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2246</Words>
  <Application>Microsoft Office PowerPoint</Application>
  <PresentationFormat>Širokoúhlá obrazovka</PresentationFormat>
  <Paragraphs>211</Paragraphs>
  <Slides>34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Symbol</vt:lpstr>
      <vt:lpstr>Times New Roman</vt:lpstr>
      <vt:lpstr>Motiv Office</vt:lpstr>
      <vt:lpstr>Antikoncepce</vt:lpstr>
      <vt:lpstr>Dělení antikoncepce</vt:lpstr>
      <vt:lpstr>hormonální antikoncepce</vt:lpstr>
      <vt:lpstr>hormonální antikoncepce</vt:lpstr>
      <vt:lpstr>Hormonální antikoncepce</vt:lpstr>
      <vt:lpstr>perorální antikoncepce (pilulky)</vt:lpstr>
      <vt:lpstr>perorální antikoncepce (pilulky)</vt:lpstr>
      <vt:lpstr>Zvláštní variantou je tzv. nouzová pilulka </vt:lpstr>
      <vt:lpstr>vaginální kroužek</vt:lpstr>
      <vt:lpstr>vaginální kroužek</vt:lpstr>
      <vt:lpstr>antikoncepční náplast</vt:lpstr>
      <vt:lpstr>antikoncepční náplast</vt:lpstr>
      <vt:lpstr>antikoncepční injekce</vt:lpstr>
      <vt:lpstr>antikoncepční injekce</vt:lpstr>
      <vt:lpstr>podkožní implantáty </vt:lpstr>
      <vt:lpstr>hormonální nitroděložní tělíska</vt:lpstr>
      <vt:lpstr>nehormonální antikoncepce</vt:lpstr>
      <vt:lpstr>bariérové metody – kondomy</vt:lpstr>
      <vt:lpstr>bariérové metody – kondomy</vt:lpstr>
      <vt:lpstr>ženský kondom</vt:lpstr>
      <vt:lpstr>bariérové metody – pesar</vt:lpstr>
      <vt:lpstr>nitroděložní tělísko - nehormonální</vt:lpstr>
      <vt:lpstr>nitroděložní tělísko - nehormonální</vt:lpstr>
      <vt:lpstr>nitroděložní tělísko - nehormonální</vt:lpstr>
      <vt:lpstr>sterilizace</vt:lpstr>
      <vt:lpstr>přirozené metody antikoncepce  </vt:lpstr>
      <vt:lpstr>přirozené metody antikoncepce </vt:lpstr>
      <vt:lpstr>přerušovaná soulož</vt:lpstr>
      <vt:lpstr>Další dělení antikoncepčních metod </vt:lpstr>
      <vt:lpstr>Spolehlivost - Pearlův index </vt:lpstr>
      <vt:lpstr>Spolehlivost - Pearlův index </vt:lpstr>
      <vt:lpstr>Spolehlivost - Pearlův index </vt:lpstr>
      <vt:lpstr>Spolehlivost - Pearlův index </vt:lpstr>
      <vt:lpstr>Spolehlivost - Pearlův index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Antikoncepce</dc:title>
  <dc:creator>jan0010</dc:creator>
  <cp:lastModifiedBy>jan0010</cp:lastModifiedBy>
  <cp:revision>18</cp:revision>
  <dcterms:created xsi:type="dcterms:W3CDTF">2024-04-18T04:12:52Z</dcterms:created>
  <dcterms:modified xsi:type="dcterms:W3CDTF">2025-03-25T19:24:41Z</dcterms:modified>
</cp:coreProperties>
</file>