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4"/>
  </p:sldMasterIdLst>
  <p:notesMasterIdLst>
    <p:notesMasterId r:id="rId42"/>
  </p:notesMasterIdLst>
  <p:handoutMasterIdLst>
    <p:handoutMasterId r:id="rId43"/>
  </p:handoutMasterIdLst>
  <p:sldIdLst>
    <p:sldId id="265" r:id="rId5"/>
    <p:sldId id="270" r:id="rId6"/>
    <p:sldId id="290" r:id="rId7"/>
    <p:sldId id="272" r:id="rId8"/>
    <p:sldId id="310" r:id="rId9"/>
    <p:sldId id="293" r:id="rId10"/>
    <p:sldId id="294" r:id="rId11"/>
    <p:sldId id="295" r:id="rId12"/>
    <p:sldId id="296" r:id="rId13"/>
    <p:sldId id="297" r:id="rId14"/>
    <p:sldId id="298" r:id="rId15"/>
    <p:sldId id="299" r:id="rId16"/>
    <p:sldId id="300" r:id="rId17"/>
    <p:sldId id="301" r:id="rId18"/>
    <p:sldId id="302" r:id="rId19"/>
    <p:sldId id="303" r:id="rId20"/>
    <p:sldId id="304" r:id="rId21"/>
    <p:sldId id="305" r:id="rId22"/>
    <p:sldId id="306" r:id="rId23"/>
    <p:sldId id="311" r:id="rId24"/>
    <p:sldId id="307" r:id="rId25"/>
    <p:sldId id="312" r:id="rId26"/>
    <p:sldId id="273" r:id="rId27"/>
    <p:sldId id="291" r:id="rId28"/>
    <p:sldId id="276" r:id="rId29"/>
    <p:sldId id="277" r:id="rId30"/>
    <p:sldId id="283" r:id="rId31"/>
    <p:sldId id="286" r:id="rId32"/>
    <p:sldId id="284" r:id="rId33"/>
    <p:sldId id="285" r:id="rId34"/>
    <p:sldId id="279" r:id="rId35"/>
    <p:sldId id="292" r:id="rId36"/>
    <p:sldId id="280" r:id="rId37"/>
    <p:sldId id="281" r:id="rId38"/>
    <p:sldId id="282" r:id="rId39"/>
    <p:sldId id="287" r:id="rId40"/>
    <p:sldId id="288" r:id="rId41"/>
  </p:sldIdLst>
  <p:sldSz cx="12192000" cy="6858000"/>
  <p:notesSz cx="6797675" cy="9926638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165" d="100"/>
          <a:sy n="165" d="100"/>
        </p:scale>
        <p:origin x="14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0" d="100"/>
          <a:sy n="90" d="100"/>
        </p:scale>
        <p:origin x="279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0" Type="http://schemas.openxmlformats.org/officeDocument/2006/relationships/slide" Target="slides/slide16.xml"/><Relationship Id="rId41" Type="http://schemas.openxmlformats.org/officeDocument/2006/relationships/slide" Target="slides/slide3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B131ED1-F848-4827-B260-26C36AD0C4E8}" type="datetime1">
              <a:rPr lang="cs-CZ" smtClean="0"/>
              <a:t>07.04.2025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B78FE58C-C1A6-4C4C-90C2-B7F5B0504B2D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346050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CE2769B9-C4E6-417A-B472-41C2E2BEA76A}" type="datetime1">
              <a:rPr lang="cs-CZ" smtClean="0"/>
              <a:t>07.04.2025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810E1E9A-E921-4174-A0FC-51868D7AC568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7860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810E1E9A-E921-4174-A0FC-51868D7AC568}" type="slidenum">
              <a:rPr lang="cs-CZ" smtClean="0"/>
              <a:t>1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78049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rtlCol="0" anchor="b"/>
          <a:lstStyle>
            <a:lvl1pPr algn="ctr">
              <a:defRPr sz="60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 rtlCol="0"/>
          <a:lstStyle>
            <a:lvl1pPr marL="0" indent="0" algn="ctr">
              <a:buNone/>
              <a:defRPr sz="240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/>
              <a:t>Kliknutím můžete upravit styl předlohy.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883A349-3E9E-4C14-B1D0-D2787C94D839}" type="datetime1">
              <a:rPr lang="cs-CZ" smtClean="0"/>
              <a:t>07.04.2025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64670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62100" y="1825625"/>
            <a:ext cx="9791700" cy="4351338"/>
          </a:xfrm>
        </p:spPr>
        <p:txBody>
          <a:bodyPr vert="eaVert" rtlCol="0"/>
          <a:lstStyle/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5516795-84AA-4816-AD4B-A4AD89BF2B31}" type="datetime1">
              <a:rPr lang="cs-CZ" smtClean="0"/>
              <a:t>07.04.2025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82188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562100" y="365125"/>
            <a:ext cx="7010400" cy="5811838"/>
          </a:xfrm>
        </p:spPr>
        <p:txBody>
          <a:bodyPr vert="eaVert" rtlCol="0"/>
          <a:lstStyle/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35E624-64A2-4C68-AFB3-844E419907A6}" type="datetime1">
              <a:rPr lang="cs-CZ" smtClean="0"/>
              <a:t>07.04.2025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3888301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_1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CB2528F-2C5A-4663-96A7-AC1B2BF5A08A}" type="datetime1">
              <a:rPr lang="cs-CZ" noProof="0" smtClean="0"/>
              <a:t>07.04.2025</a:t>
            </a:fld>
            <a:endParaRPr lang="cs-CZ" noProof="0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4138888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7B43A2-FDF4-4B2C-B7E8-A4C6D28A39C1}" type="datetime1">
              <a:rPr lang="cs-CZ" smtClean="0"/>
              <a:t>07.04.2025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98793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41658" y="1709738"/>
            <a:ext cx="10105791" cy="2862262"/>
          </a:xfrm>
        </p:spPr>
        <p:txBody>
          <a:bodyPr rtlCol="0" anchor="b"/>
          <a:lstStyle>
            <a:lvl1pPr>
              <a:defRPr sz="60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241658" y="4589463"/>
            <a:ext cx="10105791" cy="1500187"/>
          </a:xfrm>
        </p:spPr>
        <p:txBody>
          <a:bodyPr rtlCol="0"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 rt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006541-D2C2-4924-AB63-88A5C9CDA925}" type="datetime1">
              <a:rPr lang="cs-CZ" smtClean="0"/>
              <a:t>07.04.2025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40676867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569700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605325" y="1825625"/>
            <a:ext cx="4754880" cy="4351338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77F85A-2182-46A9-B284-F23BD65D867E}" type="datetime1">
              <a:rPr lang="cs-CZ" smtClean="0"/>
              <a:t>07.04.2025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0636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24100" y="274638"/>
            <a:ext cx="9023350" cy="11430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6210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56210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598920" y="1489075"/>
            <a:ext cx="4754880" cy="641350"/>
          </a:xfrm>
          <a:noFill/>
          <a:ln>
            <a:noFill/>
          </a:ln>
        </p:spPr>
        <p:txBody>
          <a:bodyPr rtlCol="0" anchor="b"/>
          <a:lstStyle>
            <a:lvl1pPr marL="0" indent="0">
              <a:buNone/>
              <a:defRPr sz="2400" b="0">
                <a:solidFill>
                  <a:schemeClr val="accent3">
                    <a:lumMod val="5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598920" y="2193925"/>
            <a:ext cx="4754880" cy="3978275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7879BD-235B-4AC9-9162-C34F7ACCBC74}" type="datetime1">
              <a:rPr lang="cs-CZ" smtClean="0"/>
              <a:t>07.04.2025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316615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73030C1-7908-44A0-9609-5D6AFE1DEB27}" type="datetime1">
              <a:rPr lang="cs-CZ" smtClean="0"/>
              <a:t>07.04.2025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5105862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38A9588-F1D6-4FAF-8879-C289683BA1E5}" type="datetime1">
              <a:rPr lang="cs-CZ" smtClean="0"/>
              <a:t>07.04.2025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151414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678905" y="987425"/>
            <a:ext cx="5676483" cy="487362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rtl="0"/>
            <a:r>
              <a:rPr lang="cs-CZ"/>
              <a:t>Upravte styly předlohy textu.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-CZ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FE85F2E-1728-4528-B7DE-63A882A73594}" type="datetime1">
              <a:rPr lang="cs-CZ" smtClean="0"/>
              <a:t>07.04.2025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21987120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1562100" y="457200"/>
            <a:ext cx="3932237" cy="160020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3" name="Zástupný symbol obrázku 2" descr="Prázdný zástupný symbol pro přidání obrázku Klikněte na zástupný symbol a vyberte obrázek, který chcete přidat."/>
          <p:cNvSpPr>
            <a:spLocks noGrp="1"/>
          </p:cNvSpPr>
          <p:nvPr>
            <p:ph type="pic" idx="1"/>
          </p:nvPr>
        </p:nvSpPr>
        <p:spPr>
          <a:xfrm>
            <a:off x="5678904" y="987425"/>
            <a:ext cx="5678424" cy="4873625"/>
          </a:xfrm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cs-CZ" dirty="0"/>
          </a:p>
        </p:txBody>
      </p:sp>
      <p:sp>
        <p:nvSpPr>
          <p:cNvPr id="8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562100" y="2101850"/>
            <a:ext cx="3932237" cy="3759200"/>
          </a:xfrm>
        </p:spPr>
        <p:txBody>
          <a:bodyPr rtlCol="0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30463C8-ED77-4C27-9271-4F534A5C6707}" type="datetime1">
              <a:rPr lang="cs-CZ" smtClean="0"/>
              <a:t>07.04.2025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71B7BAC7-FE87-40F6-AA24-4F4685D1B022}" type="slidenum">
              <a:rPr lang="cs-CZ" noProof="0" smtClean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1619359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2324100" y="365125"/>
            <a:ext cx="9029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-CZ" dirty="0"/>
              <a:t>Kliknutím můžete upravit styl předlohy nadpisů.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562100" y="1825625"/>
            <a:ext cx="9791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-CZ" dirty="0"/>
              <a:t>Kliknutím můžete upravit styly předlohy textu.</a:t>
            </a:r>
          </a:p>
          <a:p>
            <a:pPr lvl="1" rtl="0"/>
            <a:r>
              <a:rPr lang="cs-CZ" dirty="0"/>
              <a:t>Druhá úroveň</a:t>
            </a:r>
          </a:p>
          <a:p>
            <a:pPr lvl="2" rtl="0"/>
            <a:r>
              <a:rPr lang="cs-CZ" dirty="0"/>
              <a:t>Třetí úroveň</a:t>
            </a:r>
          </a:p>
          <a:p>
            <a:pPr lvl="3" rtl="0"/>
            <a:r>
              <a:rPr lang="cs-CZ" dirty="0"/>
              <a:t>Čtvrtá úroveň</a:t>
            </a:r>
          </a:p>
          <a:p>
            <a:pPr lvl="4" rtl="0"/>
            <a:r>
              <a:rPr lang="cs-CZ" dirty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1562100" y="6356350"/>
            <a:ext cx="25527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4BA41C5F-0CA2-425B-A328-995FC201C73E}" type="datetime1">
              <a:rPr lang="cs-CZ" smtClean="0"/>
              <a:t>07.04.2025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648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r>
              <a:rPr lang="cs-CZ" dirty="0"/>
              <a:t>Přidejte zápatí.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077200" y="6356350"/>
            <a:ext cx="3276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rtl="0"/>
            <a:fld id="{71B7BAC7-FE87-40F6-AA24-4F4685D1B022}" type="slidenum">
              <a:rPr lang="cs-CZ" noProof="0" smtClean="0"/>
              <a:pPr rtl="0"/>
              <a:t>‹#›</a:t>
            </a:fld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32193672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81" r:id="rId1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0" orient="horz" pos="2160">
          <p15:clr>
            <a:srgbClr val="F26B43"/>
          </p15:clr>
        </p15:guide>
        <p15:guide id="1" pos="3840">
          <p15:clr>
            <a:srgbClr val="F26B43"/>
          </p15:clr>
        </p15:guide>
        <p15:guide id="2" pos="1464">
          <p15:clr>
            <a:srgbClr val="F26B43"/>
          </p15:clr>
        </p15:guide>
        <p15:guide id="3" pos="7152">
          <p15:clr>
            <a:srgbClr val="F26B43"/>
          </p15:clr>
        </p15:guide>
        <p15:guide id="4" pos="984">
          <p15:clr>
            <a:srgbClr val="F26B43"/>
          </p15:clr>
        </p15:guide>
        <p15:guide id="5" orient="horz" pos="388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r>
              <a:rPr lang="cs-CZ" dirty="0">
                <a:solidFill>
                  <a:schemeClr val="accent3"/>
                </a:solidFill>
              </a:rPr>
              <a:t>ZÁKLADY PEDAGOGIKY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078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SOUSTAVA PEDAGOGICKÝCH VĚD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3"/>
                </a:solidFill>
              </a:rPr>
              <a:t>POMOCNÉ(PODPŮRNÉ) PEDAGOGICKÉ VĚDY</a:t>
            </a:r>
          </a:p>
          <a:p>
            <a:pPr marL="0" indent="0">
              <a:buNone/>
            </a:pPr>
            <a:r>
              <a:rPr lang="cs-CZ" b="1" dirty="0"/>
              <a:t>Psychologie v pedagogice</a:t>
            </a:r>
          </a:p>
          <a:p>
            <a:r>
              <a:rPr lang="cs-CZ" dirty="0"/>
              <a:t>Zkoumá, </a:t>
            </a:r>
            <a:r>
              <a:rPr lang="cs-CZ" b="1" dirty="0"/>
              <a:t>jak lidé myslí, učí se a chovají se </a:t>
            </a:r>
            <a:r>
              <a:rPr lang="cs-CZ" dirty="0"/>
              <a:t>v rámci vzdělávacího prostředí.</a:t>
            </a:r>
          </a:p>
          <a:p>
            <a:r>
              <a:rPr lang="cs-CZ" dirty="0"/>
              <a:t>Pomáhá </a:t>
            </a:r>
            <a:r>
              <a:rPr lang="cs-CZ" b="1" dirty="0"/>
              <a:t>pochopit procesy učení</a:t>
            </a:r>
            <a:r>
              <a:rPr lang="cs-CZ" dirty="0"/>
              <a:t>, včetně </a:t>
            </a:r>
            <a:r>
              <a:rPr lang="cs-CZ" b="1" dirty="0"/>
              <a:t>motivace, paměti</a:t>
            </a:r>
            <a:r>
              <a:rPr lang="cs-CZ" dirty="0"/>
              <a:t>, </a:t>
            </a:r>
            <a:r>
              <a:rPr lang="cs-CZ" b="1" dirty="0"/>
              <a:t>emocí</a:t>
            </a:r>
            <a:r>
              <a:rPr lang="cs-CZ" dirty="0"/>
              <a:t> a vývoje dítěte.</a:t>
            </a:r>
          </a:p>
          <a:p>
            <a:r>
              <a:rPr lang="cs-CZ" dirty="0"/>
              <a:t>Důležité oblasti: pedagogická psychologie (jak se lidé učí) a vývojová psychologie (fáze vývoje jedince).</a:t>
            </a:r>
          </a:p>
        </p:txBody>
      </p:sp>
    </p:spTree>
    <p:extLst>
      <p:ext uri="{BB962C8B-B14F-4D97-AF65-F5344CB8AC3E}">
        <p14:creationId xmlns:p14="http://schemas.microsoft.com/office/powerpoint/2010/main" val="2135386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SOUSTAVA PEDAGOGICKÝCH VĚD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3"/>
                </a:solidFill>
              </a:rPr>
              <a:t>POMOCNÉ(PODPŮRNÉ) PEDAGOGICKÉ VĚDY</a:t>
            </a:r>
          </a:p>
          <a:p>
            <a:pPr marL="0" indent="0">
              <a:buNone/>
            </a:pPr>
            <a:r>
              <a:rPr lang="cs-CZ" b="1" dirty="0"/>
              <a:t>Sociologie v pedagogice</a:t>
            </a:r>
          </a:p>
          <a:p>
            <a:r>
              <a:rPr lang="cs-CZ" dirty="0"/>
              <a:t>Se zaměřuje na </a:t>
            </a:r>
            <a:r>
              <a:rPr lang="cs-CZ" b="1" dirty="0"/>
              <a:t>vztahy mezi výchovou a společností</a:t>
            </a:r>
            <a:r>
              <a:rPr lang="cs-CZ" dirty="0"/>
              <a:t>, na vliv sociálních struktur a kultur na vzdělávání.</a:t>
            </a:r>
          </a:p>
          <a:p>
            <a:r>
              <a:rPr lang="cs-CZ" dirty="0"/>
              <a:t>Zabývá se tématy </a:t>
            </a:r>
            <a:r>
              <a:rPr lang="cs-CZ" b="1" dirty="0"/>
              <a:t>jako sociální nerovnosti ve vzdělávání</a:t>
            </a:r>
            <a:r>
              <a:rPr lang="cs-CZ" dirty="0"/>
              <a:t>, </a:t>
            </a:r>
            <a:r>
              <a:rPr lang="cs-CZ" b="1" dirty="0"/>
              <a:t>role školy ve společnosti, nebo vliv rodiny a komunit.</a:t>
            </a:r>
          </a:p>
          <a:p>
            <a:r>
              <a:rPr lang="cs-CZ" dirty="0"/>
              <a:t>Sociologické přístupy pomáhají analyzovat, </a:t>
            </a:r>
            <a:r>
              <a:rPr lang="cs-CZ" b="1" dirty="0"/>
              <a:t>jak výchova ovlivňuje společenské změny a naopak.</a:t>
            </a:r>
          </a:p>
        </p:txBody>
      </p:sp>
    </p:spTree>
    <p:extLst>
      <p:ext uri="{BB962C8B-B14F-4D97-AF65-F5344CB8AC3E}">
        <p14:creationId xmlns:p14="http://schemas.microsoft.com/office/powerpoint/2010/main" val="2117647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SLOŽKY VÝCHOVY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dirty="0"/>
              <a:t>Výchova je proces, při kterém rodiče/ učitelé/ opatrovníci ovlivňují </a:t>
            </a:r>
            <a:r>
              <a:rPr lang="cs-CZ" b="1" dirty="0"/>
              <a:t>vývoj, chování, hodnoty a schopnosti</a:t>
            </a:r>
            <a:r>
              <a:rPr lang="cs-CZ" dirty="0"/>
              <a:t> jiného člověka, většinou dítěte Jednotlivé oblasti, na které se výchova zaměřuje, a slouží k rozvoji člověka jako celku. Tyto složky se často prolínají a vzájemně doplňují.</a:t>
            </a:r>
          </a:p>
          <a:p>
            <a:r>
              <a:rPr lang="cs-CZ" b="1" dirty="0"/>
              <a:t>Fyzická výchova </a:t>
            </a:r>
            <a:r>
              <a:rPr lang="cs-CZ" dirty="0"/>
              <a:t>se zaměřuje se na </a:t>
            </a:r>
            <a:r>
              <a:rPr lang="cs-CZ" b="1" dirty="0"/>
              <a:t>rozvoj tělesné kondice</a:t>
            </a:r>
            <a:r>
              <a:rPr lang="cs-CZ" dirty="0"/>
              <a:t>, </a:t>
            </a:r>
            <a:r>
              <a:rPr lang="cs-CZ" b="1" dirty="0"/>
              <a:t>zdraví </a:t>
            </a:r>
            <a:br>
              <a:rPr lang="cs-CZ" dirty="0"/>
            </a:br>
            <a:r>
              <a:rPr lang="cs-CZ" dirty="0"/>
              <a:t>a </a:t>
            </a:r>
            <a:r>
              <a:rPr lang="cs-CZ" b="1" dirty="0"/>
              <a:t>pohybových schopností</a:t>
            </a:r>
            <a:r>
              <a:rPr lang="cs-CZ" dirty="0"/>
              <a:t>. Cílem je podpora zdravého životního stylu </a:t>
            </a:r>
            <a:br>
              <a:rPr lang="cs-CZ" dirty="0"/>
            </a:br>
            <a:r>
              <a:rPr lang="cs-CZ" dirty="0"/>
              <a:t>a prevence nemocí.</a:t>
            </a:r>
          </a:p>
          <a:p>
            <a:r>
              <a:rPr lang="cs-CZ" b="1" dirty="0"/>
              <a:t>Intelektuální (rozumová) výchova </a:t>
            </a:r>
            <a:r>
              <a:rPr lang="cs-CZ" dirty="0"/>
              <a:t>rozvíjí schopnosti jako </a:t>
            </a:r>
            <a:r>
              <a:rPr lang="cs-CZ" b="1" dirty="0"/>
              <a:t>logické myšlení, paměť, kreativitu a učení.</a:t>
            </a:r>
          </a:p>
          <a:p>
            <a:r>
              <a:rPr lang="cs-CZ" b="1" dirty="0"/>
              <a:t>Mravní (etická) výchova </a:t>
            </a:r>
            <a:r>
              <a:rPr lang="cs-CZ" dirty="0"/>
              <a:t>se zaměřuje se na </a:t>
            </a:r>
            <a:r>
              <a:rPr lang="cs-CZ" b="1" dirty="0"/>
              <a:t>rozvoj morálních hodnot </a:t>
            </a:r>
            <a:r>
              <a:rPr lang="cs-CZ" dirty="0"/>
              <a:t>- </a:t>
            </a:r>
            <a:r>
              <a:rPr lang="cs-CZ" b="1" dirty="0"/>
              <a:t>spravedlnost, odpovědnost a respekt k ostatní</a:t>
            </a:r>
            <a:r>
              <a:rPr lang="cs-CZ" dirty="0"/>
              <a:t>m. Pomáhá formovat charakter a etické chování jedince.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76026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SLOŽKY VÝCHOVY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/>
          </a:bodyPr>
          <a:lstStyle/>
          <a:p>
            <a:r>
              <a:rPr lang="cs-CZ" b="1" dirty="0"/>
              <a:t>Estetická výchova </a:t>
            </a:r>
            <a:r>
              <a:rPr lang="cs-CZ" dirty="0"/>
              <a:t>podporuje </a:t>
            </a:r>
            <a:r>
              <a:rPr lang="cs-CZ" b="1" dirty="0"/>
              <a:t>vnímání krásy v umění, přírodě </a:t>
            </a:r>
            <a:br>
              <a:rPr lang="cs-CZ" b="1" dirty="0"/>
            </a:br>
            <a:r>
              <a:rPr lang="cs-CZ" b="1" dirty="0"/>
              <a:t>a okolním světě</a:t>
            </a:r>
            <a:r>
              <a:rPr lang="cs-CZ" dirty="0"/>
              <a:t>. Rozvíjí smysl pro kreativitu a umělecký projev (hudba, malba, literatura).</a:t>
            </a:r>
          </a:p>
          <a:p>
            <a:r>
              <a:rPr lang="cs-CZ" b="1" dirty="0"/>
              <a:t>Pracovní výchova </a:t>
            </a:r>
            <a:r>
              <a:rPr lang="cs-CZ" dirty="0"/>
              <a:t>pěstuje </a:t>
            </a:r>
            <a:r>
              <a:rPr lang="cs-CZ" b="1" dirty="0"/>
              <a:t>pracovní návyky, dovednosti a kladný vztah k práci.</a:t>
            </a:r>
            <a:r>
              <a:rPr lang="cs-CZ" dirty="0"/>
              <a:t> Zaměřuje se na praktické schopnosti a přípravu </a:t>
            </a:r>
            <a:br>
              <a:rPr lang="cs-CZ" dirty="0"/>
            </a:br>
            <a:r>
              <a:rPr lang="cs-CZ" dirty="0"/>
              <a:t>na budoucí povolání.</a:t>
            </a:r>
          </a:p>
          <a:p>
            <a:r>
              <a:rPr lang="cs-CZ" b="1" dirty="0"/>
              <a:t>Sociální výchova </a:t>
            </a:r>
            <a:r>
              <a:rPr lang="cs-CZ" dirty="0"/>
              <a:t>učí jedince </a:t>
            </a:r>
            <a:r>
              <a:rPr lang="cs-CZ" b="1" dirty="0"/>
              <a:t>spolupráci, komunikaci a život </a:t>
            </a:r>
            <a:br>
              <a:rPr lang="cs-CZ" b="1" dirty="0"/>
            </a:br>
            <a:r>
              <a:rPr lang="cs-CZ" b="1" dirty="0"/>
              <a:t>ve společnosti.</a:t>
            </a:r>
            <a:r>
              <a:rPr lang="cs-CZ" dirty="0"/>
              <a:t> Rozvíjí odpovědnost vůči komunitě, empatii </a:t>
            </a:r>
            <a:br>
              <a:rPr lang="cs-CZ" dirty="0"/>
            </a:br>
            <a:r>
              <a:rPr lang="cs-CZ" dirty="0"/>
              <a:t>a schopnost řešit konflikty.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58206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SLOŽKY VÝCHOVY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773" y="1819922"/>
            <a:ext cx="10244831" cy="4357041"/>
          </a:xfrm>
        </p:spPr>
        <p:txBody>
          <a:bodyPr>
            <a:normAutofit/>
          </a:bodyPr>
          <a:lstStyle/>
          <a:p>
            <a:r>
              <a:rPr lang="cs-CZ" b="1" dirty="0"/>
              <a:t>Citová výchova </a:t>
            </a:r>
            <a:r>
              <a:rPr lang="cs-CZ" dirty="0"/>
              <a:t>zaměřuje se na </a:t>
            </a:r>
            <a:r>
              <a:rPr lang="cs-CZ" b="1" dirty="0"/>
              <a:t>rozvoj emocí, empatie</a:t>
            </a:r>
            <a:r>
              <a:rPr lang="cs-CZ" dirty="0"/>
              <a:t> a schopnosti rozlišovat a zvládat vlastní pocity. Posiluje emocionální inteligenci </a:t>
            </a:r>
            <a:br>
              <a:rPr lang="cs-CZ" dirty="0"/>
            </a:br>
            <a:r>
              <a:rPr lang="cs-CZ" dirty="0"/>
              <a:t>a stabilitu.</a:t>
            </a:r>
          </a:p>
          <a:p>
            <a:r>
              <a:rPr lang="cs-CZ" b="1" dirty="0"/>
              <a:t>Náboženská (duchovní) výchova </a:t>
            </a:r>
            <a:r>
              <a:rPr lang="cs-CZ" dirty="0"/>
              <a:t>věnuje se </a:t>
            </a:r>
            <a:r>
              <a:rPr lang="cs-CZ" b="1" dirty="0"/>
              <a:t>duchovním hodnotám </a:t>
            </a:r>
            <a:br>
              <a:rPr lang="cs-CZ" dirty="0"/>
            </a:br>
            <a:r>
              <a:rPr lang="cs-CZ" dirty="0"/>
              <a:t>a vztahu k vyšším principům. Pomáhá hledat smysl života a morální orientaci.</a:t>
            </a:r>
          </a:p>
          <a:p>
            <a:r>
              <a:rPr lang="cs-CZ" b="1" dirty="0"/>
              <a:t>Environmentální výchova se </a:t>
            </a:r>
            <a:r>
              <a:rPr lang="cs-CZ" dirty="0"/>
              <a:t>věnuje se </a:t>
            </a:r>
            <a:r>
              <a:rPr lang="cs-CZ" b="1" dirty="0"/>
              <a:t>vztahu</a:t>
            </a:r>
            <a:r>
              <a:rPr lang="cs-CZ" dirty="0"/>
              <a:t> člověka </a:t>
            </a:r>
            <a:r>
              <a:rPr lang="cs-CZ" b="1" dirty="0"/>
              <a:t>k přírodě</a:t>
            </a:r>
            <a:r>
              <a:rPr lang="cs-CZ" dirty="0"/>
              <a:t>, odpovědnosti za </a:t>
            </a:r>
            <a:r>
              <a:rPr lang="cs-CZ" b="1" dirty="0"/>
              <a:t>životní prostředí </a:t>
            </a:r>
            <a:r>
              <a:rPr lang="cs-CZ" dirty="0"/>
              <a:t>a udržitelnému rozvoji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9279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PRINCIPY VÝCHOVY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773" y="1819922"/>
            <a:ext cx="10244831" cy="4357041"/>
          </a:xfrm>
        </p:spPr>
        <p:txBody>
          <a:bodyPr>
            <a:normAutofit/>
          </a:bodyPr>
          <a:lstStyle/>
          <a:p>
            <a:r>
              <a:rPr lang="cs-CZ" dirty="0"/>
              <a:t>Jsou základní pravidla a hodnoty, kterými se výchova řídí</a:t>
            </a:r>
          </a:p>
          <a:p>
            <a:r>
              <a:rPr lang="cs-CZ" b="1" dirty="0"/>
              <a:t>Cílevědomost:</a:t>
            </a:r>
            <a:r>
              <a:rPr lang="cs-CZ" dirty="0"/>
              <a:t> Každá výchovná činnost by měla mít </a:t>
            </a:r>
            <a:r>
              <a:rPr lang="cs-CZ" b="1" dirty="0"/>
              <a:t>jasně definovaný cíl.</a:t>
            </a:r>
          </a:p>
          <a:p>
            <a:r>
              <a:rPr lang="cs-CZ" b="1" dirty="0"/>
              <a:t>Systematičnost a posloupnost</a:t>
            </a:r>
            <a:r>
              <a:rPr lang="cs-CZ" dirty="0"/>
              <a:t>: Výchovné procesy musí být </a:t>
            </a:r>
            <a:r>
              <a:rPr lang="cs-CZ" b="1" dirty="0"/>
              <a:t>plánovány postupně a logicky.</a:t>
            </a:r>
          </a:p>
          <a:p>
            <a:r>
              <a:rPr lang="cs-CZ" b="1" dirty="0"/>
              <a:t>Respektování individuality: </a:t>
            </a:r>
            <a:r>
              <a:rPr lang="cs-CZ" dirty="0"/>
              <a:t>Výchova by měla </a:t>
            </a:r>
            <a:r>
              <a:rPr lang="cs-CZ" b="1" dirty="0"/>
              <a:t>respektovat</a:t>
            </a:r>
            <a:r>
              <a:rPr lang="cs-CZ" dirty="0"/>
              <a:t> jedinečné </a:t>
            </a:r>
            <a:r>
              <a:rPr lang="cs-CZ" b="1" dirty="0"/>
              <a:t>potřeby a schopnosti jednotlivce</a:t>
            </a:r>
            <a:r>
              <a:rPr lang="cs-CZ" dirty="0"/>
              <a:t>.</a:t>
            </a:r>
          </a:p>
          <a:p>
            <a:r>
              <a:rPr lang="cs-CZ" b="1" dirty="0"/>
              <a:t>Aktivita a samostatnost: </a:t>
            </a:r>
            <a:r>
              <a:rPr lang="cs-CZ" dirty="0"/>
              <a:t>Podpora aktivního zapojení jedince </a:t>
            </a:r>
            <a:br>
              <a:rPr lang="cs-CZ" dirty="0"/>
            </a:br>
            <a:r>
              <a:rPr lang="cs-CZ" dirty="0"/>
              <a:t>do výchovy.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8749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PRINCIPY VÝCHOVY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773" y="1819922"/>
            <a:ext cx="10244831" cy="4357041"/>
          </a:xfrm>
        </p:spPr>
        <p:txBody>
          <a:bodyPr>
            <a:normAutofit/>
          </a:bodyPr>
          <a:lstStyle/>
          <a:p>
            <a:r>
              <a:rPr lang="cs-CZ" b="1" dirty="0"/>
              <a:t>Jednota teorie a praxe: </a:t>
            </a:r>
            <a:r>
              <a:rPr lang="cs-CZ" dirty="0"/>
              <a:t>Spojení teoretických poznatků s praktickými činnostmi.</a:t>
            </a:r>
          </a:p>
          <a:p>
            <a:r>
              <a:rPr lang="cs-CZ" b="1" dirty="0"/>
              <a:t>Komplexnost</a:t>
            </a:r>
            <a:r>
              <a:rPr lang="cs-CZ" dirty="0"/>
              <a:t>: Složky výchovy by se měly vzájemně doplňovat.</a:t>
            </a:r>
          </a:p>
          <a:p>
            <a:r>
              <a:rPr lang="cs-CZ" b="1" dirty="0"/>
              <a:t>Přiměřenost: </a:t>
            </a:r>
            <a:r>
              <a:rPr lang="cs-CZ" dirty="0"/>
              <a:t>Obsah a metody musí odpovídat věku, schopnostem </a:t>
            </a:r>
            <a:br>
              <a:rPr lang="cs-CZ" dirty="0"/>
            </a:br>
            <a:r>
              <a:rPr lang="cs-CZ" dirty="0"/>
              <a:t>a zkušenostem jedince.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454869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FORMY VÝCHOVY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773" y="1819922"/>
            <a:ext cx="10244831" cy="4357041"/>
          </a:xfrm>
        </p:spPr>
        <p:txBody>
          <a:bodyPr>
            <a:normAutofit/>
          </a:bodyPr>
          <a:lstStyle/>
          <a:p>
            <a:r>
              <a:rPr lang="cs-CZ" dirty="0"/>
              <a:t>Formy označují </a:t>
            </a:r>
            <a:r>
              <a:rPr lang="cs-CZ" b="1" dirty="0"/>
              <a:t>organizační způsoby realizace výchovy</a:t>
            </a:r>
            <a:r>
              <a:rPr lang="cs-CZ" dirty="0"/>
              <a:t>:</a:t>
            </a:r>
          </a:p>
          <a:p>
            <a:r>
              <a:rPr lang="cs-CZ" b="1" dirty="0"/>
              <a:t>Individuální výchova</a:t>
            </a:r>
            <a:r>
              <a:rPr lang="cs-CZ" dirty="0"/>
              <a:t>: Zaměřená na jednotlivce.</a:t>
            </a:r>
          </a:p>
          <a:p>
            <a:r>
              <a:rPr lang="cs-CZ" b="1" dirty="0"/>
              <a:t>Skupinová výchova</a:t>
            </a:r>
            <a:r>
              <a:rPr lang="cs-CZ" dirty="0"/>
              <a:t>: Práce se skupinou jedinců.</a:t>
            </a:r>
          </a:p>
          <a:p>
            <a:r>
              <a:rPr lang="cs-CZ" b="1" dirty="0"/>
              <a:t>Formální výchova</a:t>
            </a:r>
            <a:r>
              <a:rPr lang="cs-CZ" dirty="0"/>
              <a:t>: Probíhá v institucionálním rámci (např. školy).</a:t>
            </a:r>
          </a:p>
          <a:p>
            <a:r>
              <a:rPr lang="cs-CZ" b="1" dirty="0"/>
              <a:t>Neformální výchova</a:t>
            </a:r>
            <a:r>
              <a:rPr lang="cs-CZ" dirty="0"/>
              <a:t>: Mimo oficiální instituce (např. volnočasové aktivity).</a:t>
            </a:r>
          </a:p>
          <a:p>
            <a:r>
              <a:rPr lang="cs-CZ" b="1" dirty="0"/>
              <a:t>Informální výchova</a:t>
            </a:r>
            <a:r>
              <a:rPr lang="cs-CZ" dirty="0"/>
              <a:t>: Probíhá přirozeně v každodenním životě (např. rodina).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654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METODY VÝCHOVY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2773" y="1819922"/>
            <a:ext cx="10244831" cy="4357041"/>
          </a:xfrm>
        </p:spPr>
        <p:txBody>
          <a:bodyPr>
            <a:normAutofit fontScale="92500"/>
          </a:bodyPr>
          <a:lstStyle/>
          <a:p>
            <a:r>
              <a:rPr lang="cs-CZ" dirty="0"/>
              <a:t>Metody představují konkrétní postupy a prostředky, jak dosáhnout výchovných cílů:</a:t>
            </a:r>
          </a:p>
          <a:p>
            <a:r>
              <a:rPr lang="cs-CZ" b="1" dirty="0"/>
              <a:t>Motivační metody</a:t>
            </a:r>
            <a:r>
              <a:rPr lang="cs-CZ" dirty="0"/>
              <a:t>: Podněcují zájem a chuť k učení (např. </a:t>
            </a:r>
            <a:r>
              <a:rPr lang="cs-CZ" b="1" dirty="0"/>
              <a:t>pochvala</a:t>
            </a:r>
            <a:r>
              <a:rPr lang="cs-CZ" dirty="0"/>
              <a:t>, </a:t>
            </a:r>
            <a:r>
              <a:rPr lang="cs-CZ" b="1" dirty="0"/>
              <a:t>odměny</a:t>
            </a:r>
            <a:r>
              <a:rPr lang="cs-CZ" dirty="0"/>
              <a:t>).</a:t>
            </a:r>
          </a:p>
          <a:p>
            <a:r>
              <a:rPr lang="cs-CZ" b="1" dirty="0"/>
              <a:t>Slovní metody</a:t>
            </a:r>
            <a:r>
              <a:rPr lang="cs-CZ" dirty="0"/>
              <a:t>: Využívají komunikaci (např. výklad, rozhovor, diskuse).</a:t>
            </a:r>
          </a:p>
          <a:p>
            <a:r>
              <a:rPr lang="cs-CZ" b="1" dirty="0"/>
              <a:t>Praktické metody</a:t>
            </a:r>
            <a:r>
              <a:rPr lang="cs-CZ" dirty="0"/>
              <a:t>: Zaměřené na činnost (např. hry, projekty, dílny).</a:t>
            </a:r>
          </a:p>
          <a:p>
            <a:r>
              <a:rPr lang="cs-CZ" b="1" dirty="0"/>
              <a:t>Pozorovací metody</a:t>
            </a:r>
            <a:r>
              <a:rPr lang="cs-CZ" dirty="0"/>
              <a:t>: Učení se prostřednictvím sledování (např. příklady).</a:t>
            </a:r>
          </a:p>
          <a:p>
            <a:r>
              <a:rPr lang="cs-CZ" b="1" dirty="0" err="1"/>
              <a:t>Sebeřízené</a:t>
            </a:r>
            <a:r>
              <a:rPr lang="cs-CZ" b="1" dirty="0"/>
              <a:t> metody</a:t>
            </a:r>
            <a:r>
              <a:rPr lang="cs-CZ" dirty="0"/>
              <a:t>: Jedinec si sám stanovuje cíle a postupy.</a:t>
            </a:r>
          </a:p>
          <a:p>
            <a:r>
              <a:rPr lang="cs-CZ" b="1" dirty="0"/>
              <a:t>Disciplinární metody</a:t>
            </a:r>
            <a:r>
              <a:rPr lang="cs-CZ" dirty="0"/>
              <a:t>: Udržení kázně (např. stanovení pravidel).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71524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KOMPETENCE VYCHOVÁVANÉHO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852" y="1819922"/>
            <a:ext cx="10955045" cy="4323427"/>
          </a:xfrm>
        </p:spPr>
        <p:txBody>
          <a:bodyPr>
            <a:normAutofit/>
          </a:bodyPr>
          <a:lstStyle/>
          <a:p>
            <a:r>
              <a:rPr lang="cs-CZ" b="1" dirty="0"/>
              <a:t>Seberegulace: </a:t>
            </a:r>
            <a:r>
              <a:rPr lang="cs-CZ" dirty="0"/>
              <a:t>Schopnost </a:t>
            </a:r>
            <a:r>
              <a:rPr lang="cs-CZ" b="1" dirty="0"/>
              <a:t>řídit své chování</a:t>
            </a:r>
            <a:r>
              <a:rPr lang="cs-CZ" dirty="0"/>
              <a:t>, </a:t>
            </a:r>
            <a:r>
              <a:rPr lang="cs-CZ" b="1" dirty="0"/>
              <a:t>plnit povinnosti</a:t>
            </a:r>
            <a:r>
              <a:rPr lang="cs-CZ" dirty="0"/>
              <a:t>. Učení se </a:t>
            </a:r>
            <a:r>
              <a:rPr lang="cs-CZ" b="1" dirty="0"/>
              <a:t>převzetí zodpovědnosti za vlastní rozvoj</a:t>
            </a:r>
            <a:r>
              <a:rPr lang="cs-CZ" dirty="0"/>
              <a:t>.</a:t>
            </a:r>
          </a:p>
          <a:p>
            <a:r>
              <a:rPr lang="cs-CZ" b="1" dirty="0"/>
              <a:t>Schopnost přijímat zpětnou vazbu</a:t>
            </a:r>
            <a:r>
              <a:rPr lang="cs-CZ" dirty="0"/>
              <a:t>: Otevřenost k názorům </a:t>
            </a:r>
            <a:br>
              <a:rPr lang="cs-CZ" dirty="0"/>
            </a:br>
            <a:r>
              <a:rPr lang="cs-CZ" dirty="0"/>
              <a:t>a doporučením vychovatele nebo okolí.</a:t>
            </a:r>
          </a:p>
          <a:p>
            <a:r>
              <a:rPr lang="cs-CZ" b="1" dirty="0"/>
              <a:t>Motivace k učení</a:t>
            </a:r>
            <a:r>
              <a:rPr lang="cs-CZ" dirty="0"/>
              <a:t>: Vnitřní nebo vnější motivace rozvíjet své schopnosti </a:t>
            </a:r>
            <a:br>
              <a:rPr lang="cs-CZ" dirty="0"/>
            </a:br>
            <a:r>
              <a:rPr lang="cs-CZ" dirty="0"/>
              <a:t>a dovednosti.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3701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A5554BF-E775-439D-9912-E32C30D477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/>
                </a:solidFill>
              </a:rPr>
              <a:t>PEDAGOGIKA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F5EB6B-FB58-40D8-A3CD-210558CD2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4"/>
            <a:ext cx="10039874" cy="447450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Je věda, která se zabývá </a:t>
            </a:r>
            <a:r>
              <a:rPr lang="cs-CZ" b="1" dirty="0"/>
              <a:t>výchovou</a:t>
            </a:r>
            <a:r>
              <a:rPr lang="cs-CZ" dirty="0"/>
              <a:t>,</a:t>
            </a:r>
            <a:r>
              <a:rPr lang="cs-CZ" b="1" dirty="0"/>
              <a:t> vzděláváním </a:t>
            </a:r>
            <a:r>
              <a:rPr lang="cs-CZ" dirty="0"/>
              <a:t>a </a:t>
            </a:r>
            <a:r>
              <a:rPr lang="cs-CZ" b="1" dirty="0"/>
              <a:t>učením</a:t>
            </a:r>
            <a:r>
              <a:rPr lang="cs-CZ" dirty="0"/>
              <a:t>. Jejím hlavním cílem je </a:t>
            </a:r>
            <a:r>
              <a:rPr lang="cs-CZ" b="1" dirty="0"/>
              <a:t>rozvoj </a:t>
            </a:r>
            <a:r>
              <a:rPr lang="cs-CZ" dirty="0"/>
              <a:t>jednotlivců, a to jak po stránce </a:t>
            </a:r>
            <a:r>
              <a:rPr lang="cs-CZ" b="1" dirty="0"/>
              <a:t>intelektuální</a:t>
            </a:r>
            <a:r>
              <a:rPr lang="cs-CZ" dirty="0"/>
              <a:t>, tak </a:t>
            </a:r>
            <a:r>
              <a:rPr lang="cs-CZ" b="1" dirty="0"/>
              <a:t>emocionální</a:t>
            </a:r>
            <a:r>
              <a:rPr lang="cs-CZ" dirty="0"/>
              <a:t>, </a:t>
            </a:r>
            <a:r>
              <a:rPr lang="cs-CZ" b="1" dirty="0"/>
              <a:t>sociální </a:t>
            </a:r>
            <a:r>
              <a:rPr lang="cs-CZ" dirty="0"/>
              <a:t>a </a:t>
            </a:r>
            <a:r>
              <a:rPr lang="cs-CZ" b="1" dirty="0"/>
              <a:t>morální</a:t>
            </a:r>
            <a:r>
              <a:rPr lang="cs-CZ" dirty="0"/>
              <a:t>.</a:t>
            </a:r>
          </a:p>
          <a:p>
            <a:r>
              <a:rPr lang="cs-CZ" b="1" dirty="0"/>
              <a:t>Výchova</a:t>
            </a:r>
            <a:r>
              <a:rPr lang="cs-CZ" dirty="0"/>
              <a:t>: Proces </a:t>
            </a:r>
            <a:r>
              <a:rPr lang="cs-CZ" b="1" dirty="0"/>
              <a:t>formování osobnosti </a:t>
            </a:r>
            <a:r>
              <a:rPr lang="cs-CZ" dirty="0"/>
              <a:t>a </a:t>
            </a:r>
            <a:r>
              <a:rPr lang="cs-CZ" b="1" dirty="0"/>
              <a:t>hodnot</a:t>
            </a:r>
            <a:r>
              <a:rPr lang="cs-CZ" dirty="0"/>
              <a:t>.</a:t>
            </a:r>
          </a:p>
          <a:p>
            <a:r>
              <a:rPr lang="cs-CZ" b="1" dirty="0"/>
              <a:t>Vzdělávání</a:t>
            </a:r>
            <a:r>
              <a:rPr lang="cs-CZ" dirty="0"/>
              <a:t>: Předávání </a:t>
            </a:r>
            <a:r>
              <a:rPr lang="cs-CZ" b="1" dirty="0"/>
              <a:t>znalostí, dovedností</a:t>
            </a:r>
            <a:r>
              <a:rPr lang="cs-CZ" dirty="0"/>
              <a:t> a </a:t>
            </a:r>
            <a:r>
              <a:rPr lang="cs-CZ" b="1" dirty="0"/>
              <a:t>kompetencí</a:t>
            </a:r>
            <a:r>
              <a:rPr lang="cs-CZ" dirty="0"/>
              <a:t>.</a:t>
            </a:r>
          </a:p>
          <a:p>
            <a:r>
              <a:rPr lang="cs-CZ" b="1" dirty="0"/>
              <a:t>Učení</a:t>
            </a:r>
            <a:r>
              <a:rPr lang="cs-CZ" dirty="0"/>
              <a:t>: Studium toho, jak lidé </a:t>
            </a:r>
            <a:r>
              <a:rPr lang="cs-CZ" b="1" dirty="0"/>
              <a:t>získávají</a:t>
            </a:r>
            <a:r>
              <a:rPr lang="cs-CZ" dirty="0"/>
              <a:t> a </a:t>
            </a:r>
            <a:r>
              <a:rPr lang="cs-CZ" b="1" dirty="0"/>
              <a:t>zpracovávají</a:t>
            </a:r>
            <a:r>
              <a:rPr lang="cs-CZ" dirty="0"/>
              <a:t> nové </a:t>
            </a:r>
            <a:r>
              <a:rPr lang="cs-CZ" b="1" dirty="0"/>
              <a:t>informace.</a:t>
            </a:r>
          </a:p>
          <a:p>
            <a:r>
              <a:rPr lang="cs-CZ" dirty="0"/>
              <a:t>Pedagogika se opírá o poznatky z dalších oborů, jako jsou </a:t>
            </a:r>
            <a:r>
              <a:rPr lang="cs-CZ" b="1" dirty="0"/>
              <a:t>psychologie</a:t>
            </a:r>
            <a:r>
              <a:rPr lang="cs-CZ" dirty="0"/>
              <a:t>, </a:t>
            </a:r>
            <a:r>
              <a:rPr lang="cs-CZ" b="1" dirty="0"/>
              <a:t>filozofie</a:t>
            </a:r>
            <a:r>
              <a:rPr lang="cs-CZ" dirty="0"/>
              <a:t>,</a:t>
            </a:r>
            <a:r>
              <a:rPr lang="cs-CZ" b="1" dirty="0"/>
              <a:t> sociologie </a:t>
            </a:r>
            <a:r>
              <a:rPr lang="cs-CZ" dirty="0"/>
              <a:t>a </a:t>
            </a:r>
            <a:r>
              <a:rPr lang="cs-CZ" b="1" dirty="0"/>
              <a:t>neurologie. </a:t>
            </a:r>
            <a:r>
              <a:rPr lang="cs-CZ" dirty="0"/>
              <a:t>Existuje mnoho různých směrů a přístupů v pedagogice, které odpovídají na odlišné potřeby a výzvy vzdělávacích procesů.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3291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KOMPETENCE VYCHOVÁVANÉHO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71852" y="1819922"/>
            <a:ext cx="10955045" cy="4323427"/>
          </a:xfrm>
        </p:spPr>
        <p:txBody>
          <a:bodyPr>
            <a:normAutofit/>
          </a:bodyPr>
          <a:lstStyle/>
          <a:p>
            <a:r>
              <a:rPr lang="cs-CZ" b="1" dirty="0"/>
              <a:t>Spolupráce</a:t>
            </a:r>
            <a:r>
              <a:rPr lang="cs-CZ" dirty="0"/>
              <a:t>: </a:t>
            </a:r>
            <a:r>
              <a:rPr lang="cs-CZ" b="1" dirty="0"/>
              <a:t>Schopnost spolupracovat </a:t>
            </a:r>
            <a:r>
              <a:rPr lang="cs-CZ" dirty="0"/>
              <a:t>s vrstevníky i vychovatelem.</a:t>
            </a:r>
          </a:p>
          <a:p>
            <a:r>
              <a:rPr lang="cs-CZ" b="1" dirty="0"/>
              <a:t>Kritické myšlení</a:t>
            </a:r>
            <a:r>
              <a:rPr lang="cs-CZ" dirty="0"/>
              <a:t>: Umění analyzovat situace, hodnotit informace a tvořit vlastní názory.</a:t>
            </a:r>
          </a:p>
          <a:p>
            <a:r>
              <a:rPr lang="cs-CZ" b="1" dirty="0"/>
              <a:t>Komunikační dovednosti </a:t>
            </a:r>
            <a:r>
              <a:rPr lang="cs-CZ" dirty="0"/>
              <a:t>:Schopnost vyjádřit své myšlenky a naslouchat druhým.</a:t>
            </a:r>
          </a:p>
          <a:p>
            <a:r>
              <a:rPr lang="cs-CZ" b="1" dirty="0"/>
              <a:t>Emoční inteligence</a:t>
            </a:r>
            <a:r>
              <a:rPr lang="cs-CZ" dirty="0"/>
              <a:t>: Schopnost zvládat emoce, empatii a budovat zdravé vztahy.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367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KOMPETENCE VYCHOVATELE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91" y="1690688"/>
            <a:ext cx="11288698" cy="4967564"/>
          </a:xfrm>
        </p:spPr>
        <p:txBody>
          <a:bodyPr>
            <a:normAutofit/>
          </a:bodyPr>
          <a:lstStyle/>
          <a:p>
            <a:r>
              <a:rPr lang="cs-CZ" b="1" dirty="0"/>
              <a:t>Didaktické schopnosti: </a:t>
            </a:r>
            <a:r>
              <a:rPr lang="cs-CZ" dirty="0"/>
              <a:t>Efektivně předávat znalosti a dovednosti.</a:t>
            </a:r>
          </a:p>
          <a:p>
            <a:r>
              <a:rPr lang="cs-CZ" b="1" dirty="0"/>
              <a:t>Motivační dovednosti</a:t>
            </a:r>
            <a:r>
              <a:rPr lang="cs-CZ" dirty="0"/>
              <a:t>: Povzbuzování a inspirování vychovávaných </a:t>
            </a:r>
            <a:br>
              <a:rPr lang="cs-CZ" dirty="0"/>
            </a:br>
            <a:r>
              <a:rPr lang="cs-CZ" dirty="0"/>
              <a:t>k </a:t>
            </a:r>
            <a:r>
              <a:rPr lang="cs-CZ" dirty="0" err="1"/>
              <a:t>seberozvoji</a:t>
            </a:r>
            <a:r>
              <a:rPr lang="cs-CZ" dirty="0"/>
              <a:t>.</a:t>
            </a:r>
          </a:p>
          <a:p>
            <a:r>
              <a:rPr lang="cs-CZ" b="1" dirty="0"/>
              <a:t>Empatie a porozumění</a:t>
            </a:r>
            <a:r>
              <a:rPr lang="cs-CZ" dirty="0"/>
              <a:t>: Vnímat individuální potřeby a přizpůsobit výchovné postupy.</a:t>
            </a:r>
          </a:p>
          <a:p>
            <a:r>
              <a:rPr lang="cs-CZ" b="1" dirty="0"/>
              <a:t>Komunikační dovednosti: </a:t>
            </a:r>
            <a:r>
              <a:rPr lang="cs-CZ" dirty="0"/>
              <a:t>Jasná, srozumitelná a efektivní komunikace </a:t>
            </a:r>
            <a:br>
              <a:rPr lang="cs-CZ" dirty="0"/>
            </a:br>
            <a:r>
              <a:rPr lang="cs-CZ" dirty="0"/>
              <a:t>s žáky i jejich rodiči.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0991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KOMPETENCE VYCHOVATELE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2891" y="1690688"/>
            <a:ext cx="11288698" cy="4967564"/>
          </a:xfrm>
        </p:spPr>
        <p:txBody>
          <a:bodyPr>
            <a:normAutofit/>
          </a:bodyPr>
          <a:lstStyle/>
          <a:p>
            <a:r>
              <a:rPr lang="cs-CZ" b="1" dirty="0"/>
              <a:t>Organizační schopnosti: </a:t>
            </a:r>
            <a:r>
              <a:rPr lang="cs-CZ" dirty="0"/>
              <a:t>Plánování a řízení výchovného procesu.</a:t>
            </a:r>
          </a:p>
          <a:p>
            <a:r>
              <a:rPr lang="cs-CZ" b="1" dirty="0"/>
              <a:t>Autorita a respekt: </a:t>
            </a:r>
            <a:r>
              <a:rPr lang="cs-CZ" dirty="0"/>
              <a:t>Schopnost zaujmout přirozenou autoritu a získat respekt.</a:t>
            </a:r>
          </a:p>
          <a:p>
            <a:r>
              <a:rPr lang="cs-CZ" b="1" dirty="0"/>
              <a:t>Reflexivní schopnosti: </a:t>
            </a:r>
            <a:r>
              <a:rPr lang="cs-CZ" dirty="0"/>
              <a:t>Hodnocení vlastních výchovných postupů a přístupů, snaha o neustálé zlepšování.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07597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/>
                </a:solidFill>
              </a:rPr>
              <a:t>ANDRAGOGIKA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věda, která se </a:t>
            </a:r>
            <a:r>
              <a:rPr lang="cs-CZ" b="1" dirty="0"/>
              <a:t>zabývá procesem vzdělávání a rozvojem dospělých</a:t>
            </a:r>
            <a:r>
              <a:rPr lang="cs-CZ" dirty="0"/>
              <a:t> </a:t>
            </a:r>
            <a:r>
              <a:rPr lang="cs-CZ" sz="2000" dirty="0"/>
              <a:t>(pochází z řeckého "</a:t>
            </a:r>
            <a:r>
              <a:rPr lang="cs-CZ" sz="2000" dirty="0" err="1"/>
              <a:t>andros</a:t>
            </a:r>
            <a:r>
              <a:rPr lang="cs-CZ" sz="2000" dirty="0"/>
              <a:t>", což znamená muž nebo člověk).</a:t>
            </a:r>
          </a:p>
          <a:p>
            <a:r>
              <a:rPr lang="cs-CZ" dirty="0"/>
              <a:t> Zaměřuje na </a:t>
            </a:r>
            <a:r>
              <a:rPr lang="cs-CZ" b="1" dirty="0"/>
              <a:t>specifické potřeby </a:t>
            </a:r>
            <a:r>
              <a:rPr lang="cs-CZ" dirty="0"/>
              <a:t>a </a:t>
            </a:r>
            <a:r>
              <a:rPr lang="cs-CZ" b="1" dirty="0"/>
              <a:t>metody vzdělávání dospělých </a:t>
            </a:r>
            <a:br>
              <a:rPr lang="cs-CZ" b="1" dirty="0"/>
            </a:br>
            <a:r>
              <a:rPr lang="cs-CZ" b="1" dirty="0"/>
              <a:t>v různých fázích jejich života.</a:t>
            </a:r>
          </a:p>
          <a:p>
            <a:pPr marL="0" indent="0">
              <a:buNone/>
            </a:pPr>
            <a:r>
              <a:rPr lang="cs-CZ" b="1" dirty="0"/>
              <a:t>Hlavní cíle andragogiky:</a:t>
            </a:r>
          </a:p>
          <a:p>
            <a:r>
              <a:rPr lang="cs-CZ" dirty="0"/>
              <a:t>Podporovat </a:t>
            </a:r>
            <a:r>
              <a:rPr lang="cs-CZ" b="1" dirty="0"/>
              <a:t>nezávislost</a:t>
            </a:r>
            <a:r>
              <a:rPr lang="cs-CZ" dirty="0"/>
              <a:t> a</a:t>
            </a:r>
            <a:r>
              <a:rPr lang="cs-CZ" b="1" dirty="0"/>
              <a:t> samostatnost </a:t>
            </a:r>
            <a:r>
              <a:rPr lang="cs-CZ" dirty="0"/>
              <a:t>v procesu učení.</a:t>
            </a:r>
          </a:p>
          <a:p>
            <a:r>
              <a:rPr lang="cs-CZ" dirty="0"/>
              <a:t>Přispívat k </a:t>
            </a:r>
            <a:r>
              <a:rPr lang="cs-CZ" b="1" dirty="0"/>
              <a:t>rozvoji</a:t>
            </a:r>
            <a:r>
              <a:rPr lang="cs-CZ" dirty="0"/>
              <a:t> </a:t>
            </a:r>
            <a:r>
              <a:rPr lang="cs-CZ" b="1" dirty="0"/>
              <a:t>znalostí</a:t>
            </a:r>
            <a:r>
              <a:rPr lang="cs-CZ" dirty="0"/>
              <a:t>, </a:t>
            </a:r>
            <a:r>
              <a:rPr lang="cs-CZ" b="1" dirty="0"/>
              <a:t>dovedností</a:t>
            </a:r>
            <a:r>
              <a:rPr lang="cs-CZ" dirty="0"/>
              <a:t> a </a:t>
            </a:r>
            <a:r>
              <a:rPr lang="cs-CZ" b="1" dirty="0"/>
              <a:t>kompetencí</a:t>
            </a:r>
            <a:r>
              <a:rPr lang="cs-CZ" dirty="0"/>
              <a:t>, které </a:t>
            </a:r>
            <a:r>
              <a:rPr lang="cs-CZ" b="1" dirty="0"/>
              <a:t>odpovídají aktuálním potřebám společnosti </a:t>
            </a:r>
            <a:r>
              <a:rPr lang="cs-CZ" dirty="0"/>
              <a:t>a trhu práce.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065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VZNIK ANDRAGOGIKY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cs-CZ" dirty="0"/>
              <a:t>Andragogika jako věda o vzdělávání dospělých </a:t>
            </a:r>
            <a:r>
              <a:rPr lang="cs-CZ" b="1" dirty="0"/>
              <a:t>se začala formovat v 19</a:t>
            </a:r>
            <a:r>
              <a:rPr lang="cs-CZ" dirty="0"/>
              <a:t>. </a:t>
            </a:r>
            <a:r>
              <a:rPr lang="cs-CZ" b="1" dirty="0"/>
              <a:t>století</a:t>
            </a:r>
            <a:r>
              <a:rPr lang="cs-CZ" dirty="0"/>
              <a:t> </a:t>
            </a:r>
            <a:r>
              <a:rPr lang="cs-CZ" b="1" dirty="0"/>
              <a:t>v návaznosti na průmyslovou revoluci</a:t>
            </a:r>
            <a:r>
              <a:rPr lang="cs-CZ" dirty="0"/>
              <a:t>. V tomto období rostla </a:t>
            </a:r>
            <a:r>
              <a:rPr lang="cs-CZ" b="1" dirty="0"/>
              <a:t>potřeba rekvalifikace pracovní síly </a:t>
            </a:r>
            <a:r>
              <a:rPr lang="cs-CZ" dirty="0"/>
              <a:t>a celoživotního vzdělávání.</a:t>
            </a:r>
          </a:p>
          <a:p>
            <a:pPr>
              <a:spcBef>
                <a:spcPts val="1200"/>
              </a:spcBef>
            </a:pPr>
            <a:r>
              <a:rPr lang="cs-CZ" dirty="0"/>
              <a:t> Termín "andragogika" byl poprvé použit německým vzdělancem Alexandrem </a:t>
            </a:r>
            <a:r>
              <a:rPr lang="cs-CZ" dirty="0" err="1"/>
              <a:t>Kappem</a:t>
            </a:r>
            <a:r>
              <a:rPr lang="cs-CZ" dirty="0"/>
              <a:t> v roce 1833.</a:t>
            </a:r>
          </a:p>
          <a:p>
            <a:pPr>
              <a:spcBef>
                <a:spcPts val="1200"/>
              </a:spcBef>
            </a:pPr>
            <a:r>
              <a:rPr lang="cs-CZ" b="1" dirty="0"/>
              <a:t> Moderní andragogika se rozvinula zejména ve 20. století díky </a:t>
            </a:r>
            <a:r>
              <a:rPr lang="cs-CZ" dirty="0"/>
              <a:t>teoretikům jako </a:t>
            </a:r>
            <a:r>
              <a:rPr lang="cs-CZ" dirty="0" err="1"/>
              <a:t>Malcolm</a:t>
            </a:r>
            <a:r>
              <a:rPr lang="cs-CZ" dirty="0"/>
              <a:t> </a:t>
            </a:r>
            <a:r>
              <a:rPr lang="cs-CZ" dirty="0" err="1"/>
              <a:t>Knowles</a:t>
            </a:r>
            <a:r>
              <a:rPr lang="cs-CZ" dirty="0"/>
              <a:t>, který přinesl koncept "</a:t>
            </a:r>
            <a:r>
              <a:rPr lang="cs-CZ" dirty="0" err="1"/>
              <a:t>self-directed</a:t>
            </a:r>
            <a:r>
              <a:rPr lang="cs-CZ" dirty="0"/>
              <a:t> </a:t>
            </a:r>
            <a:r>
              <a:rPr lang="cs-CZ" dirty="0" err="1"/>
              <a:t>learning</a:t>
            </a:r>
            <a:r>
              <a:rPr lang="cs-CZ" dirty="0"/>
              <a:t>" (učení řízené samotným jednotlivcem) a zdůrazňoval </a:t>
            </a:r>
            <a:r>
              <a:rPr lang="cs-CZ" b="1" dirty="0"/>
              <a:t>rozdíly mezi vzděláváním dětí (pedagogikou) a dospělých.</a:t>
            </a:r>
          </a:p>
          <a:p>
            <a:pPr>
              <a:spcBef>
                <a:spcPts val="1200"/>
              </a:spcBef>
            </a:pPr>
            <a:r>
              <a:rPr lang="cs-CZ" dirty="0"/>
              <a:t> S rozmachem </a:t>
            </a:r>
            <a:r>
              <a:rPr lang="cs-CZ" b="1" dirty="0"/>
              <a:t>technologických změn a globalizace </a:t>
            </a:r>
            <a:r>
              <a:rPr lang="cs-CZ" dirty="0"/>
              <a:t>se andragogika stala klíčovou disciplínou v rámci celoživotního vzdělávání.</a:t>
            </a:r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4961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/>
                </a:solidFill>
              </a:rPr>
              <a:t>KLÍČOVÉ OBLASTI ANDRAGOGIKY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b="1" dirty="0">
                <a:solidFill>
                  <a:schemeClr val="accent3"/>
                </a:solidFill>
                <a:latin typeface="Arial" panose="020B0604020202020204" pitchFamily="34" charset="0"/>
              </a:rPr>
              <a:t>Teorie učení dospělých</a:t>
            </a:r>
            <a:r>
              <a:rPr lang="cs-CZ" altLang="cs-CZ" dirty="0">
                <a:solidFill>
                  <a:schemeClr val="accent3"/>
                </a:solidFill>
                <a:latin typeface="Arial" panose="020B0604020202020204" pitchFamily="34" charset="0"/>
              </a:rPr>
              <a:t>:</a:t>
            </a:r>
          </a:p>
          <a:p>
            <a:r>
              <a:rPr lang="cs-CZ" altLang="cs-CZ" dirty="0">
                <a:latin typeface="Arial" panose="020B0604020202020204" pitchFamily="34" charset="0"/>
              </a:rPr>
              <a:t>Dospělí </a:t>
            </a:r>
            <a:r>
              <a:rPr lang="cs-CZ" altLang="cs-CZ" b="1" dirty="0">
                <a:latin typeface="Arial" panose="020B0604020202020204" pitchFamily="34" charset="0"/>
              </a:rPr>
              <a:t>přistupují k učení odlišněji než děti</a:t>
            </a:r>
            <a:r>
              <a:rPr lang="cs-CZ" altLang="cs-CZ" dirty="0">
                <a:latin typeface="Arial" panose="020B0604020202020204" pitchFamily="34" charset="0"/>
              </a:rPr>
              <a:t>, protože </a:t>
            </a:r>
            <a:r>
              <a:rPr lang="cs-CZ" altLang="cs-CZ" b="1" dirty="0">
                <a:latin typeface="Arial" panose="020B0604020202020204" pitchFamily="34" charset="0"/>
              </a:rPr>
              <a:t>mají</a:t>
            </a:r>
            <a:r>
              <a:rPr lang="cs-CZ" altLang="cs-CZ" dirty="0">
                <a:latin typeface="Arial" panose="020B0604020202020204" pitchFamily="34" charset="0"/>
              </a:rPr>
              <a:t> bohatší </a:t>
            </a:r>
            <a:r>
              <a:rPr lang="cs-CZ" altLang="cs-CZ" b="1" dirty="0">
                <a:latin typeface="Arial" panose="020B0604020202020204" pitchFamily="34" charset="0"/>
              </a:rPr>
              <a:t>životní zkušenosti</a:t>
            </a:r>
            <a:r>
              <a:rPr lang="cs-CZ" altLang="cs-CZ" dirty="0">
                <a:latin typeface="Arial" panose="020B0604020202020204" pitchFamily="34" charset="0"/>
              </a:rPr>
              <a:t>, které ovlivňují způsob, </a:t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jakým si osvojují nové poznatky.</a:t>
            </a:r>
          </a:p>
          <a:p>
            <a:r>
              <a:rPr lang="cs-CZ" altLang="cs-CZ" dirty="0">
                <a:latin typeface="Arial" panose="020B0604020202020204" pitchFamily="34" charset="0"/>
              </a:rPr>
              <a:t>Důraz na </a:t>
            </a:r>
            <a:r>
              <a:rPr lang="cs-CZ" altLang="cs-CZ" b="1" dirty="0">
                <a:latin typeface="Arial" panose="020B0604020202020204" pitchFamily="34" charset="0"/>
              </a:rPr>
              <a:t>praktické využití naučeného</a:t>
            </a:r>
            <a:r>
              <a:rPr lang="cs-CZ" altLang="cs-CZ" dirty="0">
                <a:latin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r>
              <a:rPr lang="cs-CZ" altLang="cs-CZ" b="1" dirty="0">
                <a:latin typeface="Arial" panose="020B0604020202020204" pitchFamily="34" charset="0"/>
              </a:rPr>
              <a:t>Celoživotní vzdělávání</a:t>
            </a:r>
            <a:r>
              <a:rPr lang="cs-CZ" altLang="cs-CZ" dirty="0">
                <a:latin typeface="Arial" panose="020B0604020202020204" pitchFamily="34" charset="0"/>
              </a:rPr>
              <a:t>: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latin typeface="Arial" panose="020B0604020202020204" pitchFamily="34" charset="0"/>
              </a:rPr>
              <a:t>Koncept, že vzdělávání by mělo být </a:t>
            </a:r>
            <a:r>
              <a:rPr lang="cs-CZ" altLang="cs-CZ" b="1" dirty="0">
                <a:latin typeface="Arial" panose="020B0604020202020204" pitchFamily="34" charset="0"/>
              </a:rPr>
              <a:t>kontinuální proces </a:t>
            </a:r>
            <a:br>
              <a:rPr lang="cs-CZ" altLang="cs-CZ" b="1" dirty="0">
                <a:latin typeface="Arial" panose="020B0604020202020204" pitchFamily="34" charset="0"/>
              </a:rPr>
            </a:br>
            <a:r>
              <a:rPr lang="cs-CZ" altLang="cs-CZ" b="1" dirty="0">
                <a:latin typeface="Arial" panose="020B0604020202020204" pitchFamily="34" charset="0"/>
              </a:rPr>
              <a:t>po celý život.</a:t>
            </a:r>
          </a:p>
          <a:p>
            <a:pPr lv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cs-CZ" altLang="cs-CZ" dirty="0">
                <a:latin typeface="Arial" panose="020B0604020202020204" pitchFamily="34" charset="0"/>
              </a:rPr>
              <a:t>Zahrnuje </a:t>
            </a:r>
            <a:r>
              <a:rPr lang="cs-CZ" altLang="cs-CZ" b="1" dirty="0">
                <a:latin typeface="Arial" panose="020B0604020202020204" pitchFamily="34" charset="0"/>
              </a:rPr>
              <a:t>profesní rozvoj</a:t>
            </a:r>
            <a:r>
              <a:rPr lang="cs-CZ" altLang="cs-CZ" dirty="0">
                <a:latin typeface="Arial" panose="020B0604020202020204" pitchFamily="34" charset="0"/>
              </a:rPr>
              <a:t>, </a:t>
            </a:r>
            <a:r>
              <a:rPr lang="cs-CZ" altLang="cs-CZ" b="1" dirty="0">
                <a:latin typeface="Arial" panose="020B0604020202020204" pitchFamily="34" charset="0"/>
              </a:rPr>
              <a:t>osobní růst </a:t>
            </a:r>
            <a:r>
              <a:rPr lang="cs-CZ" altLang="cs-CZ" dirty="0">
                <a:latin typeface="Arial" panose="020B0604020202020204" pitchFamily="34" charset="0"/>
              </a:rPr>
              <a:t>a </a:t>
            </a:r>
            <a:r>
              <a:rPr lang="cs-CZ" altLang="cs-CZ" b="1" dirty="0">
                <a:latin typeface="Arial" panose="020B0604020202020204" pitchFamily="34" charset="0"/>
              </a:rPr>
              <a:t>rekvalifikaci</a:t>
            </a:r>
          </a:p>
          <a:p>
            <a:endParaRPr lang="cs-CZ" altLang="cs-CZ" dirty="0">
              <a:latin typeface="Arial" panose="020B0604020202020204" pitchFamily="34" charset="0"/>
            </a:endParaRPr>
          </a:p>
          <a:p>
            <a:endParaRPr lang="cs-CZ" altLang="cs-CZ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6888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/>
                </a:solidFill>
              </a:rPr>
              <a:t>KLÍČOVÉ OBLASTI ANDRAGOGIKY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None/>
            </a:pPr>
            <a:r>
              <a:rPr lang="cs-CZ" altLang="cs-CZ" b="1" dirty="0">
                <a:solidFill>
                  <a:schemeClr val="accent3"/>
                </a:solidFill>
                <a:latin typeface="Arial" panose="020B0604020202020204" pitchFamily="34" charset="0"/>
              </a:rPr>
              <a:t>Metody a techniky vzdělávání dospělých</a:t>
            </a:r>
            <a:r>
              <a:rPr lang="cs-CZ" altLang="cs-CZ" dirty="0">
                <a:solidFill>
                  <a:schemeClr val="accent3"/>
                </a:solidFill>
                <a:latin typeface="Arial" panose="020B0604020202020204" pitchFamily="34" charset="0"/>
              </a:rPr>
              <a:t>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>
                <a:latin typeface="Arial" panose="020B0604020202020204" pitchFamily="34" charset="0"/>
              </a:rPr>
              <a:t>Semináře, workshopy, koučování, </a:t>
            </a:r>
            <a:r>
              <a:rPr lang="cs-CZ" altLang="cs-CZ" dirty="0" err="1">
                <a:latin typeface="Arial" panose="020B0604020202020204" pitchFamily="34" charset="0"/>
              </a:rPr>
              <a:t>mentoring</a:t>
            </a:r>
            <a:r>
              <a:rPr lang="cs-CZ" altLang="cs-CZ" dirty="0">
                <a:latin typeface="Arial" panose="020B0604020202020204" pitchFamily="34" charset="0"/>
              </a:rPr>
              <a:t>, online kurzy apod.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b="1" dirty="0">
                <a:latin typeface="Arial" panose="020B0604020202020204" pitchFamily="34" charset="0"/>
              </a:rPr>
              <a:t>Poradenství a kariérní rozvoj</a:t>
            </a:r>
            <a:r>
              <a:rPr lang="cs-CZ" altLang="cs-CZ" dirty="0">
                <a:latin typeface="Arial" panose="020B0604020202020204" pitchFamily="34" charset="0"/>
              </a:rPr>
              <a:t>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>
                <a:latin typeface="Arial" panose="020B0604020202020204" pitchFamily="34" charset="0"/>
              </a:rPr>
              <a:t>Zaměřuje se na </a:t>
            </a:r>
            <a:r>
              <a:rPr lang="cs-CZ" altLang="cs-CZ" b="1" dirty="0">
                <a:latin typeface="Arial" panose="020B0604020202020204" pitchFamily="34" charset="0"/>
              </a:rPr>
              <a:t>podporu jednotlivců při plánování</a:t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 a realizaci jejich </a:t>
            </a:r>
            <a:r>
              <a:rPr lang="cs-CZ" altLang="cs-CZ" b="1" dirty="0">
                <a:latin typeface="Arial" panose="020B0604020202020204" pitchFamily="34" charset="0"/>
              </a:rPr>
              <a:t>profesního</a:t>
            </a:r>
            <a:r>
              <a:rPr lang="cs-CZ" altLang="cs-CZ" dirty="0">
                <a:latin typeface="Arial" panose="020B0604020202020204" pitchFamily="34" charset="0"/>
              </a:rPr>
              <a:t> a osobního </a:t>
            </a:r>
            <a:r>
              <a:rPr lang="cs-CZ" altLang="cs-CZ" b="1" dirty="0">
                <a:latin typeface="Arial" panose="020B0604020202020204" pitchFamily="34" charset="0"/>
              </a:rPr>
              <a:t>života</a:t>
            </a:r>
            <a:r>
              <a:rPr lang="cs-CZ" altLang="cs-CZ" dirty="0">
                <a:latin typeface="Arial" panose="020B0604020202020204" pitchFamily="34" charset="0"/>
              </a:rPr>
              <a:t>.</a:t>
            </a: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None/>
            </a:pPr>
            <a:r>
              <a:rPr lang="cs-CZ" altLang="cs-CZ" b="1" dirty="0">
                <a:latin typeface="Arial" panose="020B0604020202020204" pitchFamily="34" charset="0"/>
              </a:rPr>
              <a:t>Vzdělávání ve specifických podmínkách</a:t>
            </a:r>
            <a:r>
              <a:rPr lang="cs-CZ" altLang="cs-CZ" dirty="0">
                <a:latin typeface="Arial" panose="020B0604020202020204" pitchFamily="34" charset="0"/>
              </a:rPr>
              <a:t>:</a:t>
            </a:r>
          </a:p>
          <a:p>
            <a:pPr marL="0" lv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Char char="•"/>
            </a:pPr>
            <a:r>
              <a:rPr lang="cs-CZ" altLang="cs-CZ" dirty="0">
                <a:latin typeface="Arial" panose="020B0604020202020204" pitchFamily="34" charset="0"/>
              </a:rPr>
              <a:t>Práce se</a:t>
            </a:r>
            <a:r>
              <a:rPr lang="cs-CZ" altLang="cs-CZ" b="1" dirty="0">
                <a:latin typeface="Arial" panose="020B0604020202020204" pitchFamily="34" charset="0"/>
              </a:rPr>
              <a:t> seniory</a:t>
            </a:r>
            <a:r>
              <a:rPr lang="cs-CZ" altLang="cs-CZ" dirty="0">
                <a:latin typeface="Arial" panose="020B0604020202020204" pitchFamily="34" charset="0"/>
              </a:rPr>
              <a:t>,</a:t>
            </a:r>
            <a:r>
              <a:rPr lang="cs-CZ" altLang="cs-CZ" b="1" dirty="0">
                <a:latin typeface="Arial" panose="020B0604020202020204" pitchFamily="34" charset="0"/>
              </a:rPr>
              <a:t> nezaměstnanými</a:t>
            </a:r>
            <a:r>
              <a:rPr lang="cs-CZ" altLang="cs-CZ" dirty="0">
                <a:latin typeface="Arial" panose="020B0604020202020204" pitchFamily="34" charset="0"/>
              </a:rPr>
              <a:t>, nebo skupinami </a:t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s omezeným přístupem ke vzdělání.</a:t>
            </a:r>
          </a:p>
          <a:p>
            <a:endParaRPr lang="cs-CZ" altLang="cs-CZ" dirty="0">
              <a:latin typeface="Arial" panose="020B0604020202020204" pitchFamily="34" charset="0"/>
            </a:endParaRPr>
          </a:p>
          <a:p>
            <a:endParaRPr lang="cs-CZ" altLang="cs-CZ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21206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MOTIVACE K UČENÍ DOSPĚLÝCH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dirty="0"/>
              <a:t>Motivace dospělých k učení se liší od motivace dětí a </a:t>
            </a:r>
            <a:r>
              <a:rPr lang="cs-CZ" b="1" dirty="0"/>
              <a:t>je ovlivněna </a:t>
            </a:r>
            <a:r>
              <a:rPr lang="cs-CZ" dirty="0"/>
              <a:t>jejich </a:t>
            </a:r>
            <a:r>
              <a:rPr lang="cs-CZ" b="1" dirty="0"/>
              <a:t>životními zkušenostmi</a:t>
            </a:r>
            <a:r>
              <a:rPr lang="cs-CZ" dirty="0"/>
              <a:t>, </a:t>
            </a:r>
            <a:r>
              <a:rPr lang="cs-CZ" b="1" dirty="0"/>
              <a:t>potřebami</a:t>
            </a:r>
            <a:r>
              <a:rPr lang="cs-CZ" dirty="0"/>
              <a:t> a </a:t>
            </a:r>
            <a:r>
              <a:rPr lang="cs-CZ" b="1" dirty="0"/>
              <a:t>cíli</a:t>
            </a:r>
            <a:r>
              <a:rPr lang="cs-CZ" dirty="0"/>
              <a:t>.</a:t>
            </a:r>
          </a:p>
          <a:p>
            <a:pPr>
              <a:spcBef>
                <a:spcPts val="1200"/>
              </a:spcBef>
            </a:pPr>
            <a:r>
              <a:rPr lang="cs-CZ" b="1" dirty="0"/>
              <a:t>Dospělí studenti mají</a:t>
            </a:r>
            <a:r>
              <a:rPr lang="cs-CZ" dirty="0"/>
              <a:t> často </a:t>
            </a:r>
            <a:r>
              <a:rPr lang="cs-CZ" b="1" dirty="0"/>
              <a:t>jasnější představy </a:t>
            </a:r>
            <a:r>
              <a:rPr lang="cs-CZ" dirty="0"/>
              <a:t>o tom, co chtějí dosáhnout, a bývají více </a:t>
            </a:r>
            <a:r>
              <a:rPr lang="cs-CZ" b="1" dirty="0"/>
              <a:t>zaměření na cíle</a:t>
            </a:r>
            <a:r>
              <a:rPr lang="cs-CZ" dirty="0"/>
              <a:t>.</a:t>
            </a:r>
          </a:p>
          <a:p>
            <a:pPr>
              <a:spcBef>
                <a:spcPts val="1200"/>
              </a:spcBef>
            </a:pPr>
            <a:r>
              <a:rPr lang="cs-CZ" dirty="0"/>
              <a:t> Na druhé straně mohou být jejich </a:t>
            </a:r>
            <a:r>
              <a:rPr lang="cs-CZ" b="1" dirty="0"/>
              <a:t>motivace ovlivněny časovými omezeními</a:t>
            </a:r>
            <a:r>
              <a:rPr lang="cs-CZ" dirty="0"/>
              <a:t>, </a:t>
            </a:r>
            <a:r>
              <a:rPr lang="cs-CZ" b="1" dirty="0"/>
              <a:t>pracovními povinnostmi </a:t>
            </a:r>
            <a:r>
              <a:rPr lang="cs-CZ" dirty="0"/>
              <a:t>nebo rodinnými závazky.</a:t>
            </a:r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12005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MOTIVACE K UČENÍ DOSPĚLÝCH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b="1" dirty="0"/>
              <a:t>Sociální motivace:</a:t>
            </a:r>
          </a:p>
          <a:p>
            <a:pPr>
              <a:spcBef>
                <a:spcPts val="1200"/>
              </a:spcBef>
            </a:pPr>
            <a:r>
              <a:rPr lang="cs-CZ" dirty="0"/>
              <a:t>Učení může být cestou k </a:t>
            </a:r>
            <a:r>
              <a:rPr lang="cs-CZ" b="1" dirty="0"/>
              <a:t>navázání nových kontaktů, </a:t>
            </a:r>
            <a:r>
              <a:rPr lang="cs-CZ" dirty="0"/>
              <a:t>posílení pocitu příslušnosti ke komunitě nebo spolupráci s ostatními.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b="1" dirty="0"/>
              <a:t>Vnější motivace:</a:t>
            </a:r>
          </a:p>
          <a:p>
            <a:pPr>
              <a:spcBef>
                <a:spcPts val="1200"/>
              </a:spcBef>
            </a:pPr>
            <a:r>
              <a:rPr lang="cs-CZ" dirty="0"/>
              <a:t>Někteří dospělí se učí na základě vnějších podnětů, jako </a:t>
            </a:r>
            <a:r>
              <a:rPr lang="cs-CZ" b="1" dirty="0"/>
              <a:t>je získání kvalifikace, profesního povýšení </a:t>
            </a:r>
            <a:r>
              <a:rPr lang="cs-CZ" dirty="0"/>
              <a:t>nebo </a:t>
            </a:r>
            <a:r>
              <a:rPr lang="cs-CZ" b="1" dirty="0"/>
              <a:t>finanční odměna.</a:t>
            </a:r>
            <a:endParaRPr lang="cs-CZ" altLang="cs-CZ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2589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MOTIVACE K UČENÍ DOSPĚLÝCH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b="1" dirty="0"/>
              <a:t>Vnitřní motivace:</a:t>
            </a:r>
          </a:p>
          <a:p>
            <a:pPr>
              <a:spcBef>
                <a:spcPts val="1200"/>
              </a:spcBef>
            </a:pPr>
            <a:r>
              <a:rPr lang="cs-CZ" dirty="0"/>
              <a:t>Dospělí často přistupují k učení z </a:t>
            </a:r>
            <a:r>
              <a:rPr lang="cs-CZ" b="1" dirty="0"/>
              <a:t>osobní potřeby </a:t>
            </a:r>
            <a:r>
              <a:rPr lang="cs-CZ" dirty="0"/>
              <a:t>nebo touhy </a:t>
            </a:r>
            <a:br>
              <a:rPr lang="cs-CZ" dirty="0"/>
            </a:br>
            <a:r>
              <a:rPr lang="cs-CZ" dirty="0"/>
              <a:t>po </a:t>
            </a:r>
            <a:r>
              <a:rPr lang="cs-CZ" b="1" dirty="0"/>
              <a:t>sebezdokonalení.</a:t>
            </a:r>
          </a:p>
          <a:p>
            <a:pPr>
              <a:spcBef>
                <a:spcPts val="1200"/>
              </a:spcBef>
            </a:pPr>
            <a:r>
              <a:rPr lang="cs-CZ" dirty="0"/>
              <a:t>Motivací může být </a:t>
            </a:r>
            <a:r>
              <a:rPr lang="cs-CZ" b="1" dirty="0"/>
              <a:t>zájem o konkrétní téma</a:t>
            </a:r>
            <a:r>
              <a:rPr lang="cs-CZ" dirty="0"/>
              <a:t>, </a:t>
            </a:r>
            <a:r>
              <a:rPr lang="cs-CZ" b="1" dirty="0"/>
              <a:t>potřeba rozvíjet dovednosti </a:t>
            </a:r>
            <a:r>
              <a:rPr lang="cs-CZ" dirty="0"/>
              <a:t>nebo touha </a:t>
            </a:r>
            <a:r>
              <a:rPr lang="cs-CZ" b="1" dirty="0"/>
              <a:t>dosáhnout osobního cíle</a:t>
            </a:r>
            <a:r>
              <a:rPr lang="cs-CZ" dirty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b="1" dirty="0"/>
              <a:t>Praktická využitelnost:</a:t>
            </a:r>
          </a:p>
          <a:p>
            <a:pPr>
              <a:spcBef>
                <a:spcPts val="1200"/>
              </a:spcBef>
            </a:pPr>
            <a:r>
              <a:rPr lang="cs-CZ" dirty="0"/>
              <a:t>Dospělí jsou více motivováni, pokud vidí přímé spojení mezi </a:t>
            </a:r>
            <a:r>
              <a:rPr lang="cs-CZ" b="1" dirty="0"/>
              <a:t>učením a jeho využitím v praxi.</a:t>
            </a:r>
          </a:p>
          <a:p>
            <a:pPr>
              <a:spcBef>
                <a:spcPts val="1200"/>
              </a:spcBef>
            </a:pPr>
            <a:r>
              <a:rPr lang="cs-CZ" dirty="0"/>
              <a:t>Často vyhledávají </a:t>
            </a:r>
            <a:r>
              <a:rPr lang="cs-CZ" b="1" dirty="0"/>
              <a:t>vzdělávací aktivity</a:t>
            </a:r>
            <a:r>
              <a:rPr lang="cs-CZ" dirty="0"/>
              <a:t>, které mohou </a:t>
            </a:r>
            <a:r>
              <a:rPr lang="cs-CZ" b="1" dirty="0"/>
              <a:t>zlepšit</a:t>
            </a:r>
            <a:r>
              <a:rPr lang="cs-CZ" dirty="0"/>
              <a:t> jejich </a:t>
            </a:r>
            <a:r>
              <a:rPr lang="cs-CZ" b="1" dirty="0"/>
              <a:t>pracovní výkon</a:t>
            </a:r>
            <a:r>
              <a:rPr lang="cs-CZ" dirty="0"/>
              <a:t>, </a:t>
            </a:r>
            <a:r>
              <a:rPr lang="cs-CZ" b="1" dirty="0"/>
              <a:t>kariérní vyhlídky </a:t>
            </a:r>
            <a:r>
              <a:rPr lang="cs-CZ" dirty="0"/>
              <a:t>nebo každodenní život.</a:t>
            </a:r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2367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VZNIK PEDAGOGIKY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 fontScale="92500" lnSpcReduction="10000"/>
          </a:bodyPr>
          <a:lstStyle/>
          <a:p>
            <a:pPr>
              <a:spcBef>
                <a:spcPts val="1200"/>
              </a:spcBef>
            </a:pPr>
            <a:r>
              <a:rPr lang="cs-CZ" dirty="0"/>
              <a:t>Pedagogika má své </a:t>
            </a:r>
            <a:r>
              <a:rPr lang="cs-CZ" b="1" dirty="0"/>
              <a:t>kořeny již ve starověku, </a:t>
            </a:r>
            <a:r>
              <a:rPr lang="cs-CZ" dirty="0"/>
              <a:t>kdy řecké a římské filozofické školy jako Platónova Akademie nebo Aristotelovo </a:t>
            </a:r>
            <a:r>
              <a:rPr lang="cs-CZ" dirty="0" err="1"/>
              <a:t>Lykeion</a:t>
            </a:r>
            <a:r>
              <a:rPr lang="cs-CZ" dirty="0"/>
              <a:t> kladly </a:t>
            </a:r>
            <a:r>
              <a:rPr lang="cs-CZ" b="1" dirty="0"/>
              <a:t>základy systematického vzdělávání</a:t>
            </a:r>
            <a:r>
              <a:rPr lang="cs-CZ" dirty="0"/>
              <a:t>. Slovo "pedagogika" pochází z řeckého "</a:t>
            </a:r>
            <a:r>
              <a:rPr lang="cs-CZ" dirty="0" err="1"/>
              <a:t>paidagógos</a:t>
            </a:r>
            <a:r>
              <a:rPr lang="cs-CZ" dirty="0"/>
              <a:t>" (vychovatel dětí).</a:t>
            </a:r>
          </a:p>
          <a:p>
            <a:pPr>
              <a:spcBef>
                <a:spcPts val="1200"/>
              </a:spcBef>
            </a:pPr>
            <a:r>
              <a:rPr lang="cs-CZ" dirty="0"/>
              <a:t> V průběhu </a:t>
            </a:r>
            <a:r>
              <a:rPr lang="cs-CZ" b="1" dirty="0"/>
              <a:t>středověku</a:t>
            </a:r>
            <a:r>
              <a:rPr lang="cs-CZ" dirty="0"/>
              <a:t> hrála klíčovou roli </a:t>
            </a:r>
            <a:r>
              <a:rPr lang="cs-CZ" b="1" dirty="0"/>
              <a:t>církev </a:t>
            </a:r>
            <a:r>
              <a:rPr lang="cs-CZ" dirty="0"/>
              <a:t>ve vzdělávání, avšak </a:t>
            </a:r>
            <a:br>
              <a:rPr lang="cs-CZ" dirty="0"/>
            </a:br>
            <a:r>
              <a:rPr lang="cs-CZ" dirty="0"/>
              <a:t>s renesancí došlo k návratu humanistických ideálů.</a:t>
            </a:r>
          </a:p>
          <a:p>
            <a:pPr>
              <a:spcBef>
                <a:spcPts val="1200"/>
              </a:spcBef>
            </a:pPr>
            <a:r>
              <a:rPr lang="cs-CZ" dirty="0"/>
              <a:t> Ve stoletích následujících se pedagogika vyvíjela jako samostatná vědní disciplína díky osobnostem jako </a:t>
            </a:r>
            <a:r>
              <a:rPr lang="cs-CZ" b="1" dirty="0"/>
              <a:t>Jan Ámos Komenský, </a:t>
            </a:r>
            <a:r>
              <a:rPr lang="cs-CZ" dirty="0"/>
              <a:t>který je považován za otce moderní pedagogiky.</a:t>
            </a:r>
          </a:p>
          <a:p>
            <a:pPr>
              <a:spcBef>
                <a:spcPts val="1200"/>
              </a:spcBef>
            </a:pPr>
            <a:r>
              <a:rPr lang="cs-CZ" dirty="0"/>
              <a:t> S rostoucím důrazem na školní vzdělávání a všeobecnou gramotnost se </a:t>
            </a:r>
            <a:r>
              <a:rPr lang="cs-CZ" b="1" dirty="0"/>
              <a:t>pedagogika stala základem pro rozvoj vzdělávacích systémů</a:t>
            </a:r>
            <a:endParaRPr lang="cs-CZ" altLang="cs-CZ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6726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MOTIVACE K UČENÍ DOSPĚLÝCH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b="1" dirty="0"/>
              <a:t>Celoživotní vzdělávání:</a:t>
            </a:r>
          </a:p>
          <a:p>
            <a:pPr>
              <a:spcBef>
                <a:spcPts val="1200"/>
              </a:spcBef>
            </a:pPr>
            <a:r>
              <a:rPr lang="cs-CZ" dirty="0"/>
              <a:t>Motivací může být snaha </a:t>
            </a:r>
            <a:r>
              <a:rPr lang="cs-CZ" b="1" dirty="0"/>
              <a:t>přizpůsobit se měnícím se podmínkám na trhu práce nebo technologickým změnám</a:t>
            </a:r>
            <a:r>
              <a:rPr lang="cs-CZ" dirty="0"/>
              <a:t>.</a:t>
            </a:r>
          </a:p>
          <a:p>
            <a:pPr>
              <a:spcBef>
                <a:spcPts val="1200"/>
              </a:spcBef>
            </a:pPr>
            <a:r>
              <a:rPr lang="cs-CZ" dirty="0"/>
              <a:t>Někteří se </a:t>
            </a:r>
            <a:r>
              <a:rPr lang="cs-CZ" b="1" dirty="0"/>
              <a:t>učí pro radost </a:t>
            </a:r>
            <a:r>
              <a:rPr lang="cs-CZ" dirty="0"/>
              <a:t>nebo </a:t>
            </a:r>
            <a:r>
              <a:rPr lang="cs-CZ" b="1" dirty="0"/>
              <a:t>k udržení aktivity</a:t>
            </a:r>
            <a:r>
              <a:rPr lang="cs-CZ" dirty="0"/>
              <a:t> v seniorském věku.</a:t>
            </a:r>
          </a:p>
          <a:p>
            <a:pPr marL="0" indent="0">
              <a:buNone/>
            </a:pPr>
            <a:r>
              <a:rPr lang="cs-CZ" b="1" dirty="0"/>
              <a:t>Role zkušeností:</a:t>
            </a:r>
          </a:p>
          <a:p>
            <a:r>
              <a:rPr lang="cs-CZ" dirty="0"/>
              <a:t>Dospělí se učí na základě svých dosavadních zkušeností, což může motivaci posilovat, ale také ji omezit (např. strach z neúspěchu </a:t>
            </a:r>
            <a:br>
              <a:rPr lang="cs-CZ" dirty="0"/>
            </a:br>
            <a:r>
              <a:rPr lang="cs-CZ" dirty="0"/>
              <a:t>na základě minulých zážitků).</a:t>
            </a:r>
          </a:p>
          <a:p>
            <a:pPr>
              <a:spcBef>
                <a:spcPts val="1200"/>
              </a:spcBef>
            </a:pPr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4639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GERONTAGOGIKA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Je specializovaný obor andragogiky, který se zaměřuje na </a:t>
            </a:r>
            <a:r>
              <a:rPr lang="cs-CZ" b="1" dirty="0"/>
              <a:t>vzdělávání a rozvoj </a:t>
            </a:r>
            <a:r>
              <a:rPr lang="cs-CZ" dirty="0"/>
              <a:t>osob</a:t>
            </a:r>
            <a:r>
              <a:rPr lang="cs-CZ" b="1" dirty="0"/>
              <a:t> </a:t>
            </a:r>
            <a:r>
              <a:rPr lang="cs-CZ" dirty="0"/>
              <a:t>ve starším věku, tedy </a:t>
            </a:r>
            <a:r>
              <a:rPr lang="cs-CZ" b="1" dirty="0"/>
              <a:t>seniorů</a:t>
            </a:r>
            <a:r>
              <a:rPr lang="cs-CZ" dirty="0"/>
              <a:t>. Vychází </a:t>
            </a:r>
            <a:br>
              <a:rPr lang="cs-CZ" dirty="0"/>
            </a:br>
            <a:r>
              <a:rPr lang="cs-CZ" dirty="0"/>
              <a:t>z předpokladu, </a:t>
            </a:r>
            <a:r>
              <a:rPr lang="cs-CZ" b="1" dirty="0"/>
              <a:t>že vzdělávání není omezené věkem </a:t>
            </a:r>
            <a:r>
              <a:rPr lang="cs-CZ" dirty="0"/>
              <a:t>a že senioři mají specifické potřeby, zájmy i přístupy k učení.</a:t>
            </a:r>
          </a:p>
          <a:p>
            <a:r>
              <a:rPr lang="cs-CZ" dirty="0" err="1"/>
              <a:t>Gerontagogika</a:t>
            </a:r>
            <a:r>
              <a:rPr lang="cs-CZ" dirty="0"/>
              <a:t> přispívá k tomu, aby </a:t>
            </a:r>
            <a:r>
              <a:rPr lang="cs-CZ" b="1" dirty="0"/>
              <a:t>senioři mohli žít plnohodnotný život a zapojovat se do společnosti.</a:t>
            </a:r>
            <a:endParaRPr lang="cs-CZ" altLang="cs-CZ" b="1" dirty="0">
              <a:latin typeface="Arial" panose="020B0604020202020204" pitchFamily="34" charset="0"/>
            </a:endParaRPr>
          </a:p>
          <a:p>
            <a:endParaRPr lang="cs-CZ" altLang="cs-CZ" dirty="0">
              <a:latin typeface="Arial" panose="020B0604020202020204" pitchFamily="34" charset="0"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6949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VZNIK GERONTAGOGIKY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dirty="0" err="1"/>
              <a:t>Gerontagogika</a:t>
            </a:r>
            <a:r>
              <a:rPr lang="cs-CZ" dirty="0"/>
              <a:t>, jako specializace andragogiky zaměřená na vzdělávání seniorů, </a:t>
            </a:r>
            <a:r>
              <a:rPr lang="cs-CZ" b="1" dirty="0"/>
              <a:t>se objevila ve druhé polovině 20. století.</a:t>
            </a:r>
          </a:p>
          <a:p>
            <a:pPr>
              <a:spcBef>
                <a:spcPts val="1200"/>
              </a:spcBef>
            </a:pPr>
            <a:r>
              <a:rPr lang="cs-CZ" b="1" dirty="0"/>
              <a:t>Rostoucí podíl starší populace a zájem o kvalitu života ve stáří </a:t>
            </a:r>
            <a:r>
              <a:rPr lang="cs-CZ" dirty="0"/>
              <a:t>přivedly odborníky k tomu, aby se zaměřili na specifické potřeby této skupiny.</a:t>
            </a:r>
          </a:p>
          <a:p>
            <a:pPr>
              <a:spcBef>
                <a:spcPts val="1200"/>
              </a:spcBef>
            </a:pPr>
            <a:r>
              <a:rPr lang="cs-CZ" dirty="0" err="1"/>
              <a:t>Gerontagogika</a:t>
            </a:r>
            <a:r>
              <a:rPr lang="cs-CZ" dirty="0"/>
              <a:t> reaguje na výzvy, jako je </a:t>
            </a:r>
            <a:r>
              <a:rPr lang="cs-CZ" b="1" dirty="0"/>
              <a:t>udržení mentální aktivity</a:t>
            </a:r>
            <a:r>
              <a:rPr lang="cs-CZ" dirty="0"/>
              <a:t>, </a:t>
            </a:r>
            <a:r>
              <a:rPr lang="cs-CZ" b="1" dirty="0"/>
              <a:t>sociální začlenění a zvládání technologií.</a:t>
            </a:r>
          </a:p>
          <a:p>
            <a:pPr>
              <a:spcBef>
                <a:spcPts val="1200"/>
              </a:spcBef>
            </a:pPr>
            <a:r>
              <a:rPr lang="cs-CZ" dirty="0"/>
              <a:t> Klíčovým impulsem byl </a:t>
            </a:r>
            <a:r>
              <a:rPr lang="cs-CZ" b="1" dirty="0"/>
              <a:t>koncept "aktivního stárnutí", </a:t>
            </a:r>
            <a:r>
              <a:rPr lang="cs-CZ" dirty="0"/>
              <a:t>který klade důraz na celoživotní učení a aktivní účast seniorů ve společnosti.</a:t>
            </a:r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426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KLÍČOVÉ OBLASTI GERONTAGOGIKY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latin typeface="Arial" panose="020B0604020202020204" pitchFamily="34" charset="0"/>
              </a:rPr>
              <a:t>Celoživotní učení:</a:t>
            </a:r>
            <a:r>
              <a:rPr lang="cs-CZ" altLang="cs-CZ" dirty="0">
                <a:latin typeface="Arial" panose="020B0604020202020204" pitchFamily="34" charset="0"/>
              </a:rPr>
              <a:t> Vzdělávací aktivity </a:t>
            </a:r>
            <a:r>
              <a:rPr lang="cs-CZ" altLang="cs-CZ" b="1" dirty="0">
                <a:latin typeface="Arial" panose="020B0604020202020204" pitchFamily="34" charset="0"/>
              </a:rPr>
              <a:t>obohacují život seniorů</a:t>
            </a:r>
            <a:r>
              <a:rPr lang="cs-CZ" altLang="cs-CZ" dirty="0">
                <a:latin typeface="Arial" panose="020B0604020202020204" pitchFamily="34" charset="0"/>
              </a:rPr>
              <a:t>, </a:t>
            </a:r>
            <a:r>
              <a:rPr lang="cs-CZ" altLang="cs-CZ" b="1" dirty="0">
                <a:latin typeface="Arial" panose="020B0604020202020204" pitchFamily="34" charset="0"/>
              </a:rPr>
              <a:t>posilují</a:t>
            </a:r>
            <a:r>
              <a:rPr lang="cs-CZ" altLang="cs-CZ" dirty="0">
                <a:latin typeface="Arial" panose="020B0604020202020204" pitchFamily="34" charset="0"/>
              </a:rPr>
              <a:t> jejich </a:t>
            </a:r>
            <a:r>
              <a:rPr lang="cs-CZ" altLang="cs-CZ" b="1" dirty="0">
                <a:latin typeface="Arial" panose="020B0604020202020204" pitchFamily="34" charset="0"/>
              </a:rPr>
              <a:t>sebevědomí </a:t>
            </a:r>
            <a:r>
              <a:rPr lang="cs-CZ" altLang="cs-CZ" dirty="0">
                <a:latin typeface="Arial" panose="020B0604020202020204" pitchFamily="34" charset="0"/>
              </a:rPr>
              <a:t>a poskytují </a:t>
            </a:r>
            <a:r>
              <a:rPr lang="cs-CZ" altLang="cs-CZ" b="1" dirty="0">
                <a:latin typeface="Arial" panose="020B0604020202020204" pitchFamily="34" charset="0"/>
              </a:rPr>
              <a:t>smysluplné využití volného času</a:t>
            </a:r>
            <a:r>
              <a:rPr lang="cs-CZ" altLang="cs-CZ" dirty="0">
                <a:latin typeface="Arial" panose="020B0604020202020204" pitchFamily="34" charset="0"/>
              </a:rPr>
              <a:t>.</a:t>
            </a:r>
          </a:p>
          <a:p>
            <a:r>
              <a:rPr lang="cs-CZ" altLang="cs-CZ" b="1" dirty="0">
                <a:latin typeface="Arial" panose="020B0604020202020204" pitchFamily="34" charset="0"/>
              </a:rPr>
              <a:t>Sociální aspekty: </a:t>
            </a:r>
            <a:r>
              <a:rPr lang="cs-CZ" altLang="cs-CZ" dirty="0" err="1">
                <a:latin typeface="Arial" panose="020B0604020202020204" pitchFamily="34" charset="0"/>
              </a:rPr>
              <a:t>Gerontagogika</a:t>
            </a:r>
            <a:r>
              <a:rPr lang="cs-CZ" altLang="cs-CZ" dirty="0">
                <a:latin typeface="Arial" panose="020B0604020202020204" pitchFamily="34" charset="0"/>
              </a:rPr>
              <a:t> </a:t>
            </a:r>
            <a:r>
              <a:rPr lang="cs-CZ" altLang="cs-CZ" b="1" dirty="0">
                <a:latin typeface="Arial" panose="020B0604020202020204" pitchFamily="34" charset="0"/>
              </a:rPr>
              <a:t>pomáhá</a:t>
            </a:r>
            <a:r>
              <a:rPr lang="cs-CZ" altLang="cs-CZ" dirty="0">
                <a:latin typeface="Arial" panose="020B0604020202020204" pitchFamily="34" charset="0"/>
              </a:rPr>
              <a:t> seniorům </a:t>
            </a:r>
            <a:r>
              <a:rPr lang="cs-CZ" altLang="cs-CZ" b="1" dirty="0">
                <a:latin typeface="Arial" panose="020B0604020202020204" pitchFamily="34" charset="0"/>
              </a:rPr>
              <a:t>zůstávat aktivními členy společnosti</a:t>
            </a:r>
            <a:r>
              <a:rPr lang="cs-CZ" altLang="cs-CZ" dirty="0">
                <a:latin typeface="Arial" panose="020B0604020202020204" pitchFamily="34" charset="0"/>
              </a:rPr>
              <a:t>, posiluje jejich mezilidské vztahy a </a:t>
            </a:r>
            <a:r>
              <a:rPr lang="cs-CZ" altLang="cs-CZ" b="1" dirty="0">
                <a:latin typeface="Arial" panose="020B0604020202020204" pitchFamily="34" charset="0"/>
              </a:rPr>
              <a:t>předchází izolaci</a:t>
            </a:r>
            <a:r>
              <a:rPr lang="cs-CZ" altLang="cs-CZ" dirty="0">
                <a:latin typeface="Arial" panose="020B0604020202020204" pitchFamily="34" charset="0"/>
              </a:rPr>
              <a:t>.</a:t>
            </a:r>
          </a:p>
          <a:p>
            <a:r>
              <a:rPr lang="cs-CZ" altLang="cs-CZ" b="1" dirty="0">
                <a:latin typeface="Arial" panose="020B0604020202020204" pitchFamily="34" charset="0"/>
              </a:rPr>
              <a:t>Zdravotní a kognitivní podpora: </a:t>
            </a:r>
            <a:r>
              <a:rPr lang="cs-CZ" altLang="cs-CZ" dirty="0">
                <a:latin typeface="Arial" panose="020B0604020202020204" pitchFamily="34" charset="0"/>
              </a:rPr>
              <a:t>Vzdělávací aktivity mohou přispět k </a:t>
            </a:r>
            <a:r>
              <a:rPr lang="cs-CZ" altLang="cs-CZ" b="1" dirty="0">
                <a:latin typeface="Arial" panose="020B0604020202020204" pitchFamily="34" charset="0"/>
              </a:rPr>
              <a:t>udržení mentálních schopností</a:t>
            </a:r>
            <a:r>
              <a:rPr lang="cs-CZ" altLang="cs-CZ" dirty="0">
                <a:latin typeface="Arial" panose="020B0604020202020204" pitchFamily="34" charset="0"/>
              </a:rPr>
              <a:t>, </a:t>
            </a:r>
            <a:r>
              <a:rPr lang="cs-CZ" altLang="cs-CZ" b="1" dirty="0">
                <a:latin typeface="Arial" panose="020B0604020202020204" pitchFamily="34" charset="0"/>
              </a:rPr>
              <a:t>podporovat paměť </a:t>
            </a:r>
            <a:r>
              <a:rPr lang="cs-CZ" altLang="cs-CZ" dirty="0">
                <a:latin typeface="Arial" panose="020B0604020202020204" pitchFamily="34" charset="0"/>
              </a:rPr>
              <a:t>a </a:t>
            </a:r>
            <a:r>
              <a:rPr lang="cs-CZ" altLang="cs-CZ" b="1" dirty="0">
                <a:latin typeface="Arial" panose="020B0604020202020204" pitchFamily="34" charset="0"/>
              </a:rPr>
              <a:t>zlepšovat</a:t>
            </a:r>
            <a:r>
              <a:rPr lang="cs-CZ" altLang="cs-CZ" dirty="0">
                <a:latin typeface="Arial" panose="020B0604020202020204" pitchFamily="34" charset="0"/>
              </a:rPr>
              <a:t> celkovou </a:t>
            </a:r>
            <a:r>
              <a:rPr lang="cs-CZ" altLang="cs-CZ" b="1" dirty="0">
                <a:latin typeface="Arial" panose="020B0604020202020204" pitchFamily="34" charset="0"/>
              </a:rPr>
              <a:t>kvalitu života.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083835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KLÍČOVÉ OBLASTI GERONTAGOGIKY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b="1" dirty="0">
                <a:latin typeface="Arial" panose="020B0604020202020204" pitchFamily="34" charset="0"/>
              </a:rPr>
              <a:t>Technologická gramotnost: </a:t>
            </a:r>
            <a:r>
              <a:rPr lang="cs-CZ" altLang="cs-CZ" dirty="0">
                <a:latin typeface="Arial" panose="020B0604020202020204" pitchFamily="34" charset="0"/>
              </a:rPr>
              <a:t>pomáhá seniorům </a:t>
            </a:r>
            <a:r>
              <a:rPr lang="cs-CZ" altLang="cs-CZ" b="1" dirty="0">
                <a:latin typeface="Arial" panose="020B0604020202020204" pitchFamily="34" charset="0"/>
              </a:rPr>
              <a:t>zvládnout moderní technologie</a:t>
            </a:r>
            <a:r>
              <a:rPr lang="cs-CZ" altLang="cs-CZ" dirty="0">
                <a:latin typeface="Arial" panose="020B0604020202020204" pitchFamily="34" charset="0"/>
              </a:rPr>
              <a:t>, aby zůstali v kontaktu s rodinou </a:t>
            </a:r>
            <a:br>
              <a:rPr lang="cs-CZ" altLang="cs-CZ" dirty="0">
                <a:latin typeface="Arial" panose="020B0604020202020204" pitchFamily="34" charset="0"/>
              </a:rPr>
            </a:br>
            <a:r>
              <a:rPr lang="cs-CZ" altLang="cs-CZ" dirty="0">
                <a:latin typeface="Arial" panose="020B0604020202020204" pitchFamily="34" charset="0"/>
              </a:rPr>
              <a:t>a komunitou.</a:t>
            </a:r>
          </a:p>
          <a:p>
            <a:r>
              <a:rPr lang="cs-CZ" altLang="cs-CZ" b="1" dirty="0">
                <a:latin typeface="Arial" panose="020B0604020202020204" pitchFamily="34" charset="0"/>
              </a:rPr>
              <a:t>Kulturní a osobní rozvoj: </a:t>
            </a:r>
            <a:r>
              <a:rPr lang="cs-CZ" altLang="cs-CZ" dirty="0">
                <a:latin typeface="Arial" panose="020B0604020202020204" pitchFamily="34" charset="0"/>
              </a:rPr>
              <a:t>Nabízí příležitosti k rozšiřování znalostí, objevování nových koníčků nebo uměleckému vyjádření.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83751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CÍLE GERONTAGOGIKY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altLang="cs-CZ" dirty="0">
                <a:latin typeface="Arial" panose="020B0604020202020204" pitchFamily="34" charset="0"/>
              </a:rPr>
              <a:t>Zajistit, aby </a:t>
            </a:r>
            <a:r>
              <a:rPr lang="cs-CZ" altLang="cs-CZ" b="1" dirty="0">
                <a:latin typeface="Arial" panose="020B0604020202020204" pitchFamily="34" charset="0"/>
              </a:rPr>
              <a:t>vzdělávání </a:t>
            </a:r>
            <a:r>
              <a:rPr lang="cs-CZ" altLang="cs-CZ" dirty="0">
                <a:latin typeface="Arial" panose="020B0604020202020204" pitchFamily="34" charset="0"/>
              </a:rPr>
              <a:t>seniorů </a:t>
            </a:r>
            <a:r>
              <a:rPr lang="cs-CZ" altLang="cs-CZ" b="1" dirty="0">
                <a:latin typeface="Arial" panose="020B0604020202020204" pitchFamily="34" charset="0"/>
              </a:rPr>
              <a:t>respektovalo jejich životní zkušenosti, fyzické a kognitivní schopnosti.</a:t>
            </a:r>
          </a:p>
          <a:p>
            <a:pPr>
              <a:spcBef>
                <a:spcPts val="1200"/>
              </a:spcBef>
            </a:pPr>
            <a:r>
              <a:rPr lang="cs-CZ" altLang="cs-CZ" dirty="0">
                <a:latin typeface="Arial" panose="020B0604020202020204" pitchFamily="34" charset="0"/>
              </a:rPr>
              <a:t>Podporovat seniory v aktivním a nezávislém životě.</a:t>
            </a:r>
          </a:p>
          <a:p>
            <a:pPr>
              <a:spcBef>
                <a:spcPts val="1200"/>
              </a:spcBef>
            </a:pPr>
            <a:r>
              <a:rPr lang="cs-CZ" altLang="cs-CZ" dirty="0">
                <a:latin typeface="Arial" panose="020B0604020202020204" pitchFamily="34" charset="0"/>
              </a:rPr>
              <a:t>Poskytovat programy a aktivity, které jsou přizpůsobené jejich zájmům a potřebám.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97796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DOCILITA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/>
          </a:bodyPr>
          <a:lstStyle/>
          <a:p>
            <a:pPr>
              <a:spcBef>
                <a:spcPts val="1200"/>
              </a:spcBef>
            </a:pPr>
            <a:r>
              <a:rPr lang="cs-CZ" dirty="0"/>
              <a:t>Je pojem, který </a:t>
            </a:r>
            <a:r>
              <a:rPr lang="cs-CZ" b="1" dirty="0"/>
              <a:t>znamená schopnost učit se</a:t>
            </a:r>
            <a:r>
              <a:rPr lang="cs-CZ" dirty="0"/>
              <a:t>, </a:t>
            </a:r>
            <a:r>
              <a:rPr lang="cs-CZ" b="1" dirty="0"/>
              <a:t>přijímat nové informace nebo podněty </a:t>
            </a:r>
            <a:r>
              <a:rPr lang="cs-CZ" dirty="0"/>
              <a:t>a </a:t>
            </a:r>
            <a:r>
              <a:rPr lang="cs-CZ" b="1" dirty="0"/>
              <a:t>být otevřený ke změnám.</a:t>
            </a:r>
          </a:p>
        </p:txBody>
      </p:sp>
    </p:spTree>
    <p:extLst>
      <p:ext uri="{BB962C8B-B14F-4D97-AF65-F5344CB8AC3E}">
        <p14:creationId xmlns:p14="http://schemas.microsoft.com/office/powerpoint/2010/main" val="72910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KLÍČOVÉ ASPEKTY DOCILITY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b="1" dirty="0"/>
              <a:t>Otevřenost:</a:t>
            </a:r>
          </a:p>
          <a:p>
            <a:pPr>
              <a:spcBef>
                <a:spcPts val="1200"/>
              </a:spcBef>
            </a:pPr>
            <a:r>
              <a:rPr lang="cs-CZ" dirty="0" err="1"/>
              <a:t>Docilní</a:t>
            </a:r>
            <a:r>
              <a:rPr lang="cs-CZ" dirty="0"/>
              <a:t> jedinci jsou </a:t>
            </a:r>
            <a:r>
              <a:rPr lang="cs-CZ" b="1" dirty="0"/>
              <a:t>flexibilní </a:t>
            </a:r>
            <a:r>
              <a:rPr lang="cs-CZ" dirty="0"/>
              <a:t>a ochotní </a:t>
            </a:r>
            <a:r>
              <a:rPr lang="cs-CZ" b="1" dirty="0"/>
              <a:t>adaptovat</a:t>
            </a:r>
            <a:r>
              <a:rPr lang="cs-CZ" dirty="0"/>
              <a:t> své chování </a:t>
            </a:r>
            <a:br>
              <a:rPr lang="cs-CZ" dirty="0"/>
            </a:br>
            <a:r>
              <a:rPr lang="cs-CZ" b="1" dirty="0"/>
              <a:t>na nové situace či požadavky</a:t>
            </a:r>
            <a:r>
              <a:rPr lang="cs-CZ" dirty="0"/>
              <a:t>.</a:t>
            </a:r>
          </a:p>
          <a:p>
            <a:pPr marL="0" indent="0">
              <a:spcBef>
                <a:spcPts val="1200"/>
              </a:spcBef>
              <a:buNone/>
            </a:pPr>
            <a:r>
              <a:rPr lang="cs-CZ" b="1" dirty="0"/>
              <a:t>Schopnost učit se</a:t>
            </a:r>
            <a:r>
              <a:rPr lang="cs-CZ" dirty="0"/>
              <a:t>:</a:t>
            </a:r>
          </a:p>
          <a:p>
            <a:pPr>
              <a:spcBef>
                <a:spcPts val="1200"/>
              </a:spcBef>
            </a:pPr>
            <a:r>
              <a:rPr lang="cs-CZ" dirty="0"/>
              <a:t>Schopnost </a:t>
            </a:r>
            <a:r>
              <a:rPr lang="cs-CZ" b="1" dirty="0"/>
              <a:t>zpracovávat nové informace </a:t>
            </a:r>
            <a:r>
              <a:rPr lang="cs-CZ" dirty="0"/>
              <a:t>a integrovat je </a:t>
            </a:r>
            <a:br>
              <a:rPr lang="cs-CZ" dirty="0"/>
            </a:br>
            <a:r>
              <a:rPr lang="cs-CZ" dirty="0"/>
              <a:t>do stávajících znalostí či zkušeností.</a:t>
            </a:r>
          </a:p>
          <a:p>
            <a:pPr marL="0" indent="0">
              <a:buNone/>
            </a:pPr>
            <a:r>
              <a:rPr lang="cs-CZ" b="1" dirty="0"/>
              <a:t>Připravenost na spolupráci</a:t>
            </a:r>
            <a:r>
              <a:rPr lang="cs-CZ" dirty="0"/>
              <a:t>:</a:t>
            </a:r>
          </a:p>
          <a:p>
            <a:r>
              <a:rPr lang="cs-CZ" dirty="0" err="1"/>
              <a:t>Docilita</a:t>
            </a:r>
            <a:r>
              <a:rPr lang="cs-CZ" dirty="0"/>
              <a:t> často znamená také </a:t>
            </a:r>
            <a:r>
              <a:rPr lang="cs-CZ" b="1" dirty="0"/>
              <a:t>ochotu naslouchat a respektovat vedení nebo rady ostatních.</a:t>
            </a:r>
          </a:p>
          <a:p>
            <a:pPr>
              <a:spcBef>
                <a:spcPts val="1200"/>
              </a:spcBef>
            </a:pPr>
            <a:endParaRPr lang="cs-CZ" altLang="cs-CZ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1531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FB8EB-0CCD-4080-BEC2-A225B2EC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/>
                </a:solidFill>
              </a:rPr>
              <a:t>SMĚRY V PEDAGOGICE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7C88F2-7920-4048-B233-D781D3C6A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Tradiční pedagogika</a:t>
            </a:r>
            <a:r>
              <a:rPr lang="cs-CZ" dirty="0"/>
              <a:t>:</a:t>
            </a:r>
          </a:p>
          <a:p>
            <a:pPr lvl="1"/>
            <a:r>
              <a:rPr lang="cs-CZ" sz="2800" dirty="0"/>
              <a:t>Historicky jeden z nejstarších přístupů.</a:t>
            </a:r>
          </a:p>
          <a:p>
            <a:pPr lvl="1"/>
            <a:r>
              <a:rPr lang="cs-CZ" sz="2800" dirty="0"/>
              <a:t>Důraz na </a:t>
            </a:r>
            <a:r>
              <a:rPr lang="cs-CZ" sz="2800" b="1" dirty="0"/>
              <a:t>předávání znalostí</a:t>
            </a:r>
            <a:r>
              <a:rPr lang="cs-CZ" sz="2800" dirty="0"/>
              <a:t>, </a:t>
            </a:r>
            <a:r>
              <a:rPr lang="cs-CZ" sz="2800" b="1" dirty="0"/>
              <a:t>disciplínu</a:t>
            </a:r>
            <a:r>
              <a:rPr lang="cs-CZ" sz="2800" dirty="0"/>
              <a:t> a </a:t>
            </a:r>
            <a:r>
              <a:rPr lang="cs-CZ" sz="2800" b="1" dirty="0"/>
              <a:t>autoritu učitele</a:t>
            </a:r>
            <a:r>
              <a:rPr lang="cs-CZ" sz="2800" dirty="0"/>
              <a:t>.</a:t>
            </a:r>
          </a:p>
          <a:p>
            <a:r>
              <a:rPr lang="cs-CZ" b="1" dirty="0"/>
              <a:t>Reformní pedagogika</a:t>
            </a:r>
            <a:r>
              <a:rPr lang="cs-CZ" dirty="0"/>
              <a:t>:</a:t>
            </a:r>
          </a:p>
          <a:p>
            <a:pPr lvl="1"/>
            <a:r>
              <a:rPr lang="cs-CZ" sz="2800" dirty="0"/>
              <a:t>Kritika tradičního vzdělávání, klade důraz na </a:t>
            </a:r>
            <a:r>
              <a:rPr lang="cs-CZ" sz="2800" b="1" dirty="0"/>
              <a:t>individuální</a:t>
            </a:r>
            <a:r>
              <a:rPr lang="cs-CZ" sz="2800" dirty="0"/>
              <a:t> </a:t>
            </a:r>
            <a:r>
              <a:rPr lang="cs-CZ" sz="2800" b="1" dirty="0"/>
              <a:t>přístup a potřeby žáka</a:t>
            </a:r>
            <a:r>
              <a:rPr lang="cs-CZ" sz="2800" dirty="0"/>
              <a:t>. Hlavním cílem je </a:t>
            </a:r>
            <a:r>
              <a:rPr lang="cs-CZ" sz="2800" b="1" dirty="0"/>
              <a:t>rozvoj</a:t>
            </a:r>
            <a:r>
              <a:rPr lang="cs-CZ" sz="2800" dirty="0"/>
              <a:t> celého člověka – nejen jeho </a:t>
            </a:r>
            <a:r>
              <a:rPr lang="cs-CZ" sz="2800" b="1" dirty="0"/>
              <a:t>intelektu, </a:t>
            </a:r>
            <a:r>
              <a:rPr lang="cs-CZ" sz="2800" dirty="0"/>
              <a:t>ale také </a:t>
            </a:r>
            <a:r>
              <a:rPr lang="cs-CZ" sz="2800" b="1" dirty="0"/>
              <a:t>emocí</a:t>
            </a:r>
            <a:r>
              <a:rPr lang="cs-CZ" sz="2800" dirty="0"/>
              <a:t>, </a:t>
            </a:r>
            <a:r>
              <a:rPr lang="cs-CZ" sz="2800" b="1" dirty="0"/>
              <a:t>kreativity </a:t>
            </a:r>
            <a:br>
              <a:rPr lang="cs-CZ" sz="2800" b="1" dirty="0"/>
            </a:br>
            <a:r>
              <a:rPr lang="cs-CZ" sz="2800" dirty="0"/>
              <a:t>a </a:t>
            </a:r>
            <a:r>
              <a:rPr lang="cs-CZ" sz="2800" b="1" dirty="0"/>
              <a:t>sociálních dovedností</a:t>
            </a:r>
            <a:r>
              <a:rPr lang="cs-CZ" sz="2800" dirty="0"/>
              <a:t>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056991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EFB8EB-0CCD-4080-BEC2-A225B2ECDA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accent3"/>
                </a:solidFill>
              </a:rPr>
              <a:t>SMĚRY V PEDAGOGICE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07C88F2-7920-4048-B233-D781D3C6A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b="1" dirty="0"/>
              <a:t>Sociální pedagogika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Důležitá ve vzdělávání </a:t>
            </a:r>
            <a:r>
              <a:rPr lang="cs-CZ" b="1" dirty="0"/>
              <a:t>sociálně znevýhodněných skupin</a:t>
            </a:r>
            <a:r>
              <a:rPr lang="cs-CZ" dirty="0"/>
              <a:t>.</a:t>
            </a:r>
          </a:p>
          <a:p>
            <a:pPr lvl="1"/>
            <a:r>
              <a:rPr lang="cs-CZ" dirty="0"/>
              <a:t>Zaměřuje na </a:t>
            </a:r>
            <a:r>
              <a:rPr lang="cs-CZ" b="1" dirty="0"/>
              <a:t>podporu jedinců, komunit a společnosti</a:t>
            </a:r>
            <a:r>
              <a:rPr lang="cs-CZ" dirty="0"/>
              <a:t> jako celku </a:t>
            </a:r>
            <a:r>
              <a:rPr lang="cs-CZ" b="1" dirty="0"/>
              <a:t>s cílem posilovat sociální soudržnost a předcházet sociálním problémům</a:t>
            </a:r>
            <a:r>
              <a:rPr lang="cs-CZ" dirty="0"/>
              <a:t>. </a:t>
            </a:r>
          </a:p>
          <a:p>
            <a:r>
              <a:rPr lang="cs-CZ" b="1" dirty="0"/>
              <a:t>Speciální pedagogika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Věnuje se vzdělávání a </a:t>
            </a:r>
            <a:r>
              <a:rPr lang="cs-CZ" b="1" dirty="0"/>
              <a:t>podpoře jedinců </a:t>
            </a:r>
            <a:r>
              <a:rPr lang="cs-CZ" dirty="0"/>
              <a:t>s různými </a:t>
            </a:r>
            <a:r>
              <a:rPr lang="cs-CZ" b="1" dirty="0"/>
              <a:t>speciálními vzdělávacími potřebami  </a:t>
            </a:r>
            <a:r>
              <a:rPr lang="cs-CZ" dirty="0"/>
              <a:t>(postižení mentální, fyzické, smyslové či emocionální, nebo trpí specifickými poruchami učení či chování).</a:t>
            </a:r>
          </a:p>
          <a:p>
            <a:r>
              <a:rPr lang="cs-CZ" b="1" dirty="0"/>
              <a:t>Experimentální pedagogika</a:t>
            </a:r>
            <a:r>
              <a:rPr lang="cs-CZ" dirty="0"/>
              <a:t>:</a:t>
            </a:r>
          </a:p>
          <a:p>
            <a:pPr lvl="1"/>
            <a:r>
              <a:rPr lang="cs-CZ" dirty="0"/>
              <a:t>Klade důraz na </a:t>
            </a:r>
            <a:r>
              <a:rPr lang="cs-CZ" b="1" dirty="0"/>
              <a:t>využití experimentů a empirických metod </a:t>
            </a:r>
            <a:r>
              <a:rPr lang="cs-CZ" dirty="0"/>
              <a:t>k ověřování vzdělávacích postupů. </a:t>
            </a:r>
            <a:r>
              <a:rPr lang="cs-CZ" b="1" dirty="0"/>
              <a:t>Cílem je </a:t>
            </a:r>
            <a:r>
              <a:rPr lang="cs-CZ" dirty="0"/>
              <a:t>získat </a:t>
            </a:r>
            <a:r>
              <a:rPr lang="cs-CZ" b="1" dirty="0"/>
              <a:t>nové poznatky </a:t>
            </a:r>
            <a:r>
              <a:rPr lang="cs-CZ" dirty="0"/>
              <a:t>o </a:t>
            </a:r>
            <a:r>
              <a:rPr lang="cs-CZ" b="1" dirty="0"/>
              <a:t>vzdělávání a výchově, </a:t>
            </a:r>
            <a:r>
              <a:rPr lang="cs-CZ" dirty="0"/>
              <a:t>ověřit teorie a metody, a zlepšit tak efektivitu pedagogických postupů.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786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SOUSTAVA PEDAGOGICKÝCH VĚD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1200"/>
              </a:spcBef>
              <a:buNone/>
            </a:pPr>
            <a:r>
              <a:rPr lang="cs-CZ" dirty="0"/>
              <a:t>Zahrnuje rozmanité </a:t>
            </a:r>
            <a:r>
              <a:rPr lang="cs-CZ" b="1" dirty="0"/>
              <a:t>disciplíny</a:t>
            </a:r>
            <a:r>
              <a:rPr lang="cs-CZ" dirty="0"/>
              <a:t>, které se zabývají </a:t>
            </a:r>
            <a:r>
              <a:rPr lang="cs-CZ" b="1" dirty="0"/>
              <a:t>různými aspekty výchovy</a:t>
            </a:r>
            <a:r>
              <a:rPr lang="cs-CZ" dirty="0"/>
              <a:t>, </a:t>
            </a:r>
            <a:r>
              <a:rPr lang="cs-CZ" b="1" dirty="0"/>
              <a:t>vzdělávání a učení.</a:t>
            </a:r>
          </a:p>
          <a:p>
            <a:pPr marL="0" indent="0">
              <a:buNone/>
            </a:pPr>
            <a:r>
              <a:rPr lang="cs-CZ" b="1" dirty="0">
                <a:solidFill>
                  <a:schemeClr val="accent3"/>
                </a:solidFill>
              </a:rPr>
              <a:t>ZÁKLADNÍ PEDAGOGICKÉ VĚDY</a:t>
            </a:r>
            <a:r>
              <a:rPr lang="cs-CZ" dirty="0">
                <a:solidFill>
                  <a:schemeClr val="accent3"/>
                </a:solidFill>
              </a:rPr>
              <a:t>:</a:t>
            </a:r>
          </a:p>
          <a:p>
            <a:r>
              <a:rPr lang="cs-CZ" b="1" dirty="0"/>
              <a:t>Obecná pedagogika</a:t>
            </a:r>
            <a:r>
              <a:rPr lang="cs-CZ" dirty="0"/>
              <a:t>: Zkoumá </a:t>
            </a:r>
            <a:r>
              <a:rPr lang="cs-CZ" b="1" dirty="0"/>
              <a:t>základní principy výchovy</a:t>
            </a:r>
            <a:r>
              <a:rPr lang="cs-CZ" dirty="0"/>
              <a:t>, </a:t>
            </a:r>
            <a:r>
              <a:rPr lang="cs-CZ" b="1" dirty="0"/>
              <a:t>vzdělávání </a:t>
            </a:r>
            <a:br>
              <a:rPr lang="cs-CZ" dirty="0"/>
            </a:br>
            <a:r>
              <a:rPr lang="cs-CZ" dirty="0"/>
              <a:t>a </a:t>
            </a:r>
            <a:r>
              <a:rPr lang="cs-CZ" b="1" dirty="0"/>
              <a:t>vyučování.</a:t>
            </a:r>
          </a:p>
          <a:p>
            <a:r>
              <a:rPr lang="cs-CZ" b="1" dirty="0"/>
              <a:t>Didaktika</a:t>
            </a:r>
            <a:r>
              <a:rPr lang="cs-CZ" dirty="0"/>
              <a:t>: Zabývá se </a:t>
            </a:r>
            <a:r>
              <a:rPr lang="cs-CZ" b="1" dirty="0"/>
              <a:t>metodami </a:t>
            </a:r>
            <a:r>
              <a:rPr lang="cs-CZ" dirty="0"/>
              <a:t>a procesy </a:t>
            </a:r>
            <a:r>
              <a:rPr lang="cs-CZ" b="1" dirty="0"/>
              <a:t>výuky.</a:t>
            </a:r>
          </a:p>
          <a:p>
            <a:r>
              <a:rPr lang="cs-CZ" b="1" dirty="0"/>
              <a:t>Filozofie výchovy</a:t>
            </a:r>
            <a:r>
              <a:rPr lang="cs-CZ" dirty="0"/>
              <a:t>: Analyzuje filozofické základy výchovy.</a:t>
            </a:r>
          </a:p>
          <a:p>
            <a:r>
              <a:rPr lang="cs-CZ" b="1" dirty="0"/>
              <a:t>Historie pedagogiky: </a:t>
            </a:r>
            <a:r>
              <a:rPr lang="cs-CZ" dirty="0"/>
              <a:t>Sleduje vývoj </a:t>
            </a:r>
            <a:r>
              <a:rPr lang="cs-CZ" b="1" dirty="0"/>
              <a:t>vzdělávání v historickém kontextu</a:t>
            </a:r>
            <a:r>
              <a:rPr lang="cs-CZ" dirty="0"/>
              <a:t>. </a:t>
            </a:r>
          </a:p>
          <a:p>
            <a:r>
              <a:rPr lang="cs-CZ" b="1" dirty="0"/>
              <a:t>Sociální pedagogika: </a:t>
            </a:r>
            <a:r>
              <a:rPr lang="cs-CZ" dirty="0"/>
              <a:t>Zabývá se </a:t>
            </a:r>
            <a:r>
              <a:rPr lang="cs-CZ" b="1" dirty="0"/>
              <a:t>vztahem mezi výchovou a společností</a:t>
            </a:r>
            <a:r>
              <a:rPr lang="cs-CZ" dirty="0"/>
              <a:t>.</a:t>
            </a:r>
          </a:p>
          <a:p>
            <a:pPr marL="0" indent="0">
              <a:spcBef>
                <a:spcPts val="120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31119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SOUSTAVA PEDAGOGICKÝCH VĚD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3"/>
                </a:solidFill>
              </a:rPr>
              <a:t>HRANIČNÍ PEDAGOGICKÉ VĚDY </a:t>
            </a:r>
            <a:r>
              <a:rPr lang="cs-CZ" dirty="0">
                <a:solidFill>
                  <a:schemeClr val="accent3"/>
                </a:solidFill>
              </a:rPr>
              <a:t> </a:t>
            </a:r>
            <a:r>
              <a:rPr lang="cs-CZ" dirty="0"/>
              <a:t>propojují pedagogiku s jinými disciplínami:</a:t>
            </a:r>
          </a:p>
          <a:p>
            <a:r>
              <a:rPr lang="cs-CZ" b="1" dirty="0"/>
              <a:t>Pedagogická psychologie</a:t>
            </a:r>
            <a:r>
              <a:rPr lang="cs-CZ" dirty="0"/>
              <a:t>: Studuje psychologické procesy spojené s učením a výukou.</a:t>
            </a:r>
          </a:p>
          <a:p>
            <a:r>
              <a:rPr lang="cs-CZ" b="1" dirty="0"/>
              <a:t>Pedagogická sociologie</a:t>
            </a:r>
            <a:r>
              <a:rPr lang="cs-CZ" dirty="0"/>
              <a:t>: Analyzuje vlivy sociálního prostředí </a:t>
            </a:r>
            <a:br>
              <a:rPr lang="cs-CZ" dirty="0"/>
            </a:br>
            <a:r>
              <a:rPr lang="cs-CZ" dirty="0"/>
              <a:t>na vzdělávání.</a:t>
            </a:r>
          </a:p>
          <a:p>
            <a:r>
              <a:rPr lang="cs-CZ" b="1" dirty="0"/>
              <a:t>Pedagogická antropologie</a:t>
            </a:r>
            <a:r>
              <a:rPr lang="cs-CZ" dirty="0"/>
              <a:t>: Zabývá se člověkem jako výchovnou bytostí.</a:t>
            </a:r>
          </a:p>
          <a:p>
            <a:pPr marL="0" indent="0">
              <a:spcBef>
                <a:spcPts val="1200"/>
              </a:spcBef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500215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SOUSTAVA PEDAGOGICKÝCH VĚD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2100" y="1825625"/>
            <a:ext cx="10005504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3"/>
                </a:solidFill>
              </a:rPr>
              <a:t>APLIKOVANÉ PEDAGOGICKÉ VĚDY </a:t>
            </a:r>
            <a:r>
              <a:rPr lang="cs-CZ" dirty="0"/>
              <a:t>se zaměřují na praktické využití pedagogických poznatků</a:t>
            </a:r>
            <a:r>
              <a:rPr lang="cs-CZ" b="1" dirty="0"/>
              <a:t>:</a:t>
            </a:r>
          </a:p>
          <a:p>
            <a:r>
              <a:rPr lang="cs-CZ" b="1" dirty="0"/>
              <a:t>Speciální pedagogika: </a:t>
            </a:r>
            <a:r>
              <a:rPr lang="cs-CZ" dirty="0"/>
              <a:t>Věnuje se vzdělávání dětí se speciálními potřebami.</a:t>
            </a:r>
          </a:p>
          <a:p>
            <a:r>
              <a:rPr lang="cs-CZ" b="1" dirty="0"/>
              <a:t>Andragogika: </a:t>
            </a:r>
            <a:r>
              <a:rPr lang="cs-CZ" dirty="0"/>
              <a:t>Zabývá se vzděláváním dospělých.</a:t>
            </a:r>
          </a:p>
          <a:p>
            <a:r>
              <a:rPr lang="cs-CZ" b="1" dirty="0" err="1"/>
              <a:t>Gerontagogika</a:t>
            </a:r>
            <a:r>
              <a:rPr lang="cs-CZ" b="1" dirty="0"/>
              <a:t>: </a:t>
            </a:r>
            <a:r>
              <a:rPr lang="cs-CZ" dirty="0"/>
              <a:t>Zaměřuje se na vzdělávání seniorů.</a:t>
            </a:r>
          </a:p>
          <a:p>
            <a:r>
              <a:rPr lang="cs-CZ" b="1" dirty="0"/>
              <a:t>Poradenská pedagogika: </a:t>
            </a:r>
            <a:r>
              <a:rPr lang="cs-CZ" dirty="0"/>
              <a:t>Poskytuje podporu při řešení vzdělávacích a výchovných problémů.</a:t>
            </a:r>
          </a:p>
          <a:p>
            <a:r>
              <a:rPr lang="cs-CZ" b="1" dirty="0" err="1"/>
              <a:t>Enviromentální</a:t>
            </a:r>
            <a:r>
              <a:rPr lang="cs-CZ" b="1" dirty="0"/>
              <a:t> pedagogika: </a:t>
            </a:r>
            <a:r>
              <a:rPr lang="cs-CZ" dirty="0"/>
              <a:t>Zkoumá výchovu k odpovědnému přístupu k životnímu prostředí.</a:t>
            </a:r>
          </a:p>
        </p:txBody>
      </p:sp>
    </p:spTree>
    <p:extLst>
      <p:ext uri="{BB962C8B-B14F-4D97-AF65-F5344CB8AC3E}">
        <p14:creationId xmlns:p14="http://schemas.microsoft.com/office/powerpoint/2010/main" val="2704686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39B972C-F149-40BD-883D-8C017DA52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chemeClr val="accent3"/>
                </a:solidFill>
              </a:rPr>
              <a:t>SOUSTAVA PEDAGOGICKÝCH VĚD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472FA62-82BD-4296-BBD6-A2B1FB8C17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7601" y="1800458"/>
            <a:ext cx="10005504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b="1" dirty="0">
                <a:solidFill>
                  <a:schemeClr val="accent3"/>
                </a:solidFill>
              </a:rPr>
              <a:t>POMOCNÉ (PODPŮRNÉ) PEDAGOGICKÉ VĚDY</a:t>
            </a:r>
          </a:p>
          <a:p>
            <a:pPr marL="0" indent="0">
              <a:buNone/>
            </a:pPr>
            <a:r>
              <a:rPr lang="cs-CZ" b="1" dirty="0"/>
              <a:t>Filosofie v pedagogice</a:t>
            </a:r>
          </a:p>
          <a:p>
            <a:r>
              <a:rPr lang="cs-CZ" dirty="0"/>
              <a:t>Se zabývá základními otázkami </a:t>
            </a:r>
            <a:r>
              <a:rPr lang="cs-CZ" b="1" dirty="0"/>
              <a:t>smyslu výchovy, cílů vzdělávání </a:t>
            </a:r>
            <a:br>
              <a:rPr lang="cs-CZ" b="1" dirty="0"/>
            </a:br>
            <a:r>
              <a:rPr lang="cs-CZ" b="1" dirty="0"/>
              <a:t>a hodnot</a:t>
            </a:r>
            <a:r>
              <a:rPr lang="cs-CZ" dirty="0"/>
              <a:t>, které by měly být podporovány.</a:t>
            </a:r>
          </a:p>
          <a:p>
            <a:r>
              <a:rPr lang="cs-CZ" dirty="0"/>
              <a:t>Přispívá k </a:t>
            </a:r>
            <a:r>
              <a:rPr lang="cs-CZ" b="1" dirty="0"/>
              <a:t>analýze etických a morálních otázek spojených </a:t>
            </a:r>
            <a:br>
              <a:rPr lang="cs-CZ" b="1" dirty="0"/>
            </a:br>
            <a:r>
              <a:rPr lang="cs-CZ" b="1" dirty="0"/>
              <a:t>s výchovou</a:t>
            </a:r>
            <a:r>
              <a:rPr lang="cs-CZ" dirty="0"/>
              <a:t> (např. vztah autority a svobody, role spravedlnosti ve vzdělávání).</a:t>
            </a:r>
          </a:p>
          <a:p>
            <a:r>
              <a:rPr lang="cs-CZ" dirty="0"/>
              <a:t>Hlavní filosofické směry, které ovlivnily pedagogiku: humanismus, pragmatismus, existencialismus či kritická teorie.</a:t>
            </a:r>
          </a:p>
        </p:txBody>
      </p:sp>
    </p:spTree>
    <p:extLst>
      <p:ext uri="{BB962C8B-B14F-4D97-AF65-F5344CB8AC3E}">
        <p14:creationId xmlns:p14="http://schemas.microsoft.com/office/powerpoint/2010/main" val="2917709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Design šablony připomínající plachty a oblohu">
  <a:themeElements>
    <a:clrScheme name="Běžící text">
      <a:dk1>
        <a:srgbClr val="000000"/>
      </a:dk1>
      <a:lt1>
        <a:sysClr val="window" lastClr="FFFFFF"/>
      </a:lt1>
      <a:dk2>
        <a:srgbClr val="5E5E5E"/>
      </a:dk2>
      <a:lt2>
        <a:srgbClr val="DDDDDD"/>
      </a:lt2>
      <a:accent1>
        <a:srgbClr val="418AB3"/>
      </a:accent1>
      <a:accent2>
        <a:srgbClr val="A6B727"/>
      </a:accent2>
      <a:accent3>
        <a:srgbClr val="F69200"/>
      </a:accent3>
      <a:accent4>
        <a:srgbClr val="838383"/>
      </a:accent4>
      <a:accent5>
        <a:srgbClr val="FEC306"/>
      </a:accent5>
      <a:accent6>
        <a:srgbClr val="DF5327"/>
      </a:accent6>
      <a:hlink>
        <a:srgbClr val="F59E00"/>
      </a:hlink>
      <a:folHlink>
        <a:srgbClr val="B2B2B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dirty="0"/>
        </a:defPPr>
      </a:lstStyle>
      <a:style>
        <a:lnRef idx="1">
          <a:schemeClr val="accent2"/>
        </a:lnRef>
        <a:fillRef idx="2">
          <a:schemeClr val="accent2"/>
        </a:fillRef>
        <a:effectRef idx="1">
          <a:schemeClr val="accent2"/>
        </a:effectRef>
        <a:fontRef idx="minor">
          <a:schemeClr val="dk1"/>
        </a:fontRef>
      </a:style>
    </a:spDef>
    <a:lnDef>
      <a:spPr/>
      <a:bodyPr/>
      <a:lstStyle/>
      <a:style>
        <a:lnRef idx="1">
          <a:schemeClr val="accent2"/>
        </a:lnRef>
        <a:fillRef idx="0">
          <a:schemeClr val="accent2"/>
        </a:fillRef>
        <a:effectRef idx="0">
          <a:schemeClr val="accent2"/>
        </a:effectRef>
        <a:fontRef idx="minor">
          <a:schemeClr val="tx1"/>
        </a:fontRef>
      </a:style>
    </a:lnDef>
    <a:txDef>
      <a:spPr>
        <a:noFill/>
        <a:ln>
          <a:solidFill>
            <a:schemeClr val="bg2"/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_13665375_TF03460508.potx" id="{37B8FC1C-BBDB-4E5C-BB79-372EEA00B9A8}" vid="{71547C2E-9581-4D3B-90DE-695FF04FD519}"/>
    </a:ext>
  </a:extLst>
</a:theme>
</file>

<file path=ppt/theme/theme2.xml><?xml version="1.0" encoding="utf-8"?>
<a:theme xmlns:a="http://schemas.openxmlformats.org/drawingml/2006/main" name="Firemní motiv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Firemní motiv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ambria-Calibri">
      <a:majorFont>
        <a:latin typeface="Cambria" panose="02040503050406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9TopShadow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3975" dist="41275" dir="14700000" algn="t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A3F7D94069FF64A86F7DFF56D60E3BE" ma:contentTypeVersion="6" ma:contentTypeDescription="Create a new document." ma:contentTypeScope="" ma:versionID="c32302c77d4085ecf495bdddb7f5e889">
  <xsd:schema xmlns:xsd="http://www.w3.org/2001/XMLSchema" xmlns:xs="http://www.w3.org/2001/XMLSchema" xmlns:p="http://schemas.microsoft.com/office/2006/metadata/properties" xmlns:ns2="a4f35948-e619-41b3-aa29-22878b09cfd2" xmlns:ns3="40262f94-9f35-4ac3-9a90-690165a166b7" targetNamespace="http://schemas.microsoft.com/office/2006/metadata/properties" ma:root="true" ma:fieldsID="4ab5ae46be95f9d0be6107e8200be7a2" ns2:_="" ns3:_="">
    <xsd:import namespace="a4f35948-e619-41b3-aa29-22878b09cfd2"/>
    <xsd:import namespace="40262f94-9f35-4ac3-9a90-690165a166b7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VSO_x0020_item_x0020_id" minOccurs="0"/>
                <xsd:element ref="ns3:Item_x0020_Details" minOccurs="0"/>
                <xsd:element ref="ns3:Template_x0020_details" minOccurs="0"/>
                <xsd:element ref="ns3:Assetid_x0020_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f35948-e619-41b3-aa29-22878b09cfd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262f94-9f35-4ac3-9a90-690165a166b7" elementFormDefault="qualified">
    <xsd:import namespace="http://schemas.microsoft.com/office/2006/documentManagement/types"/>
    <xsd:import namespace="http://schemas.microsoft.com/office/infopath/2007/PartnerControls"/>
    <xsd:element name="VSO_x0020_item_x0020_id" ma:index="10" nillable="true" ma:displayName="VSO item id" ma:description="Please add the bug number to refer to VSO items." ma:internalName="VSO_x0020_item_x0020_id">
      <xsd:simpleType>
        <xsd:restriction base="dms:Text">
          <xsd:maxLength value="255"/>
        </xsd:restriction>
      </xsd:simpleType>
    </xsd:element>
    <xsd:element name="Item_x0020_Details" ma:index="11" nillable="true" ma:displayName="Item Details" ma:internalName="Item_x0020_Details">
      <xsd:simpleType>
        <xsd:restriction base="dms:Note">
          <xsd:maxLength value="255"/>
        </xsd:restriction>
      </xsd:simpleType>
    </xsd:element>
    <xsd:element name="Template_x0020_details" ma:index="12" nillable="true" ma:displayName="Template details" ma:internalName="Template_x0020_details">
      <xsd:simpleType>
        <xsd:restriction base="dms:Text"/>
      </xsd:simpleType>
    </xsd:element>
    <xsd:element name="Assetid_x0020_" ma:index="13" nillable="true" ma:displayName="Assetid " ma:internalName="Assetid_x0020_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VSO_x0020_item_x0020_id xmlns="40262f94-9f35-4ac3-9a90-690165a166b7" xsi:nil="true"/>
    <Assetid_x0020_ xmlns="40262f94-9f35-4ac3-9a90-690165a166b7" xsi:nil="true"/>
    <Item_x0020_Details xmlns="40262f94-9f35-4ac3-9a90-690165a166b7" xsi:nil="true"/>
    <Template_x0020_details xmlns="40262f94-9f35-4ac3-9a90-690165a166b7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253D857-4181-4777-8893-6E45A690F9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4f35948-e619-41b3-aa29-22878b09cfd2"/>
    <ds:schemaRef ds:uri="40262f94-9f35-4ac3-9a90-690165a166b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EDD01B8-816B-49B7-8C81-03AB51D87C54}">
  <ds:schemaRefs>
    <ds:schemaRef ds:uri="http://schemas.microsoft.com/office/2006/documentManagement/types"/>
    <ds:schemaRef ds:uri="40262f94-9f35-4ac3-9a90-690165a166b7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a4f35948-e619-41b3-aa29-22878b09cfd2"/>
    <ds:schemaRef ds:uri="http://schemas.microsoft.com/office/2006/metadata/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B024FD56-CE1B-42FC-9E83-BFBF160724C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745</TotalTime>
  <Words>2390</Words>
  <Application>Microsoft Office PowerPoint</Application>
  <PresentationFormat>Širokoúhlá obrazovka</PresentationFormat>
  <Paragraphs>216</Paragraphs>
  <Slides>37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37</vt:i4>
      </vt:variant>
    </vt:vector>
  </HeadingPairs>
  <TitlesOfParts>
    <vt:vector size="41" baseType="lpstr">
      <vt:lpstr>Arial</vt:lpstr>
      <vt:lpstr>Calibri</vt:lpstr>
      <vt:lpstr>Cambria</vt:lpstr>
      <vt:lpstr>Design šablony připomínající plachty a oblohu</vt:lpstr>
      <vt:lpstr>ZÁKLADY PEDAGOGIKY</vt:lpstr>
      <vt:lpstr>PEDAGOGIKA</vt:lpstr>
      <vt:lpstr>VZNIK PEDAGOGIKY</vt:lpstr>
      <vt:lpstr>SMĚRY V PEDAGOGICE</vt:lpstr>
      <vt:lpstr>SMĚRY V PEDAGOGICE</vt:lpstr>
      <vt:lpstr>SOUSTAVA PEDAGOGICKÝCH VĚD</vt:lpstr>
      <vt:lpstr>SOUSTAVA PEDAGOGICKÝCH VĚD</vt:lpstr>
      <vt:lpstr>SOUSTAVA PEDAGOGICKÝCH VĚD</vt:lpstr>
      <vt:lpstr>SOUSTAVA PEDAGOGICKÝCH VĚD</vt:lpstr>
      <vt:lpstr>SOUSTAVA PEDAGOGICKÝCH VĚD</vt:lpstr>
      <vt:lpstr>SOUSTAVA PEDAGOGICKÝCH VĚD</vt:lpstr>
      <vt:lpstr>SLOŽKY VÝCHOVY</vt:lpstr>
      <vt:lpstr>SLOŽKY VÝCHOVY</vt:lpstr>
      <vt:lpstr>SLOŽKY VÝCHOVY</vt:lpstr>
      <vt:lpstr>PRINCIPY VÝCHOVY</vt:lpstr>
      <vt:lpstr>PRINCIPY VÝCHOVY</vt:lpstr>
      <vt:lpstr>FORMY VÝCHOVY</vt:lpstr>
      <vt:lpstr>METODY VÝCHOVY</vt:lpstr>
      <vt:lpstr>KOMPETENCE VYCHOVÁVANÉHO</vt:lpstr>
      <vt:lpstr>KOMPETENCE VYCHOVÁVANÉHO</vt:lpstr>
      <vt:lpstr>KOMPETENCE VYCHOVATELE</vt:lpstr>
      <vt:lpstr>KOMPETENCE VYCHOVATELE</vt:lpstr>
      <vt:lpstr>ANDRAGOGIKA</vt:lpstr>
      <vt:lpstr>VZNIK ANDRAGOGIKY </vt:lpstr>
      <vt:lpstr>KLÍČOVÉ OBLASTI ANDRAGOGIKY</vt:lpstr>
      <vt:lpstr>KLÍČOVÉ OBLASTI ANDRAGOGIKY</vt:lpstr>
      <vt:lpstr>MOTIVACE K UČENÍ DOSPĚLÝCH </vt:lpstr>
      <vt:lpstr>MOTIVACE K UČENÍ DOSPĚLÝCH </vt:lpstr>
      <vt:lpstr>MOTIVACE K UČENÍ DOSPĚLÝCH </vt:lpstr>
      <vt:lpstr>MOTIVACE K UČENÍ DOSPĚLÝCH </vt:lpstr>
      <vt:lpstr>GERONTAGOGIKA</vt:lpstr>
      <vt:lpstr>VZNIK GERONTAGOGIKY</vt:lpstr>
      <vt:lpstr>KLÍČOVÉ OBLASTI GERONTAGOGIKY</vt:lpstr>
      <vt:lpstr>KLÍČOVÉ OBLASTI GERONTAGOGIKY</vt:lpstr>
      <vt:lpstr>CÍLE GERONTAGOGIKY</vt:lpstr>
      <vt:lpstr>DOCILITA</vt:lpstr>
      <vt:lpstr>KLÍČOVÉ ASPEKTY DOCILITY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ZÁKLADY PEDAGOGIKY</dc:title>
  <dc:creator>Mynaříková Eva, Mgr. Ph.D.</dc:creator>
  <cp:lastModifiedBy>Veronika Slováček Hagenová</cp:lastModifiedBy>
  <cp:revision>47</cp:revision>
  <cp:lastPrinted>2025-03-26T07:26:00Z</cp:lastPrinted>
  <dcterms:created xsi:type="dcterms:W3CDTF">2025-03-10T18:34:13Z</dcterms:created>
  <dcterms:modified xsi:type="dcterms:W3CDTF">2025-04-07T05:08:54Z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0x010100AA3F7D94069FF64A86F7DFF56D60E3BE</vt:lpwstr>
  </property>
  <property fmtid="{D5CDD505-2E9C-101B-9397-08002B2CF9AE}" pid="3" name="Order">
    <vt:r8>74062900</vt:r8>
  </property>
  <property fmtid="{D5CDD505-2E9C-101B-9397-08002B2CF9AE}" pid="4" name="HiddenCategoryTags">
    <vt:lpwstr/>
  </property>
  <property fmtid="{D5CDD505-2E9C-101B-9397-08002B2CF9AE}" pid="5" name="InternalTags">
    <vt:lpwstr/>
  </property>
  <property fmtid="{D5CDD505-2E9C-101B-9397-08002B2CF9AE}" pid="6" name="FeatureTags">
    <vt:lpwstr/>
  </property>
  <property fmtid="{D5CDD505-2E9C-101B-9397-08002B2CF9AE}" pid="7" name="LocalizationTags">
    <vt:lpwstr/>
  </property>
  <property fmtid="{D5CDD505-2E9C-101B-9397-08002B2CF9AE}" pid="8" name="CategoryTags">
    <vt:lpwstr/>
  </property>
  <property fmtid="{D5CDD505-2E9C-101B-9397-08002B2CF9AE}" pid="9" name="Applications">
    <vt:lpwstr/>
  </property>
  <property fmtid="{D5CDD505-2E9C-101B-9397-08002B2CF9AE}" pid="10" name="CampaignTags">
    <vt:lpwstr/>
  </property>
  <property fmtid="{D5CDD505-2E9C-101B-9397-08002B2CF9AE}" pid="11" name="ScenarioTags">
    <vt:lpwstr/>
  </property>
</Properties>
</file>