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42"/>
  </p:notesMasterIdLst>
  <p:handoutMasterIdLst>
    <p:handoutMasterId r:id="rId43"/>
  </p:handoutMasterIdLst>
  <p:sldIdLst>
    <p:sldId id="265" r:id="rId5"/>
    <p:sldId id="270" r:id="rId6"/>
    <p:sldId id="290" r:id="rId7"/>
    <p:sldId id="272" r:id="rId8"/>
    <p:sldId id="310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11" r:id="rId24"/>
    <p:sldId id="307" r:id="rId25"/>
    <p:sldId id="312" r:id="rId26"/>
    <p:sldId id="273" r:id="rId27"/>
    <p:sldId id="291" r:id="rId28"/>
    <p:sldId id="276" r:id="rId29"/>
    <p:sldId id="277" r:id="rId30"/>
    <p:sldId id="283" r:id="rId31"/>
    <p:sldId id="286" r:id="rId32"/>
    <p:sldId id="284" r:id="rId33"/>
    <p:sldId id="285" r:id="rId34"/>
    <p:sldId id="279" r:id="rId35"/>
    <p:sldId id="292" r:id="rId36"/>
    <p:sldId id="280" r:id="rId37"/>
    <p:sldId id="281" r:id="rId38"/>
    <p:sldId id="282" r:id="rId39"/>
    <p:sldId id="287" r:id="rId40"/>
    <p:sldId id="288" r:id="rId41"/>
  </p:sldIdLst>
  <p:sldSz cx="12192000" cy="6858000"/>
  <p:notesSz cx="6797675" cy="9926638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65" d="100"/>
          <a:sy n="165" d="100"/>
        </p:scale>
        <p:origin x="14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131ED1-F848-4827-B260-26C36AD0C4E8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2769B9-C4E6-417A-B472-41C2E2BEA76A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4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3A349-3E9E-4C14-B1D0-D2787C94D839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16795-84AA-4816-AD4B-A4AD89BF2B31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5E624-64A2-4C68-AFB3-844E419907A6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_1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2528F-2C5A-4663-96A7-AC1B2BF5A08A}" type="datetime1">
              <a:rPr lang="cs-CZ" noProof="0" smtClean="0"/>
              <a:t>07.04.2025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B43A2-FDF4-4B2C-B7E8-A4C6D28A39C1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006541-D2C2-4924-AB63-88A5C9CDA925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77F85A-2182-46A9-B284-F23BD65D867E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7879BD-235B-4AC9-9162-C34F7ACCBC74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3030C1-7908-44A0-9609-5D6AFE1DEB27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8A9588-F1D6-4FAF-8879-C289683BA1E5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85F2E-1728-4528-B7DE-63A882A73594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0463C8-ED77-4C27-9271-4F534A5C6707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BA41C5F-0CA2-425B-A328-995FC201C73E}" type="datetime1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>
                <a:solidFill>
                  <a:schemeClr val="accent3"/>
                </a:solidFill>
              </a:rPr>
              <a:t>ZÁKLADY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POMOCNÉ(PODPŮRNÉ) PEDAGOGICKÉ VĚDY</a:t>
            </a:r>
          </a:p>
          <a:p>
            <a:pPr marL="0" indent="0">
              <a:buNone/>
            </a:pPr>
            <a:r>
              <a:rPr lang="cs-CZ" b="1" dirty="0"/>
              <a:t>Psychologie v pedagogice</a:t>
            </a:r>
          </a:p>
          <a:p>
            <a:r>
              <a:rPr lang="cs-CZ" dirty="0"/>
              <a:t>Zkoumá, </a:t>
            </a:r>
            <a:r>
              <a:rPr lang="cs-CZ" b="1" dirty="0"/>
              <a:t>jak lidé myslí, učí se a chovají se </a:t>
            </a:r>
            <a:r>
              <a:rPr lang="cs-CZ" dirty="0"/>
              <a:t>v rámci vzdělávacího prostředí.</a:t>
            </a:r>
          </a:p>
          <a:p>
            <a:r>
              <a:rPr lang="cs-CZ" dirty="0"/>
              <a:t>Pomáhá </a:t>
            </a:r>
            <a:r>
              <a:rPr lang="cs-CZ" b="1" dirty="0"/>
              <a:t>pochopit procesy učení</a:t>
            </a:r>
            <a:r>
              <a:rPr lang="cs-CZ" dirty="0"/>
              <a:t>, včetně </a:t>
            </a:r>
            <a:r>
              <a:rPr lang="cs-CZ" b="1" dirty="0"/>
              <a:t>motivace, paměti</a:t>
            </a:r>
            <a:r>
              <a:rPr lang="cs-CZ" dirty="0"/>
              <a:t>, </a:t>
            </a:r>
            <a:r>
              <a:rPr lang="cs-CZ" b="1" dirty="0"/>
              <a:t>emocí</a:t>
            </a:r>
            <a:r>
              <a:rPr lang="cs-CZ" dirty="0"/>
              <a:t> a vývoje dítěte.</a:t>
            </a:r>
          </a:p>
          <a:p>
            <a:r>
              <a:rPr lang="cs-CZ" dirty="0"/>
              <a:t>Důležité oblasti: pedagogická psychologie (jak se lidé učí) a vývojová psychologie (fáze vývoje jedince).</a:t>
            </a:r>
          </a:p>
        </p:txBody>
      </p:sp>
    </p:spTree>
    <p:extLst>
      <p:ext uri="{BB962C8B-B14F-4D97-AF65-F5344CB8AC3E}">
        <p14:creationId xmlns:p14="http://schemas.microsoft.com/office/powerpoint/2010/main" val="213538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POMOCNÉ(PODPŮRNÉ) PEDAGOGICKÉ VĚDY</a:t>
            </a:r>
          </a:p>
          <a:p>
            <a:pPr marL="0" indent="0">
              <a:buNone/>
            </a:pPr>
            <a:r>
              <a:rPr lang="cs-CZ" b="1" dirty="0"/>
              <a:t>Sociologie v pedagogice</a:t>
            </a:r>
          </a:p>
          <a:p>
            <a:r>
              <a:rPr lang="cs-CZ" dirty="0"/>
              <a:t>Se zaměřuje na </a:t>
            </a:r>
            <a:r>
              <a:rPr lang="cs-CZ" b="1" dirty="0"/>
              <a:t>vztahy mezi výchovou a společností</a:t>
            </a:r>
            <a:r>
              <a:rPr lang="cs-CZ" dirty="0"/>
              <a:t>, na vliv sociálních struktur a kultur na vzdělávání.</a:t>
            </a:r>
          </a:p>
          <a:p>
            <a:r>
              <a:rPr lang="cs-CZ" dirty="0"/>
              <a:t>Zabývá se tématy </a:t>
            </a:r>
            <a:r>
              <a:rPr lang="cs-CZ" b="1" dirty="0"/>
              <a:t>jako sociální nerovnosti ve vzdělávání</a:t>
            </a:r>
            <a:r>
              <a:rPr lang="cs-CZ" dirty="0"/>
              <a:t>, </a:t>
            </a:r>
            <a:r>
              <a:rPr lang="cs-CZ" b="1" dirty="0"/>
              <a:t>role školy ve společnosti, nebo vliv rodiny a komunit.</a:t>
            </a:r>
          </a:p>
          <a:p>
            <a:r>
              <a:rPr lang="cs-CZ" dirty="0"/>
              <a:t>Sociologické přístupy pomáhají analyzovat, </a:t>
            </a:r>
            <a:r>
              <a:rPr lang="cs-CZ" b="1" dirty="0"/>
              <a:t>jak výchova ovlivňuje společenské změny a naopak.</a:t>
            </a:r>
          </a:p>
        </p:txBody>
      </p:sp>
    </p:spTree>
    <p:extLst>
      <p:ext uri="{BB962C8B-B14F-4D97-AF65-F5344CB8AC3E}">
        <p14:creationId xmlns:p14="http://schemas.microsoft.com/office/powerpoint/2010/main" val="211764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SLOŽKY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Výchova je proces, při kterém rodiče/ učitelé/ opatrovníci ovlivňují </a:t>
            </a:r>
            <a:r>
              <a:rPr lang="cs-CZ" b="1" dirty="0"/>
              <a:t>vývoj, chování, hodnoty a schopnosti</a:t>
            </a:r>
            <a:r>
              <a:rPr lang="cs-CZ" dirty="0"/>
              <a:t> jiného člověka, většinou dítěte Jednotlivé oblasti, na které se výchova zaměřuje, a slouží k rozvoji člověka jako celku. Tyto složky se často prolínají a vzájemně doplňují.</a:t>
            </a:r>
          </a:p>
          <a:p>
            <a:r>
              <a:rPr lang="cs-CZ" b="1" dirty="0"/>
              <a:t>Fyzická výchova </a:t>
            </a:r>
            <a:r>
              <a:rPr lang="cs-CZ" dirty="0"/>
              <a:t>se zaměřuje se na </a:t>
            </a:r>
            <a:r>
              <a:rPr lang="cs-CZ" b="1" dirty="0"/>
              <a:t>rozvoj tělesné kondice</a:t>
            </a:r>
            <a:r>
              <a:rPr lang="cs-CZ" dirty="0"/>
              <a:t>, </a:t>
            </a:r>
            <a:r>
              <a:rPr lang="cs-CZ" b="1" dirty="0"/>
              <a:t>zdraví </a:t>
            </a:r>
            <a:br>
              <a:rPr lang="cs-CZ" dirty="0"/>
            </a:br>
            <a:r>
              <a:rPr lang="cs-CZ" dirty="0"/>
              <a:t>a </a:t>
            </a:r>
            <a:r>
              <a:rPr lang="cs-CZ" b="1" dirty="0"/>
              <a:t>pohybových schopností</a:t>
            </a:r>
            <a:r>
              <a:rPr lang="cs-CZ" dirty="0"/>
              <a:t>. Cílem je podpora zdravého životního stylu </a:t>
            </a:r>
            <a:br>
              <a:rPr lang="cs-CZ" dirty="0"/>
            </a:br>
            <a:r>
              <a:rPr lang="cs-CZ" dirty="0"/>
              <a:t>a prevence nemocí.</a:t>
            </a:r>
          </a:p>
          <a:p>
            <a:r>
              <a:rPr lang="cs-CZ" b="1" dirty="0"/>
              <a:t>Intelektuální (rozumová) výchova </a:t>
            </a:r>
            <a:r>
              <a:rPr lang="cs-CZ" dirty="0"/>
              <a:t>rozvíjí schopnosti jako </a:t>
            </a:r>
            <a:r>
              <a:rPr lang="cs-CZ" b="1" dirty="0"/>
              <a:t>logické myšlení, paměť, kreativitu a učení.</a:t>
            </a:r>
          </a:p>
          <a:p>
            <a:r>
              <a:rPr lang="cs-CZ" b="1" dirty="0"/>
              <a:t>Mravní (etická) výchova </a:t>
            </a:r>
            <a:r>
              <a:rPr lang="cs-CZ" dirty="0"/>
              <a:t>se zaměřuje se na </a:t>
            </a:r>
            <a:r>
              <a:rPr lang="cs-CZ" b="1" dirty="0"/>
              <a:t>rozvoj morálních hodnot </a:t>
            </a:r>
            <a:r>
              <a:rPr lang="cs-CZ" dirty="0"/>
              <a:t>- </a:t>
            </a:r>
            <a:r>
              <a:rPr lang="cs-CZ" b="1" dirty="0"/>
              <a:t>spravedlnost, odpovědnost a respekt k ostatní</a:t>
            </a:r>
            <a:r>
              <a:rPr lang="cs-CZ" dirty="0"/>
              <a:t>m. Pomáhá formovat charakter a etické chování jedince.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02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SLOŽKY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r>
              <a:rPr lang="cs-CZ" b="1" dirty="0"/>
              <a:t>Estetická výchova </a:t>
            </a:r>
            <a:r>
              <a:rPr lang="cs-CZ" dirty="0"/>
              <a:t>podporuje </a:t>
            </a:r>
            <a:r>
              <a:rPr lang="cs-CZ" b="1" dirty="0"/>
              <a:t>vnímání krásy v umění, přírodě </a:t>
            </a:r>
            <a:br>
              <a:rPr lang="cs-CZ" b="1" dirty="0"/>
            </a:br>
            <a:r>
              <a:rPr lang="cs-CZ" b="1" dirty="0"/>
              <a:t>a okolním světě</a:t>
            </a:r>
            <a:r>
              <a:rPr lang="cs-CZ" dirty="0"/>
              <a:t>. Rozvíjí smysl pro kreativitu a umělecký projev (hudba, malba, literatura).</a:t>
            </a:r>
          </a:p>
          <a:p>
            <a:r>
              <a:rPr lang="cs-CZ" b="1" dirty="0"/>
              <a:t>Pracovní výchova </a:t>
            </a:r>
            <a:r>
              <a:rPr lang="cs-CZ" dirty="0"/>
              <a:t>pěstuje </a:t>
            </a:r>
            <a:r>
              <a:rPr lang="cs-CZ" b="1" dirty="0"/>
              <a:t>pracovní návyky, dovednosti a kladný vztah k práci.</a:t>
            </a:r>
            <a:r>
              <a:rPr lang="cs-CZ" dirty="0"/>
              <a:t> Zaměřuje se na praktické schopnosti a přípravu </a:t>
            </a:r>
            <a:br>
              <a:rPr lang="cs-CZ" dirty="0"/>
            </a:br>
            <a:r>
              <a:rPr lang="cs-CZ" dirty="0"/>
              <a:t>na budoucí povolání.</a:t>
            </a:r>
          </a:p>
          <a:p>
            <a:r>
              <a:rPr lang="cs-CZ" b="1" dirty="0"/>
              <a:t>Sociální výchova </a:t>
            </a:r>
            <a:r>
              <a:rPr lang="cs-CZ" dirty="0"/>
              <a:t>učí jedince </a:t>
            </a:r>
            <a:r>
              <a:rPr lang="cs-CZ" b="1" dirty="0"/>
              <a:t>spolupráci, komunikaci a život </a:t>
            </a:r>
            <a:br>
              <a:rPr lang="cs-CZ" b="1" dirty="0"/>
            </a:br>
            <a:r>
              <a:rPr lang="cs-CZ" b="1" dirty="0"/>
              <a:t>ve společnosti.</a:t>
            </a:r>
            <a:r>
              <a:rPr lang="cs-CZ" dirty="0"/>
              <a:t> Rozvíjí odpovědnost vůči komunitě, empatii </a:t>
            </a:r>
            <a:br>
              <a:rPr lang="cs-CZ" dirty="0"/>
            </a:br>
            <a:r>
              <a:rPr lang="cs-CZ" dirty="0"/>
              <a:t>a schopnost řešit konflikty.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20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SLOŽKY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3" y="1819922"/>
            <a:ext cx="10244831" cy="4357041"/>
          </a:xfrm>
        </p:spPr>
        <p:txBody>
          <a:bodyPr>
            <a:normAutofit/>
          </a:bodyPr>
          <a:lstStyle/>
          <a:p>
            <a:r>
              <a:rPr lang="cs-CZ" b="1" dirty="0"/>
              <a:t>Citová výchova </a:t>
            </a:r>
            <a:r>
              <a:rPr lang="cs-CZ" dirty="0"/>
              <a:t>zaměřuje se na </a:t>
            </a:r>
            <a:r>
              <a:rPr lang="cs-CZ" b="1" dirty="0"/>
              <a:t>rozvoj emocí, empatie</a:t>
            </a:r>
            <a:r>
              <a:rPr lang="cs-CZ" dirty="0"/>
              <a:t> a schopnosti rozlišovat a zvládat vlastní pocity. Posiluje emocionální inteligenci </a:t>
            </a:r>
            <a:br>
              <a:rPr lang="cs-CZ" dirty="0"/>
            </a:br>
            <a:r>
              <a:rPr lang="cs-CZ" dirty="0"/>
              <a:t>a stabilitu.</a:t>
            </a:r>
          </a:p>
          <a:p>
            <a:r>
              <a:rPr lang="cs-CZ" b="1" dirty="0"/>
              <a:t>Náboženská (duchovní) výchova </a:t>
            </a:r>
            <a:r>
              <a:rPr lang="cs-CZ" dirty="0"/>
              <a:t>věnuje se </a:t>
            </a:r>
            <a:r>
              <a:rPr lang="cs-CZ" b="1" dirty="0"/>
              <a:t>duchovním hodnotám </a:t>
            </a:r>
            <a:br>
              <a:rPr lang="cs-CZ" dirty="0"/>
            </a:br>
            <a:r>
              <a:rPr lang="cs-CZ" dirty="0"/>
              <a:t>a vztahu k vyšším principům. Pomáhá hledat smysl života a morální orientaci.</a:t>
            </a:r>
          </a:p>
          <a:p>
            <a:r>
              <a:rPr lang="cs-CZ" b="1" dirty="0"/>
              <a:t>Environmentální výchova se </a:t>
            </a:r>
            <a:r>
              <a:rPr lang="cs-CZ" dirty="0"/>
              <a:t>věnuje se </a:t>
            </a:r>
            <a:r>
              <a:rPr lang="cs-CZ" b="1" dirty="0"/>
              <a:t>vztahu</a:t>
            </a:r>
            <a:r>
              <a:rPr lang="cs-CZ" dirty="0"/>
              <a:t> člověka </a:t>
            </a:r>
            <a:r>
              <a:rPr lang="cs-CZ" b="1" dirty="0"/>
              <a:t>k přírodě</a:t>
            </a:r>
            <a:r>
              <a:rPr lang="cs-CZ" dirty="0"/>
              <a:t>, odpovědnosti za </a:t>
            </a:r>
            <a:r>
              <a:rPr lang="cs-CZ" b="1" dirty="0"/>
              <a:t>životní prostředí </a:t>
            </a:r>
            <a:r>
              <a:rPr lang="cs-CZ" dirty="0"/>
              <a:t>a udržitelnému rozvoji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PRINCIPY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3" y="1819922"/>
            <a:ext cx="10244831" cy="4357041"/>
          </a:xfrm>
        </p:spPr>
        <p:txBody>
          <a:bodyPr>
            <a:normAutofit/>
          </a:bodyPr>
          <a:lstStyle/>
          <a:p>
            <a:r>
              <a:rPr lang="cs-CZ" dirty="0"/>
              <a:t>Jsou základní pravidla a hodnoty, kterými se výchova řídí</a:t>
            </a:r>
          </a:p>
          <a:p>
            <a:r>
              <a:rPr lang="cs-CZ" b="1" dirty="0"/>
              <a:t>Cílevědomost:</a:t>
            </a:r>
            <a:r>
              <a:rPr lang="cs-CZ" dirty="0"/>
              <a:t> Každá výchovná činnost by měla mít </a:t>
            </a:r>
            <a:r>
              <a:rPr lang="cs-CZ" b="1" dirty="0"/>
              <a:t>jasně definovaný cíl.</a:t>
            </a:r>
          </a:p>
          <a:p>
            <a:r>
              <a:rPr lang="cs-CZ" b="1" dirty="0"/>
              <a:t>Systematičnost a posloupnost</a:t>
            </a:r>
            <a:r>
              <a:rPr lang="cs-CZ" dirty="0"/>
              <a:t>: Výchovné procesy musí být </a:t>
            </a:r>
            <a:r>
              <a:rPr lang="cs-CZ" b="1" dirty="0"/>
              <a:t>plánovány postupně a logicky.</a:t>
            </a:r>
          </a:p>
          <a:p>
            <a:r>
              <a:rPr lang="cs-CZ" b="1" dirty="0"/>
              <a:t>Respektování individuality: </a:t>
            </a:r>
            <a:r>
              <a:rPr lang="cs-CZ" dirty="0"/>
              <a:t>Výchova by měla </a:t>
            </a:r>
            <a:r>
              <a:rPr lang="cs-CZ" b="1" dirty="0"/>
              <a:t>respektovat</a:t>
            </a:r>
            <a:r>
              <a:rPr lang="cs-CZ" dirty="0"/>
              <a:t> jedinečné </a:t>
            </a:r>
            <a:r>
              <a:rPr lang="cs-CZ" b="1" dirty="0"/>
              <a:t>potřeby a schopnosti jednotlivce</a:t>
            </a:r>
            <a:r>
              <a:rPr lang="cs-CZ" dirty="0"/>
              <a:t>.</a:t>
            </a:r>
          </a:p>
          <a:p>
            <a:r>
              <a:rPr lang="cs-CZ" b="1" dirty="0"/>
              <a:t>Aktivita a samostatnost: </a:t>
            </a:r>
            <a:r>
              <a:rPr lang="cs-CZ" dirty="0"/>
              <a:t>Podpora aktivního zapojení jedince </a:t>
            </a:r>
            <a:br>
              <a:rPr lang="cs-CZ" dirty="0"/>
            </a:br>
            <a:r>
              <a:rPr lang="cs-CZ" dirty="0"/>
              <a:t>do výchovy.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4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PRINCIPY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3" y="1819922"/>
            <a:ext cx="10244831" cy="4357041"/>
          </a:xfrm>
        </p:spPr>
        <p:txBody>
          <a:bodyPr>
            <a:normAutofit/>
          </a:bodyPr>
          <a:lstStyle/>
          <a:p>
            <a:r>
              <a:rPr lang="cs-CZ" b="1" dirty="0"/>
              <a:t>Jednota teorie a praxe: </a:t>
            </a:r>
            <a:r>
              <a:rPr lang="cs-CZ" dirty="0"/>
              <a:t>Spojení teoretických poznatků s praktickými činnostmi.</a:t>
            </a:r>
          </a:p>
          <a:p>
            <a:r>
              <a:rPr lang="cs-CZ" b="1" dirty="0"/>
              <a:t>Komplexnost</a:t>
            </a:r>
            <a:r>
              <a:rPr lang="cs-CZ" dirty="0"/>
              <a:t>: Složky výchovy by se měly vzájemně doplňovat.</a:t>
            </a:r>
          </a:p>
          <a:p>
            <a:r>
              <a:rPr lang="cs-CZ" b="1" dirty="0"/>
              <a:t>Přiměřenost: </a:t>
            </a:r>
            <a:r>
              <a:rPr lang="cs-CZ" dirty="0"/>
              <a:t>Obsah a metody musí odpovídat věku, schopnostem </a:t>
            </a:r>
            <a:br>
              <a:rPr lang="cs-CZ" dirty="0"/>
            </a:br>
            <a:r>
              <a:rPr lang="cs-CZ" dirty="0"/>
              <a:t>a zkušenostem jedince.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48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FORMY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3" y="1819922"/>
            <a:ext cx="10244831" cy="4357041"/>
          </a:xfrm>
        </p:spPr>
        <p:txBody>
          <a:bodyPr>
            <a:normAutofit/>
          </a:bodyPr>
          <a:lstStyle/>
          <a:p>
            <a:r>
              <a:rPr lang="cs-CZ" dirty="0"/>
              <a:t>Formy označují </a:t>
            </a:r>
            <a:r>
              <a:rPr lang="cs-CZ" b="1" dirty="0"/>
              <a:t>organizační způsoby realizace výchovy</a:t>
            </a:r>
            <a:r>
              <a:rPr lang="cs-CZ" dirty="0"/>
              <a:t>:</a:t>
            </a:r>
          </a:p>
          <a:p>
            <a:r>
              <a:rPr lang="cs-CZ" b="1" dirty="0"/>
              <a:t>Individuální výchova</a:t>
            </a:r>
            <a:r>
              <a:rPr lang="cs-CZ" dirty="0"/>
              <a:t>: Zaměřená na jednotlivce.</a:t>
            </a:r>
          </a:p>
          <a:p>
            <a:r>
              <a:rPr lang="cs-CZ" b="1" dirty="0"/>
              <a:t>Skupinová výchova</a:t>
            </a:r>
            <a:r>
              <a:rPr lang="cs-CZ" dirty="0"/>
              <a:t>: Práce se skupinou jedinců.</a:t>
            </a:r>
          </a:p>
          <a:p>
            <a:r>
              <a:rPr lang="cs-CZ" b="1" dirty="0"/>
              <a:t>Formální výchova</a:t>
            </a:r>
            <a:r>
              <a:rPr lang="cs-CZ" dirty="0"/>
              <a:t>: Probíhá v institucionálním rámci (např. školy).</a:t>
            </a:r>
          </a:p>
          <a:p>
            <a:r>
              <a:rPr lang="cs-CZ" b="1" dirty="0"/>
              <a:t>Neformální výchova</a:t>
            </a:r>
            <a:r>
              <a:rPr lang="cs-CZ" dirty="0"/>
              <a:t>: Mimo oficiální instituce (např. volnočasové aktivity).</a:t>
            </a:r>
          </a:p>
          <a:p>
            <a:r>
              <a:rPr lang="cs-CZ" b="1" dirty="0"/>
              <a:t>Informální výchova</a:t>
            </a:r>
            <a:r>
              <a:rPr lang="cs-CZ" dirty="0"/>
              <a:t>: Probíhá přirozeně v každodenním životě (např. rodina).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5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METODY VÝCHOVY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3" y="1819922"/>
            <a:ext cx="10244831" cy="4357041"/>
          </a:xfrm>
        </p:spPr>
        <p:txBody>
          <a:bodyPr>
            <a:normAutofit fontScale="92500"/>
          </a:bodyPr>
          <a:lstStyle/>
          <a:p>
            <a:r>
              <a:rPr lang="cs-CZ" dirty="0"/>
              <a:t>Metody představují konkrétní postupy a prostředky, jak dosáhnout výchovných cílů:</a:t>
            </a:r>
          </a:p>
          <a:p>
            <a:r>
              <a:rPr lang="cs-CZ" b="1" dirty="0"/>
              <a:t>Motivační metody</a:t>
            </a:r>
            <a:r>
              <a:rPr lang="cs-CZ" dirty="0"/>
              <a:t>: Podněcují zájem a chuť k učení (např. </a:t>
            </a:r>
            <a:r>
              <a:rPr lang="cs-CZ" b="1" dirty="0"/>
              <a:t>pochvala</a:t>
            </a:r>
            <a:r>
              <a:rPr lang="cs-CZ" dirty="0"/>
              <a:t>, </a:t>
            </a:r>
            <a:r>
              <a:rPr lang="cs-CZ" b="1" dirty="0"/>
              <a:t>odměny</a:t>
            </a:r>
            <a:r>
              <a:rPr lang="cs-CZ" dirty="0"/>
              <a:t>).</a:t>
            </a:r>
          </a:p>
          <a:p>
            <a:r>
              <a:rPr lang="cs-CZ" b="1" dirty="0"/>
              <a:t>Slovní metody</a:t>
            </a:r>
            <a:r>
              <a:rPr lang="cs-CZ" dirty="0"/>
              <a:t>: Využívají komunikaci (např. výklad, rozhovor, diskuse).</a:t>
            </a:r>
          </a:p>
          <a:p>
            <a:r>
              <a:rPr lang="cs-CZ" b="1" dirty="0"/>
              <a:t>Praktické metody</a:t>
            </a:r>
            <a:r>
              <a:rPr lang="cs-CZ" dirty="0"/>
              <a:t>: Zaměřené na činnost (např. hry, projekty, dílny).</a:t>
            </a:r>
          </a:p>
          <a:p>
            <a:r>
              <a:rPr lang="cs-CZ" b="1" dirty="0"/>
              <a:t>Pozorovací metody</a:t>
            </a:r>
            <a:r>
              <a:rPr lang="cs-CZ" dirty="0"/>
              <a:t>: Učení se prostřednictvím sledování (např. příklady).</a:t>
            </a:r>
          </a:p>
          <a:p>
            <a:r>
              <a:rPr lang="cs-CZ" b="1" dirty="0" err="1"/>
              <a:t>Sebeřízené</a:t>
            </a:r>
            <a:r>
              <a:rPr lang="cs-CZ" b="1" dirty="0"/>
              <a:t> metody</a:t>
            </a:r>
            <a:r>
              <a:rPr lang="cs-CZ" dirty="0"/>
              <a:t>: Jedinec si sám stanovuje cíle a postupy.</a:t>
            </a:r>
          </a:p>
          <a:p>
            <a:r>
              <a:rPr lang="cs-CZ" b="1" dirty="0"/>
              <a:t>Disciplinární metody</a:t>
            </a:r>
            <a:r>
              <a:rPr lang="cs-CZ" dirty="0"/>
              <a:t>: Udržení kázně (např. stanovení pravidel).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52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KOMPETENCE VYCHOVÁVANÉHO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852" y="1819922"/>
            <a:ext cx="10955045" cy="4323427"/>
          </a:xfrm>
        </p:spPr>
        <p:txBody>
          <a:bodyPr>
            <a:normAutofit/>
          </a:bodyPr>
          <a:lstStyle/>
          <a:p>
            <a:r>
              <a:rPr lang="cs-CZ" b="1" dirty="0"/>
              <a:t>Seberegulace: </a:t>
            </a:r>
            <a:r>
              <a:rPr lang="cs-CZ" dirty="0"/>
              <a:t>Schopnost </a:t>
            </a:r>
            <a:r>
              <a:rPr lang="cs-CZ" b="1" dirty="0"/>
              <a:t>řídit své chování</a:t>
            </a:r>
            <a:r>
              <a:rPr lang="cs-CZ" dirty="0"/>
              <a:t>, </a:t>
            </a:r>
            <a:r>
              <a:rPr lang="cs-CZ" b="1" dirty="0"/>
              <a:t>plnit povinnosti</a:t>
            </a:r>
            <a:r>
              <a:rPr lang="cs-CZ" dirty="0"/>
              <a:t>. Učení se </a:t>
            </a:r>
            <a:r>
              <a:rPr lang="cs-CZ" b="1" dirty="0"/>
              <a:t>převzetí zodpovědnosti za vlastní rozvoj</a:t>
            </a:r>
            <a:r>
              <a:rPr lang="cs-CZ" dirty="0"/>
              <a:t>.</a:t>
            </a:r>
          </a:p>
          <a:p>
            <a:r>
              <a:rPr lang="cs-CZ" b="1" dirty="0"/>
              <a:t>Schopnost přijímat zpětnou vazbu</a:t>
            </a:r>
            <a:r>
              <a:rPr lang="cs-CZ" dirty="0"/>
              <a:t>: Otevřenost k názorům </a:t>
            </a:r>
            <a:br>
              <a:rPr lang="cs-CZ" dirty="0"/>
            </a:br>
            <a:r>
              <a:rPr lang="cs-CZ" dirty="0"/>
              <a:t>a doporučením vychovatele nebo okolí.</a:t>
            </a:r>
          </a:p>
          <a:p>
            <a:r>
              <a:rPr lang="cs-CZ" b="1" dirty="0"/>
              <a:t>Motivace k učení</a:t>
            </a:r>
            <a:r>
              <a:rPr lang="cs-CZ" dirty="0"/>
              <a:t>: Vnitřní nebo vnější motivace rozvíjet své schopnosti </a:t>
            </a:r>
            <a:br>
              <a:rPr lang="cs-CZ" dirty="0"/>
            </a:br>
            <a:r>
              <a:rPr lang="cs-CZ" dirty="0"/>
              <a:t>a dovednosti.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70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554BF-E775-439D-9912-E32C30D4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PEDAGOGIKA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F5EB6B-FB58-40D8-A3CD-210558CD2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4"/>
            <a:ext cx="10039874" cy="447450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věda, která se zabývá </a:t>
            </a:r>
            <a:r>
              <a:rPr lang="cs-CZ" b="1" dirty="0"/>
              <a:t>výchovou</a:t>
            </a:r>
            <a:r>
              <a:rPr lang="cs-CZ" dirty="0"/>
              <a:t>,</a:t>
            </a:r>
            <a:r>
              <a:rPr lang="cs-CZ" b="1" dirty="0"/>
              <a:t> vzděláváním </a:t>
            </a:r>
            <a:r>
              <a:rPr lang="cs-CZ" dirty="0"/>
              <a:t>a </a:t>
            </a:r>
            <a:r>
              <a:rPr lang="cs-CZ" b="1" dirty="0"/>
              <a:t>učením</a:t>
            </a:r>
            <a:r>
              <a:rPr lang="cs-CZ" dirty="0"/>
              <a:t>. Jejím hlavním cílem je </a:t>
            </a:r>
            <a:r>
              <a:rPr lang="cs-CZ" b="1" dirty="0"/>
              <a:t>rozvoj </a:t>
            </a:r>
            <a:r>
              <a:rPr lang="cs-CZ" dirty="0"/>
              <a:t>jednotlivců, a to jak po stránce </a:t>
            </a:r>
            <a:r>
              <a:rPr lang="cs-CZ" b="1" dirty="0"/>
              <a:t>intelektuální</a:t>
            </a:r>
            <a:r>
              <a:rPr lang="cs-CZ" dirty="0"/>
              <a:t>, tak </a:t>
            </a:r>
            <a:r>
              <a:rPr lang="cs-CZ" b="1" dirty="0"/>
              <a:t>emocionální</a:t>
            </a:r>
            <a:r>
              <a:rPr lang="cs-CZ" dirty="0"/>
              <a:t>, </a:t>
            </a:r>
            <a:r>
              <a:rPr lang="cs-CZ" b="1" dirty="0"/>
              <a:t>sociální </a:t>
            </a:r>
            <a:r>
              <a:rPr lang="cs-CZ" dirty="0"/>
              <a:t>a </a:t>
            </a:r>
            <a:r>
              <a:rPr lang="cs-CZ" b="1" dirty="0"/>
              <a:t>morální</a:t>
            </a:r>
            <a:r>
              <a:rPr lang="cs-CZ" dirty="0"/>
              <a:t>.</a:t>
            </a:r>
          </a:p>
          <a:p>
            <a:r>
              <a:rPr lang="cs-CZ" b="1" dirty="0"/>
              <a:t>Výchova</a:t>
            </a:r>
            <a:r>
              <a:rPr lang="cs-CZ" dirty="0"/>
              <a:t>: Proces </a:t>
            </a:r>
            <a:r>
              <a:rPr lang="cs-CZ" b="1" dirty="0"/>
              <a:t>formování osobnosti </a:t>
            </a:r>
            <a:r>
              <a:rPr lang="cs-CZ" dirty="0"/>
              <a:t>a </a:t>
            </a:r>
            <a:r>
              <a:rPr lang="cs-CZ" b="1" dirty="0"/>
              <a:t>hodnot</a:t>
            </a:r>
            <a:r>
              <a:rPr lang="cs-CZ" dirty="0"/>
              <a:t>.</a:t>
            </a:r>
          </a:p>
          <a:p>
            <a:r>
              <a:rPr lang="cs-CZ" b="1" dirty="0"/>
              <a:t>Vzdělávání</a:t>
            </a:r>
            <a:r>
              <a:rPr lang="cs-CZ" dirty="0"/>
              <a:t>: Předávání </a:t>
            </a:r>
            <a:r>
              <a:rPr lang="cs-CZ" b="1" dirty="0"/>
              <a:t>znalostí, dovedností</a:t>
            </a:r>
            <a:r>
              <a:rPr lang="cs-CZ" dirty="0"/>
              <a:t> a </a:t>
            </a:r>
            <a:r>
              <a:rPr lang="cs-CZ" b="1" dirty="0"/>
              <a:t>kompetencí</a:t>
            </a:r>
            <a:r>
              <a:rPr lang="cs-CZ" dirty="0"/>
              <a:t>.</a:t>
            </a:r>
          </a:p>
          <a:p>
            <a:r>
              <a:rPr lang="cs-CZ" b="1" dirty="0"/>
              <a:t>Učení</a:t>
            </a:r>
            <a:r>
              <a:rPr lang="cs-CZ" dirty="0"/>
              <a:t>: Studium toho, jak lidé </a:t>
            </a:r>
            <a:r>
              <a:rPr lang="cs-CZ" b="1" dirty="0"/>
              <a:t>získávají</a:t>
            </a:r>
            <a:r>
              <a:rPr lang="cs-CZ" dirty="0"/>
              <a:t> a </a:t>
            </a:r>
            <a:r>
              <a:rPr lang="cs-CZ" b="1" dirty="0"/>
              <a:t>zpracovávají</a:t>
            </a:r>
            <a:r>
              <a:rPr lang="cs-CZ" dirty="0"/>
              <a:t> nové </a:t>
            </a:r>
            <a:r>
              <a:rPr lang="cs-CZ" b="1" dirty="0"/>
              <a:t>informace.</a:t>
            </a:r>
          </a:p>
          <a:p>
            <a:r>
              <a:rPr lang="cs-CZ" dirty="0"/>
              <a:t>Pedagogika se opírá o poznatky z dalších oborů, jako jsou </a:t>
            </a:r>
            <a:r>
              <a:rPr lang="cs-CZ" b="1" dirty="0"/>
              <a:t>psychologie</a:t>
            </a:r>
            <a:r>
              <a:rPr lang="cs-CZ" dirty="0"/>
              <a:t>, </a:t>
            </a:r>
            <a:r>
              <a:rPr lang="cs-CZ" b="1" dirty="0"/>
              <a:t>filozofie</a:t>
            </a:r>
            <a:r>
              <a:rPr lang="cs-CZ" dirty="0"/>
              <a:t>,</a:t>
            </a:r>
            <a:r>
              <a:rPr lang="cs-CZ" b="1" dirty="0"/>
              <a:t> sociologie </a:t>
            </a:r>
            <a:r>
              <a:rPr lang="cs-CZ" dirty="0"/>
              <a:t>a </a:t>
            </a:r>
            <a:r>
              <a:rPr lang="cs-CZ" b="1" dirty="0"/>
              <a:t>neurologie. </a:t>
            </a:r>
            <a:r>
              <a:rPr lang="cs-CZ" dirty="0"/>
              <a:t>Existuje mnoho různých směrů a přístupů v pedagogice, které odpovídají na odlišné potřeby a výzvy vzdělávacích procesů.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29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KOMPETENCE VYCHOVÁVANÉHO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852" y="1819922"/>
            <a:ext cx="10955045" cy="4323427"/>
          </a:xfrm>
        </p:spPr>
        <p:txBody>
          <a:bodyPr>
            <a:normAutofit/>
          </a:bodyPr>
          <a:lstStyle/>
          <a:p>
            <a:r>
              <a:rPr lang="cs-CZ" b="1" dirty="0"/>
              <a:t>Spolupráce</a:t>
            </a:r>
            <a:r>
              <a:rPr lang="cs-CZ" dirty="0"/>
              <a:t>: </a:t>
            </a:r>
            <a:r>
              <a:rPr lang="cs-CZ" b="1" dirty="0"/>
              <a:t>Schopnost spolupracovat </a:t>
            </a:r>
            <a:r>
              <a:rPr lang="cs-CZ" dirty="0"/>
              <a:t>s vrstevníky i vychovatelem.</a:t>
            </a:r>
          </a:p>
          <a:p>
            <a:r>
              <a:rPr lang="cs-CZ" b="1" dirty="0"/>
              <a:t>Kritické myšlení</a:t>
            </a:r>
            <a:r>
              <a:rPr lang="cs-CZ" dirty="0"/>
              <a:t>: Umění analyzovat situace, hodnotit informace a tvořit vlastní názory.</a:t>
            </a:r>
          </a:p>
          <a:p>
            <a:r>
              <a:rPr lang="cs-CZ" b="1" dirty="0"/>
              <a:t>Komunikační dovednosti </a:t>
            </a:r>
            <a:r>
              <a:rPr lang="cs-CZ" dirty="0"/>
              <a:t>:Schopnost vyjádřit své myšlenky a naslouchat druhým.</a:t>
            </a:r>
          </a:p>
          <a:p>
            <a:r>
              <a:rPr lang="cs-CZ" b="1" dirty="0"/>
              <a:t>Emoční inteligence</a:t>
            </a:r>
            <a:r>
              <a:rPr lang="cs-CZ" dirty="0"/>
              <a:t>: Schopnost zvládat emoce, empatii a budovat zdravé vztahy.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67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KOMPETENCE VYCHOVATELE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91" y="1690688"/>
            <a:ext cx="11288698" cy="4967564"/>
          </a:xfrm>
        </p:spPr>
        <p:txBody>
          <a:bodyPr>
            <a:normAutofit/>
          </a:bodyPr>
          <a:lstStyle/>
          <a:p>
            <a:r>
              <a:rPr lang="cs-CZ" b="1" dirty="0"/>
              <a:t>Didaktické schopnosti: </a:t>
            </a:r>
            <a:r>
              <a:rPr lang="cs-CZ" dirty="0"/>
              <a:t>Efektivně předávat znalosti a dovednosti.</a:t>
            </a:r>
          </a:p>
          <a:p>
            <a:r>
              <a:rPr lang="cs-CZ" b="1" dirty="0"/>
              <a:t>Motivační dovednosti</a:t>
            </a:r>
            <a:r>
              <a:rPr lang="cs-CZ" dirty="0"/>
              <a:t>: Povzbuzování a inspirování vychovávaných </a:t>
            </a:r>
            <a:br>
              <a:rPr lang="cs-CZ" dirty="0"/>
            </a:br>
            <a:r>
              <a:rPr lang="cs-CZ" dirty="0"/>
              <a:t>k </a:t>
            </a:r>
            <a:r>
              <a:rPr lang="cs-CZ" dirty="0" err="1"/>
              <a:t>seberozvoji</a:t>
            </a:r>
            <a:r>
              <a:rPr lang="cs-CZ" dirty="0"/>
              <a:t>.</a:t>
            </a:r>
          </a:p>
          <a:p>
            <a:r>
              <a:rPr lang="cs-CZ" b="1" dirty="0"/>
              <a:t>Empatie a porozumění</a:t>
            </a:r>
            <a:r>
              <a:rPr lang="cs-CZ" dirty="0"/>
              <a:t>: Vnímat individuální potřeby a přizpůsobit výchovné postupy.</a:t>
            </a:r>
          </a:p>
          <a:p>
            <a:r>
              <a:rPr lang="cs-CZ" b="1" dirty="0"/>
              <a:t>Komunikační dovednosti: </a:t>
            </a:r>
            <a:r>
              <a:rPr lang="cs-CZ" dirty="0"/>
              <a:t>Jasná, srozumitelná a efektivní komunikace </a:t>
            </a:r>
            <a:br>
              <a:rPr lang="cs-CZ" dirty="0"/>
            </a:br>
            <a:r>
              <a:rPr lang="cs-CZ" dirty="0"/>
              <a:t>s žáky i jejich rodiči.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9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KOMPETENCE VYCHOVATELE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91" y="1690688"/>
            <a:ext cx="11288698" cy="4967564"/>
          </a:xfrm>
        </p:spPr>
        <p:txBody>
          <a:bodyPr>
            <a:normAutofit/>
          </a:bodyPr>
          <a:lstStyle/>
          <a:p>
            <a:r>
              <a:rPr lang="cs-CZ" b="1" dirty="0"/>
              <a:t>Organizační schopnosti: </a:t>
            </a:r>
            <a:r>
              <a:rPr lang="cs-CZ" dirty="0"/>
              <a:t>Plánování a řízení výchovného procesu.</a:t>
            </a:r>
          </a:p>
          <a:p>
            <a:r>
              <a:rPr lang="cs-CZ" b="1" dirty="0"/>
              <a:t>Autorita a respekt: </a:t>
            </a:r>
            <a:r>
              <a:rPr lang="cs-CZ" dirty="0"/>
              <a:t>Schopnost zaujmout přirozenou autoritu a získat respekt.</a:t>
            </a:r>
          </a:p>
          <a:p>
            <a:r>
              <a:rPr lang="cs-CZ" b="1" dirty="0"/>
              <a:t>Reflexivní schopnosti: </a:t>
            </a:r>
            <a:r>
              <a:rPr lang="cs-CZ" dirty="0"/>
              <a:t>Hodnocení vlastních výchovných postupů a přístupů, snaha o neustálé zlepšování.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59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ANDRAGOGIKA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věda, která se </a:t>
            </a:r>
            <a:r>
              <a:rPr lang="cs-CZ" b="1" dirty="0"/>
              <a:t>zabývá procesem vzdělávání a rozvojem dospělých</a:t>
            </a:r>
            <a:r>
              <a:rPr lang="cs-CZ" dirty="0"/>
              <a:t> </a:t>
            </a:r>
            <a:r>
              <a:rPr lang="cs-CZ" sz="2000" dirty="0"/>
              <a:t>(pochází z řeckého "</a:t>
            </a:r>
            <a:r>
              <a:rPr lang="cs-CZ" sz="2000" dirty="0" err="1"/>
              <a:t>andros</a:t>
            </a:r>
            <a:r>
              <a:rPr lang="cs-CZ" sz="2000" dirty="0"/>
              <a:t>", což znamená muž nebo člověk).</a:t>
            </a:r>
          </a:p>
          <a:p>
            <a:r>
              <a:rPr lang="cs-CZ" dirty="0"/>
              <a:t> Zaměřuje na </a:t>
            </a:r>
            <a:r>
              <a:rPr lang="cs-CZ" b="1" dirty="0"/>
              <a:t>specifické potřeby </a:t>
            </a:r>
            <a:r>
              <a:rPr lang="cs-CZ" dirty="0"/>
              <a:t>a </a:t>
            </a:r>
            <a:r>
              <a:rPr lang="cs-CZ" b="1" dirty="0"/>
              <a:t>metody vzdělávání dospělých </a:t>
            </a:r>
            <a:br>
              <a:rPr lang="cs-CZ" b="1" dirty="0"/>
            </a:br>
            <a:r>
              <a:rPr lang="cs-CZ" b="1" dirty="0"/>
              <a:t>v různých fázích jejich života.</a:t>
            </a:r>
          </a:p>
          <a:p>
            <a:pPr marL="0" indent="0">
              <a:buNone/>
            </a:pPr>
            <a:r>
              <a:rPr lang="cs-CZ" b="1" dirty="0"/>
              <a:t>Hlavní cíle andragogiky:</a:t>
            </a:r>
          </a:p>
          <a:p>
            <a:r>
              <a:rPr lang="cs-CZ" dirty="0"/>
              <a:t>Podporovat </a:t>
            </a:r>
            <a:r>
              <a:rPr lang="cs-CZ" b="1" dirty="0"/>
              <a:t>nezávislost</a:t>
            </a:r>
            <a:r>
              <a:rPr lang="cs-CZ" dirty="0"/>
              <a:t> a</a:t>
            </a:r>
            <a:r>
              <a:rPr lang="cs-CZ" b="1" dirty="0"/>
              <a:t> samostatnost </a:t>
            </a:r>
            <a:r>
              <a:rPr lang="cs-CZ" dirty="0"/>
              <a:t>v procesu učení.</a:t>
            </a:r>
          </a:p>
          <a:p>
            <a:r>
              <a:rPr lang="cs-CZ" dirty="0"/>
              <a:t>Přispívat k </a:t>
            </a:r>
            <a:r>
              <a:rPr lang="cs-CZ" b="1" dirty="0"/>
              <a:t>rozvoji</a:t>
            </a:r>
            <a:r>
              <a:rPr lang="cs-CZ" dirty="0"/>
              <a:t> </a:t>
            </a:r>
            <a:r>
              <a:rPr lang="cs-CZ" b="1" dirty="0"/>
              <a:t>znalostí</a:t>
            </a:r>
            <a:r>
              <a:rPr lang="cs-CZ" dirty="0"/>
              <a:t>, </a:t>
            </a:r>
            <a:r>
              <a:rPr lang="cs-CZ" b="1" dirty="0"/>
              <a:t>dovedností</a:t>
            </a:r>
            <a:r>
              <a:rPr lang="cs-CZ" dirty="0"/>
              <a:t> a </a:t>
            </a:r>
            <a:r>
              <a:rPr lang="cs-CZ" b="1" dirty="0"/>
              <a:t>kompetencí</a:t>
            </a:r>
            <a:r>
              <a:rPr lang="cs-CZ" dirty="0"/>
              <a:t>, které </a:t>
            </a:r>
            <a:r>
              <a:rPr lang="cs-CZ" b="1" dirty="0"/>
              <a:t>odpovídají aktuálním potřebám společnosti </a:t>
            </a:r>
            <a:r>
              <a:rPr lang="cs-CZ" dirty="0"/>
              <a:t>a trhu 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06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VZNIK ANDRAGOGIKY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Andragogika jako věda o vzdělávání dospělých </a:t>
            </a:r>
            <a:r>
              <a:rPr lang="cs-CZ" b="1" dirty="0"/>
              <a:t>se začala formovat v 19</a:t>
            </a:r>
            <a:r>
              <a:rPr lang="cs-CZ" dirty="0"/>
              <a:t>. </a:t>
            </a:r>
            <a:r>
              <a:rPr lang="cs-CZ" b="1" dirty="0"/>
              <a:t>století</a:t>
            </a:r>
            <a:r>
              <a:rPr lang="cs-CZ" dirty="0"/>
              <a:t> </a:t>
            </a:r>
            <a:r>
              <a:rPr lang="cs-CZ" b="1" dirty="0"/>
              <a:t>v návaznosti na průmyslovou revoluci</a:t>
            </a:r>
            <a:r>
              <a:rPr lang="cs-CZ" dirty="0"/>
              <a:t>. V tomto období rostla </a:t>
            </a:r>
            <a:r>
              <a:rPr lang="cs-CZ" b="1" dirty="0"/>
              <a:t>potřeba rekvalifikace pracovní síly </a:t>
            </a:r>
            <a:r>
              <a:rPr lang="cs-CZ" dirty="0"/>
              <a:t>a celoživotního vzdělávání.</a:t>
            </a:r>
          </a:p>
          <a:p>
            <a:pPr>
              <a:spcBef>
                <a:spcPts val="1200"/>
              </a:spcBef>
            </a:pPr>
            <a:r>
              <a:rPr lang="cs-CZ" dirty="0"/>
              <a:t> Termín "andragogika" byl poprvé použit německým vzdělancem Alexandrem </a:t>
            </a:r>
            <a:r>
              <a:rPr lang="cs-CZ" dirty="0" err="1"/>
              <a:t>Kappem</a:t>
            </a:r>
            <a:r>
              <a:rPr lang="cs-CZ" dirty="0"/>
              <a:t> v roce 1833.</a:t>
            </a:r>
          </a:p>
          <a:p>
            <a:pPr>
              <a:spcBef>
                <a:spcPts val="1200"/>
              </a:spcBef>
            </a:pPr>
            <a:r>
              <a:rPr lang="cs-CZ" b="1" dirty="0"/>
              <a:t> Moderní andragogika se rozvinula zejména ve 20. století díky </a:t>
            </a:r>
            <a:r>
              <a:rPr lang="cs-CZ" dirty="0"/>
              <a:t>teoretikům jako </a:t>
            </a:r>
            <a:r>
              <a:rPr lang="cs-CZ" dirty="0" err="1"/>
              <a:t>Malcolm</a:t>
            </a:r>
            <a:r>
              <a:rPr lang="cs-CZ" dirty="0"/>
              <a:t> </a:t>
            </a:r>
            <a:r>
              <a:rPr lang="cs-CZ" dirty="0" err="1"/>
              <a:t>Knowles</a:t>
            </a:r>
            <a:r>
              <a:rPr lang="cs-CZ" dirty="0"/>
              <a:t>, který přinesl koncept "</a:t>
            </a:r>
            <a:r>
              <a:rPr lang="cs-CZ" dirty="0" err="1"/>
              <a:t>self-directed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" (učení řízené samotným jednotlivcem) a zdůrazňoval </a:t>
            </a:r>
            <a:r>
              <a:rPr lang="cs-CZ" b="1" dirty="0"/>
              <a:t>rozdíly mezi vzděláváním dětí (pedagogikou) a dospělých.</a:t>
            </a:r>
          </a:p>
          <a:p>
            <a:pPr>
              <a:spcBef>
                <a:spcPts val="1200"/>
              </a:spcBef>
            </a:pPr>
            <a:r>
              <a:rPr lang="cs-CZ" dirty="0"/>
              <a:t> S rozmachem </a:t>
            </a:r>
            <a:r>
              <a:rPr lang="cs-CZ" b="1" dirty="0"/>
              <a:t>technologických změn a globalizace </a:t>
            </a:r>
            <a:r>
              <a:rPr lang="cs-CZ" dirty="0"/>
              <a:t>se andragogika stala klíčovou disciplínou v rámci celoživotního vzdělávání.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6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KLÍČOVÉ OBLASTI ANDRAGOGIKY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b="1" dirty="0">
                <a:solidFill>
                  <a:schemeClr val="accent3"/>
                </a:solidFill>
                <a:latin typeface="Arial" panose="020B0604020202020204" pitchFamily="34" charset="0"/>
              </a:rPr>
              <a:t>Teorie učení dospělých</a:t>
            </a:r>
            <a:r>
              <a:rPr lang="cs-CZ" altLang="cs-CZ" dirty="0">
                <a:solidFill>
                  <a:schemeClr val="accent3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cs-CZ" altLang="cs-CZ" dirty="0">
                <a:latin typeface="Arial" panose="020B0604020202020204" pitchFamily="34" charset="0"/>
              </a:rPr>
              <a:t>Dospělí </a:t>
            </a:r>
            <a:r>
              <a:rPr lang="cs-CZ" altLang="cs-CZ" b="1" dirty="0">
                <a:latin typeface="Arial" panose="020B0604020202020204" pitchFamily="34" charset="0"/>
              </a:rPr>
              <a:t>přistupují k učení odlišněji než děti</a:t>
            </a:r>
            <a:r>
              <a:rPr lang="cs-CZ" altLang="cs-CZ" dirty="0">
                <a:latin typeface="Arial" panose="020B0604020202020204" pitchFamily="34" charset="0"/>
              </a:rPr>
              <a:t>, protože </a:t>
            </a:r>
            <a:r>
              <a:rPr lang="cs-CZ" altLang="cs-CZ" b="1" dirty="0">
                <a:latin typeface="Arial" panose="020B0604020202020204" pitchFamily="34" charset="0"/>
              </a:rPr>
              <a:t>mají</a:t>
            </a:r>
            <a:r>
              <a:rPr lang="cs-CZ" altLang="cs-CZ" dirty="0">
                <a:latin typeface="Arial" panose="020B0604020202020204" pitchFamily="34" charset="0"/>
              </a:rPr>
              <a:t> bohatší </a:t>
            </a:r>
            <a:r>
              <a:rPr lang="cs-CZ" altLang="cs-CZ" b="1" dirty="0">
                <a:latin typeface="Arial" panose="020B0604020202020204" pitchFamily="34" charset="0"/>
              </a:rPr>
              <a:t>životní zkušenosti</a:t>
            </a:r>
            <a:r>
              <a:rPr lang="cs-CZ" altLang="cs-CZ" dirty="0">
                <a:latin typeface="Arial" panose="020B0604020202020204" pitchFamily="34" charset="0"/>
              </a:rPr>
              <a:t>, které ovlivňují způsob,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jakým si osvojují nové poznatky.</a:t>
            </a:r>
          </a:p>
          <a:p>
            <a:r>
              <a:rPr lang="cs-CZ" altLang="cs-CZ" dirty="0">
                <a:latin typeface="Arial" panose="020B0604020202020204" pitchFamily="34" charset="0"/>
              </a:rPr>
              <a:t>Důraz na </a:t>
            </a:r>
            <a:r>
              <a:rPr lang="cs-CZ" altLang="cs-CZ" b="1" dirty="0">
                <a:latin typeface="Arial" panose="020B0604020202020204" pitchFamily="34" charset="0"/>
              </a:rPr>
              <a:t>praktické využití naučeného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altLang="cs-CZ" b="1" dirty="0">
                <a:latin typeface="Arial" panose="020B0604020202020204" pitchFamily="34" charset="0"/>
              </a:rPr>
              <a:t>Celoživotní vzdělávání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Arial" panose="020B0604020202020204" pitchFamily="34" charset="0"/>
              </a:rPr>
              <a:t>Koncept, že vzdělávání by mělo být </a:t>
            </a:r>
            <a:r>
              <a:rPr lang="cs-CZ" altLang="cs-CZ" b="1" dirty="0">
                <a:latin typeface="Arial" panose="020B0604020202020204" pitchFamily="34" charset="0"/>
              </a:rPr>
              <a:t>kontinuální proces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po celý život.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Arial" panose="020B0604020202020204" pitchFamily="34" charset="0"/>
              </a:rPr>
              <a:t>Zahrnuje </a:t>
            </a:r>
            <a:r>
              <a:rPr lang="cs-CZ" altLang="cs-CZ" b="1" dirty="0">
                <a:latin typeface="Arial" panose="020B0604020202020204" pitchFamily="34" charset="0"/>
              </a:rPr>
              <a:t>profesní rozvoj</a:t>
            </a:r>
            <a:r>
              <a:rPr lang="cs-CZ" altLang="cs-CZ" dirty="0">
                <a:latin typeface="Arial" panose="020B0604020202020204" pitchFamily="34" charset="0"/>
              </a:rPr>
              <a:t>, </a:t>
            </a:r>
            <a:r>
              <a:rPr lang="cs-CZ" altLang="cs-CZ" b="1" dirty="0">
                <a:latin typeface="Arial" panose="020B0604020202020204" pitchFamily="34" charset="0"/>
              </a:rPr>
              <a:t>osobní růst </a:t>
            </a:r>
            <a:r>
              <a:rPr lang="cs-CZ" altLang="cs-CZ" dirty="0">
                <a:latin typeface="Arial" panose="020B0604020202020204" pitchFamily="34" charset="0"/>
              </a:rPr>
              <a:t>a </a:t>
            </a:r>
            <a:r>
              <a:rPr lang="cs-CZ" altLang="cs-CZ" b="1" dirty="0">
                <a:latin typeface="Arial" panose="020B0604020202020204" pitchFamily="34" charset="0"/>
              </a:rPr>
              <a:t>rekvalifikaci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8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KLÍČOVÉ OBLASTI ANDRAGOGIKY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b="1" dirty="0">
                <a:solidFill>
                  <a:schemeClr val="accent3"/>
                </a:solidFill>
                <a:latin typeface="Arial" panose="020B0604020202020204" pitchFamily="34" charset="0"/>
              </a:rPr>
              <a:t>Metody a techniky vzdělávání dospělých</a:t>
            </a:r>
            <a:r>
              <a:rPr lang="cs-CZ" altLang="cs-CZ" dirty="0">
                <a:solidFill>
                  <a:schemeClr val="accent3"/>
                </a:solidFill>
                <a:latin typeface="Arial" panose="020B0604020202020204" pitchFamily="34" charset="0"/>
              </a:rPr>
              <a:t>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latin typeface="Arial" panose="020B0604020202020204" pitchFamily="34" charset="0"/>
              </a:rPr>
              <a:t>Semináře, workshopy, koučování, </a:t>
            </a:r>
            <a:r>
              <a:rPr lang="cs-CZ" altLang="cs-CZ" dirty="0" err="1">
                <a:latin typeface="Arial" panose="020B0604020202020204" pitchFamily="34" charset="0"/>
              </a:rPr>
              <a:t>mentoring</a:t>
            </a:r>
            <a:r>
              <a:rPr lang="cs-CZ" altLang="cs-CZ" dirty="0">
                <a:latin typeface="Arial" panose="020B0604020202020204" pitchFamily="34" charset="0"/>
              </a:rPr>
              <a:t>, online kurzy apod.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>
                <a:latin typeface="Arial" panose="020B0604020202020204" pitchFamily="34" charset="0"/>
              </a:rPr>
              <a:t>Poradenství a kariérní rozvoj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latin typeface="Arial" panose="020B0604020202020204" pitchFamily="34" charset="0"/>
              </a:rPr>
              <a:t>Zaměřuje se na </a:t>
            </a:r>
            <a:r>
              <a:rPr lang="cs-CZ" altLang="cs-CZ" b="1" dirty="0">
                <a:latin typeface="Arial" panose="020B0604020202020204" pitchFamily="34" charset="0"/>
              </a:rPr>
              <a:t>podporu jednotlivců při plánování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 a realizaci jejich </a:t>
            </a:r>
            <a:r>
              <a:rPr lang="cs-CZ" altLang="cs-CZ" b="1" dirty="0">
                <a:latin typeface="Arial" panose="020B0604020202020204" pitchFamily="34" charset="0"/>
              </a:rPr>
              <a:t>profesního</a:t>
            </a:r>
            <a:r>
              <a:rPr lang="cs-CZ" altLang="cs-CZ" dirty="0">
                <a:latin typeface="Arial" panose="020B0604020202020204" pitchFamily="34" charset="0"/>
              </a:rPr>
              <a:t> a osobního </a:t>
            </a:r>
            <a:r>
              <a:rPr lang="cs-CZ" altLang="cs-CZ" b="1" dirty="0">
                <a:latin typeface="Arial" panose="020B0604020202020204" pitchFamily="34" charset="0"/>
              </a:rPr>
              <a:t>života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>
                <a:latin typeface="Arial" panose="020B0604020202020204" pitchFamily="34" charset="0"/>
              </a:rPr>
              <a:t>Vzdělávání ve specifických podmínkách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latin typeface="Arial" panose="020B0604020202020204" pitchFamily="34" charset="0"/>
              </a:rPr>
              <a:t>Práce se</a:t>
            </a:r>
            <a:r>
              <a:rPr lang="cs-CZ" altLang="cs-CZ" b="1" dirty="0">
                <a:latin typeface="Arial" panose="020B0604020202020204" pitchFamily="34" charset="0"/>
              </a:rPr>
              <a:t> seniory</a:t>
            </a:r>
            <a:r>
              <a:rPr lang="cs-CZ" altLang="cs-CZ" dirty="0">
                <a:latin typeface="Arial" panose="020B0604020202020204" pitchFamily="34" charset="0"/>
              </a:rPr>
              <a:t>,</a:t>
            </a:r>
            <a:r>
              <a:rPr lang="cs-CZ" altLang="cs-CZ" b="1" dirty="0">
                <a:latin typeface="Arial" panose="020B0604020202020204" pitchFamily="34" charset="0"/>
              </a:rPr>
              <a:t> nezaměstnanými</a:t>
            </a:r>
            <a:r>
              <a:rPr lang="cs-CZ" altLang="cs-CZ" dirty="0">
                <a:latin typeface="Arial" panose="020B0604020202020204" pitchFamily="34" charset="0"/>
              </a:rPr>
              <a:t>, nebo skupinami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s omezeným přístupem ke vzdělání.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2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MOTIVACE K UČENÍ DOSPĚLÝCH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/>
              <a:t>Motivace dospělých k učení se liší od motivace dětí a </a:t>
            </a:r>
            <a:r>
              <a:rPr lang="cs-CZ" b="1" dirty="0"/>
              <a:t>je ovlivněna </a:t>
            </a:r>
            <a:r>
              <a:rPr lang="cs-CZ" dirty="0"/>
              <a:t>jejich </a:t>
            </a:r>
            <a:r>
              <a:rPr lang="cs-CZ" b="1" dirty="0"/>
              <a:t>životními zkušenostmi</a:t>
            </a:r>
            <a:r>
              <a:rPr lang="cs-CZ" dirty="0"/>
              <a:t>, </a:t>
            </a:r>
            <a:r>
              <a:rPr lang="cs-CZ" b="1" dirty="0"/>
              <a:t>potřebami</a:t>
            </a:r>
            <a:r>
              <a:rPr lang="cs-CZ" dirty="0"/>
              <a:t> a </a:t>
            </a:r>
            <a:r>
              <a:rPr lang="cs-CZ" b="1" dirty="0"/>
              <a:t>cíli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cs-CZ" b="1" dirty="0"/>
              <a:t>Dospělí studenti mají</a:t>
            </a:r>
            <a:r>
              <a:rPr lang="cs-CZ" dirty="0"/>
              <a:t> často </a:t>
            </a:r>
            <a:r>
              <a:rPr lang="cs-CZ" b="1" dirty="0"/>
              <a:t>jasnější představy </a:t>
            </a:r>
            <a:r>
              <a:rPr lang="cs-CZ" dirty="0"/>
              <a:t>o tom, co chtějí dosáhnout, a bývají více </a:t>
            </a:r>
            <a:r>
              <a:rPr lang="cs-CZ" b="1" dirty="0"/>
              <a:t>zaměření na cíle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cs-CZ" dirty="0"/>
              <a:t> Na druhé straně mohou být jejich </a:t>
            </a:r>
            <a:r>
              <a:rPr lang="cs-CZ" b="1" dirty="0"/>
              <a:t>motivace ovlivněny časovými omezeními</a:t>
            </a:r>
            <a:r>
              <a:rPr lang="cs-CZ" dirty="0"/>
              <a:t>, </a:t>
            </a:r>
            <a:r>
              <a:rPr lang="cs-CZ" b="1" dirty="0"/>
              <a:t>pracovními povinnostmi </a:t>
            </a:r>
            <a:r>
              <a:rPr lang="cs-CZ" dirty="0"/>
              <a:t>nebo rodinnými závazky.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0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MOTIVACE K UČENÍ DOSPĚLÝCH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Sociální motivace:</a:t>
            </a:r>
          </a:p>
          <a:p>
            <a:pPr>
              <a:spcBef>
                <a:spcPts val="1200"/>
              </a:spcBef>
            </a:pPr>
            <a:r>
              <a:rPr lang="cs-CZ" dirty="0"/>
              <a:t>Učení může být cestou k </a:t>
            </a:r>
            <a:r>
              <a:rPr lang="cs-CZ" b="1" dirty="0"/>
              <a:t>navázání nových kontaktů, </a:t>
            </a:r>
            <a:r>
              <a:rPr lang="cs-CZ" dirty="0"/>
              <a:t>posílení pocitu příslušnosti ke komunitě nebo spolupráci s ostatními.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Vnější motivace:</a:t>
            </a:r>
          </a:p>
          <a:p>
            <a:pPr>
              <a:spcBef>
                <a:spcPts val="1200"/>
              </a:spcBef>
            </a:pPr>
            <a:r>
              <a:rPr lang="cs-CZ" dirty="0"/>
              <a:t>Někteří dospělí se učí na základě vnějších podnětů, jako </a:t>
            </a:r>
            <a:r>
              <a:rPr lang="cs-CZ" b="1" dirty="0"/>
              <a:t>je získání kvalifikace, profesního povýšení </a:t>
            </a:r>
            <a:r>
              <a:rPr lang="cs-CZ" dirty="0"/>
              <a:t>nebo </a:t>
            </a:r>
            <a:r>
              <a:rPr lang="cs-CZ" b="1" dirty="0"/>
              <a:t>finanční odměna.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8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MOTIVACE K UČENÍ DOSPĚLÝCH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Vnitřní motivace:</a:t>
            </a:r>
          </a:p>
          <a:p>
            <a:pPr>
              <a:spcBef>
                <a:spcPts val="1200"/>
              </a:spcBef>
            </a:pPr>
            <a:r>
              <a:rPr lang="cs-CZ" dirty="0"/>
              <a:t>Dospělí často přistupují k učení z </a:t>
            </a:r>
            <a:r>
              <a:rPr lang="cs-CZ" b="1" dirty="0"/>
              <a:t>osobní potřeby </a:t>
            </a:r>
            <a:r>
              <a:rPr lang="cs-CZ" dirty="0"/>
              <a:t>nebo touhy </a:t>
            </a:r>
            <a:br>
              <a:rPr lang="cs-CZ" dirty="0"/>
            </a:br>
            <a:r>
              <a:rPr lang="cs-CZ" dirty="0"/>
              <a:t>po </a:t>
            </a:r>
            <a:r>
              <a:rPr lang="cs-CZ" b="1" dirty="0"/>
              <a:t>sebezdokonalení.</a:t>
            </a:r>
          </a:p>
          <a:p>
            <a:pPr>
              <a:spcBef>
                <a:spcPts val="1200"/>
              </a:spcBef>
            </a:pPr>
            <a:r>
              <a:rPr lang="cs-CZ" dirty="0"/>
              <a:t>Motivací může být </a:t>
            </a:r>
            <a:r>
              <a:rPr lang="cs-CZ" b="1" dirty="0"/>
              <a:t>zájem o konkrétní téma</a:t>
            </a:r>
            <a:r>
              <a:rPr lang="cs-CZ" dirty="0"/>
              <a:t>, </a:t>
            </a:r>
            <a:r>
              <a:rPr lang="cs-CZ" b="1" dirty="0"/>
              <a:t>potřeba rozvíjet dovednosti </a:t>
            </a:r>
            <a:r>
              <a:rPr lang="cs-CZ" dirty="0"/>
              <a:t>nebo touha </a:t>
            </a:r>
            <a:r>
              <a:rPr lang="cs-CZ" b="1" dirty="0"/>
              <a:t>dosáhnout osobního cíle</a:t>
            </a:r>
            <a:r>
              <a:rPr lang="cs-CZ" dirty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Praktická využitelnost:</a:t>
            </a:r>
          </a:p>
          <a:p>
            <a:pPr>
              <a:spcBef>
                <a:spcPts val="1200"/>
              </a:spcBef>
            </a:pPr>
            <a:r>
              <a:rPr lang="cs-CZ" dirty="0"/>
              <a:t>Dospělí jsou více motivováni, pokud vidí přímé spojení mezi </a:t>
            </a:r>
            <a:r>
              <a:rPr lang="cs-CZ" b="1" dirty="0"/>
              <a:t>učením a jeho využitím v praxi.</a:t>
            </a:r>
          </a:p>
          <a:p>
            <a:pPr>
              <a:spcBef>
                <a:spcPts val="1200"/>
              </a:spcBef>
            </a:pPr>
            <a:r>
              <a:rPr lang="cs-CZ" dirty="0"/>
              <a:t>Často vyhledávají </a:t>
            </a:r>
            <a:r>
              <a:rPr lang="cs-CZ" b="1" dirty="0"/>
              <a:t>vzdělávací aktivity</a:t>
            </a:r>
            <a:r>
              <a:rPr lang="cs-CZ" dirty="0"/>
              <a:t>, které mohou </a:t>
            </a:r>
            <a:r>
              <a:rPr lang="cs-CZ" b="1" dirty="0"/>
              <a:t>zlepšit</a:t>
            </a:r>
            <a:r>
              <a:rPr lang="cs-CZ" dirty="0"/>
              <a:t> jejich </a:t>
            </a:r>
            <a:r>
              <a:rPr lang="cs-CZ" b="1" dirty="0"/>
              <a:t>pracovní výkon</a:t>
            </a:r>
            <a:r>
              <a:rPr lang="cs-CZ" dirty="0"/>
              <a:t>, </a:t>
            </a:r>
            <a:r>
              <a:rPr lang="cs-CZ" b="1" dirty="0"/>
              <a:t>kariérní vyhlídky </a:t>
            </a:r>
            <a:r>
              <a:rPr lang="cs-CZ" dirty="0"/>
              <a:t>nebo každodenní život.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3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VZNIK PEDAGOGIKY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Pedagogika má své </a:t>
            </a:r>
            <a:r>
              <a:rPr lang="cs-CZ" b="1" dirty="0"/>
              <a:t>kořeny již ve starověku, </a:t>
            </a:r>
            <a:r>
              <a:rPr lang="cs-CZ" dirty="0"/>
              <a:t>kdy řecké a římské filozofické školy jako Platónova Akademie nebo Aristotelovo </a:t>
            </a:r>
            <a:r>
              <a:rPr lang="cs-CZ" dirty="0" err="1"/>
              <a:t>Lykeion</a:t>
            </a:r>
            <a:r>
              <a:rPr lang="cs-CZ" dirty="0"/>
              <a:t> kladly </a:t>
            </a:r>
            <a:r>
              <a:rPr lang="cs-CZ" b="1" dirty="0"/>
              <a:t>základy systematického vzdělávání</a:t>
            </a:r>
            <a:r>
              <a:rPr lang="cs-CZ" dirty="0"/>
              <a:t>. Slovo "pedagogika" pochází z řeckého "</a:t>
            </a:r>
            <a:r>
              <a:rPr lang="cs-CZ" dirty="0" err="1"/>
              <a:t>paidagógos</a:t>
            </a:r>
            <a:r>
              <a:rPr lang="cs-CZ" dirty="0"/>
              <a:t>" (vychovatel dětí).</a:t>
            </a:r>
          </a:p>
          <a:p>
            <a:pPr>
              <a:spcBef>
                <a:spcPts val="1200"/>
              </a:spcBef>
            </a:pPr>
            <a:r>
              <a:rPr lang="cs-CZ" dirty="0"/>
              <a:t> V průběhu </a:t>
            </a:r>
            <a:r>
              <a:rPr lang="cs-CZ" b="1" dirty="0"/>
              <a:t>středověku</a:t>
            </a:r>
            <a:r>
              <a:rPr lang="cs-CZ" dirty="0"/>
              <a:t> hrála klíčovou roli </a:t>
            </a:r>
            <a:r>
              <a:rPr lang="cs-CZ" b="1" dirty="0"/>
              <a:t>církev </a:t>
            </a:r>
            <a:r>
              <a:rPr lang="cs-CZ" dirty="0"/>
              <a:t>ve vzdělávání, avšak </a:t>
            </a:r>
            <a:br>
              <a:rPr lang="cs-CZ" dirty="0"/>
            </a:br>
            <a:r>
              <a:rPr lang="cs-CZ" dirty="0"/>
              <a:t>s renesancí došlo k návratu humanistických ideálů.</a:t>
            </a:r>
          </a:p>
          <a:p>
            <a:pPr>
              <a:spcBef>
                <a:spcPts val="1200"/>
              </a:spcBef>
            </a:pPr>
            <a:r>
              <a:rPr lang="cs-CZ" dirty="0"/>
              <a:t> Ve stoletích následujících se pedagogika vyvíjela jako samostatná vědní disciplína díky osobnostem jako </a:t>
            </a:r>
            <a:r>
              <a:rPr lang="cs-CZ" b="1" dirty="0"/>
              <a:t>Jan Ámos Komenský, </a:t>
            </a:r>
            <a:r>
              <a:rPr lang="cs-CZ" dirty="0"/>
              <a:t>který je považován za otce moderní pedagogiky.</a:t>
            </a:r>
          </a:p>
          <a:p>
            <a:pPr>
              <a:spcBef>
                <a:spcPts val="1200"/>
              </a:spcBef>
            </a:pPr>
            <a:r>
              <a:rPr lang="cs-CZ" dirty="0"/>
              <a:t> S rostoucím důrazem na školní vzdělávání a všeobecnou gramotnost se </a:t>
            </a:r>
            <a:r>
              <a:rPr lang="cs-CZ" b="1" dirty="0"/>
              <a:t>pedagogika stala základem pro rozvoj vzdělávacích systémů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2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MOTIVACE K UČENÍ DOSPĚLÝCH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Celoživotní vzdělávání:</a:t>
            </a:r>
          </a:p>
          <a:p>
            <a:pPr>
              <a:spcBef>
                <a:spcPts val="1200"/>
              </a:spcBef>
            </a:pPr>
            <a:r>
              <a:rPr lang="cs-CZ" dirty="0"/>
              <a:t>Motivací může být snaha </a:t>
            </a:r>
            <a:r>
              <a:rPr lang="cs-CZ" b="1" dirty="0"/>
              <a:t>přizpůsobit se měnícím se podmínkám na trhu práce nebo technologickým změnám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cs-CZ" dirty="0"/>
              <a:t>Někteří se </a:t>
            </a:r>
            <a:r>
              <a:rPr lang="cs-CZ" b="1" dirty="0"/>
              <a:t>učí pro radost </a:t>
            </a:r>
            <a:r>
              <a:rPr lang="cs-CZ" dirty="0"/>
              <a:t>nebo </a:t>
            </a:r>
            <a:r>
              <a:rPr lang="cs-CZ" b="1" dirty="0"/>
              <a:t>k udržení aktivity</a:t>
            </a:r>
            <a:r>
              <a:rPr lang="cs-CZ" dirty="0"/>
              <a:t> v seniorském věku.</a:t>
            </a:r>
          </a:p>
          <a:p>
            <a:pPr marL="0" indent="0">
              <a:buNone/>
            </a:pPr>
            <a:r>
              <a:rPr lang="cs-CZ" b="1" dirty="0"/>
              <a:t>Role zkušeností:</a:t>
            </a:r>
          </a:p>
          <a:p>
            <a:r>
              <a:rPr lang="cs-CZ" dirty="0"/>
              <a:t>Dospělí se učí na základě svých dosavadních zkušeností, což může motivaci posilovat, ale také ji omezit (např. strach z neúspěchu </a:t>
            </a:r>
            <a:br>
              <a:rPr lang="cs-CZ" dirty="0"/>
            </a:br>
            <a:r>
              <a:rPr lang="cs-CZ" dirty="0"/>
              <a:t>na základě minulých zážitků).</a:t>
            </a:r>
          </a:p>
          <a:p>
            <a:pPr>
              <a:spcBef>
                <a:spcPts val="1200"/>
              </a:spcBef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3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GERONTAGOGIKA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specializovaný obor andragogiky, který se zaměřuje na </a:t>
            </a:r>
            <a:r>
              <a:rPr lang="cs-CZ" b="1" dirty="0"/>
              <a:t>vzdělávání a rozvoj </a:t>
            </a:r>
            <a:r>
              <a:rPr lang="cs-CZ" dirty="0"/>
              <a:t>osob</a:t>
            </a:r>
            <a:r>
              <a:rPr lang="cs-CZ" b="1" dirty="0"/>
              <a:t> </a:t>
            </a:r>
            <a:r>
              <a:rPr lang="cs-CZ" dirty="0"/>
              <a:t>ve starším věku, tedy </a:t>
            </a:r>
            <a:r>
              <a:rPr lang="cs-CZ" b="1" dirty="0"/>
              <a:t>seniorů</a:t>
            </a:r>
            <a:r>
              <a:rPr lang="cs-CZ" dirty="0"/>
              <a:t>. Vychází </a:t>
            </a:r>
            <a:br>
              <a:rPr lang="cs-CZ" dirty="0"/>
            </a:br>
            <a:r>
              <a:rPr lang="cs-CZ" dirty="0"/>
              <a:t>z předpokladu, </a:t>
            </a:r>
            <a:r>
              <a:rPr lang="cs-CZ" b="1" dirty="0"/>
              <a:t>že vzdělávání není omezené věkem </a:t>
            </a:r>
            <a:r>
              <a:rPr lang="cs-CZ" dirty="0"/>
              <a:t>a že senioři mají specifické potřeby, zájmy i přístupy k učení.</a:t>
            </a:r>
          </a:p>
          <a:p>
            <a:r>
              <a:rPr lang="cs-CZ" dirty="0" err="1"/>
              <a:t>Gerontagogika</a:t>
            </a:r>
            <a:r>
              <a:rPr lang="cs-CZ" dirty="0"/>
              <a:t> přispívá k tomu, aby </a:t>
            </a:r>
            <a:r>
              <a:rPr lang="cs-CZ" b="1" dirty="0"/>
              <a:t>senioři mohli žít plnohodnotný život a zapojovat se do společnosti.</a:t>
            </a:r>
            <a:endParaRPr lang="cs-CZ" altLang="cs-CZ" b="1" dirty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9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VZNIK GERONTAGOGIKY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 err="1"/>
              <a:t>Gerontagogika</a:t>
            </a:r>
            <a:r>
              <a:rPr lang="cs-CZ" dirty="0"/>
              <a:t>, jako specializace andragogiky zaměřená na vzdělávání seniorů, </a:t>
            </a:r>
            <a:r>
              <a:rPr lang="cs-CZ" b="1" dirty="0"/>
              <a:t>se objevila ve druhé polovině 20. století.</a:t>
            </a:r>
          </a:p>
          <a:p>
            <a:pPr>
              <a:spcBef>
                <a:spcPts val="1200"/>
              </a:spcBef>
            </a:pPr>
            <a:r>
              <a:rPr lang="cs-CZ" b="1" dirty="0"/>
              <a:t>Rostoucí podíl starší populace a zájem o kvalitu života ve stáří </a:t>
            </a:r>
            <a:r>
              <a:rPr lang="cs-CZ" dirty="0"/>
              <a:t>přivedly odborníky k tomu, aby se zaměřili na specifické potřeby této skupiny.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Gerontagogika</a:t>
            </a:r>
            <a:r>
              <a:rPr lang="cs-CZ" dirty="0"/>
              <a:t> reaguje na výzvy, jako je </a:t>
            </a:r>
            <a:r>
              <a:rPr lang="cs-CZ" b="1" dirty="0"/>
              <a:t>udržení mentální aktivity</a:t>
            </a:r>
            <a:r>
              <a:rPr lang="cs-CZ" dirty="0"/>
              <a:t>, </a:t>
            </a:r>
            <a:r>
              <a:rPr lang="cs-CZ" b="1" dirty="0"/>
              <a:t>sociální začlenění a zvládání technologií.</a:t>
            </a:r>
          </a:p>
          <a:p>
            <a:pPr>
              <a:spcBef>
                <a:spcPts val="1200"/>
              </a:spcBef>
            </a:pPr>
            <a:r>
              <a:rPr lang="cs-CZ" dirty="0"/>
              <a:t> Klíčovým impulsem byl </a:t>
            </a:r>
            <a:r>
              <a:rPr lang="cs-CZ" b="1" dirty="0"/>
              <a:t>koncept "aktivního stárnutí", </a:t>
            </a:r>
            <a:r>
              <a:rPr lang="cs-CZ" dirty="0"/>
              <a:t>který klade důraz na celoživotní učení a aktivní účast seniorů ve společnosti.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6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KLÍČOVÉ OBLASTI GERONTAGOGIKY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latin typeface="Arial" panose="020B0604020202020204" pitchFamily="34" charset="0"/>
              </a:rPr>
              <a:t>Celoživotní učení:</a:t>
            </a:r>
            <a:r>
              <a:rPr lang="cs-CZ" altLang="cs-CZ" dirty="0">
                <a:latin typeface="Arial" panose="020B0604020202020204" pitchFamily="34" charset="0"/>
              </a:rPr>
              <a:t> Vzdělávací aktivity </a:t>
            </a:r>
            <a:r>
              <a:rPr lang="cs-CZ" altLang="cs-CZ" b="1" dirty="0">
                <a:latin typeface="Arial" panose="020B0604020202020204" pitchFamily="34" charset="0"/>
              </a:rPr>
              <a:t>obohacují život seniorů</a:t>
            </a:r>
            <a:r>
              <a:rPr lang="cs-CZ" altLang="cs-CZ" dirty="0">
                <a:latin typeface="Arial" panose="020B0604020202020204" pitchFamily="34" charset="0"/>
              </a:rPr>
              <a:t>, </a:t>
            </a:r>
            <a:r>
              <a:rPr lang="cs-CZ" altLang="cs-CZ" b="1" dirty="0">
                <a:latin typeface="Arial" panose="020B0604020202020204" pitchFamily="34" charset="0"/>
              </a:rPr>
              <a:t>posilují</a:t>
            </a:r>
            <a:r>
              <a:rPr lang="cs-CZ" altLang="cs-CZ" dirty="0">
                <a:latin typeface="Arial" panose="020B0604020202020204" pitchFamily="34" charset="0"/>
              </a:rPr>
              <a:t> jejich </a:t>
            </a:r>
            <a:r>
              <a:rPr lang="cs-CZ" altLang="cs-CZ" b="1" dirty="0">
                <a:latin typeface="Arial" panose="020B0604020202020204" pitchFamily="34" charset="0"/>
              </a:rPr>
              <a:t>sebevědomí </a:t>
            </a:r>
            <a:r>
              <a:rPr lang="cs-CZ" altLang="cs-CZ" dirty="0">
                <a:latin typeface="Arial" panose="020B0604020202020204" pitchFamily="34" charset="0"/>
              </a:rPr>
              <a:t>a poskytují </a:t>
            </a:r>
            <a:r>
              <a:rPr lang="cs-CZ" altLang="cs-CZ" b="1" dirty="0">
                <a:latin typeface="Arial" panose="020B0604020202020204" pitchFamily="34" charset="0"/>
              </a:rPr>
              <a:t>smysluplné využití volného času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</a:p>
          <a:p>
            <a:r>
              <a:rPr lang="cs-CZ" altLang="cs-CZ" b="1" dirty="0">
                <a:latin typeface="Arial" panose="020B0604020202020204" pitchFamily="34" charset="0"/>
              </a:rPr>
              <a:t>Sociální aspekty: </a:t>
            </a:r>
            <a:r>
              <a:rPr lang="cs-CZ" altLang="cs-CZ" dirty="0" err="1">
                <a:latin typeface="Arial" panose="020B0604020202020204" pitchFamily="34" charset="0"/>
              </a:rPr>
              <a:t>Gerontagogika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cs-CZ" altLang="cs-CZ" b="1" dirty="0">
                <a:latin typeface="Arial" panose="020B0604020202020204" pitchFamily="34" charset="0"/>
              </a:rPr>
              <a:t>pomáhá</a:t>
            </a:r>
            <a:r>
              <a:rPr lang="cs-CZ" altLang="cs-CZ" dirty="0">
                <a:latin typeface="Arial" panose="020B0604020202020204" pitchFamily="34" charset="0"/>
              </a:rPr>
              <a:t> seniorům </a:t>
            </a:r>
            <a:r>
              <a:rPr lang="cs-CZ" altLang="cs-CZ" b="1" dirty="0">
                <a:latin typeface="Arial" panose="020B0604020202020204" pitchFamily="34" charset="0"/>
              </a:rPr>
              <a:t>zůstávat aktivními členy společnosti</a:t>
            </a:r>
            <a:r>
              <a:rPr lang="cs-CZ" altLang="cs-CZ" dirty="0">
                <a:latin typeface="Arial" panose="020B0604020202020204" pitchFamily="34" charset="0"/>
              </a:rPr>
              <a:t>, posiluje jejich mezilidské vztahy a </a:t>
            </a:r>
            <a:r>
              <a:rPr lang="cs-CZ" altLang="cs-CZ" b="1" dirty="0">
                <a:latin typeface="Arial" panose="020B0604020202020204" pitchFamily="34" charset="0"/>
              </a:rPr>
              <a:t>předchází izolaci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</a:p>
          <a:p>
            <a:r>
              <a:rPr lang="cs-CZ" altLang="cs-CZ" b="1" dirty="0">
                <a:latin typeface="Arial" panose="020B0604020202020204" pitchFamily="34" charset="0"/>
              </a:rPr>
              <a:t>Zdravotní a kognitivní podpora: </a:t>
            </a:r>
            <a:r>
              <a:rPr lang="cs-CZ" altLang="cs-CZ" dirty="0">
                <a:latin typeface="Arial" panose="020B0604020202020204" pitchFamily="34" charset="0"/>
              </a:rPr>
              <a:t>Vzdělávací aktivity mohou přispět k </a:t>
            </a:r>
            <a:r>
              <a:rPr lang="cs-CZ" altLang="cs-CZ" b="1" dirty="0">
                <a:latin typeface="Arial" panose="020B0604020202020204" pitchFamily="34" charset="0"/>
              </a:rPr>
              <a:t>udržení mentálních schopností</a:t>
            </a:r>
            <a:r>
              <a:rPr lang="cs-CZ" altLang="cs-CZ" dirty="0">
                <a:latin typeface="Arial" panose="020B0604020202020204" pitchFamily="34" charset="0"/>
              </a:rPr>
              <a:t>, </a:t>
            </a:r>
            <a:r>
              <a:rPr lang="cs-CZ" altLang="cs-CZ" b="1" dirty="0">
                <a:latin typeface="Arial" panose="020B0604020202020204" pitchFamily="34" charset="0"/>
              </a:rPr>
              <a:t>podporovat paměť </a:t>
            </a:r>
            <a:r>
              <a:rPr lang="cs-CZ" altLang="cs-CZ" dirty="0">
                <a:latin typeface="Arial" panose="020B0604020202020204" pitchFamily="34" charset="0"/>
              </a:rPr>
              <a:t>a </a:t>
            </a:r>
            <a:r>
              <a:rPr lang="cs-CZ" altLang="cs-CZ" b="1" dirty="0">
                <a:latin typeface="Arial" panose="020B0604020202020204" pitchFamily="34" charset="0"/>
              </a:rPr>
              <a:t>zlepšovat</a:t>
            </a:r>
            <a:r>
              <a:rPr lang="cs-CZ" altLang="cs-CZ" dirty="0">
                <a:latin typeface="Arial" panose="020B0604020202020204" pitchFamily="34" charset="0"/>
              </a:rPr>
              <a:t> celkovou </a:t>
            </a:r>
            <a:r>
              <a:rPr lang="cs-CZ" altLang="cs-CZ" b="1" dirty="0">
                <a:latin typeface="Arial" panose="020B0604020202020204" pitchFamily="34" charset="0"/>
              </a:rPr>
              <a:t>kvalitu života.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38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KLÍČOVÉ OBLASTI GERONTAGOGIKY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latin typeface="Arial" panose="020B0604020202020204" pitchFamily="34" charset="0"/>
              </a:rPr>
              <a:t>Technologická gramotnost: </a:t>
            </a:r>
            <a:r>
              <a:rPr lang="cs-CZ" altLang="cs-CZ" dirty="0">
                <a:latin typeface="Arial" panose="020B0604020202020204" pitchFamily="34" charset="0"/>
              </a:rPr>
              <a:t>pomáhá seniorům </a:t>
            </a:r>
            <a:r>
              <a:rPr lang="cs-CZ" altLang="cs-CZ" b="1" dirty="0">
                <a:latin typeface="Arial" panose="020B0604020202020204" pitchFamily="34" charset="0"/>
              </a:rPr>
              <a:t>zvládnout moderní technologie</a:t>
            </a:r>
            <a:r>
              <a:rPr lang="cs-CZ" altLang="cs-CZ" dirty="0">
                <a:latin typeface="Arial" panose="020B0604020202020204" pitchFamily="34" charset="0"/>
              </a:rPr>
              <a:t>, aby zůstali v kontaktu s rodinou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a komunitou.</a:t>
            </a:r>
          </a:p>
          <a:p>
            <a:r>
              <a:rPr lang="cs-CZ" altLang="cs-CZ" b="1" dirty="0">
                <a:latin typeface="Arial" panose="020B0604020202020204" pitchFamily="34" charset="0"/>
              </a:rPr>
              <a:t>Kulturní a osobní rozvoj: </a:t>
            </a:r>
            <a:r>
              <a:rPr lang="cs-CZ" altLang="cs-CZ" dirty="0">
                <a:latin typeface="Arial" panose="020B0604020202020204" pitchFamily="34" charset="0"/>
              </a:rPr>
              <a:t>Nabízí příležitosti k rozšiřování znalostí, objevování nových koníčků nebo uměleckému vyjádření.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75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CÍLE GERONTAGOGIKY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altLang="cs-CZ" dirty="0">
                <a:latin typeface="Arial" panose="020B0604020202020204" pitchFamily="34" charset="0"/>
              </a:rPr>
              <a:t>Zajistit, aby </a:t>
            </a:r>
            <a:r>
              <a:rPr lang="cs-CZ" altLang="cs-CZ" b="1" dirty="0">
                <a:latin typeface="Arial" panose="020B0604020202020204" pitchFamily="34" charset="0"/>
              </a:rPr>
              <a:t>vzdělávání </a:t>
            </a:r>
            <a:r>
              <a:rPr lang="cs-CZ" altLang="cs-CZ" dirty="0">
                <a:latin typeface="Arial" panose="020B0604020202020204" pitchFamily="34" charset="0"/>
              </a:rPr>
              <a:t>seniorů </a:t>
            </a:r>
            <a:r>
              <a:rPr lang="cs-CZ" altLang="cs-CZ" b="1" dirty="0">
                <a:latin typeface="Arial" panose="020B0604020202020204" pitchFamily="34" charset="0"/>
              </a:rPr>
              <a:t>respektovalo jejich životní zkušenosti, fyzické a kognitivní schopnosti.</a:t>
            </a:r>
          </a:p>
          <a:p>
            <a:pPr>
              <a:spcBef>
                <a:spcPts val="1200"/>
              </a:spcBef>
            </a:pPr>
            <a:r>
              <a:rPr lang="cs-CZ" altLang="cs-CZ" dirty="0">
                <a:latin typeface="Arial" panose="020B0604020202020204" pitchFamily="34" charset="0"/>
              </a:rPr>
              <a:t>Podporovat seniory v aktivním a nezávislém životě.</a:t>
            </a:r>
          </a:p>
          <a:p>
            <a:pPr>
              <a:spcBef>
                <a:spcPts val="1200"/>
              </a:spcBef>
            </a:pPr>
            <a:r>
              <a:rPr lang="cs-CZ" altLang="cs-CZ" dirty="0">
                <a:latin typeface="Arial" panose="020B0604020202020204" pitchFamily="34" charset="0"/>
              </a:rPr>
              <a:t>Poskytovat programy a aktivity, které jsou přizpůsobené jejich zájmům a potřebám.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9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DOCILITA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/>
              <a:t>Je pojem, který </a:t>
            </a:r>
            <a:r>
              <a:rPr lang="cs-CZ" b="1" dirty="0"/>
              <a:t>znamená schopnost učit se</a:t>
            </a:r>
            <a:r>
              <a:rPr lang="cs-CZ" dirty="0"/>
              <a:t>, </a:t>
            </a:r>
            <a:r>
              <a:rPr lang="cs-CZ" b="1" dirty="0"/>
              <a:t>přijímat nové informace nebo podněty </a:t>
            </a:r>
            <a:r>
              <a:rPr lang="cs-CZ" dirty="0"/>
              <a:t>a </a:t>
            </a:r>
            <a:r>
              <a:rPr lang="cs-CZ" b="1" dirty="0"/>
              <a:t>být otevřený ke změnám.</a:t>
            </a:r>
          </a:p>
        </p:txBody>
      </p:sp>
    </p:spTree>
    <p:extLst>
      <p:ext uri="{BB962C8B-B14F-4D97-AF65-F5344CB8AC3E}">
        <p14:creationId xmlns:p14="http://schemas.microsoft.com/office/powerpoint/2010/main" val="72910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KLÍČOVÉ ASPEKTY DOCILITY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Otevřenost: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Docilní</a:t>
            </a:r>
            <a:r>
              <a:rPr lang="cs-CZ" dirty="0"/>
              <a:t> jedinci jsou </a:t>
            </a:r>
            <a:r>
              <a:rPr lang="cs-CZ" b="1" dirty="0"/>
              <a:t>flexibilní </a:t>
            </a:r>
            <a:r>
              <a:rPr lang="cs-CZ" dirty="0"/>
              <a:t>a ochotní </a:t>
            </a:r>
            <a:r>
              <a:rPr lang="cs-CZ" b="1" dirty="0"/>
              <a:t>adaptovat</a:t>
            </a:r>
            <a:r>
              <a:rPr lang="cs-CZ" dirty="0"/>
              <a:t> své chování </a:t>
            </a:r>
            <a:br>
              <a:rPr lang="cs-CZ" dirty="0"/>
            </a:br>
            <a:r>
              <a:rPr lang="cs-CZ" b="1" dirty="0"/>
              <a:t>na nové situace či požadavky</a:t>
            </a:r>
            <a:r>
              <a:rPr lang="cs-CZ" dirty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Schopnost učit se</a:t>
            </a:r>
            <a:r>
              <a:rPr lang="cs-CZ" dirty="0"/>
              <a:t>:</a:t>
            </a:r>
          </a:p>
          <a:p>
            <a:pPr>
              <a:spcBef>
                <a:spcPts val="1200"/>
              </a:spcBef>
            </a:pPr>
            <a:r>
              <a:rPr lang="cs-CZ" dirty="0"/>
              <a:t>Schopnost </a:t>
            </a:r>
            <a:r>
              <a:rPr lang="cs-CZ" b="1" dirty="0"/>
              <a:t>zpracovávat nové informace </a:t>
            </a:r>
            <a:r>
              <a:rPr lang="cs-CZ" dirty="0"/>
              <a:t>a integrovat je </a:t>
            </a:r>
            <a:br>
              <a:rPr lang="cs-CZ" dirty="0"/>
            </a:br>
            <a:r>
              <a:rPr lang="cs-CZ" dirty="0"/>
              <a:t>do stávajících znalostí či zkušeností.</a:t>
            </a:r>
          </a:p>
          <a:p>
            <a:pPr marL="0" indent="0">
              <a:buNone/>
            </a:pPr>
            <a:r>
              <a:rPr lang="cs-CZ" b="1" dirty="0"/>
              <a:t>Připravenost na spolupráci</a:t>
            </a:r>
            <a:r>
              <a:rPr lang="cs-CZ" dirty="0"/>
              <a:t>:</a:t>
            </a:r>
          </a:p>
          <a:p>
            <a:r>
              <a:rPr lang="cs-CZ" dirty="0" err="1"/>
              <a:t>Docilita</a:t>
            </a:r>
            <a:r>
              <a:rPr lang="cs-CZ" dirty="0"/>
              <a:t> často znamená také </a:t>
            </a:r>
            <a:r>
              <a:rPr lang="cs-CZ" b="1" dirty="0"/>
              <a:t>ochotu naslouchat a respektovat vedení nebo rady ostatních.</a:t>
            </a:r>
          </a:p>
          <a:p>
            <a:pPr>
              <a:spcBef>
                <a:spcPts val="1200"/>
              </a:spcBef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FB8EB-0CCD-4080-BEC2-A225B2EC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SMĚRY V PEDAGOGICE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7C88F2-7920-4048-B233-D781D3C6A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Tradiční pedagogika</a:t>
            </a:r>
            <a:r>
              <a:rPr lang="cs-CZ" dirty="0"/>
              <a:t>:</a:t>
            </a:r>
          </a:p>
          <a:p>
            <a:pPr lvl="1"/>
            <a:r>
              <a:rPr lang="cs-CZ" sz="2800" dirty="0"/>
              <a:t>Historicky jeden z nejstarších přístupů.</a:t>
            </a:r>
          </a:p>
          <a:p>
            <a:pPr lvl="1"/>
            <a:r>
              <a:rPr lang="cs-CZ" sz="2800" dirty="0"/>
              <a:t>Důraz na </a:t>
            </a:r>
            <a:r>
              <a:rPr lang="cs-CZ" sz="2800" b="1" dirty="0"/>
              <a:t>předávání znalostí</a:t>
            </a:r>
            <a:r>
              <a:rPr lang="cs-CZ" sz="2800" dirty="0"/>
              <a:t>, </a:t>
            </a:r>
            <a:r>
              <a:rPr lang="cs-CZ" sz="2800" b="1" dirty="0"/>
              <a:t>disciplínu</a:t>
            </a:r>
            <a:r>
              <a:rPr lang="cs-CZ" sz="2800" dirty="0"/>
              <a:t> a </a:t>
            </a:r>
            <a:r>
              <a:rPr lang="cs-CZ" sz="2800" b="1" dirty="0"/>
              <a:t>autoritu učitele</a:t>
            </a:r>
            <a:r>
              <a:rPr lang="cs-CZ" sz="2800" dirty="0"/>
              <a:t>.</a:t>
            </a:r>
          </a:p>
          <a:p>
            <a:r>
              <a:rPr lang="cs-CZ" b="1" dirty="0"/>
              <a:t>Reformní pedagogika</a:t>
            </a:r>
            <a:r>
              <a:rPr lang="cs-CZ" dirty="0"/>
              <a:t>:</a:t>
            </a:r>
          </a:p>
          <a:p>
            <a:pPr lvl="1"/>
            <a:r>
              <a:rPr lang="cs-CZ" sz="2800" dirty="0"/>
              <a:t>Kritika tradičního vzdělávání, klade důraz na </a:t>
            </a:r>
            <a:r>
              <a:rPr lang="cs-CZ" sz="2800" b="1" dirty="0"/>
              <a:t>individuální</a:t>
            </a:r>
            <a:r>
              <a:rPr lang="cs-CZ" sz="2800" dirty="0"/>
              <a:t> </a:t>
            </a:r>
            <a:r>
              <a:rPr lang="cs-CZ" sz="2800" b="1" dirty="0"/>
              <a:t>přístup a potřeby žáka</a:t>
            </a:r>
            <a:r>
              <a:rPr lang="cs-CZ" sz="2800" dirty="0"/>
              <a:t>. Hlavním cílem je </a:t>
            </a:r>
            <a:r>
              <a:rPr lang="cs-CZ" sz="2800" b="1" dirty="0"/>
              <a:t>rozvoj</a:t>
            </a:r>
            <a:r>
              <a:rPr lang="cs-CZ" sz="2800" dirty="0"/>
              <a:t> celého člověka – nejen jeho </a:t>
            </a:r>
            <a:r>
              <a:rPr lang="cs-CZ" sz="2800" b="1" dirty="0"/>
              <a:t>intelektu, </a:t>
            </a:r>
            <a:r>
              <a:rPr lang="cs-CZ" sz="2800" dirty="0"/>
              <a:t>ale také </a:t>
            </a:r>
            <a:r>
              <a:rPr lang="cs-CZ" sz="2800" b="1" dirty="0"/>
              <a:t>emocí</a:t>
            </a:r>
            <a:r>
              <a:rPr lang="cs-CZ" sz="2800" dirty="0"/>
              <a:t>, </a:t>
            </a:r>
            <a:r>
              <a:rPr lang="cs-CZ" sz="2800" b="1" dirty="0"/>
              <a:t>kreativity </a:t>
            </a:r>
            <a:br>
              <a:rPr lang="cs-CZ" sz="2800" b="1" dirty="0"/>
            </a:br>
            <a:r>
              <a:rPr lang="cs-CZ" sz="2800" dirty="0"/>
              <a:t>a </a:t>
            </a:r>
            <a:r>
              <a:rPr lang="cs-CZ" sz="2800" b="1" dirty="0"/>
              <a:t>sociálních dovedností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69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FB8EB-0CCD-4080-BEC2-A225B2EC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/>
                </a:solidFill>
              </a:rPr>
              <a:t>SMĚRY V PEDAGOGICE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7C88F2-7920-4048-B233-D781D3C6A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Sociální pedagogika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Důležitá ve vzdělávání </a:t>
            </a:r>
            <a:r>
              <a:rPr lang="cs-CZ" b="1" dirty="0"/>
              <a:t>sociálně znevýhodněných skupin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Zaměřuje na </a:t>
            </a:r>
            <a:r>
              <a:rPr lang="cs-CZ" b="1" dirty="0"/>
              <a:t>podporu jedinců, komunit a společnosti</a:t>
            </a:r>
            <a:r>
              <a:rPr lang="cs-CZ" dirty="0"/>
              <a:t> jako celku </a:t>
            </a:r>
            <a:r>
              <a:rPr lang="cs-CZ" b="1" dirty="0"/>
              <a:t>s cílem posilovat sociální soudržnost a předcházet sociálním problémům</a:t>
            </a:r>
            <a:r>
              <a:rPr lang="cs-CZ" dirty="0"/>
              <a:t>. </a:t>
            </a:r>
          </a:p>
          <a:p>
            <a:r>
              <a:rPr lang="cs-CZ" b="1" dirty="0"/>
              <a:t>Speciální pedagogika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Věnuje se vzdělávání a </a:t>
            </a:r>
            <a:r>
              <a:rPr lang="cs-CZ" b="1" dirty="0"/>
              <a:t>podpoře jedinců </a:t>
            </a:r>
            <a:r>
              <a:rPr lang="cs-CZ" dirty="0"/>
              <a:t>s různými </a:t>
            </a:r>
            <a:r>
              <a:rPr lang="cs-CZ" b="1" dirty="0"/>
              <a:t>speciálními vzdělávacími potřebami  </a:t>
            </a:r>
            <a:r>
              <a:rPr lang="cs-CZ" dirty="0"/>
              <a:t>(postižení mentální, fyzické, smyslové či emocionální, nebo trpí specifickými poruchami učení či chování).</a:t>
            </a:r>
          </a:p>
          <a:p>
            <a:r>
              <a:rPr lang="cs-CZ" b="1" dirty="0"/>
              <a:t>Experimentální pedagogika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Klade důraz na </a:t>
            </a:r>
            <a:r>
              <a:rPr lang="cs-CZ" b="1" dirty="0"/>
              <a:t>využití experimentů a empirických metod </a:t>
            </a:r>
            <a:r>
              <a:rPr lang="cs-CZ" dirty="0"/>
              <a:t>k ověřování vzdělávacích postupů. </a:t>
            </a:r>
            <a:r>
              <a:rPr lang="cs-CZ" b="1" dirty="0"/>
              <a:t>Cílem je </a:t>
            </a:r>
            <a:r>
              <a:rPr lang="cs-CZ" dirty="0"/>
              <a:t>získat </a:t>
            </a:r>
            <a:r>
              <a:rPr lang="cs-CZ" b="1" dirty="0"/>
              <a:t>nové poznatky </a:t>
            </a:r>
            <a:r>
              <a:rPr lang="cs-CZ" dirty="0"/>
              <a:t>o </a:t>
            </a:r>
            <a:r>
              <a:rPr lang="cs-CZ" b="1" dirty="0"/>
              <a:t>vzdělávání a výchově, </a:t>
            </a:r>
            <a:r>
              <a:rPr lang="cs-CZ" dirty="0"/>
              <a:t>ověřit teorie a metody, a zlepšit tak efektivitu pedagogických postupů.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78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dirty="0"/>
              <a:t>Zahrnuje rozmanité </a:t>
            </a:r>
            <a:r>
              <a:rPr lang="cs-CZ" b="1" dirty="0"/>
              <a:t>disciplíny</a:t>
            </a:r>
            <a:r>
              <a:rPr lang="cs-CZ" dirty="0"/>
              <a:t>, které se zabývají </a:t>
            </a:r>
            <a:r>
              <a:rPr lang="cs-CZ" b="1" dirty="0"/>
              <a:t>různými aspekty výchovy</a:t>
            </a:r>
            <a:r>
              <a:rPr lang="cs-CZ" dirty="0"/>
              <a:t>, </a:t>
            </a:r>
            <a:r>
              <a:rPr lang="cs-CZ" b="1" dirty="0"/>
              <a:t>vzdělávání a učení.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ZÁKLADNÍ PEDAGOGICKÉ VĚDY</a:t>
            </a:r>
            <a:r>
              <a:rPr lang="cs-CZ" dirty="0">
                <a:solidFill>
                  <a:schemeClr val="accent3"/>
                </a:solidFill>
              </a:rPr>
              <a:t>:</a:t>
            </a:r>
          </a:p>
          <a:p>
            <a:r>
              <a:rPr lang="cs-CZ" b="1" dirty="0"/>
              <a:t>Obecná pedagogika</a:t>
            </a:r>
            <a:r>
              <a:rPr lang="cs-CZ" dirty="0"/>
              <a:t>: Zkoumá </a:t>
            </a:r>
            <a:r>
              <a:rPr lang="cs-CZ" b="1" dirty="0"/>
              <a:t>základní principy výchovy</a:t>
            </a:r>
            <a:r>
              <a:rPr lang="cs-CZ" dirty="0"/>
              <a:t>, </a:t>
            </a:r>
            <a:r>
              <a:rPr lang="cs-CZ" b="1" dirty="0"/>
              <a:t>vzdělávání </a:t>
            </a:r>
            <a:br>
              <a:rPr lang="cs-CZ" dirty="0"/>
            </a:br>
            <a:r>
              <a:rPr lang="cs-CZ" dirty="0"/>
              <a:t>a </a:t>
            </a:r>
            <a:r>
              <a:rPr lang="cs-CZ" b="1" dirty="0"/>
              <a:t>vyučování.</a:t>
            </a:r>
          </a:p>
          <a:p>
            <a:r>
              <a:rPr lang="cs-CZ" b="1" dirty="0"/>
              <a:t>Didaktika</a:t>
            </a:r>
            <a:r>
              <a:rPr lang="cs-CZ" dirty="0"/>
              <a:t>: Zabývá se </a:t>
            </a:r>
            <a:r>
              <a:rPr lang="cs-CZ" b="1" dirty="0"/>
              <a:t>metodami </a:t>
            </a:r>
            <a:r>
              <a:rPr lang="cs-CZ" dirty="0"/>
              <a:t>a procesy </a:t>
            </a:r>
            <a:r>
              <a:rPr lang="cs-CZ" b="1" dirty="0"/>
              <a:t>výuky.</a:t>
            </a:r>
          </a:p>
          <a:p>
            <a:r>
              <a:rPr lang="cs-CZ" b="1" dirty="0"/>
              <a:t>Filozofie výchovy</a:t>
            </a:r>
            <a:r>
              <a:rPr lang="cs-CZ" dirty="0"/>
              <a:t>: Analyzuje filozofické základy výchovy.</a:t>
            </a:r>
          </a:p>
          <a:p>
            <a:r>
              <a:rPr lang="cs-CZ" b="1" dirty="0"/>
              <a:t>Historie pedagogiky: </a:t>
            </a:r>
            <a:r>
              <a:rPr lang="cs-CZ" dirty="0"/>
              <a:t>Sleduje vývoj </a:t>
            </a:r>
            <a:r>
              <a:rPr lang="cs-CZ" b="1" dirty="0"/>
              <a:t>vzdělávání v historickém kontextu</a:t>
            </a:r>
            <a:r>
              <a:rPr lang="cs-CZ" dirty="0"/>
              <a:t>. </a:t>
            </a:r>
          </a:p>
          <a:p>
            <a:r>
              <a:rPr lang="cs-CZ" b="1" dirty="0"/>
              <a:t>Sociální pedagogika: </a:t>
            </a:r>
            <a:r>
              <a:rPr lang="cs-CZ" dirty="0"/>
              <a:t>Zabývá se </a:t>
            </a:r>
            <a:r>
              <a:rPr lang="cs-CZ" b="1" dirty="0"/>
              <a:t>vztahem mezi výchovou a společností</a:t>
            </a:r>
            <a:r>
              <a:rPr lang="cs-CZ" dirty="0"/>
              <a:t>.</a:t>
            </a:r>
          </a:p>
          <a:p>
            <a:pPr marL="0" indent="0">
              <a:spcBef>
                <a:spcPts val="12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HRANIČNÍ PEDAGOGICKÉ VĚDY 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/>
              <a:t>propojují pedagogiku s jinými disciplínami:</a:t>
            </a:r>
          </a:p>
          <a:p>
            <a:r>
              <a:rPr lang="cs-CZ" b="1" dirty="0"/>
              <a:t>Pedagogická psychologie</a:t>
            </a:r>
            <a:r>
              <a:rPr lang="cs-CZ" dirty="0"/>
              <a:t>: Studuje psychologické procesy spojené s učením a výukou.</a:t>
            </a:r>
          </a:p>
          <a:p>
            <a:r>
              <a:rPr lang="cs-CZ" b="1" dirty="0"/>
              <a:t>Pedagogická sociologie</a:t>
            </a:r>
            <a:r>
              <a:rPr lang="cs-CZ" dirty="0"/>
              <a:t>: Analyzuje vlivy sociálního prostředí </a:t>
            </a:r>
            <a:br>
              <a:rPr lang="cs-CZ" dirty="0"/>
            </a:br>
            <a:r>
              <a:rPr lang="cs-CZ" dirty="0"/>
              <a:t>na vzdělávání.</a:t>
            </a:r>
          </a:p>
          <a:p>
            <a:r>
              <a:rPr lang="cs-CZ" b="1" dirty="0"/>
              <a:t>Pedagogická antropologie</a:t>
            </a:r>
            <a:r>
              <a:rPr lang="cs-CZ" dirty="0"/>
              <a:t>: Zabývá se člověkem jako výchovnou bytostí.</a:t>
            </a:r>
          </a:p>
          <a:p>
            <a:pPr marL="0" indent="0">
              <a:spcBef>
                <a:spcPts val="12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2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1000550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APLIKOVANÉ PEDAGOGICKÉ VĚDY </a:t>
            </a:r>
            <a:r>
              <a:rPr lang="cs-CZ" dirty="0"/>
              <a:t>se zaměřují na praktické využití pedagogických poznatků</a:t>
            </a:r>
            <a:r>
              <a:rPr lang="cs-CZ" b="1" dirty="0"/>
              <a:t>:</a:t>
            </a:r>
          </a:p>
          <a:p>
            <a:r>
              <a:rPr lang="cs-CZ" b="1" dirty="0"/>
              <a:t>Speciální pedagogika: </a:t>
            </a:r>
            <a:r>
              <a:rPr lang="cs-CZ" dirty="0"/>
              <a:t>Věnuje se vzdělávání dětí se speciálními potřebami.</a:t>
            </a:r>
          </a:p>
          <a:p>
            <a:r>
              <a:rPr lang="cs-CZ" b="1" dirty="0"/>
              <a:t>Andragogika: </a:t>
            </a:r>
            <a:r>
              <a:rPr lang="cs-CZ" dirty="0"/>
              <a:t>Zabývá se vzděláváním dospělých.</a:t>
            </a:r>
          </a:p>
          <a:p>
            <a:r>
              <a:rPr lang="cs-CZ" b="1" dirty="0" err="1"/>
              <a:t>Gerontagogika</a:t>
            </a:r>
            <a:r>
              <a:rPr lang="cs-CZ" b="1" dirty="0"/>
              <a:t>: </a:t>
            </a:r>
            <a:r>
              <a:rPr lang="cs-CZ" dirty="0"/>
              <a:t>Zaměřuje se na vzdělávání seniorů.</a:t>
            </a:r>
          </a:p>
          <a:p>
            <a:r>
              <a:rPr lang="cs-CZ" b="1" dirty="0"/>
              <a:t>Poradenská pedagogika: </a:t>
            </a:r>
            <a:r>
              <a:rPr lang="cs-CZ" dirty="0"/>
              <a:t>Poskytuje podporu při řešení vzdělávacích a výchovných problémů.</a:t>
            </a:r>
          </a:p>
          <a:p>
            <a:r>
              <a:rPr lang="cs-CZ" b="1" dirty="0" err="1"/>
              <a:t>Enviromentální</a:t>
            </a:r>
            <a:r>
              <a:rPr lang="cs-CZ" b="1" dirty="0"/>
              <a:t> pedagogika: </a:t>
            </a:r>
            <a:r>
              <a:rPr lang="cs-CZ" dirty="0"/>
              <a:t>Zkoumá výchovu k odpovědnému přístupu k životnímu prostředí.</a:t>
            </a:r>
          </a:p>
        </p:txBody>
      </p:sp>
    </p:spTree>
    <p:extLst>
      <p:ext uri="{BB962C8B-B14F-4D97-AF65-F5344CB8AC3E}">
        <p14:creationId xmlns:p14="http://schemas.microsoft.com/office/powerpoint/2010/main" val="270468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B972C-F149-40BD-883D-8C017DA5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SOUSTAVA PEDAGOGICKÝCH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2FA62-82BD-4296-BBD6-A2B1FB8C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601" y="1800458"/>
            <a:ext cx="100055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3"/>
                </a:solidFill>
              </a:rPr>
              <a:t>POMOCNÉ (PODPŮRNÉ) PEDAGOGICKÉ VĚDY</a:t>
            </a:r>
          </a:p>
          <a:p>
            <a:pPr marL="0" indent="0">
              <a:buNone/>
            </a:pPr>
            <a:r>
              <a:rPr lang="cs-CZ" b="1" dirty="0"/>
              <a:t>Filosofie v pedagogice</a:t>
            </a:r>
          </a:p>
          <a:p>
            <a:r>
              <a:rPr lang="cs-CZ" dirty="0"/>
              <a:t>Se zabývá základními otázkami </a:t>
            </a:r>
            <a:r>
              <a:rPr lang="cs-CZ" b="1" dirty="0"/>
              <a:t>smyslu výchovy, cílů vzdělávání </a:t>
            </a:r>
            <a:br>
              <a:rPr lang="cs-CZ" b="1" dirty="0"/>
            </a:br>
            <a:r>
              <a:rPr lang="cs-CZ" b="1" dirty="0"/>
              <a:t>a hodnot</a:t>
            </a:r>
            <a:r>
              <a:rPr lang="cs-CZ" dirty="0"/>
              <a:t>, které by měly být podporovány.</a:t>
            </a:r>
          </a:p>
          <a:p>
            <a:r>
              <a:rPr lang="cs-CZ" dirty="0"/>
              <a:t>Přispívá k </a:t>
            </a:r>
            <a:r>
              <a:rPr lang="cs-CZ" b="1" dirty="0"/>
              <a:t>analýze etických a morálních otázek spojených </a:t>
            </a:r>
            <a:br>
              <a:rPr lang="cs-CZ" b="1" dirty="0"/>
            </a:br>
            <a:r>
              <a:rPr lang="cs-CZ" b="1" dirty="0"/>
              <a:t>s výchovou</a:t>
            </a:r>
            <a:r>
              <a:rPr lang="cs-CZ" dirty="0"/>
              <a:t> (např. vztah autority a svobody, role spravedlnosti ve vzdělávání).</a:t>
            </a:r>
          </a:p>
          <a:p>
            <a:r>
              <a:rPr lang="cs-CZ" dirty="0"/>
              <a:t>Hlavní filosofické směry, které ovlivnily pedagogiku: humanismus, pragmatismus, existencialismus či kritická teorie.</a:t>
            </a:r>
          </a:p>
        </p:txBody>
      </p:sp>
    </p:spTree>
    <p:extLst>
      <p:ext uri="{BB962C8B-B14F-4D97-AF65-F5344CB8AC3E}">
        <p14:creationId xmlns:p14="http://schemas.microsoft.com/office/powerpoint/2010/main" val="291770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sign šablony připomínající plachty a oblohu">
  <a:themeElements>
    <a:clrScheme name="Běžící tex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375_TF03460508.potx" id="{37B8FC1C-BBDB-4E5C-BB79-372EEA00B9A8}" vid="{71547C2E-9581-4D3B-90DE-695FF04FD519}"/>
    </a:ext>
  </a:extLst>
</a:theme>
</file>

<file path=ppt/theme/theme2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40262f94-9f35-4ac3-9a90-690165a166b7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4f35948-e619-41b3-aa29-22878b09cfd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2390</Words>
  <Application>Microsoft Office PowerPoint</Application>
  <PresentationFormat>Širokoúhlá obrazovka</PresentationFormat>
  <Paragraphs>216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</vt:lpstr>
      <vt:lpstr>Design šablony připomínající plachty a oblohu</vt:lpstr>
      <vt:lpstr>ZÁKLADY PEDAGOGIKY</vt:lpstr>
      <vt:lpstr>PEDAGOGIKA</vt:lpstr>
      <vt:lpstr>VZNIK PEDAGOGIKY</vt:lpstr>
      <vt:lpstr>SMĚRY V PEDAGOGICE</vt:lpstr>
      <vt:lpstr>SMĚRY V PEDAGOGICE</vt:lpstr>
      <vt:lpstr>SOUSTAVA PEDAGOGICKÝCH VĚD</vt:lpstr>
      <vt:lpstr>SOUSTAVA PEDAGOGICKÝCH VĚD</vt:lpstr>
      <vt:lpstr>SOUSTAVA PEDAGOGICKÝCH VĚD</vt:lpstr>
      <vt:lpstr>SOUSTAVA PEDAGOGICKÝCH VĚD</vt:lpstr>
      <vt:lpstr>SOUSTAVA PEDAGOGICKÝCH VĚD</vt:lpstr>
      <vt:lpstr>SOUSTAVA PEDAGOGICKÝCH VĚD</vt:lpstr>
      <vt:lpstr>SLOŽKY VÝCHOVY</vt:lpstr>
      <vt:lpstr>SLOŽKY VÝCHOVY</vt:lpstr>
      <vt:lpstr>SLOŽKY VÝCHOVY</vt:lpstr>
      <vt:lpstr>PRINCIPY VÝCHOVY</vt:lpstr>
      <vt:lpstr>PRINCIPY VÝCHOVY</vt:lpstr>
      <vt:lpstr>FORMY VÝCHOVY</vt:lpstr>
      <vt:lpstr>METODY VÝCHOVY</vt:lpstr>
      <vt:lpstr>KOMPETENCE VYCHOVÁVANÉHO</vt:lpstr>
      <vt:lpstr>KOMPETENCE VYCHOVÁVANÉHO</vt:lpstr>
      <vt:lpstr>KOMPETENCE VYCHOVATELE</vt:lpstr>
      <vt:lpstr>KOMPETENCE VYCHOVATELE</vt:lpstr>
      <vt:lpstr>ANDRAGOGIKA</vt:lpstr>
      <vt:lpstr>VZNIK ANDRAGOGIKY </vt:lpstr>
      <vt:lpstr>KLÍČOVÉ OBLASTI ANDRAGOGIKY</vt:lpstr>
      <vt:lpstr>KLÍČOVÉ OBLASTI ANDRAGOGIKY</vt:lpstr>
      <vt:lpstr>MOTIVACE K UČENÍ DOSPĚLÝCH </vt:lpstr>
      <vt:lpstr>MOTIVACE K UČENÍ DOSPĚLÝCH </vt:lpstr>
      <vt:lpstr>MOTIVACE K UČENÍ DOSPĚLÝCH </vt:lpstr>
      <vt:lpstr>MOTIVACE K UČENÍ DOSPĚLÝCH </vt:lpstr>
      <vt:lpstr>GERONTAGOGIKA</vt:lpstr>
      <vt:lpstr>VZNIK GERONTAGOGIKY</vt:lpstr>
      <vt:lpstr>KLÍČOVÉ OBLASTI GERONTAGOGIKY</vt:lpstr>
      <vt:lpstr>KLÍČOVÉ OBLASTI GERONTAGOGIKY</vt:lpstr>
      <vt:lpstr>CÍLE GERONTAGOGIKY</vt:lpstr>
      <vt:lpstr>DOCILITA</vt:lpstr>
      <vt:lpstr>KLÍČOVÉ ASPEKTY DOCILITY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PEDAGOGIKY</dc:title>
  <dc:creator>Mynaříková Eva, Mgr. Ph.D.</dc:creator>
  <cp:lastModifiedBy>Veronika Slováček Hagenová</cp:lastModifiedBy>
  <cp:revision>47</cp:revision>
  <cp:lastPrinted>2025-03-26T07:26:00Z</cp:lastPrinted>
  <dcterms:created xsi:type="dcterms:W3CDTF">2025-03-10T18:34:13Z</dcterms:created>
  <dcterms:modified xsi:type="dcterms:W3CDTF">2025-04-07T05:08:54Z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