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handoutMasterIdLst>
    <p:handoutMasterId r:id="rId73"/>
  </p:handoutMasterIdLst>
  <p:sldIdLst>
    <p:sldId id="261" r:id="rId2"/>
    <p:sldId id="257" r:id="rId3"/>
    <p:sldId id="271" r:id="rId4"/>
    <p:sldId id="272" r:id="rId5"/>
    <p:sldId id="274" r:id="rId6"/>
    <p:sldId id="273" r:id="rId7"/>
    <p:sldId id="266" r:id="rId8"/>
    <p:sldId id="275" r:id="rId9"/>
    <p:sldId id="288" r:id="rId10"/>
    <p:sldId id="289" r:id="rId11"/>
    <p:sldId id="290" r:id="rId12"/>
    <p:sldId id="291" r:id="rId13"/>
    <p:sldId id="293" r:id="rId14"/>
    <p:sldId id="314" r:id="rId15"/>
    <p:sldId id="316" r:id="rId16"/>
    <p:sldId id="319" r:id="rId17"/>
    <p:sldId id="331" r:id="rId18"/>
    <p:sldId id="327" r:id="rId19"/>
    <p:sldId id="332" r:id="rId20"/>
    <p:sldId id="333" r:id="rId21"/>
    <p:sldId id="334" r:id="rId22"/>
    <p:sldId id="335" r:id="rId23"/>
    <p:sldId id="336" r:id="rId24"/>
    <p:sldId id="338" r:id="rId25"/>
    <p:sldId id="340" r:id="rId26"/>
    <p:sldId id="341" r:id="rId27"/>
    <p:sldId id="342" r:id="rId28"/>
    <p:sldId id="343" r:id="rId29"/>
    <p:sldId id="345" r:id="rId30"/>
    <p:sldId id="347" r:id="rId31"/>
    <p:sldId id="352" r:id="rId32"/>
    <p:sldId id="351" r:id="rId33"/>
    <p:sldId id="353" r:id="rId34"/>
    <p:sldId id="354" r:id="rId35"/>
    <p:sldId id="356" r:id="rId36"/>
    <p:sldId id="355" r:id="rId37"/>
    <p:sldId id="357" r:id="rId38"/>
    <p:sldId id="358" r:id="rId39"/>
    <p:sldId id="359" r:id="rId40"/>
    <p:sldId id="294" r:id="rId41"/>
    <p:sldId id="295" r:id="rId42"/>
    <p:sldId id="296" r:id="rId43"/>
    <p:sldId id="297" r:id="rId44"/>
    <p:sldId id="298" r:id="rId45"/>
    <p:sldId id="302" r:id="rId46"/>
    <p:sldId id="320" r:id="rId47"/>
    <p:sldId id="321" r:id="rId48"/>
    <p:sldId id="322" r:id="rId49"/>
    <p:sldId id="360" r:id="rId50"/>
    <p:sldId id="281" r:id="rId51"/>
    <p:sldId id="282" r:id="rId52"/>
    <p:sldId id="284" r:id="rId53"/>
    <p:sldId id="287" r:id="rId54"/>
    <p:sldId id="303" r:id="rId55"/>
    <p:sldId id="286" r:id="rId56"/>
    <p:sldId id="277" r:id="rId57"/>
    <p:sldId id="276" r:id="rId58"/>
    <p:sldId id="278" r:id="rId59"/>
    <p:sldId id="279" r:id="rId60"/>
    <p:sldId id="304" r:id="rId61"/>
    <p:sldId id="305" r:id="rId62"/>
    <p:sldId id="307" r:id="rId63"/>
    <p:sldId id="306" r:id="rId64"/>
    <p:sldId id="308" r:id="rId65"/>
    <p:sldId id="309" r:id="rId66"/>
    <p:sldId id="310" r:id="rId67"/>
    <p:sldId id="324" r:id="rId68"/>
    <p:sldId id="312" r:id="rId69"/>
    <p:sldId id="313" r:id="rId70"/>
    <p:sldId id="301" r:id="rId71"/>
  </p:sldIdLst>
  <p:sldSz cx="12192000" cy="6858000"/>
  <p:notesSz cx="6858000" cy="9144000"/>
  <p:defaultTextStyle>
    <a:defPPr rtl="0">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naříková Eva, Mgr. Ph.D." initials="MEMP" lastIdx="1" clrIdx="0">
    <p:extLst>
      <p:ext uri="{19B8F6BF-5375-455C-9EA6-DF929625EA0E}">
        <p15:presenceInfo xmlns:p15="http://schemas.microsoft.com/office/powerpoint/2012/main" userId="S-1-5-21-3235725483-946342318-385047971-37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706" autoAdjust="0"/>
  </p:normalViewPr>
  <p:slideViewPr>
    <p:cSldViewPr snapToGrid="0">
      <p:cViewPr varScale="1">
        <p:scale>
          <a:sx n="165" d="100"/>
          <a:sy n="165" d="100"/>
        </p:scale>
        <p:origin x="108" y="140"/>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0" d="100"/>
          <a:sy n="70" d="100"/>
        </p:scale>
        <p:origin x="4134"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Determinanty zdraví</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678-4D58-AA06-C3EA00D10D3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D678-4D58-AA06-C3EA00D10D38}"/>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678-4D58-AA06-C3EA00D10D38}"/>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D678-4D58-AA06-C3EA00D10D38}"/>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cs-CZ"/>
                </a:p>
              </c:txPr>
              <c:dLblPos val="outEnd"/>
              <c:showLegendKey val="0"/>
              <c:showVal val="0"/>
              <c:showCatName val="1"/>
              <c:showSerName val="0"/>
              <c:showPercent val="0"/>
              <c:showBubbleSize val="0"/>
              <c:extLst>
                <c:ext xmlns:c16="http://schemas.microsoft.com/office/drawing/2014/chart" uri="{C3380CC4-5D6E-409C-BE32-E72D297353CC}">
                  <c16:uniqueId val="{00000005-D678-4D58-AA06-C3EA00D10D38}"/>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cs-CZ"/>
                </a:p>
              </c:txPr>
              <c:dLblPos val="outEnd"/>
              <c:showLegendKey val="0"/>
              <c:showVal val="0"/>
              <c:showCatName val="1"/>
              <c:showSerName val="0"/>
              <c:showPercent val="0"/>
              <c:showBubbleSize val="0"/>
              <c:extLst>
                <c:ext xmlns:c16="http://schemas.microsoft.com/office/drawing/2014/chart" uri="{C3380CC4-5D6E-409C-BE32-E72D297353CC}">
                  <c16:uniqueId val="{00000006-D678-4D58-AA06-C3EA00D10D38}"/>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cs-CZ"/>
                </a:p>
              </c:txPr>
              <c:dLblPos val="outEnd"/>
              <c:showLegendKey val="0"/>
              <c:showVal val="0"/>
              <c:showCatName val="1"/>
              <c:showSerName val="0"/>
              <c:showPercent val="0"/>
              <c:showBubbleSize val="0"/>
              <c:extLst>
                <c:ext xmlns:c16="http://schemas.microsoft.com/office/drawing/2014/chart" uri="{C3380CC4-5D6E-409C-BE32-E72D297353CC}">
                  <c16:uniqueId val="{00000007-D678-4D58-AA06-C3EA00D10D38}"/>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cs-CZ"/>
                </a:p>
              </c:txPr>
              <c:dLblPos val="outEnd"/>
              <c:showLegendKey val="0"/>
              <c:showVal val="0"/>
              <c:showCatName val="1"/>
              <c:showSerName val="0"/>
              <c:showPercent val="0"/>
              <c:showBubbleSize val="0"/>
              <c:extLst>
                <c:ext xmlns:c16="http://schemas.microsoft.com/office/drawing/2014/chart" uri="{C3380CC4-5D6E-409C-BE32-E72D297353CC}">
                  <c16:uniqueId val="{00000004-D678-4D58-AA06-C3EA00D10D38}"/>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List1!$A$2:$A$5</c:f>
              <c:strCache>
                <c:ptCount val="4"/>
                <c:pt idx="0">
                  <c:v>Zdravotní péče</c:v>
                </c:pt>
                <c:pt idx="1">
                  <c:v>Genetické vlivy</c:v>
                </c:pt>
                <c:pt idx="2">
                  <c:v>Životní prostředí</c:v>
                </c:pt>
                <c:pt idx="3">
                  <c:v>Životní styl</c:v>
                </c:pt>
              </c:strCache>
            </c:strRef>
          </c:cat>
          <c:val>
            <c:numRef>
              <c:f>List1!$B$2:$B$5</c:f>
              <c:numCache>
                <c:formatCode>0%</c:formatCode>
                <c:ptCount val="4"/>
                <c:pt idx="0">
                  <c:v>0.1</c:v>
                </c:pt>
                <c:pt idx="1">
                  <c:v>0.2</c:v>
                </c:pt>
                <c:pt idx="2">
                  <c:v>0.2</c:v>
                </c:pt>
                <c:pt idx="3">
                  <c:v>0.5</c:v>
                </c:pt>
              </c:numCache>
            </c:numRef>
          </c:val>
          <c:extLst>
            <c:ext xmlns:c16="http://schemas.microsoft.com/office/drawing/2014/chart" uri="{C3380CC4-5D6E-409C-BE32-E72D297353CC}">
              <c16:uniqueId val="{00000000-D678-4D58-AA06-C3EA00D10D38}"/>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9005708-FB3A-40DB-8DFF-AAF7C27DC961}" type="datetime1">
              <a:rPr lang="cs-CZ" smtClean="0"/>
              <a:t>24.02.2025</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604A0D4-B89B-4ADD-AF9E-38636B40EE4E}" type="slidenum">
              <a:rPr lang="cs-CZ" smtClean="0"/>
              <a:t>‹#›</a:t>
            </a:fld>
            <a:endParaRPr lang="cs-CZ"/>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cs-CZ" noProof="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752B4D9-8D2A-4183-8CC2-4D15CBCC0C07}" type="datetime1">
              <a:rPr lang="cs-CZ" noProof="0" smtClean="0"/>
              <a:t>24.02.2025</a:t>
            </a:fld>
            <a:endParaRPr lang="cs-CZ" noProof="0"/>
          </a:p>
        </p:txBody>
      </p:sp>
      <p:sp>
        <p:nvSpPr>
          <p:cNvPr id="4" name="Zástupný symbol obrázku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cs-CZ" noProof="0"/>
          </a:p>
        </p:txBody>
      </p:sp>
      <p:sp>
        <p:nvSpPr>
          <p:cNvPr id="5" name="Zástupný symbol pro poznámky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cs-CZ" dirty="0"/>
              <a:t>Upravte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cs-CZ" noProof="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2869989-EB00-4EE7-BCB5-25BDC5BB29F8}" type="slidenum">
              <a:rPr lang="cs-CZ" noProof="0" smtClean="0"/>
              <a:t>‹#›</a:t>
            </a:fld>
            <a:endParaRPr lang="cs-CZ" noProof="0"/>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rtl="0"/>
            <a:fld id="{82869989-EB00-4EE7-BCB5-25BDC5BB29F8}" type="slidenum">
              <a:rPr lang="cs-CZ" smtClean="0"/>
              <a:t>1</a:t>
            </a:fld>
            <a:endParaRPr lang="cs-CZ"/>
          </a:p>
        </p:txBody>
      </p:sp>
    </p:spTree>
    <p:extLst>
      <p:ext uri="{BB962C8B-B14F-4D97-AF65-F5344CB8AC3E}">
        <p14:creationId xmlns:p14="http://schemas.microsoft.com/office/powerpoint/2010/main" val="313937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10</a:t>
            </a:fld>
            <a:endParaRPr lang="cs-CZ"/>
          </a:p>
        </p:txBody>
      </p:sp>
    </p:spTree>
    <p:extLst>
      <p:ext uri="{BB962C8B-B14F-4D97-AF65-F5344CB8AC3E}">
        <p14:creationId xmlns:p14="http://schemas.microsoft.com/office/powerpoint/2010/main" val="2057303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rtl="0"/>
            <a:fld id="{82869989-EB00-4EE7-BCB5-25BDC5BB29F8}" type="slidenum">
              <a:rPr lang="cs-CZ" smtClean="0"/>
              <a:t>13</a:t>
            </a:fld>
            <a:endParaRPr lang="cs-CZ"/>
          </a:p>
        </p:txBody>
      </p:sp>
    </p:spTree>
    <p:extLst>
      <p:ext uri="{BB962C8B-B14F-4D97-AF65-F5344CB8AC3E}">
        <p14:creationId xmlns:p14="http://schemas.microsoft.com/office/powerpoint/2010/main" val="1378044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49</a:t>
            </a:fld>
            <a:endParaRPr lang="cs-CZ"/>
          </a:p>
        </p:txBody>
      </p:sp>
    </p:spTree>
    <p:extLst>
      <p:ext uri="{BB962C8B-B14F-4D97-AF65-F5344CB8AC3E}">
        <p14:creationId xmlns:p14="http://schemas.microsoft.com/office/powerpoint/2010/main" val="2870668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50</a:t>
            </a:fld>
            <a:endParaRPr lang="cs-CZ"/>
          </a:p>
        </p:txBody>
      </p:sp>
    </p:spTree>
    <p:extLst>
      <p:ext uri="{BB962C8B-B14F-4D97-AF65-F5344CB8AC3E}">
        <p14:creationId xmlns:p14="http://schemas.microsoft.com/office/powerpoint/2010/main" val="1578952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51</a:t>
            </a:fld>
            <a:endParaRPr lang="cs-CZ"/>
          </a:p>
        </p:txBody>
      </p:sp>
    </p:spTree>
    <p:extLst>
      <p:ext uri="{BB962C8B-B14F-4D97-AF65-F5344CB8AC3E}">
        <p14:creationId xmlns:p14="http://schemas.microsoft.com/office/powerpoint/2010/main" val="2006989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52</a:t>
            </a:fld>
            <a:endParaRPr lang="cs-CZ"/>
          </a:p>
        </p:txBody>
      </p:sp>
    </p:spTree>
    <p:extLst>
      <p:ext uri="{BB962C8B-B14F-4D97-AF65-F5344CB8AC3E}">
        <p14:creationId xmlns:p14="http://schemas.microsoft.com/office/powerpoint/2010/main" val="3653450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55</a:t>
            </a:fld>
            <a:endParaRPr lang="cs-CZ"/>
          </a:p>
        </p:txBody>
      </p:sp>
    </p:spTree>
    <p:extLst>
      <p:ext uri="{BB962C8B-B14F-4D97-AF65-F5344CB8AC3E}">
        <p14:creationId xmlns:p14="http://schemas.microsoft.com/office/powerpoint/2010/main" val="1276476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56</a:t>
            </a:fld>
            <a:endParaRPr lang="cs-CZ"/>
          </a:p>
        </p:txBody>
      </p:sp>
    </p:spTree>
    <p:extLst>
      <p:ext uri="{BB962C8B-B14F-4D97-AF65-F5344CB8AC3E}">
        <p14:creationId xmlns:p14="http://schemas.microsoft.com/office/powerpoint/2010/main" val="326819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57</a:t>
            </a:fld>
            <a:endParaRPr lang="cs-CZ"/>
          </a:p>
        </p:txBody>
      </p:sp>
    </p:spTree>
    <p:extLst>
      <p:ext uri="{BB962C8B-B14F-4D97-AF65-F5344CB8AC3E}">
        <p14:creationId xmlns:p14="http://schemas.microsoft.com/office/powerpoint/2010/main" val="225309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58</a:t>
            </a:fld>
            <a:endParaRPr lang="cs-CZ"/>
          </a:p>
        </p:txBody>
      </p:sp>
    </p:spTree>
    <p:extLst>
      <p:ext uri="{BB962C8B-B14F-4D97-AF65-F5344CB8AC3E}">
        <p14:creationId xmlns:p14="http://schemas.microsoft.com/office/powerpoint/2010/main" val="3707678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2</a:t>
            </a:fld>
            <a:endParaRPr lang="cs-CZ"/>
          </a:p>
        </p:txBody>
      </p:sp>
    </p:spTree>
    <p:extLst>
      <p:ext uri="{BB962C8B-B14F-4D97-AF65-F5344CB8AC3E}">
        <p14:creationId xmlns:p14="http://schemas.microsoft.com/office/powerpoint/2010/main" val="1980303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59</a:t>
            </a:fld>
            <a:endParaRPr lang="cs-CZ"/>
          </a:p>
        </p:txBody>
      </p:sp>
    </p:spTree>
    <p:extLst>
      <p:ext uri="{BB962C8B-B14F-4D97-AF65-F5344CB8AC3E}">
        <p14:creationId xmlns:p14="http://schemas.microsoft.com/office/powerpoint/2010/main" val="4173426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3</a:t>
            </a:fld>
            <a:endParaRPr lang="cs-CZ"/>
          </a:p>
        </p:txBody>
      </p:sp>
    </p:spTree>
    <p:extLst>
      <p:ext uri="{BB962C8B-B14F-4D97-AF65-F5344CB8AC3E}">
        <p14:creationId xmlns:p14="http://schemas.microsoft.com/office/powerpoint/2010/main" val="4164428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4</a:t>
            </a:fld>
            <a:endParaRPr lang="cs-CZ"/>
          </a:p>
        </p:txBody>
      </p:sp>
    </p:spTree>
    <p:extLst>
      <p:ext uri="{BB962C8B-B14F-4D97-AF65-F5344CB8AC3E}">
        <p14:creationId xmlns:p14="http://schemas.microsoft.com/office/powerpoint/2010/main" val="3243821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5</a:t>
            </a:fld>
            <a:endParaRPr lang="cs-CZ"/>
          </a:p>
        </p:txBody>
      </p:sp>
    </p:spTree>
    <p:extLst>
      <p:ext uri="{BB962C8B-B14F-4D97-AF65-F5344CB8AC3E}">
        <p14:creationId xmlns:p14="http://schemas.microsoft.com/office/powerpoint/2010/main" val="467885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6</a:t>
            </a:fld>
            <a:endParaRPr lang="cs-CZ"/>
          </a:p>
        </p:txBody>
      </p:sp>
    </p:spTree>
    <p:extLst>
      <p:ext uri="{BB962C8B-B14F-4D97-AF65-F5344CB8AC3E}">
        <p14:creationId xmlns:p14="http://schemas.microsoft.com/office/powerpoint/2010/main" val="2605523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rtl="0"/>
            <a:fld id="{82869989-EB00-4EE7-BCB5-25BDC5BB29F8}" type="slidenum">
              <a:rPr lang="cs-CZ" smtClean="0"/>
              <a:t>7</a:t>
            </a:fld>
            <a:endParaRPr lang="cs-CZ"/>
          </a:p>
        </p:txBody>
      </p:sp>
    </p:spTree>
    <p:extLst>
      <p:ext uri="{BB962C8B-B14F-4D97-AF65-F5344CB8AC3E}">
        <p14:creationId xmlns:p14="http://schemas.microsoft.com/office/powerpoint/2010/main" val="1298486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8</a:t>
            </a:fld>
            <a:endParaRPr lang="cs-CZ"/>
          </a:p>
        </p:txBody>
      </p:sp>
    </p:spTree>
    <p:extLst>
      <p:ext uri="{BB962C8B-B14F-4D97-AF65-F5344CB8AC3E}">
        <p14:creationId xmlns:p14="http://schemas.microsoft.com/office/powerpoint/2010/main" val="3833109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a:p>
        </p:txBody>
      </p:sp>
      <p:sp>
        <p:nvSpPr>
          <p:cNvPr id="4" name="Zástupný symbol pro číslo snímku 3"/>
          <p:cNvSpPr>
            <a:spLocks noGrp="1"/>
          </p:cNvSpPr>
          <p:nvPr>
            <p:ph type="sldNum" sz="quarter" idx="10"/>
          </p:nvPr>
        </p:nvSpPr>
        <p:spPr/>
        <p:txBody>
          <a:bodyPr rtlCol="0"/>
          <a:lstStyle/>
          <a:p>
            <a:pPr rtl="0"/>
            <a:fld id="{82869989-EB00-4EE7-BCB5-25BDC5BB29F8}" type="slidenum">
              <a:rPr lang="cs-CZ" smtClean="0"/>
              <a:t>9</a:t>
            </a:fld>
            <a:endParaRPr lang="cs-CZ"/>
          </a:p>
        </p:txBody>
      </p:sp>
    </p:spTree>
    <p:extLst>
      <p:ext uri="{BB962C8B-B14F-4D97-AF65-F5344CB8AC3E}">
        <p14:creationId xmlns:p14="http://schemas.microsoft.com/office/powerpoint/2010/main" val="2457856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5" name="Skupina 4"/>
          <p:cNvGrpSpPr/>
          <p:nvPr userDrawn="1"/>
        </p:nvGrpSpPr>
        <p:grpSpPr bwMode="hidden">
          <a:xfrm>
            <a:off x="-1" y="0"/>
            <a:ext cx="12192002" cy="6858000"/>
            <a:chOff x="-1" y="0"/>
            <a:chExt cx="12192002" cy="6858000"/>
          </a:xfrm>
        </p:grpSpPr>
        <p:cxnSp>
          <p:nvCxnSpPr>
            <p:cNvPr id="6" name="Přímá spojnice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Skupina 22"/>
            <p:cNvGrpSpPr/>
            <p:nvPr userDrawn="1"/>
          </p:nvGrpSpPr>
          <p:grpSpPr bwMode="hidden">
            <a:xfrm>
              <a:off x="-1" y="0"/>
              <a:ext cx="12192001" cy="6858000"/>
              <a:chOff x="-1" y="0"/>
              <a:chExt cx="12192001" cy="6858000"/>
            </a:xfrm>
          </p:grpSpPr>
          <p:cxnSp>
            <p:nvCxnSpPr>
              <p:cNvPr id="41" name="Přímá spojnice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Přímá spojnice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Přímá spojnice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Skupina 45"/>
              <p:cNvGrpSpPr/>
              <p:nvPr/>
            </p:nvGrpSpPr>
            <p:grpSpPr bwMode="hidden">
              <a:xfrm>
                <a:off x="6327885" y="0"/>
                <a:ext cx="5864115" cy="5898673"/>
                <a:chOff x="6327885" y="0"/>
                <a:chExt cx="5864115" cy="5898673"/>
              </a:xfrm>
            </p:grpSpPr>
            <p:cxnSp>
              <p:nvCxnSpPr>
                <p:cNvPr id="52" name="Přímá spojnice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Přímá spojnice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Přímá spojnice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Přímá spojnice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Přímá spojnice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Přímá spojnice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Přímá spojnice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Přímá spojnice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Skupina 23"/>
            <p:cNvGrpSpPr/>
            <p:nvPr userDrawn="1"/>
          </p:nvGrpSpPr>
          <p:grpSpPr bwMode="hidden">
            <a:xfrm flipH="1">
              <a:off x="0" y="0"/>
              <a:ext cx="12192001" cy="6858000"/>
              <a:chOff x="-1" y="0"/>
              <a:chExt cx="12192001" cy="6858000"/>
            </a:xfrm>
          </p:grpSpPr>
          <p:cxnSp>
            <p:nvCxnSpPr>
              <p:cNvPr id="25" name="Přímá spojnice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Přímá spojnice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Přímá spojnice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Skupina 29"/>
              <p:cNvGrpSpPr/>
              <p:nvPr/>
            </p:nvGrpSpPr>
            <p:grpSpPr bwMode="hidden">
              <a:xfrm>
                <a:off x="6327885" y="0"/>
                <a:ext cx="5864115" cy="5898673"/>
                <a:chOff x="6327885" y="0"/>
                <a:chExt cx="5864115" cy="5898673"/>
              </a:xfrm>
            </p:grpSpPr>
            <p:cxnSp>
              <p:nvCxnSpPr>
                <p:cNvPr id="36" name="Přímá spojnice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Přímá spojnice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Přímá spojnice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Přímá spojnice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Přímá spojnice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Přímá spojnice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Přímá spojnice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Nadpis 1"/>
          <p:cNvSpPr>
            <a:spLocks noGrp="1"/>
          </p:cNvSpPr>
          <p:nvPr>
            <p:ph type="ctrTitle"/>
          </p:nvPr>
        </p:nvSpPr>
        <p:spPr>
          <a:xfrm>
            <a:off x="1293845" y="1909346"/>
            <a:ext cx="9604310" cy="3383280"/>
          </a:xfrm>
        </p:spPr>
        <p:txBody>
          <a:bodyPr rtlCol="0" anchor="b">
            <a:normAutofit/>
          </a:bodyPr>
          <a:lstStyle>
            <a:lvl1pPr algn="l" rtl="0">
              <a:lnSpc>
                <a:spcPct val="76000"/>
              </a:lnSpc>
              <a:defRPr sz="8000" cap="none" baseline="0">
                <a:solidFill>
                  <a:schemeClr val="tx1"/>
                </a:solidFill>
              </a:defRPr>
            </a:lvl1pPr>
          </a:lstStyle>
          <a:p>
            <a:pPr rtl="0"/>
            <a:r>
              <a:rPr lang="cs-CZ"/>
              <a:t>Kliknutím lze upravit styl.</a:t>
            </a:r>
            <a:endParaRPr lang="cs-CZ" noProof="0" dirty="0"/>
          </a:p>
        </p:txBody>
      </p:sp>
      <p:sp>
        <p:nvSpPr>
          <p:cNvPr id="3" name="Podnadpis 2"/>
          <p:cNvSpPr>
            <a:spLocks noGrp="1"/>
          </p:cNvSpPr>
          <p:nvPr>
            <p:ph type="subTitle" idx="1"/>
          </p:nvPr>
        </p:nvSpPr>
        <p:spPr>
          <a:xfrm>
            <a:off x="1293845" y="5432564"/>
            <a:ext cx="9604310" cy="457200"/>
          </a:xfrm>
        </p:spPr>
        <p:txBody>
          <a:bodyPr rtlCol="0">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cxnSp>
        <p:nvCxnSpPr>
          <p:cNvPr id="58" name="Přímá spojnice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noProof="0" dirty="0"/>
          </a:p>
        </p:txBody>
      </p:sp>
      <p:sp>
        <p:nvSpPr>
          <p:cNvPr id="3" name="Zástupný symbol pro svislý text 2"/>
          <p:cNvSpPr>
            <a:spLocks noGrp="1"/>
          </p:cNvSpPr>
          <p:nvPr>
            <p:ph type="body" orient="vert" idx="1"/>
          </p:nvPr>
        </p:nvSpPr>
        <p:spPr/>
        <p:txBody>
          <a:bodyPr vert="eaVert" rtlCol="0"/>
          <a:lstStyle>
            <a:lvl1pPr>
              <a:defRPr/>
            </a:lvl1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noProof="0" dirty="0"/>
          </a:p>
        </p:txBody>
      </p:sp>
      <p:sp>
        <p:nvSpPr>
          <p:cNvPr id="5" name="Zástupný symbol pro zápatí 4"/>
          <p:cNvSpPr>
            <a:spLocks noGrp="1"/>
          </p:cNvSpPr>
          <p:nvPr>
            <p:ph type="ftr" sz="quarter" idx="11"/>
          </p:nvPr>
        </p:nvSpPr>
        <p:spPr/>
        <p:txBody>
          <a:bodyPr rtlCol="0"/>
          <a:lstStyle/>
          <a:p>
            <a:pPr rtl="0"/>
            <a:r>
              <a:rPr lang="cs-CZ" noProof="0"/>
              <a:t>Přidejte zápatí.</a:t>
            </a:r>
          </a:p>
        </p:txBody>
      </p:sp>
      <p:sp>
        <p:nvSpPr>
          <p:cNvPr id="4" name="Zástupný symbol pro datum 3"/>
          <p:cNvSpPr>
            <a:spLocks noGrp="1"/>
          </p:cNvSpPr>
          <p:nvPr>
            <p:ph type="dt" sz="half" idx="10"/>
          </p:nvPr>
        </p:nvSpPr>
        <p:spPr/>
        <p:txBody>
          <a:bodyPr rtlCol="0"/>
          <a:lstStyle/>
          <a:p>
            <a:pPr rtl="0"/>
            <a:fld id="{01A43803-B34E-4A21-BA63-07358795F49C}" type="datetime1">
              <a:rPr lang="cs-CZ" noProof="0" smtClean="0"/>
              <a:t>24.02.2025</a:t>
            </a:fld>
            <a:endParaRPr lang="cs-CZ" noProof="0"/>
          </a:p>
        </p:txBody>
      </p:sp>
      <p:sp>
        <p:nvSpPr>
          <p:cNvPr id="6" name="Zástupný symbol pro číslo snímku 5"/>
          <p:cNvSpPr>
            <a:spLocks noGrp="1"/>
          </p:cNvSpPr>
          <p:nvPr>
            <p:ph type="sldNum" sz="quarter" idx="12"/>
          </p:nvPr>
        </p:nvSpPr>
        <p:spPr/>
        <p:txBody>
          <a:bodyPr rtlCol="0"/>
          <a:lstStyle/>
          <a:p>
            <a:pPr rtl="0"/>
            <a:fld id="{E31375A4-56A4-47D6-9801-1991572033F7}" type="slidenum">
              <a:rPr lang="cs-CZ" noProof="0" smtClean="0"/>
              <a:t>‹#›</a:t>
            </a:fld>
            <a:endParaRPr lang="cs-CZ" noProof="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209314" y="489856"/>
            <a:ext cx="1687286" cy="5301343"/>
          </a:xfrm>
        </p:spPr>
        <p:txBody>
          <a:bodyPr vert="eaVert" rtlCol="0"/>
          <a:lstStyle>
            <a:lvl1pPr rtl="0">
              <a:defRPr/>
            </a:lvl1pPr>
          </a:lstStyle>
          <a:p>
            <a:pPr rtl="0"/>
            <a:r>
              <a:rPr lang="cs-CZ"/>
              <a:t>Kliknutím lze upravit styl.</a:t>
            </a:r>
            <a:endParaRPr lang="cs-CZ" noProof="0" dirty="0"/>
          </a:p>
        </p:txBody>
      </p:sp>
      <p:sp>
        <p:nvSpPr>
          <p:cNvPr id="3" name="Zástupný symbol pro svislý text 2"/>
          <p:cNvSpPr>
            <a:spLocks noGrp="1"/>
          </p:cNvSpPr>
          <p:nvPr>
            <p:ph type="body" orient="vert" idx="1"/>
          </p:nvPr>
        </p:nvSpPr>
        <p:spPr>
          <a:xfrm>
            <a:off x="1295399" y="489856"/>
            <a:ext cx="7587344" cy="5301343"/>
          </a:xfrm>
        </p:spPr>
        <p:txBody>
          <a:bodyPr vert="eaVert" rtlCol="0"/>
          <a:lstStyle>
            <a:lvl1pPr>
              <a:defRPr/>
            </a:lvl1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noProof="0" dirty="0"/>
          </a:p>
        </p:txBody>
      </p:sp>
      <p:sp>
        <p:nvSpPr>
          <p:cNvPr id="5" name="Zástupný symbol pro zápatí 4"/>
          <p:cNvSpPr>
            <a:spLocks noGrp="1"/>
          </p:cNvSpPr>
          <p:nvPr>
            <p:ph type="ftr" sz="quarter" idx="11"/>
          </p:nvPr>
        </p:nvSpPr>
        <p:spPr/>
        <p:txBody>
          <a:bodyPr rtlCol="0"/>
          <a:lstStyle/>
          <a:p>
            <a:pPr rtl="0"/>
            <a:r>
              <a:rPr lang="cs-CZ" noProof="0"/>
              <a:t>Přidejte zápatí.</a:t>
            </a:r>
          </a:p>
        </p:txBody>
      </p:sp>
      <p:sp>
        <p:nvSpPr>
          <p:cNvPr id="4" name="Zástupný symbol pro datum 3"/>
          <p:cNvSpPr>
            <a:spLocks noGrp="1"/>
          </p:cNvSpPr>
          <p:nvPr>
            <p:ph type="dt" sz="half" idx="10"/>
          </p:nvPr>
        </p:nvSpPr>
        <p:spPr/>
        <p:txBody>
          <a:bodyPr rtlCol="0"/>
          <a:lstStyle/>
          <a:p>
            <a:pPr rtl="0"/>
            <a:fld id="{E9EDAFAD-3ED0-4A0D-81D7-BE2880302040}" type="datetime1">
              <a:rPr lang="cs-CZ" noProof="0" smtClean="0"/>
              <a:t>24.02.2025</a:t>
            </a:fld>
            <a:endParaRPr lang="cs-CZ" noProof="0"/>
          </a:p>
        </p:txBody>
      </p:sp>
      <p:sp>
        <p:nvSpPr>
          <p:cNvPr id="6" name="Zástupný symbol pro číslo snímku 5"/>
          <p:cNvSpPr>
            <a:spLocks noGrp="1"/>
          </p:cNvSpPr>
          <p:nvPr>
            <p:ph type="sldNum" sz="quarter" idx="12"/>
          </p:nvPr>
        </p:nvSpPr>
        <p:spPr/>
        <p:txBody>
          <a:bodyPr rtlCol="0"/>
          <a:lstStyle/>
          <a:p>
            <a:pPr rtl="0"/>
            <a:fld id="{E31375A4-56A4-47D6-9801-1991572033F7}" type="slidenum">
              <a:rPr lang="cs-CZ" noProof="0" smtClean="0"/>
              <a:t>‹#›</a:t>
            </a:fld>
            <a:endParaRPr lang="cs-CZ" noProof="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noProof="0" dirty="0"/>
          </a:p>
        </p:txBody>
      </p:sp>
      <p:sp>
        <p:nvSpPr>
          <p:cNvPr id="3" name="Zástupný symbol pro obsah 2"/>
          <p:cNvSpPr>
            <a:spLocks noGrp="1"/>
          </p:cNvSpPr>
          <p:nvPr>
            <p:ph idx="1"/>
          </p:nvPr>
        </p:nvSpPr>
        <p:spPr/>
        <p:txBody>
          <a:bodyPr rtlCol="0"/>
          <a:lstStyle>
            <a:lvl1pPr>
              <a:defRPr/>
            </a:lvl1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noProof="0" dirty="0"/>
          </a:p>
        </p:txBody>
      </p:sp>
      <p:sp>
        <p:nvSpPr>
          <p:cNvPr id="5" name="Zástupný symbol pro zápatí 4"/>
          <p:cNvSpPr>
            <a:spLocks noGrp="1"/>
          </p:cNvSpPr>
          <p:nvPr>
            <p:ph type="ftr" sz="quarter" idx="11"/>
          </p:nvPr>
        </p:nvSpPr>
        <p:spPr/>
        <p:txBody>
          <a:bodyPr rtlCol="0"/>
          <a:lstStyle/>
          <a:p>
            <a:pPr rtl="0"/>
            <a:r>
              <a:rPr lang="cs-CZ" noProof="0"/>
              <a:t>Přidejte zápatí.</a:t>
            </a:r>
          </a:p>
        </p:txBody>
      </p:sp>
      <p:sp>
        <p:nvSpPr>
          <p:cNvPr id="4" name="Zástupný symbol pro datum 3"/>
          <p:cNvSpPr>
            <a:spLocks noGrp="1"/>
          </p:cNvSpPr>
          <p:nvPr>
            <p:ph type="dt" sz="half" idx="10"/>
          </p:nvPr>
        </p:nvSpPr>
        <p:spPr/>
        <p:txBody>
          <a:bodyPr rtlCol="0"/>
          <a:lstStyle/>
          <a:p>
            <a:pPr rtl="0"/>
            <a:fld id="{B3743B5B-B27E-424D-A85B-0CF2D5A056BB}" type="datetime1">
              <a:rPr lang="cs-CZ" noProof="0" smtClean="0"/>
              <a:t>24.02.2025</a:t>
            </a:fld>
            <a:endParaRPr lang="cs-CZ" noProof="0"/>
          </a:p>
        </p:txBody>
      </p:sp>
      <p:sp>
        <p:nvSpPr>
          <p:cNvPr id="6" name="Zástupný symbol pro číslo snímku 5"/>
          <p:cNvSpPr>
            <a:spLocks noGrp="1"/>
          </p:cNvSpPr>
          <p:nvPr>
            <p:ph type="sldNum" sz="quarter" idx="12"/>
          </p:nvPr>
        </p:nvSpPr>
        <p:spPr/>
        <p:txBody>
          <a:bodyPr rtlCol="0"/>
          <a:lstStyle/>
          <a:p>
            <a:pPr rtl="0"/>
            <a:fld id="{E31375A4-56A4-47D6-9801-1991572033F7}" type="slidenum">
              <a:rPr lang="cs-CZ" noProof="0" smtClean="0"/>
              <a:t>‹#›</a:t>
            </a:fld>
            <a:endParaRPr lang="cs-CZ" noProof="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Skupina 6"/>
          <p:cNvGrpSpPr/>
          <p:nvPr userDrawn="1"/>
        </p:nvGrpSpPr>
        <p:grpSpPr bwMode="hidden">
          <a:xfrm>
            <a:off x="-1" y="0"/>
            <a:ext cx="12192002" cy="6858000"/>
            <a:chOff x="-1" y="0"/>
            <a:chExt cx="12192002" cy="6858000"/>
          </a:xfrm>
        </p:grpSpPr>
        <p:cxnSp>
          <p:nvCxnSpPr>
            <p:cNvPr id="8" name="Přímá spojnice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Skupina 23"/>
            <p:cNvGrpSpPr/>
            <p:nvPr userDrawn="1"/>
          </p:nvGrpSpPr>
          <p:grpSpPr bwMode="hidden">
            <a:xfrm>
              <a:off x="-1" y="0"/>
              <a:ext cx="12192001" cy="6858000"/>
              <a:chOff x="-1" y="0"/>
              <a:chExt cx="12192001" cy="6858000"/>
            </a:xfrm>
          </p:grpSpPr>
          <p:cxnSp>
            <p:nvCxnSpPr>
              <p:cNvPr id="42" name="Přímá spojnice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Přímá spojnice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Přímá spojnice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Přímá spojnice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Skupina 46"/>
              <p:cNvGrpSpPr/>
              <p:nvPr/>
            </p:nvGrpSpPr>
            <p:grpSpPr bwMode="hidden">
              <a:xfrm>
                <a:off x="6327885" y="0"/>
                <a:ext cx="5864115" cy="5898673"/>
                <a:chOff x="6327885" y="0"/>
                <a:chExt cx="5864115" cy="5898673"/>
              </a:xfrm>
            </p:grpSpPr>
            <p:cxnSp>
              <p:nvCxnSpPr>
                <p:cNvPr id="53" name="Přímá spojnice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Přímá spojnice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Přímá spojnice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Přímá spojnice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Přímá spojnice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Přímá spojnice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Přímá spojnice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Skupina 24"/>
            <p:cNvGrpSpPr/>
            <p:nvPr userDrawn="1"/>
          </p:nvGrpSpPr>
          <p:grpSpPr bwMode="hidden">
            <a:xfrm flipH="1">
              <a:off x="0" y="0"/>
              <a:ext cx="12192001" cy="6858000"/>
              <a:chOff x="-1" y="0"/>
              <a:chExt cx="12192001" cy="6858000"/>
            </a:xfrm>
          </p:grpSpPr>
          <p:cxnSp>
            <p:nvCxnSpPr>
              <p:cNvPr id="26" name="Přímá spojnice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Přímá spojnice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Skupina 30"/>
              <p:cNvGrpSpPr/>
              <p:nvPr/>
            </p:nvGrpSpPr>
            <p:grpSpPr bwMode="hidden">
              <a:xfrm>
                <a:off x="6327885" y="0"/>
                <a:ext cx="5864115" cy="5898673"/>
                <a:chOff x="6327885" y="0"/>
                <a:chExt cx="5864115" cy="5898673"/>
              </a:xfrm>
            </p:grpSpPr>
            <p:cxnSp>
              <p:nvCxnSpPr>
                <p:cNvPr id="37" name="Přímá spojnice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Přímá spojnice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Přímá spojnice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Přímá spojnice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Přímá spojnice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Přímá spojnice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Přímá spojnice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Přímá spojnice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Nadpis 1"/>
          <p:cNvSpPr>
            <a:spLocks noGrp="1"/>
          </p:cNvSpPr>
          <p:nvPr>
            <p:ph type="title"/>
          </p:nvPr>
        </p:nvSpPr>
        <p:spPr>
          <a:xfrm>
            <a:off x="1295400" y="2541573"/>
            <a:ext cx="9601200" cy="2743200"/>
          </a:xfrm>
        </p:spPr>
        <p:txBody>
          <a:bodyPr rtlCol="0" anchor="b">
            <a:normAutofit/>
          </a:bodyPr>
          <a:lstStyle>
            <a:lvl1pPr rtl="0">
              <a:lnSpc>
                <a:spcPct val="85000"/>
              </a:lnSpc>
              <a:defRPr sz="6000" cap="none" baseline="0">
                <a:solidFill>
                  <a:schemeClr val="tx1"/>
                </a:solidFill>
              </a:defRPr>
            </a:lvl1pPr>
          </a:lstStyle>
          <a:p>
            <a:pPr rtl="0"/>
            <a:r>
              <a:rPr lang="cs-CZ"/>
              <a:t>Kliknutím lze upravit styl.</a:t>
            </a:r>
            <a:endParaRPr lang="cs-CZ" noProof="0" dirty="0"/>
          </a:p>
        </p:txBody>
      </p:sp>
      <p:sp>
        <p:nvSpPr>
          <p:cNvPr id="3" name="Zástupný symbol pro text 2"/>
          <p:cNvSpPr>
            <a:spLocks noGrp="1"/>
          </p:cNvSpPr>
          <p:nvPr>
            <p:ph type="body" idx="1"/>
          </p:nvPr>
        </p:nvSpPr>
        <p:spPr>
          <a:xfrm>
            <a:off x="1295400" y="5431536"/>
            <a:ext cx="9601200" cy="457200"/>
          </a:xfrm>
        </p:spPr>
        <p:txBody>
          <a:bodyPr rtlCol="0">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Upravte styly předlohy textu.</a:t>
            </a:r>
          </a:p>
        </p:txBody>
      </p:sp>
      <p:cxnSp>
        <p:nvCxnSpPr>
          <p:cNvPr id="58" name="Přímá spojnice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noProof="0" dirty="0"/>
          </a:p>
        </p:txBody>
      </p:sp>
      <p:sp>
        <p:nvSpPr>
          <p:cNvPr id="3" name="Zástupný symbol pro obsah 2"/>
          <p:cNvSpPr>
            <a:spLocks noGrp="1"/>
          </p:cNvSpPr>
          <p:nvPr>
            <p:ph sz="half" idx="1"/>
          </p:nvPr>
        </p:nvSpPr>
        <p:spPr>
          <a:xfrm>
            <a:off x="12954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noProof="0" dirty="0"/>
          </a:p>
        </p:txBody>
      </p:sp>
      <p:sp>
        <p:nvSpPr>
          <p:cNvPr id="4" name="Zástupný symbol pro obsah 3"/>
          <p:cNvSpPr>
            <a:spLocks noGrp="1"/>
          </p:cNvSpPr>
          <p:nvPr>
            <p:ph sz="half" idx="2"/>
          </p:nvPr>
        </p:nvSpPr>
        <p:spPr>
          <a:xfrm>
            <a:off x="63246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noProof="0" dirty="0"/>
          </a:p>
        </p:txBody>
      </p:sp>
      <p:sp>
        <p:nvSpPr>
          <p:cNvPr id="6" name="Zástupný symbol pro zápatí 5"/>
          <p:cNvSpPr>
            <a:spLocks noGrp="1"/>
          </p:cNvSpPr>
          <p:nvPr>
            <p:ph type="ftr" sz="quarter" idx="11"/>
          </p:nvPr>
        </p:nvSpPr>
        <p:spPr/>
        <p:txBody>
          <a:bodyPr rtlCol="0"/>
          <a:lstStyle/>
          <a:p>
            <a:pPr rtl="0"/>
            <a:r>
              <a:rPr lang="cs-CZ" noProof="0"/>
              <a:t>Přidejte zápatí.</a:t>
            </a:r>
          </a:p>
        </p:txBody>
      </p:sp>
      <p:sp>
        <p:nvSpPr>
          <p:cNvPr id="5" name="Zástupný symbol pro datum 4"/>
          <p:cNvSpPr>
            <a:spLocks noGrp="1"/>
          </p:cNvSpPr>
          <p:nvPr>
            <p:ph type="dt" sz="half" idx="10"/>
          </p:nvPr>
        </p:nvSpPr>
        <p:spPr/>
        <p:txBody>
          <a:bodyPr rtlCol="0"/>
          <a:lstStyle/>
          <a:p>
            <a:pPr rtl="0"/>
            <a:fld id="{EB24BC68-ECE8-4805-9A55-9C2257ECC0C9}" type="datetime1">
              <a:rPr lang="cs-CZ" noProof="0" smtClean="0"/>
              <a:t>24.02.2025</a:t>
            </a:fld>
            <a:endParaRPr lang="cs-CZ" noProof="0"/>
          </a:p>
        </p:txBody>
      </p:sp>
      <p:sp>
        <p:nvSpPr>
          <p:cNvPr id="7" name="Zástupný symbol pro číslo snímku 6"/>
          <p:cNvSpPr>
            <a:spLocks noGrp="1"/>
          </p:cNvSpPr>
          <p:nvPr>
            <p:ph type="sldNum" sz="quarter" idx="12"/>
          </p:nvPr>
        </p:nvSpPr>
        <p:spPr/>
        <p:txBody>
          <a:bodyPr rtlCol="0"/>
          <a:lstStyle/>
          <a:p>
            <a:pPr rtl="0"/>
            <a:fld id="{E31375A4-56A4-47D6-9801-1991572033F7}" type="slidenum">
              <a:rPr lang="cs-CZ" noProof="0" smtClean="0"/>
              <a:t>‹#›</a:t>
            </a:fld>
            <a:endParaRPr lang="cs-CZ" noProof="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noProof="0" dirty="0"/>
          </a:p>
        </p:txBody>
      </p:sp>
      <p:sp>
        <p:nvSpPr>
          <p:cNvPr id="3" name="Zástupný symbol pro text 2"/>
          <p:cNvSpPr>
            <a:spLocks noGrp="1"/>
          </p:cNvSpPr>
          <p:nvPr>
            <p:ph type="body" idx="1"/>
          </p:nvPr>
        </p:nvSpPr>
        <p:spPr>
          <a:xfrm>
            <a:off x="12954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12954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noProof="0" dirty="0"/>
          </a:p>
        </p:txBody>
      </p:sp>
      <p:sp>
        <p:nvSpPr>
          <p:cNvPr id="5" name="Zástupný symbol pro text 4"/>
          <p:cNvSpPr>
            <a:spLocks noGrp="1"/>
          </p:cNvSpPr>
          <p:nvPr>
            <p:ph type="body" sz="quarter" idx="3"/>
          </p:nvPr>
        </p:nvSpPr>
        <p:spPr>
          <a:xfrm>
            <a:off x="63246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3246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noProof="0" dirty="0"/>
          </a:p>
        </p:txBody>
      </p:sp>
      <p:sp>
        <p:nvSpPr>
          <p:cNvPr id="8" name="Zástupný symbol pro zápatí 7"/>
          <p:cNvSpPr>
            <a:spLocks noGrp="1"/>
          </p:cNvSpPr>
          <p:nvPr>
            <p:ph type="ftr" sz="quarter" idx="11"/>
          </p:nvPr>
        </p:nvSpPr>
        <p:spPr/>
        <p:txBody>
          <a:bodyPr rtlCol="0"/>
          <a:lstStyle/>
          <a:p>
            <a:pPr rtl="0"/>
            <a:r>
              <a:rPr lang="cs-CZ" noProof="0"/>
              <a:t>Přidejte zápatí.</a:t>
            </a:r>
          </a:p>
        </p:txBody>
      </p:sp>
      <p:sp>
        <p:nvSpPr>
          <p:cNvPr id="7" name="Zástupný symbol pro datum 6"/>
          <p:cNvSpPr>
            <a:spLocks noGrp="1"/>
          </p:cNvSpPr>
          <p:nvPr>
            <p:ph type="dt" sz="half" idx="10"/>
          </p:nvPr>
        </p:nvSpPr>
        <p:spPr/>
        <p:txBody>
          <a:bodyPr rtlCol="0"/>
          <a:lstStyle/>
          <a:p>
            <a:pPr rtl="0"/>
            <a:fld id="{BD756997-346B-423B-AA9B-848EE5B64AF5}" type="datetime1">
              <a:rPr lang="cs-CZ" noProof="0" smtClean="0"/>
              <a:t>24.02.2025</a:t>
            </a:fld>
            <a:endParaRPr lang="cs-CZ" noProof="0"/>
          </a:p>
        </p:txBody>
      </p:sp>
      <p:sp>
        <p:nvSpPr>
          <p:cNvPr id="9" name="Zástupný symbol pro číslo snímku 8"/>
          <p:cNvSpPr>
            <a:spLocks noGrp="1"/>
          </p:cNvSpPr>
          <p:nvPr>
            <p:ph type="sldNum" sz="quarter" idx="12"/>
          </p:nvPr>
        </p:nvSpPr>
        <p:spPr/>
        <p:txBody>
          <a:bodyPr rtlCol="0"/>
          <a:lstStyle/>
          <a:p>
            <a:pPr rtl="0"/>
            <a:fld id="{E31375A4-56A4-47D6-9801-1991572033F7}" type="slidenum">
              <a:rPr lang="cs-CZ" noProof="0" smtClean="0"/>
              <a:t>‹#›</a:t>
            </a:fld>
            <a:endParaRPr lang="cs-CZ" noProof="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noProof="0" dirty="0"/>
          </a:p>
        </p:txBody>
      </p:sp>
      <p:sp>
        <p:nvSpPr>
          <p:cNvPr id="4" name="Zástupný symbol pro zápatí 3"/>
          <p:cNvSpPr>
            <a:spLocks noGrp="1"/>
          </p:cNvSpPr>
          <p:nvPr>
            <p:ph type="ftr" sz="quarter" idx="11"/>
          </p:nvPr>
        </p:nvSpPr>
        <p:spPr/>
        <p:txBody>
          <a:bodyPr rtlCol="0"/>
          <a:lstStyle/>
          <a:p>
            <a:pPr rtl="0"/>
            <a:r>
              <a:rPr lang="cs-CZ" noProof="0"/>
              <a:t>Přidejte zápatí.</a:t>
            </a:r>
          </a:p>
        </p:txBody>
      </p:sp>
      <p:sp>
        <p:nvSpPr>
          <p:cNvPr id="3" name="Zástupný symbol pro datum 2"/>
          <p:cNvSpPr>
            <a:spLocks noGrp="1"/>
          </p:cNvSpPr>
          <p:nvPr>
            <p:ph type="dt" sz="half" idx="10"/>
          </p:nvPr>
        </p:nvSpPr>
        <p:spPr/>
        <p:txBody>
          <a:bodyPr rtlCol="0"/>
          <a:lstStyle/>
          <a:p>
            <a:pPr rtl="0"/>
            <a:fld id="{3A2B177C-95AC-41FE-9F9F-0B2C1F2EA019}" type="datetime1">
              <a:rPr lang="cs-CZ" noProof="0" smtClean="0"/>
              <a:t>24.02.2025</a:t>
            </a:fld>
            <a:endParaRPr lang="cs-CZ" noProof="0"/>
          </a:p>
        </p:txBody>
      </p:sp>
      <p:sp>
        <p:nvSpPr>
          <p:cNvPr id="5" name="Zástupný symbol pro číslo snímku 4"/>
          <p:cNvSpPr>
            <a:spLocks noGrp="1"/>
          </p:cNvSpPr>
          <p:nvPr>
            <p:ph type="sldNum" sz="quarter" idx="12"/>
          </p:nvPr>
        </p:nvSpPr>
        <p:spPr/>
        <p:txBody>
          <a:bodyPr rtlCol="0"/>
          <a:lstStyle/>
          <a:p>
            <a:pPr rtl="0"/>
            <a:fld id="{E31375A4-56A4-47D6-9801-1991572033F7}" type="slidenum">
              <a:rPr lang="cs-CZ" noProof="0" smtClean="0"/>
              <a:t>‹#›</a:t>
            </a:fld>
            <a:endParaRPr lang="cs-CZ" noProof="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é">
    <p:spTree>
      <p:nvGrpSpPr>
        <p:cNvPr id="1" name=""/>
        <p:cNvGrpSpPr/>
        <p:nvPr/>
      </p:nvGrpSpPr>
      <p:grpSpPr>
        <a:xfrm>
          <a:off x="0" y="0"/>
          <a:ext cx="0" cy="0"/>
          <a:chOff x="0" y="0"/>
          <a:chExt cx="0" cy="0"/>
        </a:xfrm>
      </p:grpSpPr>
      <p:grpSp>
        <p:nvGrpSpPr>
          <p:cNvPr id="161" name="Skupina 160"/>
          <p:cNvGrpSpPr/>
          <p:nvPr userDrawn="1"/>
        </p:nvGrpSpPr>
        <p:grpSpPr bwMode="hidden">
          <a:xfrm>
            <a:off x="-1" y="0"/>
            <a:ext cx="12192002" cy="6858000"/>
            <a:chOff x="-1" y="0"/>
            <a:chExt cx="12192002" cy="6858000"/>
          </a:xfrm>
        </p:grpSpPr>
        <p:cxnSp>
          <p:nvCxnSpPr>
            <p:cNvPr id="162" name="Přímá spojnice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Přímá spojnice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Přímá spojnice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Přímá spojnice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Přímá spojnice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Přímá spojnice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Přímá spojnice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Přímá spojnice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Přímá spojnice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Přímá spojnice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Přímá spojnice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Přímá spojnice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Přímá spojnice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Přímá spojnice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Přímá spojnice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Přímá spojnice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Skupina 177"/>
            <p:cNvGrpSpPr/>
            <p:nvPr userDrawn="1"/>
          </p:nvGrpSpPr>
          <p:grpSpPr bwMode="hidden">
            <a:xfrm>
              <a:off x="-1" y="0"/>
              <a:ext cx="12192001" cy="6858000"/>
              <a:chOff x="-1" y="0"/>
              <a:chExt cx="12192001" cy="6858000"/>
            </a:xfrm>
          </p:grpSpPr>
          <p:cxnSp>
            <p:nvCxnSpPr>
              <p:cNvPr id="196" name="Přímá spojnice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Přímá spojnice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Přímá spojnice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Přímá spojnice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Přímá spojnice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Skupina 200"/>
              <p:cNvGrpSpPr/>
              <p:nvPr/>
            </p:nvGrpSpPr>
            <p:grpSpPr bwMode="hidden">
              <a:xfrm>
                <a:off x="6327885" y="0"/>
                <a:ext cx="5864115" cy="5898673"/>
                <a:chOff x="6327885" y="0"/>
                <a:chExt cx="5864115" cy="5898673"/>
              </a:xfrm>
            </p:grpSpPr>
            <p:cxnSp>
              <p:nvCxnSpPr>
                <p:cNvPr id="207" name="Přímá spojnice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Přímá spojnice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Přímá spojnice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Přímá spojnice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Přímá spojnice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Přímá spojnice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Přímá spojnice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Přímá spojnice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Přímá spojnice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Přímá spojnice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Skupina 178"/>
            <p:cNvGrpSpPr/>
            <p:nvPr userDrawn="1"/>
          </p:nvGrpSpPr>
          <p:grpSpPr bwMode="hidden">
            <a:xfrm flipH="1">
              <a:off x="0" y="0"/>
              <a:ext cx="12192001" cy="6858000"/>
              <a:chOff x="-1" y="0"/>
              <a:chExt cx="12192001" cy="6858000"/>
            </a:xfrm>
          </p:grpSpPr>
          <p:cxnSp>
            <p:nvCxnSpPr>
              <p:cNvPr id="180" name="Přímá spojnice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Přímá spojnice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Přímá spojnice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Přímá spojnice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Přímá spojnice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Skupina 184"/>
              <p:cNvGrpSpPr/>
              <p:nvPr/>
            </p:nvGrpSpPr>
            <p:grpSpPr bwMode="hidden">
              <a:xfrm>
                <a:off x="6327885" y="0"/>
                <a:ext cx="5864115" cy="5898673"/>
                <a:chOff x="6327885" y="0"/>
                <a:chExt cx="5864115" cy="5898673"/>
              </a:xfrm>
            </p:grpSpPr>
            <p:cxnSp>
              <p:nvCxnSpPr>
                <p:cNvPr id="191" name="Přímá spojnice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Přímá spojnice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Přímá spojnice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Přímá spojnice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Přímá spojnice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Přímá spojnice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Přímá spojnice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Přímá spojnice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Přímá spojnice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Přímá spojnice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Zástupný symbol pro zápatí 212"/>
          <p:cNvSpPr>
            <a:spLocks noGrp="1"/>
          </p:cNvSpPr>
          <p:nvPr>
            <p:ph type="ftr" sz="quarter" idx="11"/>
          </p:nvPr>
        </p:nvSpPr>
        <p:spPr/>
        <p:txBody>
          <a:bodyPr rtlCol="0"/>
          <a:lstStyle/>
          <a:p>
            <a:pPr rtl="0"/>
            <a:r>
              <a:rPr lang="cs-CZ" noProof="0"/>
              <a:t>Přidejte zápatí.</a:t>
            </a:r>
          </a:p>
        </p:txBody>
      </p:sp>
      <p:sp>
        <p:nvSpPr>
          <p:cNvPr id="212" name="Zástupný symbol pro datum 211"/>
          <p:cNvSpPr>
            <a:spLocks noGrp="1"/>
          </p:cNvSpPr>
          <p:nvPr>
            <p:ph type="dt" sz="half" idx="10"/>
          </p:nvPr>
        </p:nvSpPr>
        <p:spPr/>
        <p:txBody>
          <a:bodyPr rtlCol="0"/>
          <a:lstStyle/>
          <a:p>
            <a:pPr rtl="0"/>
            <a:fld id="{257C3D0C-6EC3-4A33-B5CE-0AAEB0B0515E}" type="datetime1">
              <a:rPr lang="cs-CZ" noProof="0" smtClean="0"/>
              <a:t>24.02.2025</a:t>
            </a:fld>
            <a:endParaRPr lang="cs-CZ" noProof="0"/>
          </a:p>
        </p:txBody>
      </p:sp>
      <p:sp>
        <p:nvSpPr>
          <p:cNvPr id="214" name="Zástupný symbol pro číslo snímku 213"/>
          <p:cNvSpPr>
            <a:spLocks noGrp="1"/>
          </p:cNvSpPr>
          <p:nvPr>
            <p:ph type="sldNum" sz="quarter" idx="12"/>
          </p:nvPr>
        </p:nvSpPr>
        <p:spPr/>
        <p:txBody>
          <a:bodyPr rtlCol="0"/>
          <a:lstStyle/>
          <a:p>
            <a:pPr rtl="0"/>
            <a:fld id="{E31375A4-56A4-47D6-9801-1991572033F7}" type="slidenum">
              <a:rPr lang="cs-CZ" noProof="0" smtClean="0"/>
              <a:pPr rtl="0"/>
              <a:t>‹#›</a:t>
            </a:fld>
            <a:endParaRPr lang="cs-CZ" noProof="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Skupina 8"/>
          <p:cNvGrpSpPr/>
          <p:nvPr userDrawn="1"/>
        </p:nvGrpSpPr>
        <p:grpSpPr bwMode="hidden">
          <a:xfrm>
            <a:off x="-1" y="0"/>
            <a:ext cx="12192002" cy="6858000"/>
            <a:chOff x="-1" y="0"/>
            <a:chExt cx="12192002" cy="6858000"/>
          </a:xfrm>
        </p:grpSpPr>
        <p:cxnSp>
          <p:nvCxnSpPr>
            <p:cNvPr id="10" name="Přímá spojnice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Skupina 25"/>
            <p:cNvGrpSpPr/>
            <p:nvPr userDrawn="1"/>
          </p:nvGrpSpPr>
          <p:grpSpPr bwMode="hidden">
            <a:xfrm>
              <a:off x="-1" y="0"/>
              <a:ext cx="12192001" cy="6858000"/>
              <a:chOff x="-1" y="0"/>
              <a:chExt cx="12192001" cy="6858000"/>
            </a:xfrm>
          </p:grpSpPr>
          <p:cxnSp>
            <p:nvCxnSpPr>
              <p:cNvPr id="44" name="Přímá spojnice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Přímá spojnice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Přímá spojnice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Přímá spojnice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Přímá spojnice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Skupina 48"/>
              <p:cNvGrpSpPr/>
              <p:nvPr/>
            </p:nvGrpSpPr>
            <p:grpSpPr bwMode="hidden">
              <a:xfrm>
                <a:off x="6327885" y="0"/>
                <a:ext cx="5864115" cy="5898673"/>
                <a:chOff x="6327885" y="0"/>
                <a:chExt cx="5864115" cy="5898673"/>
              </a:xfrm>
            </p:grpSpPr>
            <p:cxnSp>
              <p:nvCxnSpPr>
                <p:cNvPr id="55" name="Přímá spojnice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Přímá spojnice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Přímá spojnice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Přímá spojnice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Přímá spojnice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Přímá spojnice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Přímá spojnice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Přímá spojnice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Skupina 26"/>
            <p:cNvGrpSpPr/>
            <p:nvPr userDrawn="1"/>
          </p:nvGrpSpPr>
          <p:grpSpPr bwMode="hidden">
            <a:xfrm flipH="1">
              <a:off x="0" y="0"/>
              <a:ext cx="12192001" cy="6858000"/>
              <a:chOff x="-1" y="0"/>
              <a:chExt cx="12192001" cy="6858000"/>
            </a:xfrm>
          </p:grpSpPr>
          <p:cxnSp>
            <p:nvCxnSpPr>
              <p:cNvPr id="28" name="Přímá spojnice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Přímá spojnice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Skupina 32"/>
              <p:cNvGrpSpPr/>
              <p:nvPr/>
            </p:nvGrpSpPr>
            <p:grpSpPr bwMode="hidden">
              <a:xfrm>
                <a:off x="6327885" y="0"/>
                <a:ext cx="5864115" cy="5898673"/>
                <a:chOff x="6327885" y="0"/>
                <a:chExt cx="5864115" cy="5898673"/>
              </a:xfrm>
            </p:grpSpPr>
            <p:cxnSp>
              <p:nvCxnSpPr>
                <p:cNvPr id="39" name="Přímá spojnice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Přímá spojnice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Přímá spojnice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Přímá spojnice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Přímá spojnice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Přímá spojnice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Obdélník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2" name="Nadpis 1"/>
          <p:cNvSpPr>
            <a:spLocks noGrp="1"/>
          </p:cNvSpPr>
          <p:nvPr>
            <p:ph type="title"/>
          </p:nvPr>
        </p:nvSpPr>
        <p:spPr>
          <a:xfrm>
            <a:off x="7913152" y="571500"/>
            <a:ext cx="3657600" cy="2197100"/>
          </a:xfrm>
        </p:spPr>
        <p:txBody>
          <a:bodyPr rtlCol="0" anchor="b">
            <a:normAutofit/>
          </a:bodyPr>
          <a:lstStyle>
            <a:lvl1pPr rtl="0">
              <a:defRPr sz="2600">
                <a:solidFill>
                  <a:schemeClr val="bg1"/>
                </a:solidFill>
              </a:defRPr>
            </a:lvl1pPr>
          </a:lstStyle>
          <a:p>
            <a:pPr rtl="0"/>
            <a:r>
              <a:rPr lang="cs-CZ"/>
              <a:t>Kliknutím lze upravit styl.</a:t>
            </a:r>
            <a:endParaRPr lang="cs-CZ" noProof="0" dirty="0"/>
          </a:p>
        </p:txBody>
      </p:sp>
      <p:sp>
        <p:nvSpPr>
          <p:cNvPr id="3" name="Zástupný symbol pro obsah 2"/>
          <p:cNvSpPr>
            <a:spLocks noGrp="1"/>
          </p:cNvSpPr>
          <p:nvPr>
            <p:ph idx="1"/>
          </p:nvPr>
        </p:nvSpPr>
        <p:spPr>
          <a:xfrm>
            <a:off x="543197" y="571500"/>
            <a:ext cx="6217920" cy="571500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noProof="0" dirty="0"/>
          </a:p>
        </p:txBody>
      </p:sp>
      <p:sp>
        <p:nvSpPr>
          <p:cNvPr id="4" name="Zástupný symbol pro text 3"/>
          <p:cNvSpPr>
            <a:spLocks noGrp="1"/>
          </p:cNvSpPr>
          <p:nvPr>
            <p:ph type="body" sz="half" idx="2"/>
          </p:nvPr>
        </p:nvSpPr>
        <p:spPr>
          <a:xfrm>
            <a:off x="7913152" y="2995012"/>
            <a:ext cx="3657600" cy="2285950"/>
          </a:xfrm>
        </p:spPr>
        <p:txBody>
          <a:bodyPr rtlCol="0">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cxnSp>
        <p:nvCxnSpPr>
          <p:cNvPr id="60" name="Přímá spojnice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ástupný symbol pro zápatí 5"/>
          <p:cNvSpPr>
            <a:spLocks noGrp="1"/>
          </p:cNvSpPr>
          <p:nvPr>
            <p:ph type="ftr" sz="quarter" idx="11"/>
          </p:nvPr>
        </p:nvSpPr>
        <p:spPr/>
        <p:txBody>
          <a:bodyPr rtlCol="0"/>
          <a:lstStyle/>
          <a:p>
            <a:pPr rtl="0"/>
            <a:r>
              <a:rPr lang="cs-CZ" noProof="0"/>
              <a:t>Přidejte zápatí.</a:t>
            </a:r>
          </a:p>
        </p:txBody>
      </p:sp>
      <p:sp>
        <p:nvSpPr>
          <p:cNvPr id="5" name="Zástupný symbol pro datum 4"/>
          <p:cNvSpPr>
            <a:spLocks noGrp="1"/>
          </p:cNvSpPr>
          <p:nvPr>
            <p:ph type="dt" sz="half" idx="10"/>
          </p:nvPr>
        </p:nvSpPr>
        <p:spPr/>
        <p:txBody>
          <a:bodyPr rtlCol="0"/>
          <a:lstStyle>
            <a:lvl1pPr>
              <a:defRPr>
                <a:solidFill>
                  <a:schemeClr val="bg1"/>
                </a:solidFill>
              </a:defRPr>
            </a:lvl1pPr>
          </a:lstStyle>
          <a:p>
            <a:pPr rtl="0"/>
            <a:fld id="{BD0B7830-527B-46DA-B093-ED03207D3C16}" type="datetime1">
              <a:rPr lang="cs-CZ" noProof="0" smtClean="0"/>
              <a:t>24.02.2025</a:t>
            </a:fld>
            <a:endParaRPr lang="cs-CZ" noProof="0"/>
          </a:p>
        </p:txBody>
      </p:sp>
      <p:sp>
        <p:nvSpPr>
          <p:cNvPr id="8" name="Zástupný symbol pro číslo snímku 7"/>
          <p:cNvSpPr>
            <a:spLocks noGrp="1"/>
          </p:cNvSpPr>
          <p:nvPr>
            <p:ph type="sldNum" sz="quarter" idx="12"/>
          </p:nvPr>
        </p:nvSpPr>
        <p:spPr/>
        <p:txBody>
          <a:bodyPr rtlCol="0"/>
          <a:lstStyle>
            <a:lvl1pPr>
              <a:defRPr>
                <a:solidFill>
                  <a:schemeClr val="bg1"/>
                </a:solidFill>
              </a:defRPr>
            </a:lvl1pPr>
          </a:lstStyle>
          <a:p>
            <a:pPr rtl="0"/>
            <a:fld id="{E31375A4-56A4-47D6-9801-1991572033F7}" type="slidenum">
              <a:rPr lang="cs-CZ" noProof="0" smtClean="0"/>
              <a:pPr rtl="0"/>
              <a:t>‹#›</a:t>
            </a:fld>
            <a:endParaRPr lang="cs-CZ" noProof="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Skupina 7"/>
          <p:cNvGrpSpPr/>
          <p:nvPr/>
        </p:nvGrpSpPr>
        <p:grpSpPr bwMode="hidden">
          <a:xfrm>
            <a:off x="-1" y="0"/>
            <a:ext cx="12192002" cy="6858000"/>
            <a:chOff x="-1" y="0"/>
            <a:chExt cx="12192002" cy="6858000"/>
          </a:xfrm>
        </p:grpSpPr>
        <p:cxnSp>
          <p:nvCxnSpPr>
            <p:cNvPr id="9" name="Přímá spojnice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Skupina 24"/>
            <p:cNvGrpSpPr/>
            <p:nvPr/>
          </p:nvGrpSpPr>
          <p:grpSpPr bwMode="hidden">
            <a:xfrm>
              <a:off x="-1" y="0"/>
              <a:ext cx="12192001" cy="6858000"/>
              <a:chOff x="-1" y="0"/>
              <a:chExt cx="12192001" cy="6858000"/>
            </a:xfrm>
          </p:grpSpPr>
          <p:cxnSp>
            <p:nvCxnSpPr>
              <p:cNvPr id="43" name="Přímá spojnice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Přímá spojnice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Přímá spojnice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Přímá spojnice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Přímá spojnice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Skupina 47"/>
              <p:cNvGrpSpPr/>
              <p:nvPr/>
            </p:nvGrpSpPr>
            <p:grpSpPr bwMode="hidden">
              <a:xfrm>
                <a:off x="6327885" y="0"/>
                <a:ext cx="5864115" cy="5898673"/>
                <a:chOff x="6327885" y="0"/>
                <a:chExt cx="5864115" cy="5898673"/>
              </a:xfrm>
            </p:grpSpPr>
            <p:cxnSp>
              <p:nvCxnSpPr>
                <p:cNvPr id="54" name="Přímá spojnice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Přímá spojnice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Přímá spojnice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Přímá spojnice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Přímá spojnice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Přímá spojnice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Přímá spojnice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Skupina 25"/>
            <p:cNvGrpSpPr/>
            <p:nvPr/>
          </p:nvGrpSpPr>
          <p:grpSpPr bwMode="hidden">
            <a:xfrm flipH="1">
              <a:off x="0" y="0"/>
              <a:ext cx="12192001" cy="6858000"/>
              <a:chOff x="-1" y="0"/>
              <a:chExt cx="12192001" cy="6858000"/>
            </a:xfrm>
          </p:grpSpPr>
          <p:cxnSp>
            <p:nvCxnSpPr>
              <p:cNvPr id="27" name="Přímá spojnice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Skupina 31"/>
              <p:cNvGrpSpPr/>
              <p:nvPr/>
            </p:nvGrpSpPr>
            <p:grpSpPr bwMode="hidden">
              <a:xfrm>
                <a:off x="6327885" y="0"/>
                <a:ext cx="5864115" cy="5898673"/>
                <a:chOff x="6327885" y="0"/>
                <a:chExt cx="5864115" cy="5898673"/>
              </a:xfrm>
            </p:grpSpPr>
            <p:cxnSp>
              <p:nvCxnSpPr>
                <p:cNvPr id="38" name="Přímá spojnice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Přímá spojnice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Přímá spojnice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Přímá spojnice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Přímá spojnice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Přímá spojnice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Obdélník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cxnSp>
        <p:nvCxnSpPr>
          <p:cNvPr id="59" name="Přímá spojnice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7909560" y="576072"/>
            <a:ext cx="3657600" cy="2194560"/>
          </a:xfrm>
        </p:spPr>
        <p:txBody>
          <a:bodyPr rtlCol="0" anchor="b">
            <a:normAutofit/>
          </a:bodyPr>
          <a:lstStyle>
            <a:lvl1pPr rtl="0">
              <a:defRPr sz="2600">
                <a:solidFill>
                  <a:schemeClr val="bg1"/>
                </a:solidFill>
              </a:defRPr>
            </a:lvl1pPr>
          </a:lstStyle>
          <a:p>
            <a:pPr rtl="0"/>
            <a:r>
              <a:rPr lang="cs-CZ"/>
              <a:t>Kliknutím lze upravit styl.</a:t>
            </a:r>
            <a:endParaRPr lang="cs-CZ" noProof="0" dirty="0"/>
          </a:p>
        </p:txBody>
      </p:sp>
      <p:sp>
        <p:nvSpPr>
          <p:cNvPr id="3" name="Zástupný symbol obrázku 2" descr="Prázdný zástupný symbol pro přidání obrázku Klikněte na zástupný symbol a vyberte obrázek, který chcete přidat."/>
          <p:cNvSpPr>
            <a:spLocks noGrp="1"/>
          </p:cNvSpPr>
          <p:nvPr>
            <p:ph type="pic" idx="1" hasCustomPrompt="1"/>
          </p:nvPr>
        </p:nvSpPr>
        <p:spPr>
          <a:xfrm>
            <a:off x="4412" y="-159"/>
            <a:ext cx="7315200" cy="6858000"/>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noProof="0"/>
              <a:t>Po kliknutí na ikonu můžete přidat obrázek.</a:t>
            </a:r>
          </a:p>
        </p:txBody>
      </p:sp>
      <p:sp>
        <p:nvSpPr>
          <p:cNvPr id="4" name="Zástupný symbol pro text 3"/>
          <p:cNvSpPr>
            <a:spLocks noGrp="1"/>
          </p:cNvSpPr>
          <p:nvPr>
            <p:ph type="body" sz="half" idx="2"/>
          </p:nvPr>
        </p:nvSpPr>
        <p:spPr>
          <a:xfrm>
            <a:off x="7909560" y="2999232"/>
            <a:ext cx="3657600" cy="2286000"/>
          </a:xfrm>
        </p:spPr>
        <p:txBody>
          <a:bodyPr rtlCol="0"/>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Skupina 95"/>
          <p:cNvGrpSpPr/>
          <p:nvPr userDrawn="1"/>
        </p:nvGrpSpPr>
        <p:grpSpPr bwMode="hidden">
          <a:xfrm>
            <a:off x="-1" y="-195943"/>
            <a:ext cx="12192002" cy="6858000"/>
            <a:chOff x="-1" y="0"/>
            <a:chExt cx="12192002" cy="6858000"/>
          </a:xfrm>
        </p:grpSpPr>
        <p:cxnSp>
          <p:nvCxnSpPr>
            <p:cNvPr id="97" name="Přímá spojnice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Přímá spojnice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Přímá spojnice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Přímá spojnice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Přímá spojnice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Přímá spojnice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Přímá spojnice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Přímá spojnice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Přímá spojnice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Přímá spojnice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Skupina 112"/>
            <p:cNvGrpSpPr/>
            <p:nvPr userDrawn="1"/>
          </p:nvGrpSpPr>
          <p:grpSpPr bwMode="hidden">
            <a:xfrm>
              <a:off x="-1" y="0"/>
              <a:ext cx="12192001" cy="6858000"/>
              <a:chOff x="-1" y="0"/>
              <a:chExt cx="12192001" cy="6858000"/>
            </a:xfrm>
          </p:grpSpPr>
          <p:cxnSp>
            <p:nvCxnSpPr>
              <p:cNvPr id="131" name="Přímá spojnice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Přímá spojnice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Přímá spojnice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Přímá spojnice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Přímá spojnice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Skupina 135"/>
              <p:cNvGrpSpPr/>
              <p:nvPr/>
            </p:nvGrpSpPr>
            <p:grpSpPr bwMode="hidden">
              <a:xfrm>
                <a:off x="6327885" y="0"/>
                <a:ext cx="5864115" cy="5898673"/>
                <a:chOff x="6327885" y="0"/>
                <a:chExt cx="5864115" cy="5898673"/>
              </a:xfrm>
            </p:grpSpPr>
            <p:cxnSp>
              <p:nvCxnSpPr>
                <p:cNvPr id="142" name="Přímá spojnice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Přímá spojnice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Přímá spojnice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Přímá spojnice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Přímá spojnice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Přímá spojnice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Přímá spojnice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Přímá spojnice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Přímá spojnice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Přímá spojnice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Skupina 113"/>
            <p:cNvGrpSpPr/>
            <p:nvPr userDrawn="1"/>
          </p:nvGrpSpPr>
          <p:grpSpPr bwMode="hidden">
            <a:xfrm flipH="1">
              <a:off x="0" y="0"/>
              <a:ext cx="12192001" cy="6858000"/>
              <a:chOff x="-1" y="0"/>
              <a:chExt cx="12192001" cy="6858000"/>
            </a:xfrm>
          </p:grpSpPr>
          <p:cxnSp>
            <p:nvCxnSpPr>
              <p:cNvPr id="115" name="Přímá spojnice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Přímá spojnice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Přímá spojnice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Přímá spojnice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Přímá spojnice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Skupina 119"/>
              <p:cNvGrpSpPr/>
              <p:nvPr/>
            </p:nvGrpSpPr>
            <p:grpSpPr bwMode="hidden">
              <a:xfrm>
                <a:off x="6327885" y="0"/>
                <a:ext cx="5864115" cy="5898673"/>
                <a:chOff x="6327885" y="0"/>
                <a:chExt cx="5864115" cy="5898673"/>
              </a:xfrm>
            </p:grpSpPr>
            <p:cxnSp>
              <p:nvCxnSpPr>
                <p:cNvPr id="126" name="Přímá spojnice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Přímá spojnice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Přímá spojnice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Přímá spojnice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Přímá spojnice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Přímá spojnice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Přímá spojnice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Přímá spojnice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Přímá spojnice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Přímá spojnice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Zástupný symbol pro nadpis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pPr rtl="0"/>
            <a:r>
              <a:rPr lang="cs-CZ" dirty="0"/>
              <a:t>Kliknutím lze upravit styl.</a:t>
            </a:r>
            <a:endParaRPr lang="cs-CZ" noProof="0" dirty="0"/>
          </a:p>
        </p:txBody>
      </p:sp>
      <p:sp>
        <p:nvSpPr>
          <p:cNvPr id="3" name="Zástupný symbol pro text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a:r>
              <a:rPr lang="cs-CZ" dirty="0"/>
              <a:t>Upravte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cxnSp>
        <p:nvCxnSpPr>
          <p:cNvPr id="148" name="Přímá spojnice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Zástupný symbol pro zápatí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pPr rtl="0"/>
            <a:r>
              <a:rPr lang="cs-CZ" noProof="0"/>
              <a:t>Přidejte zápatí.</a:t>
            </a:r>
          </a:p>
        </p:txBody>
      </p:sp>
      <p:sp>
        <p:nvSpPr>
          <p:cNvPr id="4" name="Zástupný symbol pro datum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pPr rtl="0"/>
            <a:fld id="{D58FBA3C-03E1-43C3-A2BE-354EAA2DE5AD}" type="datetime1">
              <a:rPr lang="cs-CZ" noProof="0" smtClean="0"/>
              <a:t>24.02.2025</a:t>
            </a:fld>
            <a:endParaRPr lang="cs-CZ" noProof="0"/>
          </a:p>
        </p:txBody>
      </p:sp>
      <p:sp>
        <p:nvSpPr>
          <p:cNvPr id="6" name="Zástupný symbol pro číslo snímku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pPr rtl="0"/>
            <a:fld id="{E31375A4-56A4-47D6-9801-1991572033F7}" type="slidenum">
              <a:rPr lang="cs-CZ" noProof="0" smtClean="0"/>
              <a:pPr rtl="0"/>
              <a:t>‹#›</a:t>
            </a:fld>
            <a:endParaRPr lang="cs-CZ" noProof="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861134" y="1909346"/>
            <a:ext cx="10697592" cy="3328479"/>
          </a:xfrm>
        </p:spPr>
        <p:txBody>
          <a:bodyPr rtlCol="0"/>
          <a:lstStyle/>
          <a:p>
            <a:pPr rtl="0"/>
            <a:br>
              <a:rPr lang="cs-CZ" dirty="0"/>
            </a:br>
            <a:r>
              <a:rPr lang="cs-CZ" dirty="0">
                <a:solidFill>
                  <a:schemeClr val="accent1"/>
                </a:solidFill>
              </a:rPr>
              <a:t>Zdravotní gramotnost</a:t>
            </a:r>
            <a:br>
              <a:rPr lang="cs-CZ" dirty="0">
                <a:solidFill>
                  <a:schemeClr val="accent1"/>
                </a:solidFill>
              </a:rPr>
            </a:br>
            <a:r>
              <a:rPr lang="cs-CZ" dirty="0">
                <a:solidFill>
                  <a:schemeClr val="accent1"/>
                </a:solidFill>
              </a:rPr>
              <a:t>Zdravotní výchova</a:t>
            </a:r>
          </a:p>
        </p:txBody>
      </p:sp>
      <p:sp>
        <p:nvSpPr>
          <p:cNvPr id="3" name="Podnadpis 2"/>
          <p:cNvSpPr>
            <a:spLocks noGrp="1"/>
          </p:cNvSpPr>
          <p:nvPr>
            <p:ph type="subTitle" idx="1"/>
          </p:nvPr>
        </p:nvSpPr>
        <p:spPr/>
        <p:txBody>
          <a:bodyPr rtlCol="0"/>
          <a:lstStyle/>
          <a:p>
            <a:pPr rtl="0"/>
            <a:endParaRPr lang="cs-CZ" dirty="0"/>
          </a:p>
        </p:txBody>
      </p:sp>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0" y="390618"/>
            <a:ext cx="9601200" cy="1083076"/>
          </a:xfrm>
        </p:spPr>
        <p:txBody>
          <a:bodyPr rtlCol="0"/>
          <a:lstStyle/>
          <a:p>
            <a:r>
              <a:rPr lang="cs-CZ" dirty="0"/>
              <a:t>Nástroje modifikace postojů občanů k zařazení tělesné aktivity do běžného života</a:t>
            </a:r>
          </a:p>
        </p:txBody>
      </p:sp>
      <p:sp>
        <p:nvSpPr>
          <p:cNvPr id="3" name="Zástupný symbol pro obsah 2"/>
          <p:cNvSpPr>
            <a:spLocks noGrp="1"/>
          </p:cNvSpPr>
          <p:nvPr>
            <p:ph idx="1"/>
          </p:nvPr>
        </p:nvSpPr>
        <p:spPr>
          <a:xfrm>
            <a:off x="1295400" y="1793290"/>
            <a:ext cx="9601200" cy="4015666"/>
          </a:xfrm>
        </p:spPr>
        <p:txBody>
          <a:bodyPr rtlCol="0">
            <a:normAutofit/>
          </a:bodyPr>
          <a:lstStyle/>
          <a:p>
            <a:pPr marL="230400">
              <a:lnSpc>
                <a:spcPct val="100000"/>
              </a:lnSpc>
            </a:pPr>
            <a:r>
              <a:rPr lang="cs-CZ" dirty="0"/>
              <a:t>Zařazení tělesné aktivity do každodenního školního rozvrhu všech studentů </a:t>
            </a:r>
            <a:br>
              <a:rPr lang="cs-CZ" dirty="0"/>
            </a:br>
            <a:r>
              <a:rPr lang="cs-CZ" dirty="0"/>
              <a:t>a žáků</a:t>
            </a:r>
          </a:p>
          <a:p>
            <a:pPr marL="230400">
              <a:lnSpc>
                <a:spcPct val="100000"/>
              </a:lnSpc>
            </a:pPr>
            <a:r>
              <a:rPr lang="cs-CZ" dirty="0"/>
              <a:t>Poskytnutí příležitosti pro vhodnou fyzickou aktivitu v mimoškolním a mimopracovním životě (budování sportovišť, plaveckých bazénů, cyklistických stezek)</a:t>
            </a:r>
          </a:p>
          <a:p>
            <a:pPr marL="230400">
              <a:lnSpc>
                <a:spcPct val="100000"/>
              </a:lnSpc>
            </a:pPr>
            <a:r>
              <a:rPr lang="cs-CZ" dirty="0"/>
              <a:t>Zdůrazňování významu pohybu a nezbytnosti                                          celoživotní fyzické aktivity</a:t>
            </a:r>
          </a:p>
          <a:p>
            <a:pPr marL="230400">
              <a:lnSpc>
                <a:spcPct val="100000"/>
              </a:lnSpc>
            </a:pPr>
            <a:r>
              <a:rPr lang="cs-CZ" b="1" dirty="0"/>
              <a:t>Změna chování populace v oblasti tělesné aktivity                                                    patří k jedněm z nejobtížnějších úkolů preventivní péče</a:t>
            </a:r>
          </a:p>
          <a:p>
            <a:pPr marL="230400">
              <a:lnSpc>
                <a:spcPct val="100000"/>
              </a:lnSpc>
            </a:pPr>
            <a:endParaRPr lang="cs-CZ" dirty="0"/>
          </a:p>
          <a:p>
            <a:endParaRPr lang="cs-CZ" dirty="0"/>
          </a:p>
          <a:p>
            <a:endParaRPr lang="cs-CZ" dirty="0"/>
          </a:p>
          <a:p>
            <a:pPr marL="435600" indent="0" rtl="0">
              <a:buNone/>
            </a:pPr>
            <a:endParaRPr lang="cs-CZ" dirty="0"/>
          </a:p>
          <a:p>
            <a:pPr marL="673200" indent="-514350" rtl="0">
              <a:buFont typeface="+mj-lt"/>
              <a:buAutoNum type="romanUcPeriod"/>
            </a:pPr>
            <a:endParaRPr lang="cs-CZ" dirty="0"/>
          </a:p>
          <a:p>
            <a:pPr marL="891000" indent="-457200" rtl="0">
              <a:buFont typeface="+mj-lt"/>
              <a:buAutoNum type="arabicPeriod"/>
            </a:pPr>
            <a:endParaRPr lang="cs-CZ" dirty="0"/>
          </a:p>
          <a:p>
            <a:pPr rtl="0"/>
            <a:endParaRPr lang="cs-CZ" dirty="0"/>
          </a:p>
        </p:txBody>
      </p:sp>
      <p:pic>
        <p:nvPicPr>
          <p:cNvPr id="8" name="Obrázek 7">
            <a:extLst>
              <a:ext uri="{FF2B5EF4-FFF2-40B4-BE49-F238E27FC236}">
                <a16:creationId xmlns:a16="http://schemas.microsoft.com/office/drawing/2014/main" id="{D9C59698-9CFB-44D9-9367-D365E0A85F71}"/>
              </a:ext>
            </a:extLst>
          </p:cNvPr>
          <p:cNvPicPr>
            <a:picLocks noChangeAspect="1"/>
          </p:cNvPicPr>
          <p:nvPr/>
        </p:nvPicPr>
        <p:blipFill>
          <a:blip r:embed="rId3"/>
          <a:stretch>
            <a:fillRect/>
          </a:stretch>
        </p:blipFill>
        <p:spPr>
          <a:xfrm>
            <a:off x="8286369" y="3967447"/>
            <a:ext cx="3905631" cy="2603754"/>
          </a:xfrm>
          <a:prstGeom prst="rect">
            <a:avLst/>
          </a:prstGeom>
        </p:spPr>
      </p:pic>
    </p:spTree>
    <p:extLst>
      <p:ext uri="{BB962C8B-B14F-4D97-AF65-F5344CB8AC3E}">
        <p14:creationId xmlns:p14="http://schemas.microsoft.com/office/powerpoint/2010/main" val="220213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0979FD-6D0A-4B5C-99E0-795D70F01EE3}"/>
              </a:ext>
            </a:extLst>
          </p:cNvPr>
          <p:cNvSpPr>
            <a:spLocks noGrp="1"/>
          </p:cNvSpPr>
          <p:nvPr>
            <p:ph type="title"/>
          </p:nvPr>
        </p:nvSpPr>
        <p:spPr>
          <a:xfrm>
            <a:off x="589937" y="176982"/>
            <a:ext cx="7108722" cy="894734"/>
          </a:xfrm>
        </p:spPr>
        <p:txBody>
          <a:bodyPr>
            <a:normAutofit fontScale="90000"/>
          </a:bodyPr>
          <a:lstStyle/>
          <a:p>
            <a:r>
              <a:rPr lang="cs-CZ" dirty="0"/>
              <a:t>Rizika poškození zdraví – NEVHODNÁ VÝŽIVA</a:t>
            </a:r>
          </a:p>
        </p:txBody>
      </p:sp>
      <p:sp>
        <p:nvSpPr>
          <p:cNvPr id="3" name="Zástupný symbol pro obsah 2">
            <a:extLst>
              <a:ext uri="{FF2B5EF4-FFF2-40B4-BE49-F238E27FC236}">
                <a16:creationId xmlns:a16="http://schemas.microsoft.com/office/drawing/2014/main" id="{14417221-4701-4984-9634-F906E24DECA6}"/>
              </a:ext>
            </a:extLst>
          </p:cNvPr>
          <p:cNvSpPr>
            <a:spLocks noGrp="1"/>
          </p:cNvSpPr>
          <p:nvPr>
            <p:ph idx="1"/>
          </p:nvPr>
        </p:nvSpPr>
        <p:spPr>
          <a:xfrm>
            <a:off x="1295400" y="1481328"/>
            <a:ext cx="9601200" cy="4736593"/>
          </a:xfrm>
        </p:spPr>
        <p:txBody>
          <a:bodyPr>
            <a:normAutofit fontScale="92500" lnSpcReduction="10000"/>
          </a:bodyPr>
          <a:lstStyle/>
          <a:p>
            <a:r>
              <a:rPr lang="cs-CZ" dirty="0"/>
              <a:t>Výživa je jedním z hlavních faktorů                                                                                       vnějšího prostředí, </a:t>
            </a:r>
            <a:r>
              <a:rPr lang="cs-CZ" dirty="0" err="1"/>
              <a:t>terý</a:t>
            </a:r>
            <a:r>
              <a:rPr lang="cs-CZ" dirty="0"/>
              <a:t> ovlivňuje zdraví</a:t>
            </a:r>
          </a:p>
          <a:p>
            <a:r>
              <a:rPr lang="cs-CZ" b="1" dirty="0"/>
              <a:t>Nevhodná výživa </a:t>
            </a:r>
            <a:r>
              <a:rPr lang="cs-CZ" dirty="0"/>
              <a:t>škodí a </a:t>
            </a:r>
            <a:r>
              <a:rPr lang="cs-CZ" b="1" dirty="0"/>
              <a:t>je závažným rizikem</a:t>
            </a:r>
            <a:r>
              <a:rPr lang="cs-CZ" dirty="0"/>
              <a:t>,                                                  který se podílí na vzniku řady chorob (civilizační choroby)</a:t>
            </a:r>
          </a:p>
          <a:p>
            <a:r>
              <a:rPr lang="cs-CZ" dirty="0"/>
              <a:t>Strava obyvatelstva v ČR je charakterizována nadměrný                                                         energetickým příjmem a vzniká porucha výživy:</a:t>
            </a:r>
          </a:p>
          <a:p>
            <a:pPr marL="892800">
              <a:lnSpc>
                <a:spcPct val="100000"/>
              </a:lnSpc>
              <a:spcBef>
                <a:spcPts val="0"/>
              </a:spcBef>
            </a:pPr>
            <a:r>
              <a:rPr lang="cs-CZ" dirty="0"/>
              <a:t>Nadváha=nadbytek hmotnosti </a:t>
            </a:r>
          </a:p>
          <a:p>
            <a:pPr marL="892800">
              <a:lnSpc>
                <a:spcPct val="100000"/>
              </a:lnSpc>
              <a:spcBef>
                <a:spcPts val="0"/>
              </a:spcBef>
            </a:pPr>
            <a:r>
              <a:rPr lang="cs-CZ" dirty="0"/>
              <a:t>Obezita = nadměrná kumulace tukové tkáně</a:t>
            </a:r>
          </a:p>
          <a:p>
            <a:pPr marL="230400">
              <a:lnSpc>
                <a:spcPct val="100000"/>
              </a:lnSpc>
            </a:pPr>
            <a:r>
              <a:rPr lang="cs-CZ" dirty="0"/>
              <a:t>Česká populace v podílu dospělých s obezitou obsazuje čelní pozice                           v mezinárodních srovnáváních</a:t>
            </a:r>
          </a:p>
          <a:p>
            <a:pPr marL="230400">
              <a:lnSpc>
                <a:spcPct val="100000"/>
              </a:lnSpc>
            </a:pPr>
            <a:r>
              <a:rPr lang="cs-CZ" dirty="0"/>
              <a:t>Podíl obézních obyvatel v ČR převyšuje 25% a významně narůstá, pro rok 2030 se předvídá nárůst na 35%</a:t>
            </a:r>
          </a:p>
          <a:p>
            <a:pPr marL="230400">
              <a:lnSpc>
                <a:spcPct val="100000"/>
              </a:lnSpc>
            </a:pPr>
            <a:r>
              <a:rPr lang="cs-CZ" dirty="0"/>
              <a:t>Obezita u dětí dosahuje 22-25%</a:t>
            </a:r>
          </a:p>
          <a:p>
            <a:pPr marL="230400">
              <a:lnSpc>
                <a:spcPct val="100000"/>
              </a:lnSpc>
            </a:pPr>
            <a:endParaRPr lang="cs-CZ" dirty="0"/>
          </a:p>
        </p:txBody>
      </p:sp>
      <p:pic>
        <p:nvPicPr>
          <p:cNvPr id="4" name="Obrázek 3">
            <a:extLst>
              <a:ext uri="{FF2B5EF4-FFF2-40B4-BE49-F238E27FC236}">
                <a16:creationId xmlns:a16="http://schemas.microsoft.com/office/drawing/2014/main" id="{7879F25D-C019-4F76-811A-358E7E745E81}"/>
              </a:ext>
            </a:extLst>
          </p:cNvPr>
          <p:cNvPicPr>
            <a:picLocks noChangeAspect="1"/>
          </p:cNvPicPr>
          <p:nvPr/>
        </p:nvPicPr>
        <p:blipFill>
          <a:blip r:embed="rId2"/>
          <a:stretch>
            <a:fillRect/>
          </a:stretch>
        </p:blipFill>
        <p:spPr>
          <a:xfrm>
            <a:off x="8219768" y="413480"/>
            <a:ext cx="3718560" cy="3015520"/>
          </a:xfrm>
          <a:prstGeom prst="rect">
            <a:avLst/>
          </a:prstGeom>
        </p:spPr>
      </p:pic>
    </p:spTree>
    <p:extLst>
      <p:ext uri="{BB962C8B-B14F-4D97-AF65-F5344CB8AC3E}">
        <p14:creationId xmlns:p14="http://schemas.microsoft.com/office/powerpoint/2010/main" val="212390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9BDA16-4D7F-4C42-987A-87E836849E53}"/>
              </a:ext>
            </a:extLst>
          </p:cNvPr>
          <p:cNvSpPr>
            <a:spLocks noGrp="1"/>
          </p:cNvSpPr>
          <p:nvPr>
            <p:ph type="title"/>
          </p:nvPr>
        </p:nvSpPr>
        <p:spPr>
          <a:xfrm>
            <a:off x="1295400" y="503853"/>
            <a:ext cx="9601200" cy="1142385"/>
          </a:xfrm>
        </p:spPr>
        <p:txBody>
          <a:bodyPr/>
          <a:lstStyle/>
          <a:p>
            <a:r>
              <a:rPr lang="cs-CZ" dirty="0"/>
              <a:t>OBEZITA</a:t>
            </a:r>
          </a:p>
        </p:txBody>
      </p:sp>
      <p:sp>
        <p:nvSpPr>
          <p:cNvPr id="3" name="Zástupný symbol pro obsah 2">
            <a:extLst>
              <a:ext uri="{FF2B5EF4-FFF2-40B4-BE49-F238E27FC236}">
                <a16:creationId xmlns:a16="http://schemas.microsoft.com/office/drawing/2014/main" id="{CFD9EC2B-02CF-40FB-B386-EA64263ED3CA}"/>
              </a:ext>
            </a:extLst>
          </p:cNvPr>
          <p:cNvSpPr>
            <a:spLocks noGrp="1"/>
          </p:cNvSpPr>
          <p:nvPr>
            <p:ph idx="1"/>
          </p:nvPr>
        </p:nvSpPr>
        <p:spPr>
          <a:xfrm>
            <a:off x="1295400" y="1981201"/>
            <a:ext cx="9601200" cy="3809999"/>
          </a:xfrm>
        </p:spPr>
        <p:txBody>
          <a:bodyPr>
            <a:normAutofit fontScale="92500" lnSpcReduction="20000"/>
          </a:bodyPr>
          <a:lstStyle/>
          <a:p>
            <a:r>
              <a:rPr lang="cs-CZ" dirty="0"/>
              <a:t>Vzniká nerovnováhou v příjmu a výdeji energie                                                =vysoký příjem potravy a nízká fyzická aktivita</a:t>
            </a:r>
          </a:p>
          <a:p>
            <a:r>
              <a:rPr lang="cs-CZ" dirty="0"/>
              <a:t>Výrazně ovlivňuje výskyt zdravotních komplikací:</a:t>
            </a:r>
          </a:p>
          <a:p>
            <a:pPr marL="892800">
              <a:lnSpc>
                <a:spcPct val="100000"/>
              </a:lnSpc>
              <a:spcBef>
                <a:spcPts val="0"/>
              </a:spcBef>
            </a:pPr>
            <a:r>
              <a:rPr lang="cs-CZ" dirty="0"/>
              <a:t>Hypertenze</a:t>
            </a:r>
          </a:p>
          <a:p>
            <a:pPr marL="892800">
              <a:lnSpc>
                <a:spcPct val="100000"/>
              </a:lnSpc>
              <a:spcBef>
                <a:spcPts val="0"/>
              </a:spcBef>
            </a:pPr>
            <a:r>
              <a:rPr lang="cs-CZ" dirty="0"/>
              <a:t>Diabetes </a:t>
            </a:r>
            <a:r>
              <a:rPr lang="cs-CZ" dirty="0" err="1"/>
              <a:t>mellitus</a:t>
            </a:r>
            <a:r>
              <a:rPr lang="cs-CZ" dirty="0"/>
              <a:t>- celkový počet diabetiků se v ČR Každoročně zvyšuje o cca 20 tisíc, nad 70 let života se DM vyskytuje více než u 30% populace</a:t>
            </a:r>
          </a:p>
          <a:p>
            <a:pPr marL="892800">
              <a:lnSpc>
                <a:spcPct val="100000"/>
              </a:lnSpc>
              <a:spcBef>
                <a:spcPts val="0"/>
              </a:spcBef>
            </a:pPr>
            <a:r>
              <a:rPr lang="cs-CZ" dirty="0"/>
              <a:t>Ateroskleróza</a:t>
            </a:r>
          </a:p>
          <a:p>
            <a:pPr marL="892800">
              <a:lnSpc>
                <a:spcPct val="100000"/>
              </a:lnSpc>
              <a:spcBef>
                <a:spcPts val="0"/>
              </a:spcBef>
            </a:pPr>
            <a:r>
              <a:rPr lang="cs-CZ" dirty="0"/>
              <a:t>Onemocnění pohybového aparátu</a:t>
            </a:r>
          </a:p>
          <a:p>
            <a:pPr marL="892800">
              <a:lnSpc>
                <a:spcPct val="100000"/>
              </a:lnSpc>
              <a:spcBef>
                <a:spcPts val="0"/>
              </a:spcBef>
            </a:pPr>
            <a:r>
              <a:rPr lang="cs-CZ" dirty="0"/>
              <a:t>Onkologická onemocnění (Ca prsu, tlustého střeva)</a:t>
            </a:r>
          </a:p>
          <a:p>
            <a:pPr marL="230400">
              <a:lnSpc>
                <a:spcPct val="100000"/>
              </a:lnSpc>
            </a:pPr>
            <a:r>
              <a:rPr lang="cs-CZ" dirty="0"/>
              <a:t>Obezita je chronické onemocnění, které vyžaduje dlouhodobou léčbu</a:t>
            </a:r>
          </a:p>
          <a:p>
            <a:pPr marL="230400">
              <a:lnSpc>
                <a:spcPct val="100000"/>
              </a:lnSpc>
            </a:pPr>
            <a:r>
              <a:rPr lang="cs-CZ" dirty="0"/>
              <a:t>V diagnostice obezity se využívají index vyjadřující vztah mezi výškou </a:t>
            </a:r>
            <a:br>
              <a:rPr lang="cs-CZ" dirty="0"/>
            </a:br>
            <a:r>
              <a:rPr lang="cs-CZ" dirty="0"/>
              <a:t>a hmotností. Nejběžnější je v současné době BMI (Body </a:t>
            </a:r>
            <a:r>
              <a:rPr lang="cs-CZ" dirty="0" err="1"/>
              <a:t>Mass</a:t>
            </a:r>
            <a:r>
              <a:rPr lang="cs-CZ" dirty="0"/>
              <a:t> Index)</a:t>
            </a:r>
          </a:p>
        </p:txBody>
      </p:sp>
      <p:pic>
        <p:nvPicPr>
          <p:cNvPr id="4" name="Obrázek 3">
            <a:extLst>
              <a:ext uri="{FF2B5EF4-FFF2-40B4-BE49-F238E27FC236}">
                <a16:creationId xmlns:a16="http://schemas.microsoft.com/office/drawing/2014/main" id="{EFAEF13C-3C89-4DFB-A5A3-51BC897B3E77}"/>
              </a:ext>
            </a:extLst>
          </p:cNvPr>
          <p:cNvPicPr>
            <a:picLocks noChangeAspect="1"/>
          </p:cNvPicPr>
          <p:nvPr/>
        </p:nvPicPr>
        <p:blipFill>
          <a:blip r:embed="rId2"/>
          <a:stretch>
            <a:fillRect/>
          </a:stretch>
        </p:blipFill>
        <p:spPr>
          <a:xfrm>
            <a:off x="7911376" y="0"/>
            <a:ext cx="4191000" cy="3030093"/>
          </a:xfrm>
          <a:prstGeom prst="rect">
            <a:avLst/>
          </a:prstGeom>
        </p:spPr>
      </p:pic>
    </p:spTree>
    <p:extLst>
      <p:ext uri="{BB962C8B-B14F-4D97-AF65-F5344CB8AC3E}">
        <p14:creationId xmlns:p14="http://schemas.microsoft.com/office/powerpoint/2010/main" val="182637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9397" y="104073"/>
            <a:ext cx="10165080" cy="810327"/>
          </a:xfrm>
        </p:spPr>
        <p:txBody>
          <a:bodyPr rtlCol="0"/>
          <a:lstStyle/>
          <a:p>
            <a:r>
              <a:rPr lang="cs-CZ" dirty="0"/>
              <a:t>Obecné zásady výživy</a:t>
            </a:r>
          </a:p>
        </p:txBody>
      </p:sp>
      <p:sp>
        <p:nvSpPr>
          <p:cNvPr id="4" name="Zástupný symbol pro obsah 3"/>
          <p:cNvSpPr>
            <a:spLocks noGrp="1"/>
          </p:cNvSpPr>
          <p:nvPr>
            <p:ph sz="half" idx="2"/>
          </p:nvPr>
        </p:nvSpPr>
        <p:spPr>
          <a:xfrm>
            <a:off x="731520" y="1246459"/>
            <a:ext cx="5135880" cy="3394368"/>
          </a:xfrm>
        </p:spPr>
        <p:txBody>
          <a:bodyPr rtlCol="0">
            <a:normAutofit/>
          </a:bodyPr>
          <a:lstStyle/>
          <a:p>
            <a:r>
              <a:rPr lang="cs-CZ" dirty="0"/>
              <a:t>Jíst pestrou stravu</a:t>
            </a:r>
          </a:p>
          <a:p>
            <a:r>
              <a:rPr lang="cs-CZ" dirty="0"/>
              <a:t>Udržovat si vhodnou tělesnou váhu</a:t>
            </a:r>
          </a:p>
          <a:p>
            <a:pPr marL="230400"/>
            <a:r>
              <a:rPr lang="cs-CZ" dirty="0"/>
              <a:t>Vybírat si stravu s </a:t>
            </a:r>
            <a:r>
              <a:rPr lang="cs-CZ" b="1" dirty="0"/>
              <a:t>nízkým množstvím</a:t>
            </a:r>
            <a:r>
              <a:rPr lang="cs-CZ" dirty="0"/>
              <a:t> </a:t>
            </a:r>
            <a:r>
              <a:rPr lang="cs-CZ" b="1" dirty="0"/>
              <a:t>živočišného tuku</a:t>
            </a:r>
            <a:r>
              <a:rPr lang="cs-CZ" dirty="0"/>
              <a:t>, cholesterolu </a:t>
            </a:r>
            <a:br>
              <a:rPr lang="cs-CZ" dirty="0"/>
            </a:br>
            <a:r>
              <a:rPr lang="cs-CZ" dirty="0"/>
              <a:t>i ostatních tuků</a:t>
            </a:r>
          </a:p>
          <a:p>
            <a:pPr marL="230400"/>
            <a:r>
              <a:rPr lang="cs-CZ" dirty="0"/>
              <a:t>Konzumovat </a:t>
            </a:r>
            <a:r>
              <a:rPr lang="cs-CZ" b="1" dirty="0"/>
              <a:t>dostatečné množství ovoce </a:t>
            </a:r>
            <a:r>
              <a:rPr lang="cs-CZ" dirty="0"/>
              <a:t>a </a:t>
            </a:r>
            <a:r>
              <a:rPr lang="cs-CZ" b="1" dirty="0"/>
              <a:t>zeleniny</a:t>
            </a:r>
            <a:r>
              <a:rPr lang="cs-CZ" dirty="0"/>
              <a:t> (ČR patří v rámci EU </a:t>
            </a:r>
            <a:br>
              <a:rPr lang="cs-CZ" dirty="0"/>
            </a:br>
            <a:r>
              <a:rPr lang="cs-CZ" dirty="0"/>
              <a:t>ke státům s nejmenší  konzumací ovoce </a:t>
            </a:r>
            <a:br>
              <a:rPr lang="cs-CZ" dirty="0"/>
            </a:br>
            <a:r>
              <a:rPr lang="cs-CZ" dirty="0"/>
              <a:t>a zeleniny)</a:t>
            </a:r>
          </a:p>
          <a:p>
            <a:endParaRPr lang="cs-CZ" dirty="0"/>
          </a:p>
          <a:p>
            <a:pPr rtl="0"/>
            <a:endParaRPr lang="cs-CZ" dirty="0"/>
          </a:p>
        </p:txBody>
      </p:sp>
      <p:sp>
        <p:nvSpPr>
          <p:cNvPr id="6" name="Zástupný symbol pro obsah 5"/>
          <p:cNvSpPr>
            <a:spLocks noGrp="1"/>
          </p:cNvSpPr>
          <p:nvPr>
            <p:ph sz="quarter" idx="4"/>
          </p:nvPr>
        </p:nvSpPr>
        <p:spPr>
          <a:xfrm>
            <a:off x="6324600" y="3084309"/>
            <a:ext cx="5135880" cy="3119846"/>
          </a:xfrm>
        </p:spPr>
        <p:txBody>
          <a:bodyPr rtlCol="0">
            <a:normAutofit/>
          </a:bodyPr>
          <a:lstStyle/>
          <a:p>
            <a:pPr marL="230400"/>
            <a:r>
              <a:rPr lang="cs-CZ" b="1" dirty="0"/>
              <a:t>Omezovat spotřebu cukru- </a:t>
            </a:r>
            <a:r>
              <a:rPr lang="cs-CZ" dirty="0"/>
              <a:t>sacharidy </a:t>
            </a:r>
            <a:br>
              <a:rPr lang="cs-CZ" dirty="0"/>
            </a:br>
            <a:r>
              <a:rPr lang="cs-CZ" dirty="0"/>
              <a:t>by měly být zastoupeny v 55-60%,cukry </a:t>
            </a:r>
            <a:br>
              <a:rPr lang="cs-CZ" dirty="0"/>
            </a:br>
            <a:r>
              <a:rPr lang="cs-CZ" dirty="0"/>
              <a:t>v 10% což v praxi znamená vyřazení cukroví a sladkostí</a:t>
            </a:r>
          </a:p>
          <a:p>
            <a:pPr marL="230400"/>
            <a:r>
              <a:rPr lang="cs-CZ" b="1" dirty="0"/>
              <a:t>Omezovat příjem kuchyňské soli </a:t>
            </a:r>
            <a:r>
              <a:rPr lang="cs-CZ" dirty="0"/>
              <a:t>(6 g/ denně, v ČR je denní příjem soli 14-15 g)</a:t>
            </a:r>
          </a:p>
          <a:p>
            <a:pPr marL="230400"/>
            <a:r>
              <a:rPr lang="cs-CZ" dirty="0"/>
              <a:t>Přijímat </a:t>
            </a:r>
            <a:r>
              <a:rPr lang="cs-CZ" b="1" dirty="0"/>
              <a:t>dostatečné množství tekutin</a:t>
            </a:r>
          </a:p>
          <a:p>
            <a:pPr rtl="0"/>
            <a:r>
              <a:rPr lang="cs-CZ" dirty="0"/>
              <a:t>Alkoholické nápoje pít umírněně</a:t>
            </a:r>
          </a:p>
        </p:txBody>
      </p:sp>
      <p:sp>
        <p:nvSpPr>
          <p:cNvPr id="7" name="Zástupný symbol pro text 6">
            <a:extLst>
              <a:ext uri="{FF2B5EF4-FFF2-40B4-BE49-F238E27FC236}">
                <a16:creationId xmlns:a16="http://schemas.microsoft.com/office/drawing/2014/main" id="{C36AD889-0353-4329-A007-E5E8AEE22F2E}"/>
              </a:ext>
            </a:extLst>
          </p:cNvPr>
          <p:cNvSpPr>
            <a:spLocks noGrp="1"/>
          </p:cNvSpPr>
          <p:nvPr>
            <p:ph type="body" sz="quarter" idx="3"/>
          </p:nvPr>
        </p:nvSpPr>
        <p:spPr>
          <a:xfrm>
            <a:off x="9262872" y="1435608"/>
            <a:ext cx="1633728" cy="128016"/>
          </a:xfrm>
        </p:spPr>
        <p:txBody>
          <a:bodyPr>
            <a:normAutofit fontScale="25000" lnSpcReduction="20000"/>
          </a:bodyPr>
          <a:lstStyle/>
          <a:p>
            <a:endParaRPr lang="cs-CZ" dirty="0"/>
          </a:p>
        </p:txBody>
      </p:sp>
      <p:pic>
        <p:nvPicPr>
          <p:cNvPr id="12" name="Obrázek 11">
            <a:extLst>
              <a:ext uri="{FF2B5EF4-FFF2-40B4-BE49-F238E27FC236}">
                <a16:creationId xmlns:a16="http://schemas.microsoft.com/office/drawing/2014/main" id="{31954646-3D05-4EC8-9991-F01BD2B77393}"/>
              </a:ext>
            </a:extLst>
          </p:cNvPr>
          <p:cNvPicPr>
            <a:picLocks noChangeAspect="1"/>
          </p:cNvPicPr>
          <p:nvPr/>
        </p:nvPicPr>
        <p:blipFill>
          <a:blip r:embed="rId3"/>
          <a:stretch>
            <a:fillRect/>
          </a:stretch>
        </p:blipFill>
        <p:spPr>
          <a:xfrm>
            <a:off x="8496300" y="214236"/>
            <a:ext cx="2400300" cy="2870073"/>
          </a:xfrm>
          <a:prstGeom prst="rect">
            <a:avLst/>
          </a:prstGeom>
        </p:spPr>
      </p:pic>
      <p:pic>
        <p:nvPicPr>
          <p:cNvPr id="13" name="Obrázek 12">
            <a:extLst>
              <a:ext uri="{FF2B5EF4-FFF2-40B4-BE49-F238E27FC236}">
                <a16:creationId xmlns:a16="http://schemas.microsoft.com/office/drawing/2014/main" id="{1EFD6682-C5B0-44F6-B51B-E292E3E879F4}"/>
              </a:ext>
            </a:extLst>
          </p:cNvPr>
          <p:cNvPicPr>
            <a:picLocks noChangeAspect="1"/>
          </p:cNvPicPr>
          <p:nvPr/>
        </p:nvPicPr>
        <p:blipFill>
          <a:blip r:embed="rId4"/>
          <a:stretch>
            <a:fillRect/>
          </a:stretch>
        </p:blipFill>
        <p:spPr>
          <a:xfrm>
            <a:off x="2349030" y="4350186"/>
            <a:ext cx="3442907" cy="2337340"/>
          </a:xfrm>
          <a:prstGeom prst="rect">
            <a:avLst/>
          </a:prstGeom>
        </p:spPr>
      </p:pic>
    </p:spTree>
    <p:extLst>
      <p:ext uri="{BB962C8B-B14F-4D97-AF65-F5344CB8AC3E}">
        <p14:creationId xmlns:p14="http://schemas.microsoft.com/office/powerpoint/2010/main" val="24645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150108-9495-477D-97F5-906C65245B0E}"/>
              </a:ext>
            </a:extLst>
          </p:cNvPr>
          <p:cNvSpPr>
            <a:spLocks noGrp="1"/>
          </p:cNvSpPr>
          <p:nvPr>
            <p:ph type="title"/>
          </p:nvPr>
        </p:nvSpPr>
        <p:spPr/>
        <p:txBody>
          <a:bodyPr/>
          <a:lstStyle/>
          <a:p>
            <a:r>
              <a:rPr lang="cs-CZ" dirty="0"/>
              <a:t>Rizika poškození zdraví - STRES</a:t>
            </a:r>
          </a:p>
        </p:txBody>
      </p:sp>
      <p:sp>
        <p:nvSpPr>
          <p:cNvPr id="3" name="Zástupný symbol pro obsah 2">
            <a:extLst>
              <a:ext uri="{FF2B5EF4-FFF2-40B4-BE49-F238E27FC236}">
                <a16:creationId xmlns:a16="http://schemas.microsoft.com/office/drawing/2014/main" id="{B1112393-0283-48A9-8FBC-080C4C6B46B3}"/>
              </a:ext>
            </a:extLst>
          </p:cNvPr>
          <p:cNvSpPr>
            <a:spLocks noGrp="1"/>
          </p:cNvSpPr>
          <p:nvPr>
            <p:ph idx="1"/>
          </p:nvPr>
        </p:nvSpPr>
        <p:spPr/>
        <p:txBody>
          <a:bodyPr>
            <a:normAutofit fontScale="92500" lnSpcReduction="10000"/>
          </a:bodyPr>
          <a:lstStyle/>
          <a:p>
            <a:r>
              <a:rPr lang="cs-CZ" b="1" dirty="0"/>
              <a:t>Jde o reakci organismu proti vnějším faktorům, které způsobují nadměrnou zátěž. Organismus se tak vychyluje z vnitřní rovnováhy </a:t>
            </a:r>
          </a:p>
          <a:p>
            <a:r>
              <a:rPr lang="cs-CZ" dirty="0"/>
              <a:t>Během stresu přechází naše tělo do režimu </a:t>
            </a:r>
            <a:r>
              <a:rPr lang="cs-CZ" b="1" dirty="0"/>
              <a:t>"bojuj nebo uteč". </a:t>
            </a:r>
            <a:r>
              <a:rPr lang="cs-CZ" dirty="0"/>
              <a:t>Tuto přirozenou reakci těla zažíváme v situacích, kdy se cítíme </a:t>
            </a:r>
            <a:r>
              <a:rPr lang="cs-CZ" b="1" dirty="0"/>
              <a:t>ohroženi a v nebezpečí</a:t>
            </a:r>
            <a:r>
              <a:rPr lang="cs-CZ" dirty="0"/>
              <a:t>.</a:t>
            </a:r>
          </a:p>
          <a:p>
            <a:r>
              <a:rPr lang="cs-CZ" b="1" dirty="0"/>
              <a:t>Projevy: </a:t>
            </a:r>
            <a:r>
              <a:rPr lang="cs-CZ" dirty="0"/>
              <a:t>Podrážděnost, hněv, pocit strachu, úzkosti, bezútěšnosti, pocit přetížení, nevolnost, zažívací potíže,  bolesti hlavy, vyrážka, závratě, změna chuti k jídlu, změna denního režimu (přestáváme cvičit, starat se o sebe...), nadměrné kouření, užívání alkoholu nebo jiných návykových látek, nespavost</a:t>
            </a:r>
          </a:p>
          <a:p>
            <a:r>
              <a:rPr lang="cs-CZ" dirty="0"/>
              <a:t>Podle studií má stres nepříznivé účinky na zdraví až u 43 % dospělých. Ještě více alarmující je informace, že </a:t>
            </a:r>
            <a:r>
              <a:rPr lang="cs-CZ" b="1" dirty="0"/>
              <a:t>75 až 90% všech návštěv u lékaře souvisí s nemocemi souvisejícími se stresem, jako jsou </a:t>
            </a:r>
            <a:r>
              <a:rPr lang="cs-CZ" dirty="0"/>
              <a:t>bolesti hlavy, vysoký krevní tlak, srdeční problémy, DM, kožní problémy, astma, artritida, deprese a úzkost. Ty jsou považovány za nejčastější důsledky stresu</a:t>
            </a:r>
          </a:p>
          <a:p>
            <a:endParaRPr lang="cs-CZ" dirty="0"/>
          </a:p>
          <a:p>
            <a:endParaRPr lang="cs-CZ" dirty="0"/>
          </a:p>
        </p:txBody>
      </p:sp>
      <p:pic>
        <p:nvPicPr>
          <p:cNvPr id="5" name="Obrázek 4">
            <a:extLst>
              <a:ext uri="{FF2B5EF4-FFF2-40B4-BE49-F238E27FC236}">
                <a16:creationId xmlns:a16="http://schemas.microsoft.com/office/drawing/2014/main" id="{0DCB8ECB-D80E-4038-AE10-DAEE0E839528}"/>
              </a:ext>
            </a:extLst>
          </p:cNvPr>
          <p:cNvPicPr>
            <a:picLocks noChangeAspect="1"/>
          </p:cNvPicPr>
          <p:nvPr/>
        </p:nvPicPr>
        <p:blipFill>
          <a:blip r:embed="rId2"/>
          <a:stretch>
            <a:fillRect/>
          </a:stretch>
        </p:blipFill>
        <p:spPr>
          <a:xfrm>
            <a:off x="9323325" y="0"/>
            <a:ext cx="2591025" cy="1725318"/>
          </a:xfrm>
          <a:prstGeom prst="rect">
            <a:avLst/>
          </a:prstGeom>
        </p:spPr>
      </p:pic>
    </p:spTree>
    <p:extLst>
      <p:ext uri="{BB962C8B-B14F-4D97-AF65-F5344CB8AC3E}">
        <p14:creationId xmlns:p14="http://schemas.microsoft.com/office/powerpoint/2010/main" val="25325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0006C2-4AD9-4586-AD77-8422A62CF396}"/>
              </a:ext>
            </a:extLst>
          </p:cNvPr>
          <p:cNvSpPr>
            <a:spLocks noGrp="1"/>
          </p:cNvSpPr>
          <p:nvPr>
            <p:ph type="title"/>
          </p:nvPr>
        </p:nvSpPr>
        <p:spPr/>
        <p:txBody>
          <a:bodyPr/>
          <a:lstStyle/>
          <a:p>
            <a:r>
              <a:rPr lang="cs-CZ" dirty="0"/>
              <a:t>Rizika poškození zdraví - STRES</a:t>
            </a:r>
          </a:p>
        </p:txBody>
      </p:sp>
      <p:sp>
        <p:nvSpPr>
          <p:cNvPr id="3" name="Zástupný symbol pro obsah 2">
            <a:extLst>
              <a:ext uri="{FF2B5EF4-FFF2-40B4-BE49-F238E27FC236}">
                <a16:creationId xmlns:a16="http://schemas.microsoft.com/office/drawing/2014/main" id="{93CCE585-DCAC-44EB-A0AC-FEF345279BD0}"/>
              </a:ext>
            </a:extLst>
          </p:cNvPr>
          <p:cNvSpPr>
            <a:spLocks noGrp="1"/>
          </p:cNvSpPr>
          <p:nvPr>
            <p:ph idx="1"/>
          </p:nvPr>
        </p:nvSpPr>
        <p:spPr>
          <a:xfrm>
            <a:off x="1295399" y="1981201"/>
            <a:ext cx="9872710" cy="3809999"/>
          </a:xfrm>
        </p:spPr>
        <p:txBody>
          <a:bodyPr>
            <a:normAutofit/>
          </a:bodyPr>
          <a:lstStyle/>
          <a:p>
            <a:r>
              <a:rPr lang="cs-CZ" b="1" dirty="0"/>
              <a:t>Akutní stres </a:t>
            </a:r>
            <a:r>
              <a:rPr lang="cs-CZ" dirty="0"/>
              <a:t>- je nejčastějším typem stresu, který mnozí z nás zažívají několikrát týdně. Objevuje se </a:t>
            </a:r>
            <a:r>
              <a:rPr lang="cs-CZ" b="1" dirty="0"/>
              <a:t>náhle a </a:t>
            </a:r>
            <a:r>
              <a:rPr lang="cs-CZ" dirty="0"/>
              <a:t>obvykle trvá </a:t>
            </a:r>
            <a:r>
              <a:rPr lang="cs-CZ" b="1" dirty="0"/>
              <a:t>krátce</a:t>
            </a:r>
            <a:r>
              <a:rPr lang="cs-CZ" dirty="0"/>
              <a:t>. Akutní stres obvykle </a:t>
            </a:r>
            <a:r>
              <a:rPr lang="cs-CZ" b="1" dirty="0"/>
              <a:t>odezní po několika minutách až hodinách </a:t>
            </a:r>
            <a:r>
              <a:rPr lang="cs-CZ" dirty="0"/>
              <a:t>(hádka s blízkou osobou, zpoždění, časový tlak, dopravní zácpa, důležitou zkoušku ve škole, rozhovor s nadřízeným).</a:t>
            </a:r>
          </a:p>
          <a:p>
            <a:r>
              <a:rPr lang="cs-CZ" b="1" dirty="0"/>
              <a:t>Epizodický akutní stres </a:t>
            </a:r>
            <a:r>
              <a:rPr lang="cs-CZ" dirty="0"/>
              <a:t>-je akutní stres, který se </a:t>
            </a:r>
            <a:r>
              <a:rPr lang="cs-CZ" b="1" dirty="0"/>
              <a:t>pravidelně </a:t>
            </a:r>
            <a:r>
              <a:rPr lang="cs-CZ" dirty="0"/>
              <a:t>opakuje (opakované přetížení v práci -nereálné termíny, velká pracovní zátěž, opakující se neshody        v rodině, psychicky náročná povolání (zdravotníci, hasiči, manažeři), šikana             v práci/škole, </a:t>
            </a:r>
            <a:r>
              <a:rPr lang="cs-CZ" dirty="0" err="1"/>
              <a:t>prokrastinace</a:t>
            </a:r>
            <a:r>
              <a:rPr lang="cs-CZ" dirty="0"/>
              <a:t>.</a:t>
            </a:r>
          </a:p>
          <a:p>
            <a:r>
              <a:rPr lang="cs-CZ" b="1" dirty="0"/>
              <a:t>Chronický stres-je</a:t>
            </a:r>
            <a:r>
              <a:rPr lang="cs-CZ" dirty="0"/>
              <a:t> </a:t>
            </a:r>
            <a:r>
              <a:rPr lang="cs-CZ" b="1" dirty="0"/>
              <a:t>dlouhodobý a </a:t>
            </a:r>
            <a:r>
              <a:rPr lang="cs-CZ" dirty="0"/>
              <a:t>může skutečně poškodit naše zdraví. Může trvat </a:t>
            </a:r>
            <a:r>
              <a:rPr lang="cs-CZ" b="1" dirty="0"/>
              <a:t>měsíce, někdy i roky – </a:t>
            </a:r>
            <a:r>
              <a:rPr lang="cs-CZ" dirty="0"/>
              <a:t>stresující práce, nadměrné pracovní zatížení ve škole, dlouhodobé finanční potíže, chronické onemocnění.</a:t>
            </a:r>
          </a:p>
          <a:p>
            <a:endParaRPr lang="cs-CZ" dirty="0"/>
          </a:p>
        </p:txBody>
      </p:sp>
      <p:pic>
        <p:nvPicPr>
          <p:cNvPr id="5" name="Obrázek 4">
            <a:extLst>
              <a:ext uri="{FF2B5EF4-FFF2-40B4-BE49-F238E27FC236}">
                <a16:creationId xmlns:a16="http://schemas.microsoft.com/office/drawing/2014/main" id="{38D4B99D-8F6A-4425-9466-2A8A48F8096B}"/>
              </a:ext>
            </a:extLst>
          </p:cNvPr>
          <p:cNvPicPr>
            <a:picLocks noChangeAspect="1"/>
          </p:cNvPicPr>
          <p:nvPr/>
        </p:nvPicPr>
        <p:blipFill>
          <a:blip r:embed="rId2"/>
          <a:stretch>
            <a:fillRect/>
          </a:stretch>
        </p:blipFill>
        <p:spPr>
          <a:xfrm>
            <a:off x="8332576" y="54698"/>
            <a:ext cx="3785944" cy="1926503"/>
          </a:xfrm>
          <a:prstGeom prst="rect">
            <a:avLst/>
          </a:prstGeom>
        </p:spPr>
      </p:pic>
    </p:spTree>
    <p:extLst>
      <p:ext uri="{BB962C8B-B14F-4D97-AF65-F5344CB8AC3E}">
        <p14:creationId xmlns:p14="http://schemas.microsoft.com/office/powerpoint/2010/main" val="427170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F3F598-A2B5-4483-BB39-386D8196A35E}"/>
              </a:ext>
            </a:extLst>
          </p:cNvPr>
          <p:cNvSpPr>
            <a:spLocks noGrp="1"/>
          </p:cNvSpPr>
          <p:nvPr>
            <p:ph type="title"/>
          </p:nvPr>
        </p:nvSpPr>
        <p:spPr>
          <a:xfrm>
            <a:off x="1295400" y="503853"/>
            <a:ext cx="9601200" cy="961153"/>
          </a:xfrm>
        </p:spPr>
        <p:txBody>
          <a:bodyPr/>
          <a:lstStyle/>
          <a:p>
            <a:r>
              <a:rPr lang="cs-CZ" dirty="0"/>
              <a:t>Rizika poškození zdraví - STRES</a:t>
            </a:r>
          </a:p>
        </p:txBody>
      </p:sp>
      <p:sp>
        <p:nvSpPr>
          <p:cNvPr id="3" name="Zástupný symbol pro obsah 2">
            <a:extLst>
              <a:ext uri="{FF2B5EF4-FFF2-40B4-BE49-F238E27FC236}">
                <a16:creationId xmlns:a16="http://schemas.microsoft.com/office/drawing/2014/main" id="{42FC1F62-181E-4E64-8594-1CC3189F9C84}"/>
              </a:ext>
            </a:extLst>
          </p:cNvPr>
          <p:cNvSpPr>
            <a:spLocks noGrp="1"/>
          </p:cNvSpPr>
          <p:nvPr>
            <p:ph idx="1"/>
          </p:nvPr>
        </p:nvSpPr>
        <p:spPr>
          <a:xfrm>
            <a:off x="1295400" y="2182761"/>
            <a:ext cx="9601200" cy="4090220"/>
          </a:xfrm>
        </p:spPr>
        <p:txBody>
          <a:bodyPr/>
          <a:lstStyle/>
          <a:p>
            <a:r>
              <a:rPr lang="cs-CZ" b="1" dirty="0"/>
              <a:t>Omezit stresory v životě</a:t>
            </a:r>
            <a:r>
              <a:rPr lang="cs-CZ" dirty="0"/>
              <a:t>. To však obvykle není stoprocentně možné </a:t>
            </a:r>
          </a:p>
          <a:p>
            <a:r>
              <a:rPr lang="cs-CZ" b="1" dirty="0"/>
              <a:t>Zdravý životní styl. </a:t>
            </a:r>
            <a:r>
              <a:rPr lang="cs-CZ" dirty="0"/>
              <a:t>Dostatek odpočinku, zdravá výživa pohyb jsou zásadní</a:t>
            </a:r>
          </a:p>
          <a:p>
            <a:r>
              <a:rPr lang="cs-CZ" b="1" dirty="0"/>
              <a:t>Omezit alkohol a kouření, </a:t>
            </a:r>
            <a:r>
              <a:rPr lang="cs-CZ" dirty="0"/>
              <a:t>které mohou stres ještě zhoršit</a:t>
            </a:r>
          </a:p>
          <a:p>
            <a:r>
              <a:rPr lang="cs-CZ" b="1" dirty="0"/>
              <a:t>Udržovat sociální kontakty s blízkými.</a:t>
            </a:r>
            <a:r>
              <a:rPr lang="cs-CZ" dirty="0"/>
              <a:t> Čas strávený v dobré společnosti zlepší náladu a pomůže přijít na jiné myšlenky</a:t>
            </a:r>
          </a:p>
          <a:p>
            <a:r>
              <a:rPr lang="cs-CZ" b="1" dirty="0"/>
              <a:t>Digitální </a:t>
            </a:r>
            <a:r>
              <a:rPr lang="cs-CZ" b="1" dirty="0" err="1"/>
              <a:t>detox</a:t>
            </a:r>
            <a:endParaRPr lang="cs-CZ" b="1" dirty="0"/>
          </a:p>
          <a:p>
            <a:r>
              <a:rPr lang="cs-CZ" b="1" dirty="0"/>
              <a:t>Relaxační techniky-</a:t>
            </a:r>
            <a:r>
              <a:rPr lang="cs-CZ" dirty="0"/>
              <a:t> dechová cvičení, jóga, </a:t>
            </a:r>
          </a:p>
          <a:p>
            <a:endParaRPr lang="cs-CZ" dirty="0"/>
          </a:p>
          <a:p>
            <a:endParaRPr lang="cs-CZ" dirty="0"/>
          </a:p>
          <a:p>
            <a:endParaRPr lang="cs-CZ" dirty="0"/>
          </a:p>
        </p:txBody>
      </p:sp>
      <p:pic>
        <p:nvPicPr>
          <p:cNvPr id="4" name="Obrázek 3">
            <a:extLst>
              <a:ext uri="{FF2B5EF4-FFF2-40B4-BE49-F238E27FC236}">
                <a16:creationId xmlns:a16="http://schemas.microsoft.com/office/drawing/2014/main" id="{86687AEE-36B4-4131-A1E0-482B084660C9}"/>
              </a:ext>
            </a:extLst>
          </p:cNvPr>
          <p:cNvPicPr>
            <a:picLocks noChangeAspect="1"/>
          </p:cNvPicPr>
          <p:nvPr/>
        </p:nvPicPr>
        <p:blipFill>
          <a:blip r:embed="rId2"/>
          <a:stretch>
            <a:fillRect/>
          </a:stretch>
        </p:blipFill>
        <p:spPr>
          <a:xfrm>
            <a:off x="8727973" y="211701"/>
            <a:ext cx="2857500" cy="1695450"/>
          </a:xfrm>
          <a:prstGeom prst="rect">
            <a:avLst/>
          </a:prstGeom>
        </p:spPr>
      </p:pic>
    </p:spTree>
    <p:extLst>
      <p:ext uri="{BB962C8B-B14F-4D97-AF65-F5344CB8AC3E}">
        <p14:creationId xmlns:p14="http://schemas.microsoft.com/office/powerpoint/2010/main" val="230253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izuální stres pro děti Stock ilustrace ©sangoiri #91716534">
            <a:extLst>
              <a:ext uri="{FF2B5EF4-FFF2-40B4-BE49-F238E27FC236}">
                <a16:creationId xmlns:a16="http://schemas.microsoft.com/office/drawing/2014/main" id="{C7015463-19DD-421C-9897-8F216B092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3168" y="3242187"/>
            <a:ext cx="3608832" cy="272424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3CBBB4DD-75E8-4FA4-AE90-57364E684469}"/>
              </a:ext>
            </a:extLst>
          </p:cNvPr>
          <p:cNvSpPr>
            <a:spLocks noGrp="1"/>
          </p:cNvSpPr>
          <p:nvPr>
            <p:ph type="title"/>
          </p:nvPr>
        </p:nvSpPr>
        <p:spPr/>
        <p:txBody>
          <a:bodyPr/>
          <a:lstStyle/>
          <a:p>
            <a:r>
              <a:rPr lang="cs-CZ" dirty="0"/>
              <a:t>Stres v dětském věku</a:t>
            </a:r>
          </a:p>
        </p:txBody>
      </p:sp>
      <p:sp>
        <p:nvSpPr>
          <p:cNvPr id="3" name="Zástupný symbol pro obsah 2">
            <a:extLst>
              <a:ext uri="{FF2B5EF4-FFF2-40B4-BE49-F238E27FC236}">
                <a16:creationId xmlns:a16="http://schemas.microsoft.com/office/drawing/2014/main" id="{D955CCC0-04AB-4BFD-A4F2-8608EF1A2149}"/>
              </a:ext>
            </a:extLst>
          </p:cNvPr>
          <p:cNvSpPr>
            <a:spLocks noGrp="1"/>
          </p:cNvSpPr>
          <p:nvPr>
            <p:ph idx="1"/>
          </p:nvPr>
        </p:nvSpPr>
        <p:spPr>
          <a:xfrm>
            <a:off x="1295400" y="1981207"/>
            <a:ext cx="6196781" cy="2724245"/>
          </a:xfrm>
        </p:spPr>
        <p:txBody>
          <a:bodyPr>
            <a:normAutofit/>
          </a:bodyPr>
          <a:lstStyle/>
          <a:p>
            <a:pPr>
              <a:lnSpc>
                <a:spcPct val="150000"/>
              </a:lnSpc>
            </a:pPr>
            <a:r>
              <a:rPr lang="cs-CZ" b="1" dirty="0"/>
              <a:t>Stres a emočně vypjaté situace jsou u dětí  mnohem náročnější, a to zejména kvůli tomu, že si většinou samy se stresem neumí poradit.</a:t>
            </a:r>
          </a:p>
          <a:p>
            <a:endParaRPr lang="cs-CZ" dirty="0"/>
          </a:p>
          <a:p>
            <a:endParaRPr lang="cs-CZ" dirty="0"/>
          </a:p>
        </p:txBody>
      </p:sp>
    </p:spTree>
    <p:extLst>
      <p:ext uri="{BB962C8B-B14F-4D97-AF65-F5344CB8AC3E}">
        <p14:creationId xmlns:p14="http://schemas.microsoft.com/office/powerpoint/2010/main" val="299834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39F2663F-3C10-4D78-9C1A-766A4E5D4271}"/>
              </a:ext>
            </a:extLst>
          </p:cNvPr>
          <p:cNvSpPr>
            <a:spLocks noGrp="1"/>
          </p:cNvSpPr>
          <p:nvPr>
            <p:ph idx="1"/>
          </p:nvPr>
        </p:nvSpPr>
        <p:spPr>
          <a:xfrm>
            <a:off x="833285" y="2284948"/>
            <a:ext cx="9866178" cy="3457091"/>
          </a:xfrm>
        </p:spPr>
        <p:txBody>
          <a:bodyPr>
            <a:normAutofit lnSpcReduction="10000"/>
          </a:bodyPr>
          <a:lstStyle/>
          <a:p>
            <a:r>
              <a:rPr lang="cs-CZ" b="1" dirty="0"/>
              <a:t>Dlouhodobé hádky rodičů</a:t>
            </a:r>
          </a:p>
          <a:p>
            <a:r>
              <a:rPr lang="cs-CZ" b="1" dirty="0"/>
              <a:t>Rozvod rodičů</a:t>
            </a:r>
          </a:p>
          <a:p>
            <a:r>
              <a:rPr lang="cs-CZ" b="1" dirty="0"/>
              <a:t>Přehnaná očekávání a nároky rodičů</a:t>
            </a:r>
          </a:p>
          <a:p>
            <a:r>
              <a:rPr lang="cs-CZ" b="1" dirty="0"/>
              <a:t>Narození sourozence</a:t>
            </a:r>
          </a:p>
          <a:p>
            <a:r>
              <a:rPr lang="cs-CZ" b="1" dirty="0"/>
              <a:t>Úmrtí v rodině</a:t>
            </a:r>
          </a:p>
          <a:p>
            <a:r>
              <a:rPr lang="cs-CZ" b="1" dirty="0"/>
              <a:t>Problémy ve škole a školce (například šikana, změna školy, učitele </a:t>
            </a:r>
            <a:br>
              <a:rPr lang="cs-CZ" b="1" dirty="0"/>
            </a:br>
            <a:r>
              <a:rPr lang="cs-CZ" b="1" dirty="0"/>
              <a:t>a podobně)</a:t>
            </a:r>
          </a:p>
          <a:p>
            <a:r>
              <a:rPr lang="cs-CZ" b="1" dirty="0"/>
              <a:t>Zneužívání</a:t>
            </a:r>
          </a:p>
          <a:p>
            <a:endParaRPr lang="cs-CZ" b="1" dirty="0"/>
          </a:p>
          <a:p>
            <a:endParaRPr lang="cs-CZ" dirty="0"/>
          </a:p>
        </p:txBody>
      </p:sp>
      <p:pic>
        <p:nvPicPr>
          <p:cNvPr id="2050" name="Picture 2" descr="Nejsme superhrdinové. Dětská psycholožka radí, jak se s úzkostí mohou  vyrovnat děti i rodiče | Heroine.cz">
            <a:extLst>
              <a:ext uri="{FF2B5EF4-FFF2-40B4-BE49-F238E27FC236}">
                <a16:creationId xmlns:a16="http://schemas.microsoft.com/office/drawing/2014/main" id="{D66687A0-AD11-4409-AC55-A1FF008A8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535" y="1441782"/>
            <a:ext cx="4080510" cy="272034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10607255-C9C7-4B23-926E-E9D3AED28E37}"/>
              </a:ext>
            </a:extLst>
          </p:cNvPr>
          <p:cNvSpPr>
            <a:spLocks noGrp="1"/>
          </p:cNvSpPr>
          <p:nvPr>
            <p:ph type="title"/>
          </p:nvPr>
        </p:nvSpPr>
        <p:spPr/>
        <p:txBody>
          <a:bodyPr/>
          <a:lstStyle/>
          <a:p>
            <a:r>
              <a:rPr lang="pl-PL" dirty="0"/>
              <a:t>Co nejčastěji způsobuje stres u dětí?</a:t>
            </a:r>
            <a:br>
              <a:rPr lang="pl-PL" dirty="0"/>
            </a:br>
            <a:endParaRPr lang="cs-CZ" dirty="0"/>
          </a:p>
        </p:txBody>
      </p:sp>
    </p:spTree>
    <p:extLst>
      <p:ext uri="{BB962C8B-B14F-4D97-AF65-F5344CB8AC3E}">
        <p14:creationId xmlns:p14="http://schemas.microsoft.com/office/powerpoint/2010/main" val="142313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349E30-69DA-4FF6-8E3D-0FD33A71371F}"/>
              </a:ext>
            </a:extLst>
          </p:cNvPr>
          <p:cNvSpPr>
            <a:spLocks noGrp="1"/>
          </p:cNvSpPr>
          <p:nvPr>
            <p:ph type="title"/>
          </p:nvPr>
        </p:nvSpPr>
        <p:spPr/>
        <p:txBody>
          <a:bodyPr/>
          <a:lstStyle/>
          <a:p>
            <a:r>
              <a:rPr lang="cs-CZ" dirty="0"/>
              <a:t>Příznaky stresu</a:t>
            </a:r>
            <a:br>
              <a:rPr lang="cs-CZ" dirty="0"/>
            </a:br>
            <a:endParaRPr lang="cs-CZ" dirty="0"/>
          </a:p>
        </p:txBody>
      </p:sp>
      <p:sp>
        <p:nvSpPr>
          <p:cNvPr id="3" name="Zástupný symbol pro obsah 2">
            <a:extLst>
              <a:ext uri="{FF2B5EF4-FFF2-40B4-BE49-F238E27FC236}">
                <a16:creationId xmlns:a16="http://schemas.microsoft.com/office/drawing/2014/main" id="{77CD3988-672E-4182-8BAD-B03BA3C8D1E0}"/>
              </a:ext>
            </a:extLst>
          </p:cNvPr>
          <p:cNvSpPr>
            <a:spLocks noGrp="1"/>
          </p:cNvSpPr>
          <p:nvPr>
            <p:ph idx="1"/>
          </p:nvPr>
        </p:nvSpPr>
        <p:spPr/>
        <p:txBody>
          <a:bodyPr>
            <a:normAutofit fontScale="92500" lnSpcReduction="10000"/>
          </a:bodyPr>
          <a:lstStyle/>
          <a:p>
            <a:r>
              <a:rPr lang="cs-CZ" dirty="0"/>
              <a:t>To, že je dítě ve stresu, lze poznat z jeho chování. Nejčastěji psychickou nepohodu odhalí tyto příznaky:</a:t>
            </a:r>
          </a:p>
          <a:p>
            <a:pPr marL="892800"/>
            <a:r>
              <a:rPr lang="cs-CZ" b="1" dirty="0"/>
              <a:t>Změna v chování dítěte (vztek, agresivita,)</a:t>
            </a:r>
          </a:p>
          <a:p>
            <a:pPr marL="892800"/>
            <a:r>
              <a:rPr lang="cs-CZ" b="1" dirty="0"/>
              <a:t>Projevy smutku a častý pláč</a:t>
            </a:r>
            <a:endParaRPr lang="cs-CZ" dirty="0"/>
          </a:p>
          <a:p>
            <a:pPr marL="892800"/>
            <a:r>
              <a:rPr lang="cs-CZ" b="1" dirty="0"/>
              <a:t>Neschopnost soustředit se</a:t>
            </a:r>
            <a:endParaRPr lang="cs-CZ" dirty="0"/>
          </a:p>
          <a:p>
            <a:pPr marL="892800"/>
            <a:r>
              <a:rPr lang="cs-CZ" b="1" dirty="0"/>
              <a:t>Špatný spánek, zlé sny a strach ze tmy</a:t>
            </a:r>
            <a:endParaRPr lang="cs-CZ" dirty="0"/>
          </a:p>
          <a:p>
            <a:pPr marL="892800"/>
            <a:r>
              <a:rPr lang="cs-CZ" b="1" dirty="0"/>
              <a:t>Stravovací extrémy – přejídání nebo nechutenství</a:t>
            </a:r>
            <a:endParaRPr lang="cs-CZ" dirty="0"/>
          </a:p>
          <a:p>
            <a:pPr marL="892800"/>
            <a:r>
              <a:rPr lang="cs-CZ" b="1" dirty="0"/>
              <a:t>Bolesti břicha</a:t>
            </a:r>
            <a:endParaRPr lang="cs-CZ" dirty="0"/>
          </a:p>
          <a:p>
            <a:pPr marL="892800"/>
            <a:r>
              <a:rPr lang="cs-CZ" b="1" dirty="0"/>
              <a:t>Pomočování, okusování nehtů, tiky</a:t>
            </a:r>
            <a:endParaRPr lang="cs-CZ" dirty="0"/>
          </a:p>
          <a:p>
            <a:endParaRPr lang="cs-CZ" dirty="0"/>
          </a:p>
        </p:txBody>
      </p:sp>
    </p:spTree>
    <p:extLst>
      <p:ext uri="{BB962C8B-B14F-4D97-AF65-F5344CB8AC3E}">
        <p14:creationId xmlns:p14="http://schemas.microsoft.com/office/powerpoint/2010/main" val="84585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dirty="0"/>
              <a:t>Pojetí zdraví, vnímání zdraví</a:t>
            </a:r>
          </a:p>
        </p:txBody>
      </p:sp>
      <p:sp>
        <p:nvSpPr>
          <p:cNvPr id="3" name="Zástupný symbol pro obsah 2"/>
          <p:cNvSpPr>
            <a:spLocks noGrp="1"/>
          </p:cNvSpPr>
          <p:nvPr>
            <p:ph idx="1"/>
          </p:nvPr>
        </p:nvSpPr>
        <p:spPr>
          <a:xfrm>
            <a:off x="1295400" y="1998956"/>
            <a:ext cx="9601200" cy="3809999"/>
          </a:xfrm>
        </p:spPr>
        <p:txBody>
          <a:bodyPr rtlCol="0">
            <a:normAutofit/>
          </a:bodyPr>
          <a:lstStyle/>
          <a:p>
            <a:pPr rtl="0"/>
            <a:r>
              <a:rPr lang="cs-CZ" dirty="0"/>
              <a:t>Žít zdravě = Žít moudře.</a:t>
            </a:r>
          </a:p>
          <a:p>
            <a:pPr rtl="0"/>
            <a:r>
              <a:rPr lang="cs-CZ" dirty="0"/>
              <a:t>Teorie zdraví (</a:t>
            </a:r>
            <a:r>
              <a:rPr lang="cs-CZ" sz="1500" dirty="0" err="1"/>
              <a:t>D.Seedhousse</a:t>
            </a:r>
            <a:r>
              <a:rPr lang="cs-CZ" sz="1500" dirty="0"/>
              <a:t> 1995</a:t>
            </a:r>
            <a:r>
              <a:rPr lang="cs-CZ" dirty="0"/>
              <a:t>)</a:t>
            </a:r>
          </a:p>
          <a:p>
            <a:pPr marL="891000" indent="-457200" rtl="0">
              <a:buFont typeface="+mj-lt"/>
              <a:buAutoNum type="arabicPeriod"/>
            </a:pPr>
            <a:r>
              <a:rPr lang="cs-CZ" dirty="0"/>
              <a:t>Zdraví je ideální stav člověka, jemuž je dobře (</a:t>
            </a:r>
            <a:r>
              <a:rPr lang="cs-CZ" dirty="0" err="1"/>
              <a:t>wellness</a:t>
            </a:r>
            <a:r>
              <a:rPr lang="cs-CZ" dirty="0"/>
              <a:t>)</a:t>
            </a:r>
          </a:p>
          <a:p>
            <a:pPr marL="891000" indent="-457200" rtl="0">
              <a:buFont typeface="+mj-lt"/>
              <a:buAutoNum type="arabicPeriod"/>
            </a:pPr>
            <a:r>
              <a:rPr lang="cs-CZ" dirty="0"/>
              <a:t>Zdraví je normální dobré fungování (fitness)</a:t>
            </a:r>
          </a:p>
          <a:p>
            <a:pPr marL="891000" indent="-457200" rtl="0">
              <a:buFont typeface="+mj-lt"/>
              <a:buAutoNum type="arabicPeriod"/>
            </a:pPr>
            <a:r>
              <a:rPr lang="cs-CZ" dirty="0"/>
              <a:t>Zdraví jako zboží</a:t>
            </a:r>
          </a:p>
          <a:p>
            <a:pPr marL="891000" indent="-457200" rtl="0">
              <a:buFont typeface="+mj-lt"/>
              <a:buAutoNum type="arabicPeriod"/>
            </a:pPr>
            <a:r>
              <a:rPr lang="cs-CZ" dirty="0"/>
              <a:t>Zdraví jako určitý druh „síly“</a:t>
            </a:r>
          </a:p>
          <a:p>
            <a:r>
              <a:rPr lang="cs-CZ" b="1" dirty="0"/>
              <a:t>Zdraví je stav plné tělesné a duševní a sociální pohody a nejenom nepřítomnost nemoci nebo vady </a:t>
            </a:r>
            <a:r>
              <a:rPr lang="cs-CZ" dirty="0"/>
              <a:t>(</a:t>
            </a:r>
            <a:r>
              <a:rPr lang="cs-CZ" sz="1700" dirty="0"/>
              <a:t>WHO 1946</a:t>
            </a:r>
            <a:r>
              <a:rPr lang="cs-CZ" dirty="0"/>
              <a:t>)</a:t>
            </a:r>
          </a:p>
          <a:p>
            <a:pPr marL="891000" indent="-457200" rtl="0">
              <a:buFont typeface="+mj-lt"/>
              <a:buAutoNum type="arabicPeriod"/>
            </a:pPr>
            <a:endParaRPr lang="cs-CZ" dirty="0"/>
          </a:p>
          <a:p>
            <a:pPr rtl="0"/>
            <a:endParaRPr lang="cs-CZ" dirty="0"/>
          </a:p>
        </p:txBody>
      </p:sp>
    </p:spTree>
    <p:extLst>
      <p:ext uri="{BB962C8B-B14F-4D97-AF65-F5344CB8AC3E}">
        <p14:creationId xmlns:p14="http://schemas.microsoft.com/office/powerpoint/2010/main" val="398461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726565-1192-49A2-956D-5EF776F83F58}"/>
              </a:ext>
            </a:extLst>
          </p:cNvPr>
          <p:cNvSpPr>
            <a:spLocks noGrp="1"/>
          </p:cNvSpPr>
          <p:nvPr>
            <p:ph type="title"/>
          </p:nvPr>
        </p:nvSpPr>
        <p:spPr>
          <a:xfrm>
            <a:off x="1295400" y="503853"/>
            <a:ext cx="9601200" cy="852999"/>
          </a:xfrm>
        </p:spPr>
        <p:txBody>
          <a:bodyPr/>
          <a:lstStyle/>
          <a:p>
            <a:r>
              <a:rPr lang="cs-CZ" dirty="0"/>
              <a:t>Zvládání stresu</a:t>
            </a:r>
          </a:p>
        </p:txBody>
      </p:sp>
      <p:sp>
        <p:nvSpPr>
          <p:cNvPr id="3" name="Zástupný symbol pro obsah 2">
            <a:extLst>
              <a:ext uri="{FF2B5EF4-FFF2-40B4-BE49-F238E27FC236}">
                <a16:creationId xmlns:a16="http://schemas.microsoft.com/office/drawing/2014/main" id="{039F75DA-2108-40D8-962C-8196C496F51D}"/>
              </a:ext>
            </a:extLst>
          </p:cNvPr>
          <p:cNvSpPr>
            <a:spLocks noGrp="1"/>
          </p:cNvSpPr>
          <p:nvPr>
            <p:ph idx="1"/>
          </p:nvPr>
        </p:nvSpPr>
        <p:spPr>
          <a:xfrm>
            <a:off x="1295400" y="1622323"/>
            <a:ext cx="9792810" cy="4562167"/>
          </a:xfrm>
        </p:spPr>
        <p:txBody>
          <a:bodyPr>
            <a:normAutofit/>
          </a:bodyPr>
          <a:lstStyle/>
          <a:p>
            <a:r>
              <a:rPr lang="cs-CZ" b="1" dirty="0"/>
              <a:t>Vytváření bezpečného prostředí - domov jako bezpečné útočiště: </a:t>
            </a:r>
            <a:r>
              <a:rPr lang="cs-CZ" dirty="0"/>
              <a:t>Minimalizovat konflikty, vytvořit klidnou a stabilní atmosféru, být otevřený a vstřícný ke komunikaci (</a:t>
            </a:r>
            <a:r>
              <a:rPr lang="cs-CZ" b="1" dirty="0"/>
              <a:t>Rodinné rituály:</a:t>
            </a:r>
            <a:r>
              <a:rPr lang="cs-CZ" dirty="0"/>
              <a:t> Pravidelné rodinné aktivity, jako společné večeře, čtení před spaním nebo víkendové výlety, dodávají dětem pocit stability a bezpečí).</a:t>
            </a:r>
          </a:p>
          <a:p>
            <a:r>
              <a:rPr lang="cs-CZ" b="1" dirty="0"/>
              <a:t>Pozitivní komunikace - oceňování a povzbuzení</a:t>
            </a:r>
            <a:r>
              <a:rPr lang="cs-CZ" dirty="0"/>
              <a:t>: Namísto kritiky a negativních komentářů oceňovat snahu a úsilí dětí. Povzbuzování, je v pořádku dělat chyby, protože i chyby jsou součástí procesu učení.</a:t>
            </a:r>
          </a:p>
          <a:p>
            <a:r>
              <a:rPr lang="cs-CZ" b="1" dirty="0"/>
              <a:t> Stanovení realistických očekávání - dosažitelné cíle:</a:t>
            </a:r>
            <a:r>
              <a:rPr lang="cs-CZ" dirty="0"/>
              <a:t>  Stanovovat si cíle, které jsou reálné a dosažitelné. Úspěch není jediným měřítkem hodnoty, je důležité úsilí a snaha.</a:t>
            </a:r>
          </a:p>
          <a:p>
            <a:r>
              <a:rPr lang="cs-CZ" b="1" dirty="0"/>
              <a:t>Podpora zdravého životního stylu - pravidelný pohyb a zdravá strava:</a:t>
            </a:r>
            <a:r>
              <a:rPr lang="cs-CZ" dirty="0"/>
              <a:t> Pravidelné cvičení, pobyty venku, zdravé stravování,  dostatečný spánek. </a:t>
            </a:r>
          </a:p>
        </p:txBody>
      </p:sp>
    </p:spTree>
    <p:extLst>
      <p:ext uri="{BB962C8B-B14F-4D97-AF65-F5344CB8AC3E}">
        <p14:creationId xmlns:p14="http://schemas.microsoft.com/office/powerpoint/2010/main" val="352363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726565-1192-49A2-956D-5EF776F83F58}"/>
              </a:ext>
            </a:extLst>
          </p:cNvPr>
          <p:cNvSpPr>
            <a:spLocks noGrp="1"/>
          </p:cNvSpPr>
          <p:nvPr>
            <p:ph type="title"/>
          </p:nvPr>
        </p:nvSpPr>
        <p:spPr/>
        <p:txBody>
          <a:bodyPr/>
          <a:lstStyle/>
          <a:p>
            <a:r>
              <a:rPr lang="cs-CZ" dirty="0"/>
              <a:t>Zvládání stresu</a:t>
            </a:r>
          </a:p>
        </p:txBody>
      </p:sp>
      <p:sp>
        <p:nvSpPr>
          <p:cNvPr id="3" name="Zástupný symbol pro obsah 2">
            <a:extLst>
              <a:ext uri="{FF2B5EF4-FFF2-40B4-BE49-F238E27FC236}">
                <a16:creationId xmlns:a16="http://schemas.microsoft.com/office/drawing/2014/main" id="{039F75DA-2108-40D8-962C-8196C496F51D}"/>
              </a:ext>
            </a:extLst>
          </p:cNvPr>
          <p:cNvSpPr>
            <a:spLocks noGrp="1"/>
          </p:cNvSpPr>
          <p:nvPr>
            <p:ph idx="1"/>
          </p:nvPr>
        </p:nvSpPr>
        <p:spPr/>
        <p:txBody>
          <a:bodyPr>
            <a:normAutofit/>
          </a:bodyPr>
          <a:lstStyle/>
          <a:p>
            <a:r>
              <a:rPr lang="cs-CZ" b="1" dirty="0"/>
              <a:t>Relaxační techniky:</a:t>
            </a:r>
          </a:p>
          <a:p>
            <a:pPr marL="892800"/>
            <a:r>
              <a:rPr lang="cs-CZ" b="1" dirty="0"/>
              <a:t>Hluboké dýchání a meditace: </a:t>
            </a:r>
          </a:p>
          <a:p>
            <a:pPr marL="892800"/>
            <a:r>
              <a:rPr lang="cs-CZ" b="1" dirty="0"/>
              <a:t>Umělecké aktivity: </a:t>
            </a:r>
            <a:r>
              <a:rPr lang="cs-CZ" dirty="0"/>
              <a:t>malování nebo hudba, které mohou být pro děti uklidňující a umožní jim vyjádřit své pocity kreativním způsobem.</a:t>
            </a:r>
          </a:p>
          <a:p>
            <a:r>
              <a:rPr lang="cs-CZ" b="1" dirty="0"/>
              <a:t>Dítě potřebuje hlavně porozumění, laskavost a vysvětlení!!!</a:t>
            </a:r>
          </a:p>
          <a:p>
            <a:endParaRPr lang="cs-CZ" dirty="0"/>
          </a:p>
        </p:txBody>
      </p:sp>
    </p:spTree>
    <p:extLst>
      <p:ext uri="{BB962C8B-B14F-4D97-AF65-F5344CB8AC3E}">
        <p14:creationId xmlns:p14="http://schemas.microsoft.com/office/powerpoint/2010/main" val="55855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BD68F8-BF09-47F8-B7B8-C8163B9E5F8F}"/>
              </a:ext>
            </a:extLst>
          </p:cNvPr>
          <p:cNvSpPr>
            <a:spLocks noGrp="1"/>
          </p:cNvSpPr>
          <p:nvPr>
            <p:ph type="title"/>
          </p:nvPr>
        </p:nvSpPr>
        <p:spPr/>
        <p:txBody>
          <a:bodyPr/>
          <a:lstStyle/>
          <a:p>
            <a:r>
              <a:rPr lang="cs-CZ" dirty="0"/>
              <a:t>ÚRAZY v dětském věku</a:t>
            </a:r>
          </a:p>
        </p:txBody>
      </p:sp>
      <p:sp>
        <p:nvSpPr>
          <p:cNvPr id="3" name="Zástupný symbol pro obsah 2">
            <a:extLst>
              <a:ext uri="{FF2B5EF4-FFF2-40B4-BE49-F238E27FC236}">
                <a16:creationId xmlns:a16="http://schemas.microsoft.com/office/drawing/2014/main" id="{C57AD4A5-D176-4F75-BD60-C0545F79EE16}"/>
              </a:ext>
            </a:extLst>
          </p:cNvPr>
          <p:cNvSpPr>
            <a:spLocks noGrp="1"/>
          </p:cNvSpPr>
          <p:nvPr>
            <p:ph idx="1"/>
          </p:nvPr>
        </p:nvSpPr>
        <p:spPr/>
        <p:txBody>
          <a:bodyPr>
            <a:normAutofit/>
          </a:bodyPr>
          <a:lstStyle/>
          <a:p>
            <a:r>
              <a:rPr lang="cs-CZ" dirty="0"/>
              <a:t>Úrazy vždy představovaly problém dětského věku. S tím, jak se mění výchova, prostředí i péče o zraněné, se mění i spektrum úrazů, jejich počty, typy a případné následky. </a:t>
            </a:r>
            <a:r>
              <a:rPr lang="cs-CZ" b="1" dirty="0"/>
              <a:t>Přesto jsou stále nejčastější příčinou úmrtí u dětí.</a:t>
            </a:r>
            <a:endParaRPr lang="cs-CZ" dirty="0"/>
          </a:p>
          <a:p>
            <a:r>
              <a:rPr lang="cs-CZ" b="1" dirty="0"/>
              <a:t>Podle údajů zdravotnické statistiky je ročně ošetřeno v ambulancích více než půl milionu dětí a mladistvých do 19 let věku, s těžšími úrazy je hospitalizováno 35 tisíc dětí a zemře více než 200 dětí.</a:t>
            </a:r>
            <a:r>
              <a:rPr lang="cs-CZ" dirty="0"/>
              <a:t> </a:t>
            </a:r>
          </a:p>
          <a:p>
            <a:r>
              <a:rPr lang="cs-CZ" dirty="0"/>
              <a:t>Nejvíce smrtelných úrazů se stane v dopravě, následuje sebepoškození-sebevraždy a pak utonutí. </a:t>
            </a:r>
          </a:p>
          <a:p>
            <a:endParaRPr lang="cs-CZ" dirty="0"/>
          </a:p>
        </p:txBody>
      </p:sp>
    </p:spTree>
    <p:extLst>
      <p:ext uri="{BB962C8B-B14F-4D97-AF65-F5344CB8AC3E}">
        <p14:creationId xmlns:p14="http://schemas.microsoft.com/office/powerpoint/2010/main" val="427731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2F503A-F2FD-4EFF-9EAD-21151972DCBB}"/>
              </a:ext>
            </a:extLst>
          </p:cNvPr>
          <p:cNvSpPr>
            <a:spLocks noGrp="1"/>
          </p:cNvSpPr>
          <p:nvPr>
            <p:ph type="title"/>
          </p:nvPr>
        </p:nvSpPr>
        <p:spPr>
          <a:xfrm>
            <a:off x="1295400" y="-75585"/>
            <a:ext cx="9601200" cy="1142385"/>
          </a:xfrm>
        </p:spPr>
        <p:txBody>
          <a:bodyPr/>
          <a:lstStyle/>
          <a:p>
            <a:r>
              <a:rPr lang="cs-CZ" dirty="0"/>
              <a:t>Nejčastější příčiny úrazů</a:t>
            </a:r>
          </a:p>
        </p:txBody>
      </p:sp>
      <p:sp>
        <p:nvSpPr>
          <p:cNvPr id="3" name="Zástupný symbol pro obsah 2">
            <a:extLst>
              <a:ext uri="{FF2B5EF4-FFF2-40B4-BE49-F238E27FC236}">
                <a16:creationId xmlns:a16="http://schemas.microsoft.com/office/drawing/2014/main" id="{3206C423-B98C-4182-A6C1-858DD62CBA56}"/>
              </a:ext>
            </a:extLst>
          </p:cNvPr>
          <p:cNvSpPr>
            <a:spLocks noGrp="1"/>
          </p:cNvSpPr>
          <p:nvPr>
            <p:ph idx="1"/>
          </p:nvPr>
        </p:nvSpPr>
        <p:spPr>
          <a:xfrm>
            <a:off x="1295399" y="1214651"/>
            <a:ext cx="10059537" cy="4576549"/>
          </a:xfrm>
        </p:spPr>
        <p:txBody>
          <a:bodyPr>
            <a:normAutofit/>
          </a:bodyPr>
          <a:lstStyle/>
          <a:p>
            <a:r>
              <a:rPr lang="cs-CZ" dirty="0"/>
              <a:t> </a:t>
            </a:r>
            <a:r>
              <a:rPr lang="cs-CZ" b="1" dirty="0"/>
              <a:t>Dopravní nehody </a:t>
            </a:r>
            <a:r>
              <a:rPr lang="cs-CZ" dirty="0"/>
              <a:t>- mají na svědomí 40% ze všech úrazů. Přibližně 1/3 smrtelných úrazů dětí do 14 let se stane na silnicích. Největší dopravní nehodovost chodců způsobují děti a mládež ve věku 6 až 14 let“</a:t>
            </a:r>
          </a:p>
          <a:p>
            <a:r>
              <a:rPr lang="cs-CZ" b="1" dirty="0"/>
              <a:t> Pády </a:t>
            </a:r>
            <a:r>
              <a:rPr lang="cs-CZ" dirty="0"/>
              <a:t>- jsou jednou z častých příčin úrazů dětí. Rozsah zranění závisí na výšce pádu a přistávací ploše. Nejzávažnější, často s fatálními následky, jsou především pády     z výšek. Nejčastěji však pády způsobují jen drobná poranění.</a:t>
            </a:r>
          </a:p>
          <a:p>
            <a:r>
              <a:rPr lang="cs-CZ" dirty="0"/>
              <a:t> </a:t>
            </a:r>
            <a:r>
              <a:rPr lang="cs-CZ" b="1" dirty="0"/>
              <a:t>Poranění domácími zvířaty </a:t>
            </a:r>
            <a:r>
              <a:rPr lang="cs-CZ" dirty="0"/>
              <a:t>Zvláště malé děti vnímají domácí zvířata jako svou hračku, větší děti spíše zvířata často rády provokují. Poranění zvláště od koček a psů mohou být i dosti závažná a poznamenat dítě na celý život, jak fyzicky, tak psychicky.</a:t>
            </a:r>
          </a:p>
          <a:p>
            <a:r>
              <a:rPr lang="cs-CZ" b="1" dirty="0"/>
              <a:t>Sport</a:t>
            </a:r>
            <a:r>
              <a:rPr lang="cs-CZ" dirty="0"/>
              <a:t> Zranit se můžeme téměř při každém sportu, vždy se ale vyplatí, že při dodržování obecné prevence můžeme předejít i vážným zraněním. </a:t>
            </a:r>
          </a:p>
          <a:p>
            <a:endParaRPr lang="cs-CZ" dirty="0"/>
          </a:p>
        </p:txBody>
      </p:sp>
    </p:spTree>
    <p:extLst>
      <p:ext uri="{BB962C8B-B14F-4D97-AF65-F5344CB8AC3E}">
        <p14:creationId xmlns:p14="http://schemas.microsoft.com/office/powerpoint/2010/main" val="367792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77FA9B-D798-447A-BA99-C7B1D9F993D6}"/>
              </a:ext>
            </a:extLst>
          </p:cNvPr>
          <p:cNvSpPr>
            <a:spLocks noGrp="1"/>
          </p:cNvSpPr>
          <p:nvPr>
            <p:ph type="title"/>
          </p:nvPr>
        </p:nvSpPr>
        <p:spPr/>
        <p:txBody>
          <a:bodyPr/>
          <a:lstStyle/>
          <a:p>
            <a:r>
              <a:rPr lang="cs-CZ" dirty="0"/>
              <a:t>Typy úrazů</a:t>
            </a:r>
          </a:p>
        </p:txBody>
      </p:sp>
      <p:sp>
        <p:nvSpPr>
          <p:cNvPr id="3" name="Zástupný symbol pro obsah 2">
            <a:extLst>
              <a:ext uri="{FF2B5EF4-FFF2-40B4-BE49-F238E27FC236}">
                <a16:creationId xmlns:a16="http://schemas.microsoft.com/office/drawing/2014/main" id="{98D3729C-A705-49B4-BDDC-4191D4555ED1}"/>
              </a:ext>
            </a:extLst>
          </p:cNvPr>
          <p:cNvSpPr>
            <a:spLocks noGrp="1"/>
          </p:cNvSpPr>
          <p:nvPr>
            <p:ph idx="1"/>
          </p:nvPr>
        </p:nvSpPr>
        <p:spPr>
          <a:xfrm>
            <a:off x="1295400" y="1981201"/>
            <a:ext cx="9601200" cy="4301612"/>
          </a:xfrm>
        </p:spPr>
        <p:txBody>
          <a:bodyPr>
            <a:normAutofit/>
          </a:bodyPr>
          <a:lstStyle/>
          <a:p>
            <a:r>
              <a:rPr lang="cs-CZ" dirty="0"/>
              <a:t>Popálení, opaření</a:t>
            </a:r>
          </a:p>
          <a:p>
            <a:r>
              <a:rPr lang="cs-CZ" dirty="0"/>
              <a:t>Zlomeniny, vykloubení,</a:t>
            </a:r>
          </a:p>
          <a:p>
            <a:r>
              <a:rPr lang="cs-CZ" dirty="0"/>
              <a:t>Zhmožděniny, odřeniny</a:t>
            </a:r>
          </a:p>
          <a:p>
            <a:r>
              <a:rPr lang="cs-CZ" dirty="0"/>
              <a:t>Kraniocerebrální poraněn</a:t>
            </a:r>
          </a:p>
          <a:p>
            <a:r>
              <a:rPr lang="cs-CZ" dirty="0" err="1"/>
              <a:t>Polytraumata</a:t>
            </a:r>
            <a:r>
              <a:rPr lang="cs-CZ" dirty="0"/>
              <a:t> při dopravních, nehodách</a:t>
            </a:r>
          </a:p>
          <a:p>
            <a:r>
              <a:rPr lang="cs-CZ" dirty="0"/>
              <a:t>Otrava</a:t>
            </a:r>
          </a:p>
          <a:p>
            <a:r>
              <a:rPr lang="cs-CZ" dirty="0"/>
              <a:t>Tonutí</a:t>
            </a:r>
          </a:p>
          <a:p>
            <a:r>
              <a:rPr lang="cs-CZ" dirty="0"/>
              <a:t>Řezná poranění</a:t>
            </a:r>
          </a:p>
        </p:txBody>
      </p:sp>
      <p:pic>
        <p:nvPicPr>
          <p:cNvPr id="3074" name="Picture 2" descr="Životní a úrazové pojištění novorozence - hyponamiru.cz">
            <a:extLst>
              <a:ext uri="{FF2B5EF4-FFF2-40B4-BE49-F238E27FC236}">
                <a16:creationId xmlns:a16="http://schemas.microsoft.com/office/drawing/2014/main" id="{36A97CE8-30C0-4223-890B-3CD0D321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699612"/>
            <a:ext cx="4953000" cy="256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26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DBA5EE-2D05-4196-95E1-29CD3237BB4A}"/>
              </a:ext>
            </a:extLst>
          </p:cNvPr>
          <p:cNvSpPr>
            <a:spLocks noGrp="1"/>
          </p:cNvSpPr>
          <p:nvPr>
            <p:ph type="title"/>
          </p:nvPr>
        </p:nvSpPr>
        <p:spPr/>
        <p:txBody>
          <a:bodyPr/>
          <a:lstStyle/>
          <a:p>
            <a:r>
              <a:rPr lang="cs-CZ" dirty="0"/>
              <a:t>Prevence úrazů</a:t>
            </a:r>
          </a:p>
        </p:txBody>
      </p:sp>
      <p:sp>
        <p:nvSpPr>
          <p:cNvPr id="3" name="Zástupný symbol pro obsah 2">
            <a:extLst>
              <a:ext uri="{FF2B5EF4-FFF2-40B4-BE49-F238E27FC236}">
                <a16:creationId xmlns:a16="http://schemas.microsoft.com/office/drawing/2014/main" id="{7C09F718-AA20-4043-969C-AA2A0C6397BE}"/>
              </a:ext>
            </a:extLst>
          </p:cNvPr>
          <p:cNvSpPr>
            <a:spLocks noGrp="1"/>
          </p:cNvSpPr>
          <p:nvPr>
            <p:ph idx="1"/>
          </p:nvPr>
        </p:nvSpPr>
        <p:spPr/>
        <p:txBody>
          <a:bodyPr>
            <a:normAutofit/>
          </a:bodyPr>
          <a:lstStyle/>
          <a:p>
            <a:r>
              <a:rPr lang="cs-CZ" dirty="0"/>
              <a:t>Úrazům lze úspěšně předcházet. Zkušenosti z vyspělých zemí ukazují, že investice do preventivních aktivit snižují počet a závažnost dětských úrazů.</a:t>
            </a:r>
          </a:p>
          <a:p>
            <a:r>
              <a:rPr lang="cs-CZ" b="1" dirty="0"/>
              <a:t>Aktivní prevence </a:t>
            </a:r>
            <a:r>
              <a:rPr lang="cs-CZ" dirty="0"/>
              <a:t>– postupně učíme dítě rozeznávat nebezpečná místa, předměty a situace a </a:t>
            </a:r>
            <a:r>
              <a:rPr lang="cs-CZ" b="1" dirty="0"/>
              <a:t>vedeme</a:t>
            </a:r>
            <a:r>
              <a:rPr lang="cs-CZ" dirty="0"/>
              <a:t> jej </a:t>
            </a:r>
            <a:r>
              <a:rPr lang="cs-CZ" b="1" dirty="0"/>
              <a:t>k bezpečnému chování</a:t>
            </a:r>
            <a:r>
              <a:rPr lang="cs-CZ" dirty="0"/>
              <a:t>. Dítě si musí uvědomit možné následky svého jednání a musí si vážit svého zdraví. Důležité je také </a:t>
            </a:r>
            <a:r>
              <a:rPr lang="cs-CZ" b="1" dirty="0"/>
              <a:t>upevňovat fyzickou kondici dětí</a:t>
            </a:r>
          </a:p>
          <a:p>
            <a:r>
              <a:rPr lang="cs-CZ" b="1" dirty="0"/>
              <a:t>Pasivní prevence </a:t>
            </a:r>
            <a:r>
              <a:rPr lang="cs-CZ" dirty="0"/>
              <a:t>Dospělí musí dbát na to, aby </a:t>
            </a:r>
            <a:r>
              <a:rPr lang="cs-CZ" b="1" dirty="0"/>
              <a:t>prostředí</a:t>
            </a:r>
            <a:r>
              <a:rPr lang="cs-CZ" dirty="0"/>
              <a:t>, v němž se děti pohybují, bylo</a:t>
            </a:r>
            <a:r>
              <a:rPr lang="cs-CZ" b="1" dirty="0"/>
              <a:t> bezpečné</a:t>
            </a:r>
            <a:r>
              <a:rPr lang="cs-CZ" dirty="0"/>
              <a:t>: doma odstranit z jejich dosahu jedovaté pokojové rostliny, chemikálie, léky, horké nebo ostré předměty, vybavit dítě ochrannými pomůckami.</a:t>
            </a:r>
          </a:p>
          <a:p>
            <a:endParaRPr lang="cs-CZ" dirty="0"/>
          </a:p>
        </p:txBody>
      </p:sp>
    </p:spTree>
    <p:extLst>
      <p:ext uri="{BB962C8B-B14F-4D97-AF65-F5344CB8AC3E}">
        <p14:creationId xmlns:p14="http://schemas.microsoft.com/office/powerpoint/2010/main" val="224181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FBAB97-CE8B-4D8E-A98D-190F63BC1201}"/>
              </a:ext>
            </a:extLst>
          </p:cNvPr>
          <p:cNvSpPr>
            <a:spLocks noGrp="1"/>
          </p:cNvSpPr>
          <p:nvPr>
            <p:ph type="title"/>
          </p:nvPr>
        </p:nvSpPr>
        <p:spPr/>
        <p:txBody>
          <a:bodyPr/>
          <a:lstStyle/>
          <a:p>
            <a:r>
              <a:rPr lang="cs-CZ" dirty="0"/>
              <a:t>TÝRÁNÍ, ZANEDBÁVÁNÍ A ZNEUŽÍVÁNÍ DĚTÍ</a:t>
            </a:r>
          </a:p>
        </p:txBody>
      </p:sp>
      <p:sp>
        <p:nvSpPr>
          <p:cNvPr id="3" name="Zástupný symbol pro obsah 2">
            <a:extLst>
              <a:ext uri="{FF2B5EF4-FFF2-40B4-BE49-F238E27FC236}">
                <a16:creationId xmlns:a16="http://schemas.microsoft.com/office/drawing/2014/main" id="{13113172-5F04-470C-9A32-E7291E283278}"/>
              </a:ext>
            </a:extLst>
          </p:cNvPr>
          <p:cNvSpPr>
            <a:spLocks noGrp="1"/>
          </p:cNvSpPr>
          <p:nvPr>
            <p:ph idx="1"/>
          </p:nvPr>
        </p:nvSpPr>
        <p:spPr/>
        <p:txBody>
          <a:bodyPr>
            <a:normAutofit/>
          </a:bodyPr>
          <a:lstStyle/>
          <a:p>
            <a:r>
              <a:rPr lang="en-US" dirty="0"/>
              <a:t>(</a:t>
            </a:r>
            <a:r>
              <a:rPr lang="en-US" b="1" dirty="0" err="1"/>
              <a:t>syndrom</a:t>
            </a:r>
            <a:r>
              <a:rPr lang="en-US" b="1" dirty="0"/>
              <a:t> „CAN“ </a:t>
            </a:r>
            <a:r>
              <a:rPr lang="en-US" dirty="0"/>
              <a:t>= Child abuse and neglect) </a:t>
            </a:r>
            <a:r>
              <a:rPr lang="cs-CZ" dirty="0"/>
              <a:t>- jakékoli nenáhodné </a:t>
            </a:r>
            <a:r>
              <a:rPr lang="cs-CZ" b="1" dirty="0"/>
              <a:t>jednání</a:t>
            </a:r>
            <a:r>
              <a:rPr lang="cs-CZ" dirty="0"/>
              <a:t> rodičů nebo jiné dospělé osoby, </a:t>
            </a:r>
            <a:r>
              <a:rPr lang="cs-CZ" b="1" dirty="0"/>
              <a:t>které </a:t>
            </a:r>
            <a:r>
              <a:rPr lang="cs-CZ" dirty="0"/>
              <a:t>je v dané společnosti odmítané                   a nepřijatelné a jež </a:t>
            </a:r>
            <a:r>
              <a:rPr lang="cs-CZ" b="1" dirty="0"/>
              <a:t>poškozuje tělesný, duševní i společenský stav a vývoj dítěte</a:t>
            </a:r>
            <a:r>
              <a:rPr lang="cs-CZ" dirty="0"/>
              <a:t>, </a:t>
            </a:r>
            <a:r>
              <a:rPr lang="cs-CZ" b="1" dirty="0"/>
              <a:t>popř</a:t>
            </a:r>
            <a:r>
              <a:rPr lang="cs-CZ" dirty="0"/>
              <a:t>. </a:t>
            </a:r>
            <a:r>
              <a:rPr lang="cs-CZ" b="1" dirty="0"/>
              <a:t>způsobí jeho smrt</a:t>
            </a:r>
            <a:r>
              <a:rPr lang="cs-CZ" dirty="0"/>
              <a:t>. </a:t>
            </a:r>
            <a:endParaRPr lang="cs-CZ" b="1" dirty="0"/>
          </a:p>
          <a:p>
            <a:r>
              <a:rPr lang="cs-CZ" dirty="0"/>
              <a:t>Problematice se na celosvětové úrovni věnuje </a:t>
            </a:r>
            <a:r>
              <a:rPr lang="cs-CZ" b="1" dirty="0"/>
              <a:t>Mezinárodní společnost pro prevenci týrání a zanedbávání dětí</a:t>
            </a:r>
            <a:r>
              <a:rPr lang="cs-CZ" dirty="0"/>
              <a:t>- "International Society </a:t>
            </a:r>
            <a:r>
              <a:rPr lang="cs-CZ" dirty="0" err="1"/>
              <a:t>for</a:t>
            </a:r>
            <a:r>
              <a:rPr lang="cs-CZ" dirty="0"/>
              <a:t> </a:t>
            </a:r>
            <a:r>
              <a:rPr lang="cs-CZ" dirty="0" err="1"/>
              <a:t>Prevention</a:t>
            </a:r>
            <a:r>
              <a:rPr lang="cs-CZ" dirty="0"/>
              <a:t> </a:t>
            </a:r>
            <a:r>
              <a:rPr lang="cs-CZ" dirty="0" err="1"/>
              <a:t>of</a:t>
            </a:r>
            <a:r>
              <a:rPr lang="cs-CZ" dirty="0"/>
              <a:t> </a:t>
            </a:r>
            <a:r>
              <a:rPr lang="cs-CZ" dirty="0" err="1"/>
              <a:t>Child</a:t>
            </a:r>
            <a:r>
              <a:rPr lang="cs-CZ" dirty="0"/>
              <a:t> Abuse and </a:t>
            </a:r>
            <a:r>
              <a:rPr lang="cs-CZ" dirty="0" err="1"/>
              <a:t>Neglect</a:t>
            </a:r>
            <a:r>
              <a:rPr lang="cs-CZ" dirty="0"/>
              <a:t>"</a:t>
            </a:r>
          </a:p>
          <a:p>
            <a:r>
              <a:rPr lang="cs-CZ" dirty="0"/>
              <a:t>Na podzim 2022 vydalo MZ ČR </a:t>
            </a:r>
            <a:r>
              <a:rPr lang="cs-CZ" b="1" dirty="0"/>
              <a:t>metodická opatření </a:t>
            </a:r>
            <a:r>
              <a:rPr lang="cs-CZ" dirty="0"/>
              <a:t>"Postup praktických lékařů pro děti a dorost při podezření na týrané, zneužívané a zanedbávané dítě (syndrom CAN)</a:t>
            </a:r>
          </a:p>
        </p:txBody>
      </p:sp>
    </p:spTree>
    <p:extLst>
      <p:ext uri="{BB962C8B-B14F-4D97-AF65-F5344CB8AC3E}">
        <p14:creationId xmlns:p14="http://schemas.microsoft.com/office/powerpoint/2010/main" val="376250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37BA64-81C6-495F-BED9-72E384529FB4}"/>
              </a:ext>
            </a:extLst>
          </p:cNvPr>
          <p:cNvSpPr>
            <a:spLocks noGrp="1"/>
          </p:cNvSpPr>
          <p:nvPr>
            <p:ph type="title"/>
          </p:nvPr>
        </p:nvSpPr>
        <p:spPr>
          <a:xfrm>
            <a:off x="1517342" y="488271"/>
            <a:ext cx="6741755" cy="1055393"/>
          </a:xfrm>
        </p:spPr>
        <p:txBody>
          <a:bodyPr>
            <a:normAutofit/>
          </a:bodyPr>
          <a:lstStyle/>
          <a:p>
            <a:r>
              <a:rPr lang="cs-CZ" dirty="0"/>
              <a:t>Formy syndromu CAN</a:t>
            </a:r>
            <a:br>
              <a:rPr lang="cs-CZ" dirty="0"/>
            </a:br>
            <a:r>
              <a:rPr lang="cs-CZ" dirty="0"/>
              <a:t> – FYZICKÉ TÝRÁNÍ</a:t>
            </a:r>
          </a:p>
        </p:txBody>
      </p:sp>
      <p:sp>
        <p:nvSpPr>
          <p:cNvPr id="3" name="Zástupný symbol pro obsah 2">
            <a:extLst>
              <a:ext uri="{FF2B5EF4-FFF2-40B4-BE49-F238E27FC236}">
                <a16:creationId xmlns:a16="http://schemas.microsoft.com/office/drawing/2014/main" id="{A3143273-FB28-4DCF-A6EB-B7F56AD12154}"/>
              </a:ext>
            </a:extLst>
          </p:cNvPr>
          <p:cNvSpPr>
            <a:spLocks noGrp="1"/>
          </p:cNvSpPr>
          <p:nvPr>
            <p:ph idx="1"/>
          </p:nvPr>
        </p:nvSpPr>
        <p:spPr>
          <a:xfrm>
            <a:off x="255639" y="1402672"/>
            <a:ext cx="8888361" cy="4607510"/>
          </a:xfrm>
        </p:spPr>
        <p:txBody>
          <a:bodyPr>
            <a:normAutofit fontScale="92500" lnSpcReduction="10000"/>
          </a:bodyPr>
          <a:lstStyle/>
          <a:p>
            <a:pPr marL="0" indent="0">
              <a:buNone/>
            </a:pPr>
            <a:endParaRPr lang="cs-CZ" b="1" dirty="0"/>
          </a:p>
          <a:p>
            <a:pPr marL="892800">
              <a:spcBef>
                <a:spcPts val="1200"/>
              </a:spcBef>
            </a:pPr>
            <a:r>
              <a:rPr lang="cs-CZ" b="1" dirty="0"/>
              <a:t>Hematomy</a:t>
            </a:r>
            <a:r>
              <a:rPr lang="cs-CZ" dirty="0"/>
              <a:t> – nejčastější známkou fyzického týrání, tvar modřin naznačuje předmět, kterým byly způsobeny (zadní strana těla                 – temeno hlavy, záda, hýždě, zadní strana stehen a předloktí)</a:t>
            </a:r>
          </a:p>
          <a:p>
            <a:pPr marL="892800">
              <a:spcBef>
                <a:spcPts val="1200"/>
              </a:spcBef>
            </a:pPr>
            <a:r>
              <a:rPr lang="cs-CZ" b="1" dirty="0"/>
              <a:t>Popáleniny</a:t>
            </a:r>
            <a:r>
              <a:rPr lang="cs-CZ" dirty="0"/>
              <a:t> – cigaretami, svíčkou, žehličkou (dlaně, chodidla, hýždě)</a:t>
            </a:r>
          </a:p>
          <a:p>
            <a:pPr marL="892800">
              <a:spcBef>
                <a:spcPts val="1200"/>
              </a:spcBef>
            </a:pPr>
            <a:r>
              <a:rPr lang="cs-CZ" b="1" dirty="0"/>
              <a:t>Opaření</a:t>
            </a:r>
            <a:r>
              <a:rPr lang="cs-CZ" dirty="0"/>
              <a:t> – časté u kojenců a batolat</a:t>
            </a:r>
          </a:p>
          <a:p>
            <a:pPr marL="892800">
              <a:spcBef>
                <a:spcPts val="1200"/>
              </a:spcBef>
            </a:pPr>
            <a:r>
              <a:rPr lang="cs-CZ" b="1" dirty="0"/>
              <a:t>Zlomeniny</a:t>
            </a:r>
            <a:r>
              <a:rPr lang="cs-CZ" dirty="0"/>
              <a:t>- u dětí mladších 2 let je každá zlomenina podezřelá z fyzického týrání či zanedbávání, pozdní příchod zraněného dítěte, opakující se zlomeniny, na různých částech těla a různých fází hojení</a:t>
            </a:r>
          </a:p>
          <a:p>
            <a:pPr marL="892800">
              <a:spcBef>
                <a:spcPts val="1200"/>
              </a:spcBef>
            </a:pPr>
            <a:r>
              <a:rPr lang="cs-CZ" b="1" dirty="0"/>
              <a:t>Poranění CNS </a:t>
            </a:r>
            <a:r>
              <a:rPr lang="cs-CZ" dirty="0"/>
              <a:t>– úderem nebo nárazem hlavy do tvrdého předmětu</a:t>
            </a:r>
          </a:p>
          <a:p>
            <a:pPr marL="892800">
              <a:spcBef>
                <a:spcPts val="1200"/>
              </a:spcBef>
            </a:pPr>
            <a:r>
              <a:rPr lang="cs-CZ" b="1" dirty="0"/>
              <a:t>Poranění nitrobřišních orgánů </a:t>
            </a:r>
            <a:r>
              <a:rPr lang="cs-CZ" dirty="0"/>
              <a:t>– přidružený nález fyzického týrání</a:t>
            </a:r>
          </a:p>
          <a:p>
            <a:pPr marL="892800">
              <a:spcBef>
                <a:spcPts val="1200"/>
              </a:spcBef>
            </a:pPr>
            <a:r>
              <a:rPr lang="cs-CZ" b="1" dirty="0"/>
              <a:t>Poranění obličeje</a:t>
            </a:r>
          </a:p>
          <a:p>
            <a:pPr marL="892800">
              <a:spcBef>
                <a:spcPts val="1200"/>
              </a:spcBef>
            </a:pPr>
            <a:r>
              <a:rPr lang="cs-CZ" b="1" dirty="0"/>
              <a:t>Poranění genitálií</a:t>
            </a:r>
          </a:p>
          <a:p>
            <a:pPr marL="892800">
              <a:spcBef>
                <a:spcPts val="1200"/>
              </a:spcBef>
            </a:pPr>
            <a:endParaRPr lang="cs-CZ" b="1" dirty="0"/>
          </a:p>
          <a:p>
            <a:endParaRPr lang="cs-CZ" dirty="0"/>
          </a:p>
        </p:txBody>
      </p:sp>
      <p:pic>
        <p:nvPicPr>
          <p:cNvPr id="4098" name="Picture 2" descr="Povinností každého člověka, jenž se setká s týraným dítětem, je pomoci.  Týrání však odhalí často až v nemocnici - Modrý koník">
            <a:extLst>
              <a:ext uri="{FF2B5EF4-FFF2-40B4-BE49-F238E27FC236}">
                <a16:creationId xmlns:a16="http://schemas.microsoft.com/office/drawing/2014/main" id="{2DC1C250-BB75-4863-96FA-45499E495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8309" y="279151"/>
            <a:ext cx="3048000" cy="2030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72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EC33CB-82C1-43FE-A4B6-87691D8DA97F}"/>
              </a:ext>
            </a:extLst>
          </p:cNvPr>
          <p:cNvSpPr>
            <a:spLocks noGrp="1"/>
          </p:cNvSpPr>
          <p:nvPr>
            <p:ph type="title"/>
          </p:nvPr>
        </p:nvSpPr>
        <p:spPr/>
        <p:txBody>
          <a:bodyPr/>
          <a:lstStyle/>
          <a:p>
            <a:r>
              <a:rPr lang="cs-CZ" dirty="0"/>
              <a:t>Formy syndromu CAN – PSYCHICKÉ TÝRÁNÍ</a:t>
            </a:r>
          </a:p>
        </p:txBody>
      </p:sp>
      <p:sp>
        <p:nvSpPr>
          <p:cNvPr id="3" name="Zástupný symbol pro obsah 2">
            <a:extLst>
              <a:ext uri="{FF2B5EF4-FFF2-40B4-BE49-F238E27FC236}">
                <a16:creationId xmlns:a16="http://schemas.microsoft.com/office/drawing/2014/main" id="{8838F4BC-27EE-4DA1-ACA5-FA11C2040D57}"/>
              </a:ext>
            </a:extLst>
          </p:cNvPr>
          <p:cNvSpPr>
            <a:spLocks noGrp="1"/>
          </p:cNvSpPr>
          <p:nvPr>
            <p:ph idx="1"/>
          </p:nvPr>
        </p:nvSpPr>
        <p:spPr/>
        <p:txBody>
          <a:bodyPr/>
          <a:lstStyle/>
          <a:p>
            <a:r>
              <a:rPr lang="cs-CZ" b="1" dirty="0"/>
              <a:t>Chován</a:t>
            </a:r>
            <a:r>
              <a:rPr lang="cs-CZ" dirty="0"/>
              <a:t>í vůči dítěti, které </a:t>
            </a:r>
            <a:r>
              <a:rPr lang="cs-CZ" b="1" dirty="0"/>
              <a:t>má negativní vliv</a:t>
            </a:r>
            <a:r>
              <a:rPr lang="cs-CZ" dirty="0"/>
              <a:t> na </a:t>
            </a:r>
            <a:r>
              <a:rPr lang="cs-CZ" b="1" dirty="0"/>
              <a:t>citový vývoj</a:t>
            </a:r>
            <a:r>
              <a:rPr lang="cs-CZ" dirty="0"/>
              <a:t>, </a:t>
            </a:r>
            <a:r>
              <a:rPr lang="cs-CZ" b="1" dirty="0"/>
              <a:t>vývoj </a:t>
            </a:r>
            <a:r>
              <a:rPr lang="cs-CZ" dirty="0"/>
              <a:t>jeho </a:t>
            </a:r>
            <a:r>
              <a:rPr lang="cs-CZ" b="1" dirty="0"/>
              <a:t>chování</a:t>
            </a:r>
            <a:r>
              <a:rPr lang="cs-CZ" dirty="0"/>
              <a:t>, </a:t>
            </a:r>
            <a:r>
              <a:rPr lang="cs-CZ" b="1" dirty="0"/>
              <a:t>osobnosti</a:t>
            </a:r>
            <a:r>
              <a:rPr lang="cs-CZ" dirty="0"/>
              <a:t> a </a:t>
            </a:r>
            <a:r>
              <a:rPr lang="cs-CZ" b="1" dirty="0"/>
              <a:t>sebehodnocení</a:t>
            </a:r>
          </a:p>
          <a:p>
            <a:pPr marL="892800">
              <a:spcBef>
                <a:spcPts val="1200"/>
              </a:spcBef>
            </a:pPr>
            <a:r>
              <a:rPr lang="cs-CZ" dirty="0"/>
              <a:t>Opožděný vývoj </a:t>
            </a:r>
          </a:p>
          <a:p>
            <a:pPr marL="892800">
              <a:spcBef>
                <a:spcPts val="1200"/>
              </a:spcBef>
            </a:pPr>
            <a:r>
              <a:rPr lang="cs-CZ" dirty="0"/>
              <a:t>Pocit strachu z chybování</a:t>
            </a:r>
          </a:p>
          <a:p>
            <a:pPr marL="892800">
              <a:spcBef>
                <a:spcPts val="1200"/>
              </a:spcBef>
            </a:pPr>
            <a:r>
              <a:rPr lang="cs-CZ" dirty="0"/>
              <a:t>Časté úrazy, nemocnost, sklon k obezitě</a:t>
            </a:r>
          </a:p>
          <a:p>
            <a:pPr marL="892800">
              <a:spcBef>
                <a:spcPts val="1200"/>
              </a:spcBef>
            </a:pPr>
            <a:r>
              <a:rPr lang="cs-CZ" dirty="0"/>
              <a:t>Ustrašenost, přecitlivělost, úzkostné a plačtivé chování</a:t>
            </a:r>
          </a:p>
          <a:p>
            <a:pPr marL="892800">
              <a:spcBef>
                <a:spcPts val="1200"/>
              </a:spcBef>
            </a:pPr>
            <a:r>
              <a:rPr lang="cs-CZ" dirty="0"/>
              <a:t>Narkomanie, poruchy příjmu potravy, deprese, sebepoškozování, sebevražedné tendence</a:t>
            </a:r>
          </a:p>
          <a:p>
            <a:endParaRPr lang="cs-CZ" b="1" dirty="0"/>
          </a:p>
        </p:txBody>
      </p:sp>
    </p:spTree>
    <p:extLst>
      <p:ext uri="{BB962C8B-B14F-4D97-AF65-F5344CB8AC3E}">
        <p14:creationId xmlns:p14="http://schemas.microsoft.com/office/powerpoint/2010/main" val="10071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5B14EF-3CB5-46CF-85B4-AE5AC67A2133}"/>
              </a:ext>
            </a:extLst>
          </p:cNvPr>
          <p:cNvSpPr>
            <a:spLocks noGrp="1"/>
          </p:cNvSpPr>
          <p:nvPr>
            <p:ph type="title"/>
          </p:nvPr>
        </p:nvSpPr>
        <p:spPr/>
        <p:txBody>
          <a:bodyPr/>
          <a:lstStyle/>
          <a:p>
            <a:r>
              <a:rPr lang="cs-CZ" dirty="0"/>
              <a:t>Formy syndromu CAN – SEXUÁLNÍ TÝRÁNÍ </a:t>
            </a:r>
            <a:br>
              <a:rPr lang="cs-CZ" dirty="0"/>
            </a:br>
            <a:r>
              <a:rPr lang="cs-CZ" dirty="0"/>
              <a:t>A ZNEUŽÍVÁNÍ</a:t>
            </a:r>
          </a:p>
        </p:txBody>
      </p:sp>
      <p:sp>
        <p:nvSpPr>
          <p:cNvPr id="3" name="Zástupný symbol pro text 2">
            <a:extLst>
              <a:ext uri="{FF2B5EF4-FFF2-40B4-BE49-F238E27FC236}">
                <a16:creationId xmlns:a16="http://schemas.microsoft.com/office/drawing/2014/main" id="{7D2DF242-789A-4479-9CAA-249FC69123A7}"/>
              </a:ext>
            </a:extLst>
          </p:cNvPr>
          <p:cNvSpPr>
            <a:spLocks noGrp="1"/>
          </p:cNvSpPr>
          <p:nvPr>
            <p:ph type="body" idx="1"/>
          </p:nvPr>
        </p:nvSpPr>
        <p:spPr>
          <a:xfrm>
            <a:off x="1295400" y="1557461"/>
            <a:ext cx="4572000" cy="813434"/>
          </a:xfrm>
        </p:spPr>
        <p:txBody>
          <a:bodyPr/>
          <a:lstStyle/>
          <a:p>
            <a:r>
              <a:rPr lang="cs-CZ" dirty="0"/>
              <a:t>Specifické syndromy</a:t>
            </a:r>
          </a:p>
        </p:txBody>
      </p:sp>
      <p:sp>
        <p:nvSpPr>
          <p:cNvPr id="4" name="Zástupný symbol pro obsah 3">
            <a:extLst>
              <a:ext uri="{FF2B5EF4-FFF2-40B4-BE49-F238E27FC236}">
                <a16:creationId xmlns:a16="http://schemas.microsoft.com/office/drawing/2014/main" id="{33EB2C77-1258-4AAC-A313-66A09E0AE20D}"/>
              </a:ext>
            </a:extLst>
          </p:cNvPr>
          <p:cNvSpPr>
            <a:spLocks noGrp="1"/>
          </p:cNvSpPr>
          <p:nvPr>
            <p:ph sz="half" idx="2"/>
          </p:nvPr>
        </p:nvSpPr>
        <p:spPr>
          <a:xfrm>
            <a:off x="1295400" y="2503713"/>
            <a:ext cx="4572000" cy="3506470"/>
          </a:xfrm>
        </p:spPr>
        <p:txBody>
          <a:bodyPr>
            <a:normAutofit fontScale="85000" lnSpcReduction="10000"/>
          </a:bodyPr>
          <a:lstStyle/>
          <a:p>
            <a:r>
              <a:rPr lang="cs-CZ" dirty="0"/>
              <a:t>Pohlavně přenosné choroby;</a:t>
            </a:r>
          </a:p>
          <a:p>
            <a:r>
              <a:rPr lang="cs-CZ" dirty="0"/>
              <a:t>Odřeniny nebo krvácení z genitálií nebo konečníku;</a:t>
            </a:r>
          </a:p>
          <a:p>
            <a:r>
              <a:rPr lang="cs-CZ" dirty="0"/>
              <a:t>Výtok z genitálií z nejasné příčiny;</a:t>
            </a:r>
          </a:p>
          <a:p>
            <a:r>
              <a:rPr lang="cs-CZ" dirty="0"/>
              <a:t>Deflorace u nezletilých dívek;</a:t>
            </a:r>
          </a:p>
          <a:p>
            <a:r>
              <a:rPr lang="cs-CZ" dirty="0"/>
              <a:t>Gravidita u nezletilých dívek.</a:t>
            </a:r>
          </a:p>
          <a:p>
            <a:endParaRPr lang="cs-CZ" dirty="0"/>
          </a:p>
        </p:txBody>
      </p:sp>
      <p:sp>
        <p:nvSpPr>
          <p:cNvPr id="5" name="Zástupný symbol pro text 4">
            <a:extLst>
              <a:ext uri="{FF2B5EF4-FFF2-40B4-BE49-F238E27FC236}">
                <a16:creationId xmlns:a16="http://schemas.microsoft.com/office/drawing/2014/main" id="{6E266F07-1A13-4E2C-A1DD-0627FEBD573A}"/>
              </a:ext>
            </a:extLst>
          </p:cNvPr>
          <p:cNvSpPr>
            <a:spLocks noGrp="1"/>
          </p:cNvSpPr>
          <p:nvPr>
            <p:ph type="body" sz="quarter" idx="3"/>
          </p:nvPr>
        </p:nvSpPr>
        <p:spPr>
          <a:xfrm>
            <a:off x="6324600" y="1687891"/>
            <a:ext cx="4572000" cy="641350"/>
          </a:xfrm>
        </p:spPr>
        <p:txBody>
          <a:bodyPr/>
          <a:lstStyle/>
          <a:p>
            <a:r>
              <a:rPr lang="cs-CZ" dirty="0"/>
              <a:t>Nespecifické syndromy</a:t>
            </a:r>
          </a:p>
        </p:txBody>
      </p:sp>
      <p:sp>
        <p:nvSpPr>
          <p:cNvPr id="6" name="Zástupný symbol pro obsah 5">
            <a:extLst>
              <a:ext uri="{FF2B5EF4-FFF2-40B4-BE49-F238E27FC236}">
                <a16:creationId xmlns:a16="http://schemas.microsoft.com/office/drawing/2014/main" id="{2DF7B9F4-DD7C-43B7-9611-79525D943CE3}"/>
              </a:ext>
            </a:extLst>
          </p:cNvPr>
          <p:cNvSpPr>
            <a:spLocks noGrp="1"/>
          </p:cNvSpPr>
          <p:nvPr>
            <p:ph sz="quarter" idx="4"/>
          </p:nvPr>
        </p:nvSpPr>
        <p:spPr>
          <a:xfrm>
            <a:off x="6324600" y="2503713"/>
            <a:ext cx="4572000" cy="3657390"/>
          </a:xfrm>
        </p:spPr>
        <p:txBody>
          <a:bodyPr>
            <a:normAutofit fontScale="85000" lnSpcReduction="10000"/>
          </a:bodyPr>
          <a:lstStyle/>
          <a:p>
            <a:r>
              <a:rPr lang="cs-CZ" dirty="0"/>
              <a:t>Náhlé změny v chování bez jasné příčiny;</a:t>
            </a:r>
          </a:p>
          <a:p>
            <a:r>
              <a:rPr lang="cs-CZ" dirty="0"/>
              <a:t>Poruchy spánku;</a:t>
            </a:r>
          </a:p>
          <a:p>
            <a:r>
              <a:rPr lang="cs-CZ" dirty="0"/>
              <a:t>Bolesti břicha, nechutenství, zvracení;</a:t>
            </a:r>
          </a:p>
          <a:p>
            <a:r>
              <a:rPr lang="cs-CZ" dirty="0"/>
              <a:t>Strach z určité osoby;</a:t>
            </a:r>
          </a:p>
          <a:p>
            <a:r>
              <a:rPr lang="cs-CZ" dirty="0"/>
              <a:t>Útěk z domova;</a:t>
            </a:r>
          </a:p>
          <a:p>
            <a:r>
              <a:rPr lang="cs-CZ" dirty="0"/>
              <a:t>Sebepoškozování, </a:t>
            </a:r>
            <a:r>
              <a:rPr lang="cs-CZ" dirty="0" err="1"/>
              <a:t>suicidum</a:t>
            </a:r>
            <a:r>
              <a:rPr lang="cs-CZ" dirty="0"/>
              <a:t>;</a:t>
            </a:r>
          </a:p>
          <a:p>
            <a:r>
              <a:rPr lang="cs-CZ" dirty="0"/>
              <a:t>Užívání drog a jiných návykových látek;</a:t>
            </a:r>
          </a:p>
          <a:p>
            <a:r>
              <a:rPr lang="cs-CZ" dirty="0"/>
              <a:t>Anorexie, bulimie.</a:t>
            </a:r>
          </a:p>
          <a:p>
            <a:endParaRPr lang="cs-CZ" dirty="0"/>
          </a:p>
        </p:txBody>
      </p:sp>
    </p:spTree>
    <p:extLst>
      <p:ext uri="{BB962C8B-B14F-4D97-AF65-F5344CB8AC3E}">
        <p14:creationId xmlns:p14="http://schemas.microsoft.com/office/powerpoint/2010/main" val="320250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dirty="0"/>
              <a:t>Pojetí nemoci</a:t>
            </a:r>
          </a:p>
        </p:txBody>
      </p:sp>
      <p:sp>
        <p:nvSpPr>
          <p:cNvPr id="3" name="Zástupný symbol pro obsah 2"/>
          <p:cNvSpPr>
            <a:spLocks noGrp="1"/>
          </p:cNvSpPr>
          <p:nvPr>
            <p:ph idx="1"/>
          </p:nvPr>
        </p:nvSpPr>
        <p:spPr>
          <a:xfrm>
            <a:off x="1295400" y="1998956"/>
            <a:ext cx="9601200" cy="3809999"/>
          </a:xfrm>
        </p:spPr>
        <p:txBody>
          <a:bodyPr rtlCol="0">
            <a:normAutofit/>
          </a:bodyPr>
          <a:lstStyle/>
          <a:p>
            <a:pPr rtl="0"/>
            <a:r>
              <a:rPr lang="cs-CZ" dirty="0"/>
              <a:t>Porucha zdraví</a:t>
            </a:r>
          </a:p>
          <a:p>
            <a:pPr rtl="0"/>
            <a:r>
              <a:rPr lang="cs-CZ" dirty="0"/>
              <a:t>Protiklad zdraví</a:t>
            </a:r>
          </a:p>
          <a:p>
            <a:pPr rtl="0"/>
            <a:r>
              <a:rPr lang="cs-CZ" dirty="0"/>
              <a:t>Nemoc 3 úrovně (</a:t>
            </a:r>
            <a:r>
              <a:rPr lang="cs-CZ" sz="1600" dirty="0"/>
              <a:t>Křivohlavý 2002</a:t>
            </a:r>
            <a:r>
              <a:rPr lang="cs-CZ" dirty="0"/>
              <a:t>)</a:t>
            </a:r>
          </a:p>
          <a:p>
            <a:pPr marL="892800" indent="-457200" rtl="0">
              <a:buFont typeface="+mj-lt"/>
              <a:buAutoNum type="romanUcPeriod"/>
            </a:pPr>
            <a:r>
              <a:rPr lang="cs-CZ" b="1" dirty="0"/>
              <a:t>Organický stav</a:t>
            </a:r>
            <a:r>
              <a:rPr lang="cs-CZ" dirty="0"/>
              <a:t>; choroba – poškození</a:t>
            </a:r>
          </a:p>
          <a:p>
            <a:pPr marL="892800" indent="-457200" rtl="0">
              <a:buFont typeface="+mj-lt"/>
              <a:buAutoNum type="romanUcPeriod"/>
            </a:pPr>
            <a:r>
              <a:rPr lang="cs-CZ" b="1" dirty="0"/>
              <a:t>Funkční stav; </a:t>
            </a:r>
            <a:r>
              <a:rPr lang="cs-CZ" dirty="0"/>
              <a:t>nemoc – neschopnost pracovat</a:t>
            </a:r>
          </a:p>
          <a:p>
            <a:pPr marL="892800" indent="-457200" rtl="0">
              <a:buFont typeface="+mj-lt"/>
              <a:buAutoNum type="romanUcPeriod"/>
            </a:pPr>
            <a:r>
              <a:rPr lang="cs-CZ" b="1" dirty="0"/>
              <a:t>Sociální stav</a:t>
            </a:r>
            <a:r>
              <a:rPr lang="cs-CZ" dirty="0"/>
              <a:t>; nezdravý- zdravotně postižený</a:t>
            </a:r>
          </a:p>
          <a:p>
            <a:pPr marL="892800" indent="-457200" rtl="0">
              <a:buFont typeface="+mj-lt"/>
              <a:buAutoNum type="romanUcPeriod"/>
            </a:pPr>
            <a:endParaRPr lang="cs-CZ" dirty="0"/>
          </a:p>
          <a:p>
            <a:pPr marL="673200" indent="-514350" rtl="0">
              <a:buFont typeface="+mj-lt"/>
              <a:buAutoNum type="romanUcPeriod"/>
            </a:pPr>
            <a:endParaRPr lang="cs-CZ" dirty="0"/>
          </a:p>
          <a:p>
            <a:pPr marL="891000" indent="-457200" rtl="0">
              <a:buFont typeface="+mj-lt"/>
              <a:buAutoNum type="arabicPeriod"/>
            </a:pPr>
            <a:endParaRPr lang="cs-CZ" dirty="0"/>
          </a:p>
          <a:p>
            <a:pPr rtl="0"/>
            <a:endParaRPr lang="cs-CZ" dirty="0"/>
          </a:p>
        </p:txBody>
      </p:sp>
      <p:pic>
        <p:nvPicPr>
          <p:cNvPr id="4" name="Obrázek 3">
            <a:extLst>
              <a:ext uri="{FF2B5EF4-FFF2-40B4-BE49-F238E27FC236}">
                <a16:creationId xmlns:a16="http://schemas.microsoft.com/office/drawing/2014/main" id="{E477885C-F8B8-4CBC-8FBB-37AD53D86B40}"/>
              </a:ext>
            </a:extLst>
          </p:cNvPr>
          <p:cNvPicPr>
            <a:picLocks noChangeAspect="1"/>
          </p:cNvPicPr>
          <p:nvPr/>
        </p:nvPicPr>
        <p:blipFill>
          <a:blip r:embed="rId3"/>
          <a:stretch>
            <a:fillRect/>
          </a:stretch>
        </p:blipFill>
        <p:spPr>
          <a:xfrm>
            <a:off x="8151246" y="583270"/>
            <a:ext cx="3557778" cy="1734693"/>
          </a:xfrm>
          <a:prstGeom prst="rect">
            <a:avLst/>
          </a:prstGeom>
        </p:spPr>
      </p:pic>
      <p:pic>
        <p:nvPicPr>
          <p:cNvPr id="5" name="Obrázek 4">
            <a:extLst>
              <a:ext uri="{FF2B5EF4-FFF2-40B4-BE49-F238E27FC236}">
                <a16:creationId xmlns:a16="http://schemas.microsoft.com/office/drawing/2014/main" id="{187B2AB7-6EAA-441D-A591-1F02C80A131B}"/>
              </a:ext>
            </a:extLst>
          </p:cNvPr>
          <p:cNvPicPr>
            <a:picLocks noChangeAspect="1"/>
          </p:cNvPicPr>
          <p:nvPr/>
        </p:nvPicPr>
        <p:blipFill rotWithShape="1">
          <a:blip r:embed="rId4"/>
          <a:srcRect l="15597" t="1" r="19048" b="9820"/>
          <a:stretch/>
        </p:blipFill>
        <p:spPr>
          <a:xfrm>
            <a:off x="8286718" y="3274144"/>
            <a:ext cx="3286834" cy="3307922"/>
          </a:xfrm>
          <a:prstGeom prst="rect">
            <a:avLst/>
          </a:prstGeom>
        </p:spPr>
      </p:pic>
    </p:spTree>
    <p:extLst>
      <p:ext uri="{BB962C8B-B14F-4D97-AF65-F5344CB8AC3E}">
        <p14:creationId xmlns:p14="http://schemas.microsoft.com/office/powerpoint/2010/main" val="428029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E87C37-3741-436C-9B24-69D09FADA733}"/>
              </a:ext>
            </a:extLst>
          </p:cNvPr>
          <p:cNvSpPr>
            <a:spLocks noGrp="1"/>
          </p:cNvSpPr>
          <p:nvPr>
            <p:ph type="title"/>
          </p:nvPr>
        </p:nvSpPr>
        <p:spPr/>
        <p:txBody>
          <a:bodyPr/>
          <a:lstStyle/>
          <a:p>
            <a:r>
              <a:rPr lang="cs-CZ" dirty="0"/>
              <a:t>Formy syndromu CAN – ZANEDBÁVÁNÍ PÉČE</a:t>
            </a:r>
          </a:p>
        </p:txBody>
      </p:sp>
      <p:sp>
        <p:nvSpPr>
          <p:cNvPr id="3" name="Zástupný symbol pro text 2">
            <a:extLst>
              <a:ext uri="{FF2B5EF4-FFF2-40B4-BE49-F238E27FC236}">
                <a16:creationId xmlns:a16="http://schemas.microsoft.com/office/drawing/2014/main" id="{45F6DD5C-BCE8-436D-9C9B-C23E4E0C8AF9}"/>
              </a:ext>
            </a:extLst>
          </p:cNvPr>
          <p:cNvSpPr>
            <a:spLocks noGrp="1"/>
          </p:cNvSpPr>
          <p:nvPr>
            <p:ph type="body" idx="1"/>
          </p:nvPr>
        </p:nvSpPr>
        <p:spPr/>
        <p:txBody>
          <a:bodyPr/>
          <a:lstStyle/>
          <a:p>
            <a:r>
              <a:rPr lang="cs-CZ" b="1" dirty="0"/>
              <a:t>Fyzické znaky</a:t>
            </a:r>
            <a:endParaRPr lang="cs-CZ" dirty="0"/>
          </a:p>
        </p:txBody>
      </p:sp>
      <p:sp>
        <p:nvSpPr>
          <p:cNvPr id="4" name="Zástupný symbol pro obsah 3">
            <a:extLst>
              <a:ext uri="{FF2B5EF4-FFF2-40B4-BE49-F238E27FC236}">
                <a16:creationId xmlns:a16="http://schemas.microsoft.com/office/drawing/2014/main" id="{18B02809-E588-40B5-8414-E2A24B65C26D}"/>
              </a:ext>
            </a:extLst>
          </p:cNvPr>
          <p:cNvSpPr>
            <a:spLocks noGrp="1"/>
          </p:cNvSpPr>
          <p:nvPr>
            <p:ph sz="half" idx="2"/>
          </p:nvPr>
        </p:nvSpPr>
        <p:spPr/>
        <p:txBody>
          <a:bodyPr>
            <a:normAutofit fontScale="92500"/>
          </a:bodyPr>
          <a:lstStyle/>
          <a:p>
            <a:r>
              <a:rPr lang="cs-CZ" dirty="0"/>
              <a:t>Hladovění, úbytek na váze a podváha;</a:t>
            </a:r>
          </a:p>
          <a:p>
            <a:r>
              <a:rPr lang="cs-CZ" dirty="0"/>
              <a:t>Špinavý oděv a pleny;</a:t>
            </a:r>
          </a:p>
          <a:p>
            <a:r>
              <a:rPr lang="cs-CZ" dirty="0"/>
              <a:t>Špína na kůži a za nehty, zápach;</a:t>
            </a:r>
          </a:p>
          <a:p>
            <a:r>
              <a:rPr lang="cs-CZ" dirty="0"/>
              <a:t>Vši, svrab;</a:t>
            </a:r>
          </a:p>
          <a:p>
            <a:r>
              <a:rPr lang="cs-CZ" dirty="0"/>
              <a:t>Nevyhovující oděv vzhledem k počasí;</a:t>
            </a:r>
          </a:p>
          <a:p>
            <a:r>
              <a:rPr lang="cs-CZ" dirty="0"/>
              <a:t>Zanedbávání lékařské péče – neléčené choroby</a:t>
            </a:r>
          </a:p>
        </p:txBody>
      </p:sp>
      <p:sp>
        <p:nvSpPr>
          <p:cNvPr id="5" name="Zástupný symbol pro text 4">
            <a:extLst>
              <a:ext uri="{FF2B5EF4-FFF2-40B4-BE49-F238E27FC236}">
                <a16:creationId xmlns:a16="http://schemas.microsoft.com/office/drawing/2014/main" id="{BA47F51E-6F75-4BE2-B379-FE70DA0DAD89}"/>
              </a:ext>
            </a:extLst>
          </p:cNvPr>
          <p:cNvSpPr>
            <a:spLocks noGrp="1"/>
          </p:cNvSpPr>
          <p:nvPr>
            <p:ph type="body" sz="quarter" idx="3"/>
          </p:nvPr>
        </p:nvSpPr>
        <p:spPr/>
        <p:txBody>
          <a:bodyPr/>
          <a:lstStyle/>
          <a:p>
            <a:r>
              <a:rPr lang="cs-CZ" b="1" dirty="0"/>
              <a:t>Změny v chování dítěte</a:t>
            </a:r>
            <a:endParaRPr lang="cs-CZ" dirty="0"/>
          </a:p>
        </p:txBody>
      </p:sp>
      <p:sp>
        <p:nvSpPr>
          <p:cNvPr id="6" name="Zástupný symbol pro obsah 5">
            <a:extLst>
              <a:ext uri="{FF2B5EF4-FFF2-40B4-BE49-F238E27FC236}">
                <a16:creationId xmlns:a16="http://schemas.microsoft.com/office/drawing/2014/main" id="{5BD35C79-D630-486B-936C-13A6CBC047A7}"/>
              </a:ext>
            </a:extLst>
          </p:cNvPr>
          <p:cNvSpPr>
            <a:spLocks noGrp="1"/>
          </p:cNvSpPr>
          <p:nvPr>
            <p:ph sz="quarter" idx="4"/>
          </p:nvPr>
        </p:nvSpPr>
        <p:spPr/>
        <p:txBody>
          <a:bodyPr>
            <a:normAutofit fontScale="92500"/>
          </a:bodyPr>
          <a:lstStyle/>
          <a:p>
            <a:r>
              <a:rPr lang="cs-CZ" dirty="0"/>
              <a:t>Unavenost;</a:t>
            </a:r>
          </a:p>
          <a:p>
            <a:r>
              <a:rPr lang="cs-CZ" dirty="0"/>
              <a:t>Nedostatečná školní docházka;</a:t>
            </a:r>
          </a:p>
          <a:p>
            <a:r>
              <a:rPr lang="cs-CZ" dirty="0"/>
              <a:t>Málo kamarádů;</a:t>
            </a:r>
          </a:p>
          <a:p>
            <a:r>
              <a:rPr lang="cs-CZ" dirty="0"/>
              <a:t>Dítě vystaveno samotě a ponecháno bez dozoru;</a:t>
            </a:r>
          </a:p>
          <a:p>
            <a:r>
              <a:rPr lang="cs-CZ" dirty="0"/>
              <a:t>Nutkavé krádeže, prohrabování odpadků.</a:t>
            </a:r>
          </a:p>
          <a:p>
            <a:endParaRPr lang="cs-CZ" dirty="0"/>
          </a:p>
        </p:txBody>
      </p:sp>
    </p:spTree>
    <p:extLst>
      <p:ext uri="{BB962C8B-B14F-4D97-AF65-F5344CB8AC3E}">
        <p14:creationId xmlns:p14="http://schemas.microsoft.com/office/powerpoint/2010/main" val="282027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E0D6B0-1FB7-4677-ADDD-53469ECEA70D}"/>
              </a:ext>
            </a:extLst>
          </p:cNvPr>
          <p:cNvSpPr>
            <a:spLocks noGrp="1"/>
          </p:cNvSpPr>
          <p:nvPr>
            <p:ph type="title"/>
          </p:nvPr>
        </p:nvSpPr>
        <p:spPr/>
        <p:txBody>
          <a:bodyPr/>
          <a:lstStyle/>
          <a:p>
            <a:r>
              <a:rPr lang="cs-CZ" dirty="0"/>
              <a:t>Postup při podezření na CAN</a:t>
            </a:r>
            <a:br>
              <a:rPr lang="cs-CZ" b="0" dirty="0"/>
            </a:br>
            <a:endParaRPr lang="cs-CZ" dirty="0"/>
          </a:p>
        </p:txBody>
      </p:sp>
      <p:sp>
        <p:nvSpPr>
          <p:cNvPr id="3" name="Zástupný symbol pro obsah 2">
            <a:extLst>
              <a:ext uri="{FF2B5EF4-FFF2-40B4-BE49-F238E27FC236}">
                <a16:creationId xmlns:a16="http://schemas.microsoft.com/office/drawing/2014/main" id="{7E17C484-05D6-4E2C-A10D-37A94DC096D5}"/>
              </a:ext>
            </a:extLst>
          </p:cNvPr>
          <p:cNvSpPr>
            <a:spLocks noGrp="1"/>
          </p:cNvSpPr>
          <p:nvPr>
            <p:ph idx="1"/>
          </p:nvPr>
        </p:nvSpPr>
        <p:spPr/>
        <p:txBody>
          <a:bodyPr>
            <a:normAutofit fontScale="92500" lnSpcReduction="10000"/>
          </a:bodyPr>
          <a:lstStyle/>
          <a:p>
            <a:r>
              <a:rPr lang="cs-CZ" dirty="0"/>
              <a:t>Přesný záznam do dokumentace o sdělení rodičů a dítěte;</a:t>
            </a:r>
          </a:p>
          <a:p>
            <a:r>
              <a:rPr lang="cs-CZ" dirty="0"/>
              <a:t>Přesný záznam klinického nálezu;</a:t>
            </a:r>
          </a:p>
          <a:p>
            <a:r>
              <a:rPr lang="cs-CZ" dirty="0"/>
              <a:t>Odběr anamnézy a vyšetření nejlépe za přítomnosti svědka – dalšího zdravotníka;</a:t>
            </a:r>
          </a:p>
          <a:p>
            <a:r>
              <a:rPr lang="cs-CZ" dirty="0"/>
              <a:t>Vždy hospitalizace dítěte, přestože charakter zranění či postižení to nevyžaduje;</a:t>
            </a:r>
          </a:p>
          <a:p>
            <a:r>
              <a:rPr lang="cs-CZ" dirty="0"/>
              <a:t>Vyšetření dalšími odborníky (chirurg, gynekolog, psycholog, psychiatr) – pozor však na ochranu dítěte před sekundární viktimizací – cílem je dítěti pomoci, ne jej více poškodit;</a:t>
            </a:r>
          </a:p>
          <a:p>
            <a:r>
              <a:rPr lang="cs-CZ" dirty="0"/>
              <a:t>Okamžité nahlášení orgánům sociální a právní ochrany dítěte územní správy.</a:t>
            </a:r>
          </a:p>
          <a:p>
            <a:r>
              <a:rPr lang="cs-CZ" dirty="0"/>
              <a:t>Pokud rodiče odmítají hospitalizaci, je třeba informovat orgány sociální a právní ochrany dítěte, v případě vážných obav o zdraví nebo život dítěte i policii.</a:t>
            </a:r>
          </a:p>
          <a:p>
            <a:endParaRPr lang="cs-CZ" dirty="0"/>
          </a:p>
        </p:txBody>
      </p:sp>
    </p:spTree>
    <p:extLst>
      <p:ext uri="{BB962C8B-B14F-4D97-AF65-F5344CB8AC3E}">
        <p14:creationId xmlns:p14="http://schemas.microsoft.com/office/powerpoint/2010/main" val="371781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6D6603-6C35-4CF3-B57E-D59B93D9D7C4}"/>
              </a:ext>
            </a:extLst>
          </p:cNvPr>
          <p:cNvSpPr>
            <a:spLocks noGrp="1"/>
          </p:cNvSpPr>
          <p:nvPr>
            <p:ph type="title"/>
          </p:nvPr>
        </p:nvSpPr>
        <p:spPr/>
        <p:txBody>
          <a:bodyPr/>
          <a:lstStyle/>
          <a:p>
            <a:r>
              <a:rPr lang="cs-CZ" dirty="0"/>
              <a:t>Zvláštní formy syndromu CAN</a:t>
            </a:r>
          </a:p>
        </p:txBody>
      </p:sp>
      <p:sp>
        <p:nvSpPr>
          <p:cNvPr id="3" name="Zástupný symbol pro obsah 2">
            <a:extLst>
              <a:ext uri="{FF2B5EF4-FFF2-40B4-BE49-F238E27FC236}">
                <a16:creationId xmlns:a16="http://schemas.microsoft.com/office/drawing/2014/main" id="{DCAE3486-41C0-488C-B9A8-38E4D885A61A}"/>
              </a:ext>
            </a:extLst>
          </p:cNvPr>
          <p:cNvSpPr>
            <a:spLocks noGrp="1"/>
          </p:cNvSpPr>
          <p:nvPr>
            <p:ph idx="1"/>
          </p:nvPr>
        </p:nvSpPr>
        <p:spPr/>
        <p:txBody>
          <a:bodyPr>
            <a:normAutofit fontScale="92500"/>
          </a:bodyPr>
          <a:lstStyle/>
          <a:p>
            <a:r>
              <a:rPr lang="cs-CZ" b="1" dirty="0"/>
              <a:t>Šikanování</a:t>
            </a:r>
            <a:r>
              <a:rPr lang="cs-CZ" dirty="0"/>
              <a:t> – fyzické a psychické týrání slabšího jedince nebo jedince v závislém postavení a to v rámci kolektivu všech věkových a sociálních skupin (pomluvy, zesměšňování, vynucování poslušnosti, vydírání)</a:t>
            </a:r>
          </a:p>
          <a:p>
            <a:r>
              <a:rPr lang="cs-CZ" b="1" dirty="0"/>
              <a:t>Systémové týrání </a:t>
            </a:r>
            <a:r>
              <a:rPr lang="cs-CZ" dirty="0"/>
              <a:t>– druhotné ubližování systémem, jenž původně vznikl na ochranu dítěte (neadekvátní přístup k dítěti ve školských zařízeních, přetěžování a traumatizování dětí při kontaktu s policejním či soudním systémem)</a:t>
            </a:r>
          </a:p>
          <a:p>
            <a:r>
              <a:rPr lang="cs-CZ" b="1" dirty="0" err="1"/>
              <a:t>Münchhausenův</a:t>
            </a:r>
            <a:r>
              <a:rPr lang="cs-CZ" b="1" dirty="0"/>
              <a:t> syndrom – </a:t>
            </a:r>
            <a:r>
              <a:rPr lang="cs-CZ" dirty="0"/>
              <a:t>předstírání nebo uměle vytváření zdravotních potíží ve snaze získat si jeho pozornost. Symptomy zmizí, není-li rodič/</a:t>
            </a:r>
            <a:r>
              <a:rPr lang="cs-CZ" dirty="0" err="1"/>
              <a:t>če</a:t>
            </a:r>
            <a:r>
              <a:rPr lang="cs-CZ" dirty="0"/>
              <a:t> přítomni</a:t>
            </a:r>
          </a:p>
          <a:p>
            <a:pPr fontAlgn="base"/>
            <a:r>
              <a:rPr lang="cs-CZ" b="1" dirty="0"/>
              <a:t>Stockholmský syndrom - </a:t>
            </a:r>
            <a:r>
              <a:rPr lang="cs-CZ" dirty="0"/>
              <a:t> je specifická pozitivní emoční i afektivní vazba a závislost oběti na pachateli - V této souvislosti se u týraných dětí často setkáváme s tím, že dítě nechce svého rodiče opustit a chce s ním zůstat za každou cenu.</a:t>
            </a:r>
          </a:p>
        </p:txBody>
      </p:sp>
    </p:spTree>
    <p:extLst>
      <p:ext uri="{BB962C8B-B14F-4D97-AF65-F5344CB8AC3E}">
        <p14:creationId xmlns:p14="http://schemas.microsoft.com/office/powerpoint/2010/main" val="102701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38ADFB-046E-42C5-B499-F258D2F69A3A}"/>
              </a:ext>
            </a:extLst>
          </p:cNvPr>
          <p:cNvSpPr>
            <a:spLocks noGrp="1"/>
          </p:cNvSpPr>
          <p:nvPr>
            <p:ph type="title"/>
          </p:nvPr>
        </p:nvSpPr>
        <p:spPr/>
        <p:txBody>
          <a:bodyPr/>
          <a:lstStyle/>
          <a:p>
            <a:r>
              <a:rPr lang="cs-CZ" dirty="0"/>
              <a:t>Zvláštní formy syndromu CAN</a:t>
            </a:r>
          </a:p>
        </p:txBody>
      </p:sp>
      <p:sp>
        <p:nvSpPr>
          <p:cNvPr id="3" name="Zástupný symbol pro obsah 2">
            <a:extLst>
              <a:ext uri="{FF2B5EF4-FFF2-40B4-BE49-F238E27FC236}">
                <a16:creationId xmlns:a16="http://schemas.microsoft.com/office/drawing/2014/main" id="{B21C64AD-E7E5-4697-B51A-25226DFB0F8D}"/>
              </a:ext>
            </a:extLst>
          </p:cNvPr>
          <p:cNvSpPr>
            <a:spLocks noGrp="1"/>
          </p:cNvSpPr>
          <p:nvPr>
            <p:ph idx="1"/>
          </p:nvPr>
        </p:nvSpPr>
        <p:spPr>
          <a:xfrm>
            <a:off x="1037947" y="2015232"/>
            <a:ext cx="9748422" cy="3855868"/>
          </a:xfrm>
        </p:spPr>
        <p:txBody>
          <a:bodyPr/>
          <a:lstStyle/>
          <a:p>
            <a:r>
              <a:rPr lang="cs-CZ" b="1" dirty="0" err="1"/>
              <a:t>Kyberšikana</a:t>
            </a:r>
            <a:r>
              <a:rPr lang="cs-CZ" dirty="0"/>
              <a:t> – obtěžování psaním zpráv, voláním, prozváněním, pořizováním záznamů, jejich upravováním a umísťováním na sociální sítě</a:t>
            </a:r>
          </a:p>
          <a:p>
            <a:r>
              <a:rPr lang="cs-CZ" b="1" dirty="0" err="1"/>
              <a:t>Kyberstalking</a:t>
            </a:r>
            <a:r>
              <a:rPr lang="cs-CZ" dirty="0"/>
              <a:t> – pronásledování, opakované pokusy o kontakt, eskalující obtěžování v podobě dotazů, vzkazů, informací</a:t>
            </a:r>
          </a:p>
          <a:p>
            <a:r>
              <a:rPr lang="cs-CZ" b="1" dirty="0" err="1"/>
              <a:t>Kybergrooming</a:t>
            </a:r>
            <a:r>
              <a:rPr lang="cs-CZ" dirty="0"/>
              <a:t> – konkrétní osoba se přes sociální sítě snaží manipulativním způsobem vyvolat pocit závislosti dítěte na své osobě s cílem dosáhnout osobního kontaktu za účelem sexuálního obtěžování, fyzického týrání, či intenzivní manipulace</a:t>
            </a:r>
          </a:p>
          <a:p>
            <a:r>
              <a:rPr lang="cs-CZ" dirty="0"/>
              <a:t>Oběti </a:t>
            </a:r>
            <a:r>
              <a:rPr lang="cs-CZ" dirty="0" err="1"/>
              <a:t>kyber</a:t>
            </a:r>
            <a:r>
              <a:rPr lang="cs-CZ" dirty="0"/>
              <a:t> útoků se uzavírají do sebe, přestávají komunikovat s okolím ať již ze strachu, že útočník zintenzivní své útoky, nebo ze strachu či studu, že jejich problém rodiče nebo učitelé nepochopí</a:t>
            </a:r>
          </a:p>
          <a:p>
            <a:endParaRPr lang="cs-CZ" dirty="0"/>
          </a:p>
          <a:p>
            <a:endParaRPr lang="cs-CZ" dirty="0"/>
          </a:p>
        </p:txBody>
      </p:sp>
    </p:spTree>
    <p:extLst>
      <p:ext uri="{BB962C8B-B14F-4D97-AF65-F5344CB8AC3E}">
        <p14:creationId xmlns:p14="http://schemas.microsoft.com/office/powerpoint/2010/main" val="401792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861AF3-599C-465D-AD93-24AAFFCC5E67}"/>
              </a:ext>
            </a:extLst>
          </p:cNvPr>
          <p:cNvSpPr>
            <a:spLocks noGrp="1"/>
          </p:cNvSpPr>
          <p:nvPr>
            <p:ph type="title"/>
          </p:nvPr>
        </p:nvSpPr>
        <p:spPr/>
        <p:txBody>
          <a:bodyPr/>
          <a:lstStyle/>
          <a:p>
            <a:r>
              <a:rPr lang="cs-CZ" dirty="0"/>
              <a:t>ŠIKANA</a:t>
            </a:r>
          </a:p>
        </p:txBody>
      </p:sp>
      <p:sp>
        <p:nvSpPr>
          <p:cNvPr id="3" name="Zástupný symbol pro obsah 2">
            <a:extLst>
              <a:ext uri="{FF2B5EF4-FFF2-40B4-BE49-F238E27FC236}">
                <a16:creationId xmlns:a16="http://schemas.microsoft.com/office/drawing/2014/main" id="{746661E0-C126-4762-A045-CB2C846CC7AE}"/>
              </a:ext>
            </a:extLst>
          </p:cNvPr>
          <p:cNvSpPr>
            <a:spLocks noGrp="1"/>
          </p:cNvSpPr>
          <p:nvPr>
            <p:ph idx="1"/>
          </p:nvPr>
        </p:nvSpPr>
        <p:spPr/>
        <p:txBody>
          <a:bodyPr/>
          <a:lstStyle/>
          <a:p>
            <a:pPr>
              <a:lnSpc>
                <a:spcPct val="150000"/>
              </a:lnSpc>
            </a:pPr>
            <a:r>
              <a:rPr lang="cs-CZ" dirty="0"/>
              <a:t>Označuje různorodé fyzické i psychické zneužívání slabšího nebo odlišného jedince v kolektivu nebo ve společnosti. Zpravidla má agresor nad obětí fyzickou, početní nebo mocenskou převahu. Následky šikany si kromě oběti do dalšího života odnášejí i všichni ostatní zúčastnění.</a:t>
            </a:r>
          </a:p>
          <a:p>
            <a:pPr>
              <a:lnSpc>
                <a:spcPct val="150000"/>
              </a:lnSpc>
            </a:pPr>
            <a:r>
              <a:rPr lang="cs-CZ" dirty="0"/>
              <a:t>Šikana se objevuje převážně tam, kde je kolektiv uzavřeným celkem, z něhož nelze kdykoliv beztrestně vystoupit (škola, vojna, vězení).</a:t>
            </a:r>
          </a:p>
        </p:txBody>
      </p:sp>
      <p:pic>
        <p:nvPicPr>
          <p:cNvPr id="6146" name="Picture 2" descr="Naučte děti, jak se vyhnout šikaně - Novinky">
            <a:extLst>
              <a:ext uri="{FF2B5EF4-FFF2-40B4-BE49-F238E27FC236}">
                <a16:creationId xmlns:a16="http://schemas.microsoft.com/office/drawing/2014/main" id="{306AA7E5-F6FC-4883-A907-206F7C675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0507" y="43580"/>
            <a:ext cx="3238500" cy="182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14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E5DF71-81CD-4AB5-999E-902D78F06EC3}"/>
              </a:ext>
            </a:extLst>
          </p:cNvPr>
          <p:cNvSpPr>
            <a:spLocks noGrp="1"/>
          </p:cNvSpPr>
          <p:nvPr>
            <p:ph type="title"/>
          </p:nvPr>
        </p:nvSpPr>
        <p:spPr>
          <a:xfrm>
            <a:off x="1295400" y="503854"/>
            <a:ext cx="9601200" cy="747898"/>
          </a:xfrm>
        </p:spPr>
        <p:txBody>
          <a:bodyPr/>
          <a:lstStyle/>
          <a:p>
            <a:r>
              <a:rPr lang="cs-CZ" dirty="0"/>
              <a:t>Charakteristika aktérů šikany</a:t>
            </a:r>
          </a:p>
        </p:txBody>
      </p:sp>
      <p:sp>
        <p:nvSpPr>
          <p:cNvPr id="3" name="Zástupný symbol pro text 2">
            <a:extLst>
              <a:ext uri="{FF2B5EF4-FFF2-40B4-BE49-F238E27FC236}">
                <a16:creationId xmlns:a16="http://schemas.microsoft.com/office/drawing/2014/main" id="{1381A7B1-0F82-4884-86C0-F2DDAF196E15}"/>
              </a:ext>
            </a:extLst>
          </p:cNvPr>
          <p:cNvSpPr>
            <a:spLocks noGrp="1"/>
          </p:cNvSpPr>
          <p:nvPr>
            <p:ph type="body" idx="1"/>
          </p:nvPr>
        </p:nvSpPr>
        <p:spPr>
          <a:xfrm>
            <a:off x="1295401" y="1471521"/>
            <a:ext cx="4572000" cy="472690"/>
          </a:xfrm>
        </p:spPr>
        <p:txBody>
          <a:bodyPr/>
          <a:lstStyle/>
          <a:p>
            <a:r>
              <a:rPr lang="cs-CZ" b="1" dirty="0"/>
              <a:t>Agresor </a:t>
            </a:r>
          </a:p>
        </p:txBody>
      </p:sp>
      <p:sp>
        <p:nvSpPr>
          <p:cNvPr id="4" name="Zástupný symbol pro obsah 3">
            <a:extLst>
              <a:ext uri="{FF2B5EF4-FFF2-40B4-BE49-F238E27FC236}">
                <a16:creationId xmlns:a16="http://schemas.microsoft.com/office/drawing/2014/main" id="{63737EFD-71D2-42C3-ADC4-5EBB408E54FF}"/>
              </a:ext>
            </a:extLst>
          </p:cNvPr>
          <p:cNvSpPr>
            <a:spLocks noGrp="1"/>
          </p:cNvSpPr>
          <p:nvPr>
            <p:ph sz="half" idx="2"/>
          </p:nvPr>
        </p:nvSpPr>
        <p:spPr>
          <a:xfrm>
            <a:off x="1091953" y="2163980"/>
            <a:ext cx="4900474" cy="3258220"/>
          </a:xfrm>
        </p:spPr>
        <p:txBody>
          <a:bodyPr>
            <a:normAutofit lnSpcReduction="10000"/>
          </a:bodyPr>
          <a:lstStyle/>
          <a:p>
            <a:r>
              <a:rPr lang="cs-CZ" dirty="0"/>
              <a:t>Bývají starší, fyzicky vyspělejší jedinci nebo skupina disponující početní převahou.</a:t>
            </a:r>
          </a:p>
          <a:p>
            <a:r>
              <a:rPr lang="cs-CZ" dirty="0"/>
              <a:t>Šikanující mnohdy pochází z prostředí,  kde je agrese prostředkem jednání. </a:t>
            </a:r>
          </a:p>
          <a:p>
            <a:r>
              <a:rPr lang="cs-CZ" dirty="0"/>
              <a:t>K šikanování ho často vede vlastní </a:t>
            </a:r>
            <a:r>
              <a:rPr lang="cs-CZ" dirty="0" err="1"/>
              <a:t>zakomplexovanost</a:t>
            </a:r>
            <a:r>
              <a:rPr lang="cs-CZ" dirty="0"/>
              <a:t>, nedostatek sebevědomí a nejistota.</a:t>
            </a:r>
            <a:endParaRPr lang="cs-CZ" baseline="30000" dirty="0"/>
          </a:p>
          <a:p>
            <a:r>
              <a:rPr lang="cs-CZ" dirty="0"/>
              <a:t>K oběti bývá bezohledný a mnohdy ji považuje za méněcennou.</a:t>
            </a:r>
          </a:p>
        </p:txBody>
      </p:sp>
      <p:sp>
        <p:nvSpPr>
          <p:cNvPr id="5" name="Zástupný symbol pro text 4">
            <a:extLst>
              <a:ext uri="{FF2B5EF4-FFF2-40B4-BE49-F238E27FC236}">
                <a16:creationId xmlns:a16="http://schemas.microsoft.com/office/drawing/2014/main" id="{10DAF96E-B4F2-4006-AA8F-1B45A15C97A0}"/>
              </a:ext>
            </a:extLst>
          </p:cNvPr>
          <p:cNvSpPr>
            <a:spLocks noGrp="1"/>
          </p:cNvSpPr>
          <p:nvPr>
            <p:ph type="body" sz="quarter" idx="3"/>
          </p:nvPr>
        </p:nvSpPr>
        <p:spPr>
          <a:xfrm>
            <a:off x="6324600" y="1471521"/>
            <a:ext cx="4572000" cy="387154"/>
          </a:xfrm>
        </p:spPr>
        <p:txBody>
          <a:bodyPr/>
          <a:lstStyle/>
          <a:p>
            <a:r>
              <a:rPr lang="cs-CZ" b="1" dirty="0"/>
              <a:t>Oběť</a:t>
            </a:r>
          </a:p>
        </p:txBody>
      </p:sp>
      <p:sp>
        <p:nvSpPr>
          <p:cNvPr id="6" name="Zástupný symbol pro obsah 5">
            <a:extLst>
              <a:ext uri="{FF2B5EF4-FFF2-40B4-BE49-F238E27FC236}">
                <a16:creationId xmlns:a16="http://schemas.microsoft.com/office/drawing/2014/main" id="{71528523-0BF8-4300-982B-7FCFD5231234}"/>
              </a:ext>
            </a:extLst>
          </p:cNvPr>
          <p:cNvSpPr>
            <a:spLocks noGrp="1"/>
          </p:cNvSpPr>
          <p:nvPr>
            <p:ph sz="quarter" idx="4"/>
          </p:nvPr>
        </p:nvSpPr>
        <p:spPr>
          <a:xfrm>
            <a:off x="6199575" y="2163980"/>
            <a:ext cx="5083943" cy="3571783"/>
          </a:xfrm>
        </p:spPr>
        <p:txBody>
          <a:bodyPr>
            <a:normAutofit lnSpcReduction="10000"/>
          </a:bodyPr>
          <a:lstStyle/>
          <a:p>
            <a:r>
              <a:rPr lang="cs-CZ" dirty="0"/>
              <a:t>Bývá často jedinec, který se nějak odlišuje.</a:t>
            </a:r>
          </a:p>
          <a:p>
            <a:r>
              <a:rPr lang="cs-CZ" dirty="0"/>
              <a:t>Nejčastěji jsou šikanováni jedinci handicapovaní, vzhledově, sociálně či fyzicky, lidé úzkostní, plaší, či ti, kteří se odlišují rasově, národnostně, vyznáním víry nebo chováním. Stejně tak se může obětí stát nový člen skupiny (nový žák, spolupracovník).</a:t>
            </a:r>
          </a:p>
        </p:txBody>
      </p:sp>
    </p:spTree>
    <p:extLst>
      <p:ext uri="{BB962C8B-B14F-4D97-AF65-F5344CB8AC3E}">
        <p14:creationId xmlns:p14="http://schemas.microsoft.com/office/powerpoint/2010/main" val="117475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CF06C4-3157-4900-A8C5-F4D7CD9722F6}"/>
              </a:ext>
            </a:extLst>
          </p:cNvPr>
          <p:cNvSpPr>
            <a:spLocks noGrp="1"/>
          </p:cNvSpPr>
          <p:nvPr>
            <p:ph type="title"/>
          </p:nvPr>
        </p:nvSpPr>
        <p:spPr/>
        <p:txBody>
          <a:bodyPr/>
          <a:lstStyle/>
          <a:p>
            <a:r>
              <a:rPr lang="cs-CZ" dirty="0"/>
              <a:t>Stádia šikany</a:t>
            </a:r>
          </a:p>
        </p:txBody>
      </p:sp>
      <p:sp>
        <p:nvSpPr>
          <p:cNvPr id="3" name="Zástupný symbol pro obsah 2">
            <a:extLst>
              <a:ext uri="{FF2B5EF4-FFF2-40B4-BE49-F238E27FC236}">
                <a16:creationId xmlns:a16="http://schemas.microsoft.com/office/drawing/2014/main" id="{9A785D53-10F9-43C0-9603-5AFFEBC32305}"/>
              </a:ext>
            </a:extLst>
          </p:cNvPr>
          <p:cNvSpPr>
            <a:spLocks noGrp="1"/>
          </p:cNvSpPr>
          <p:nvPr>
            <p:ph idx="1"/>
          </p:nvPr>
        </p:nvSpPr>
        <p:spPr/>
        <p:txBody>
          <a:bodyPr>
            <a:normAutofit fontScale="92500" lnSpcReduction="10000"/>
          </a:bodyPr>
          <a:lstStyle/>
          <a:p>
            <a:r>
              <a:rPr lang="cs-CZ" b="1" dirty="0"/>
              <a:t>1. stupeň (zrod) - </a:t>
            </a:r>
            <a:r>
              <a:rPr lang="cs-CZ" dirty="0"/>
              <a:t>Jde o mírné, převážně psychické formy násilí, kdy se člen skupiny necítí dobře. Ostatní ho odmítají, nebaví se s ním, pomlouvají  ho, spřádají proti němu intriky a dělají na jeho účet drobné legrácky.</a:t>
            </a:r>
          </a:p>
          <a:p>
            <a:r>
              <a:rPr lang="cs-CZ" b="1" dirty="0"/>
              <a:t>2. stupeň (fyzická agrese a přitvrzování manipulace) - </a:t>
            </a:r>
            <a:r>
              <a:rPr lang="cs-CZ" dirty="0"/>
              <a:t>Existuje více důvodů pro postoupení do druhého stádia. Jedna z možností je odreagování žáků prostřednictvím nejslabšího jedince, který funguje jako ventil. Druhá možnost může nastat na školních zájezdech, kdy nejslabší slouží jako oživení programu. Třetí možnost nastane, když se ve třídě sejde více agresivních jedinců, kteří prostřednictvím násilí uspokojují své potřeby. Při bití a týrání zažívají jedinci pocit moci, který prolomí poslední zábrany.</a:t>
            </a:r>
          </a:p>
          <a:p>
            <a:r>
              <a:rPr lang="cs-CZ" dirty="0"/>
              <a:t>Ovšem ani v tomto stupni nemusí šikana vypuknout. V případě, že ve třídě existuje soudržnost, kamarádské vztahy a převažují pozitivní mravní hodnoty, kdy žáci mají zásadně negativní postoje k násilí a ubližování slabším, pokusy o šikanování neuspějí.</a:t>
            </a:r>
          </a:p>
          <a:p>
            <a:endParaRPr lang="cs-CZ" dirty="0"/>
          </a:p>
        </p:txBody>
      </p:sp>
    </p:spTree>
    <p:extLst>
      <p:ext uri="{BB962C8B-B14F-4D97-AF65-F5344CB8AC3E}">
        <p14:creationId xmlns:p14="http://schemas.microsoft.com/office/powerpoint/2010/main" val="369385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1D1758-A843-4926-A4C9-2D4EA91DFE14}"/>
              </a:ext>
            </a:extLst>
          </p:cNvPr>
          <p:cNvSpPr>
            <a:spLocks noGrp="1"/>
          </p:cNvSpPr>
          <p:nvPr>
            <p:ph type="title"/>
          </p:nvPr>
        </p:nvSpPr>
        <p:spPr/>
        <p:txBody>
          <a:bodyPr/>
          <a:lstStyle/>
          <a:p>
            <a:r>
              <a:rPr lang="cs-CZ" dirty="0"/>
              <a:t>Stádia šikany</a:t>
            </a:r>
          </a:p>
        </p:txBody>
      </p:sp>
      <p:sp>
        <p:nvSpPr>
          <p:cNvPr id="3" name="Zástupný symbol pro obsah 2">
            <a:extLst>
              <a:ext uri="{FF2B5EF4-FFF2-40B4-BE49-F238E27FC236}">
                <a16:creationId xmlns:a16="http://schemas.microsoft.com/office/drawing/2014/main" id="{BBFF6E23-B6CF-4BD2-80F4-F7D66AA7C7F1}"/>
              </a:ext>
            </a:extLst>
          </p:cNvPr>
          <p:cNvSpPr>
            <a:spLocks noGrp="1"/>
          </p:cNvSpPr>
          <p:nvPr>
            <p:ph idx="1"/>
          </p:nvPr>
        </p:nvSpPr>
        <p:spPr/>
        <p:txBody>
          <a:bodyPr>
            <a:normAutofit lnSpcReduction="10000"/>
          </a:bodyPr>
          <a:lstStyle/>
          <a:p>
            <a:r>
              <a:rPr lang="cs-CZ" b="1" dirty="0"/>
              <a:t>3. stupeň (klíčový moment – vytvoření jádra)</a:t>
            </a:r>
            <a:r>
              <a:rPr lang="cs-CZ" dirty="0"/>
              <a:t>V tomto stupni se vytvoří skupinka agresorů, které nyní již spolupracuje systematicky. </a:t>
            </a:r>
          </a:p>
          <a:p>
            <a:r>
              <a:rPr lang="cs-CZ" b="1" dirty="0"/>
              <a:t>4. stupeň (většina přijímá normy agresorů)</a:t>
            </a:r>
            <a:r>
              <a:rPr lang="cs-CZ" dirty="0"/>
              <a:t> Normy agresorů přijaty, většina je považuje za nepsané zákony. V této fázi se i mírní a ukáznění žáci začnou chovat krutě, týrat spolužáka a dokonce u toho pociťovat uspokojení.</a:t>
            </a:r>
          </a:p>
          <a:p>
            <a:r>
              <a:rPr lang="cs-CZ" b="1" dirty="0"/>
              <a:t>5. stupeň (totalita neboli dokonalá šikana)</a:t>
            </a:r>
            <a:r>
              <a:rPr lang="cs-CZ" dirty="0"/>
              <a:t>V poslední fázi dochází nastolení totalitní ideologie šikanování. Žáci jsou rozděleni na dvě skupiny lidí – na agresory a na oběti. Agresoři využívají vše, co lze zužitkovat, od materiálních věcí až po školní znalosti. Agresoři ztrácí veškeré zábrany, chtějí pouze provádět násilí, které považují za normální, dokonce za legraci. Tento nejvyšší stupeň je příznačný spíše pro šikany ve věznicích, vojenském prostředí a výchovných ústavech pro mládež. V mírnější podobě se však někdy vyskytuje i na školách</a:t>
            </a:r>
          </a:p>
          <a:p>
            <a:endParaRPr lang="cs-CZ" dirty="0"/>
          </a:p>
          <a:p>
            <a:endParaRPr lang="cs-CZ" dirty="0"/>
          </a:p>
        </p:txBody>
      </p:sp>
    </p:spTree>
    <p:extLst>
      <p:ext uri="{BB962C8B-B14F-4D97-AF65-F5344CB8AC3E}">
        <p14:creationId xmlns:p14="http://schemas.microsoft.com/office/powerpoint/2010/main" val="335251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7E230F-898E-4315-BAD0-062BFFA6CE86}"/>
              </a:ext>
            </a:extLst>
          </p:cNvPr>
          <p:cNvSpPr>
            <a:spLocks noGrp="1"/>
          </p:cNvSpPr>
          <p:nvPr>
            <p:ph type="title"/>
          </p:nvPr>
        </p:nvSpPr>
        <p:spPr/>
        <p:txBody>
          <a:bodyPr/>
          <a:lstStyle/>
          <a:p>
            <a:r>
              <a:rPr lang="cs-CZ" dirty="0"/>
              <a:t>Dopad na zúčastněné</a:t>
            </a:r>
          </a:p>
        </p:txBody>
      </p:sp>
      <p:sp>
        <p:nvSpPr>
          <p:cNvPr id="3" name="Zástupný symbol pro obsah 2">
            <a:extLst>
              <a:ext uri="{FF2B5EF4-FFF2-40B4-BE49-F238E27FC236}">
                <a16:creationId xmlns:a16="http://schemas.microsoft.com/office/drawing/2014/main" id="{BE9AE946-838B-48B1-B667-AD6D2312C71E}"/>
              </a:ext>
            </a:extLst>
          </p:cNvPr>
          <p:cNvSpPr>
            <a:spLocks noGrp="1"/>
          </p:cNvSpPr>
          <p:nvPr>
            <p:ph idx="1"/>
          </p:nvPr>
        </p:nvSpPr>
        <p:spPr/>
        <p:txBody>
          <a:bodyPr>
            <a:normAutofit fontScale="85000" lnSpcReduction="20000"/>
          </a:bodyPr>
          <a:lstStyle/>
          <a:p>
            <a:r>
              <a:rPr lang="cs-CZ" dirty="0"/>
              <a:t>U </a:t>
            </a:r>
            <a:r>
              <a:rPr lang="cs-CZ" b="1" dirty="0"/>
              <a:t>agresorů</a:t>
            </a:r>
            <a:r>
              <a:rPr lang="cs-CZ" dirty="0"/>
              <a:t> dochází k upevňování antisociálních postojů. Odnášejí si zkušenost, že agresivní  chování je možné využívat k osobnímu prospěchu. V dalším životě pak mají častěji problémy se zákonem.</a:t>
            </a:r>
          </a:p>
          <a:p>
            <a:r>
              <a:rPr lang="cs-CZ" b="1" dirty="0"/>
              <a:t>Ostatní členové kolektivu </a:t>
            </a:r>
            <a:r>
              <a:rPr lang="cs-CZ" dirty="0"/>
              <a:t>(„přihlížející“) přijímají názor, že společnost není schopna zajistit bezpečnost některým jedincům a že porušování mravních i zákonných  není trestáno. V budoucnosti se pak při setkání s porušováním norem chovají pasivně nebo se takového porušování mohou sami dopouštět.</a:t>
            </a:r>
          </a:p>
          <a:p>
            <a:r>
              <a:rPr lang="cs-CZ" b="1" dirty="0"/>
              <a:t>Oběti </a:t>
            </a:r>
            <a:r>
              <a:rPr lang="cs-CZ" dirty="0"/>
              <a:t>šikany trpí pochopitelně nejvíce. Potíže, které se u nich objevují, je možné zahrnout mezi </a:t>
            </a:r>
            <a:r>
              <a:rPr lang="cs-CZ" b="1" dirty="0"/>
              <a:t>posttraumatické stresové poruchy</a:t>
            </a:r>
            <a:r>
              <a:rPr lang="cs-CZ" dirty="0"/>
              <a:t>. U šikanovaných jedinců dochází ke zhoršení pracovních výsledků  (školního prospěchu) a častější absenci v zaměstnání či záškoláctví. </a:t>
            </a:r>
            <a:r>
              <a:rPr lang="cs-CZ" b="1" dirty="0"/>
              <a:t>Klesá</a:t>
            </a:r>
            <a:r>
              <a:rPr lang="cs-CZ" dirty="0"/>
              <a:t> jejich </a:t>
            </a:r>
            <a:r>
              <a:rPr lang="cs-CZ" b="1" dirty="0"/>
              <a:t>sebevědomí</a:t>
            </a:r>
            <a:r>
              <a:rPr lang="cs-CZ" dirty="0"/>
              <a:t> a </a:t>
            </a:r>
            <a:r>
              <a:rPr lang="cs-CZ" b="1" dirty="0"/>
              <a:t>sebehodnocení</a:t>
            </a:r>
            <a:r>
              <a:rPr lang="cs-CZ" dirty="0"/>
              <a:t>, mají problém s navazováním vztahů. Dostavuje se i tzv. </a:t>
            </a:r>
            <a:r>
              <a:rPr lang="cs-CZ" i="1" dirty="0"/>
              <a:t>kumulovaný efekt</a:t>
            </a:r>
            <a:r>
              <a:rPr lang="cs-CZ" dirty="0"/>
              <a:t>, oběť získává pocit, že není v pořádku a šikanování si zaslouží. </a:t>
            </a:r>
            <a:r>
              <a:rPr lang="cs-CZ" b="1" dirty="0"/>
              <a:t>Deprese</a:t>
            </a:r>
            <a:r>
              <a:rPr lang="cs-CZ" dirty="0"/>
              <a:t> může šikanovaný řešit útěkem k </a:t>
            </a:r>
            <a:r>
              <a:rPr lang="cs-CZ" b="1" dirty="0"/>
              <a:t>drogám</a:t>
            </a:r>
            <a:r>
              <a:rPr lang="cs-CZ" dirty="0"/>
              <a:t> a </a:t>
            </a:r>
            <a:r>
              <a:rPr lang="cs-CZ" b="1" dirty="0"/>
              <a:t>alkoholu</a:t>
            </a:r>
            <a:r>
              <a:rPr lang="cs-CZ" dirty="0"/>
              <a:t>. V závažnějších případech může přistoupit i k pokusu o </a:t>
            </a:r>
            <a:r>
              <a:rPr lang="cs-CZ" b="1" dirty="0"/>
              <a:t>sebevraždu</a:t>
            </a:r>
            <a:r>
              <a:rPr lang="cs-CZ" dirty="0"/>
              <a:t> .</a:t>
            </a:r>
          </a:p>
          <a:p>
            <a:r>
              <a:rPr lang="cs-CZ" dirty="0"/>
              <a:t>Také u obětí šikany roste pravděpodobnost, že se v budoucnu budou dopouštět neetického chování a násilí.</a:t>
            </a:r>
          </a:p>
          <a:p>
            <a:endParaRPr lang="cs-CZ" dirty="0"/>
          </a:p>
        </p:txBody>
      </p:sp>
    </p:spTree>
    <p:extLst>
      <p:ext uri="{BB962C8B-B14F-4D97-AF65-F5344CB8AC3E}">
        <p14:creationId xmlns:p14="http://schemas.microsoft.com/office/powerpoint/2010/main" val="107496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669583-76B5-4144-8532-7E4554423704}"/>
              </a:ext>
            </a:extLst>
          </p:cNvPr>
          <p:cNvSpPr>
            <a:spLocks noGrp="1"/>
          </p:cNvSpPr>
          <p:nvPr>
            <p:ph type="title"/>
          </p:nvPr>
        </p:nvSpPr>
        <p:spPr/>
        <p:txBody>
          <a:bodyPr/>
          <a:lstStyle/>
          <a:p>
            <a:r>
              <a:rPr lang="cs-CZ" dirty="0"/>
              <a:t>Typy šikany</a:t>
            </a:r>
          </a:p>
        </p:txBody>
      </p:sp>
      <p:sp>
        <p:nvSpPr>
          <p:cNvPr id="3" name="Zástupný symbol pro obsah 2">
            <a:extLst>
              <a:ext uri="{FF2B5EF4-FFF2-40B4-BE49-F238E27FC236}">
                <a16:creationId xmlns:a16="http://schemas.microsoft.com/office/drawing/2014/main" id="{4B24638E-EA72-48E8-9328-AF57D80B4375}"/>
              </a:ext>
            </a:extLst>
          </p:cNvPr>
          <p:cNvSpPr>
            <a:spLocks noGrp="1"/>
          </p:cNvSpPr>
          <p:nvPr>
            <p:ph idx="1"/>
          </p:nvPr>
        </p:nvSpPr>
        <p:spPr/>
        <p:txBody>
          <a:bodyPr/>
          <a:lstStyle/>
          <a:p>
            <a:r>
              <a:rPr lang="cs-CZ" b="1" dirty="0"/>
              <a:t>Školní šikana </a:t>
            </a:r>
            <a:r>
              <a:rPr lang="cs-CZ" dirty="0"/>
              <a:t>– podle výzkum z r. 2001 provedený na 66 ZŠ  na 2. stupni ZŠ je šikanováno 41 % žáků! Šikana je motivovaná i sociálně-ekonomickými rozdíly mezi žáky a jejich rodinami. Tyto rozdíly se projevují např. v oblečení či v mobilních telefonech</a:t>
            </a:r>
          </a:p>
          <a:p>
            <a:r>
              <a:rPr lang="cs-CZ" b="1" dirty="0"/>
              <a:t>Šikana na pracovišti:</a:t>
            </a:r>
          </a:p>
          <a:p>
            <a:pPr marL="892800">
              <a:spcBef>
                <a:spcPts val="1200"/>
              </a:spcBef>
            </a:pPr>
            <a:r>
              <a:rPr lang="cs-CZ" b="1" dirty="0"/>
              <a:t> </a:t>
            </a:r>
            <a:r>
              <a:rPr lang="cs-CZ" b="1" dirty="0" err="1"/>
              <a:t>Mobbing</a:t>
            </a:r>
            <a:r>
              <a:rPr lang="cs-CZ" b="1" dirty="0"/>
              <a:t> – podle výzkumu </a:t>
            </a:r>
            <a:r>
              <a:rPr lang="cs-CZ" dirty="0"/>
              <a:t>z r. 2002 je obětí 4–8 % pracujících.</a:t>
            </a:r>
            <a:endParaRPr lang="cs-CZ" baseline="30000" dirty="0"/>
          </a:p>
          <a:p>
            <a:pPr marL="892800">
              <a:spcBef>
                <a:spcPts val="1200"/>
              </a:spcBef>
            </a:pPr>
            <a:r>
              <a:rPr lang="cs-CZ" b="1" dirty="0"/>
              <a:t> Bossing -  </a:t>
            </a:r>
            <a:r>
              <a:rPr lang="cs-CZ" dirty="0"/>
              <a:t>šikany se dopouští nadřízený pracovník.</a:t>
            </a:r>
          </a:p>
          <a:p>
            <a:pPr marL="230400"/>
            <a:r>
              <a:rPr lang="cs-CZ" b="1" dirty="0"/>
              <a:t>Šikana v armádě</a:t>
            </a:r>
          </a:p>
        </p:txBody>
      </p:sp>
    </p:spTree>
    <p:extLst>
      <p:ext uri="{BB962C8B-B14F-4D97-AF65-F5344CB8AC3E}">
        <p14:creationId xmlns:p14="http://schemas.microsoft.com/office/powerpoint/2010/main" val="12300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0" y="503854"/>
            <a:ext cx="9601200" cy="545192"/>
          </a:xfrm>
        </p:spPr>
        <p:txBody>
          <a:bodyPr rtlCol="0"/>
          <a:lstStyle/>
          <a:p>
            <a:pPr rtl="0"/>
            <a:r>
              <a:rPr lang="cs-CZ" dirty="0"/>
              <a:t>Determinanty zdraví</a:t>
            </a:r>
          </a:p>
        </p:txBody>
      </p:sp>
      <p:sp>
        <p:nvSpPr>
          <p:cNvPr id="3" name="Zástupný symbol pro obsah 2"/>
          <p:cNvSpPr>
            <a:spLocks noGrp="1"/>
          </p:cNvSpPr>
          <p:nvPr>
            <p:ph idx="1"/>
          </p:nvPr>
        </p:nvSpPr>
        <p:spPr>
          <a:xfrm>
            <a:off x="1295400" y="1998956"/>
            <a:ext cx="9601200" cy="3809999"/>
          </a:xfrm>
        </p:spPr>
        <p:txBody>
          <a:bodyPr rtlCol="0">
            <a:normAutofit/>
          </a:bodyPr>
          <a:lstStyle/>
          <a:p>
            <a:pPr rtl="0"/>
            <a:r>
              <a:rPr lang="cs-CZ" dirty="0"/>
              <a:t>10-15%  Zdravotní péče</a:t>
            </a:r>
          </a:p>
          <a:p>
            <a:pPr rtl="0"/>
            <a:r>
              <a:rPr lang="cs-CZ" dirty="0"/>
              <a:t>20%       Genetické vlivy</a:t>
            </a:r>
          </a:p>
          <a:p>
            <a:pPr rtl="0"/>
            <a:r>
              <a:rPr lang="cs-CZ" dirty="0"/>
              <a:t>15-20%  Životní prostředí</a:t>
            </a:r>
          </a:p>
          <a:p>
            <a:pPr rtl="0"/>
            <a:r>
              <a:rPr lang="cs-CZ" dirty="0"/>
              <a:t>50%        Životní styl</a:t>
            </a:r>
          </a:p>
          <a:p>
            <a:pPr marL="673200" indent="-514350" rtl="0">
              <a:buFont typeface="+mj-lt"/>
              <a:buAutoNum type="romanUcPeriod"/>
            </a:pPr>
            <a:endParaRPr lang="cs-CZ" dirty="0"/>
          </a:p>
          <a:p>
            <a:pPr marL="891000" indent="-457200" rtl="0">
              <a:buFont typeface="+mj-lt"/>
              <a:buAutoNum type="arabicPeriod"/>
            </a:pPr>
            <a:endParaRPr lang="cs-CZ" dirty="0"/>
          </a:p>
          <a:p>
            <a:pPr rtl="0"/>
            <a:endParaRPr lang="cs-CZ" dirty="0"/>
          </a:p>
        </p:txBody>
      </p:sp>
      <p:graphicFrame>
        <p:nvGraphicFramePr>
          <p:cNvPr id="7" name="Graf 6">
            <a:extLst>
              <a:ext uri="{FF2B5EF4-FFF2-40B4-BE49-F238E27FC236}">
                <a16:creationId xmlns:a16="http://schemas.microsoft.com/office/drawing/2014/main" id="{15A86BA8-84FE-4299-B592-5135E4B3E17E}"/>
              </a:ext>
            </a:extLst>
          </p:cNvPr>
          <p:cNvGraphicFramePr/>
          <p:nvPr>
            <p:extLst>
              <p:ext uri="{D42A27DB-BD31-4B8C-83A1-F6EECF244321}">
                <p14:modId xmlns:p14="http://schemas.microsoft.com/office/powerpoint/2010/main" val="489152771"/>
              </p:ext>
            </p:extLst>
          </p:nvPr>
        </p:nvGraphicFramePr>
        <p:xfrm>
          <a:off x="4345857" y="1206962"/>
          <a:ext cx="7600335" cy="51226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0262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96066D-3B6A-428A-9AB9-521E47693B6E}"/>
              </a:ext>
            </a:extLst>
          </p:cNvPr>
          <p:cNvSpPr>
            <a:spLocks noGrp="1"/>
          </p:cNvSpPr>
          <p:nvPr>
            <p:ph type="title"/>
          </p:nvPr>
        </p:nvSpPr>
        <p:spPr/>
        <p:txBody>
          <a:bodyPr/>
          <a:lstStyle/>
          <a:p>
            <a:r>
              <a:rPr lang="cs-CZ" dirty="0"/>
              <a:t>Rizika poškození zdraví - KOUŘENÍ</a:t>
            </a:r>
          </a:p>
        </p:txBody>
      </p:sp>
      <p:sp>
        <p:nvSpPr>
          <p:cNvPr id="3" name="Zástupný symbol pro obsah 2">
            <a:extLst>
              <a:ext uri="{FF2B5EF4-FFF2-40B4-BE49-F238E27FC236}">
                <a16:creationId xmlns:a16="http://schemas.microsoft.com/office/drawing/2014/main" id="{3C73FD9A-0E92-4D95-920C-91391B3D50F1}"/>
              </a:ext>
            </a:extLst>
          </p:cNvPr>
          <p:cNvSpPr>
            <a:spLocks noGrp="1"/>
          </p:cNvSpPr>
          <p:nvPr>
            <p:ph idx="1"/>
          </p:nvPr>
        </p:nvSpPr>
        <p:spPr/>
        <p:txBody>
          <a:bodyPr>
            <a:normAutofit/>
          </a:bodyPr>
          <a:lstStyle/>
          <a:p>
            <a:r>
              <a:rPr lang="cs-CZ" dirty="0"/>
              <a:t>Je </a:t>
            </a:r>
            <a:r>
              <a:rPr lang="cs-CZ" b="1" dirty="0"/>
              <a:t>závažný zdravotním problémem </a:t>
            </a:r>
            <a:r>
              <a:rPr lang="cs-CZ" dirty="0"/>
              <a:t>většiny evropských zemí</a:t>
            </a:r>
          </a:p>
          <a:p>
            <a:r>
              <a:rPr lang="cs-CZ" dirty="0"/>
              <a:t>Podle WHO je odhadováno, že </a:t>
            </a:r>
            <a:r>
              <a:rPr lang="cs-CZ" b="1" dirty="0"/>
              <a:t>tabák </a:t>
            </a:r>
            <a:r>
              <a:rPr lang="cs-CZ" dirty="0"/>
              <a:t>patří mezi </a:t>
            </a:r>
            <a:r>
              <a:rPr lang="cs-CZ" b="1" dirty="0"/>
              <a:t>největší hrozby </a:t>
            </a:r>
            <a:r>
              <a:rPr lang="cs-CZ" dirty="0"/>
              <a:t>veřejného zdraví na světě a každoročně způsobuje více </a:t>
            </a:r>
            <a:r>
              <a:rPr lang="cs-CZ" b="1" dirty="0"/>
              <a:t>než osm milionů úmrtí.</a:t>
            </a:r>
          </a:p>
          <a:p>
            <a:r>
              <a:rPr lang="cs-CZ" dirty="0"/>
              <a:t>Navzdory značnému pokroku dosaženému v posledních letech </a:t>
            </a:r>
            <a:r>
              <a:rPr lang="cs-CZ" b="1" dirty="0"/>
              <a:t>je počet kuřáků </a:t>
            </a:r>
            <a:br>
              <a:rPr lang="cs-CZ" dirty="0"/>
            </a:br>
            <a:r>
              <a:rPr lang="cs-CZ" b="1" dirty="0"/>
              <a:t>v EU stále vysoký</a:t>
            </a:r>
          </a:p>
          <a:p>
            <a:r>
              <a:rPr lang="cs-CZ" dirty="0"/>
              <a:t>Konzumace tabáku je "</a:t>
            </a:r>
            <a:r>
              <a:rPr lang="cs-CZ" b="1" dirty="0"/>
              <a:t>největším vyhnutelným zdravotním rizikem </a:t>
            </a:r>
            <a:br>
              <a:rPr lang="cs-CZ" b="1" dirty="0"/>
            </a:br>
            <a:r>
              <a:rPr lang="cs-CZ" b="1" dirty="0"/>
              <a:t>a nejvýznamnější příčinou předčasných úmrtí v EU</a:t>
            </a:r>
            <a:r>
              <a:rPr lang="cs-CZ" dirty="0"/>
              <a:t>„ (nádorová onemocnění, kardiovaskulární onemocnění, chronické bronchitidy, vznik emfyzému..)</a:t>
            </a:r>
          </a:p>
          <a:p>
            <a:r>
              <a:rPr lang="cs-CZ" b="1" i="1" dirty="0"/>
              <a:t> </a:t>
            </a:r>
            <a:r>
              <a:rPr lang="cs-CZ" dirty="0"/>
              <a:t>Zdraví škodlivým účinkům tabákových výrobků, jsou vystaveni také ti, kteří užívají </a:t>
            </a:r>
            <a:r>
              <a:rPr lang="cs-CZ" b="1" dirty="0"/>
              <a:t>elektronické cigarety a zahřívané tabákové výrobky</a:t>
            </a:r>
            <a:r>
              <a:rPr lang="cs-CZ" dirty="0"/>
              <a:t>.</a:t>
            </a:r>
          </a:p>
          <a:p>
            <a:endParaRPr lang="cs-CZ" dirty="0"/>
          </a:p>
        </p:txBody>
      </p:sp>
      <p:pic>
        <p:nvPicPr>
          <p:cNvPr id="6" name="Obrázek 5">
            <a:extLst>
              <a:ext uri="{FF2B5EF4-FFF2-40B4-BE49-F238E27FC236}">
                <a16:creationId xmlns:a16="http://schemas.microsoft.com/office/drawing/2014/main" id="{9BA18B23-82EA-4C81-96B7-0303A8DD98D1}"/>
              </a:ext>
            </a:extLst>
          </p:cNvPr>
          <p:cNvPicPr>
            <a:picLocks noChangeAspect="1"/>
          </p:cNvPicPr>
          <p:nvPr/>
        </p:nvPicPr>
        <p:blipFill>
          <a:blip r:embed="rId2"/>
          <a:stretch>
            <a:fillRect/>
          </a:stretch>
        </p:blipFill>
        <p:spPr>
          <a:xfrm>
            <a:off x="8842887" y="31956"/>
            <a:ext cx="2857500" cy="1905000"/>
          </a:xfrm>
          <a:prstGeom prst="rect">
            <a:avLst/>
          </a:prstGeom>
        </p:spPr>
      </p:pic>
    </p:spTree>
    <p:extLst>
      <p:ext uri="{BB962C8B-B14F-4D97-AF65-F5344CB8AC3E}">
        <p14:creationId xmlns:p14="http://schemas.microsoft.com/office/powerpoint/2010/main" val="4817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E8B5AB-158B-4712-A468-5270F8C2CB10}"/>
              </a:ext>
            </a:extLst>
          </p:cNvPr>
          <p:cNvSpPr>
            <a:spLocks noGrp="1"/>
          </p:cNvSpPr>
          <p:nvPr>
            <p:ph type="title"/>
          </p:nvPr>
        </p:nvSpPr>
        <p:spPr>
          <a:xfrm>
            <a:off x="1295400" y="503853"/>
            <a:ext cx="9601200" cy="651179"/>
          </a:xfrm>
        </p:spPr>
        <p:txBody>
          <a:bodyPr/>
          <a:lstStyle/>
          <a:p>
            <a:r>
              <a:rPr lang="cs-CZ" dirty="0"/>
              <a:t>Podíl současných denních kuřáků</a:t>
            </a:r>
          </a:p>
        </p:txBody>
      </p:sp>
      <p:pic>
        <p:nvPicPr>
          <p:cNvPr id="8" name="Zástupný symbol pro obsah 7">
            <a:extLst>
              <a:ext uri="{FF2B5EF4-FFF2-40B4-BE49-F238E27FC236}">
                <a16:creationId xmlns:a16="http://schemas.microsoft.com/office/drawing/2014/main" id="{ED2E02B7-797F-4252-B1A5-A3C2A5F0FCD1}"/>
              </a:ext>
            </a:extLst>
          </p:cNvPr>
          <p:cNvPicPr>
            <a:picLocks noGrp="1" noChangeAspect="1"/>
          </p:cNvPicPr>
          <p:nvPr>
            <p:ph idx="1"/>
          </p:nvPr>
        </p:nvPicPr>
        <p:blipFill rotWithShape="1">
          <a:blip r:embed="rId2"/>
          <a:srcRect l="159" r="159"/>
          <a:stretch/>
        </p:blipFill>
        <p:spPr>
          <a:xfrm rot="16200000">
            <a:off x="3325913" y="252491"/>
            <a:ext cx="4790206" cy="7110662"/>
          </a:xfrm>
        </p:spPr>
      </p:pic>
    </p:spTree>
    <p:extLst>
      <p:ext uri="{BB962C8B-B14F-4D97-AF65-F5344CB8AC3E}">
        <p14:creationId xmlns:p14="http://schemas.microsoft.com/office/powerpoint/2010/main" val="418949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96066D-3B6A-428A-9AB9-521E47693B6E}"/>
              </a:ext>
            </a:extLst>
          </p:cNvPr>
          <p:cNvSpPr>
            <a:spLocks noGrp="1"/>
          </p:cNvSpPr>
          <p:nvPr>
            <p:ph type="title"/>
          </p:nvPr>
        </p:nvSpPr>
        <p:spPr/>
        <p:txBody>
          <a:bodyPr/>
          <a:lstStyle/>
          <a:p>
            <a:r>
              <a:rPr lang="cs-CZ" dirty="0"/>
              <a:t>Rizika poškození zdraví - ALKOHOL</a:t>
            </a:r>
          </a:p>
        </p:txBody>
      </p:sp>
      <p:sp>
        <p:nvSpPr>
          <p:cNvPr id="3" name="Zástupný symbol pro obsah 2">
            <a:extLst>
              <a:ext uri="{FF2B5EF4-FFF2-40B4-BE49-F238E27FC236}">
                <a16:creationId xmlns:a16="http://schemas.microsoft.com/office/drawing/2014/main" id="{3C73FD9A-0E92-4D95-920C-91391B3D50F1}"/>
              </a:ext>
            </a:extLst>
          </p:cNvPr>
          <p:cNvSpPr>
            <a:spLocks noGrp="1"/>
          </p:cNvSpPr>
          <p:nvPr>
            <p:ph idx="1"/>
          </p:nvPr>
        </p:nvSpPr>
        <p:spPr/>
        <p:txBody>
          <a:bodyPr>
            <a:normAutofit/>
          </a:bodyPr>
          <a:lstStyle/>
          <a:p>
            <a:r>
              <a:rPr lang="cs-CZ" dirty="0"/>
              <a:t>Podle WHO nejvíce alkoholu na světě pijí Evropané</a:t>
            </a:r>
          </a:p>
          <a:p>
            <a:r>
              <a:rPr lang="cs-CZ" dirty="0"/>
              <a:t>Alkohol je nejvíce zneužívaná droga</a:t>
            </a:r>
          </a:p>
          <a:p>
            <a:r>
              <a:rPr lang="cs-CZ" dirty="0"/>
              <a:t>V ČR užívání alkoholu patří mezi nejrozšířenější rizikové chování dospívajících</a:t>
            </a:r>
          </a:p>
          <a:p>
            <a:r>
              <a:rPr lang="cs-CZ" dirty="0"/>
              <a:t>Alkohol patří mezi látky tlumivé stejně jako barbituráty</a:t>
            </a:r>
          </a:p>
          <a:p>
            <a:r>
              <a:rPr lang="cs-CZ" dirty="0"/>
              <a:t> Alkoholik ztrácí schopnost své pití kontrolovat, škody na tělesném i psychickém zdraví – závislost na alkoholu, specifické psychiatrické poruchy, riziko úrazů </a:t>
            </a:r>
            <a:br>
              <a:rPr lang="cs-CZ" dirty="0"/>
            </a:br>
            <a:r>
              <a:rPr lang="cs-CZ" dirty="0"/>
              <a:t>v následku agresivního chování, intoxikace</a:t>
            </a:r>
          </a:p>
          <a:p>
            <a:r>
              <a:rPr lang="cs-CZ" dirty="0"/>
              <a:t>Denně zemře v evropském regionu v důsledku konzumace alkoholu 2200 lidí</a:t>
            </a:r>
          </a:p>
          <a:p>
            <a:endParaRPr lang="cs-CZ" dirty="0"/>
          </a:p>
        </p:txBody>
      </p:sp>
      <p:pic>
        <p:nvPicPr>
          <p:cNvPr id="4" name="Obrázek 3">
            <a:extLst>
              <a:ext uri="{FF2B5EF4-FFF2-40B4-BE49-F238E27FC236}">
                <a16:creationId xmlns:a16="http://schemas.microsoft.com/office/drawing/2014/main" id="{FCBA6765-9855-423E-9FAF-3860E4DA9EC5}"/>
              </a:ext>
            </a:extLst>
          </p:cNvPr>
          <p:cNvPicPr>
            <a:picLocks noChangeAspect="1"/>
          </p:cNvPicPr>
          <p:nvPr/>
        </p:nvPicPr>
        <p:blipFill>
          <a:blip r:embed="rId2"/>
          <a:stretch>
            <a:fillRect/>
          </a:stretch>
        </p:blipFill>
        <p:spPr>
          <a:xfrm>
            <a:off x="9409625" y="184508"/>
            <a:ext cx="2143125" cy="2143125"/>
          </a:xfrm>
          <a:prstGeom prst="rect">
            <a:avLst/>
          </a:prstGeom>
        </p:spPr>
      </p:pic>
    </p:spTree>
    <p:extLst>
      <p:ext uri="{BB962C8B-B14F-4D97-AF65-F5344CB8AC3E}">
        <p14:creationId xmlns:p14="http://schemas.microsoft.com/office/powerpoint/2010/main" val="411414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02FE3B-9C21-453A-924E-3162976DD46D}"/>
              </a:ext>
            </a:extLst>
          </p:cNvPr>
          <p:cNvSpPr>
            <a:spLocks noGrp="1"/>
          </p:cNvSpPr>
          <p:nvPr>
            <p:ph type="title"/>
          </p:nvPr>
        </p:nvSpPr>
        <p:spPr/>
        <p:txBody>
          <a:bodyPr/>
          <a:lstStyle/>
          <a:p>
            <a:r>
              <a:rPr lang="cs-CZ" dirty="0"/>
              <a:t>Konzumace alkoholu – mezinárodní srovnávání</a:t>
            </a:r>
          </a:p>
        </p:txBody>
      </p:sp>
      <p:pic>
        <p:nvPicPr>
          <p:cNvPr id="3" name="Obrázek 2">
            <a:extLst>
              <a:ext uri="{FF2B5EF4-FFF2-40B4-BE49-F238E27FC236}">
                <a16:creationId xmlns:a16="http://schemas.microsoft.com/office/drawing/2014/main" id="{8EC038A0-3A1C-4C16-B722-B09442BBDB0D}"/>
              </a:ext>
            </a:extLst>
          </p:cNvPr>
          <p:cNvPicPr>
            <a:picLocks noChangeAspect="1"/>
          </p:cNvPicPr>
          <p:nvPr/>
        </p:nvPicPr>
        <p:blipFill rotWithShape="1">
          <a:blip r:embed="rId2"/>
          <a:srcRect l="8076" t="24331" r="10592" b="7955"/>
          <a:stretch/>
        </p:blipFill>
        <p:spPr>
          <a:xfrm>
            <a:off x="1295400" y="1646238"/>
            <a:ext cx="9468000" cy="4439544"/>
          </a:xfrm>
          <a:prstGeom prst="rect">
            <a:avLst/>
          </a:prstGeom>
        </p:spPr>
      </p:pic>
    </p:spTree>
    <p:extLst>
      <p:ext uri="{BB962C8B-B14F-4D97-AF65-F5344CB8AC3E}">
        <p14:creationId xmlns:p14="http://schemas.microsoft.com/office/powerpoint/2010/main" val="47832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13533B-403F-40DE-B455-B924D8CF015E}"/>
              </a:ext>
            </a:extLst>
          </p:cNvPr>
          <p:cNvSpPr>
            <a:spLocks noGrp="1"/>
          </p:cNvSpPr>
          <p:nvPr>
            <p:ph type="title"/>
          </p:nvPr>
        </p:nvSpPr>
        <p:spPr>
          <a:xfrm>
            <a:off x="845574" y="294969"/>
            <a:ext cx="10051026" cy="1351270"/>
          </a:xfrm>
        </p:spPr>
        <p:txBody>
          <a:bodyPr/>
          <a:lstStyle/>
          <a:p>
            <a:r>
              <a:rPr lang="cs-CZ" dirty="0"/>
              <a:t>Rizika poškození zdraví</a:t>
            </a:r>
            <a:br>
              <a:rPr lang="cs-CZ" dirty="0"/>
            </a:br>
            <a:r>
              <a:rPr lang="cs-CZ" dirty="0"/>
              <a:t> – NELEGÁLNÍ DROGY</a:t>
            </a:r>
          </a:p>
        </p:txBody>
      </p:sp>
      <p:sp>
        <p:nvSpPr>
          <p:cNvPr id="3" name="Zástupný symbol pro obsah 2">
            <a:extLst>
              <a:ext uri="{FF2B5EF4-FFF2-40B4-BE49-F238E27FC236}">
                <a16:creationId xmlns:a16="http://schemas.microsoft.com/office/drawing/2014/main" id="{AF3A67F1-61AC-44FD-BC85-D795482BCAF3}"/>
              </a:ext>
            </a:extLst>
          </p:cNvPr>
          <p:cNvSpPr>
            <a:spLocks noGrp="1"/>
          </p:cNvSpPr>
          <p:nvPr>
            <p:ph idx="1"/>
          </p:nvPr>
        </p:nvSpPr>
        <p:spPr/>
        <p:txBody>
          <a:bodyPr/>
          <a:lstStyle/>
          <a:p>
            <a:r>
              <a:rPr lang="cs-CZ" dirty="0"/>
              <a:t>Zneužívání návykových látek je pravidelné užívání                                            látek – drog v množství nebo způsobem,                                                                                        které daného jedince či ostatní poškozují </a:t>
            </a:r>
          </a:p>
          <a:p>
            <a:r>
              <a:rPr lang="cs-CZ" dirty="0"/>
              <a:t>Drogy z konopí- marihuana, hašiš, hašišový olej</a:t>
            </a:r>
          </a:p>
          <a:p>
            <a:r>
              <a:rPr lang="cs-CZ" dirty="0"/>
              <a:t>Halucinogeny – halucinogenní houby, LSD, </a:t>
            </a:r>
            <a:r>
              <a:rPr lang="cs-CZ" dirty="0" err="1"/>
              <a:t>trip</a:t>
            </a:r>
            <a:endParaRPr lang="cs-CZ" dirty="0"/>
          </a:p>
          <a:p>
            <a:r>
              <a:rPr lang="cs-CZ" dirty="0"/>
              <a:t>Opiáty- látky získávány z opia, heroin</a:t>
            </a:r>
          </a:p>
          <a:p>
            <a:r>
              <a:rPr lang="cs-CZ" dirty="0"/>
              <a:t>Látky se stimulačním účinkem – pervitin, extáze, kokain, </a:t>
            </a:r>
            <a:r>
              <a:rPr lang="cs-CZ" dirty="0" err="1"/>
              <a:t>crac</a:t>
            </a:r>
            <a:r>
              <a:rPr lang="cs-CZ" dirty="0"/>
              <a:t> – intoxikovaný člověk může být velmi nebezpečný a extrémně silný</a:t>
            </a:r>
          </a:p>
          <a:p>
            <a:r>
              <a:rPr lang="cs-CZ" dirty="0"/>
              <a:t>Těkavé látky- benzín, syntetická lepidla, aceton, </a:t>
            </a:r>
            <a:r>
              <a:rPr lang="cs-CZ" dirty="0" err="1"/>
              <a:t>toulen</a:t>
            </a:r>
            <a:endParaRPr lang="cs-CZ" dirty="0"/>
          </a:p>
          <a:p>
            <a:endParaRPr lang="cs-CZ" dirty="0"/>
          </a:p>
        </p:txBody>
      </p:sp>
      <p:pic>
        <p:nvPicPr>
          <p:cNvPr id="4" name="Obrázek 3">
            <a:extLst>
              <a:ext uri="{FF2B5EF4-FFF2-40B4-BE49-F238E27FC236}">
                <a16:creationId xmlns:a16="http://schemas.microsoft.com/office/drawing/2014/main" id="{62A18C81-2F01-4489-9673-A6F2E4A3A495}"/>
              </a:ext>
            </a:extLst>
          </p:cNvPr>
          <p:cNvPicPr>
            <a:picLocks noChangeAspect="1"/>
          </p:cNvPicPr>
          <p:nvPr/>
        </p:nvPicPr>
        <p:blipFill>
          <a:blip r:embed="rId2"/>
          <a:stretch>
            <a:fillRect/>
          </a:stretch>
        </p:blipFill>
        <p:spPr>
          <a:xfrm>
            <a:off x="7924800" y="0"/>
            <a:ext cx="4267200" cy="4267200"/>
          </a:xfrm>
          <a:prstGeom prst="rect">
            <a:avLst/>
          </a:prstGeom>
        </p:spPr>
      </p:pic>
    </p:spTree>
    <p:extLst>
      <p:ext uri="{BB962C8B-B14F-4D97-AF65-F5344CB8AC3E}">
        <p14:creationId xmlns:p14="http://schemas.microsoft.com/office/powerpoint/2010/main" val="266332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13533B-403F-40DE-B455-B924D8CF015E}"/>
              </a:ext>
            </a:extLst>
          </p:cNvPr>
          <p:cNvSpPr>
            <a:spLocks noGrp="1"/>
          </p:cNvSpPr>
          <p:nvPr>
            <p:ph type="title"/>
          </p:nvPr>
        </p:nvSpPr>
        <p:spPr/>
        <p:txBody>
          <a:bodyPr/>
          <a:lstStyle/>
          <a:p>
            <a:r>
              <a:rPr lang="cs-CZ" dirty="0"/>
              <a:t>Rizika poškození zdraví – nelegální drogy</a:t>
            </a:r>
          </a:p>
        </p:txBody>
      </p:sp>
      <p:sp>
        <p:nvSpPr>
          <p:cNvPr id="3" name="Zástupný symbol pro obsah 2">
            <a:extLst>
              <a:ext uri="{FF2B5EF4-FFF2-40B4-BE49-F238E27FC236}">
                <a16:creationId xmlns:a16="http://schemas.microsoft.com/office/drawing/2014/main" id="{AF3A67F1-61AC-44FD-BC85-D795482BCAF3}"/>
              </a:ext>
            </a:extLst>
          </p:cNvPr>
          <p:cNvSpPr>
            <a:spLocks noGrp="1"/>
          </p:cNvSpPr>
          <p:nvPr>
            <p:ph idx="1"/>
          </p:nvPr>
        </p:nvSpPr>
        <p:spPr/>
        <p:txBody>
          <a:bodyPr/>
          <a:lstStyle/>
          <a:p>
            <a:r>
              <a:rPr lang="cs-CZ" dirty="0"/>
              <a:t>Poměrně vysoký počet uživatelů nelegálních drog (45 tisíc ročně)</a:t>
            </a:r>
          </a:p>
          <a:p>
            <a:r>
              <a:rPr lang="cs-CZ" dirty="0"/>
              <a:t>Mezi nejohroženější věkovou skupinou drogami je v ČR mládež mezi 15-19 lety   ( 69% z nich byla droga nabízena)</a:t>
            </a:r>
          </a:p>
          <a:p>
            <a:r>
              <a:rPr lang="cs-CZ" dirty="0"/>
              <a:t>Je </a:t>
            </a:r>
            <a:r>
              <a:rPr lang="cs-CZ" b="1" dirty="0"/>
              <a:t>důležitá primární drogová prevence </a:t>
            </a:r>
            <a:r>
              <a:rPr lang="cs-CZ" dirty="0"/>
              <a:t>– snaha ovlivnit chování jedince prostřednictvím změny norem a hodnot společenství (populace jako celku, rodiny, školního kolektivu)</a:t>
            </a:r>
          </a:p>
          <a:p>
            <a:endParaRPr lang="cs-CZ" dirty="0"/>
          </a:p>
        </p:txBody>
      </p:sp>
      <p:pic>
        <p:nvPicPr>
          <p:cNvPr id="4" name="Obrázek 3">
            <a:extLst>
              <a:ext uri="{FF2B5EF4-FFF2-40B4-BE49-F238E27FC236}">
                <a16:creationId xmlns:a16="http://schemas.microsoft.com/office/drawing/2014/main" id="{9D97B214-9861-48C3-916E-1F81055F360B}"/>
              </a:ext>
            </a:extLst>
          </p:cNvPr>
          <p:cNvPicPr>
            <a:picLocks noChangeAspect="1"/>
          </p:cNvPicPr>
          <p:nvPr/>
        </p:nvPicPr>
        <p:blipFill>
          <a:blip r:embed="rId2"/>
          <a:stretch>
            <a:fillRect/>
          </a:stretch>
        </p:blipFill>
        <p:spPr>
          <a:xfrm>
            <a:off x="9762356" y="162078"/>
            <a:ext cx="2066925" cy="1971675"/>
          </a:xfrm>
          <a:prstGeom prst="rect">
            <a:avLst/>
          </a:prstGeom>
        </p:spPr>
      </p:pic>
      <p:pic>
        <p:nvPicPr>
          <p:cNvPr id="5" name="Obrázek 4">
            <a:extLst>
              <a:ext uri="{FF2B5EF4-FFF2-40B4-BE49-F238E27FC236}">
                <a16:creationId xmlns:a16="http://schemas.microsoft.com/office/drawing/2014/main" id="{11065045-0800-4534-A254-E637D100B409}"/>
              </a:ext>
            </a:extLst>
          </p:cNvPr>
          <p:cNvPicPr>
            <a:picLocks noChangeAspect="1"/>
          </p:cNvPicPr>
          <p:nvPr/>
        </p:nvPicPr>
        <p:blipFill>
          <a:blip r:embed="rId3"/>
          <a:stretch>
            <a:fillRect/>
          </a:stretch>
        </p:blipFill>
        <p:spPr>
          <a:xfrm>
            <a:off x="1414272" y="4342515"/>
            <a:ext cx="4096512" cy="2304288"/>
          </a:xfrm>
          <a:prstGeom prst="rect">
            <a:avLst/>
          </a:prstGeom>
        </p:spPr>
      </p:pic>
      <p:pic>
        <p:nvPicPr>
          <p:cNvPr id="6" name="Obrázek 5">
            <a:extLst>
              <a:ext uri="{FF2B5EF4-FFF2-40B4-BE49-F238E27FC236}">
                <a16:creationId xmlns:a16="http://schemas.microsoft.com/office/drawing/2014/main" id="{9413476D-5A62-4C15-AE8A-44FD318C93A0}"/>
              </a:ext>
            </a:extLst>
          </p:cNvPr>
          <p:cNvPicPr>
            <a:picLocks noChangeAspect="1"/>
          </p:cNvPicPr>
          <p:nvPr/>
        </p:nvPicPr>
        <p:blipFill>
          <a:blip r:embed="rId4"/>
          <a:stretch>
            <a:fillRect/>
          </a:stretch>
        </p:blipFill>
        <p:spPr>
          <a:xfrm>
            <a:off x="6172200" y="4344668"/>
            <a:ext cx="4114800" cy="2314575"/>
          </a:xfrm>
          <a:prstGeom prst="rect">
            <a:avLst/>
          </a:prstGeom>
        </p:spPr>
      </p:pic>
    </p:spTree>
    <p:extLst>
      <p:ext uri="{BB962C8B-B14F-4D97-AF65-F5344CB8AC3E}">
        <p14:creationId xmlns:p14="http://schemas.microsoft.com/office/powerpoint/2010/main" val="236742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25093F-6825-41C5-AFD2-26BE673B2BE0}"/>
              </a:ext>
            </a:extLst>
          </p:cNvPr>
          <p:cNvSpPr>
            <a:spLocks noGrp="1"/>
          </p:cNvSpPr>
          <p:nvPr>
            <p:ph type="title"/>
          </p:nvPr>
        </p:nvSpPr>
        <p:spPr/>
        <p:txBody>
          <a:bodyPr/>
          <a:lstStyle/>
          <a:p>
            <a:r>
              <a:rPr lang="cs-CZ" dirty="0"/>
              <a:t>Rizikové SEXUÁLNÍ CHOVÁNÍ</a:t>
            </a:r>
          </a:p>
        </p:txBody>
      </p:sp>
      <p:sp>
        <p:nvSpPr>
          <p:cNvPr id="3" name="Zástupný symbol pro obsah 2">
            <a:extLst>
              <a:ext uri="{FF2B5EF4-FFF2-40B4-BE49-F238E27FC236}">
                <a16:creationId xmlns:a16="http://schemas.microsoft.com/office/drawing/2014/main" id="{533C2A2A-776F-4CE1-9042-21E91C313C57}"/>
              </a:ext>
            </a:extLst>
          </p:cNvPr>
          <p:cNvSpPr>
            <a:spLocks noGrp="1"/>
          </p:cNvSpPr>
          <p:nvPr>
            <p:ph idx="1"/>
          </p:nvPr>
        </p:nvSpPr>
        <p:spPr/>
        <p:txBody>
          <a:bodyPr>
            <a:normAutofit lnSpcReduction="10000"/>
          </a:bodyPr>
          <a:lstStyle/>
          <a:p>
            <a:r>
              <a:rPr lang="cs-CZ" dirty="0"/>
              <a:t>Jako rizikové sexuální </a:t>
            </a:r>
            <a:r>
              <a:rPr lang="cs-CZ" b="1" dirty="0"/>
              <a:t>chování</a:t>
            </a:r>
            <a:r>
              <a:rPr lang="cs-CZ" dirty="0"/>
              <a:t> označujeme projevy spojené s intimním a pohlavním životem, </a:t>
            </a:r>
            <a:r>
              <a:rPr lang="cs-CZ" b="1" dirty="0"/>
              <a:t>které přináší rizika zdravotní, sociální, psychologická</a:t>
            </a:r>
            <a:r>
              <a:rPr lang="cs-CZ" dirty="0"/>
              <a:t>, popř. rizika v dalších oblastech.</a:t>
            </a:r>
          </a:p>
          <a:p>
            <a:r>
              <a:rPr lang="cs-CZ" dirty="0"/>
              <a:t>předčasný začátek sexuálního života</a:t>
            </a:r>
          </a:p>
          <a:p>
            <a:r>
              <a:rPr lang="cs-CZ" dirty="0"/>
              <a:t>promiskuitní chování</a:t>
            </a:r>
          </a:p>
          <a:p>
            <a:r>
              <a:rPr lang="cs-CZ" dirty="0"/>
              <a:t>prostituční chování (poskytování sexu za peníze či jinou úplatu)</a:t>
            </a:r>
          </a:p>
          <a:p>
            <a:r>
              <a:rPr lang="cs-CZ" dirty="0"/>
              <a:t>nechráněný pohlavní styk s náhodnými známostmi</a:t>
            </a:r>
          </a:p>
          <a:p>
            <a:r>
              <a:rPr lang="cs-CZ" dirty="0"/>
              <a:t>rizikové, násilné sexuální praktiky</a:t>
            </a:r>
          </a:p>
          <a:p>
            <a:r>
              <a:rPr lang="cs-CZ" dirty="0"/>
              <a:t> nepřiměřené projevy sexuality (masturbace na veřejnosti)</a:t>
            </a:r>
          </a:p>
          <a:p>
            <a:endParaRPr lang="cs-CZ" dirty="0"/>
          </a:p>
        </p:txBody>
      </p:sp>
    </p:spTree>
    <p:extLst>
      <p:ext uri="{BB962C8B-B14F-4D97-AF65-F5344CB8AC3E}">
        <p14:creationId xmlns:p14="http://schemas.microsoft.com/office/powerpoint/2010/main" val="162873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25093F-6825-41C5-AFD2-26BE673B2BE0}"/>
              </a:ext>
            </a:extLst>
          </p:cNvPr>
          <p:cNvSpPr>
            <a:spLocks noGrp="1"/>
          </p:cNvSpPr>
          <p:nvPr>
            <p:ph type="title"/>
          </p:nvPr>
        </p:nvSpPr>
        <p:spPr/>
        <p:txBody>
          <a:bodyPr/>
          <a:lstStyle/>
          <a:p>
            <a:r>
              <a:rPr lang="cs-CZ" dirty="0"/>
              <a:t>Rizikové sexuální chování</a:t>
            </a:r>
          </a:p>
        </p:txBody>
      </p:sp>
      <p:sp>
        <p:nvSpPr>
          <p:cNvPr id="3" name="Zástupný symbol pro obsah 2">
            <a:extLst>
              <a:ext uri="{FF2B5EF4-FFF2-40B4-BE49-F238E27FC236}">
                <a16:creationId xmlns:a16="http://schemas.microsoft.com/office/drawing/2014/main" id="{533C2A2A-776F-4CE1-9042-21E91C313C57}"/>
              </a:ext>
            </a:extLst>
          </p:cNvPr>
          <p:cNvSpPr>
            <a:spLocks noGrp="1"/>
          </p:cNvSpPr>
          <p:nvPr>
            <p:ph idx="1"/>
          </p:nvPr>
        </p:nvSpPr>
        <p:spPr/>
        <p:txBody>
          <a:bodyPr>
            <a:normAutofit/>
          </a:bodyPr>
          <a:lstStyle/>
          <a:p>
            <a:r>
              <a:rPr lang="cs-CZ" dirty="0"/>
              <a:t>Do oblasti rizikové sexuálního chování zařazujeme také nové trendy realizované prostřednictví technologií, např.:</a:t>
            </a:r>
          </a:p>
          <a:p>
            <a:pPr marL="892800">
              <a:spcBef>
                <a:spcPts val="1200"/>
              </a:spcBef>
            </a:pPr>
            <a:r>
              <a:rPr lang="cs-CZ" dirty="0"/>
              <a:t> zveřejňování svých intimních fotografií či videí na internetu</a:t>
            </a:r>
          </a:p>
          <a:p>
            <a:pPr marL="892800">
              <a:spcBef>
                <a:spcPts val="1200"/>
              </a:spcBef>
            </a:pPr>
            <a:r>
              <a:rPr lang="cs-CZ" dirty="0"/>
              <a:t> zasílání svých intimních fotografií či videí mobilním telefonem</a:t>
            </a:r>
          </a:p>
          <a:p>
            <a:pPr marL="892800">
              <a:spcBef>
                <a:spcPts val="1200"/>
              </a:spcBef>
            </a:pPr>
            <a:r>
              <a:rPr lang="cs-CZ" dirty="0"/>
              <a:t> zvýšenou konzumaci pornografie před 15. rokem života</a:t>
            </a:r>
          </a:p>
          <a:p>
            <a:pPr marL="892800">
              <a:spcBef>
                <a:spcPts val="1200"/>
              </a:spcBef>
            </a:pPr>
            <a:r>
              <a:rPr lang="cs-CZ" dirty="0"/>
              <a:t> zasílání nevyžádaného erotického obsahu a pornografie dalším osobám</a:t>
            </a:r>
          </a:p>
          <a:p>
            <a:r>
              <a:rPr lang="cs-CZ" dirty="0"/>
              <a:t>Pořizování a zveřejňování intimních fotografií přináší vysoké riziko zneužití. Takové případy vyvolávají závažné psychosociální dopady na oběť, v krajních případech vedoucí např. i k pokusům o sebevraždu.</a:t>
            </a:r>
          </a:p>
          <a:p>
            <a:pPr marL="0" indent="0">
              <a:buNone/>
            </a:pPr>
            <a:endParaRPr lang="cs-CZ" dirty="0"/>
          </a:p>
        </p:txBody>
      </p:sp>
    </p:spTree>
    <p:extLst>
      <p:ext uri="{BB962C8B-B14F-4D97-AF65-F5344CB8AC3E}">
        <p14:creationId xmlns:p14="http://schemas.microsoft.com/office/powerpoint/2010/main" val="419704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25093F-6825-41C5-AFD2-26BE673B2BE0}"/>
              </a:ext>
            </a:extLst>
          </p:cNvPr>
          <p:cNvSpPr>
            <a:spLocks noGrp="1"/>
          </p:cNvSpPr>
          <p:nvPr>
            <p:ph type="title"/>
          </p:nvPr>
        </p:nvSpPr>
        <p:spPr/>
        <p:txBody>
          <a:bodyPr/>
          <a:lstStyle/>
          <a:p>
            <a:r>
              <a:rPr lang="cs-CZ" dirty="0"/>
              <a:t>Rizikové sexuální chování</a:t>
            </a:r>
          </a:p>
        </p:txBody>
      </p:sp>
      <p:sp>
        <p:nvSpPr>
          <p:cNvPr id="3" name="Zástupný symbol pro obsah 2">
            <a:extLst>
              <a:ext uri="{FF2B5EF4-FFF2-40B4-BE49-F238E27FC236}">
                <a16:creationId xmlns:a16="http://schemas.microsoft.com/office/drawing/2014/main" id="{533C2A2A-776F-4CE1-9042-21E91C313C57}"/>
              </a:ext>
            </a:extLst>
          </p:cNvPr>
          <p:cNvSpPr>
            <a:spLocks noGrp="1"/>
          </p:cNvSpPr>
          <p:nvPr>
            <p:ph idx="1"/>
          </p:nvPr>
        </p:nvSpPr>
        <p:spPr>
          <a:xfrm>
            <a:off x="1295400" y="2106511"/>
            <a:ext cx="9601200" cy="3809999"/>
          </a:xfrm>
        </p:spPr>
        <p:txBody>
          <a:bodyPr>
            <a:normAutofit/>
          </a:bodyPr>
          <a:lstStyle/>
          <a:p>
            <a:r>
              <a:rPr lang="cs-CZ" dirty="0"/>
              <a:t>Prevence</a:t>
            </a:r>
          </a:p>
          <a:p>
            <a:r>
              <a:rPr lang="cs-CZ" dirty="0"/>
              <a:t>Vytváření zdravých postojů, které korigují jedince směrem k zodpovědnému        a bezpečnému sexuálnímu chování,</a:t>
            </a:r>
          </a:p>
          <a:p>
            <a:r>
              <a:rPr lang="cs-CZ" dirty="0"/>
              <a:t>Používáním ochrany před sexuálně přenosnými chorobami či nechtěnému početí.</a:t>
            </a:r>
          </a:p>
          <a:p>
            <a:r>
              <a:rPr lang="cs-CZ" dirty="0"/>
              <a:t>Tento druh prevence je plně v kompetenci škol a pedagogů, nikoliv pouze rodiny, přestože rozumíme, že řešit otázky spojené se sexuálním stykem, ochranou před pohlavními chorobami a zodpovědným přístupem k sexualitě dospívajících může být pro pedagogy náročné a nekomfortní.</a:t>
            </a:r>
            <a:br>
              <a:rPr lang="cs-CZ" dirty="0"/>
            </a:br>
            <a:endParaRPr lang="cs-CZ" dirty="0"/>
          </a:p>
          <a:p>
            <a:endParaRPr lang="cs-CZ" dirty="0"/>
          </a:p>
        </p:txBody>
      </p:sp>
      <p:pic>
        <p:nvPicPr>
          <p:cNvPr id="4" name="Obrázek 3">
            <a:extLst>
              <a:ext uri="{FF2B5EF4-FFF2-40B4-BE49-F238E27FC236}">
                <a16:creationId xmlns:a16="http://schemas.microsoft.com/office/drawing/2014/main" id="{FB69A3DA-021A-42CC-87DE-A55FAD8DE6DB}"/>
              </a:ext>
            </a:extLst>
          </p:cNvPr>
          <p:cNvPicPr>
            <a:picLocks noChangeAspect="1"/>
          </p:cNvPicPr>
          <p:nvPr/>
        </p:nvPicPr>
        <p:blipFill rotWithShape="1">
          <a:blip r:embed="rId2"/>
          <a:srcRect l="10415" t="4677" r="10447"/>
          <a:stretch/>
        </p:blipFill>
        <p:spPr>
          <a:xfrm>
            <a:off x="8327065" y="43580"/>
            <a:ext cx="3535272" cy="2390728"/>
          </a:xfrm>
          <a:prstGeom prst="rect">
            <a:avLst/>
          </a:prstGeom>
        </p:spPr>
      </p:pic>
    </p:spTree>
    <p:extLst>
      <p:ext uri="{BB962C8B-B14F-4D97-AF65-F5344CB8AC3E}">
        <p14:creationId xmlns:p14="http://schemas.microsoft.com/office/powerpoint/2010/main" val="306097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dirty="0"/>
              <a:t>Zdravotnická politika</a:t>
            </a:r>
          </a:p>
        </p:txBody>
      </p:sp>
      <p:sp>
        <p:nvSpPr>
          <p:cNvPr id="3" name="Zástupný symbol pro obsah 2"/>
          <p:cNvSpPr>
            <a:spLocks noGrp="1"/>
          </p:cNvSpPr>
          <p:nvPr>
            <p:ph idx="1"/>
          </p:nvPr>
        </p:nvSpPr>
        <p:spPr>
          <a:xfrm>
            <a:off x="1295400" y="1998956"/>
            <a:ext cx="9601200" cy="3809999"/>
          </a:xfrm>
        </p:spPr>
        <p:txBody>
          <a:bodyPr rtlCol="0">
            <a:normAutofit/>
          </a:bodyPr>
          <a:lstStyle/>
          <a:p>
            <a:r>
              <a:rPr lang="cs-CZ" dirty="0"/>
              <a:t>Určuje směr pro rozvoj zdraví na všech úrovních společnosti</a:t>
            </a:r>
          </a:p>
          <a:p>
            <a:r>
              <a:rPr lang="cs-CZ" dirty="0"/>
              <a:t>Neodmyslitelnou částí každé zdravotnické politiky je </a:t>
            </a:r>
            <a:r>
              <a:rPr lang="cs-CZ" b="1" dirty="0"/>
              <a:t>prevence, ochrana </a:t>
            </a:r>
            <a:br>
              <a:rPr lang="cs-CZ" b="1" dirty="0"/>
            </a:br>
            <a:r>
              <a:rPr lang="cs-CZ" dirty="0"/>
              <a:t>a </a:t>
            </a:r>
            <a:r>
              <a:rPr lang="cs-CZ" b="1" dirty="0"/>
              <a:t>podpora zdraví</a:t>
            </a:r>
          </a:p>
          <a:p>
            <a:r>
              <a:rPr lang="cs-CZ" b="1" dirty="0"/>
              <a:t>Světová zdravotnická organizace – WHO </a:t>
            </a:r>
            <a:r>
              <a:rPr lang="cs-CZ" dirty="0"/>
              <a:t>(</a:t>
            </a:r>
            <a:r>
              <a:rPr lang="cs-CZ" sz="1600" dirty="0" err="1"/>
              <a:t>World</a:t>
            </a:r>
            <a:r>
              <a:rPr lang="cs-CZ" sz="1600" dirty="0"/>
              <a:t> </a:t>
            </a:r>
            <a:r>
              <a:rPr lang="cs-CZ" sz="1600" dirty="0" err="1"/>
              <a:t>Health</a:t>
            </a:r>
            <a:r>
              <a:rPr lang="cs-CZ" sz="1600" dirty="0"/>
              <a:t> </a:t>
            </a:r>
            <a:r>
              <a:rPr lang="cs-CZ" sz="1600" dirty="0" err="1"/>
              <a:t>Organization</a:t>
            </a:r>
            <a:r>
              <a:rPr lang="cs-CZ" dirty="0"/>
              <a:t>) se trvale věnuje mezinárodní zdravotní politice.</a:t>
            </a:r>
          </a:p>
          <a:p>
            <a:pPr algn="just"/>
            <a:endParaRPr lang="cs-CZ" dirty="0"/>
          </a:p>
          <a:p>
            <a:pPr marL="673200" indent="-514350" rtl="0">
              <a:buFont typeface="+mj-lt"/>
              <a:buAutoNum type="romanUcPeriod"/>
            </a:pPr>
            <a:endParaRPr lang="cs-CZ" dirty="0"/>
          </a:p>
          <a:p>
            <a:pPr marL="891000" indent="-457200" rtl="0">
              <a:buFont typeface="+mj-lt"/>
              <a:buAutoNum type="arabicPeriod"/>
            </a:pPr>
            <a:endParaRPr lang="cs-CZ" dirty="0"/>
          </a:p>
          <a:p>
            <a:pPr rtl="0"/>
            <a:endParaRPr lang="cs-CZ" dirty="0"/>
          </a:p>
        </p:txBody>
      </p:sp>
    </p:spTree>
    <p:extLst>
      <p:ext uri="{BB962C8B-B14F-4D97-AF65-F5344CB8AC3E}">
        <p14:creationId xmlns:p14="http://schemas.microsoft.com/office/powerpoint/2010/main" val="49276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dirty="0"/>
              <a:t>Zdravotní péče</a:t>
            </a:r>
          </a:p>
        </p:txBody>
      </p:sp>
      <p:sp>
        <p:nvSpPr>
          <p:cNvPr id="3" name="Zástupný symbol pro obsah 2"/>
          <p:cNvSpPr>
            <a:spLocks noGrp="1"/>
          </p:cNvSpPr>
          <p:nvPr>
            <p:ph idx="1"/>
          </p:nvPr>
        </p:nvSpPr>
        <p:spPr>
          <a:xfrm>
            <a:off x="1041552" y="1970843"/>
            <a:ext cx="10253708" cy="3838113"/>
          </a:xfrm>
        </p:spPr>
        <p:txBody>
          <a:bodyPr rtlCol="0">
            <a:normAutofit/>
          </a:bodyPr>
          <a:lstStyle/>
          <a:p>
            <a:pPr marL="1064700" indent="-342900">
              <a:buFont typeface="Wingdings" panose="05000000000000000000" pitchFamily="2" charset="2"/>
              <a:buChar char="§"/>
            </a:pPr>
            <a:endParaRPr lang="cs-CZ" b="1" dirty="0"/>
          </a:p>
          <a:p>
            <a:pPr marL="1064700" indent="-342900">
              <a:buFont typeface="Wingdings" panose="05000000000000000000" pitchFamily="2" charset="2"/>
              <a:buChar char="§"/>
            </a:pPr>
            <a:r>
              <a:rPr lang="cs-CZ" b="1" dirty="0"/>
              <a:t>Primární</a:t>
            </a:r>
            <a:r>
              <a:rPr lang="cs-CZ" dirty="0"/>
              <a:t> </a:t>
            </a:r>
            <a:r>
              <a:rPr lang="cs-CZ" b="1" dirty="0"/>
              <a:t>prevence</a:t>
            </a:r>
            <a:r>
              <a:rPr lang="cs-CZ" dirty="0"/>
              <a:t>– opatření, která snižují počet nových onemocnění (zdravotní výchova, očkování) </a:t>
            </a:r>
          </a:p>
          <a:p>
            <a:pPr marL="1064700" indent="-342900">
              <a:buFont typeface="Wingdings" panose="05000000000000000000" pitchFamily="2" charset="2"/>
              <a:buChar char="§"/>
            </a:pPr>
            <a:r>
              <a:rPr lang="cs-CZ" b="1" dirty="0"/>
              <a:t>Sekundární</a:t>
            </a:r>
            <a:r>
              <a:rPr lang="cs-CZ" dirty="0"/>
              <a:t> </a:t>
            </a:r>
            <a:r>
              <a:rPr lang="cs-CZ" b="1" dirty="0"/>
              <a:t>prevence</a:t>
            </a:r>
            <a:r>
              <a:rPr lang="cs-CZ" dirty="0"/>
              <a:t>- vyhledávání rizikových faktorů vedoucích </a:t>
            </a:r>
            <a:br>
              <a:rPr lang="cs-CZ" dirty="0"/>
            </a:br>
            <a:r>
              <a:rPr lang="cs-CZ" dirty="0"/>
              <a:t>k onemocnění, časných stádií onemocnění, léčení časných stádií</a:t>
            </a:r>
          </a:p>
          <a:p>
            <a:pPr marL="1064700" indent="-342900">
              <a:buFont typeface="Wingdings" panose="05000000000000000000" pitchFamily="2" charset="2"/>
              <a:buChar char="§"/>
            </a:pPr>
            <a:r>
              <a:rPr lang="cs-CZ" b="1" dirty="0"/>
              <a:t>Terciální</a:t>
            </a:r>
            <a:r>
              <a:rPr lang="cs-CZ" dirty="0"/>
              <a:t> </a:t>
            </a:r>
            <a:r>
              <a:rPr lang="cs-CZ" b="1" dirty="0"/>
              <a:t>péče</a:t>
            </a:r>
            <a:r>
              <a:rPr lang="cs-CZ" dirty="0"/>
              <a:t>– minimalizuje škody na zdraví u vzniklého onemocnění</a:t>
            </a:r>
          </a:p>
          <a:p>
            <a:pPr marL="435600" indent="0" rtl="0">
              <a:buNone/>
            </a:pPr>
            <a:endParaRPr lang="cs-CZ" dirty="0"/>
          </a:p>
          <a:p>
            <a:pPr marL="673200" indent="-514350" rtl="0">
              <a:buFont typeface="+mj-lt"/>
              <a:buAutoNum type="romanUcPeriod"/>
            </a:pPr>
            <a:endParaRPr lang="cs-CZ" dirty="0"/>
          </a:p>
          <a:p>
            <a:pPr marL="891000" indent="-457200" rtl="0">
              <a:buFont typeface="+mj-lt"/>
              <a:buAutoNum type="arabicPeriod"/>
            </a:pPr>
            <a:endParaRPr lang="cs-CZ" dirty="0"/>
          </a:p>
          <a:p>
            <a:pPr rtl="0"/>
            <a:endParaRPr lang="cs-CZ" dirty="0"/>
          </a:p>
        </p:txBody>
      </p:sp>
      <p:pic>
        <p:nvPicPr>
          <p:cNvPr id="4" name="Obrázek 3">
            <a:extLst>
              <a:ext uri="{FF2B5EF4-FFF2-40B4-BE49-F238E27FC236}">
                <a16:creationId xmlns:a16="http://schemas.microsoft.com/office/drawing/2014/main" id="{9AB95EF3-DA71-4FE6-A504-9EE42B135E24}"/>
              </a:ext>
            </a:extLst>
          </p:cNvPr>
          <p:cNvPicPr>
            <a:picLocks noChangeAspect="1"/>
          </p:cNvPicPr>
          <p:nvPr/>
        </p:nvPicPr>
        <p:blipFill>
          <a:blip r:embed="rId3"/>
          <a:stretch>
            <a:fillRect/>
          </a:stretch>
        </p:blipFill>
        <p:spPr>
          <a:xfrm>
            <a:off x="7099937" y="143340"/>
            <a:ext cx="4243388" cy="2121694"/>
          </a:xfrm>
          <a:prstGeom prst="rect">
            <a:avLst/>
          </a:prstGeom>
        </p:spPr>
      </p:pic>
    </p:spTree>
    <p:extLst>
      <p:ext uri="{BB962C8B-B14F-4D97-AF65-F5344CB8AC3E}">
        <p14:creationId xmlns:p14="http://schemas.microsoft.com/office/powerpoint/2010/main" val="226389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dirty="0"/>
              <a:t>Světová zdravotnická organizace</a:t>
            </a:r>
          </a:p>
        </p:txBody>
      </p:sp>
      <p:sp>
        <p:nvSpPr>
          <p:cNvPr id="3" name="Zástupný symbol pro obsah 2"/>
          <p:cNvSpPr>
            <a:spLocks noGrp="1"/>
          </p:cNvSpPr>
          <p:nvPr>
            <p:ph idx="1"/>
          </p:nvPr>
        </p:nvSpPr>
        <p:spPr>
          <a:xfrm>
            <a:off x="1295400" y="1998956"/>
            <a:ext cx="9601200" cy="3809999"/>
          </a:xfrm>
        </p:spPr>
        <p:txBody>
          <a:bodyPr rtlCol="0">
            <a:normAutofit lnSpcReduction="10000"/>
          </a:bodyPr>
          <a:lstStyle/>
          <a:p>
            <a:r>
              <a:rPr lang="cs-CZ" b="1" dirty="0"/>
              <a:t>Zdraví pro všechny do roku 2000“– </a:t>
            </a:r>
            <a:r>
              <a:rPr lang="cs-CZ" dirty="0"/>
              <a:t> </a:t>
            </a:r>
            <a:r>
              <a:rPr lang="cs-CZ" b="1" dirty="0"/>
              <a:t>zdraví</a:t>
            </a:r>
            <a:r>
              <a:rPr lang="cs-CZ" dirty="0"/>
              <a:t> má být </a:t>
            </a:r>
            <a:r>
              <a:rPr lang="cs-CZ" b="1" dirty="0"/>
              <a:t>v dosahu každého </a:t>
            </a:r>
            <a:r>
              <a:rPr lang="cs-CZ" dirty="0"/>
              <a:t>v dané zemi. „Zdravím“ se míní osobní blahobyt, nejen dostupnost zdravotnických služeb - </a:t>
            </a:r>
            <a:r>
              <a:rPr lang="cs-CZ" b="1" dirty="0"/>
              <a:t>zdravotní stav</a:t>
            </a:r>
            <a:r>
              <a:rPr lang="cs-CZ" dirty="0"/>
              <a:t>, který člověku </a:t>
            </a:r>
            <a:r>
              <a:rPr lang="cs-CZ" b="1" dirty="0"/>
              <a:t>umožňuje vést sociálně a ekonomicky produktivní život. </a:t>
            </a:r>
            <a:r>
              <a:rPr lang="cs-CZ" dirty="0"/>
              <a:t>Zdraví pro všechny znamená odstranění zdravotních překážek – tedy </a:t>
            </a:r>
            <a:r>
              <a:rPr lang="cs-CZ" b="1" dirty="0"/>
              <a:t>odstranění podvýživy, nevědomosti, kontaminované pitné vody </a:t>
            </a:r>
            <a:r>
              <a:rPr lang="cs-CZ" dirty="0"/>
              <a:t>a </a:t>
            </a:r>
            <a:r>
              <a:rPr lang="cs-CZ" b="1" dirty="0"/>
              <a:t>nehygienického bydlení </a:t>
            </a:r>
            <a:r>
              <a:rPr lang="cs-CZ" dirty="0"/>
              <a:t>– stejně jako řešení čistě zdravotních problémů, jako je nedostatek lékařů, nemocniční lůžka, léky a vakcíny </a:t>
            </a:r>
          </a:p>
          <a:p>
            <a:r>
              <a:rPr lang="cs-CZ" b="1" dirty="0"/>
              <a:t>„ Zdraví pro všechny ve 21. století</a:t>
            </a:r>
            <a:r>
              <a:rPr lang="cs-CZ" dirty="0"/>
              <a:t>“ - hlavní cíle </a:t>
            </a:r>
            <a:r>
              <a:rPr lang="cs-CZ" b="1" dirty="0"/>
              <a:t>je ochrana a rozvoj zdraví lidí po jejich celý život </a:t>
            </a:r>
            <a:r>
              <a:rPr lang="cs-CZ" dirty="0"/>
              <a:t>a </a:t>
            </a:r>
            <a:r>
              <a:rPr lang="cs-CZ" b="1" dirty="0"/>
              <a:t>snížení výskytu nemocí i úrazů </a:t>
            </a:r>
            <a:r>
              <a:rPr lang="cs-CZ" dirty="0"/>
              <a:t>a omezení strádání, které lidem přinášejí.</a:t>
            </a:r>
          </a:p>
          <a:p>
            <a:r>
              <a:rPr lang="cs-CZ" dirty="0"/>
              <a:t>Podle WHO je </a:t>
            </a:r>
            <a:r>
              <a:rPr lang="cs-CZ" b="1" dirty="0"/>
              <a:t>deset nejčastějších onemocnění</a:t>
            </a:r>
            <a:r>
              <a:rPr lang="cs-CZ" dirty="0"/>
              <a:t>: ICHS, unipolární deprese, CMP, dopravní úrazy, následky abúzu alkoholu, osteoartróza, nádorové onemocnění trávicího ústrojí, průdušek a plic, poranění a vrozené vady.</a:t>
            </a:r>
          </a:p>
          <a:p>
            <a:pPr marL="435600" indent="0" rtl="0">
              <a:buNone/>
            </a:pPr>
            <a:endParaRPr lang="cs-CZ" dirty="0"/>
          </a:p>
          <a:p>
            <a:pPr marL="673200" indent="-514350" rtl="0">
              <a:buFont typeface="+mj-lt"/>
              <a:buAutoNum type="romanUcPeriod"/>
            </a:pPr>
            <a:endParaRPr lang="cs-CZ" dirty="0"/>
          </a:p>
          <a:p>
            <a:pPr marL="891000" indent="-457200" rtl="0">
              <a:buFont typeface="+mj-lt"/>
              <a:buAutoNum type="arabicPeriod"/>
            </a:pPr>
            <a:endParaRPr lang="cs-CZ" dirty="0"/>
          </a:p>
          <a:p>
            <a:pPr rtl="0"/>
            <a:endParaRPr lang="cs-CZ" dirty="0"/>
          </a:p>
        </p:txBody>
      </p:sp>
    </p:spTree>
    <p:extLst>
      <p:ext uri="{BB962C8B-B14F-4D97-AF65-F5344CB8AC3E}">
        <p14:creationId xmlns:p14="http://schemas.microsoft.com/office/powerpoint/2010/main" val="307095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dirty="0"/>
              <a:t>Strategický rámec rozvoje péče o zdraví v České republice do roku 2030</a:t>
            </a:r>
          </a:p>
        </p:txBody>
      </p:sp>
      <p:sp>
        <p:nvSpPr>
          <p:cNvPr id="3" name="Zástupný symbol pro obsah 2"/>
          <p:cNvSpPr>
            <a:spLocks noGrp="1"/>
          </p:cNvSpPr>
          <p:nvPr>
            <p:ph idx="1"/>
          </p:nvPr>
        </p:nvSpPr>
        <p:spPr>
          <a:xfrm>
            <a:off x="1295400" y="1998956"/>
            <a:ext cx="9601200" cy="3809999"/>
          </a:xfrm>
        </p:spPr>
        <p:txBody>
          <a:bodyPr rtlCol="0">
            <a:normAutofit/>
          </a:bodyPr>
          <a:lstStyle/>
          <a:p>
            <a:r>
              <a:rPr lang="cs-CZ" b="1" dirty="0"/>
              <a:t>Cíle:</a:t>
            </a:r>
          </a:p>
          <a:p>
            <a:pPr marL="892800"/>
            <a:r>
              <a:rPr lang="cs-CZ" b="1" dirty="0"/>
              <a:t>Ochrana a zlepšení zdraví obyvatel- </a:t>
            </a:r>
            <a:r>
              <a:rPr lang="cs-CZ" dirty="0"/>
              <a:t>reforma primární péče-posílení role praktických lékařů, zvyšování zdravotní gramotnosti občanů, podpora zdravého životního stylu, prevence nemocí</a:t>
            </a:r>
          </a:p>
          <a:p>
            <a:pPr marL="892800"/>
            <a:r>
              <a:rPr lang="cs-CZ" b="1" dirty="0"/>
              <a:t>Optimalizace zdravotnického systému </a:t>
            </a:r>
            <a:r>
              <a:rPr lang="cs-CZ" dirty="0"/>
              <a:t>– stabilizace zdravotnického personálu, sjednocení zdravotní a sociální péče, reforma psychiatrické péče, podpora digitalizace zdravotnictví, optimalizace systému úhrad         ve zdravotnictví</a:t>
            </a:r>
          </a:p>
          <a:p>
            <a:pPr marL="892800"/>
            <a:r>
              <a:rPr lang="cs-CZ" b="1" dirty="0"/>
              <a:t>Podpora vědy a výzkumu</a:t>
            </a:r>
            <a:r>
              <a:rPr lang="cs-CZ" dirty="0"/>
              <a:t> – nové diagnostické a terapeutické metody        a prostředky</a:t>
            </a:r>
            <a:endParaRPr lang="cs-CZ" b="1" dirty="0"/>
          </a:p>
          <a:p>
            <a:pPr marL="892800"/>
            <a:endParaRPr lang="cs-CZ" b="1" dirty="0"/>
          </a:p>
          <a:p>
            <a:pPr marL="892800"/>
            <a:endParaRPr lang="cs-CZ" dirty="0"/>
          </a:p>
          <a:p>
            <a:pPr marL="673200" indent="-514350" rtl="0">
              <a:buFont typeface="+mj-lt"/>
              <a:buAutoNum type="romanUcPeriod"/>
            </a:pPr>
            <a:endParaRPr lang="cs-CZ" dirty="0"/>
          </a:p>
          <a:p>
            <a:pPr marL="891000" indent="-457200" rtl="0">
              <a:buFont typeface="+mj-lt"/>
              <a:buAutoNum type="arabicPeriod"/>
            </a:pPr>
            <a:endParaRPr lang="cs-CZ" dirty="0"/>
          </a:p>
          <a:p>
            <a:pPr rtl="0"/>
            <a:endParaRPr lang="cs-CZ" dirty="0"/>
          </a:p>
        </p:txBody>
      </p:sp>
    </p:spTree>
    <p:extLst>
      <p:ext uri="{BB962C8B-B14F-4D97-AF65-F5344CB8AC3E}">
        <p14:creationId xmlns:p14="http://schemas.microsoft.com/office/powerpoint/2010/main" val="190633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0" y="230819"/>
            <a:ext cx="9601200" cy="1174836"/>
          </a:xfrm>
        </p:spPr>
        <p:txBody>
          <a:bodyPr rtlCol="0"/>
          <a:lstStyle/>
          <a:p>
            <a:r>
              <a:rPr lang="cs-CZ" dirty="0"/>
              <a:t>Integrální ukazatele zdravotního stavu obyvatelstva</a:t>
            </a:r>
          </a:p>
        </p:txBody>
      </p:sp>
      <p:sp>
        <p:nvSpPr>
          <p:cNvPr id="3" name="Zástupný symbol pro obsah 2"/>
          <p:cNvSpPr>
            <a:spLocks noGrp="1"/>
          </p:cNvSpPr>
          <p:nvPr>
            <p:ph idx="1"/>
          </p:nvPr>
        </p:nvSpPr>
        <p:spPr>
          <a:xfrm>
            <a:off x="1004656" y="1651141"/>
            <a:ext cx="10182688" cy="4217000"/>
          </a:xfrm>
        </p:spPr>
        <p:txBody>
          <a:bodyPr rtlCol="0">
            <a:normAutofit/>
          </a:bodyPr>
          <a:lstStyle/>
          <a:p>
            <a:pPr rtl="0"/>
            <a:r>
              <a:rPr lang="cs-CZ" b="1" dirty="0"/>
              <a:t>Střední délka života podle roku narození </a:t>
            </a:r>
            <a:r>
              <a:rPr lang="cs-CZ" dirty="0"/>
              <a:t>– vývoj v ČR </a:t>
            </a:r>
          </a:p>
          <a:p>
            <a:pPr rtl="0"/>
            <a:endParaRPr lang="cs-CZ" dirty="0"/>
          </a:p>
          <a:p>
            <a:pPr rtl="0"/>
            <a:endParaRPr lang="cs-CZ" dirty="0"/>
          </a:p>
          <a:p>
            <a:pPr rtl="0"/>
            <a:endParaRPr lang="cs-CZ" dirty="0"/>
          </a:p>
          <a:p>
            <a:pPr rtl="0"/>
            <a:r>
              <a:rPr lang="cs-CZ" b="1" dirty="0"/>
              <a:t>Střední délka života podle roku narození </a:t>
            </a:r>
            <a:r>
              <a:rPr lang="cs-CZ" dirty="0"/>
              <a:t>(2017)</a:t>
            </a:r>
          </a:p>
          <a:p>
            <a:pPr rtl="0"/>
            <a:endParaRPr lang="cs-CZ" dirty="0"/>
          </a:p>
          <a:p>
            <a:pPr rtl="0"/>
            <a:endParaRPr lang="cs-CZ" dirty="0"/>
          </a:p>
          <a:p>
            <a:pPr rtl="0"/>
            <a:endParaRPr lang="cs-CZ" dirty="0"/>
          </a:p>
          <a:p>
            <a:pPr rtl="0"/>
            <a:endParaRPr lang="cs-CZ" dirty="0"/>
          </a:p>
          <a:p>
            <a:pPr marL="0" indent="0" rtl="0">
              <a:buNone/>
            </a:pPr>
            <a:endParaRPr lang="cs-CZ" dirty="0"/>
          </a:p>
          <a:p>
            <a:pPr marL="435600" indent="0" rtl="0">
              <a:buNone/>
            </a:pPr>
            <a:endParaRPr lang="cs-CZ" dirty="0"/>
          </a:p>
          <a:p>
            <a:pPr marL="673200" indent="-514350" rtl="0">
              <a:buFont typeface="+mj-lt"/>
              <a:buAutoNum type="romanUcPeriod"/>
            </a:pPr>
            <a:endParaRPr lang="cs-CZ" dirty="0"/>
          </a:p>
          <a:p>
            <a:pPr marL="891000" indent="-457200" rtl="0">
              <a:buFont typeface="+mj-lt"/>
              <a:buAutoNum type="arabicPeriod"/>
            </a:pPr>
            <a:endParaRPr lang="cs-CZ" dirty="0"/>
          </a:p>
          <a:p>
            <a:pPr rtl="0"/>
            <a:endParaRPr lang="cs-CZ" dirty="0"/>
          </a:p>
        </p:txBody>
      </p:sp>
      <p:graphicFrame>
        <p:nvGraphicFramePr>
          <p:cNvPr id="4" name="Tabulka 3">
            <a:extLst>
              <a:ext uri="{FF2B5EF4-FFF2-40B4-BE49-F238E27FC236}">
                <a16:creationId xmlns:a16="http://schemas.microsoft.com/office/drawing/2014/main" id="{D2ACFDAC-3A8B-4DE3-9214-448F91A789A8}"/>
              </a:ext>
            </a:extLst>
          </p:cNvPr>
          <p:cNvGraphicFramePr>
            <a:graphicFrameLocks noGrp="1"/>
          </p:cNvGraphicFramePr>
          <p:nvPr>
            <p:extLst/>
          </p:nvPr>
        </p:nvGraphicFramePr>
        <p:xfrm>
          <a:off x="1295400" y="4109580"/>
          <a:ext cx="8097174" cy="1097280"/>
        </p:xfrm>
        <a:graphic>
          <a:graphicData uri="http://schemas.openxmlformats.org/drawingml/2006/table">
            <a:tbl>
              <a:tblPr firstRow="1" bandRow="1">
                <a:tableStyleId>{BC89EF96-8CEA-46FF-86C4-4CE0E7609802}</a:tableStyleId>
              </a:tblPr>
              <a:tblGrid>
                <a:gridCol w="1349529">
                  <a:extLst>
                    <a:ext uri="{9D8B030D-6E8A-4147-A177-3AD203B41FA5}">
                      <a16:colId xmlns:a16="http://schemas.microsoft.com/office/drawing/2014/main" val="1936380292"/>
                    </a:ext>
                  </a:extLst>
                </a:gridCol>
                <a:gridCol w="1296340">
                  <a:extLst>
                    <a:ext uri="{9D8B030D-6E8A-4147-A177-3AD203B41FA5}">
                      <a16:colId xmlns:a16="http://schemas.microsoft.com/office/drawing/2014/main" val="1441666160"/>
                    </a:ext>
                  </a:extLst>
                </a:gridCol>
                <a:gridCol w="1402718">
                  <a:extLst>
                    <a:ext uri="{9D8B030D-6E8A-4147-A177-3AD203B41FA5}">
                      <a16:colId xmlns:a16="http://schemas.microsoft.com/office/drawing/2014/main" val="3105559809"/>
                    </a:ext>
                  </a:extLst>
                </a:gridCol>
                <a:gridCol w="1349529">
                  <a:extLst>
                    <a:ext uri="{9D8B030D-6E8A-4147-A177-3AD203B41FA5}">
                      <a16:colId xmlns:a16="http://schemas.microsoft.com/office/drawing/2014/main" val="496998320"/>
                    </a:ext>
                  </a:extLst>
                </a:gridCol>
                <a:gridCol w="1349529">
                  <a:extLst>
                    <a:ext uri="{9D8B030D-6E8A-4147-A177-3AD203B41FA5}">
                      <a16:colId xmlns:a16="http://schemas.microsoft.com/office/drawing/2014/main" val="2247563015"/>
                    </a:ext>
                  </a:extLst>
                </a:gridCol>
                <a:gridCol w="1349529">
                  <a:extLst>
                    <a:ext uri="{9D8B030D-6E8A-4147-A177-3AD203B41FA5}">
                      <a16:colId xmlns:a16="http://schemas.microsoft.com/office/drawing/2014/main" val="3737378735"/>
                    </a:ext>
                  </a:extLst>
                </a:gridCol>
              </a:tblGrid>
              <a:tr h="365760">
                <a:tc gridSpan="2">
                  <a:txBody>
                    <a:bodyPr/>
                    <a:lstStyle/>
                    <a:p>
                      <a:pPr algn="ctr"/>
                      <a:r>
                        <a:rPr lang="cs-CZ" dirty="0"/>
                        <a:t>ČR</a:t>
                      </a:r>
                    </a:p>
                  </a:txBody>
                  <a:tcPr anchor="ctr"/>
                </a:tc>
                <a:tc hMerge="1">
                  <a:txBody>
                    <a:bodyPr/>
                    <a:lstStyle/>
                    <a:p>
                      <a:endParaRPr lang="cs-CZ" dirty="0"/>
                    </a:p>
                  </a:txBody>
                  <a:tcPr/>
                </a:tc>
                <a:tc gridSpan="2">
                  <a:txBody>
                    <a:bodyPr/>
                    <a:lstStyle/>
                    <a:p>
                      <a:pPr algn="ctr"/>
                      <a:r>
                        <a:rPr lang="cs-CZ" dirty="0"/>
                        <a:t>EU</a:t>
                      </a:r>
                    </a:p>
                  </a:txBody>
                  <a:tcPr/>
                </a:tc>
                <a:tc hMerge="1">
                  <a:txBody>
                    <a:bodyPr/>
                    <a:lstStyle/>
                    <a:p>
                      <a:endParaRPr lang="cs-CZ" dirty="0"/>
                    </a:p>
                  </a:txBody>
                  <a:tcPr/>
                </a:tc>
                <a:tc gridSpan="2">
                  <a:txBody>
                    <a:bodyPr/>
                    <a:lstStyle/>
                    <a:p>
                      <a:pPr algn="ctr"/>
                      <a:r>
                        <a:rPr lang="cs-CZ" dirty="0"/>
                        <a:t>Rozdíl</a:t>
                      </a:r>
                    </a:p>
                  </a:txBody>
                  <a:tcPr/>
                </a:tc>
                <a:tc hMerge="1">
                  <a:txBody>
                    <a:bodyPr/>
                    <a:lstStyle/>
                    <a:p>
                      <a:endParaRPr lang="cs-CZ" dirty="0"/>
                    </a:p>
                  </a:txBody>
                  <a:tcPr/>
                </a:tc>
                <a:extLst>
                  <a:ext uri="{0D108BD9-81ED-4DB2-BD59-A6C34878D82A}">
                    <a16:rowId xmlns:a16="http://schemas.microsoft.com/office/drawing/2014/main" val="1834801080"/>
                  </a:ext>
                </a:extLst>
              </a:tr>
              <a:tr h="365760">
                <a:tc>
                  <a:txBody>
                    <a:bodyPr/>
                    <a:lstStyle/>
                    <a:p>
                      <a:pPr algn="ctr"/>
                      <a:r>
                        <a:rPr lang="cs-CZ" dirty="0"/>
                        <a:t>Ženy</a:t>
                      </a:r>
                    </a:p>
                  </a:txBody>
                  <a:tcPr/>
                </a:tc>
                <a:tc>
                  <a:txBody>
                    <a:bodyPr/>
                    <a:lstStyle/>
                    <a:p>
                      <a:pPr algn="ctr"/>
                      <a:r>
                        <a:rPr lang="cs-CZ" dirty="0"/>
                        <a:t>Muži</a:t>
                      </a:r>
                    </a:p>
                  </a:txBody>
                  <a:tcPr/>
                </a:tc>
                <a:tc>
                  <a:txBody>
                    <a:bodyPr/>
                    <a:lstStyle/>
                    <a:p>
                      <a:pPr algn="ctr"/>
                      <a:r>
                        <a:rPr lang="cs-CZ" dirty="0"/>
                        <a:t>Ženy</a:t>
                      </a:r>
                    </a:p>
                  </a:txBody>
                  <a:tcPr/>
                </a:tc>
                <a:tc>
                  <a:txBody>
                    <a:bodyPr/>
                    <a:lstStyle/>
                    <a:p>
                      <a:pPr algn="ctr"/>
                      <a:r>
                        <a:rPr lang="cs-CZ" dirty="0"/>
                        <a:t>Muži</a:t>
                      </a:r>
                    </a:p>
                  </a:txBody>
                  <a:tcPr/>
                </a:tc>
                <a:tc>
                  <a:txBody>
                    <a:bodyPr/>
                    <a:lstStyle/>
                    <a:p>
                      <a:pPr algn="ctr"/>
                      <a:r>
                        <a:rPr lang="cs-CZ" dirty="0"/>
                        <a:t>Ženy</a:t>
                      </a:r>
                    </a:p>
                  </a:txBody>
                  <a:tcPr/>
                </a:tc>
                <a:tc>
                  <a:txBody>
                    <a:bodyPr/>
                    <a:lstStyle/>
                    <a:p>
                      <a:pPr algn="ctr"/>
                      <a:r>
                        <a:rPr lang="cs-CZ" dirty="0"/>
                        <a:t>Muži</a:t>
                      </a:r>
                    </a:p>
                  </a:txBody>
                  <a:tcPr/>
                </a:tc>
                <a:extLst>
                  <a:ext uri="{0D108BD9-81ED-4DB2-BD59-A6C34878D82A}">
                    <a16:rowId xmlns:a16="http://schemas.microsoft.com/office/drawing/2014/main" val="7993448"/>
                  </a:ext>
                </a:extLst>
              </a:tr>
              <a:tr h="365760">
                <a:tc>
                  <a:txBody>
                    <a:bodyPr/>
                    <a:lstStyle/>
                    <a:p>
                      <a:pPr algn="ctr"/>
                      <a:r>
                        <a:rPr lang="cs-CZ" dirty="0"/>
                        <a:t>82,0</a:t>
                      </a:r>
                    </a:p>
                  </a:txBody>
                  <a:tcPr/>
                </a:tc>
                <a:tc>
                  <a:txBody>
                    <a:bodyPr/>
                    <a:lstStyle/>
                    <a:p>
                      <a:pPr algn="ctr"/>
                      <a:r>
                        <a:rPr lang="cs-CZ" dirty="0"/>
                        <a:t>76,1</a:t>
                      </a:r>
                    </a:p>
                  </a:txBody>
                  <a:tcPr/>
                </a:tc>
                <a:tc>
                  <a:txBody>
                    <a:bodyPr/>
                    <a:lstStyle/>
                    <a:p>
                      <a:pPr algn="ctr"/>
                      <a:r>
                        <a:rPr lang="cs-CZ" dirty="0"/>
                        <a:t>83,5</a:t>
                      </a:r>
                    </a:p>
                  </a:txBody>
                  <a:tcPr/>
                </a:tc>
                <a:tc>
                  <a:txBody>
                    <a:bodyPr/>
                    <a:lstStyle/>
                    <a:p>
                      <a:pPr algn="ctr"/>
                      <a:r>
                        <a:rPr lang="cs-CZ" dirty="0"/>
                        <a:t>78,3</a:t>
                      </a:r>
                    </a:p>
                  </a:txBody>
                  <a:tcPr/>
                </a:tc>
                <a:tc>
                  <a:txBody>
                    <a:bodyPr/>
                    <a:lstStyle/>
                    <a:p>
                      <a:pPr algn="ctr"/>
                      <a:r>
                        <a:rPr lang="cs-CZ" dirty="0"/>
                        <a:t>-1,5</a:t>
                      </a:r>
                    </a:p>
                  </a:txBody>
                  <a:tcPr/>
                </a:tc>
                <a:tc>
                  <a:txBody>
                    <a:bodyPr/>
                    <a:lstStyle/>
                    <a:p>
                      <a:pPr algn="ctr"/>
                      <a:r>
                        <a:rPr lang="cs-CZ" dirty="0"/>
                        <a:t>- 2,2</a:t>
                      </a:r>
                    </a:p>
                  </a:txBody>
                  <a:tcPr/>
                </a:tc>
                <a:extLst>
                  <a:ext uri="{0D108BD9-81ED-4DB2-BD59-A6C34878D82A}">
                    <a16:rowId xmlns:a16="http://schemas.microsoft.com/office/drawing/2014/main" val="1093176661"/>
                  </a:ext>
                </a:extLst>
              </a:tr>
            </a:tbl>
          </a:graphicData>
        </a:graphic>
      </p:graphicFrame>
      <p:graphicFrame>
        <p:nvGraphicFramePr>
          <p:cNvPr id="5" name="Tabulka 4">
            <a:extLst>
              <a:ext uri="{FF2B5EF4-FFF2-40B4-BE49-F238E27FC236}">
                <a16:creationId xmlns:a16="http://schemas.microsoft.com/office/drawing/2014/main" id="{B8D24225-A4F5-4500-AEC4-EC49ED545846}"/>
              </a:ext>
            </a:extLst>
          </p:cNvPr>
          <p:cNvGraphicFramePr>
            <a:graphicFrameLocks noGrp="1"/>
          </p:cNvGraphicFramePr>
          <p:nvPr>
            <p:extLst/>
          </p:nvPr>
        </p:nvGraphicFramePr>
        <p:xfrm>
          <a:off x="1295400" y="2066936"/>
          <a:ext cx="8007904" cy="1097280"/>
        </p:xfrm>
        <a:graphic>
          <a:graphicData uri="http://schemas.openxmlformats.org/drawingml/2006/table">
            <a:tbl>
              <a:tblPr firstRow="1" bandRow="1">
                <a:tableStyleId>{BC89EF96-8CEA-46FF-86C4-4CE0E7609802}</a:tableStyleId>
              </a:tblPr>
              <a:tblGrid>
                <a:gridCol w="1334034">
                  <a:extLst>
                    <a:ext uri="{9D8B030D-6E8A-4147-A177-3AD203B41FA5}">
                      <a16:colId xmlns:a16="http://schemas.microsoft.com/office/drawing/2014/main" val="690371206"/>
                    </a:ext>
                  </a:extLst>
                </a:gridCol>
                <a:gridCol w="1334774">
                  <a:extLst>
                    <a:ext uri="{9D8B030D-6E8A-4147-A177-3AD203B41FA5}">
                      <a16:colId xmlns:a16="http://schemas.microsoft.com/office/drawing/2014/main" val="1679000003"/>
                    </a:ext>
                  </a:extLst>
                </a:gridCol>
                <a:gridCol w="1337688">
                  <a:extLst>
                    <a:ext uri="{9D8B030D-6E8A-4147-A177-3AD203B41FA5}">
                      <a16:colId xmlns:a16="http://schemas.microsoft.com/office/drawing/2014/main" val="2779173175"/>
                    </a:ext>
                  </a:extLst>
                </a:gridCol>
                <a:gridCol w="1331860">
                  <a:extLst>
                    <a:ext uri="{9D8B030D-6E8A-4147-A177-3AD203B41FA5}">
                      <a16:colId xmlns:a16="http://schemas.microsoft.com/office/drawing/2014/main" val="3120522553"/>
                    </a:ext>
                  </a:extLst>
                </a:gridCol>
                <a:gridCol w="1334774">
                  <a:extLst>
                    <a:ext uri="{9D8B030D-6E8A-4147-A177-3AD203B41FA5}">
                      <a16:colId xmlns:a16="http://schemas.microsoft.com/office/drawing/2014/main" val="3908423387"/>
                    </a:ext>
                  </a:extLst>
                </a:gridCol>
                <a:gridCol w="1334774">
                  <a:extLst>
                    <a:ext uri="{9D8B030D-6E8A-4147-A177-3AD203B41FA5}">
                      <a16:colId xmlns:a16="http://schemas.microsoft.com/office/drawing/2014/main" val="3040645945"/>
                    </a:ext>
                  </a:extLst>
                </a:gridCol>
              </a:tblGrid>
              <a:tr h="294218">
                <a:tc gridSpan="2">
                  <a:txBody>
                    <a:bodyPr/>
                    <a:lstStyle/>
                    <a:p>
                      <a:pPr algn="ctr"/>
                      <a:r>
                        <a:rPr lang="cs-CZ" dirty="0"/>
                        <a:t>2007</a:t>
                      </a:r>
                    </a:p>
                  </a:txBody>
                  <a:tcPr anchor="ctr"/>
                </a:tc>
                <a:tc hMerge="1">
                  <a:txBody>
                    <a:bodyPr/>
                    <a:lstStyle/>
                    <a:p>
                      <a:endParaRPr lang="cs-CZ" dirty="0"/>
                    </a:p>
                  </a:txBody>
                  <a:tcPr/>
                </a:tc>
                <a:tc gridSpan="2">
                  <a:txBody>
                    <a:bodyPr/>
                    <a:lstStyle/>
                    <a:p>
                      <a:pPr algn="ctr"/>
                      <a:r>
                        <a:rPr lang="cs-CZ" dirty="0"/>
                        <a:t>2017</a:t>
                      </a:r>
                    </a:p>
                  </a:txBody>
                  <a:tcPr anchor="ctr"/>
                </a:tc>
                <a:tc hMerge="1">
                  <a:txBody>
                    <a:bodyPr/>
                    <a:lstStyle/>
                    <a:p>
                      <a:endParaRPr lang="cs-CZ" dirty="0"/>
                    </a:p>
                  </a:txBody>
                  <a:tcPr/>
                </a:tc>
                <a:tc gridSpan="2">
                  <a:txBody>
                    <a:bodyPr/>
                    <a:lstStyle/>
                    <a:p>
                      <a:pPr algn="ctr"/>
                      <a:r>
                        <a:rPr lang="cs-CZ" dirty="0"/>
                        <a:t>ROZDÍL</a:t>
                      </a:r>
                    </a:p>
                  </a:txBody>
                  <a:tcPr anchor="ctr"/>
                </a:tc>
                <a:tc hMerge="1">
                  <a:txBody>
                    <a:bodyPr/>
                    <a:lstStyle/>
                    <a:p>
                      <a:endParaRPr lang="cs-CZ" dirty="0"/>
                    </a:p>
                  </a:txBody>
                  <a:tcPr/>
                </a:tc>
                <a:extLst>
                  <a:ext uri="{0D108BD9-81ED-4DB2-BD59-A6C34878D82A}">
                    <a16:rowId xmlns:a16="http://schemas.microsoft.com/office/drawing/2014/main" val="2968387891"/>
                  </a:ext>
                </a:extLst>
              </a:tr>
              <a:tr h="294218">
                <a:tc>
                  <a:txBody>
                    <a:bodyPr/>
                    <a:lstStyle/>
                    <a:p>
                      <a:pPr algn="ctr"/>
                      <a:r>
                        <a:rPr lang="cs-CZ" dirty="0"/>
                        <a:t>Ženy</a:t>
                      </a:r>
                    </a:p>
                  </a:txBody>
                  <a:tcPr anchor="ctr"/>
                </a:tc>
                <a:tc>
                  <a:txBody>
                    <a:bodyPr/>
                    <a:lstStyle/>
                    <a:p>
                      <a:pPr algn="ctr"/>
                      <a:r>
                        <a:rPr lang="cs-CZ" dirty="0"/>
                        <a:t>Muži</a:t>
                      </a:r>
                    </a:p>
                  </a:txBody>
                  <a:tcPr anchor="ctr"/>
                </a:tc>
                <a:tc>
                  <a:txBody>
                    <a:bodyPr/>
                    <a:lstStyle/>
                    <a:p>
                      <a:pPr algn="ctr"/>
                      <a:r>
                        <a:rPr lang="cs-CZ" dirty="0"/>
                        <a:t>Ženy</a:t>
                      </a:r>
                    </a:p>
                  </a:txBody>
                  <a:tcPr anchor="ctr"/>
                </a:tc>
                <a:tc>
                  <a:txBody>
                    <a:bodyPr/>
                    <a:lstStyle/>
                    <a:p>
                      <a:pPr algn="ctr"/>
                      <a:r>
                        <a:rPr lang="cs-CZ" dirty="0"/>
                        <a:t>Muži</a:t>
                      </a:r>
                    </a:p>
                  </a:txBody>
                  <a:tcPr anchor="ctr"/>
                </a:tc>
                <a:tc>
                  <a:txBody>
                    <a:bodyPr/>
                    <a:lstStyle/>
                    <a:p>
                      <a:pPr algn="ctr"/>
                      <a:r>
                        <a:rPr lang="cs-CZ" dirty="0"/>
                        <a:t>Ženy</a:t>
                      </a:r>
                    </a:p>
                  </a:txBody>
                  <a:tcPr anchor="ctr"/>
                </a:tc>
                <a:tc>
                  <a:txBody>
                    <a:bodyPr/>
                    <a:lstStyle/>
                    <a:p>
                      <a:pPr algn="ctr"/>
                      <a:r>
                        <a:rPr lang="cs-CZ" dirty="0"/>
                        <a:t>Muži</a:t>
                      </a:r>
                    </a:p>
                  </a:txBody>
                  <a:tcPr anchor="ctr"/>
                </a:tc>
                <a:extLst>
                  <a:ext uri="{0D108BD9-81ED-4DB2-BD59-A6C34878D82A}">
                    <a16:rowId xmlns:a16="http://schemas.microsoft.com/office/drawing/2014/main" val="3168122009"/>
                  </a:ext>
                </a:extLst>
              </a:tr>
              <a:tr h="294218">
                <a:tc>
                  <a:txBody>
                    <a:bodyPr/>
                    <a:lstStyle/>
                    <a:p>
                      <a:pPr algn="ctr"/>
                      <a:r>
                        <a:rPr lang="cs-CZ" dirty="0"/>
                        <a:t>80,2</a:t>
                      </a:r>
                    </a:p>
                  </a:txBody>
                  <a:tcPr/>
                </a:tc>
                <a:tc>
                  <a:txBody>
                    <a:bodyPr/>
                    <a:lstStyle/>
                    <a:p>
                      <a:pPr algn="ctr"/>
                      <a:r>
                        <a:rPr lang="cs-CZ" dirty="0"/>
                        <a:t>73,8</a:t>
                      </a:r>
                    </a:p>
                  </a:txBody>
                  <a:tcPr/>
                </a:tc>
                <a:tc>
                  <a:txBody>
                    <a:bodyPr/>
                    <a:lstStyle/>
                    <a:p>
                      <a:pPr algn="ctr"/>
                      <a:r>
                        <a:rPr lang="cs-CZ" dirty="0"/>
                        <a:t>82,0</a:t>
                      </a:r>
                    </a:p>
                  </a:txBody>
                  <a:tcPr/>
                </a:tc>
                <a:tc>
                  <a:txBody>
                    <a:bodyPr/>
                    <a:lstStyle/>
                    <a:p>
                      <a:pPr algn="ctr"/>
                      <a:r>
                        <a:rPr lang="cs-CZ" dirty="0"/>
                        <a:t>76,1</a:t>
                      </a:r>
                    </a:p>
                  </a:txBody>
                  <a:tcPr/>
                </a:tc>
                <a:tc>
                  <a:txBody>
                    <a:bodyPr/>
                    <a:lstStyle/>
                    <a:p>
                      <a:pPr algn="ctr"/>
                      <a:r>
                        <a:rPr lang="cs-CZ" dirty="0"/>
                        <a:t>+1,8</a:t>
                      </a:r>
                    </a:p>
                  </a:txBody>
                  <a:tcPr/>
                </a:tc>
                <a:tc>
                  <a:txBody>
                    <a:bodyPr/>
                    <a:lstStyle/>
                    <a:p>
                      <a:pPr algn="ctr"/>
                      <a:r>
                        <a:rPr lang="cs-CZ" dirty="0"/>
                        <a:t>+ 2,3</a:t>
                      </a:r>
                    </a:p>
                  </a:txBody>
                  <a:tcPr/>
                </a:tc>
                <a:extLst>
                  <a:ext uri="{0D108BD9-81ED-4DB2-BD59-A6C34878D82A}">
                    <a16:rowId xmlns:a16="http://schemas.microsoft.com/office/drawing/2014/main" val="1959052734"/>
                  </a:ext>
                </a:extLst>
              </a:tr>
            </a:tbl>
          </a:graphicData>
        </a:graphic>
      </p:graphicFrame>
    </p:spTree>
    <p:extLst>
      <p:ext uri="{BB962C8B-B14F-4D97-AF65-F5344CB8AC3E}">
        <p14:creationId xmlns:p14="http://schemas.microsoft.com/office/powerpoint/2010/main" val="386861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FC6C3C-2ED7-4C5E-BCDD-E4152DCC4C38}"/>
              </a:ext>
            </a:extLst>
          </p:cNvPr>
          <p:cNvSpPr>
            <a:spLocks noGrp="1"/>
          </p:cNvSpPr>
          <p:nvPr>
            <p:ph type="title"/>
          </p:nvPr>
        </p:nvSpPr>
        <p:spPr>
          <a:xfrm>
            <a:off x="1295400" y="503853"/>
            <a:ext cx="9601200" cy="895347"/>
          </a:xfrm>
        </p:spPr>
        <p:txBody>
          <a:bodyPr>
            <a:normAutofit fontScale="90000"/>
          </a:bodyPr>
          <a:lstStyle/>
          <a:p>
            <a:r>
              <a:rPr lang="cs-CZ" dirty="0"/>
              <a:t>Podstatná variabilita hodnot ukazatelů mezi regiony‘ v ČR</a:t>
            </a:r>
          </a:p>
        </p:txBody>
      </p:sp>
      <p:sp>
        <p:nvSpPr>
          <p:cNvPr id="3" name="Zástupný symbol pro obsah 2">
            <a:extLst>
              <a:ext uri="{FF2B5EF4-FFF2-40B4-BE49-F238E27FC236}">
                <a16:creationId xmlns:a16="http://schemas.microsoft.com/office/drawing/2014/main" id="{104AE431-193F-4866-8CB9-9B7B06663078}"/>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A7064550-0BFF-4B93-8577-DB345CA2B834}"/>
              </a:ext>
            </a:extLst>
          </p:cNvPr>
          <p:cNvPicPr>
            <a:picLocks noChangeAspect="1"/>
          </p:cNvPicPr>
          <p:nvPr/>
        </p:nvPicPr>
        <p:blipFill rotWithShape="1">
          <a:blip r:embed="rId2"/>
          <a:srcRect l="8379" t="23500" r="12740" b="12455"/>
          <a:stretch/>
        </p:blipFill>
        <p:spPr>
          <a:xfrm>
            <a:off x="1248600" y="1646238"/>
            <a:ext cx="9648000" cy="4392000"/>
          </a:xfrm>
          <a:prstGeom prst="rect">
            <a:avLst/>
          </a:prstGeom>
        </p:spPr>
      </p:pic>
    </p:spTree>
    <p:extLst>
      <p:ext uri="{BB962C8B-B14F-4D97-AF65-F5344CB8AC3E}">
        <p14:creationId xmlns:p14="http://schemas.microsoft.com/office/powerpoint/2010/main" val="198002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F6F144-76A4-4C81-ABC6-E46F35026EDE}"/>
              </a:ext>
            </a:extLst>
          </p:cNvPr>
          <p:cNvSpPr>
            <a:spLocks noGrp="1"/>
          </p:cNvSpPr>
          <p:nvPr>
            <p:ph type="title"/>
          </p:nvPr>
        </p:nvSpPr>
        <p:spPr/>
        <p:txBody>
          <a:bodyPr/>
          <a:lstStyle/>
          <a:p>
            <a:r>
              <a:rPr lang="cs-CZ" dirty="0"/>
              <a:t>Prevence</a:t>
            </a:r>
          </a:p>
        </p:txBody>
      </p:sp>
      <p:sp>
        <p:nvSpPr>
          <p:cNvPr id="3" name="Zástupný symbol pro obsah 2">
            <a:extLst>
              <a:ext uri="{FF2B5EF4-FFF2-40B4-BE49-F238E27FC236}">
                <a16:creationId xmlns:a16="http://schemas.microsoft.com/office/drawing/2014/main" id="{649EA950-D183-4A98-BCBC-870033AB5FDC}"/>
              </a:ext>
            </a:extLst>
          </p:cNvPr>
          <p:cNvSpPr>
            <a:spLocks noGrp="1"/>
          </p:cNvSpPr>
          <p:nvPr>
            <p:ph idx="1"/>
          </p:nvPr>
        </p:nvSpPr>
        <p:spPr/>
        <p:txBody>
          <a:bodyPr>
            <a:normAutofit/>
          </a:bodyPr>
          <a:lstStyle/>
          <a:p>
            <a:r>
              <a:rPr lang="cs-CZ" dirty="0"/>
              <a:t>S ohledem na rizikové ukazatele zdravotního stavu obyvatel ( obezita, nezdravý životní styl, kouření, abúzus alkoholu)- Je nutné </a:t>
            </a:r>
            <a:r>
              <a:rPr lang="cs-CZ" b="1" dirty="0"/>
              <a:t>posílit primární prevenci </a:t>
            </a:r>
            <a:endParaRPr lang="cs-CZ" dirty="0"/>
          </a:p>
          <a:p>
            <a:r>
              <a:rPr lang="cs-CZ" dirty="0"/>
              <a:t>Je nutné </a:t>
            </a:r>
            <a:r>
              <a:rPr lang="cs-CZ" b="1" dirty="0"/>
              <a:t>posílit programy časného záchytu onemocnění a sekundární prevence </a:t>
            </a:r>
            <a:r>
              <a:rPr lang="cs-CZ" dirty="0"/>
              <a:t>– zavádění a realizace screeningových programů</a:t>
            </a:r>
          </a:p>
          <a:p>
            <a:r>
              <a:rPr lang="cs-CZ" b="1" dirty="0" err="1"/>
              <a:t>Screening</a:t>
            </a:r>
            <a:r>
              <a:rPr lang="cs-CZ" b="1" dirty="0"/>
              <a:t> zhoubných nádorů – </a:t>
            </a:r>
            <a:r>
              <a:rPr lang="cs-CZ" dirty="0"/>
              <a:t>zaměřuje se na karcinom prsu, tlustého střeva </a:t>
            </a:r>
            <a:br>
              <a:rPr lang="cs-CZ" dirty="0"/>
            </a:br>
            <a:r>
              <a:rPr lang="cs-CZ" dirty="0"/>
              <a:t>a konečníku a děložního hrdla – snížená mortalita díky nižšímu podílu pokročilých, těžko léčitelných stádií</a:t>
            </a:r>
          </a:p>
        </p:txBody>
      </p:sp>
    </p:spTree>
    <p:extLst>
      <p:ext uri="{BB962C8B-B14F-4D97-AF65-F5344CB8AC3E}">
        <p14:creationId xmlns:p14="http://schemas.microsoft.com/office/powerpoint/2010/main" val="180323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dirty="0"/>
              <a:t>Prevence nemocí, podpora a ochrana zdraví; zvyšování zdravotní gramotnosti</a:t>
            </a:r>
          </a:p>
        </p:txBody>
      </p:sp>
      <p:sp>
        <p:nvSpPr>
          <p:cNvPr id="3" name="Zástupný symbol pro obsah 2"/>
          <p:cNvSpPr>
            <a:spLocks noGrp="1"/>
          </p:cNvSpPr>
          <p:nvPr>
            <p:ph idx="1"/>
          </p:nvPr>
        </p:nvSpPr>
        <p:spPr>
          <a:xfrm>
            <a:off x="1295400" y="1750142"/>
            <a:ext cx="9601200" cy="4404852"/>
          </a:xfrm>
        </p:spPr>
        <p:txBody>
          <a:bodyPr rtlCol="0">
            <a:normAutofit lnSpcReduction="10000"/>
          </a:bodyPr>
          <a:lstStyle/>
          <a:p>
            <a:r>
              <a:rPr lang="cs-CZ" b="1" dirty="0"/>
              <a:t>Prevence</a:t>
            </a:r>
            <a:r>
              <a:rPr lang="cs-CZ" dirty="0"/>
              <a:t> nemocí představuje </a:t>
            </a:r>
            <a:r>
              <a:rPr lang="cs-CZ" b="1" dirty="0"/>
              <a:t>účinný a nákladově efektivní nástroj pro zlepšení </a:t>
            </a:r>
            <a:r>
              <a:rPr lang="cs-CZ" dirty="0"/>
              <a:t>zdraví populace</a:t>
            </a:r>
          </a:p>
          <a:p>
            <a:r>
              <a:rPr lang="cs-CZ" dirty="0"/>
              <a:t>Úroveň zdravotní gramotnosti v ČR zaostává za průměrem evropských zemí. Klesá s věkem a roste s úrovní vzdělání a sociálním statutem=nutná je vyšší osvěta zejména v rizikových skupinách obyvatelstva</a:t>
            </a:r>
          </a:p>
          <a:p>
            <a:r>
              <a:rPr lang="cs-CZ" dirty="0"/>
              <a:t>Velký podíl na dlouhodobě nepříznivém zdravotním stavu obyvatelstva má špatný životní styl:</a:t>
            </a:r>
          </a:p>
          <a:p>
            <a:pPr marL="1022400">
              <a:lnSpc>
                <a:spcPct val="110000"/>
              </a:lnSpc>
              <a:spcBef>
                <a:spcPts val="0"/>
              </a:spcBef>
            </a:pPr>
            <a:r>
              <a:rPr lang="cs-CZ" dirty="0"/>
              <a:t>Nedostatek pohybu</a:t>
            </a:r>
          </a:p>
          <a:p>
            <a:pPr marL="1022400">
              <a:lnSpc>
                <a:spcPct val="110000"/>
              </a:lnSpc>
              <a:spcBef>
                <a:spcPts val="0"/>
              </a:spcBef>
            </a:pPr>
            <a:r>
              <a:rPr lang="cs-CZ" dirty="0"/>
              <a:t>Nadváha</a:t>
            </a:r>
          </a:p>
          <a:p>
            <a:pPr marL="1022400">
              <a:lnSpc>
                <a:spcPct val="110000"/>
              </a:lnSpc>
              <a:spcBef>
                <a:spcPts val="0"/>
              </a:spcBef>
            </a:pPr>
            <a:r>
              <a:rPr lang="cs-CZ" dirty="0"/>
              <a:t>Nesprávné stravovací návyky</a:t>
            </a:r>
          </a:p>
          <a:p>
            <a:pPr marL="1022400">
              <a:lnSpc>
                <a:spcPct val="110000"/>
              </a:lnSpc>
              <a:spcBef>
                <a:spcPts val="0"/>
              </a:spcBef>
            </a:pPr>
            <a:r>
              <a:rPr lang="cs-CZ" dirty="0"/>
              <a:t>Kouření</a:t>
            </a:r>
          </a:p>
          <a:p>
            <a:pPr marL="1022400">
              <a:lnSpc>
                <a:spcPct val="110000"/>
              </a:lnSpc>
              <a:spcBef>
                <a:spcPts val="0"/>
              </a:spcBef>
            </a:pPr>
            <a:r>
              <a:rPr lang="cs-CZ" dirty="0"/>
              <a:t>Nadměrná konzumace alkoholu</a:t>
            </a:r>
          </a:p>
          <a:p>
            <a:pPr marL="1022400">
              <a:lnSpc>
                <a:spcPct val="110000"/>
              </a:lnSpc>
              <a:spcBef>
                <a:spcPts val="0"/>
              </a:spcBef>
            </a:pPr>
            <a:r>
              <a:rPr lang="cs-CZ" dirty="0"/>
              <a:t>Stres</a:t>
            </a:r>
          </a:p>
          <a:p>
            <a:pPr marL="793800" indent="0">
              <a:lnSpc>
                <a:spcPct val="110000"/>
              </a:lnSpc>
              <a:spcBef>
                <a:spcPts val="0"/>
              </a:spcBef>
              <a:buNone/>
            </a:pPr>
            <a:endParaRPr lang="cs-CZ" dirty="0"/>
          </a:p>
          <a:p>
            <a:pPr marL="0" indent="0">
              <a:buNone/>
            </a:pPr>
            <a:endParaRPr lang="cs-CZ" dirty="0"/>
          </a:p>
          <a:p>
            <a:pPr algn="just"/>
            <a:endParaRPr lang="cs-CZ" dirty="0"/>
          </a:p>
          <a:p>
            <a:pPr marL="673200" indent="-514350" rtl="0">
              <a:buFont typeface="+mj-lt"/>
              <a:buAutoNum type="romanUcPeriod"/>
            </a:pPr>
            <a:endParaRPr lang="cs-CZ" dirty="0"/>
          </a:p>
          <a:p>
            <a:pPr marL="891000" indent="-457200" rtl="0">
              <a:buFont typeface="+mj-lt"/>
              <a:buAutoNum type="arabicPeriod"/>
            </a:pPr>
            <a:endParaRPr lang="cs-CZ" dirty="0"/>
          </a:p>
          <a:p>
            <a:pPr rtl="0"/>
            <a:endParaRPr lang="cs-CZ" dirty="0"/>
          </a:p>
        </p:txBody>
      </p:sp>
    </p:spTree>
    <p:extLst>
      <p:ext uri="{BB962C8B-B14F-4D97-AF65-F5344CB8AC3E}">
        <p14:creationId xmlns:p14="http://schemas.microsoft.com/office/powerpoint/2010/main" val="300330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dirty="0"/>
              <a:t>Výchova ke zdraví</a:t>
            </a:r>
          </a:p>
        </p:txBody>
      </p:sp>
      <p:sp>
        <p:nvSpPr>
          <p:cNvPr id="3" name="Zástupný symbol pro obsah 2"/>
          <p:cNvSpPr>
            <a:spLocks noGrp="1"/>
          </p:cNvSpPr>
          <p:nvPr>
            <p:ph idx="1"/>
          </p:nvPr>
        </p:nvSpPr>
        <p:spPr>
          <a:xfrm>
            <a:off x="1295400" y="1998956"/>
            <a:ext cx="9601200" cy="3809999"/>
          </a:xfrm>
        </p:spPr>
        <p:txBody>
          <a:bodyPr rtlCol="0">
            <a:normAutofit/>
          </a:bodyPr>
          <a:lstStyle/>
          <a:p>
            <a:pPr rtl="0"/>
            <a:r>
              <a:rPr lang="cs-CZ" dirty="0"/>
              <a:t>Je disciplína, která čerpá z poznatků vědních oborů (lékařských, psychologických, pedagogických, sociálních, ekonomických).</a:t>
            </a:r>
          </a:p>
          <a:p>
            <a:pPr rtl="0"/>
            <a:r>
              <a:rPr lang="cs-CZ" b="1" dirty="0"/>
              <a:t>Cílem</a:t>
            </a:r>
            <a:r>
              <a:rPr lang="cs-CZ" dirty="0"/>
              <a:t> je:</a:t>
            </a:r>
          </a:p>
          <a:p>
            <a:pPr marL="892800" rtl="0"/>
            <a:r>
              <a:rPr lang="cs-CZ" b="1" dirty="0"/>
              <a:t>Poskytnout</a:t>
            </a:r>
            <a:r>
              <a:rPr lang="cs-CZ" dirty="0"/>
              <a:t> široké veřejnosti vhodným způsobem </a:t>
            </a:r>
            <a:r>
              <a:rPr lang="cs-CZ" b="1" dirty="0"/>
              <a:t>informace</a:t>
            </a:r>
            <a:r>
              <a:rPr lang="cs-CZ" dirty="0"/>
              <a:t> </a:t>
            </a:r>
            <a:br>
              <a:rPr lang="cs-CZ" dirty="0"/>
            </a:br>
            <a:r>
              <a:rPr lang="cs-CZ" dirty="0"/>
              <a:t>o možnostech a způsobech jakými lze předcházet nemocem a poškození zdraví</a:t>
            </a:r>
          </a:p>
          <a:p>
            <a:pPr marL="892800" rtl="0"/>
            <a:r>
              <a:rPr lang="cs-CZ" b="1" dirty="0"/>
              <a:t>Zkvalitnit znalosti </a:t>
            </a:r>
            <a:r>
              <a:rPr lang="cs-CZ" dirty="0"/>
              <a:t>o zdraví a nemoci</a:t>
            </a:r>
          </a:p>
          <a:p>
            <a:pPr marL="892800" rtl="0"/>
            <a:r>
              <a:rPr lang="cs-CZ" b="1" dirty="0"/>
              <a:t>Změnit postoje </a:t>
            </a:r>
            <a:r>
              <a:rPr lang="cs-CZ" dirty="0"/>
              <a:t>ke svému zdraví- </a:t>
            </a:r>
            <a:r>
              <a:rPr lang="cs-CZ" b="1" dirty="0"/>
              <a:t>aktivizovat jedince </a:t>
            </a:r>
            <a:r>
              <a:rPr lang="cs-CZ" dirty="0"/>
              <a:t>ve vlastí péči </a:t>
            </a:r>
            <a:br>
              <a:rPr lang="cs-CZ" dirty="0"/>
            </a:br>
            <a:r>
              <a:rPr lang="cs-CZ" dirty="0"/>
              <a:t>o zdraví (chránění ,upevňování, rozvíjení)</a:t>
            </a:r>
          </a:p>
          <a:p>
            <a:pPr marL="435600" indent="0" rtl="0">
              <a:buNone/>
            </a:pPr>
            <a:endParaRPr lang="cs-CZ" dirty="0"/>
          </a:p>
          <a:p>
            <a:pPr marL="673200" indent="-514350" rtl="0">
              <a:buFont typeface="+mj-lt"/>
              <a:buAutoNum type="romanUcPeriod"/>
            </a:pPr>
            <a:endParaRPr lang="cs-CZ" dirty="0"/>
          </a:p>
          <a:p>
            <a:pPr marL="891000" indent="-457200" rtl="0">
              <a:buFont typeface="+mj-lt"/>
              <a:buAutoNum type="arabicPeriod"/>
            </a:pPr>
            <a:endParaRPr lang="cs-CZ" dirty="0"/>
          </a:p>
          <a:p>
            <a:pPr rtl="0"/>
            <a:endParaRPr lang="cs-CZ" dirty="0"/>
          </a:p>
        </p:txBody>
      </p:sp>
      <p:pic>
        <p:nvPicPr>
          <p:cNvPr id="4" name="Obrázek 3">
            <a:extLst>
              <a:ext uri="{FF2B5EF4-FFF2-40B4-BE49-F238E27FC236}">
                <a16:creationId xmlns:a16="http://schemas.microsoft.com/office/drawing/2014/main" id="{7802B117-91D3-48EB-AC1D-DA6722C9BD0C}"/>
              </a:ext>
            </a:extLst>
          </p:cNvPr>
          <p:cNvPicPr>
            <a:picLocks noChangeAspect="1"/>
          </p:cNvPicPr>
          <p:nvPr/>
        </p:nvPicPr>
        <p:blipFill>
          <a:blip r:embed="rId3"/>
          <a:stretch>
            <a:fillRect/>
          </a:stretch>
        </p:blipFill>
        <p:spPr>
          <a:xfrm>
            <a:off x="9455719" y="0"/>
            <a:ext cx="2458974" cy="3200400"/>
          </a:xfrm>
          <a:prstGeom prst="rect">
            <a:avLst/>
          </a:prstGeom>
        </p:spPr>
      </p:pic>
    </p:spTree>
    <p:extLst>
      <p:ext uri="{BB962C8B-B14F-4D97-AF65-F5344CB8AC3E}">
        <p14:creationId xmlns:p14="http://schemas.microsoft.com/office/powerpoint/2010/main" val="9788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dirty="0"/>
              <a:t>Zásady výchovy ke zdraví</a:t>
            </a:r>
          </a:p>
        </p:txBody>
      </p:sp>
      <p:sp>
        <p:nvSpPr>
          <p:cNvPr id="3" name="Zástupný symbol pro obsah 2"/>
          <p:cNvSpPr>
            <a:spLocks noGrp="1"/>
          </p:cNvSpPr>
          <p:nvPr>
            <p:ph idx="1"/>
          </p:nvPr>
        </p:nvSpPr>
        <p:spPr>
          <a:xfrm>
            <a:off x="1295400" y="1998956"/>
            <a:ext cx="9601200" cy="3809999"/>
          </a:xfrm>
        </p:spPr>
        <p:txBody>
          <a:bodyPr rtlCol="0">
            <a:normAutofit/>
          </a:bodyPr>
          <a:lstStyle/>
          <a:p>
            <a:pPr rtl="0"/>
            <a:r>
              <a:rPr lang="cs-CZ" dirty="0"/>
              <a:t>Soustavnost, systematičnost, komplexnost a erudovanost</a:t>
            </a:r>
          </a:p>
          <a:p>
            <a:pPr rtl="0"/>
            <a:r>
              <a:rPr lang="cs-CZ" dirty="0"/>
              <a:t>Znalost odlišností (věk, sociální statut </a:t>
            </a:r>
            <a:r>
              <a:rPr lang="cs-CZ" dirty="0" err="1"/>
              <a:t>edukovaných</a:t>
            </a:r>
            <a:r>
              <a:rPr lang="cs-CZ" dirty="0"/>
              <a:t>)</a:t>
            </a:r>
          </a:p>
          <a:p>
            <a:pPr rtl="0"/>
            <a:r>
              <a:rPr lang="cs-CZ" dirty="0"/>
              <a:t>Získat spolupráci </a:t>
            </a:r>
            <a:r>
              <a:rPr lang="cs-CZ" dirty="0" err="1"/>
              <a:t>edukovaných</a:t>
            </a:r>
            <a:endParaRPr lang="cs-CZ" dirty="0"/>
          </a:p>
          <a:p>
            <a:pPr rtl="0"/>
            <a:r>
              <a:rPr lang="cs-CZ" dirty="0"/>
              <a:t>Osobní zainteresovanost a osobnost</a:t>
            </a:r>
          </a:p>
          <a:p>
            <a:pPr rtl="0"/>
            <a:endParaRPr lang="cs-CZ" dirty="0"/>
          </a:p>
          <a:p>
            <a:pPr marL="435600" indent="0" rtl="0">
              <a:buNone/>
            </a:pPr>
            <a:endParaRPr lang="cs-CZ" dirty="0"/>
          </a:p>
          <a:p>
            <a:pPr marL="673200" indent="-514350" rtl="0">
              <a:buFont typeface="+mj-lt"/>
              <a:buAutoNum type="romanUcPeriod"/>
            </a:pPr>
            <a:endParaRPr lang="cs-CZ" dirty="0"/>
          </a:p>
          <a:p>
            <a:pPr marL="891000" indent="-457200" rtl="0">
              <a:buFont typeface="+mj-lt"/>
              <a:buAutoNum type="arabicPeriod"/>
            </a:pPr>
            <a:endParaRPr lang="cs-CZ" dirty="0"/>
          </a:p>
          <a:p>
            <a:pPr rtl="0"/>
            <a:endParaRPr lang="cs-CZ" dirty="0"/>
          </a:p>
        </p:txBody>
      </p:sp>
    </p:spTree>
    <p:extLst>
      <p:ext uri="{BB962C8B-B14F-4D97-AF65-F5344CB8AC3E}">
        <p14:creationId xmlns:p14="http://schemas.microsoft.com/office/powerpoint/2010/main" val="502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dirty="0"/>
              <a:t>Zaměření výchovy ke zdraví</a:t>
            </a:r>
          </a:p>
        </p:txBody>
      </p:sp>
      <p:sp>
        <p:nvSpPr>
          <p:cNvPr id="3" name="Zástupný symbol pro obsah 2"/>
          <p:cNvSpPr>
            <a:spLocks noGrp="1"/>
          </p:cNvSpPr>
          <p:nvPr>
            <p:ph idx="1"/>
          </p:nvPr>
        </p:nvSpPr>
        <p:spPr>
          <a:xfrm>
            <a:off x="1295400" y="1998956"/>
            <a:ext cx="9601200" cy="3809999"/>
          </a:xfrm>
        </p:spPr>
        <p:txBody>
          <a:bodyPr rtlCol="0">
            <a:normAutofit/>
          </a:bodyPr>
          <a:lstStyle/>
          <a:p>
            <a:pPr rtl="0"/>
            <a:r>
              <a:rPr lang="cs-CZ" dirty="0"/>
              <a:t>Jednotlivec (zdravý, nemocný, ohrožený na zdraví)</a:t>
            </a:r>
          </a:p>
          <a:p>
            <a:pPr rtl="0"/>
            <a:r>
              <a:rPr lang="cs-CZ" dirty="0"/>
              <a:t>Skupina obyvatelstva (podle věku, skupina nemocných s určitou diagnózou)</a:t>
            </a:r>
          </a:p>
          <a:p>
            <a:pPr rtl="0"/>
            <a:r>
              <a:rPr lang="cs-CZ" dirty="0"/>
              <a:t>Komunita (rizikové skupiny obyvatelstva)</a:t>
            </a:r>
          </a:p>
          <a:p>
            <a:pPr rtl="0"/>
            <a:r>
              <a:rPr lang="cs-CZ" dirty="0"/>
              <a:t>Celá populace</a:t>
            </a:r>
          </a:p>
          <a:p>
            <a:pPr rtl="0"/>
            <a:endParaRPr lang="cs-CZ" dirty="0"/>
          </a:p>
          <a:p>
            <a:pPr marL="0" indent="0" rtl="0">
              <a:buNone/>
            </a:pPr>
            <a:endParaRPr lang="cs-CZ" dirty="0"/>
          </a:p>
          <a:p>
            <a:pPr marL="435600" indent="0" rtl="0">
              <a:buNone/>
            </a:pPr>
            <a:endParaRPr lang="cs-CZ" dirty="0"/>
          </a:p>
          <a:p>
            <a:pPr marL="673200" indent="-514350" rtl="0">
              <a:buFont typeface="+mj-lt"/>
              <a:buAutoNum type="romanUcPeriod"/>
            </a:pPr>
            <a:endParaRPr lang="cs-CZ" dirty="0"/>
          </a:p>
          <a:p>
            <a:pPr marL="891000" indent="-457200" rtl="0">
              <a:buFont typeface="+mj-lt"/>
              <a:buAutoNum type="arabicPeriod"/>
            </a:pPr>
            <a:endParaRPr lang="cs-CZ" dirty="0"/>
          </a:p>
          <a:p>
            <a:pPr rtl="0"/>
            <a:endParaRPr lang="cs-CZ" dirty="0"/>
          </a:p>
        </p:txBody>
      </p:sp>
    </p:spTree>
    <p:extLst>
      <p:ext uri="{BB962C8B-B14F-4D97-AF65-F5344CB8AC3E}">
        <p14:creationId xmlns:p14="http://schemas.microsoft.com/office/powerpoint/2010/main" val="376317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dirty="0"/>
              <a:t>Metody výchovy ke zdraví</a:t>
            </a:r>
          </a:p>
        </p:txBody>
      </p:sp>
      <p:sp>
        <p:nvSpPr>
          <p:cNvPr id="3" name="Zástupný symbol pro obsah 2"/>
          <p:cNvSpPr>
            <a:spLocks noGrp="1"/>
          </p:cNvSpPr>
          <p:nvPr>
            <p:ph idx="1"/>
          </p:nvPr>
        </p:nvSpPr>
        <p:spPr>
          <a:xfrm>
            <a:off x="1295400" y="1998956"/>
            <a:ext cx="9601200" cy="3809999"/>
          </a:xfrm>
        </p:spPr>
        <p:txBody>
          <a:bodyPr rtlCol="0">
            <a:normAutofit/>
          </a:bodyPr>
          <a:lstStyle/>
          <a:p>
            <a:r>
              <a:rPr lang="cs-CZ" dirty="0"/>
              <a:t>Na základních a středních školách - výchovně-vzdělávací proces, besedy, soutěže, literární práce</a:t>
            </a:r>
          </a:p>
          <a:p>
            <a:pPr rtl="0"/>
            <a:r>
              <a:rPr lang="cs-CZ" dirty="0"/>
              <a:t>Na širokou veřejnost – velkoplošné reklamy, televizní a rozhlasové pořady, noviny, časopisy, populárně-vědecké publikace</a:t>
            </a:r>
          </a:p>
          <a:p>
            <a:pPr rtl="0"/>
            <a:r>
              <a:rPr lang="cs-CZ" dirty="0"/>
              <a:t>Působením zdravotnických pracovníků v rámci primární, sekundární, terciální prevence (odborné přednášky, besedy, zdravotnické brožury, letáky</a:t>
            </a:r>
          </a:p>
          <a:p>
            <a:pPr marL="0" indent="0" rtl="0">
              <a:buNone/>
            </a:pPr>
            <a:endParaRPr lang="cs-CZ" dirty="0"/>
          </a:p>
          <a:p>
            <a:pPr marL="0" indent="0" rtl="0">
              <a:buNone/>
            </a:pPr>
            <a:endParaRPr lang="cs-CZ" dirty="0"/>
          </a:p>
          <a:p>
            <a:pPr marL="435600" indent="0" rtl="0">
              <a:buNone/>
            </a:pPr>
            <a:endParaRPr lang="cs-CZ" dirty="0"/>
          </a:p>
          <a:p>
            <a:pPr marL="673200" indent="-514350" rtl="0">
              <a:buFont typeface="+mj-lt"/>
              <a:buAutoNum type="romanUcPeriod"/>
            </a:pPr>
            <a:endParaRPr lang="cs-CZ" dirty="0"/>
          </a:p>
          <a:p>
            <a:pPr marL="891000" indent="-457200" rtl="0">
              <a:buFont typeface="+mj-lt"/>
              <a:buAutoNum type="arabicPeriod"/>
            </a:pPr>
            <a:endParaRPr lang="cs-CZ" dirty="0"/>
          </a:p>
          <a:p>
            <a:pPr rtl="0"/>
            <a:endParaRPr lang="cs-CZ" dirty="0"/>
          </a:p>
        </p:txBody>
      </p:sp>
    </p:spTree>
    <p:extLst>
      <p:ext uri="{BB962C8B-B14F-4D97-AF65-F5344CB8AC3E}">
        <p14:creationId xmlns:p14="http://schemas.microsoft.com/office/powerpoint/2010/main" val="169190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dirty="0"/>
              <a:t>Genetické vlivy</a:t>
            </a:r>
          </a:p>
        </p:txBody>
      </p:sp>
      <p:sp>
        <p:nvSpPr>
          <p:cNvPr id="3" name="Zástupný symbol pro obsah 2"/>
          <p:cNvSpPr>
            <a:spLocks noGrp="1"/>
          </p:cNvSpPr>
          <p:nvPr>
            <p:ph idx="1"/>
          </p:nvPr>
        </p:nvSpPr>
        <p:spPr>
          <a:xfrm>
            <a:off x="1295400" y="1998956"/>
            <a:ext cx="9601200" cy="3809999"/>
          </a:xfrm>
        </p:spPr>
        <p:txBody>
          <a:bodyPr rtlCol="0">
            <a:normAutofit/>
          </a:bodyPr>
          <a:lstStyle/>
          <a:p>
            <a:pPr rtl="0"/>
            <a:r>
              <a:rPr lang="cs-CZ" dirty="0"/>
              <a:t>Onkologická onemocnění (kolorektální karcinom, Ca prsu)</a:t>
            </a:r>
          </a:p>
          <a:p>
            <a:pPr rtl="0"/>
            <a:r>
              <a:rPr lang="cs-CZ" dirty="0"/>
              <a:t>Hypertenze</a:t>
            </a:r>
          </a:p>
          <a:p>
            <a:pPr rtl="0"/>
            <a:r>
              <a:rPr lang="cs-CZ" dirty="0"/>
              <a:t>Diabetes </a:t>
            </a:r>
            <a:r>
              <a:rPr lang="cs-CZ" dirty="0" err="1"/>
              <a:t>mellitus</a:t>
            </a:r>
            <a:endParaRPr lang="cs-CZ" dirty="0"/>
          </a:p>
          <a:p>
            <a:pPr rtl="0"/>
            <a:r>
              <a:rPr lang="cs-CZ" dirty="0"/>
              <a:t>Zrakové vady</a:t>
            </a:r>
          </a:p>
          <a:p>
            <a:pPr marL="435600" indent="0" rtl="0">
              <a:buNone/>
            </a:pPr>
            <a:endParaRPr lang="cs-CZ" dirty="0"/>
          </a:p>
          <a:p>
            <a:pPr marL="673200" indent="-514350" rtl="0">
              <a:buFont typeface="+mj-lt"/>
              <a:buAutoNum type="romanUcPeriod"/>
            </a:pPr>
            <a:endParaRPr lang="cs-CZ" dirty="0"/>
          </a:p>
          <a:p>
            <a:pPr marL="891000" indent="-457200" rtl="0">
              <a:buFont typeface="+mj-lt"/>
              <a:buAutoNum type="arabicPeriod"/>
            </a:pPr>
            <a:endParaRPr lang="cs-CZ" dirty="0"/>
          </a:p>
          <a:p>
            <a:pPr rtl="0"/>
            <a:endParaRPr lang="cs-CZ" dirty="0"/>
          </a:p>
        </p:txBody>
      </p:sp>
      <p:pic>
        <p:nvPicPr>
          <p:cNvPr id="4" name="Obrázek 3">
            <a:extLst>
              <a:ext uri="{FF2B5EF4-FFF2-40B4-BE49-F238E27FC236}">
                <a16:creationId xmlns:a16="http://schemas.microsoft.com/office/drawing/2014/main" id="{B7D949D6-72A4-45FA-BF04-4D0A6833F6B8}"/>
              </a:ext>
            </a:extLst>
          </p:cNvPr>
          <p:cNvPicPr>
            <a:picLocks noChangeAspect="1"/>
          </p:cNvPicPr>
          <p:nvPr/>
        </p:nvPicPr>
        <p:blipFill>
          <a:blip r:embed="rId3"/>
          <a:stretch>
            <a:fillRect/>
          </a:stretch>
        </p:blipFill>
        <p:spPr>
          <a:xfrm>
            <a:off x="6725581" y="2812098"/>
            <a:ext cx="4834890" cy="3154680"/>
          </a:xfrm>
          <a:prstGeom prst="rect">
            <a:avLst/>
          </a:prstGeom>
        </p:spPr>
      </p:pic>
    </p:spTree>
    <p:extLst>
      <p:ext uri="{BB962C8B-B14F-4D97-AF65-F5344CB8AC3E}">
        <p14:creationId xmlns:p14="http://schemas.microsoft.com/office/powerpoint/2010/main" val="278640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006282-E3A4-415C-8A06-B32D256A1F18}"/>
              </a:ext>
            </a:extLst>
          </p:cNvPr>
          <p:cNvSpPr>
            <a:spLocks noGrp="1"/>
          </p:cNvSpPr>
          <p:nvPr>
            <p:ph type="title"/>
          </p:nvPr>
        </p:nvSpPr>
        <p:spPr/>
        <p:txBody>
          <a:bodyPr/>
          <a:lstStyle/>
          <a:p>
            <a:r>
              <a:rPr lang="cs-CZ" dirty="0"/>
              <a:t>Preventivní zdravotnické prohlídky</a:t>
            </a:r>
          </a:p>
        </p:txBody>
      </p:sp>
      <p:sp>
        <p:nvSpPr>
          <p:cNvPr id="3" name="Zástupný symbol pro obsah 2">
            <a:extLst>
              <a:ext uri="{FF2B5EF4-FFF2-40B4-BE49-F238E27FC236}">
                <a16:creationId xmlns:a16="http://schemas.microsoft.com/office/drawing/2014/main" id="{A6CFC295-6BD3-40E7-9A9C-D5E1E46516E2}"/>
              </a:ext>
            </a:extLst>
          </p:cNvPr>
          <p:cNvSpPr>
            <a:spLocks noGrp="1"/>
          </p:cNvSpPr>
          <p:nvPr>
            <p:ph idx="1"/>
          </p:nvPr>
        </p:nvSpPr>
        <p:spPr/>
        <p:txBody>
          <a:bodyPr/>
          <a:lstStyle/>
          <a:p>
            <a:r>
              <a:rPr lang="cs-CZ" dirty="0"/>
              <a:t>Všeobecné preventivní prohlídky</a:t>
            </a:r>
          </a:p>
          <a:p>
            <a:r>
              <a:rPr lang="cs-CZ" dirty="0"/>
              <a:t>Dentální vyšetření</a:t>
            </a:r>
          </a:p>
          <a:p>
            <a:r>
              <a:rPr lang="cs-CZ" dirty="0"/>
              <a:t>Oční vyšetření</a:t>
            </a:r>
          </a:p>
          <a:p>
            <a:r>
              <a:rPr lang="cs-CZ" dirty="0"/>
              <a:t>Gynekologické vyšetření</a:t>
            </a:r>
          </a:p>
          <a:p>
            <a:r>
              <a:rPr lang="cs-CZ" dirty="0"/>
              <a:t>Kožní vyšetření</a:t>
            </a:r>
          </a:p>
        </p:txBody>
      </p:sp>
      <p:pic>
        <p:nvPicPr>
          <p:cNvPr id="4" name="Obrázek 3">
            <a:extLst>
              <a:ext uri="{FF2B5EF4-FFF2-40B4-BE49-F238E27FC236}">
                <a16:creationId xmlns:a16="http://schemas.microsoft.com/office/drawing/2014/main" id="{33C7BDB9-AAC3-42D1-8682-BEC5DE549138}"/>
              </a:ext>
            </a:extLst>
          </p:cNvPr>
          <p:cNvPicPr>
            <a:picLocks noChangeAspect="1"/>
          </p:cNvPicPr>
          <p:nvPr/>
        </p:nvPicPr>
        <p:blipFill>
          <a:blip r:embed="rId2"/>
          <a:stretch>
            <a:fillRect/>
          </a:stretch>
        </p:blipFill>
        <p:spPr>
          <a:xfrm>
            <a:off x="5972722" y="2102427"/>
            <a:ext cx="5852160" cy="3398520"/>
          </a:xfrm>
          <a:prstGeom prst="rect">
            <a:avLst/>
          </a:prstGeom>
        </p:spPr>
      </p:pic>
    </p:spTree>
    <p:extLst>
      <p:ext uri="{BB962C8B-B14F-4D97-AF65-F5344CB8AC3E}">
        <p14:creationId xmlns:p14="http://schemas.microsoft.com/office/powerpoint/2010/main" val="118160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45A4AF-C992-4D08-9168-B0BDF553F161}"/>
              </a:ext>
            </a:extLst>
          </p:cNvPr>
          <p:cNvSpPr>
            <a:spLocks noGrp="1"/>
          </p:cNvSpPr>
          <p:nvPr>
            <p:ph type="title"/>
          </p:nvPr>
        </p:nvSpPr>
        <p:spPr>
          <a:xfrm>
            <a:off x="1295400" y="776797"/>
            <a:ext cx="9601200" cy="818920"/>
          </a:xfrm>
        </p:spPr>
        <p:txBody>
          <a:bodyPr/>
          <a:lstStyle/>
          <a:p>
            <a:r>
              <a:rPr lang="cs-CZ" dirty="0"/>
              <a:t>Všeobecné preventivní zdravotnické prohlídky</a:t>
            </a:r>
          </a:p>
        </p:txBody>
      </p:sp>
      <p:sp>
        <p:nvSpPr>
          <p:cNvPr id="3" name="Zástupný symbol pro obsah 2">
            <a:extLst>
              <a:ext uri="{FF2B5EF4-FFF2-40B4-BE49-F238E27FC236}">
                <a16:creationId xmlns:a16="http://schemas.microsoft.com/office/drawing/2014/main" id="{FDC709BA-A41F-4DC1-906F-AD4BC0806E17}"/>
              </a:ext>
            </a:extLst>
          </p:cNvPr>
          <p:cNvSpPr>
            <a:spLocks noGrp="1"/>
          </p:cNvSpPr>
          <p:nvPr>
            <p:ph idx="1"/>
          </p:nvPr>
        </p:nvSpPr>
        <p:spPr>
          <a:xfrm>
            <a:off x="1295400" y="1979720"/>
            <a:ext cx="9601200" cy="4101483"/>
          </a:xfrm>
        </p:spPr>
        <p:txBody>
          <a:bodyPr/>
          <a:lstStyle/>
          <a:p>
            <a:r>
              <a:rPr lang="cs-CZ" b="1" dirty="0">
                <a:solidFill>
                  <a:srgbClr val="000000"/>
                </a:solidFill>
              </a:rPr>
              <a:t>Anamnéza- </a:t>
            </a:r>
            <a:r>
              <a:rPr lang="cs-CZ" dirty="0">
                <a:solidFill>
                  <a:srgbClr val="000000"/>
                </a:solidFill>
              </a:rPr>
              <a:t>zaměření na změny, rizikové faktory (kardiovaskulární a plicní onemocnění, hypertenze, DM, poruchy metabolismu tuků), sociální anamnéza</a:t>
            </a:r>
          </a:p>
          <a:p>
            <a:r>
              <a:rPr lang="cs-CZ" b="1" dirty="0">
                <a:solidFill>
                  <a:srgbClr val="000000"/>
                </a:solidFill>
              </a:rPr>
              <a:t>Kontrola očkování</a:t>
            </a:r>
          </a:p>
          <a:p>
            <a:r>
              <a:rPr lang="cs-CZ" b="1" dirty="0">
                <a:solidFill>
                  <a:srgbClr val="000000"/>
                </a:solidFill>
              </a:rPr>
              <a:t>Kompletní fyzikální vyšetření</a:t>
            </a:r>
          </a:p>
          <a:p>
            <a:r>
              <a:rPr lang="cs-CZ" b="1" dirty="0">
                <a:solidFill>
                  <a:srgbClr val="000000"/>
                </a:solidFill>
              </a:rPr>
              <a:t>Vyšetření moče</a:t>
            </a:r>
          </a:p>
          <a:p>
            <a:r>
              <a:rPr lang="cs-CZ" b="1" dirty="0">
                <a:solidFill>
                  <a:srgbClr val="000000"/>
                </a:solidFill>
              </a:rPr>
              <a:t>Kontrola výsledků preventivních vyšetření</a:t>
            </a:r>
          </a:p>
          <a:p>
            <a:endParaRPr lang="cs-CZ" dirty="0"/>
          </a:p>
        </p:txBody>
      </p:sp>
      <p:pic>
        <p:nvPicPr>
          <p:cNvPr id="4" name="Obrázek 3">
            <a:extLst>
              <a:ext uri="{FF2B5EF4-FFF2-40B4-BE49-F238E27FC236}">
                <a16:creationId xmlns:a16="http://schemas.microsoft.com/office/drawing/2014/main" id="{EBE7AD8C-3A24-4C34-A130-706D5165D894}"/>
              </a:ext>
            </a:extLst>
          </p:cNvPr>
          <p:cNvPicPr>
            <a:picLocks noChangeAspect="1"/>
          </p:cNvPicPr>
          <p:nvPr/>
        </p:nvPicPr>
        <p:blipFill>
          <a:blip r:embed="rId2"/>
          <a:stretch>
            <a:fillRect/>
          </a:stretch>
        </p:blipFill>
        <p:spPr>
          <a:xfrm>
            <a:off x="6958780" y="3241745"/>
            <a:ext cx="4914900" cy="2580323"/>
          </a:xfrm>
          <a:prstGeom prst="rect">
            <a:avLst/>
          </a:prstGeom>
        </p:spPr>
      </p:pic>
    </p:spTree>
    <p:extLst>
      <p:ext uri="{BB962C8B-B14F-4D97-AF65-F5344CB8AC3E}">
        <p14:creationId xmlns:p14="http://schemas.microsoft.com/office/powerpoint/2010/main" val="32696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45A4AF-C992-4D08-9168-B0BDF553F161}"/>
              </a:ext>
            </a:extLst>
          </p:cNvPr>
          <p:cNvSpPr>
            <a:spLocks noGrp="1"/>
          </p:cNvSpPr>
          <p:nvPr>
            <p:ph type="title"/>
          </p:nvPr>
        </p:nvSpPr>
        <p:spPr>
          <a:xfrm>
            <a:off x="1295400" y="373626"/>
            <a:ext cx="7366819" cy="954803"/>
          </a:xfrm>
        </p:spPr>
        <p:txBody>
          <a:bodyPr>
            <a:normAutofit fontScale="90000"/>
          </a:bodyPr>
          <a:lstStyle/>
          <a:p>
            <a:br>
              <a:rPr lang="cs-CZ" dirty="0"/>
            </a:br>
            <a:br>
              <a:rPr lang="cs-CZ" dirty="0"/>
            </a:br>
            <a:br>
              <a:rPr lang="cs-CZ" dirty="0"/>
            </a:br>
            <a:br>
              <a:rPr lang="cs-CZ" dirty="0"/>
            </a:br>
            <a:br>
              <a:rPr lang="cs-CZ" dirty="0"/>
            </a:br>
            <a:r>
              <a:rPr lang="cs-CZ" dirty="0"/>
              <a:t>OČKOVÁNÍ</a:t>
            </a:r>
          </a:p>
        </p:txBody>
      </p:sp>
      <p:sp>
        <p:nvSpPr>
          <p:cNvPr id="3" name="Zástupný symbol pro obsah 2">
            <a:extLst>
              <a:ext uri="{FF2B5EF4-FFF2-40B4-BE49-F238E27FC236}">
                <a16:creationId xmlns:a16="http://schemas.microsoft.com/office/drawing/2014/main" id="{FDC709BA-A41F-4DC1-906F-AD4BC0806E17}"/>
              </a:ext>
            </a:extLst>
          </p:cNvPr>
          <p:cNvSpPr>
            <a:spLocks noGrp="1"/>
          </p:cNvSpPr>
          <p:nvPr>
            <p:ph idx="1"/>
          </p:nvPr>
        </p:nvSpPr>
        <p:spPr>
          <a:xfrm>
            <a:off x="1295400" y="1793289"/>
            <a:ext cx="9601200" cy="4287914"/>
          </a:xfrm>
        </p:spPr>
        <p:txBody>
          <a:bodyPr/>
          <a:lstStyle/>
          <a:p>
            <a:r>
              <a:rPr lang="cs-CZ" dirty="0">
                <a:solidFill>
                  <a:srgbClr val="000000"/>
                </a:solidFill>
              </a:rPr>
              <a:t>Nejdůležitější a nákladově nejefektivnější preventivní opatření </a:t>
            </a:r>
          </a:p>
          <a:p>
            <a:pPr>
              <a:spcBef>
                <a:spcPts val="800"/>
              </a:spcBef>
            </a:pPr>
            <a:r>
              <a:rPr lang="cs-CZ" dirty="0">
                <a:solidFill>
                  <a:srgbClr val="000000"/>
                </a:solidFill>
              </a:rPr>
              <a:t>Očkování proti:</a:t>
            </a:r>
          </a:p>
          <a:p>
            <a:pPr marL="892800">
              <a:spcBef>
                <a:spcPts val="800"/>
              </a:spcBef>
              <a:spcAft>
                <a:spcPts val="600"/>
              </a:spcAft>
            </a:pPr>
            <a:r>
              <a:rPr lang="cs-CZ" b="1" dirty="0">
                <a:solidFill>
                  <a:srgbClr val="000000"/>
                </a:solidFill>
              </a:rPr>
              <a:t>Chřipce</a:t>
            </a:r>
            <a:r>
              <a:rPr lang="cs-CZ" dirty="0">
                <a:solidFill>
                  <a:srgbClr val="000000"/>
                </a:solidFill>
              </a:rPr>
              <a:t> : chřipková sezóna, postihuje statisíce lidí, několik tisíc podlehne na komplikace, nejohroženější skupiny – děti mladší 2 let, chronicky nemocní, osoby starší 60 let, účinnost 70-90%</a:t>
            </a:r>
          </a:p>
          <a:p>
            <a:pPr marL="892800">
              <a:spcBef>
                <a:spcPts val="800"/>
              </a:spcBef>
              <a:spcAft>
                <a:spcPts val="600"/>
              </a:spcAft>
            </a:pPr>
            <a:r>
              <a:rPr lang="cs-CZ" b="1" dirty="0">
                <a:solidFill>
                  <a:srgbClr val="000000"/>
                </a:solidFill>
              </a:rPr>
              <a:t>Virové hepatitidě</a:t>
            </a:r>
            <a:r>
              <a:rPr lang="cs-CZ" dirty="0">
                <a:solidFill>
                  <a:srgbClr val="000000"/>
                </a:solidFill>
              </a:rPr>
              <a:t>: A </a:t>
            </a:r>
            <a:r>
              <a:rPr lang="cs-CZ" dirty="0" err="1">
                <a:solidFill>
                  <a:srgbClr val="000000"/>
                </a:solidFill>
              </a:rPr>
              <a:t>a</a:t>
            </a:r>
            <a:r>
              <a:rPr lang="cs-CZ" dirty="0">
                <a:solidFill>
                  <a:srgbClr val="000000"/>
                </a:solidFill>
              </a:rPr>
              <a:t> B</a:t>
            </a:r>
          </a:p>
          <a:p>
            <a:pPr marL="892800">
              <a:spcBef>
                <a:spcPts val="800"/>
              </a:spcBef>
              <a:spcAft>
                <a:spcPts val="600"/>
              </a:spcAft>
            </a:pPr>
            <a:r>
              <a:rPr lang="cs-CZ" b="1" dirty="0">
                <a:solidFill>
                  <a:srgbClr val="000000"/>
                </a:solidFill>
              </a:rPr>
              <a:t>Tetanu – </a:t>
            </a:r>
            <a:r>
              <a:rPr lang="cs-CZ" dirty="0">
                <a:solidFill>
                  <a:srgbClr val="000000"/>
                </a:solidFill>
              </a:rPr>
              <a:t>povinné od r.1958, přeočkování po 10-15 letech</a:t>
            </a:r>
          </a:p>
          <a:p>
            <a:pPr marL="892800">
              <a:spcBef>
                <a:spcPts val="800"/>
              </a:spcBef>
              <a:spcAft>
                <a:spcPts val="600"/>
              </a:spcAft>
            </a:pPr>
            <a:r>
              <a:rPr lang="cs-CZ" b="1" dirty="0" err="1">
                <a:solidFill>
                  <a:srgbClr val="000000"/>
                </a:solidFill>
              </a:rPr>
              <a:t>Papilomavirům</a:t>
            </a:r>
            <a:r>
              <a:rPr lang="cs-CZ" b="1" dirty="0">
                <a:solidFill>
                  <a:srgbClr val="000000"/>
                </a:solidFill>
              </a:rPr>
              <a:t> – </a:t>
            </a:r>
            <a:r>
              <a:rPr lang="cs-CZ" dirty="0">
                <a:solidFill>
                  <a:srgbClr val="000000"/>
                </a:solidFill>
              </a:rPr>
              <a:t>u dívek</a:t>
            </a:r>
          </a:p>
          <a:p>
            <a:pPr marL="892800">
              <a:spcBef>
                <a:spcPts val="800"/>
              </a:spcBef>
              <a:spcAft>
                <a:spcPts val="600"/>
              </a:spcAft>
            </a:pPr>
            <a:r>
              <a:rPr lang="cs-CZ" b="1" dirty="0">
                <a:solidFill>
                  <a:srgbClr val="000000"/>
                </a:solidFill>
              </a:rPr>
              <a:t>Pneumokokové infekci, spalničkám , zarděnkám, příušnic – </a:t>
            </a:r>
            <a:r>
              <a:rPr lang="cs-CZ" dirty="0">
                <a:solidFill>
                  <a:srgbClr val="000000"/>
                </a:solidFill>
              </a:rPr>
              <a:t>u dětí</a:t>
            </a:r>
            <a:endParaRPr lang="cs-CZ" b="1" dirty="0">
              <a:solidFill>
                <a:srgbClr val="000000"/>
              </a:solidFill>
            </a:endParaRPr>
          </a:p>
          <a:p>
            <a:endParaRPr lang="cs-CZ" dirty="0"/>
          </a:p>
        </p:txBody>
      </p:sp>
      <p:pic>
        <p:nvPicPr>
          <p:cNvPr id="4" name="Obrázek 3">
            <a:extLst>
              <a:ext uri="{FF2B5EF4-FFF2-40B4-BE49-F238E27FC236}">
                <a16:creationId xmlns:a16="http://schemas.microsoft.com/office/drawing/2014/main" id="{1AA12138-3F29-4CBF-B4AE-DFF1545E6704}"/>
              </a:ext>
            </a:extLst>
          </p:cNvPr>
          <p:cNvPicPr>
            <a:picLocks noChangeAspect="1"/>
          </p:cNvPicPr>
          <p:nvPr/>
        </p:nvPicPr>
        <p:blipFill>
          <a:blip r:embed="rId2"/>
          <a:stretch>
            <a:fillRect/>
          </a:stretch>
        </p:blipFill>
        <p:spPr>
          <a:xfrm>
            <a:off x="9151835" y="1328429"/>
            <a:ext cx="2619375" cy="1743075"/>
          </a:xfrm>
          <a:prstGeom prst="rect">
            <a:avLst/>
          </a:prstGeom>
        </p:spPr>
      </p:pic>
    </p:spTree>
    <p:extLst>
      <p:ext uri="{BB962C8B-B14F-4D97-AF65-F5344CB8AC3E}">
        <p14:creationId xmlns:p14="http://schemas.microsoft.com/office/powerpoint/2010/main" val="305050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A21A1D-45B7-49E5-A203-E3D44C161292}"/>
              </a:ext>
            </a:extLst>
          </p:cNvPr>
          <p:cNvSpPr>
            <a:spLocks noGrp="1"/>
          </p:cNvSpPr>
          <p:nvPr>
            <p:ph type="title"/>
          </p:nvPr>
        </p:nvSpPr>
        <p:spPr/>
        <p:txBody>
          <a:bodyPr/>
          <a:lstStyle/>
          <a:p>
            <a:r>
              <a:rPr lang="cs-CZ" dirty="0"/>
              <a:t>Všeobecné preventivní zdravotnické prohlídky</a:t>
            </a:r>
          </a:p>
        </p:txBody>
      </p:sp>
      <p:sp>
        <p:nvSpPr>
          <p:cNvPr id="3" name="Zástupný symbol pro obsah 2">
            <a:extLst>
              <a:ext uri="{FF2B5EF4-FFF2-40B4-BE49-F238E27FC236}">
                <a16:creationId xmlns:a16="http://schemas.microsoft.com/office/drawing/2014/main" id="{0AD3968A-2722-4260-A67C-55D1737B9EB1}"/>
              </a:ext>
            </a:extLst>
          </p:cNvPr>
          <p:cNvSpPr>
            <a:spLocks noGrp="1"/>
          </p:cNvSpPr>
          <p:nvPr>
            <p:ph idx="1"/>
          </p:nvPr>
        </p:nvSpPr>
        <p:spPr/>
        <p:txBody>
          <a:bodyPr>
            <a:normAutofit lnSpcReduction="10000"/>
          </a:bodyPr>
          <a:lstStyle/>
          <a:p>
            <a:pPr marL="0" indent="0">
              <a:buNone/>
            </a:pPr>
            <a:r>
              <a:rPr lang="cs-CZ" b="1" dirty="0"/>
              <a:t>FYZIKÁLNÍ VYŠETŘENÍ</a:t>
            </a:r>
          </a:p>
          <a:p>
            <a:r>
              <a:rPr lang="cs-CZ" dirty="0"/>
              <a:t>Mělo by být kompletní včetně vyšetření zraku a sluchu</a:t>
            </a:r>
          </a:p>
          <a:p>
            <a:r>
              <a:rPr lang="cs-CZ" dirty="0"/>
              <a:t>Vyšetření štítné žlázy pohmatem</a:t>
            </a:r>
          </a:p>
          <a:p>
            <a:r>
              <a:rPr lang="cs-CZ" dirty="0"/>
              <a:t>Změření TK a TF</a:t>
            </a:r>
          </a:p>
          <a:p>
            <a:r>
              <a:rPr lang="cs-CZ" dirty="0"/>
              <a:t>Poslech  srdce a plic</a:t>
            </a:r>
          </a:p>
          <a:p>
            <a:r>
              <a:rPr lang="cs-CZ" dirty="0"/>
              <a:t>Pohmat břicha </a:t>
            </a:r>
          </a:p>
          <a:p>
            <a:r>
              <a:rPr lang="cs-CZ" dirty="0"/>
              <a:t>Vyšetření dolních končetin</a:t>
            </a:r>
          </a:p>
          <a:p>
            <a:r>
              <a:rPr lang="cs-CZ" dirty="0"/>
              <a:t>Změření tělesné váhy a zjištění BMI.</a:t>
            </a:r>
            <a:endParaRPr lang="cs-CZ" b="1" dirty="0">
              <a:solidFill>
                <a:srgbClr val="FF0000"/>
              </a:solidFill>
            </a:endParaRPr>
          </a:p>
          <a:p>
            <a:endParaRPr lang="cs-CZ" dirty="0"/>
          </a:p>
        </p:txBody>
      </p:sp>
      <p:pic>
        <p:nvPicPr>
          <p:cNvPr id="4" name="Obrázek 3">
            <a:extLst>
              <a:ext uri="{FF2B5EF4-FFF2-40B4-BE49-F238E27FC236}">
                <a16:creationId xmlns:a16="http://schemas.microsoft.com/office/drawing/2014/main" id="{C6A97394-734B-48C8-9B3B-C27F87721262}"/>
              </a:ext>
            </a:extLst>
          </p:cNvPr>
          <p:cNvPicPr>
            <a:picLocks noChangeAspect="1"/>
          </p:cNvPicPr>
          <p:nvPr/>
        </p:nvPicPr>
        <p:blipFill>
          <a:blip r:embed="rId2"/>
          <a:stretch>
            <a:fillRect/>
          </a:stretch>
        </p:blipFill>
        <p:spPr>
          <a:xfrm>
            <a:off x="6692081" y="2877631"/>
            <a:ext cx="4667250" cy="3113056"/>
          </a:xfrm>
          <a:prstGeom prst="rect">
            <a:avLst/>
          </a:prstGeom>
        </p:spPr>
      </p:pic>
    </p:spTree>
    <p:extLst>
      <p:ext uri="{BB962C8B-B14F-4D97-AF65-F5344CB8AC3E}">
        <p14:creationId xmlns:p14="http://schemas.microsoft.com/office/powerpoint/2010/main" val="399137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B1E044-E512-44A5-A240-8BC63795A1B6}"/>
              </a:ext>
            </a:extLst>
          </p:cNvPr>
          <p:cNvSpPr>
            <a:spLocks noGrp="1"/>
          </p:cNvSpPr>
          <p:nvPr>
            <p:ph type="title"/>
          </p:nvPr>
        </p:nvSpPr>
        <p:spPr/>
        <p:txBody>
          <a:bodyPr/>
          <a:lstStyle/>
          <a:p>
            <a:r>
              <a:rPr lang="cs-CZ" dirty="0"/>
              <a:t>Všeobecné preventivní zdravotnické prohlídky</a:t>
            </a:r>
          </a:p>
        </p:txBody>
      </p:sp>
      <p:sp>
        <p:nvSpPr>
          <p:cNvPr id="3" name="Zástupný symbol pro obsah 2">
            <a:extLst>
              <a:ext uri="{FF2B5EF4-FFF2-40B4-BE49-F238E27FC236}">
                <a16:creationId xmlns:a16="http://schemas.microsoft.com/office/drawing/2014/main" id="{206BEA5C-0152-4AFC-935A-50CDE001ED02}"/>
              </a:ext>
            </a:extLst>
          </p:cNvPr>
          <p:cNvSpPr>
            <a:spLocks noGrp="1"/>
          </p:cNvSpPr>
          <p:nvPr>
            <p:ph idx="1"/>
          </p:nvPr>
        </p:nvSpPr>
        <p:spPr/>
        <p:txBody>
          <a:bodyPr>
            <a:normAutofit/>
          </a:bodyPr>
          <a:lstStyle/>
          <a:p>
            <a:r>
              <a:rPr lang="cs-CZ" dirty="0"/>
              <a:t>Při každé preventivní prohlídce by měla být </a:t>
            </a:r>
            <a:r>
              <a:rPr lang="cs-CZ" b="1" dirty="0"/>
              <a:t>vyšetřena moč</a:t>
            </a:r>
            <a:endParaRPr lang="cs-CZ" dirty="0"/>
          </a:p>
          <a:p>
            <a:r>
              <a:rPr lang="cs-CZ" dirty="0"/>
              <a:t> </a:t>
            </a:r>
            <a:r>
              <a:rPr lang="cs-CZ" b="1" dirty="0"/>
              <a:t>Vyšetření lipidů</a:t>
            </a:r>
            <a:r>
              <a:rPr lang="cs-CZ" dirty="0"/>
              <a:t> je doporučeno v 18, 30, 40, 50 a 60 letech věku.</a:t>
            </a:r>
          </a:p>
          <a:p>
            <a:r>
              <a:rPr lang="cs-CZ" b="1" dirty="0"/>
              <a:t>Vyšetření glykemie</a:t>
            </a:r>
            <a:r>
              <a:rPr lang="cs-CZ" dirty="0"/>
              <a:t> je doporučeno v 18 letech, ve 30 letech a od 40 let co 2 roky. </a:t>
            </a:r>
            <a:r>
              <a:rPr lang="cs-CZ" b="1" dirty="0"/>
              <a:t>Vyšetření EKG</a:t>
            </a:r>
            <a:r>
              <a:rPr lang="cs-CZ" dirty="0"/>
              <a:t> je doporučeno od 40 let věku co 4 roky.</a:t>
            </a:r>
          </a:p>
          <a:p>
            <a:r>
              <a:rPr lang="cs-CZ" b="1" dirty="0"/>
              <a:t>Vyšetření renálních parametrů</a:t>
            </a:r>
            <a:r>
              <a:rPr lang="cs-CZ" dirty="0"/>
              <a:t> je doporučeno od 50 let co 4 roky u pacientů </a:t>
            </a:r>
            <a:br>
              <a:rPr lang="cs-CZ" dirty="0"/>
            </a:br>
            <a:r>
              <a:rPr lang="cs-CZ" dirty="0"/>
              <a:t>s diabetem, hypertenzí nebo s kardiovaskulárními onemocněními</a:t>
            </a:r>
          </a:p>
        </p:txBody>
      </p:sp>
    </p:spTree>
    <p:extLst>
      <p:ext uri="{BB962C8B-B14F-4D97-AF65-F5344CB8AC3E}">
        <p14:creationId xmlns:p14="http://schemas.microsoft.com/office/powerpoint/2010/main" val="105910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88CB55-00F1-4D0F-AD5B-6F4C8E71117C}"/>
              </a:ext>
            </a:extLst>
          </p:cNvPr>
          <p:cNvSpPr>
            <a:spLocks noGrp="1"/>
          </p:cNvSpPr>
          <p:nvPr>
            <p:ph type="title"/>
          </p:nvPr>
        </p:nvSpPr>
        <p:spPr/>
        <p:txBody>
          <a:bodyPr/>
          <a:lstStyle/>
          <a:p>
            <a:r>
              <a:rPr lang="cs-CZ" dirty="0"/>
              <a:t>Screeningová vyšetření</a:t>
            </a:r>
          </a:p>
        </p:txBody>
      </p:sp>
      <p:sp>
        <p:nvSpPr>
          <p:cNvPr id="3" name="Zástupný symbol pro obsah 2">
            <a:extLst>
              <a:ext uri="{FF2B5EF4-FFF2-40B4-BE49-F238E27FC236}">
                <a16:creationId xmlns:a16="http://schemas.microsoft.com/office/drawing/2014/main" id="{8BD36BD5-553D-4B9C-838A-20D476EB12B8}"/>
              </a:ext>
            </a:extLst>
          </p:cNvPr>
          <p:cNvSpPr>
            <a:spLocks noGrp="1"/>
          </p:cNvSpPr>
          <p:nvPr>
            <p:ph idx="1"/>
          </p:nvPr>
        </p:nvSpPr>
        <p:spPr/>
        <p:txBody>
          <a:bodyPr/>
          <a:lstStyle/>
          <a:p>
            <a:r>
              <a:rPr lang="cs-CZ" dirty="0"/>
              <a:t>Praktický lékař by měl aktivně řešit </a:t>
            </a:r>
            <a:r>
              <a:rPr lang="cs-CZ" dirty="0" err="1"/>
              <a:t>screening</a:t>
            </a:r>
            <a:r>
              <a:rPr lang="cs-CZ" dirty="0"/>
              <a:t> kolorektálního karcinomu u obou pohlaví a </a:t>
            </a:r>
            <a:r>
              <a:rPr lang="cs-CZ" dirty="0" err="1"/>
              <a:t>screening</a:t>
            </a:r>
            <a:r>
              <a:rPr lang="cs-CZ" dirty="0"/>
              <a:t> karcinomu prsu u žen.</a:t>
            </a:r>
          </a:p>
          <a:p>
            <a:r>
              <a:rPr lang="cs-CZ" dirty="0" err="1"/>
              <a:t>Screening</a:t>
            </a:r>
            <a:r>
              <a:rPr lang="cs-CZ" dirty="0"/>
              <a:t> karcinomu </a:t>
            </a:r>
            <a:r>
              <a:rPr lang="cs-CZ" dirty="0" err="1"/>
              <a:t>kolorekta</a:t>
            </a:r>
            <a:r>
              <a:rPr lang="cs-CZ" dirty="0"/>
              <a:t> spočívá v provádění od 50 let věku nebo preventivní kolonoskopie</a:t>
            </a:r>
          </a:p>
          <a:p>
            <a:endParaRPr lang="cs-CZ" dirty="0"/>
          </a:p>
        </p:txBody>
      </p:sp>
      <p:pic>
        <p:nvPicPr>
          <p:cNvPr id="4" name="Obrázek 3">
            <a:extLst>
              <a:ext uri="{FF2B5EF4-FFF2-40B4-BE49-F238E27FC236}">
                <a16:creationId xmlns:a16="http://schemas.microsoft.com/office/drawing/2014/main" id="{BC885028-30F3-4EF1-9118-1F42780A2BD4}"/>
              </a:ext>
            </a:extLst>
          </p:cNvPr>
          <p:cNvPicPr>
            <a:picLocks noChangeAspect="1"/>
          </p:cNvPicPr>
          <p:nvPr/>
        </p:nvPicPr>
        <p:blipFill>
          <a:blip r:embed="rId2"/>
          <a:stretch>
            <a:fillRect/>
          </a:stretch>
        </p:blipFill>
        <p:spPr>
          <a:xfrm>
            <a:off x="765687" y="3578942"/>
            <a:ext cx="4572000" cy="3048000"/>
          </a:xfrm>
          <a:prstGeom prst="rect">
            <a:avLst/>
          </a:prstGeom>
        </p:spPr>
      </p:pic>
      <p:pic>
        <p:nvPicPr>
          <p:cNvPr id="5" name="Obrázek 4">
            <a:extLst>
              <a:ext uri="{FF2B5EF4-FFF2-40B4-BE49-F238E27FC236}">
                <a16:creationId xmlns:a16="http://schemas.microsoft.com/office/drawing/2014/main" id="{6F4F7DA0-B87B-4474-9ACF-459310B7523E}"/>
              </a:ext>
            </a:extLst>
          </p:cNvPr>
          <p:cNvPicPr>
            <a:picLocks noChangeAspect="1"/>
          </p:cNvPicPr>
          <p:nvPr/>
        </p:nvPicPr>
        <p:blipFill>
          <a:blip r:embed="rId3"/>
          <a:stretch>
            <a:fillRect/>
          </a:stretch>
        </p:blipFill>
        <p:spPr>
          <a:xfrm>
            <a:off x="5867400" y="3578942"/>
            <a:ext cx="5238750" cy="3161072"/>
          </a:xfrm>
          <a:prstGeom prst="rect">
            <a:avLst/>
          </a:prstGeom>
        </p:spPr>
      </p:pic>
    </p:spTree>
    <p:extLst>
      <p:ext uri="{BB962C8B-B14F-4D97-AF65-F5344CB8AC3E}">
        <p14:creationId xmlns:p14="http://schemas.microsoft.com/office/powerpoint/2010/main" val="9136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A029DF-FE34-4DB4-ADA8-02AF32F8E206}"/>
              </a:ext>
            </a:extLst>
          </p:cNvPr>
          <p:cNvSpPr>
            <a:spLocks noGrp="1"/>
          </p:cNvSpPr>
          <p:nvPr>
            <p:ph type="title"/>
          </p:nvPr>
        </p:nvSpPr>
        <p:spPr/>
        <p:txBody>
          <a:bodyPr/>
          <a:lstStyle/>
          <a:p>
            <a:r>
              <a:rPr lang="cs-CZ" dirty="0"/>
              <a:t>Oční vyšetření</a:t>
            </a:r>
          </a:p>
        </p:txBody>
      </p:sp>
      <p:sp>
        <p:nvSpPr>
          <p:cNvPr id="3" name="Zástupný symbol pro obsah 2">
            <a:extLst>
              <a:ext uri="{FF2B5EF4-FFF2-40B4-BE49-F238E27FC236}">
                <a16:creationId xmlns:a16="http://schemas.microsoft.com/office/drawing/2014/main" id="{F5249F54-F18A-408E-BB7E-CF3B08E7504B}"/>
              </a:ext>
            </a:extLst>
          </p:cNvPr>
          <p:cNvSpPr>
            <a:spLocks noGrp="1"/>
          </p:cNvSpPr>
          <p:nvPr>
            <p:ph idx="1"/>
          </p:nvPr>
        </p:nvSpPr>
        <p:spPr/>
        <p:txBody>
          <a:bodyPr>
            <a:normAutofit lnSpcReduction="10000"/>
          </a:bodyPr>
          <a:lstStyle/>
          <a:p>
            <a:pPr>
              <a:lnSpc>
                <a:spcPct val="150000"/>
              </a:lnSpc>
            </a:pPr>
            <a:r>
              <a:rPr lang="cs-CZ" dirty="0"/>
              <a:t>Důkladné </a:t>
            </a:r>
            <a:r>
              <a:rPr lang="cs-CZ" b="1" dirty="0"/>
              <a:t>vyšetření</a:t>
            </a:r>
            <a:r>
              <a:rPr lang="cs-CZ" dirty="0"/>
              <a:t> zraku je nezbytné pro vhodnou korekci                            refrakčních vad, diagnostiku, léčbu </a:t>
            </a:r>
            <a:r>
              <a:rPr lang="cs-CZ" b="1" dirty="0"/>
              <a:t>očních</a:t>
            </a:r>
            <a:r>
              <a:rPr lang="cs-CZ" dirty="0"/>
              <a:t> onemocnění.</a:t>
            </a:r>
          </a:p>
          <a:p>
            <a:pPr>
              <a:lnSpc>
                <a:spcPct val="150000"/>
              </a:lnSpc>
            </a:pPr>
            <a:r>
              <a:rPr lang="cs-CZ" dirty="0"/>
              <a:t>Pravidelné prohlídky a měření zraku je vhodné absolvovat jednou za dva až tři roky u mladých osob, od 40 let je vhodné častěji</a:t>
            </a:r>
          </a:p>
          <a:p>
            <a:pPr>
              <a:lnSpc>
                <a:spcPct val="150000"/>
              </a:lnSpc>
            </a:pPr>
            <a:r>
              <a:rPr lang="cs-CZ" dirty="0"/>
              <a:t>Vyšetření zrakové ostrosti, oka a očního pozadí, nitrooční tlak, rozsah zorného pole</a:t>
            </a:r>
          </a:p>
          <a:p>
            <a:pPr>
              <a:lnSpc>
                <a:spcPct val="150000"/>
              </a:lnSpc>
            </a:pPr>
            <a:r>
              <a:rPr lang="cs-CZ" dirty="0"/>
              <a:t>K očnímu lékaři se můžete objednat </a:t>
            </a:r>
            <a:r>
              <a:rPr lang="cs-CZ" b="1" dirty="0"/>
              <a:t>bez doporučení od praktického lékaře</a:t>
            </a:r>
          </a:p>
          <a:p>
            <a:pPr>
              <a:lnSpc>
                <a:spcPct val="150000"/>
              </a:lnSpc>
            </a:pPr>
            <a:endParaRPr lang="cs-CZ" dirty="0"/>
          </a:p>
          <a:p>
            <a:endParaRPr lang="cs-CZ" dirty="0"/>
          </a:p>
        </p:txBody>
      </p:sp>
      <p:pic>
        <p:nvPicPr>
          <p:cNvPr id="4" name="Obrázek 3">
            <a:extLst>
              <a:ext uri="{FF2B5EF4-FFF2-40B4-BE49-F238E27FC236}">
                <a16:creationId xmlns:a16="http://schemas.microsoft.com/office/drawing/2014/main" id="{51D041BB-5ED9-4901-8665-B995780527E5}"/>
              </a:ext>
            </a:extLst>
          </p:cNvPr>
          <p:cNvPicPr>
            <a:picLocks noChangeAspect="1"/>
          </p:cNvPicPr>
          <p:nvPr/>
        </p:nvPicPr>
        <p:blipFill>
          <a:blip r:embed="rId2"/>
          <a:stretch>
            <a:fillRect/>
          </a:stretch>
        </p:blipFill>
        <p:spPr>
          <a:xfrm>
            <a:off x="9231540" y="147745"/>
            <a:ext cx="2556986" cy="2313623"/>
          </a:xfrm>
          <a:prstGeom prst="rect">
            <a:avLst/>
          </a:prstGeom>
        </p:spPr>
      </p:pic>
    </p:spTree>
    <p:extLst>
      <p:ext uri="{BB962C8B-B14F-4D97-AF65-F5344CB8AC3E}">
        <p14:creationId xmlns:p14="http://schemas.microsoft.com/office/powerpoint/2010/main" val="59524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671A44-F2A7-436A-9051-ED186857F608}"/>
              </a:ext>
            </a:extLst>
          </p:cNvPr>
          <p:cNvSpPr>
            <a:spLocks noGrp="1"/>
          </p:cNvSpPr>
          <p:nvPr>
            <p:ph type="title"/>
          </p:nvPr>
        </p:nvSpPr>
        <p:spPr>
          <a:xfrm>
            <a:off x="1295400" y="228550"/>
            <a:ext cx="9601200" cy="656353"/>
          </a:xfrm>
        </p:spPr>
        <p:txBody>
          <a:bodyPr/>
          <a:lstStyle/>
          <a:p>
            <a:r>
              <a:rPr lang="cs-CZ" dirty="0"/>
              <a:t>Preventivní gynekologické prohlídky</a:t>
            </a:r>
          </a:p>
        </p:txBody>
      </p:sp>
      <p:sp>
        <p:nvSpPr>
          <p:cNvPr id="3" name="Zástupný symbol pro obsah 2">
            <a:extLst>
              <a:ext uri="{FF2B5EF4-FFF2-40B4-BE49-F238E27FC236}">
                <a16:creationId xmlns:a16="http://schemas.microsoft.com/office/drawing/2014/main" id="{2C33ED17-3786-4412-AFD1-0B86308B984F}"/>
              </a:ext>
            </a:extLst>
          </p:cNvPr>
          <p:cNvSpPr>
            <a:spLocks noGrp="1"/>
          </p:cNvSpPr>
          <p:nvPr>
            <p:ph idx="1"/>
          </p:nvPr>
        </p:nvSpPr>
        <p:spPr>
          <a:xfrm>
            <a:off x="1295400" y="1012723"/>
            <a:ext cx="9601200" cy="5191432"/>
          </a:xfrm>
        </p:spPr>
        <p:txBody>
          <a:bodyPr/>
          <a:lstStyle/>
          <a:p>
            <a:r>
              <a:rPr lang="cs-CZ" b="1" dirty="0"/>
              <a:t>Provádí se v 15 letech věku dále jedenkrát ročně</a:t>
            </a:r>
          </a:p>
          <a:p>
            <a:r>
              <a:rPr lang="cs-CZ" b="1" dirty="0"/>
              <a:t>Obsahem gynekologické preventivní prohlídky, je:</a:t>
            </a:r>
          </a:p>
          <a:p>
            <a:pPr marL="972000">
              <a:lnSpc>
                <a:spcPct val="100000"/>
              </a:lnSpc>
              <a:spcBef>
                <a:spcPts val="400"/>
              </a:spcBef>
            </a:pPr>
            <a:r>
              <a:rPr lang="cs-CZ" b="1" dirty="0"/>
              <a:t>Anamnéza</a:t>
            </a:r>
          </a:p>
          <a:p>
            <a:pPr marL="972000">
              <a:lnSpc>
                <a:spcPct val="100000"/>
              </a:lnSpc>
              <a:spcBef>
                <a:spcPts val="400"/>
              </a:spcBef>
            </a:pPr>
            <a:r>
              <a:rPr lang="cs-CZ" b="1" dirty="0"/>
              <a:t>Prohlídka kůže a palpační vyšetření mízních uzlin v oblasti pohlavních orgánů</a:t>
            </a:r>
          </a:p>
          <a:p>
            <a:pPr marL="972000">
              <a:lnSpc>
                <a:spcPct val="100000"/>
              </a:lnSpc>
              <a:spcBef>
                <a:spcPts val="400"/>
              </a:spcBef>
            </a:pPr>
            <a:r>
              <a:rPr lang="cs-CZ" b="1" dirty="0"/>
              <a:t>Vyšetření v zrcadlech a kolposkopické vyšetření</a:t>
            </a:r>
          </a:p>
          <a:p>
            <a:pPr marL="972000">
              <a:lnSpc>
                <a:spcPct val="100000"/>
              </a:lnSpc>
              <a:spcBef>
                <a:spcPts val="400"/>
              </a:spcBef>
            </a:pPr>
            <a:r>
              <a:rPr lang="cs-CZ" b="1" dirty="0"/>
              <a:t>Odběr materiálu z děložního čípku k cytologickému vyšetření</a:t>
            </a:r>
          </a:p>
          <a:p>
            <a:pPr marL="972000">
              <a:lnSpc>
                <a:spcPct val="100000"/>
              </a:lnSpc>
              <a:spcBef>
                <a:spcPts val="400"/>
              </a:spcBef>
            </a:pPr>
            <a:r>
              <a:rPr lang="cs-CZ" b="1" dirty="0"/>
              <a:t>Palpační </a:t>
            </a:r>
            <a:r>
              <a:rPr lang="cs-CZ" b="1" dirty="0" err="1"/>
              <a:t>bimanuální</a:t>
            </a:r>
            <a:r>
              <a:rPr lang="cs-CZ" b="1" dirty="0"/>
              <a:t> vyšetření</a:t>
            </a:r>
          </a:p>
          <a:p>
            <a:pPr marL="972000">
              <a:lnSpc>
                <a:spcPct val="100000"/>
              </a:lnSpc>
              <a:spcBef>
                <a:spcPts val="400"/>
              </a:spcBef>
            </a:pPr>
            <a:r>
              <a:rPr lang="cs-CZ" b="1" dirty="0"/>
              <a:t>Vaginální ultrazvuk</a:t>
            </a:r>
          </a:p>
          <a:p>
            <a:pPr marL="972000">
              <a:lnSpc>
                <a:spcPct val="100000"/>
              </a:lnSpc>
              <a:spcBef>
                <a:spcPts val="400"/>
              </a:spcBef>
            </a:pPr>
            <a:r>
              <a:rPr lang="cs-CZ" b="1" dirty="0"/>
              <a:t>Nácvik </a:t>
            </a:r>
            <a:r>
              <a:rPr lang="cs-CZ" b="1" dirty="0" err="1"/>
              <a:t>samovyšetřování</a:t>
            </a:r>
            <a:r>
              <a:rPr lang="cs-CZ" b="1" dirty="0"/>
              <a:t> prsů </a:t>
            </a:r>
          </a:p>
          <a:p>
            <a:pPr marL="972000">
              <a:lnSpc>
                <a:spcPct val="100000"/>
              </a:lnSpc>
              <a:spcBef>
                <a:spcPts val="0"/>
              </a:spcBef>
            </a:pPr>
            <a:endParaRPr lang="cs-CZ" b="1" dirty="0"/>
          </a:p>
          <a:p>
            <a:pPr marL="972000">
              <a:lnSpc>
                <a:spcPct val="150000"/>
              </a:lnSpc>
            </a:pPr>
            <a:endParaRPr lang="cs-CZ" b="1" dirty="0"/>
          </a:p>
          <a:p>
            <a:endParaRPr lang="cs-CZ" dirty="0"/>
          </a:p>
        </p:txBody>
      </p:sp>
      <p:pic>
        <p:nvPicPr>
          <p:cNvPr id="4" name="Obrázek 3">
            <a:extLst>
              <a:ext uri="{FF2B5EF4-FFF2-40B4-BE49-F238E27FC236}">
                <a16:creationId xmlns:a16="http://schemas.microsoft.com/office/drawing/2014/main" id="{02CEEF4B-4022-4985-8A6E-B543C31BC04C}"/>
              </a:ext>
            </a:extLst>
          </p:cNvPr>
          <p:cNvPicPr>
            <a:picLocks noChangeAspect="1"/>
          </p:cNvPicPr>
          <p:nvPr/>
        </p:nvPicPr>
        <p:blipFill>
          <a:blip r:embed="rId2"/>
          <a:stretch>
            <a:fillRect/>
          </a:stretch>
        </p:blipFill>
        <p:spPr>
          <a:xfrm>
            <a:off x="7849148" y="4324941"/>
            <a:ext cx="3218967" cy="1688738"/>
          </a:xfrm>
          <a:prstGeom prst="rect">
            <a:avLst/>
          </a:prstGeom>
        </p:spPr>
      </p:pic>
    </p:spTree>
    <p:extLst>
      <p:ext uri="{BB962C8B-B14F-4D97-AF65-F5344CB8AC3E}">
        <p14:creationId xmlns:p14="http://schemas.microsoft.com/office/powerpoint/2010/main" val="152663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E38654-2EB6-45E6-82FA-A3E046453C4C}"/>
              </a:ext>
            </a:extLst>
          </p:cNvPr>
          <p:cNvSpPr>
            <a:spLocks noGrp="1"/>
          </p:cNvSpPr>
          <p:nvPr>
            <p:ph type="title"/>
          </p:nvPr>
        </p:nvSpPr>
        <p:spPr>
          <a:xfrm>
            <a:off x="1295400" y="213065"/>
            <a:ext cx="9601200" cy="807867"/>
          </a:xfrm>
        </p:spPr>
        <p:txBody>
          <a:bodyPr/>
          <a:lstStyle/>
          <a:p>
            <a:r>
              <a:rPr lang="cs-CZ" dirty="0"/>
              <a:t>Dentální prevence</a:t>
            </a:r>
          </a:p>
        </p:txBody>
      </p:sp>
      <p:sp>
        <p:nvSpPr>
          <p:cNvPr id="3" name="Zástupný symbol pro obsah 2">
            <a:extLst>
              <a:ext uri="{FF2B5EF4-FFF2-40B4-BE49-F238E27FC236}">
                <a16:creationId xmlns:a16="http://schemas.microsoft.com/office/drawing/2014/main" id="{3E2A4077-5223-4308-B231-D05521B31E5A}"/>
              </a:ext>
            </a:extLst>
          </p:cNvPr>
          <p:cNvSpPr>
            <a:spLocks noGrp="1"/>
          </p:cNvSpPr>
          <p:nvPr>
            <p:ph idx="1"/>
          </p:nvPr>
        </p:nvSpPr>
        <p:spPr>
          <a:xfrm>
            <a:off x="1295400" y="1238865"/>
            <a:ext cx="9601200" cy="5534797"/>
          </a:xfrm>
        </p:spPr>
        <p:txBody>
          <a:bodyPr>
            <a:normAutofit/>
          </a:bodyPr>
          <a:lstStyle/>
          <a:p>
            <a:r>
              <a:rPr lang="cs-CZ" dirty="0"/>
              <a:t>Dvakrát ročně hradí pojišťovna preventivní návštěvu u zubního lékaře. </a:t>
            </a:r>
          </a:p>
          <a:p>
            <a:r>
              <a:rPr lang="cs-CZ" b="1" dirty="0"/>
              <a:t>Preventivní prohlídky se mají konat 1x ročně</a:t>
            </a:r>
            <a:r>
              <a:rPr lang="cs-CZ" dirty="0"/>
              <a:t> s cca 11měsíčním odstupem, ale po 5 měsících od provedené preventivní prohlídky se může provést  ještě na tzv. pravidelná prohlídka bez přítomnosti problému.</a:t>
            </a:r>
          </a:p>
          <a:p>
            <a:pPr>
              <a:lnSpc>
                <a:spcPct val="150000"/>
              </a:lnSpc>
              <a:spcBef>
                <a:spcPts val="1200"/>
              </a:spcBef>
            </a:pPr>
            <a:r>
              <a:rPr lang="cs-CZ" dirty="0"/>
              <a:t>Lékař při preventivní prohlídce vyšetřuje:</a:t>
            </a:r>
          </a:p>
          <a:p>
            <a:pPr marL="3600000">
              <a:lnSpc>
                <a:spcPct val="100000"/>
              </a:lnSpc>
              <a:spcBef>
                <a:spcPts val="600"/>
              </a:spcBef>
            </a:pPr>
            <a:r>
              <a:rPr lang="cs-CZ" dirty="0"/>
              <a:t>Stav  chrupu a </a:t>
            </a:r>
            <a:r>
              <a:rPr lang="cs-CZ" dirty="0" err="1"/>
              <a:t>parodontu</a:t>
            </a:r>
            <a:r>
              <a:rPr lang="cs-CZ" dirty="0"/>
              <a:t>, sliznice a dalších tkání</a:t>
            </a:r>
          </a:p>
          <a:p>
            <a:pPr marL="3600000">
              <a:lnSpc>
                <a:spcPct val="100000"/>
              </a:lnSpc>
              <a:spcBef>
                <a:spcPts val="600"/>
              </a:spcBef>
            </a:pPr>
            <a:r>
              <a:rPr lang="cs-CZ" dirty="0"/>
              <a:t>Zjišťuje anomálie v postavení zubů a čelistí </a:t>
            </a:r>
          </a:p>
          <a:p>
            <a:pPr marL="3600000">
              <a:lnSpc>
                <a:spcPct val="100000"/>
              </a:lnSpc>
              <a:spcBef>
                <a:spcPts val="600"/>
              </a:spcBef>
            </a:pPr>
            <a:r>
              <a:rPr lang="cs-CZ" dirty="0" err="1"/>
              <a:t>Přednádorových</a:t>
            </a:r>
            <a:r>
              <a:rPr lang="cs-CZ" dirty="0"/>
              <a:t> či nádorových změnách                 a zaměřuje se na zjišťování změn v dutině ústní, které by mohly signalizovat  jiné onemocnění.</a:t>
            </a:r>
          </a:p>
          <a:p>
            <a:pPr marL="3600000">
              <a:lnSpc>
                <a:spcPct val="100000"/>
              </a:lnSpc>
              <a:spcBef>
                <a:spcPts val="600"/>
              </a:spcBef>
            </a:pPr>
            <a:r>
              <a:rPr lang="cs-CZ" dirty="0"/>
              <a:t> Má také pacientovi odstranit zubní kámen </a:t>
            </a:r>
          </a:p>
          <a:p>
            <a:pPr marL="3600000">
              <a:lnSpc>
                <a:spcPct val="100000"/>
              </a:lnSpc>
              <a:spcBef>
                <a:spcPts val="600"/>
              </a:spcBef>
            </a:pPr>
            <a:r>
              <a:rPr lang="cs-CZ" dirty="0"/>
              <a:t>Poučit ho o udržování správné ústní a zubní hygieny</a:t>
            </a:r>
          </a:p>
          <a:p>
            <a:endParaRPr lang="cs-CZ" dirty="0"/>
          </a:p>
        </p:txBody>
      </p:sp>
      <p:pic>
        <p:nvPicPr>
          <p:cNvPr id="4" name="Obrázek 3">
            <a:extLst>
              <a:ext uri="{FF2B5EF4-FFF2-40B4-BE49-F238E27FC236}">
                <a16:creationId xmlns:a16="http://schemas.microsoft.com/office/drawing/2014/main" id="{A50AE9EF-0B13-4112-A1D1-C30D4C918843}"/>
              </a:ext>
            </a:extLst>
          </p:cNvPr>
          <p:cNvPicPr>
            <a:picLocks noChangeAspect="1"/>
          </p:cNvPicPr>
          <p:nvPr/>
        </p:nvPicPr>
        <p:blipFill>
          <a:blip r:embed="rId2"/>
          <a:stretch>
            <a:fillRect/>
          </a:stretch>
        </p:blipFill>
        <p:spPr>
          <a:xfrm>
            <a:off x="167149" y="3343895"/>
            <a:ext cx="4389120" cy="2927509"/>
          </a:xfrm>
          <a:prstGeom prst="rect">
            <a:avLst/>
          </a:prstGeom>
        </p:spPr>
      </p:pic>
    </p:spTree>
    <p:extLst>
      <p:ext uri="{BB962C8B-B14F-4D97-AF65-F5344CB8AC3E}">
        <p14:creationId xmlns:p14="http://schemas.microsoft.com/office/powerpoint/2010/main" val="378649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3A7613-516A-4B92-A76A-C3FC22A5994E}"/>
              </a:ext>
            </a:extLst>
          </p:cNvPr>
          <p:cNvSpPr>
            <a:spLocks noGrp="1"/>
          </p:cNvSpPr>
          <p:nvPr>
            <p:ph type="title"/>
          </p:nvPr>
        </p:nvSpPr>
        <p:spPr/>
        <p:txBody>
          <a:bodyPr/>
          <a:lstStyle/>
          <a:p>
            <a:r>
              <a:rPr lang="cs-CZ" dirty="0"/>
              <a:t>Dentální hygiena</a:t>
            </a:r>
          </a:p>
        </p:txBody>
      </p:sp>
      <p:sp>
        <p:nvSpPr>
          <p:cNvPr id="3" name="Zástupný symbol pro obsah 2">
            <a:extLst>
              <a:ext uri="{FF2B5EF4-FFF2-40B4-BE49-F238E27FC236}">
                <a16:creationId xmlns:a16="http://schemas.microsoft.com/office/drawing/2014/main" id="{82969D88-B6CE-446A-848B-EEC0A96F1F3F}"/>
              </a:ext>
            </a:extLst>
          </p:cNvPr>
          <p:cNvSpPr>
            <a:spLocks noGrp="1"/>
          </p:cNvSpPr>
          <p:nvPr>
            <p:ph idx="1"/>
          </p:nvPr>
        </p:nvSpPr>
        <p:spPr/>
        <p:txBody>
          <a:bodyPr/>
          <a:lstStyle/>
          <a:p>
            <a:r>
              <a:rPr lang="cs-CZ" dirty="0">
                <a:solidFill>
                  <a:srgbClr val="FF0000"/>
                </a:solidFill>
              </a:rPr>
              <a:t>Má preventivní a léčebný charakter. </a:t>
            </a:r>
          </a:p>
          <a:p>
            <a:r>
              <a:rPr lang="cs-CZ" b="1" dirty="0"/>
              <a:t>Smyslem dentální hygieny je předcházet onemocněním dutiny ústní (zubnímu kazu, zánětu dásní, paradontóze)</a:t>
            </a:r>
          </a:p>
          <a:p>
            <a:r>
              <a:rPr lang="cs-CZ" b="1" dirty="0"/>
              <a:t>Dentální hygienistka  profesionálně vyčistí zuby, odstraní zubní kámen, bakterie a další povlaky, na závěr může zuby vybělit. </a:t>
            </a:r>
          </a:p>
          <a:p>
            <a:r>
              <a:rPr lang="cs-CZ" b="1" dirty="0"/>
              <a:t>Dále klientovi ukáže, jak si správně a efektivně čistit zuby.</a:t>
            </a:r>
          </a:p>
          <a:p>
            <a:endParaRPr lang="cs-CZ" dirty="0"/>
          </a:p>
        </p:txBody>
      </p:sp>
      <p:pic>
        <p:nvPicPr>
          <p:cNvPr id="4" name="Obrázek 3">
            <a:extLst>
              <a:ext uri="{FF2B5EF4-FFF2-40B4-BE49-F238E27FC236}">
                <a16:creationId xmlns:a16="http://schemas.microsoft.com/office/drawing/2014/main" id="{1E8EEFB3-11B8-4FC9-9550-92F37903F9B0}"/>
              </a:ext>
            </a:extLst>
          </p:cNvPr>
          <p:cNvPicPr>
            <a:picLocks noChangeAspect="1"/>
          </p:cNvPicPr>
          <p:nvPr/>
        </p:nvPicPr>
        <p:blipFill>
          <a:blip r:embed="rId2"/>
          <a:stretch>
            <a:fillRect/>
          </a:stretch>
        </p:blipFill>
        <p:spPr>
          <a:xfrm>
            <a:off x="8571731" y="423862"/>
            <a:ext cx="2619375" cy="1743075"/>
          </a:xfrm>
          <a:prstGeom prst="rect">
            <a:avLst/>
          </a:prstGeom>
        </p:spPr>
      </p:pic>
    </p:spTree>
    <p:extLst>
      <p:ext uri="{BB962C8B-B14F-4D97-AF65-F5344CB8AC3E}">
        <p14:creationId xmlns:p14="http://schemas.microsoft.com/office/powerpoint/2010/main" val="343242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0" y="82725"/>
            <a:ext cx="9601200" cy="984076"/>
          </a:xfrm>
        </p:spPr>
        <p:txBody>
          <a:bodyPr rtlCol="0"/>
          <a:lstStyle/>
          <a:p>
            <a:pPr rtl="0"/>
            <a:r>
              <a:rPr lang="cs-CZ" dirty="0"/>
              <a:t>Životní prostředí</a:t>
            </a:r>
          </a:p>
        </p:txBody>
      </p:sp>
      <p:sp>
        <p:nvSpPr>
          <p:cNvPr id="3" name="Zástupný symbol pro text 2"/>
          <p:cNvSpPr>
            <a:spLocks noGrp="1"/>
          </p:cNvSpPr>
          <p:nvPr>
            <p:ph type="body" idx="1"/>
          </p:nvPr>
        </p:nvSpPr>
        <p:spPr>
          <a:xfrm>
            <a:off x="1295400" y="1209368"/>
            <a:ext cx="4572000" cy="641350"/>
          </a:xfrm>
        </p:spPr>
        <p:txBody>
          <a:bodyPr rtlCol="0"/>
          <a:lstStyle/>
          <a:p>
            <a:pPr rtl="0"/>
            <a:r>
              <a:rPr lang="cs-CZ" dirty="0"/>
              <a:t>Makroprostředí</a:t>
            </a:r>
          </a:p>
        </p:txBody>
      </p:sp>
      <p:sp>
        <p:nvSpPr>
          <p:cNvPr id="4" name="Zástupný symbol pro obsah 3"/>
          <p:cNvSpPr>
            <a:spLocks noGrp="1"/>
          </p:cNvSpPr>
          <p:nvPr>
            <p:ph sz="half" idx="2"/>
          </p:nvPr>
        </p:nvSpPr>
        <p:spPr>
          <a:xfrm>
            <a:off x="1295400" y="1850718"/>
            <a:ext cx="4572000" cy="2445979"/>
          </a:xfrm>
        </p:spPr>
        <p:txBody>
          <a:bodyPr rtlCol="0"/>
          <a:lstStyle/>
          <a:p>
            <a:r>
              <a:rPr lang="cs-CZ" dirty="0"/>
              <a:t>Přírodní prostředí-kvalita ovzduší, půdy, vody</a:t>
            </a:r>
          </a:p>
          <a:p>
            <a:pPr marL="230400"/>
            <a:r>
              <a:rPr lang="cs-CZ" dirty="0"/>
              <a:t>Ekonomické prostředí</a:t>
            </a:r>
          </a:p>
          <a:p>
            <a:pPr marL="230400"/>
            <a:r>
              <a:rPr lang="cs-CZ" dirty="0"/>
              <a:t>Demografické prostředí</a:t>
            </a:r>
          </a:p>
          <a:p>
            <a:pPr marL="230400"/>
            <a:r>
              <a:rPr lang="cs-CZ" dirty="0"/>
              <a:t>Sociální a kulturní prostředí</a:t>
            </a:r>
          </a:p>
          <a:p>
            <a:endParaRPr lang="cs-CZ" dirty="0"/>
          </a:p>
          <a:p>
            <a:pPr rtl="0"/>
            <a:endParaRPr lang="cs-CZ" dirty="0"/>
          </a:p>
        </p:txBody>
      </p:sp>
      <p:sp>
        <p:nvSpPr>
          <p:cNvPr id="5" name="Zástupný symbol pro text 4"/>
          <p:cNvSpPr>
            <a:spLocks noGrp="1"/>
          </p:cNvSpPr>
          <p:nvPr>
            <p:ph type="body" sz="quarter" idx="3"/>
          </p:nvPr>
        </p:nvSpPr>
        <p:spPr/>
        <p:txBody>
          <a:bodyPr rtlCol="0"/>
          <a:lstStyle/>
          <a:p>
            <a:pPr rtl="0"/>
            <a:r>
              <a:rPr lang="cs-CZ" dirty="0"/>
              <a:t>Mikroprostředí</a:t>
            </a:r>
          </a:p>
        </p:txBody>
      </p:sp>
      <p:sp>
        <p:nvSpPr>
          <p:cNvPr id="6" name="Zástupný symbol pro obsah 5"/>
          <p:cNvSpPr>
            <a:spLocks noGrp="1"/>
          </p:cNvSpPr>
          <p:nvPr>
            <p:ph sz="quarter" idx="4"/>
          </p:nvPr>
        </p:nvSpPr>
        <p:spPr/>
        <p:txBody>
          <a:bodyPr rtlCol="0"/>
          <a:lstStyle/>
          <a:p>
            <a:pPr marL="230400"/>
            <a:r>
              <a:rPr lang="cs-CZ" dirty="0"/>
              <a:t>Rodina</a:t>
            </a:r>
          </a:p>
          <a:p>
            <a:pPr marL="230400"/>
            <a:r>
              <a:rPr lang="cs-CZ" dirty="0"/>
              <a:t>Bydlení</a:t>
            </a:r>
          </a:p>
          <a:p>
            <a:pPr marL="230400"/>
            <a:r>
              <a:rPr lang="cs-CZ" dirty="0"/>
              <a:t>Vzdělání</a:t>
            </a:r>
          </a:p>
          <a:p>
            <a:pPr marL="230400"/>
            <a:r>
              <a:rPr lang="cs-CZ" dirty="0"/>
              <a:t>Zaměstnání</a:t>
            </a:r>
          </a:p>
          <a:p>
            <a:pPr rtl="0"/>
            <a:endParaRPr lang="cs-CZ" dirty="0"/>
          </a:p>
        </p:txBody>
      </p:sp>
      <p:pic>
        <p:nvPicPr>
          <p:cNvPr id="7" name="Obrázek 6">
            <a:extLst>
              <a:ext uri="{FF2B5EF4-FFF2-40B4-BE49-F238E27FC236}">
                <a16:creationId xmlns:a16="http://schemas.microsoft.com/office/drawing/2014/main" id="{C6A3D12E-5D70-445A-B6D3-32852724D228}"/>
              </a:ext>
            </a:extLst>
          </p:cNvPr>
          <p:cNvPicPr>
            <a:picLocks noChangeAspect="1"/>
          </p:cNvPicPr>
          <p:nvPr/>
        </p:nvPicPr>
        <p:blipFill>
          <a:blip r:embed="rId3"/>
          <a:stretch>
            <a:fillRect/>
          </a:stretch>
        </p:blipFill>
        <p:spPr>
          <a:xfrm>
            <a:off x="329484" y="4088465"/>
            <a:ext cx="3714750" cy="2315528"/>
          </a:xfrm>
          <a:prstGeom prst="rect">
            <a:avLst/>
          </a:prstGeom>
        </p:spPr>
      </p:pic>
      <p:pic>
        <p:nvPicPr>
          <p:cNvPr id="8" name="Obrázek 7">
            <a:extLst>
              <a:ext uri="{FF2B5EF4-FFF2-40B4-BE49-F238E27FC236}">
                <a16:creationId xmlns:a16="http://schemas.microsoft.com/office/drawing/2014/main" id="{70AAA92B-0CAD-41F3-A681-A460E227C68F}"/>
              </a:ext>
            </a:extLst>
          </p:cNvPr>
          <p:cNvPicPr>
            <a:picLocks noChangeAspect="1"/>
          </p:cNvPicPr>
          <p:nvPr/>
        </p:nvPicPr>
        <p:blipFill>
          <a:blip r:embed="rId4"/>
          <a:stretch>
            <a:fillRect/>
          </a:stretch>
        </p:blipFill>
        <p:spPr>
          <a:xfrm>
            <a:off x="8271387" y="3877221"/>
            <a:ext cx="3163253" cy="2108835"/>
          </a:xfrm>
          <a:prstGeom prst="rect">
            <a:avLst/>
          </a:prstGeom>
        </p:spPr>
      </p:pic>
      <p:pic>
        <p:nvPicPr>
          <p:cNvPr id="9" name="Obrázek 8">
            <a:extLst>
              <a:ext uri="{FF2B5EF4-FFF2-40B4-BE49-F238E27FC236}">
                <a16:creationId xmlns:a16="http://schemas.microsoft.com/office/drawing/2014/main" id="{0FA6F019-D5FD-42C2-AEE3-BE98F3E2D249}"/>
              </a:ext>
            </a:extLst>
          </p:cNvPr>
          <p:cNvPicPr>
            <a:picLocks noChangeAspect="1"/>
          </p:cNvPicPr>
          <p:nvPr/>
        </p:nvPicPr>
        <p:blipFill>
          <a:blip r:embed="rId5"/>
          <a:stretch>
            <a:fillRect/>
          </a:stretch>
        </p:blipFill>
        <p:spPr>
          <a:xfrm>
            <a:off x="8271387" y="299027"/>
            <a:ext cx="2979420" cy="1678115"/>
          </a:xfrm>
          <a:prstGeom prst="rect">
            <a:avLst/>
          </a:prstGeom>
        </p:spPr>
      </p:pic>
    </p:spTree>
    <p:extLst>
      <p:ext uri="{BB962C8B-B14F-4D97-AF65-F5344CB8AC3E}">
        <p14:creationId xmlns:p14="http://schemas.microsoft.com/office/powerpoint/2010/main" val="390030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FC8B73-EB8A-434E-B65F-ADBF43E6BCA0}"/>
              </a:ext>
            </a:extLst>
          </p:cNvPr>
          <p:cNvSpPr>
            <a:spLocks noGrp="1"/>
          </p:cNvSpPr>
          <p:nvPr>
            <p:ph type="title"/>
          </p:nvPr>
        </p:nvSpPr>
        <p:spPr/>
        <p:txBody>
          <a:bodyPr/>
          <a:lstStyle/>
          <a:p>
            <a:r>
              <a:rPr lang="cs-CZ" dirty="0"/>
              <a:t>Ponaučení - žijme zdravě a preferujme</a:t>
            </a:r>
          </a:p>
        </p:txBody>
      </p:sp>
      <p:sp>
        <p:nvSpPr>
          <p:cNvPr id="3" name="Zástupný symbol pro obsah 2">
            <a:extLst>
              <a:ext uri="{FF2B5EF4-FFF2-40B4-BE49-F238E27FC236}">
                <a16:creationId xmlns:a16="http://schemas.microsoft.com/office/drawing/2014/main" id="{DD2884D9-8A27-4F56-A2AE-8F552EFC2100}"/>
              </a:ext>
            </a:extLst>
          </p:cNvPr>
          <p:cNvSpPr>
            <a:spLocks noGrp="1"/>
          </p:cNvSpPr>
          <p:nvPr>
            <p:ph idx="1"/>
          </p:nvPr>
        </p:nvSpPr>
        <p:spPr>
          <a:xfrm>
            <a:off x="1295400" y="2202426"/>
            <a:ext cx="9601200" cy="3588774"/>
          </a:xfrm>
        </p:spPr>
        <p:txBody>
          <a:bodyPr/>
          <a:lstStyle/>
          <a:p>
            <a:r>
              <a:rPr lang="cs-CZ" dirty="0"/>
              <a:t>Tělesnou pohodu</a:t>
            </a:r>
          </a:p>
          <a:p>
            <a:r>
              <a:rPr lang="cs-CZ" dirty="0"/>
              <a:t>Duševní pohodu</a:t>
            </a:r>
          </a:p>
          <a:p>
            <a:r>
              <a:rPr lang="cs-CZ" dirty="0"/>
              <a:t>Sociální pohodu</a:t>
            </a:r>
          </a:p>
        </p:txBody>
      </p:sp>
      <p:pic>
        <p:nvPicPr>
          <p:cNvPr id="4" name="Obrázek 3">
            <a:extLst>
              <a:ext uri="{FF2B5EF4-FFF2-40B4-BE49-F238E27FC236}">
                <a16:creationId xmlns:a16="http://schemas.microsoft.com/office/drawing/2014/main" id="{0AEE6211-0FCC-478C-B87D-5FDDD985A647}"/>
              </a:ext>
            </a:extLst>
          </p:cNvPr>
          <p:cNvPicPr>
            <a:picLocks noChangeAspect="1"/>
          </p:cNvPicPr>
          <p:nvPr/>
        </p:nvPicPr>
        <p:blipFill>
          <a:blip r:embed="rId2"/>
          <a:stretch>
            <a:fillRect/>
          </a:stretch>
        </p:blipFill>
        <p:spPr>
          <a:xfrm>
            <a:off x="4501946" y="1764506"/>
            <a:ext cx="6789420" cy="4243388"/>
          </a:xfrm>
          <a:prstGeom prst="rect">
            <a:avLst/>
          </a:prstGeom>
        </p:spPr>
      </p:pic>
    </p:spTree>
    <p:extLst>
      <p:ext uri="{BB962C8B-B14F-4D97-AF65-F5344CB8AC3E}">
        <p14:creationId xmlns:p14="http://schemas.microsoft.com/office/powerpoint/2010/main" val="119179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6140" y="488273"/>
            <a:ext cx="9600460" cy="861133"/>
          </a:xfrm>
        </p:spPr>
        <p:txBody>
          <a:bodyPr rtlCol="0"/>
          <a:lstStyle/>
          <a:p>
            <a:pPr rtl="0"/>
            <a:r>
              <a:rPr lang="cs-CZ" dirty="0"/>
              <a:t>Životní styl</a:t>
            </a:r>
          </a:p>
        </p:txBody>
      </p:sp>
      <p:sp>
        <p:nvSpPr>
          <p:cNvPr id="3" name="Zástupný symbol pro obsah 2"/>
          <p:cNvSpPr>
            <a:spLocks noGrp="1"/>
          </p:cNvSpPr>
          <p:nvPr>
            <p:ph idx="1"/>
          </p:nvPr>
        </p:nvSpPr>
        <p:spPr>
          <a:xfrm>
            <a:off x="1029810" y="1589103"/>
            <a:ext cx="9866790" cy="5610687"/>
          </a:xfrm>
        </p:spPr>
        <p:txBody>
          <a:bodyPr rtlCol="0">
            <a:normAutofit/>
          </a:bodyPr>
          <a:lstStyle/>
          <a:p>
            <a:pPr rtl="0"/>
            <a:r>
              <a:rPr lang="cs-CZ" dirty="0"/>
              <a:t>Pohybová aktivita</a:t>
            </a:r>
          </a:p>
          <a:p>
            <a:pPr rtl="0"/>
            <a:r>
              <a:rPr lang="cs-CZ" dirty="0"/>
              <a:t>Výživa</a:t>
            </a:r>
          </a:p>
          <a:p>
            <a:pPr rtl="0"/>
            <a:r>
              <a:rPr lang="cs-CZ" dirty="0"/>
              <a:t>Spánek</a:t>
            </a:r>
          </a:p>
          <a:p>
            <a:pPr rtl="0"/>
            <a:r>
              <a:rPr lang="cs-CZ" dirty="0"/>
              <a:t>Relaxace</a:t>
            </a:r>
          </a:p>
          <a:p>
            <a:pPr marL="230400"/>
            <a:r>
              <a:rPr lang="cs-CZ" dirty="0"/>
              <a:t>Abúzus návykových látek</a:t>
            </a:r>
          </a:p>
          <a:p>
            <a:pPr marL="435600" indent="0" rtl="0">
              <a:buNone/>
            </a:pPr>
            <a:endParaRPr lang="cs-CZ" dirty="0"/>
          </a:p>
          <a:p>
            <a:pPr marL="673200" indent="-514350" rtl="0">
              <a:buFont typeface="+mj-lt"/>
              <a:buAutoNum type="romanUcPeriod"/>
            </a:pPr>
            <a:endParaRPr lang="cs-CZ" dirty="0"/>
          </a:p>
          <a:p>
            <a:pPr marL="891000" indent="-457200" rtl="0">
              <a:buFont typeface="+mj-lt"/>
              <a:buAutoNum type="arabicPeriod"/>
            </a:pPr>
            <a:endParaRPr lang="cs-CZ" dirty="0"/>
          </a:p>
          <a:p>
            <a:pPr rtl="0"/>
            <a:endParaRPr lang="cs-CZ" dirty="0"/>
          </a:p>
        </p:txBody>
      </p:sp>
      <p:pic>
        <p:nvPicPr>
          <p:cNvPr id="4" name="Obrázek 3">
            <a:extLst>
              <a:ext uri="{FF2B5EF4-FFF2-40B4-BE49-F238E27FC236}">
                <a16:creationId xmlns:a16="http://schemas.microsoft.com/office/drawing/2014/main" id="{76A39269-43DB-4722-AD60-EB97F8F0B014}"/>
              </a:ext>
            </a:extLst>
          </p:cNvPr>
          <p:cNvPicPr>
            <a:picLocks noChangeAspect="1"/>
          </p:cNvPicPr>
          <p:nvPr/>
        </p:nvPicPr>
        <p:blipFill>
          <a:blip r:embed="rId3"/>
          <a:stretch>
            <a:fillRect/>
          </a:stretch>
        </p:blipFill>
        <p:spPr>
          <a:xfrm>
            <a:off x="5125064" y="393291"/>
            <a:ext cx="6339840" cy="6339840"/>
          </a:xfrm>
          <a:prstGeom prst="rect">
            <a:avLst/>
          </a:prstGeom>
        </p:spPr>
      </p:pic>
    </p:spTree>
    <p:extLst>
      <p:ext uri="{BB962C8B-B14F-4D97-AF65-F5344CB8AC3E}">
        <p14:creationId xmlns:p14="http://schemas.microsoft.com/office/powerpoint/2010/main" val="227022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0" y="390618"/>
            <a:ext cx="9601200" cy="867911"/>
          </a:xfrm>
        </p:spPr>
        <p:txBody>
          <a:bodyPr rtlCol="0">
            <a:normAutofit fontScale="90000"/>
          </a:bodyPr>
          <a:lstStyle/>
          <a:p>
            <a:r>
              <a:rPr lang="cs-CZ" dirty="0"/>
              <a:t>Rizika poškození zdraví – </a:t>
            </a:r>
            <a:br>
              <a:rPr lang="cs-CZ" dirty="0"/>
            </a:br>
            <a:r>
              <a:rPr lang="cs-CZ" dirty="0"/>
              <a:t>NEDOSTATEČNÁ POHYBOVÁ AKTIVITA</a:t>
            </a:r>
          </a:p>
        </p:txBody>
      </p:sp>
      <p:sp>
        <p:nvSpPr>
          <p:cNvPr id="3" name="Zástupný symbol pro obsah 2"/>
          <p:cNvSpPr>
            <a:spLocks noGrp="1"/>
          </p:cNvSpPr>
          <p:nvPr>
            <p:ph idx="1"/>
          </p:nvPr>
        </p:nvSpPr>
        <p:spPr>
          <a:xfrm>
            <a:off x="1295400" y="1573161"/>
            <a:ext cx="9601200" cy="4581833"/>
          </a:xfrm>
        </p:spPr>
        <p:txBody>
          <a:bodyPr rtlCol="0">
            <a:normAutofit/>
          </a:bodyPr>
          <a:lstStyle/>
          <a:p>
            <a:r>
              <a:rPr lang="cs-CZ" dirty="0"/>
              <a:t>Pravidelná tělesná aktivita v běžné životě velmi významně                          ovlivňuje zdraví člověka:</a:t>
            </a:r>
          </a:p>
          <a:p>
            <a:pPr marL="1022400">
              <a:lnSpc>
                <a:spcPct val="100000"/>
              </a:lnSpc>
              <a:spcBef>
                <a:spcPts val="0"/>
              </a:spcBef>
            </a:pPr>
            <a:r>
              <a:rPr lang="cs-CZ" dirty="0"/>
              <a:t>Pozitivní vliv na psychiku</a:t>
            </a:r>
          </a:p>
          <a:p>
            <a:pPr marL="1022400">
              <a:lnSpc>
                <a:spcPct val="100000"/>
              </a:lnSpc>
              <a:spcBef>
                <a:spcPts val="0"/>
              </a:spcBef>
            </a:pPr>
            <a:r>
              <a:rPr lang="cs-CZ" dirty="0"/>
              <a:t>Kontroluje hmotnost</a:t>
            </a:r>
          </a:p>
          <a:p>
            <a:pPr marL="1022400">
              <a:lnSpc>
                <a:spcPct val="100000"/>
              </a:lnSpc>
              <a:spcBef>
                <a:spcPts val="0"/>
              </a:spcBef>
            </a:pPr>
            <a:r>
              <a:rPr lang="cs-CZ" dirty="0"/>
              <a:t>Napomáhá ke zvládnutí stresu</a:t>
            </a:r>
          </a:p>
          <a:p>
            <a:pPr marL="1022400">
              <a:lnSpc>
                <a:spcPct val="100000"/>
              </a:lnSpc>
              <a:spcBef>
                <a:spcPts val="0"/>
              </a:spcBef>
            </a:pPr>
            <a:r>
              <a:rPr lang="cs-CZ" dirty="0"/>
              <a:t>Prevence endokrinních, kardiovaskulárních a nádorových onemocnění</a:t>
            </a:r>
          </a:p>
          <a:p>
            <a:pPr marL="230400">
              <a:lnSpc>
                <a:spcPct val="100000"/>
              </a:lnSpc>
            </a:pPr>
            <a:r>
              <a:rPr lang="cs-CZ" dirty="0"/>
              <a:t>Nezbytné  minimum fyzické aktivity je 30 minut denně=3,5 hodiny týdně</a:t>
            </a:r>
          </a:p>
          <a:p>
            <a:pPr marL="3600000">
              <a:lnSpc>
                <a:spcPct val="100000"/>
              </a:lnSpc>
            </a:pPr>
            <a:r>
              <a:rPr lang="cs-CZ" dirty="0"/>
              <a:t>Každý by měl cvičit alespoň 3x týdně</a:t>
            </a:r>
          </a:p>
          <a:p>
            <a:pPr marL="3600000">
              <a:lnSpc>
                <a:spcPct val="100000"/>
              </a:lnSpc>
            </a:pPr>
            <a:r>
              <a:rPr lang="cs-CZ" dirty="0"/>
              <a:t>Rychlá chůze po dobu 1,5 hodiny týdně nebo plavání ¾ hodiny týdně snižuje riziko srdečních příhod</a:t>
            </a:r>
          </a:p>
          <a:p>
            <a:pPr marL="0" indent="0">
              <a:buNone/>
            </a:pPr>
            <a:endParaRPr lang="cs-CZ" dirty="0"/>
          </a:p>
          <a:p>
            <a:endParaRPr lang="cs-CZ" dirty="0"/>
          </a:p>
          <a:p>
            <a:pPr marL="435600" indent="0" rtl="0">
              <a:buNone/>
            </a:pPr>
            <a:endParaRPr lang="cs-CZ" dirty="0"/>
          </a:p>
          <a:p>
            <a:pPr marL="673200" indent="-514350" rtl="0">
              <a:buFont typeface="+mj-lt"/>
              <a:buAutoNum type="romanUcPeriod"/>
            </a:pPr>
            <a:endParaRPr lang="cs-CZ" dirty="0"/>
          </a:p>
          <a:p>
            <a:pPr marL="891000" indent="-457200" rtl="0">
              <a:buFont typeface="+mj-lt"/>
              <a:buAutoNum type="arabicPeriod"/>
            </a:pPr>
            <a:endParaRPr lang="cs-CZ" dirty="0"/>
          </a:p>
          <a:p>
            <a:pPr rtl="0"/>
            <a:endParaRPr lang="cs-CZ" dirty="0"/>
          </a:p>
        </p:txBody>
      </p:sp>
      <p:pic>
        <p:nvPicPr>
          <p:cNvPr id="4" name="Obrázek 3">
            <a:extLst>
              <a:ext uri="{FF2B5EF4-FFF2-40B4-BE49-F238E27FC236}">
                <a16:creationId xmlns:a16="http://schemas.microsoft.com/office/drawing/2014/main" id="{68118518-223D-4E35-9DD8-6C9EECE84A3C}"/>
              </a:ext>
            </a:extLst>
          </p:cNvPr>
          <p:cNvPicPr>
            <a:picLocks noChangeAspect="1"/>
          </p:cNvPicPr>
          <p:nvPr/>
        </p:nvPicPr>
        <p:blipFill rotWithShape="1">
          <a:blip r:embed="rId3"/>
          <a:srcRect l="17177" t="27104" r="19167" b="14579"/>
          <a:stretch/>
        </p:blipFill>
        <p:spPr>
          <a:xfrm>
            <a:off x="8438825" y="-14748"/>
            <a:ext cx="3841665" cy="2639591"/>
          </a:xfrm>
          <a:prstGeom prst="rect">
            <a:avLst/>
          </a:prstGeom>
        </p:spPr>
      </p:pic>
      <p:pic>
        <p:nvPicPr>
          <p:cNvPr id="5" name="Obrázek 4">
            <a:extLst>
              <a:ext uri="{FF2B5EF4-FFF2-40B4-BE49-F238E27FC236}">
                <a16:creationId xmlns:a16="http://schemas.microsoft.com/office/drawing/2014/main" id="{4B08EB3B-1ADB-4183-AF65-AA0F152B1A5F}"/>
              </a:ext>
            </a:extLst>
          </p:cNvPr>
          <p:cNvPicPr>
            <a:picLocks noChangeAspect="1"/>
          </p:cNvPicPr>
          <p:nvPr/>
        </p:nvPicPr>
        <p:blipFill>
          <a:blip r:embed="rId4"/>
          <a:stretch>
            <a:fillRect/>
          </a:stretch>
        </p:blipFill>
        <p:spPr>
          <a:xfrm>
            <a:off x="95095" y="4000500"/>
            <a:ext cx="4371975" cy="2857500"/>
          </a:xfrm>
          <a:prstGeom prst="rect">
            <a:avLst/>
          </a:prstGeom>
        </p:spPr>
      </p:pic>
    </p:spTree>
    <p:extLst>
      <p:ext uri="{BB962C8B-B14F-4D97-AF65-F5344CB8AC3E}">
        <p14:creationId xmlns:p14="http://schemas.microsoft.com/office/powerpoint/2010/main" val="241735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osočtvercová mřížka 16:9">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8522_TF03031015.potx" id="{13CB7641-3C8D-47AD-ABC3-6627B513EE37}" vid="{9F888719-E45D-437C-AC8A-9F342DA13058}"/>
    </a:ext>
  </a:extLst>
</a:theme>
</file>

<file path=ppt/theme/theme2.xml><?xml version="1.0" encoding="utf-8"?>
<a:theme xmlns:a="http://schemas.openxmlformats.org/drawingml/2006/main" name="Motiv Offic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Firemní prezentace s kosočtvercovou mřížkou (širokoúhlý formát)</Template>
  <TotalTime>2753</TotalTime>
  <Words>5328</Words>
  <Application>Microsoft Office PowerPoint</Application>
  <PresentationFormat>Širokoúhlá obrazovka</PresentationFormat>
  <Paragraphs>528</Paragraphs>
  <Slides>70</Slides>
  <Notes>20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70</vt:i4>
      </vt:variant>
    </vt:vector>
  </HeadingPairs>
  <TitlesOfParts>
    <vt:vector size="73" baseType="lpstr">
      <vt:lpstr>Arial</vt:lpstr>
      <vt:lpstr>Wingdings</vt:lpstr>
      <vt:lpstr>Kosočtvercová mřížka 16:9</vt:lpstr>
      <vt:lpstr> Zdravotní gramotnost Zdravotní výchova</vt:lpstr>
      <vt:lpstr>Pojetí zdraví, vnímání zdraví</vt:lpstr>
      <vt:lpstr>Pojetí nemoci</vt:lpstr>
      <vt:lpstr>Determinanty zdraví</vt:lpstr>
      <vt:lpstr>Zdravotní péče</vt:lpstr>
      <vt:lpstr>Genetické vlivy</vt:lpstr>
      <vt:lpstr>Životní prostředí</vt:lpstr>
      <vt:lpstr>Životní styl</vt:lpstr>
      <vt:lpstr>Rizika poškození zdraví –  NEDOSTATEČNÁ POHYBOVÁ AKTIVITA</vt:lpstr>
      <vt:lpstr>Nástroje modifikace postojů občanů k zařazení tělesné aktivity do běžného života</vt:lpstr>
      <vt:lpstr>Rizika poškození zdraví – NEVHODNÁ VÝŽIVA</vt:lpstr>
      <vt:lpstr>OBEZITA</vt:lpstr>
      <vt:lpstr>Obecné zásady výživy</vt:lpstr>
      <vt:lpstr>Rizika poškození zdraví - STRES</vt:lpstr>
      <vt:lpstr>Rizika poškození zdraví - STRES</vt:lpstr>
      <vt:lpstr>Rizika poškození zdraví - STRES</vt:lpstr>
      <vt:lpstr>Stres v dětském věku</vt:lpstr>
      <vt:lpstr>Co nejčastěji způsobuje stres u dětí? </vt:lpstr>
      <vt:lpstr>Příznaky stresu </vt:lpstr>
      <vt:lpstr>Zvládání stresu</vt:lpstr>
      <vt:lpstr>Zvládání stresu</vt:lpstr>
      <vt:lpstr>ÚRAZY v dětském věku</vt:lpstr>
      <vt:lpstr>Nejčastější příčiny úrazů</vt:lpstr>
      <vt:lpstr>Typy úrazů</vt:lpstr>
      <vt:lpstr>Prevence úrazů</vt:lpstr>
      <vt:lpstr>TÝRÁNÍ, ZANEDBÁVÁNÍ A ZNEUŽÍVÁNÍ DĚTÍ</vt:lpstr>
      <vt:lpstr>Formy syndromu CAN  – FYZICKÉ TÝRÁNÍ</vt:lpstr>
      <vt:lpstr>Formy syndromu CAN – PSYCHICKÉ TÝRÁNÍ</vt:lpstr>
      <vt:lpstr>Formy syndromu CAN – SEXUÁLNÍ TÝRÁNÍ  A ZNEUŽÍVÁNÍ</vt:lpstr>
      <vt:lpstr>Formy syndromu CAN – ZANEDBÁVÁNÍ PÉČE</vt:lpstr>
      <vt:lpstr>Postup při podezření na CAN </vt:lpstr>
      <vt:lpstr>Zvláštní formy syndromu CAN</vt:lpstr>
      <vt:lpstr>Zvláštní formy syndromu CAN</vt:lpstr>
      <vt:lpstr>ŠIKANA</vt:lpstr>
      <vt:lpstr>Charakteristika aktérů šikany</vt:lpstr>
      <vt:lpstr>Stádia šikany</vt:lpstr>
      <vt:lpstr>Stádia šikany</vt:lpstr>
      <vt:lpstr>Dopad na zúčastněné</vt:lpstr>
      <vt:lpstr>Typy šikany</vt:lpstr>
      <vt:lpstr>Rizika poškození zdraví - KOUŘENÍ</vt:lpstr>
      <vt:lpstr>Podíl současných denních kuřáků</vt:lpstr>
      <vt:lpstr>Rizika poškození zdraví - ALKOHOL</vt:lpstr>
      <vt:lpstr>Konzumace alkoholu – mezinárodní srovnávání</vt:lpstr>
      <vt:lpstr>Rizika poškození zdraví  – NELEGÁLNÍ DROGY</vt:lpstr>
      <vt:lpstr>Rizika poškození zdraví – nelegální drogy</vt:lpstr>
      <vt:lpstr>Rizikové SEXUÁLNÍ CHOVÁNÍ</vt:lpstr>
      <vt:lpstr>Rizikové sexuální chování</vt:lpstr>
      <vt:lpstr>Rizikové sexuální chování</vt:lpstr>
      <vt:lpstr>Zdravotnická politika</vt:lpstr>
      <vt:lpstr>Světová zdravotnická organizace</vt:lpstr>
      <vt:lpstr>Strategický rámec rozvoje péče o zdraví v České republice do roku 2030</vt:lpstr>
      <vt:lpstr>Integrální ukazatele zdravotního stavu obyvatelstva</vt:lpstr>
      <vt:lpstr>Podstatná variabilita hodnot ukazatelů mezi regiony‘ v ČR</vt:lpstr>
      <vt:lpstr>Prevence</vt:lpstr>
      <vt:lpstr>Prevence nemocí, podpora a ochrana zdraví; zvyšování zdravotní gramotnosti</vt:lpstr>
      <vt:lpstr>Výchova ke zdraví</vt:lpstr>
      <vt:lpstr>Zásady výchovy ke zdraví</vt:lpstr>
      <vt:lpstr>Zaměření výchovy ke zdraví</vt:lpstr>
      <vt:lpstr>Metody výchovy ke zdraví</vt:lpstr>
      <vt:lpstr>Preventivní zdravotnické prohlídky</vt:lpstr>
      <vt:lpstr>Všeobecné preventivní zdravotnické prohlídky</vt:lpstr>
      <vt:lpstr>     OČKOVÁNÍ</vt:lpstr>
      <vt:lpstr>Všeobecné preventivní zdravotnické prohlídky</vt:lpstr>
      <vt:lpstr>Všeobecné preventivní zdravotnické prohlídky</vt:lpstr>
      <vt:lpstr>Screeningová vyšetření</vt:lpstr>
      <vt:lpstr>Oční vyšetření</vt:lpstr>
      <vt:lpstr>Preventivní gynekologické prohlídky</vt:lpstr>
      <vt:lpstr>Dentální prevence</vt:lpstr>
      <vt:lpstr>Dentální hygiena</vt:lpstr>
      <vt:lpstr>Ponaučení - žijme zdravě a preferujme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Zdraví</dc:title>
  <dc:creator>Mynaříková Eva, Mgr. Ph.D.</dc:creator>
  <cp:lastModifiedBy>Veronika Slováček Hagenová</cp:lastModifiedBy>
  <cp:revision>184</cp:revision>
  <dcterms:created xsi:type="dcterms:W3CDTF">2025-02-01T18:48:06Z</dcterms:created>
  <dcterms:modified xsi:type="dcterms:W3CDTF">2025-02-24T09:23:34Z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