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254"/>
  </p:notesMasterIdLst>
  <p:sldIdLst>
    <p:sldId id="535" r:id="rId5"/>
    <p:sldId id="318" r:id="rId6"/>
    <p:sldId id="319" r:id="rId7"/>
    <p:sldId id="257" r:id="rId8"/>
    <p:sldId id="258" r:id="rId9"/>
    <p:sldId id="320" r:id="rId10"/>
    <p:sldId id="259" r:id="rId11"/>
    <p:sldId id="321" r:id="rId12"/>
    <p:sldId id="322" r:id="rId13"/>
    <p:sldId id="323" r:id="rId14"/>
    <p:sldId id="324" r:id="rId15"/>
    <p:sldId id="260" r:id="rId16"/>
    <p:sldId id="325" r:id="rId17"/>
    <p:sldId id="326" r:id="rId18"/>
    <p:sldId id="348" r:id="rId19"/>
    <p:sldId id="349" r:id="rId20"/>
    <p:sldId id="538" r:id="rId21"/>
    <p:sldId id="545" r:id="rId22"/>
    <p:sldId id="537" r:id="rId23"/>
    <p:sldId id="540" r:id="rId24"/>
    <p:sldId id="539" r:id="rId25"/>
    <p:sldId id="350" r:id="rId26"/>
    <p:sldId id="536" r:id="rId27"/>
    <p:sldId id="353" r:id="rId28"/>
    <p:sldId id="355" r:id="rId29"/>
    <p:sldId id="327" r:id="rId30"/>
    <p:sldId id="547" r:id="rId31"/>
    <p:sldId id="328" r:id="rId32"/>
    <p:sldId id="329" r:id="rId33"/>
    <p:sldId id="330" r:id="rId34"/>
    <p:sldId id="332" r:id="rId35"/>
    <p:sldId id="331" r:id="rId36"/>
    <p:sldId id="333" r:id="rId37"/>
    <p:sldId id="334" r:id="rId38"/>
    <p:sldId id="541" r:id="rId39"/>
    <p:sldId id="335" r:id="rId40"/>
    <p:sldId id="336" r:id="rId41"/>
    <p:sldId id="337" r:id="rId42"/>
    <p:sldId id="339" r:id="rId43"/>
    <p:sldId id="340" r:id="rId44"/>
    <p:sldId id="341" r:id="rId45"/>
    <p:sldId id="344" r:id="rId46"/>
    <p:sldId id="345" r:id="rId47"/>
    <p:sldId id="347" r:id="rId48"/>
    <p:sldId id="354" r:id="rId49"/>
    <p:sldId id="357" r:id="rId50"/>
    <p:sldId id="358" r:id="rId51"/>
    <p:sldId id="359" r:id="rId52"/>
    <p:sldId id="361" r:id="rId53"/>
    <p:sldId id="360" r:id="rId54"/>
    <p:sldId id="362" r:id="rId55"/>
    <p:sldId id="363" r:id="rId56"/>
    <p:sldId id="364" r:id="rId57"/>
    <p:sldId id="365" r:id="rId58"/>
    <p:sldId id="369" r:id="rId59"/>
    <p:sldId id="370" r:id="rId60"/>
    <p:sldId id="543" r:id="rId61"/>
    <p:sldId id="542" r:id="rId62"/>
    <p:sldId id="366" r:id="rId63"/>
    <p:sldId id="371" r:id="rId64"/>
    <p:sldId id="372" r:id="rId65"/>
    <p:sldId id="367" r:id="rId66"/>
    <p:sldId id="368" r:id="rId67"/>
    <p:sldId id="261" r:id="rId68"/>
    <p:sldId id="262" r:id="rId69"/>
    <p:sldId id="263" r:id="rId70"/>
    <p:sldId id="266" r:id="rId71"/>
    <p:sldId id="267" r:id="rId72"/>
    <p:sldId id="313" r:id="rId73"/>
    <p:sldId id="268" r:id="rId74"/>
    <p:sldId id="269" r:id="rId75"/>
    <p:sldId id="273" r:id="rId76"/>
    <p:sldId id="274" r:id="rId77"/>
    <p:sldId id="275" r:id="rId78"/>
    <p:sldId id="270" r:id="rId79"/>
    <p:sldId id="271" r:id="rId80"/>
    <p:sldId id="272" r:id="rId81"/>
    <p:sldId id="373" r:id="rId82"/>
    <p:sldId id="544" r:id="rId83"/>
    <p:sldId id="374" r:id="rId84"/>
    <p:sldId id="375" r:id="rId85"/>
    <p:sldId id="376" r:id="rId86"/>
    <p:sldId id="377" r:id="rId87"/>
    <p:sldId id="378" r:id="rId88"/>
    <p:sldId id="379" r:id="rId89"/>
    <p:sldId id="380" r:id="rId90"/>
    <p:sldId id="381" r:id="rId91"/>
    <p:sldId id="382" r:id="rId92"/>
    <p:sldId id="383" r:id="rId93"/>
    <p:sldId id="384" r:id="rId94"/>
    <p:sldId id="386" r:id="rId95"/>
    <p:sldId id="387" r:id="rId96"/>
    <p:sldId id="388" r:id="rId97"/>
    <p:sldId id="389" r:id="rId98"/>
    <p:sldId id="546" r:id="rId99"/>
    <p:sldId id="391" r:id="rId100"/>
    <p:sldId id="392" r:id="rId101"/>
    <p:sldId id="393" r:id="rId102"/>
    <p:sldId id="394" r:id="rId103"/>
    <p:sldId id="549" r:id="rId104"/>
    <p:sldId id="395" r:id="rId105"/>
    <p:sldId id="396" r:id="rId106"/>
    <p:sldId id="397" r:id="rId107"/>
    <p:sldId id="398" r:id="rId108"/>
    <p:sldId id="548" r:id="rId109"/>
    <p:sldId id="399" r:id="rId110"/>
    <p:sldId id="400" r:id="rId111"/>
    <p:sldId id="401" r:id="rId112"/>
    <p:sldId id="550" r:id="rId113"/>
    <p:sldId id="402" r:id="rId114"/>
    <p:sldId id="403" r:id="rId115"/>
    <p:sldId id="404" r:id="rId116"/>
    <p:sldId id="405" r:id="rId117"/>
    <p:sldId id="408" r:id="rId118"/>
    <p:sldId id="406" r:id="rId119"/>
    <p:sldId id="410" r:id="rId120"/>
    <p:sldId id="409" r:id="rId121"/>
    <p:sldId id="412" r:id="rId122"/>
    <p:sldId id="411" r:id="rId123"/>
    <p:sldId id="551" r:id="rId124"/>
    <p:sldId id="413" r:id="rId125"/>
    <p:sldId id="552" r:id="rId126"/>
    <p:sldId id="414" r:id="rId127"/>
    <p:sldId id="415" r:id="rId128"/>
    <p:sldId id="416" r:id="rId129"/>
    <p:sldId id="417" r:id="rId130"/>
    <p:sldId id="418" r:id="rId131"/>
    <p:sldId id="419" r:id="rId132"/>
    <p:sldId id="420" r:id="rId133"/>
    <p:sldId id="422" r:id="rId134"/>
    <p:sldId id="423" r:id="rId135"/>
    <p:sldId id="424" r:id="rId136"/>
    <p:sldId id="425" r:id="rId137"/>
    <p:sldId id="426" r:id="rId138"/>
    <p:sldId id="427" r:id="rId139"/>
    <p:sldId id="429" r:id="rId140"/>
    <p:sldId id="428" r:id="rId141"/>
    <p:sldId id="431" r:id="rId142"/>
    <p:sldId id="555" r:id="rId143"/>
    <p:sldId id="433" r:id="rId144"/>
    <p:sldId id="432" r:id="rId145"/>
    <p:sldId id="434" r:id="rId146"/>
    <p:sldId id="435" r:id="rId147"/>
    <p:sldId id="436" r:id="rId148"/>
    <p:sldId id="437" r:id="rId149"/>
    <p:sldId id="438" r:id="rId150"/>
    <p:sldId id="439" r:id="rId151"/>
    <p:sldId id="440" r:id="rId152"/>
    <p:sldId id="554" r:id="rId153"/>
    <p:sldId id="441" r:id="rId154"/>
    <p:sldId id="443" r:id="rId155"/>
    <p:sldId id="442" r:id="rId156"/>
    <p:sldId id="444" r:id="rId157"/>
    <p:sldId id="445" r:id="rId158"/>
    <p:sldId id="446" r:id="rId159"/>
    <p:sldId id="447" r:id="rId160"/>
    <p:sldId id="448" r:id="rId161"/>
    <p:sldId id="449" r:id="rId162"/>
    <p:sldId id="553" r:id="rId163"/>
    <p:sldId id="450" r:id="rId164"/>
    <p:sldId id="451" r:id="rId165"/>
    <p:sldId id="452" r:id="rId166"/>
    <p:sldId id="453" r:id="rId167"/>
    <p:sldId id="454" r:id="rId168"/>
    <p:sldId id="455" r:id="rId169"/>
    <p:sldId id="556" r:id="rId170"/>
    <p:sldId id="557" r:id="rId171"/>
    <p:sldId id="559" r:id="rId172"/>
    <p:sldId id="560" r:id="rId173"/>
    <p:sldId id="558" r:id="rId174"/>
    <p:sldId id="562" r:id="rId175"/>
    <p:sldId id="563" r:id="rId176"/>
    <p:sldId id="564" r:id="rId177"/>
    <p:sldId id="565" r:id="rId178"/>
    <p:sldId id="456" r:id="rId179"/>
    <p:sldId id="457" r:id="rId180"/>
    <p:sldId id="458" r:id="rId181"/>
    <p:sldId id="459" r:id="rId182"/>
    <p:sldId id="460" r:id="rId183"/>
    <p:sldId id="461" r:id="rId184"/>
    <p:sldId id="462" r:id="rId185"/>
    <p:sldId id="464" r:id="rId186"/>
    <p:sldId id="463" r:id="rId187"/>
    <p:sldId id="465" r:id="rId188"/>
    <p:sldId id="466" r:id="rId189"/>
    <p:sldId id="468" r:id="rId190"/>
    <p:sldId id="470" r:id="rId191"/>
    <p:sldId id="471" r:id="rId192"/>
    <p:sldId id="472" r:id="rId193"/>
    <p:sldId id="473" r:id="rId194"/>
    <p:sldId id="474" r:id="rId195"/>
    <p:sldId id="475" r:id="rId196"/>
    <p:sldId id="476" r:id="rId197"/>
    <p:sldId id="477" r:id="rId198"/>
    <p:sldId id="479" r:id="rId199"/>
    <p:sldId id="481" r:id="rId200"/>
    <p:sldId id="484" r:id="rId201"/>
    <p:sldId id="482" r:id="rId202"/>
    <p:sldId id="483" r:id="rId203"/>
    <p:sldId id="485" r:id="rId204"/>
    <p:sldId id="486" r:id="rId205"/>
    <p:sldId id="487" r:id="rId206"/>
    <p:sldId id="488" r:id="rId207"/>
    <p:sldId id="490" r:id="rId208"/>
    <p:sldId id="489" r:id="rId209"/>
    <p:sldId id="491" r:id="rId210"/>
    <p:sldId id="493" r:id="rId211"/>
    <p:sldId id="492" r:id="rId212"/>
    <p:sldId id="494" r:id="rId213"/>
    <p:sldId id="495" r:id="rId214"/>
    <p:sldId id="496" r:id="rId215"/>
    <p:sldId id="497" r:id="rId216"/>
    <p:sldId id="498" r:id="rId217"/>
    <p:sldId id="499" r:id="rId218"/>
    <p:sldId id="500" r:id="rId219"/>
    <p:sldId id="501" r:id="rId220"/>
    <p:sldId id="502" r:id="rId221"/>
    <p:sldId id="503" r:id="rId222"/>
    <p:sldId id="504" r:id="rId223"/>
    <p:sldId id="505" r:id="rId224"/>
    <p:sldId id="507" r:id="rId225"/>
    <p:sldId id="506" r:id="rId226"/>
    <p:sldId id="508" r:id="rId227"/>
    <p:sldId id="509" r:id="rId228"/>
    <p:sldId id="510" r:id="rId229"/>
    <p:sldId id="511" r:id="rId230"/>
    <p:sldId id="512" r:id="rId231"/>
    <p:sldId id="513" r:id="rId232"/>
    <p:sldId id="514" r:id="rId233"/>
    <p:sldId id="515" r:id="rId234"/>
    <p:sldId id="516" r:id="rId235"/>
    <p:sldId id="517" r:id="rId236"/>
    <p:sldId id="518" r:id="rId237"/>
    <p:sldId id="519" r:id="rId238"/>
    <p:sldId id="520" r:id="rId239"/>
    <p:sldId id="521" r:id="rId240"/>
    <p:sldId id="522" r:id="rId241"/>
    <p:sldId id="523" r:id="rId242"/>
    <p:sldId id="524" r:id="rId243"/>
    <p:sldId id="526" r:id="rId244"/>
    <p:sldId id="525" r:id="rId245"/>
    <p:sldId id="527" r:id="rId246"/>
    <p:sldId id="528" r:id="rId247"/>
    <p:sldId id="529" r:id="rId248"/>
    <p:sldId id="530" r:id="rId249"/>
    <p:sldId id="531" r:id="rId250"/>
    <p:sldId id="532" r:id="rId251"/>
    <p:sldId id="533" r:id="rId252"/>
    <p:sldId id="534" r:id="rId253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DAECA088-42A9-4BB0-BB27-08143ABD892F}">
          <p14:sldIdLst/>
        </p14:section>
        <p14:section name="Oddíl bez názvu" id="{0E95049F-F742-4B01-A6AC-329CD95BC876}">
          <p14:sldIdLst>
            <p14:sldId id="535"/>
            <p14:sldId id="318"/>
            <p14:sldId id="319"/>
            <p14:sldId id="257"/>
            <p14:sldId id="258"/>
            <p14:sldId id="320"/>
            <p14:sldId id="259"/>
            <p14:sldId id="321"/>
            <p14:sldId id="322"/>
            <p14:sldId id="323"/>
            <p14:sldId id="324"/>
            <p14:sldId id="260"/>
            <p14:sldId id="325"/>
            <p14:sldId id="326"/>
            <p14:sldId id="348"/>
            <p14:sldId id="349"/>
            <p14:sldId id="538"/>
            <p14:sldId id="545"/>
            <p14:sldId id="537"/>
            <p14:sldId id="540"/>
            <p14:sldId id="539"/>
            <p14:sldId id="350"/>
            <p14:sldId id="536"/>
            <p14:sldId id="353"/>
            <p14:sldId id="355"/>
            <p14:sldId id="327"/>
            <p14:sldId id="547"/>
            <p14:sldId id="328"/>
            <p14:sldId id="329"/>
            <p14:sldId id="330"/>
            <p14:sldId id="332"/>
            <p14:sldId id="331"/>
            <p14:sldId id="333"/>
            <p14:sldId id="334"/>
            <p14:sldId id="541"/>
            <p14:sldId id="335"/>
            <p14:sldId id="336"/>
            <p14:sldId id="337"/>
            <p14:sldId id="339"/>
            <p14:sldId id="340"/>
            <p14:sldId id="341"/>
            <p14:sldId id="344"/>
            <p14:sldId id="345"/>
            <p14:sldId id="347"/>
            <p14:sldId id="354"/>
            <p14:sldId id="357"/>
            <p14:sldId id="358"/>
            <p14:sldId id="359"/>
            <p14:sldId id="361"/>
            <p14:sldId id="360"/>
            <p14:sldId id="362"/>
            <p14:sldId id="363"/>
            <p14:sldId id="364"/>
            <p14:sldId id="365"/>
            <p14:sldId id="369"/>
            <p14:sldId id="370"/>
            <p14:sldId id="543"/>
            <p14:sldId id="542"/>
            <p14:sldId id="366"/>
            <p14:sldId id="371"/>
            <p14:sldId id="372"/>
            <p14:sldId id="367"/>
            <p14:sldId id="368"/>
            <p14:sldId id="261"/>
            <p14:sldId id="262"/>
            <p14:sldId id="263"/>
            <p14:sldId id="266"/>
            <p14:sldId id="267"/>
            <p14:sldId id="313"/>
            <p14:sldId id="268"/>
            <p14:sldId id="269"/>
            <p14:sldId id="273"/>
            <p14:sldId id="274"/>
            <p14:sldId id="275"/>
            <p14:sldId id="270"/>
            <p14:sldId id="271"/>
            <p14:sldId id="272"/>
            <p14:sldId id="373"/>
            <p14:sldId id="544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6"/>
            <p14:sldId id="387"/>
            <p14:sldId id="388"/>
            <p14:sldId id="389"/>
            <p14:sldId id="546"/>
            <p14:sldId id="391"/>
            <p14:sldId id="392"/>
            <p14:sldId id="393"/>
            <p14:sldId id="394"/>
            <p14:sldId id="549"/>
            <p14:sldId id="395"/>
            <p14:sldId id="396"/>
            <p14:sldId id="397"/>
            <p14:sldId id="398"/>
            <p14:sldId id="548"/>
            <p14:sldId id="399"/>
            <p14:sldId id="400"/>
            <p14:sldId id="401"/>
            <p14:sldId id="550"/>
            <p14:sldId id="402"/>
            <p14:sldId id="403"/>
            <p14:sldId id="404"/>
            <p14:sldId id="405"/>
            <p14:sldId id="408"/>
            <p14:sldId id="406"/>
            <p14:sldId id="410"/>
            <p14:sldId id="409"/>
            <p14:sldId id="412"/>
            <p14:sldId id="411"/>
            <p14:sldId id="551"/>
            <p14:sldId id="413"/>
            <p14:sldId id="552"/>
            <p14:sldId id="414"/>
            <p14:sldId id="415"/>
            <p14:sldId id="416"/>
            <p14:sldId id="417"/>
            <p14:sldId id="418"/>
            <p14:sldId id="419"/>
            <p14:sldId id="420"/>
            <p14:sldId id="422"/>
            <p14:sldId id="423"/>
            <p14:sldId id="424"/>
            <p14:sldId id="425"/>
            <p14:sldId id="426"/>
            <p14:sldId id="427"/>
            <p14:sldId id="429"/>
            <p14:sldId id="428"/>
            <p14:sldId id="431"/>
            <p14:sldId id="555"/>
            <p14:sldId id="433"/>
            <p14:sldId id="432"/>
            <p14:sldId id="434"/>
            <p14:sldId id="435"/>
            <p14:sldId id="436"/>
            <p14:sldId id="437"/>
            <p14:sldId id="438"/>
            <p14:sldId id="439"/>
            <p14:sldId id="440"/>
            <p14:sldId id="554"/>
            <p14:sldId id="441"/>
            <p14:sldId id="443"/>
            <p14:sldId id="442"/>
            <p14:sldId id="444"/>
            <p14:sldId id="445"/>
            <p14:sldId id="446"/>
            <p14:sldId id="447"/>
            <p14:sldId id="448"/>
            <p14:sldId id="449"/>
            <p14:sldId id="553"/>
            <p14:sldId id="450"/>
            <p14:sldId id="451"/>
            <p14:sldId id="452"/>
            <p14:sldId id="453"/>
            <p14:sldId id="454"/>
            <p14:sldId id="455"/>
            <p14:sldId id="556"/>
            <p14:sldId id="557"/>
            <p14:sldId id="559"/>
            <p14:sldId id="560"/>
            <p14:sldId id="558"/>
            <p14:sldId id="562"/>
            <p14:sldId id="563"/>
            <p14:sldId id="564"/>
            <p14:sldId id="565"/>
            <p14:sldId id="456"/>
            <p14:sldId id="457"/>
            <p14:sldId id="458"/>
            <p14:sldId id="459"/>
            <p14:sldId id="460"/>
            <p14:sldId id="461"/>
            <p14:sldId id="462"/>
            <p14:sldId id="464"/>
            <p14:sldId id="463"/>
            <p14:sldId id="465"/>
            <p14:sldId id="466"/>
            <p14:sldId id="468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9"/>
            <p14:sldId id="481"/>
            <p14:sldId id="484"/>
            <p14:sldId id="482"/>
            <p14:sldId id="483"/>
            <p14:sldId id="485"/>
            <p14:sldId id="486"/>
            <p14:sldId id="487"/>
            <p14:sldId id="488"/>
            <p14:sldId id="490"/>
            <p14:sldId id="489"/>
            <p14:sldId id="491"/>
            <p14:sldId id="493"/>
            <p14:sldId id="492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02"/>
            <p14:sldId id="503"/>
            <p14:sldId id="504"/>
            <p14:sldId id="505"/>
            <p14:sldId id="507"/>
            <p14:sldId id="506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524"/>
            <p14:sldId id="526"/>
            <p14:sldId id="525"/>
            <p14:sldId id="527"/>
            <p14:sldId id="528"/>
            <p14:sldId id="529"/>
            <p14:sldId id="530"/>
            <p14:sldId id="531"/>
            <p14:sldId id="532"/>
            <p14:sldId id="533"/>
            <p14:sldId id="5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51340B-23A4-48BA-AE93-DB4959AADC0A}" v="16" dt="2025-02-07T19:46:56.2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3" autoAdjust="0"/>
    <p:restoredTop sz="94660"/>
  </p:normalViewPr>
  <p:slideViewPr>
    <p:cSldViewPr snapToGrid="0">
      <p:cViewPr>
        <p:scale>
          <a:sx n="90" d="100"/>
          <a:sy n="90" d="100"/>
        </p:scale>
        <p:origin x="1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58" Type="http://schemas.openxmlformats.org/officeDocument/2006/relationships/tableStyles" Target="tableStyles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slide" Target="slides/slide244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59" Type="http://schemas.microsoft.com/office/2015/10/relationships/revisionInfo" Target="revisionInfo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39" Type="http://schemas.openxmlformats.org/officeDocument/2006/relationships/slide" Target="slides/slide235.xml"/><Relationship Id="rId250" Type="http://schemas.openxmlformats.org/officeDocument/2006/relationships/slide" Target="slides/slide246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240" Type="http://schemas.openxmlformats.org/officeDocument/2006/relationships/slide" Target="slides/slide236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230" Type="http://schemas.openxmlformats.org/officeDocument/2006/relationships/slide" Target="slides/slide226.xml"/><Relationship Id="rId251" Type="http://schemas.openxmlformats.org/officeDocument/2006/relationships/slide" Target="slides/slide247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220" Type="http://schemas.openxmlformats.org/officeDocument/2006/relationships/slide" Target="slides/slide216.xml"/><Relationship Id="rId241" Type="http://schemas.openxmlformats.org/officeDocument/2006/relationships/slide" Target="slides/slide23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78" Type="http://schemas.openxmlformats.org/officeDocument/2006/relationships/slide" Target="slides/slide74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64" Type="http://schemas.openxmlformats.org/officeDocument/2006/relationships/slide" Target="slides/slide160.xml"/><Relationship Id="rId185" Type="http://schemas.openxmlformats.org/officeDocument/2006/relationships/slide" Target="slides/slide181.xml"/><Relationship Id="rId9" Type="http://schemas.openxmlformats.org/officeDocument/2006/relationships/slide" Target="slides/slide5.xml"/><Relationship Id="rId210" Type="http://schemas.openxmlformats.org/officeDocument/2006/relationships/slide" Target="slides/slide206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notesMaster" Target="notesMasters/notesMaster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55" Type="http://schemas.openxmlformats.org/officeDocument/2006/relationships/presProps" Target="presProps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256" Type="http://schemas.openxmlformats.org/officeDocument/2006/relationships/viewProps" Target="viewProps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5" Type="http://schemas.openxmlformats.org/officeDocument/2006/relationships/slide" Target="slides/slide221.xml"/><Relationship Id="rId246" Type="http://schemas.openxmlformats.org/officeDocument/2006/relationships/slide" Target="slides/slide242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94" Type="http://schemas.openxmlformats.org/officeDocument/2006/relationships/slide" Target="slides/slide90.xml"/><Relationship Id="rId148" Type="http://schemas.openxmlformats.org/officeDocument/2006/relationships/slide" Target="slides/slide144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9195F-F94E-4F92-B171-3AF012AC8269}" type="datetimeFigureOut">
              <a:rPr lang="cs-CZ" smtClean="0"/>
              <a:t>26.01.2025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5F686-5D93-469C-9B73-CB6EF717C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220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2386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11265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47928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55754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27262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115735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69467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62580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460725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B4A88-78CC-297D-EC53-367B9DE42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114F0A7-D5F4-CE3B-697B-685CC81C8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F9F7D9D-7768-381D-1770-5571AC0C4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046EAF9-F395-7584-655B-C6787317D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80714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04798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44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17043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7342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28644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5359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18008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61165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65394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67414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2D602-CB59-BF4B-C334-FADFDBF25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102FA74-6584-56BF-E541-7E5C9C1EF2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13CBF6F-EFFB-F442-8CCF-A0670311E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BFB2EE3-FB86-C2C8-994D-C8886FC4B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08392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677108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0975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251C4-30DD-2F0C-9CF2-3C7F05903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111FEA5-0B3B-DF98-118B-1BFDFE387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22106AD-F466-72E1-FEE5-60C178E33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D9A16E-33A0-9165-B6F8-67DBBD49F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04744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983655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11837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537597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60252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2587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4954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81419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1452B-E447-E9D8-F57C-2A0753290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8C828BD-34EA-7273-D300-7932F97D0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E250496-C736-E6C6-3086-1D97D20A29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EFD2B2-5F68-9F40-DF1C-E57B563E5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48477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893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175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93120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026761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80398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39841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37080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4EF1C-7266-79B0-110F-E9F8A51F0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6B2963D-11D3-0608-1EEC-2D93B960E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AAD8C4A-A1B0-DEF8-1BB1-1F20374F1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2477E0-CC30-0C73-FED3-31A6F998F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29560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6CBE9-CF10-E775-EC14-2EB866587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B017416-5DED-4F2D-14A2-49C9DFD1C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2D919E7-C15D-A0FC-20A6-64938E6D6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EA32850-8851-B7C0-1CE6-271C2BC189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80997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6EE81-67E0-7E3F-095A-4774C383A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92514EA-5CE0-D797-AF91-F780A43C1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7AEE48D-CFEE-128E-024E-016C1D234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5E94473-A9F7-7D16-321D-3F4060C92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5F686-5D93-469C-9B73-CB6EF717CCD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9023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85DC-87FC-1C60-4551-3CC757B89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0B7AF78-70B9-4CD8-9BEF-CEE1D6D423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9322D23-CAFB-5C2F-4BF6-85ED71DDB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E2BC06F-ED16-9F4C-2178-15F638339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5F686-5D93-469C-9B73-CB6EF717CCD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7272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E0FDA-3A1E-757E-E9FF-2C1376CF8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A659D19-CD53-20D8-B01D-6A857643A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5C14E24-77EC-9422-A678-FB514956C1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780067-78C9-1B33-1342-1152E9528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49234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A3CF7-2AA5-575A-E0E2-FC819D8F6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F0A693A-F780-7BD6-DF55-E66F1BD0C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0A8C72B-670B-7802-14D0-FB1C7FB2D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4BD1BF-D6B6-2E36-0DD9-54A2BFF403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5F686-5D93-469C-9B73-CB6EF717CCD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859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D1EA4-C324-DB13-5827-D44396FD7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703C96A-1902-37E3-0148-390AF83B2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1943A3E-E08E-3BBE-884A-1AC0C8361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69A985D-22C0-9C6A-9AF7-0BCCFCCAF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1333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AA5BF-48FC-B006-9BBA-9EAB21267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90FD5FB-82C9-7F70-312E-B01A15D854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1ED9649-19E8-E0BF-7925-96B76271C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DD52F07-733F-4A8C-5DB5-AB08899858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5F686-5D93-469C-9B73-CB6EF717CCD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23276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B19AF-95BA-D791-E54D-814A75580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7C8F5D5-071B-5B35-1C84-0CE9E5C46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62E6FA7-9BA4-9175-BCF1-BDB96A58B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B6CFD0-0370-C2CB-A44C-4C3B5A023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5F686-5D93-469C-9B73-CB6EF717CCD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1147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ACFB0-280F-2BED-7DD9-B57E25CB1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FBD076-1331-0AD2-6AD3-3091E0E86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0D114C6-F245-6FAF-6DED-28CEE6AB4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8A29EA-C16F-9EF2-9085-F4120C0665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5F686-5D93-469C-9B73-CB6EF717CCD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145786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59497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20068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116665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03291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3009845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38283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264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742935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46620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046496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72348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2379865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778519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950383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53111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0023398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58801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398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98599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684687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066949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2850848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96445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593296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197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6448554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621085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199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181754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200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928834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201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7831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587840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202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721472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203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643798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204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644109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205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2940238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206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455241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207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7029792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208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0644649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209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85957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074922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588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822793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498665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0598972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597605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620364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255647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994302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130268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4258720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996641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970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550681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972958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3713227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852186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3071379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970417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55863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7410312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208006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46421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979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1535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251C4-30DD-2F0C-9CF2-3C7F05903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111FEA5-0B3B-DF98-118B-1BFDFE387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22106AD-F466-72E1-FEE5-60C178E33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D9A16E-33A0-9165-B6F8-67DBBD49F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047446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904817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928487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144899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000733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840838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288446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659898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366973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59517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350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6740878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164959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657542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982628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274034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056303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3885810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2578775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17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299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757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242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519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2642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6641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5221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625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962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845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810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8639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49976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117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29030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6350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9480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9572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385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1888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1609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2135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3419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22474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6164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8552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77007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7074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01821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515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2726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9460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8804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4672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0633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9742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3520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79368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8123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30380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9697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19579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56658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0770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6866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5CA04-86D4-C6F0-5F05-E8171527D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FDD6203-AB1D-C577-DA0E-D5FE7C279F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26E9531-173C-FA2E-FF8B-D7A6530D1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10DA07-FBAC-111A-F761-46A581DAD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16098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091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97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6417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9696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99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4357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3EE60-F7AB-C7AB-E61E-5F98CCB39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158F730-D53C-A78C-A4CE-BC19F4B92B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390FE25-D14D-1CFD-B599-68E6EBA354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71D052-684D-2F15-D2F1-7BDA3C542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100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3285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101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6633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108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102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913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103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28176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104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62151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4A290-25C7-9B4D-8E43-375A758C4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0C54E52-9F10-76E3-A2FB-3009C6094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0C118FB-0F3C-CEE8-4A60-26D670195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4B9A6F-1492-AB73-F5B3-692147BD76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105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6690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106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7397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107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89088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108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98427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2DA9F-8E5D-B0FF-DBF9-B55DC4CA6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B3FE30D-0AA0-CF66-65D6-A3831273F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44AFAB6-888D-CBAA-B5A8-F6EFA530F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62D9263-BEC9-B216-756B-D0F608B21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109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43404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97498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963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87178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06698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01984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8114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19279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7569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93471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58847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50669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CCAE0-F766-538F-E99D-229BEBFF7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A5043DF-25C2-192A-A437-23D2A2F9B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31C701F-B7E9-6F59-5757-EB3CC425E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5FB6E9-988B-1C69-0952-38A894098A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23069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725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41086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F717F-2378-07F4-79AB-E8EA2B947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7D26A9C-A7C3-E2C9-EDE0-7659DD28D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75014F5-7C4E-BC74-52A7-71E822FA6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A4A0DD-FAFF-BCAC-A118-7DEBEDB9D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677015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41424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69073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EE828-4574-FF4D-2481-9C5463840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0CFF547-E006-DA64-4658-0176D80381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9B196B0-31AA-B7AE-6E12-A2ECC7BB4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33B33B1-C3D4-036D-193E-E05400F3E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45026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69073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49394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23841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60578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02415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0079-92BF-B8D7-8D91-232761AF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D3571-F6DC-1B16-48CA-F1C0EFB6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B5F90E-EB7F-74B5-8F34-D132A659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1B52C6-EADA-05D6-92E2-98D86B427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5F686-5D93-469C-9B73-CB6EF717CCD3}" type="slidenum">
              <a:rPr lang="cs-CZ" smtClean="0"/>
              <a:t>131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549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76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55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8386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67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7311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81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92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5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78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07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74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66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84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2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29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TRNA" TargetMode="External"/><Relationship Id="rId2" Type="http://schemas.openxmlformats.org/officeDocument/2006/relationships/hyperlink" Target="https://www.wikiskripta.eu/w/MRNA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https://www.wikiskripta.eu/w/RRNA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áklady fyziologie člověka">
            <a:extLst>
              <a:ext uri="{FF2B5EF4-FFF2-40B4-BE49-F238E27FC236}">
                <a16:creationId xmlns:a16="http://schemas.microsoft.com/office/drawing/2014/main" id="{3C380EB8-85AB-4415-864A-D30C176D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0"/>
            <a:ext cx="478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463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381" y="788302"/>
            <a:ext cx="11145078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v </a:t>
            </a:r>
            <a:r>
              <a:rPr lang="cs-CZ" b="1">
                <a:solidFill>
                  <a:schemeClr val="bg1"/>
                </a:solidFill>
              </a:rPr>
              <a:t>endoplazmatickém retikulu </a:t>
            </a:r>
            <a:r>
              <a:rPr lang="cs-CZ">
                <a:solidFill>
                  <a:schemeClr val="bg1"/>
                </a:solidFill>
              </a:rPr>
              <a:t>probíhá syntéza řady látek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01050" y="2275762"/>
            <a:ext cx="59367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propojeno s jadernou membránou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drsné ER </a:t>
            </a:r>
            <a:r>
              <a:rPr lang="cs-CZ" sz="2400">
                <a:solidFill>
                  <a:schemeClr val="bg1"/>
                </a:solidFill>
              </a:rPr>
              <a:t>– obsahuje ribozomy  - syntéza bílkovin „na export“, cukry, fosfolipidy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hladké ER </a:t>
            </a:r>
            <a:r>
              <a:rPr lang="cs-CZ" sz="2400">
                <a:solidFill>
                  <a:schemeClr val="bg1"/>
                </a:solidFill>
              </a:rPr>
              <a:t>– bez ribozomů – přeměna lipidů, tvorba steroidů, zásobárna Ca</a:t>
            </a:r>
            <a:r>
              <a:rPr lang="cs-CZ" sz="2400" baseline="30000">
                <a:solidFill>
                  <a:schemeClr val="bg1"/>
                </a:solidFill>
              </a:rPr>
              <a:t>2+ </a:t>
            </a:r>
            <a:r>
              <a:rPr lang="cs-CZ" sz="2400">
                <a:solidFill>
                  <a:schemeClr val="bg1"/>
                </a:solidFill>
              </a:rPr>
              <a:t>ve svalech</a:t>
            </a: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CFEC72-1954-9DF2-C146-A32B004F9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829" y="2050677"/>
            <a:ext cx="4936433" cy="4101353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9916652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12EA7-F0FF-7846-0569-E360B721C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F19AB4-E1C2-4624-8A0E-1C0270C1D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2514011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dýchací systém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2050" name="Picture 2" descr="Dýchací soustava - příznaky a léčba">
            <a:extLst>
              <a:ext uri="{FF2B5EF4-FFF2-40B4-BE49-F238E27FC236}">
                <a16:creationId xmlns:a16="http://schemas.microsoft.com/office/drawing/2014/main" id="{33490020-6E89-BEBC-6800-03A100DB0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r="1760" b="1449"/>
          <a:stretch/>
        </p:blipFill>
        <p:spPr bwMode="auto">
          <a:xfrm>
            <a:off x="2832100" y="79513"/>
            <a:ext cx="7009308" cy="667909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2033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78046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živý organismus potřebuje </a:t>
            </a:r>
            <a:r>
              <a:rPr lang="cs-CZ" b="1">
                <a:solidFill>
                  <a:schemeClr val="bg1"/>
                </a:solidFill>
              </a:rPr>
              <a:t>energii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424070" y="2517170"/>
            <a:ext cx="11634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energie vzniká </a:t>
            </a:r>
            <a:r>
              <a:rPr lang="cs-CZ" sz="2400" b="1" dirty="0">
                <a:solidFill>
                  <a:schemeClr val="bg1"/>
                </a:solidFill>
              </a:rPr>
              <a:t>oxidací živin  </a:t>
            </a:r>
            <a:r>
              <a:rPr lang="cs-CZ" sz="2400" dirty="0">
                <a:solidFill>
                  <a:schemeClr val="bg1"/>
                </a:solidFill>
              </a:rPr>
              <a:t>- spotřeba </a:t>
            </a:r>
            <a:r>
              <a:rPr lang="cs-CZ" sz="2400" b="1" dirty="0">
                <a:solidFill>
                  <a:schemeClr val="bg1"/>
                </a:solidFill>
              </a:rPr>
              <a:t>kyslíku</a:t>
            </a:r>
            <a:r>
              <a:rPr lang="cs-CZ" sz="2400" dirty="0">
                <a:solidFill>
                  <a:schemeClr val="bg1"/>
                </a:solidFill>
              </a:rPr>
              <a:t> a tvorba </a:t>
            </a:r>
            <a:r>
              <a:rPr lang="cs-CZ" sz="2400" b="1" dirty="0">
                <a:solidFill>
                  <a:schemeClr val="bg1"/>
                </a:solidFill>
              </a:rPr>
              <a:t>CO</a:t>
            </a:r>
            <a:r>
              <a:rPr lang="cs-CZ" sz="2400" b="1" baseline="-25000" dirty="0">
                <a:solidFill>
                  <a:schemeClr val="bg1"/>
                </a:solidFill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v klidu je spotřeba 250 ml 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 a tvorba 200 ml CO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/min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plyny se mění: 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v </a:t>
            </a:r>
            <a:r>
              <a:rPr lang="cs-CZ" sz="2400" b="1" dirty="0">
                <a:solidFill>
                  <a:schemeClr val="bg1"/>
                </a:solidFill>
              </a:rPr>
              <a:t>plicních sklípcích </a:t>
            </a:r>
            <a:r>
              <a:rPr lang="cs-CZ" sz="2400" dirty="0">
                <a:solidFill>
                  <a:schemeClr val="bg1"/>
                </a:solidFill>
              </a:rPr>
              <a:t>mezi atmosférou a krví – </a:t>
            </a:r>
            <a:r>
              <a:rPr lang="cs-CZ" sz="2400" b="1" dirty="0">
                <a:solidFill>
                  <a:schemeClr val="bg1"/>
                </a:solidFill>
              </a:rPr>
              <a:t>zevní dýchání (ventilace)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v </a:t>
            </a:r>
            <a:r>
              <a:rPr lang="cs-CZ" sz="2400" b="1" dirty="0">
                <a:solidFill>
                  <a:schemeClr val="bg1"/>
                </a:solidFill>
              </a:rPr>
              <a:t>tkáních</a:t>
            </a:r>
            <a:r>
              <a:rPr lang="cs-CZ" sz="2400" dirty="0">
                <a:solidFill>
                  <a:schemeClr val="bg1"/>
                </a:solidFill>
              </a:rPr>
              <a:t> mezi bb a krví – </a:t>
            </a:r>
            <a:r>
              <a:rPr lang="cs-CZ" sz="2400" b="1" dirty="0">
                <a:solidFill>
                  <a:schemeClr val="bg1"/>
                </a:solidFill>
              </a:rPr>
              <a:t>vnitřní dýchání (respirace)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187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462409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zevní dýchání umožňuje </a:t>
            </a:r>
            <a:r>
              <a:rPr lang="cs-CZ" b="1" dirty="0">
                <a:solidFill>
                  <a:schemeClr val="bg1"/>
                </a:solidFill>
              </a:rPr>
              <a:t>ventilace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61781" y="2333685"/>
            <a:ext cx="113107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cyklické opakování </a:t>
            </a:r>
            <a:r>
              <a:rPr lang="cs-CZ" sz="2400" b="1" dirty="0">
                <a:solidFill>
                  <a:schemeClr val="bg1"/>
                </a:solidFill>
              </a:rPr>
              <a:t>vdechu</a:t>
            </a:r>
            <a:r>
              <a:rPr lang="cs-CZ" sz="2400" dirty="0">
                <a:solidFill>
                  <a:schemeClr val="bg1"/>
                </a:solidFill>
              </a:rPr>
              <a:t> a </a:t>
            </a:r>
            <a:r>
              <a:rPr lang="cs-CZ" sz="2400" b="1" dirty="0">
                <a:solidFill>
                  <a:schemeClr val="bg1"/>
                </a:solidFill>
              </a:rPr>
              <a:t>výdechu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vdech</a:t>
            </a:r>
            <a:r>
              <a:rPr lang="cs-CZ" sz="2400" dirty="0">
                <a:solidFill>
                  <a:schemeClr val="bg1"/>
                </a:solidFill>
              </a:rPr>
              <a:t> – nasávání vzduchu, plíce zvětšují objem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výdech</a:t>
            </a:r>
            <a:r>
              <a:rPr lang="cs-CZ" sz="2400" dirty="0">
                <a:solidFill>
                  <a:schemeClr val="bg1"/>
                </a:solidFill>
              </a:rPr>
              <a:t> – vypuzování vzduchu, plíce zmenšují </a:t>
            </a:r>
          </a:p>
          <a:p>
            <a:r>
              <a:rPr lang="cs-CZ" sz="2400" dirty="0">
                <a:solidFill>
                  <a:schemeClr val="bg1"/>
                </a:solidFill>
              </a:rPr>
              <a:t>objem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důležitá je </a:t>
            </a:r>
            <a:r>
              <a:rPr lang="cs-CZ" sz="2400" b="1" dirty="0">
                <a:solidFill>
                  <a:schemeClr val="bg1"/>
                </a:solidFill>
              </a:rPr>
              <a:t>elasticita</a:t>
            </a:r>
            <a:r>
              <a:rPr lang="cs-CZ" sz="2400" dirty="0">
                <a:solidFill>
                  <a:schemeClr val="bg1"/>
                </a:solidFill>
              </a:rPr>
              <a:t> plic a hrudního koše a jejich </a:t>
            </a:r>
            <a:r>
              <a:rPr lang="cs-CZ" sz="2400" b="1" dirty="0">
                <a:solidFill>
                  <a:schemeClr val="bg1"/>
                </a:solidFill>
              </a:rPr>
              <a:t>souhlasný pohyb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BBF7D5-683D-A3F9-F721-9C321DBB3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t="25362" b="13188"/>
          <a:stretch/>
        </p:blipFill>
        <p:spPr>
          <a:xfrm>
            <a:off x="8039490" y="2219740"/>
            <a:ext cx="3933021" cy="2557670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240509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78046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pohrudnice</a:t>
            </a:r>
            <a:r>
              <a:rPr lang="cs-CZ" dirty="0">
                <a:solidFill>
                  <a:schemeClr val="bg1"/>
                </a:solidFill>
              </a:rPr>
              <a:t> zajistí pohyb plic s hrudníkem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41570" y="2225735"/>
            <a:ext cx="52815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2 listy  - </a:t>
            </a:r>
            <a:r>
              <a:rPr lang="cs-CZ" sz="2400" b="1" dirty="0">
                <a:solidFill>
                  <a:schemeClr val="bg1"/>
                </a:solidFill>
              </a:rPr>
              <a:t>viscerální</a:t>
            </a:r>
            <a:r>
              <a:rPr lang="cs-CZ" sz="2400" dirty="0">
                <a:solidFill>
                  <a:schemeClr val="bg1"/>
                </a:solidFill>
              </a:rPr>
              <a:t> srostlý s plícemi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parietální</a:t>
            </a:r>
            <a:r>
              <a:rPr lang="cs-CZ" sz="2400" dirty="0">
                <a:solidFill>
                  <a:schemeClr val="bg1"/>
                </a:solidFill>
              </a:rPr>
              <a:t> se dotýká hrudní stěny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pleurální tlak - </a:t>
            </a:r>
            <a:r>
              <a:rPr lang="cs-CZ" sz="2400" dirty="0">
                <a:solidFill>
                  <a:schemeClr val="bg1"/>
                </a:solidFill>
              </a:rPr>
              <a:t>tlak mezi 2 listy pleury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trvale negativní </a:t>
            </a:r>
            <a:r>
              <a:rPr lang="cs-CZ" sz="2400" dirty="0">
                <a:solidFill>
                  <a:schemeClr val="bg1"/>
                </a:solidFill>
              </a:rPr>
              <a:t>-2- </a:t>
            </a:r>
            <a:r>
              <a:rPr lang="cs-CZ" sz="2400">
                <a:solidFill>
                  <a:schemeClr val="bg1"/>
                </a:solidFill>
              </a:rPr>
              <a:t>8 cmH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O</a:t>
            </a:r>
            <a:r>
              <a:rPr lang="cs-CZ" sz="2400" dirty="0">
                <a:solidFill>
                  <a:schemeClr val="bg1"/>
                </a:solidFill>
              </a:rPr>
              <a:t>, při nádechu se negativita zvětšuje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díky němu plíce sledují pohyby hrudníku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1916A4-C7BA-C4F0-2974-1675239BA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98580"/>
            <a:ext cx="571500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376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780461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plíce</a:t>
            </a:r>
            <a:r>
              <a:rPr lang="cs-CZ">
                <a:solidFill>
                  <a:schemeClr val="bg1"/>
                </a:solidFill>
              </a:rPr>
              <a:t> jsou </a:t>
            </a:r>
            <a:r>
              <a:rPr lang="cs-CZ" b="1">
                <a:solidFill>
                  <a:schemeClr val="bg1"/>
                </a:solidFill>
              </a:rPr>
              <a:t>pružný</a:t>
            </a:r>
            <a:r>
              <a:rPr lang="cs-CZ">
                <a:solidFill>
                  <a:schemeClr val="bg1"/>
                </a:solidFill>
              </a:rPr>
              <a:t> orgán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90770" y="2460685"/>
            <a:ext cx="113107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elasticita</a:t>
            </a:r>
            <a:r>
              <a:rPr lang="cs-CZ" sz="2400" dirty="0">
                <a:solidFill>
                  <a:schemeClr val="bg1"/>
                </a:solidFill>
              </a:rPr>
              <a:t> je dána přítomností elastických vláken v plicní tkáni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fyzikálním vyjádřením je </a:t>
            </a:r>
            <a:r>
              <a:rPr lang="cs-CZ" sz="2400" b="1" dirty="0">
                <a:solidFill>
                  <a:schemeClr val="bg1"/>
                </a:solidFill>
              </a:rPr>
              <a:t>poddajnost - </a:t>
            </a:r>
            <a:r>
              <a:rPr lang="cs-CZ" sz="2400" b="1" dirty="0" err="1">
                <a:solidFill>
                  <a:schemeClr val="bg1"/>
                </a:solidFill>
              </a:rPr>
              <a:t>kompliance</a:t>
            </a:r>
            <a:endParaRPr lang="cs-CZ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čím </a:t>
            </a:r>
            <a:r>
              <a:rPr lang="cs-CZ" sz="2400" b="1" dirty="0">
                <a:solidFill>
                  <a:schemeClr val="bg1"/>
                </a:solidFill>
              </a:rPr>
              <a:t>větší elasticita</a:t>
            </a:r>
            <a:r>
              <a:rPr lang="cs-CZ" sz="2400" dirty="0">
                <a:solidFill>
                  <a:schemeClr val="bg1"/>
                </a:solidFill>
              </a:rPr>
              <a:t>, tím snadněji </a:t>
            </a:r>
            <a:r>
              <a:rPr lang="cs-CZ" sz="2400" b="1" dirty="0">
                <a:solidFill>
                  <a:schemeClr val="bg1"/>
                </a:solidFill>
              </a:rPr>
              <a:t>zvětší objem </a:t>
            </a:r>
            <a:r>
              <a:rPr lang="cs-CZ" sz="2400" dirty="0">
                <a:solidFill>
                  <a:schemeClr val="bg1"/>
                </a:solidFill>
              </a:rPr>
              <a:t>při změně tlaku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elasticitu </a:t>
            </a:r>
            <a:r>
              <a:rPr lang="cs-CZ" sz="2400" b="1" dirty="0">
                <a:solidFill>
                  <a:schemeClr val="bg1"/>
                </a:solidFill>
              </a:rPr>
              <a:t>zmenšuje</a:t>
            </a:r>
            <a:r>
              <a:rPr lang="cs-CZ" sz="2400" dirty="0">
                <a:solidFill>
                  <a:schemeClr val="bg1"/>
                </a:solidFill>
              </a:rPr>
              <a:t> povrchové napětí v alveolech → </a:t>
            </a:r>
            <a:r>
              <a:rPr lang="cs-CZ" sz="2400" b="1" dirty="0">
                <a:solidFill>
                  <a:schemeClr val="bg1"/>
                </a:solidFill>
              </a:rPr>
              <a:t>podporuje smrštivost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proti vlivu </a:t>
            </a:r>
            <a:r>
              <a:rPr lang="cs-CZ" sz="2400" dirty="0">
                <a:solidFill>
                  <a:schemeClr val="bg1"/>
                </a:solidFill>
              </a:rPr>
              <a:t>povrchového napětí působí </a:t>
            </a:r>
            <a:r>
              <a:rPr lang="cs-CZ" sz="2400" b="1" dirty="0">
                <a:solidFill>
                  <a:schemeClr val="bg1"/>
                </a:solidFill>
              </a:rPr>
              <a:t>surfaktant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3E2711-D59C-60CF-4C6D-BCADB1291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8" b="13740"/>
          <a:stretch/>
        </p:blipFill>
        <p:spPr>
          <a:xfrm>
            <a:off x="9388576" y="4732301"/>
            <a:ext cx="2503593" cy="1936377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41972154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6C752-F4F3-7F1C-31B5-B6ED72964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16649B-E11E-2D37-A5D0-B08AA9C86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770" y="107256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vdech</a:t>
            </a:r>
            <a:r>
              <a:rPr lang="cs-CZ" dirty="0">
                <a:solidFill>
                  <a:schemeClr val="bg1"/>
                </a:solidFill>
              </a:rPr>
              <a:t> a výdech tvoří </a:t>
            </a:r>
            <a:r>
              <a:rPr lang="cs-CZ" b="1" dirty="0">
                <a:solidFill>
                  <a:schemeClr val="bg1"/>
                </a:solidFill>
              </a:rPr>
              <a:t>dechový cyklus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F03979-19DF-6603-41DC-9D5D76E72FBD}"/>
              </a:ext>
            </a:extLst>
          </p:cNvPr>
          <p:cNvSpPr txBox="1"/>
          <p:nvPr/>
        </p:nvSpPr>
        <p:spPr>
          <a:xfrm>
            <a:off x="440635" y="2462618"/>
            <a:ext cx="113107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12-16x/min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vdech (inspirium)  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při klidném dýchání aktivní děj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hlavní inspirační svaly – bránice, mezižeberní svaly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pomocné – prsní, podklíčkové a zvedače hlavy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rozpínání hrudníku – vytváření prostoru pro plíce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bg1"/>
                </a:solidFill>
              </a:rPr>
              <a:t>interpleurální</a:t>
            </a:r>
            <a:r>
              <a:rPr lang="cs-CZ" sz="2400" dirty="0">
                <a:solidFill>
                  <a:schemeClr val="bg1"/>
                </a:solidFill>
              </a:rPr>
              <a:t> tlak a alveolární tlak klesá → vzduch se žene do plic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objem plic roste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DDF67E-43D9-79F2-E48D-B74FEB5A9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552" y="2052651"/>
            <a:ext cx="3639123" cy="3115089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5791352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570" y="84396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vdech a </a:t>
            </a:r>
            <a:r>
              <a:rPr lang="cs-CZ" b="1" dirty="0">
                <a:solidFill>
                  <a:schemeClr val="bg1"/>
                </a:solidFill>
              </a:rPr>
              <a:t>výdech</a:t>
            </a:r>
            <a:r>
              <a:rPr lang="cs-CZ" dirty="0">
                <a:solidFill>
                  <a:schemeClr val="bg1"/>
                </a:solidFill>
              </a:rPr>
              <a:t> tvoří </a:t>
            </a:r>
            <a:r>
              <a:rPr lang="cs-CZ" b="1" dirty="0">
                <a:solidFill>
                  <a:schemeClr val="bg1"/>
                </a:solidFill>
              </a:rPr>
              <a:t>dechový cyklus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41570" y="2132771"/>
            <a:ext cx="113107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výdech (expirium) 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	</a:t>
            </a:r>
            <a:r>
              <a:rPr lang="cs-CZ" sz="2400" dirty="0">
                <a:solidFill>
                  <a:schemeClr val="bg1"/>
                </a:solidFill>
              </a:rPr>
              <a:t>při klidním dýchání </a:t>
            </a:r>
            <a:r>
              <a:rPr lang="cs-CZ" sz="2400" b="1" dirty="0">
                <a:solidFill>
                  <a:schemeClr val="bg1"/>
                </a:solidFill>
              </a:rPr>
              <a:t>pasivní</a:t>
            </a:r>
            <a:r>
              <a:rPr lang="cs-CZ" sz="2400" dirty="0">
                <a:solidFill>
                  <a:schemeClr val="bg1"/>
                </a:solidFill>
              </a:rPr>
              <a:t> děj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 svalově minimálně náročný pohyb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	napětí inspiračních svalů </a:t>
            </a:r>
            <a:r>
              <a:rPr lang="cs-CZ" sz="2400" b="1" dirty="0">
                <a:solidFill>
                  <a:schemeClr val="bg1"/>
                </a:solidFill>
              </a:rPr>
              <a:t>klesá</a:t>
            </a:r>
            <a:r>
              <a:rPr lang="cs-CZ" sz="2400" dirty="0">
                <a:solidFill>
                  <a:schemeClr val="bg1"/>
                </a:solidFill>
              </a:rPr>
              <a:t>, bránice se </a:t>
            </a:r>
            <a:r>
              <a:rPr lang="cs-CZ" sz="2400" b="1" dirty="0" err="1">
                <a:solidFill>
                  <a:schemeClr val="bg1"/>
                </a:solidFill>
              </a:rPr>
              <a:t>elevuje</a:t>
            </a:r>
            <a:endParaRPr lang="cs-CZ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	hrudník </a:t>
            </a:r>
            <a:r>
              <a:rPr lang="cs-CZ" sz="2400" b="1" dirty="0">
                <a:solidFill>
                  <a:schemeClr val="bg1"/>
                </a:solidFill>
              </a:rPr>
              <a:t>se zmenšuje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	pleurální tlak a alveolární tlak stoupá → vzduch se žene z plic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	</a:t>
            </a:r>
            <a:r>
              <a:rPr lang="cs-CZ" sz="2400" b="1" dirty="0">
                <a:solidFill>
                  <a:schemeClr val="bg1"/>
                </a:solidFill>
              </a:rPr>
              <a:t>objem </a:t>
            </a:r>
            <a:r>
              <a:rPr lang="cs-CZ" sz="2400" dirty="0">
                <a:solidFill>
                  <a:schemeClr val="bg1"/>
                </a:solidFill>
              </a:rPr>
              <a:t>plic </a:t>
            </a:r>
            <a:r>
              <a:rPr lang="cs-CZ" sz="2400" b="1" dirty="0">
                <a:solidFill>
                  <a:schemeClr val="bg1"/>
                </a:solidFill>
              </a:rPr>
              <a:t>klesá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6754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770" y="1072561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slovníček pojmů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79890" y="2860735"/>
            <a:ext cx="1089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eupnoe</a:t>
            </a:r>
            <a:r>
              <a:rPr lang="cs-CZ" sz="2400" dirty="0">
                <a:solidFill>
                  <a:schemeClr val="bg1"/>
                </a:solidFill>
              </a:rPr>
              <a:t> – klidové dýchání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tachypnoe</a:t>
            </a:r>
            <a:r>
              <a:rPr lang="cs-CZ" sz="2400" dirty="0">
                <a:solidFill>
                  <a:schemeClr val="bg1"/>
                </a:solidFill>
              </a:rPr>
              <a:t> – zrychlené dýchání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hyperpnoe</a:t>
            </a:r>
            <a:r>
              <a:rPr lang="cs-CZ" sz="2400" dirty="0">
                <a:solidFill>
                  <a:schemeClr val="bg1"/>
                </a:solidFill>
              </a:rPr>
              <a:t> – prohloubené dýchání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apnoe</a:t>
            </a:r>
            <a:r>
              <a:rPr lang="cs-CZ" sz="2400" dirty="0">
                <a:solidFill>
                  <a:schemeClr val="bg1"/>
                </a:solidFill>
              </a:rPr>
              <a:t> – zástava dýchání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dyspnoe</a:t>
            </a:r>
            <a:r>
              <a:rPr lang="cs-CZ" sz="2400" dirty="0">
                <a:solidFill>
                  <a:schemeClr val="bg1"/>
                </a:solidFill>
              </a:rPr>
              <a:t> – dušnost, namáhavé dýchání s pocitem nedostatku vzduchu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ortopnoe</a:t>
            </a:r>
            <a:r>
              <a:rPr lang="cs-CZ" sz="2400" dirty="0">
                <a:solidFill>
                  <a:schemeClr val="bg1"/>
                </a:solidFill>
              </a:rPr>
              <a:t> – dušnost vázaná na polohu vleže, ve vzpřímené poloze se dýchá lépe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31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70" y="348661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Plicní</a:t>
            </a:r>
            <a:r>
              <a:rPr lang="cs-CZ" b="1">
                <a:solidFill>
                  <a:schemeClr val="bg1"/>
                </a:solidFill>
              </a:rPr>
              <a:t> objemy a kapacity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81270" y="1964353"/>
            <a:ext cx="113107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VT – </a:t>
            </a:r>
            <a:r>
              <a:rPr lang="cs-CZ" sz="2400" b="1" dirty="0">
                <a:solidFill>
                  <a:schemeClr val="bg1"/>
                </a:solidFill>
              </a:rPr>
              <a:t>dechový objem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b="1" dirty="0">
                <a:solidFill>
                  <a:srgbClr val="C00000"/>
                </a:solidFill>
              </a:rPr>
              <a:t>0,5-0,8l</a:t>
            </a:r>
          </a:p>
          <a:p>
            <a:r>
              <a:rPr lang="cs-CZ" sz="2400" dirty="0">
                <a:solidFill>
                  <a:schemeClr val="bg1"/>
                </a:solidFill>
              </a:rPr>
              <a:t>IRV – </a:t>
            </a:r>
            <a:r>
              <a:rPr lang="cs-CZ" sz="2400" b="1" dirty="0">
                <a:solidFill>
                  <a:schemeClr val="bg1"/>
                </a:solidFill>
              </a:rPr>
              <a:t>inspirační rezervní objem </a:t>
            </a:r>
            <a:r>
              <a:rPr lang="cs-CZ" sz="2400" dirty="0">
                <a:solidFill>
                  <a:schemeClr val="bg1"/>
                </a:solidFill>
              </a:rPr>
              <a:t>– vdechnutí po maximální možném nádechu – 3l</a:t>
            </a:r>
          </a:p>
          <a:p>
            <a:r>
              <a:rPr lang="cs-CZ" sz="2400" dirty="0">
                <a:solidFill>
                  <a:schemeClr val="bg1"/>
                </a:solidFill>
              </a:rPr>
              <a:t>ERV – </a:t>
            </a:r>
            <a:r>
              <a:rPr lang="cs-CZ" sz="2400" b="1" dirty="0">
                <a:solidFill>
                  <a:schemeClr val="bg1"/>
                </a:solidFill>
              </a:rPr>
              <a:t>expirační rezervní objem </a:t>
            </a:r>
            <a:r>
              <a:rPr lang="cs-CZ" sz="2400" dirty="0">
                <a:solidFill>
                  <a:schemeClr val="bg1"/>
                </a:solidFill>
              </a:rPr>
              <a:t>- to samé po výdechu – 1l</a:t>
            </a:r>
          </a:p>
          <a:p>
            <a:r>
              <a:rPr lang="cs-CZ" sz="2400" dirty="0">
                <a:solidFill>
                  <a:schemeClr val="bg1"/>
                </a:solidFill>
              </a:rPr>
              <a:t>RV – </a:t>
            </a:r>
            <a:r>
              <a:rPr lang="cs-CZ" sz="2400" b="1" dirty="0">
                <a:solidFill>
                  <a:schemeClr val="bg1"/>
                </a:solidFill>
              </a:rPr>
              <a:t>reziduální objem </a:t>
            </a:r>
            <a:r>
              <a:rPr lang="cs-CZ" sz="2400" dirty="0">
                <a:solidFill>
                  <a:schemeClr val="bg1"/>
                </a:solidFill>
              </a:rPr>
              <a:t>– množství vzduchu v plicích po maximálním výdechu – 1,5l</a:t>
            </a:r>
          </a:p>
          <a:p>
            <a:r>
              <a:rPr lang="cs-CZ" sz="2400" dirty="0">
                <a:solidFill>
                  <a:schemeClr val="bg1"/>
                </a:solidFill>
              </a:rPr>
              <a:t>VC – </a:t>
            </a:r>
            <a:r>
              <a:rPr lang="cs-CZ" sz="2400" b="1" dirty="0">
                <a:solidFill>
                  <a:schemeClr val="bg1"/>
                </a:solidFill>
              </a:rPr>
              <a:t>vitální kapacita plic </a:t>
            </a:r>
            <a:r>
              <a:rPr lang="cs-CZ" sz="2400" dirty="0">
                <a:solidFill>
                  <a:schemeClr val="bg1"/>
                </a:solidFill>
              </a:rPr>
              <a:t>– VT+IRV+ERV – </a:t>
            </a:r>
            <a:r>
              <a:rPr lang="cs-CZ" sz="2400" b="1" dirty="0">
                <a:solidFill>
                  <a:srgbClr val="C00000"/>
                </a:solidFill>
              </a:rPr>
              <a:t>5l</a:t>
            </a:r>
          </a:p>
          <a:p>
            <a:r>
              <a:rPr lang="cs-CZ" sz="2400" dirty="0">
                <a:solidFill>
                  <a:schemeClr val="bg1"/>
                </a:solidFill>
              </a:rPr>
              <a:t>TLC – </a:t>
            </a:r>
            <a:r>
              <a:rPr lang="cs-CZ" sz="2400" b="1" dirty="0">
                <a:solidFill>
                  <a:schemeClr val="bg1"/>
                </a:solidFill>
              </a:rPr>
              <a:t>celková kapacita plic</a:t>
            </a:r>
            <a:r>
              <a:rPr lang="cs-CZ" sz="2400" dirty="0">
                <a:solidFill>
                  <a:schemeClr val="bg1"/>
                </a:solidFill>
              </a:rPr>
              <a:t> – VC+RV – 6,5l</a:t>
            </a:r>
          </a:p>
          <a:p>
            <a:r>
              <a:rPr lang="cs-CZ" sz="2400" dirty="0" err="1">
                <a:solidFill>
                  <a:schemeClr val="bg1"/>
                </a:solidFill>
              </a:rPr>
              <a:t>D</a:t>
            </a:r>
            <a:r>
              <a:rPr lang="cs-CZ" sz="2400" baseline="-25000" dirty="0" err="1">
                <a:solidFill>
                  <a:schemeClr val="bg1"/>
                </a:solidFill>
              </a:rPr>
              <a:t>f</a:t>
            </a:r>
            <a:r>
              <a:rPr lang="cs-CZ" sz="2400" dirty="0">
                <a:solidFill>
                  <a:schemeClr val="bg1"/>
                </a:solidFill>
              </a:rPr>
              <a:t> – </a:t>
            </a:r>
            <a:r>
              <a:rPr lang="cs-CZ" sz="2400" b="1" dirty="0">
                <a:solidFill>
                  <a:schemeClr val="bg1"/>
                </a:solidFill>
              </a:rPr>
              <a:t>dechová frekvence </a:t>
            </a:r>
            <a:r>
              <a:rPr lang="cs-CZ" sz="2400" dirty="0">
                <a:solidFill>
                  <a:schemeClr val="bg1"/>
                </a:solidFill>
              </a:rPr>
              <a:t>– 12-16/min</a:t>
            </a:r>
          </a:p>
          <a:p>
            <a:r>
              <a:rPr lang="cs-CZ" sz="2400" dirty="0">
                <a:solidFill>
                  <a:schemeClr val="bg1"/>
                </a:solidFill>
              </a:rPr>
              <a:t>VE – </a:t>
            </a:r>
            <a:r>
              <a:rPr lang="cs-CZ" sz="2400" b="1" dirty="0">
                <a:solidFill>
                  <a:schemeClr val="bg1"/>
                </a:solidFill>
              </a:rPr>
              <a:t>minutová ventilace </a:t>
            </a:r>
            <a:r>
              <a:rPr lang="cs-CZ" sz="2400" dirty="0">
                <a:solidFill>
                  <a:schemeClr val="bg1"/>
                </a:solidFill>
              </a:rPr>
              <a:t>– </a:t>
            </a:r>
            <a:r>
              <a:rPr lang="cs-CZ" sz="2400" dirty="0" err="1">
                <a:solidFill>
                  <a:schemeClr val="bg1"/>
                </a:solidFill>
              </a:rPr>
              <a:t>Df</a:t>
            </a:r>
            <a:r>
              <a:rPr lang="cs-CZ" sz="2400" dirty="0">
                <a:solidFill>
                  <a:schemeClr val="bg1"/>
                </a:solidFill>
              </a:rPr>
              <a:t> x VT – 7l</a:t>
            </a:r>
          </a:p>
          <a:p>
            <a:r>
              <a:rPr lang="cs-CZ" sz="2400" dirty="0">
                <a:solidFill>
                  <a:schemeClr val="bg1"/>
                </a:solidFill>
              </a:rPr>
              <a:t>MMV – </a:t>
            </a:r>
            <a:r>
              <a:rPr lang="cs-CZ" sz="2400" b="1" dirty="0">
                <a:solidFill>
                  <a:schemeClr val="bg1"/>
                </a:solidFill>
              </a:rPr>
              <a:t>maximální minutová ventilace </a:t>
            </a:r>
            <a:r>
              <a:rPr lang="cs-CZ" sz="2400" dirty="0">
                <a:solidFill>
                  <a:schemeClr val="bg1"/>
                </a:solidFill>
              </a:rPr>
              <a:t>– 125-170l/min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601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860A0-B5DE-3D98-EB09-A167EB774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C13BD8-9203-8901-2C44-B15B1D37A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70" y="348661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Plicní</a:t>
            </a:r>
            <a:r>
              <a:rPr lang="cs-CZ" b="1">
                <a:solidFill>
                  <a:schemeClr val="bg1"/>
                </a:solidFill>
              </a:rPr>
              <a:t> objemy a kapacity</a:t>
            </a:r>
          </a:p>
        </p:txBody>
      </p:sp>
      <p:pic>
        <p:nvPicPr>
          <p:cNvPr id="3074" name="Picture 2" descr="Téma: Patofyziologie obstrukčních a restrikčních poruch respirace « Tvorba  a ověření e-learningového prostředí pro integraci výuky preklinických a  klinických předmětů na LF a FZV UP Olomouc">
            <a:extLst>
              <a:ext uri="{FF2B5EF4-FFF2-40B4-BE49-F238E27FC236}">
                <a16:creationId xmlns:a16="http://schemas.microsoft.com/office/drawing/2014/main" id="{3FC76250-08FE-0E01-D447-D1CC9665E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21" y="1328751"/>
            <a:ext cx="7540487" cy="5360815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692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657" y="1285843"/>
            <a:ext cx="11145078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vytvořené proteiny se </a:t>
            </a:r>
            <a:r>
              <a:rPr lang="cs-CZ" b="1">
                <a:solidFill>
                  <a:schemeClr val="bg1"/>
                </a:solidFill>
              </a:rPr>
              <a:t>skladují</a:t>
            </a:r>
            <a:r>
              <a:rPr lang="cs-CZ">
                <a:solidFill>
                  <a:schemeClr val="bg1"/>
                </a:solidFill>
              </a:rPr>
              <a:t> v </a:t>
            </a:r>
            <a:r>
              <a:rPr lang="cs-CZ" b="1">
                <a:solidFill>
                  <a:schemeClr val="bg1"/>
                </a:solidFill>
              </a:rPr>
              <a:t>Golgiho aparátu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88456" y="2971534"/>
            <a:ext cx="10986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tvar talířovitých vaků, konvexitou otočené k jádru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těsná souvislost s endoplasmatickým retikulem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třídí a zpracovává produkty 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tvorba cukrů a glykoproteinů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CB8D46-40DA-5D2A-5D60-EC82BAEAE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244" y="3429000"/>
            <a:ext cx="3401552" cy="2826123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26841203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570" y="76776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alveolární vzduch </a:t>
            </a:r>
            <a:r>
              <a:rPr lang="cs-CZ">
                <a:solidFill>
                  <a:schemeClr val="bg1"/>
                </a:solidFill>
              </a:rPr>
              <a:t>má jiné složení než </a:t>
            </a:r>
            <a:r>
              <a:rPr lang="cs-CZ" err="1">
                <a:solidFill>
                  <a:schemeClr val="bg1"/>
                </a:solidFill>
              </a:rPr>
              <a:t>atmosferický</a:t>
            </a:r>
            <a:endParaRPr lang="cs-CZ" b="1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440635" y="2370753"/>
            <a:ext cx="113107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méně O</a:t>
            </a:r>
            <a:r>
              <a:rPr lang="cs-CZ" sz="2400" b="1" baseline="-25000" dirty="0">
                <a:solidFill>
                  <a:schemeClr val="bg1"/>
                </a:solidFill>
              </a:rPr>
              <a:t>2</a:t>
            </a:r>
            <a:r>
              <a:rPr lang="cs-CZ" sz="2400" b="1" dirty="0">
                <a:solidFill>
                  <a:schemeClr val="bg1"/>
                </a:solidFill>
              </a:rPr>
              <a:t> a více CO</a:t>
            </a:r>
            <a:r>
              <a:rPr lang="cs-CZ" sz="2400" b="1" baseline="-25000" dirty="0">
                <a:solidFill>
                  <a:schemeClr val="bg1"/>
                </a:solidFill>
              </a:rPr>
              <a:t>2</a:t>
            </a:r>
            <a:r>
              <a:rPr lang="cs-CZ" sz="2400" b="1" dirty="0">
                <a:solidFill>
                  <a:schemeClr val="bg1"/>
                </a:solidFill>
              </a:rPr>
              <a:t> a H</a:t>
            </a:r>
            <a:r>
              <a:rPr lang="cs-CZ" sz="2400" b="1" baseline="-25000" dirty="0">
                <a:solidFill>
                  <a:schemeClr val="bg1"/>
                </a:solidFill>
              </a:rPr>
              <a:t>2</a:t>
            </a:r>
            <a:r>
              <a:rPr lang="cs-CZ" sz="2400" b="1" dirty="0">
                <a:solidFill>
                  <a:schemeClr val="bg1"/>
                </a:solidFill>
              </a:rPr>
              <a:t>O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	vliv mrtvého prostoru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	neustálá výměna 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 a CO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 v plicních sklípcích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	zvlhčování vzduchu v dýchacích cestách před </a:t>
            </a:r>
          </a:p>
          <a:p>
            <a:r>
              <a:rPr lang="cs-CZ" sz="2400" dirty="0">
                <a:solidFill>
                  <a:schemeClr val="bg1"/>
                </a:solidFill>
              </a:rPr>
              <a:t>	vstupem do plic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složení je velmi stabilní </a:t>
            </a:r>
            <a:r>
              <a:rPr lang="cs-CZ" sz="2400" dirty="0">
                <a:solidFill>
                  <a:schemeClr val="bg1"/>
                </a:solidFill>
              </a:rPr>
              <a:t>– na konci výdechu zůstává v plicích 2,5l „starého vzduchu“</a:t>
            </a:r>
          </a:p>
          <a:p>
            <a:r>
              <a:rPr lang="cs-CZ" sz="24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098" name="Picture 2" descr="Alveolus of lungs hi-res stock photography and images - Alamy">
            <a:extLst>
              <a:ext uri="{FF2B5EF4-FFF2-40B4-BE49-F238E27FC236}">
                <a16:creationId xmlns:a16="http://schemas.microsoft.com/office/drawing/2014/main" id="{587105A0-47B5-C640-80A7-9C79914D9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" b="8922"/>
          <a:stretch/>
        </p:blipFill>
        <p:spPr bwMode="auto">
          <a:xfrm>
            <a:off x="8444753" y="2024734"/>
            <a:ext cx="3160059" cy="2808531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13612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570" y="76776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výměna plynů probíhá přes </a:t>
            </a:r>
            <a:r>
              <a:rPr lang="cs-CZ" b="1" dirty="0" err="1">
                <a:solidFill>
                  <a:schemeClr val="bg1"/>
                </a:solidFill>
              </a:rPr>
              <a:t>alveolokapilární</a:t>
            </a:r>
            <a:r>
              <a:rPr lang="cs-CZ" b="1" dirty="0">
                <a:solidFill>
                  <a:schemeClr val="bg1"/>
                </a:solidFill>
              </a:rPr>
              <a:t> membránu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510485" y="2129453"/>
            <a:ext cx="113107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tloušťka 0,6 mikrometru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složení: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surfaktant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alveolární epitel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2 bazální membrány oddělené intersticiálním </a:t>
            </a:r>
          </a:p>
          <a:p>
            <a:r>
              <a:rPr lang="cs-CZ" sz="2400" dirty="0">
                <a:solidFill>
                  <a:schemeClr val="bg1"/>
                </a:solidFill>
              </a:rPr>
              <a:t>	prostorem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endotel kapiláry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stěna krvinky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difúzní kapacita</a:t>
            </a:r>
            <a:r>
              <a:rPr lang="cs-CZ" sz="2400" dirty="0">
                <a:solidFill>
                  <a:schemeClr val="bg1"/>
                </a:solidFill>
              </a:rPr>
              <a:t> přímo úměrná velikosti difúzní plochy (100m</a:t>
            </a:r>
            <a:r>
              <a:rPr lang="cs-CZ" sz="2400" baseline="30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),  tlakovému gradientu a nepřímo úměrná tloušťce membrány</a:t>
            </a:r>
          </a:p>
          <a:p>
            <a:r>
              <a:rPr lang="cs-CZ" sz="24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A9EB82-70D1-51CC-416C-E905B972C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917" y="1882589"/>
            <a:ext cx="3562598" cy="3429000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44824377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920" y="114284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kyslík se v krvi přenáší ve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>dvou formách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36104" y="2500790"/>
            <a:ext cx="11310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fyzikálně rozpuštěný v plazmě </a:t>
            </a:r>
            <a:r>
              <a:rPr lang="cs-CZ" sz="2400" dirty="0">
                <a:solidFill>
                  <a:schemeClr val="bg1"/>
                </a:solidFill>
              </a:rPr>
              <a:t>– 3ml 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/l krve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chemicky vázaný na hemoglobin </a:t>
            </a:r>
            <a:r>
              <a:rPr lang="cs-CZ" sz="2400" dirty="0">
                <a:solidFill>
                  <a:schemeClr val="bg1"/>
                </a:solidFill>
              </a:rPr>
              <a:t>– 201ml 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/l krve → kyslíková kapacita krve – cca 1l 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 za minutu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0FFD376-E928-5A30-D1BA-33D3973F7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68" y="4713353"/>
            <a:ext cx="9725364" cy="20036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297215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535" y="67294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Hemoglobin</a:t>
            </a:r>
            <a:r>
              <a:rPr lang="cs-CZ">
                <a:solidFill>
                  <a:schemeClr val="bg1"/>
                </a:solidFill>
              </a:rPr>
              <a:t> je transportní </a:t>
            </a:r>
            <a:r>
              <a:rPr lang="cs-CZ" b="1">
                <a:solidFill>
                  <a:schemeClr val="bg1"/>
                </a:solidFill>
              </a:rPr>
              <a:t>protein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20035" y="2332653"/>
            <a:ext cx="113107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4 podjednotky</a:t>
            </a:r>
            <a:r>
              <a:rPr lang="cs-CZ" sz="2400" dirty="0">
                <a:solidFill>
                  <a:schemeClr val="bg1"/>
                </a:solidFill>
              </a:rPr>
              <a:t>,  každá obsahuje </a:t>
            </a:r>
            <a:r>
              <a:rPr lang="cs-CZ" sz="2400" b="1" dirty="0">
                <a:solidFill>
                  <a:schemeClr val="bg1"/>
                </a:solidFill>
              </a:rPr>
              <a:t>hem</a:t>
            </a:r>
            <a:r>
              <a:rPr lang="cs-CZ" sz="2400" dirty="0">
                <a:solidFill>
                  <a:schemeClr val="bg1"/>
                </a:solidFill>
              </a:rPr>
              <a:t> (porfyrin + Fe</a:t>
            </a:r>
            <a:r>
              <a:rPr lang="cs-CZ" sz="2400" baseline="30000" dirty="0">
                <a:solidFill>
                  <a:schemeClr val="bg1"/>
                </a:solidFill>
              </a:rPr>
              <a:t>2+</a:t>
            </a:r>
            <a:r>
              <a:rPr lang="cs-CZ" sz="2400" dirty="0">
                <a:solidFill>
                  <a:schemeClr val="bg1"/>
                </a:solidFill>
              </a:rPr>
              <a:t>)  + </a:t>
            </a:r>
            <a:r>
              <a:rPr lang="cs-CZ" sz="2400" b="1" dirty="0">
                <a:solidFill>
                  <a:schemeClr val="bg1"/>
                </a:solidFill>
              </a:rPr>
              <a:t>globin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Fe</a:t>
            </a:r>
            <a:r>
              <a:rPr lang="cs-CZ" sz="2400" b="1" baseline="30000" dirty="0">
                <a:solidFill>
                  <a:schemeClr val="bg1"/>
                </a:solidFill>
              </a:rPr>
              <a:t>2+</a:t>
            </a:r>
            <a:r>
              <a:rPr lang="cs-CZ" sz="2400" baseline="30000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reverzibilně váže </a:t>
            </a:r>
            <a:r>
              <a:rPr lang="cs-CZ" sz="2400" b="1" dirty="0">
                <a:solidFill>
                  <a:schemeClr val="bg1"/>
                </a:solidFill>
              </a:rPr>
              <a:t>1 molekulu O</a:t>
            </a:r>
            <a:r>
              <a:rPr lang="cs-CZ" sz="2400" b="1" baseline="-25000" dirty="0">
                <a:solidFill>
                  <a:schemeClr val="bg1"/>
                </a:solidFill>
              </a:rPr>
              <a:t>2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procesem </a:t>
            </a:r>
            <a:r>
              <a:rPr lang="cs-CZ" sz="2400" b="1" dirty="0">
                <a:solidFill>
                  <a:schemeClr val="bg1"/>
                </a:solidFill>
              </a:rPr>
              <a:t>oxygenace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vazba 1.molekuly 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 zvyšuje afinitu hemoglobinu k dalšímu atd.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další faktory ovlivňující afinitu kyslíku k hemoglobinu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zvyšují</a:t>
            </a:r>
            <a:r>
              <a:rPr lang="cs-CZ" sz="2400" dirty="0">
                <a:solidFill>
                  <a:schemeClr val="bg1"/>
                </a:solidFill>
              </a:rPr>
              <a:t>  -  ↑ pH, ↓teplota, ↓pCO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, ↓</a:t>
            </a:r>
            <a:r>
              <a:rPr lang="cs-CZ" sz="2400" dirty="0" err="1">
                <a:solidFill>
                  <a:schemeClr val="bg1"/>
                </a:solidFill>
              </a:rPr>
              <a:t>difosfoglycerát</a:t>
            </a:r>
            <a:r>
              <a:rPr lang="cs-CZ" sz="2400" dirty="0">
                <a:solidFill>
                  <a:schemeClr val="bg1"/>
                </a:solidFill>
              </a:rPr>
              <a:t>  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snižují</a:t>
            </a:r>
            <a:r>
              <a:rPr lang="cs-CZ" sz="2400" dirty="0">
                <a:solidFill>
                  <a:schemeClr val="bg1"/>
                </a:solidFill>
              </a:rPr>
              <a:t> – ↓pH, ↑teplota, ↑pCO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, ↑</a:t>
            </a:r>
            <a:r>
              <a:rPr lang="cs-CZ" sz="2400" dirty="0" err="1">
                <a:solidFill>
                  <a:schemeClr val="bg1"/>
                </a:solidFill>
              </a:rPr>
              <a:t>difosfoglycerát</a:t>
            </a:r>
            <a:endParaRPr lang="cs-CZ" sz="2400" b="1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arteriovenózní diference O</a:t>
            </a:r>
            <a:r>
              <a:rPr lang="cs-CZ" sz="2400" b="1" baseline="-25000" dirty="0">
                <a:solidFill>
                  <a:schemeClr val="bg1"/>
                </a:solidFill>
              </a:rPr>
              <a:t>2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	1 litr krve je schopen vázat </a:t>
            </a:r>
            <a:r>
              <a:rPr lang="cs-CZ" sz="2400" b="1" dirty="0">
                <a:solidFill>
                  <a:schemeClr val="bg1"/>
                </a:solidFill>
              </a:rPr>
              <a:t>200 ml </a:t>
            </a:r>
            <a:r>
              <a:rPr lang="cs-CZ" sz="2400" dirty="0">
                <a:solidFill>
                  <a:schemeClr val="bg1"/>
                </a:solidFill>
              </a:rPr>
              <a:t>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endParaRPr lang="cs-CZ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	z každého litru odeberou tkáně cca </a:t>
            </a:r>
            <a:r>
              <a:rPr lang="cs-CZ" sz="2400" b="1" dirty="0">
                <a:solidFill>
                  <a:schemeClr val="bg1"/>
                </a:solidFill>
              </a:rPr>
              <a:t>46 </a:t>
            </a:r>
            <a:r>
              <a:rPr lang="cs-CZ" sz="2400" b="1">
                <a:solidFill>
                  <a:schemeClr val="bg1"/>
                </a:solidFill>
              </a:rPr>
              <a:t>ml </a:t>
            </a:r>
            <a:r>
              <a:rPr lang="cs-CZ" sz="2400">
                <a:solidFill>
                  <a:schemeClr val="bg1"/>
                </a:solidFill>
              </a:rPr>
              <a:t>O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endParaRPr lang="cs-CZ" sz="24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8823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535" y="67294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k čemu </a:t>
            </a:r>
            <a:r>
              <a:rPr lang="cs-CZ" dirty="0">
                <a:solidFill>
                  <a:schemeClr val="bg1"/>
                </a:solidFill>
              </a:rPr>
              <a:t>nám ten kyslík vlastně je?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11558" y="2302754"/>
            <a:ext cx="113107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vnitřní dýchání (respirace) </a:t>
            </a:r>
            <a:r>
              <a:rPr lang="cs-CZ" sz="2400" dirty="0">
                <a:solidFill>
                  <a:schemeClr val="bg1"/>
                </a:solidFill>
              </a:rPr>
              <a:t>– výměna dýchacích plynů mezi krví a tkáněmi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 se v mitochondriích užívá k </a:t>
            </a:r>
            <a:r>
              <a:rPr lang="cs-CZ" sz="2400" b="1" dirty="0">
                <a:solidFill>
                  <a:schemeClr val="bg1"/>
                </a:solidFill>
              </a:rPr>
              <a:t>oxidaci živin </a:t>
            </a:r>
            <a:r>
              <a:rPr lang="cs-CZ" sz="2400" dirty="0">
                <a:solidFill>
                  <a:schemeClr val="bg1"/>
                </a:solidFill>
              </a:rPr>
              <a:t>za vzniku </a:t>
            </a:r>
            <a:r>
              <a:rPr lang="cs-CZ" sz="2400" b="1" dirty="0">
                <a:solidFill>
                  <a:schemeClr val="bg1"/>
                </a:solidFill>
              </a:rPr>
              <a:t>H</a:t>
            </a:r>
            <a:r>
              <a:rPr lang="cs-CZ" sz="2400" b="1" baseline="-25000" dirty="0">
                <a:solidFill>
                  <a:schemeClr val="bg1"/>
                </a:solidFill>
              </a:rPr>
              <a:t>2</a:t>
            </a:r>
            <a:r>
              <a:rPr lang="cs-CZ" sz="2400" b="1" dirty="0">
                <a:solidFill>
                  <a:schemeClr val="bg1"/>
                </a:solidFill>
              </a:rPr>
              <a:t>O a CO</a:t>
            </a:r>
            <a:r>
              <a:rPr lang="cs-CZ" sz="2400" b="1" baseline="-25000" dirty="0">
                <a:solidFill>
                  <a:schemeClr val="bg1"/>
                </a:solidFill>
              </a:rPr>
              <a:t>2</a:t>
            </a:r>
            <a:r>
              <a:rPr lang="cs-CZ" sz="2400" b="1" dirty="0">
                <a:solidFill>
                  <a:schemeClr val="bg1"/>
                </a:solidFill>
              </a:rPr>
              <a:t> + energie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energie se spotřebovává přímo </a:t>
            </a:r>
            <a:r>
              <a:rPr lang="cs-CZ" sz="2400" b="1" dirty="0">
                <a:solidFill>
                  <a:schemeClr val="bg1"/>
                </a:solidFill>
              </a:rPr>
              <a:t>buňkou</a:t>
            </a:r>
            <a:r>
              <a:rPr lang="cs-CZ" sz="2400" dirty="0">
                <a:solidFill>
                  <a:schemeClr val="bg1"/>
                </a:solidFill>
              </a:rPr>
              <a:t>, nebo se ukládá </a:t>
            </a:r>
            <a:r>
              <a:rPr lang="cs-CZ" sz="2400" b="1" dirty="0">
                <a:solidFill>
                  <a:schemeClr val="bg1"/>
                </a:solidFill>
              </a:rPr>
              <a:t>do makroergních fosfátových vazeb (ATP)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CO</a:t>
            </a:r>
            <a:r>
              <a:rPr lang="cs-CZ" sz="2400" b="1" baseline="-25000" dirty="0">
                <a:solidFill>
                  <a:schemeClr val="bg1"/>
                </a:solidFill>
              </a:rPr>
              <a:t>2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zpět do krve</a:t>
            </a:r>
          </a:p>
        </p:txBody>
      </p:sp>
      <p:pic>
        <p:nvPicPr>
          <p:cNvPr id="5122" name="Picture 2" descr="Mitochondrie – Wikipedie">
            <a:extLst>
              <a:ext uri="{FF2B5EF4-FFF2-40B4-BE49-F238E27FC236}">
                <a16:creationId xmlns:a16="http://schemas.microsoft.com/office/drawing/2014/main" id="{FA933303-0172-EDAD-CD28-9737D4263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23" y="4568919"/>
            <a:ext cx="314325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44767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535" y="113649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oxid uhličitý </a:t>
            </a:r>
            <a:r>
              <a:rPr lang="cs-CZ">
                <a:solidFill>
                  <a:schemeClr val="bg1"/>
                </a:solidFill>
              </a:rPr>
              <a:t>má více variant přenosu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81270" y="2859703"/>
            <a:ext cx="113107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organismus vyprodukuje 200 ml CO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/min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z bb do kapilár a do plic → atmosféra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10%</a:t>
            </a:r>
            <a:r>
              <a:rPr lang="cs-CZ" sz="2400">
                <a:solidFill>
                  <a:schemeClr val="bg1"/>
                </a:solidFill>
              </a:rPr>
              <a:t> se fyzikálně rozpouští v plazmě</a:t>
            </a:r>
          </a:p>
          <a:p>
            <a:r>
              <a:rPr lang="cs-CZ" sz="2400" b="1">
                <a:solidFill>
                  <a:schemeClr val="bg1"/>
                </a:solidFill>
              </a:rPr>
              <a:t>10%</a:t>
            </a:r>
            <a:r>
              <a:rPr lang="cs-CZ" sz="2400">
                <a:solidFill>
                  <a:schemeClr val="bg1"/>
                </a:solidFill>
              </a:rPr>
              <a:t> se naváže na hemoglobin za vzniku </a:t>
            </a:r>
            <a:r>
              <a:rPr lang="cs-CZ" sz="2400" err="1">
                <a:solidFill>
                  <a:schemeClr val="bg1"/>
                </a:solidFill>
              </a:rPr>
              <a:t>karbaminohemoglobinu</a:t>
            </a:r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80%</a:t>
            </a:r>
            <a:r>
              <a:rPr lang="cs-CZ" sz="2400">
                <a:solidFill>
                  <a:schemeClr val="bg1"/>
                </a:solidFill>
              </a:rPr>
              <a:t> se mění v erytrocytech na H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CO</a:t>
            </a:r>
            <a:r>
              <a:rPr lang="cs-CZ" sz="2400" baseline="-25000">
                <a:solidFill>
                  <a:schemeClr val="bg1"/>
                </a:solidFill>
              </a:rPr>
              <a:t>3</a:t>
            </a:r>
            <a:r>
              <a:rPr lang="cs-CZ" sz="2400">
                <a:solidFill>
                  <a:schemeClr val="bg1"/>
                </a:solidFill>
              </a:rPr>
              <a:t>, která disociuje na H</a:t>
            </a:r>
            <a:r>
              <a:rPr lang="cs-CZ" sz="2400" baseline="30000">
                <a:solidFill>
                  <a:schemeClr val="bg1"/>
                </a:solidFill>
              </a:rPr>
              <a:t>+</a:t>
            </a:r>
            <a:r>
              <a:rPr lang="cs-CZ" sz="2400">
                <a:solidFill>
                  <a:schemeClr val="bg1"/>
                </a:solidFill>
              </a:rPr>
              <a:t> a HCO</a:t>
            </a:r>
            <a:r>
              <a:rPr lang="cs-CZ" sz="2400" baseline="30000">
                <a:solidFill>
                  <a:schemeClr val="bg1"/>
                </a:solidFill>
              </a:rPr>
              <a:t>3-</a:t>
            </a:r>
          </a:p>
          <a:p>
            <a:r>
              <a:rPr lang="cs-CZ" sz="2400">
                <a:solidFill>
                  <a:schemeClr val="bg1"/>
                </a:solidFill>
              </a:rPr>
              <a:t>	</a:t>
            </a:r>
            <a:r>
              <a:rPr lang="cs-CZ" sz="2400" b="1">
                <a:solidFill>
                  <a:schemeClr val="bg1"/>
                </a:solidFill>
              </a:rPr>
              <a:t>30%</a:t>
            </a:r>
            <a:r>
              <a:rPr lang="cs-CZ" sz="2400">
                <a:solidFill>
                  <a:schemeClr val="bg1"/>
                </a:solidFill>
              </a:rPr>
              <a:t> zůstává v erytrocytech</a:t>
            </a:r>
          </a:p>
          <a:p>
            <a:r>
              <a:rPr lang="cs-CZ" sz="2400">
                <a:solidFill>
                  <a:schemeClr val="bg1"/>
                </a:solidFill>
              </a:rPr>
              <a:t>	</a:t>
            </a:r>
            <a:r>
              <a:rPr lang="cs-CZ" sz="2400" b="1">
                <a:solidFill>
                  <a:schemeClr val="bg1"/>
                </a:solidFill>
              </a:rPr>
              <a:t>50%</a:t>
            </a:r>
            <a:r>
              <a:rPr lang="cs-CZ" sz="2400">
                <a:solidFill>
                  <a:schemeClr val="bg1"/>
                </a:solidFill>
              </a:rPr>
              <a:t> se uvolňuje do plazmy</a:t>
            </a:r>
          </a:p>
          <a:p>
            <a:r>
              <a:rPr lang="cs-CZ" sz="240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9977022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535" y="67294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Hnací silou difuze plynů je rozdíl parciálních tlaků plynů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81270" y="2739815"/>
            <a:ext cx="11310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pO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 v </a:t>
            </a:r>
            <a:r>
              <a:rPr lang="cs-CZ" sz="2400" dirty="0" err="1">
                <a:solidFill>
                  <a:schemeClr val="bg1"/>
                </a:solidFill>
              </a:rPr>
              <a:t>alevolu</a:t>
            </a:r>
            <a:r>
              <a:rPr lang="cs-CZ" sz="2400" dirty="0">
                <a:solidFill>
                  <a:schemeClr val="bg1"/>
                </a:solidFill>
              </a:rPr>
              <a:t> a </a:t>
            </a:r>
            <a:r>
              <a:rPr lang="cs-CZ" sz="2400">
                <a:solidFill>
                  <a:schemeClr val="bg1"/>
                </a:solidFill>
              </a:rPr>
              <a:t>tepenné krvi </a:t>
            </a:r>
            <a:r>
              <a:rPr lang="cs-CZ" sz="2400" b="1" dirty="0">
                <a:solidFill>
                  <a:schemeClr val="bg1"/>
                </a:solidFill>
              </a:rPr>
              <a:t>13 </a:t>
            </a:r>
            <a:r>
              <a:rPr lang="cs-CZ" sz="2400" b="1" dirty="0" err="1">
                <a:solidFill>
                  <a:schemeClr val="bg1"/>
                </a:solidFill>
              </a:rPr>
              <a:t>kPa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cs-CZ" sz="2400">
                <a:solidFill>
                  <a:schemeClr val="bg1"/>
                </a:solidFill>
              </a:rPr>
              <a:t>pO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 v žilní krvi </a:t>
            </a:r>
            <a:r>
              <a:rPr lang="cs-CZ" sz="2400" b="1" dirty="0">
                <a:solidFill>
                  <a:schemeClr val="bg1"/>
                </a:solidFill>
              </a:rPr>
              <a:t>5 </a:t>
            </a:r>
            <a:r>
              <a:rPr lang="cs-CZ" sz="2400" b="1" dirty="0" err="1">
                <a:solidFill>
                  <a:schemeClr val="bg1"/>
                </a:solidFill>
              </a:rPr>
              <a:t>kPa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pCO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 v </a:t>
            </a:r>
            <a:r>
              <a:rPr lang="cs-CZ" sz="2400" dirty="0">
                <a:solidFill>
                  <a:schemeClr val="bg1"/>
                </a:solidFill>
              </a:rPr>
              <a:t>alveolu a </a:t>
            </a:r>
            <a:r>
              <a:rPr lang="cs-CZ" sz="2400">
                <a:solidFill>
                  <a:schemeClr val="bg1"/>
                </a:solidFill>
              </a:rPr>
              <a:t>tepenné krvi </a:t>
            </a:r>
            <a:r>
              <a:rPr lang="cs-CZ" sz="2400" b="1" dirty="0">
                <a:solidFill>
                  <a:schemeClr val="bg1"/>
                </a:solidFill>
              </a:rPr>
              <a:t>5 </a:t>
            </a:r>
            <a:r>
              <a:rPr lang="cs-CZ" sz="2400" b="1" dirty="0" err="1">
                <a:solidFill>
                  <a:schemeClr val="bg1"/>
                </a:solidFill>
              </a:rPr>
              <a:t>kPa</a:t>
            </a:r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pCO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 v žilní krvi </a:t>
            </a:r>
            <a:r>
              <a:rPr lang="cs-CZ" sz="2400" b="1" dirty="0">
                <a:solidFill>
                  <a:schemeClr val="bg1"/>
                </a:solidFill>
              </a:rPr>
              <a:t>6 </a:t>
            </a:r>
            <a:r>
              <a:rPr lang="cs-CZ" sz="2400" b="1" dirty="0" err="1">
                <a:solidFill>
                  <a:schemeClr val="bg1"/>
                </a:solidFill>
              </a:rPr>
              <a:t>kPa</a:t>
            </a:r>
            <a:endParaRPr lang="cs-CZ" sz="2400" b="1">
              <a:solidFill>
                <a:srgbClr val="C00000"/>
              </a:solidFill>
            </a:endParaRPr>
          </a:p>
          <a:p>
            <a:endParaRPr lang="cs-CZ" sz="2400" b="1">
              <a:solidFill>
                <a:srgbClr val="C00000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pozn. 1 </a:t>
            </a:r>
            <a:r>
              <a:rPr lang="cs-CZ" sz="2400" err="1">
                <a:solidFill>
                  <a:schemeClr val="bg1"/>
                </a:solidFill>
              </a:rPr>
              <a:t>mmHg</a:t>
            </a:r>
            <a:r>
              <a:rPr lang="cs-CZ" sz="2400">
                <a:solidFill>
                  <a:schemeClr val="bg1"/>
                </a:solidFill>
              </a:rPr>
              <a:t> = 1 torr = 0,13kPa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022642-9ABA-809B-809A-2378A0F97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3" t="20458" r="3338" b="18093"/>
          <a:stretch/>
        </p:blipFill>
        <p:spPr>
          <a:xfrm>
            <a:off x="7053277" y="2138064"/>
            <a:ext cx="4896680" cy="3511826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02723985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35" y="785584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regulace dýchání je nervová a chemická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20035" y="2332653"/>
            <a:ext cx="113107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nervová</a:t>
            </a:r>
            <a:r>
              <a:rPr lang="cs-CZ" sz="2400" dirty="0">
                <a:solidFill>
                  <a:schemeClr val="bg1"/>
                </a:solidFill>
              </a:rPr>
              <a:t> – volní a automatická</a:t>
            </a:r>
          </a:p>
          <a:p>
            <a:r>
              <a:rPr lang="cs-CZ" sz="2400" dirty="0">
                <a:solidFill>
                  <a:schemeClr val="bg1"/>
                </a:solidFill>
              </a:rPr>
              <a:t>	</a:t>
            </a:r>
            <a:r>
              <a:rPr lang="cs-CZ" sz="2400" b="1" dirty="0">
                <a:solidFill>
                  <a:schemeClr val="bg1"/>
                </a:solidFill>
              </a:rPr>
              <a:t>volní</a:t>
            </a:r>
            <a:r>
              <a:rPr lang="cs-CZ" sz="2400" dirty="0">
                <a:solidFill>
                  <a:schemeClr val="bg1"/>
                </a:solidFill>
              </a:rPr>
              <a:t> – řízeno z mozkové kůry – zadržet dech, měnit frekvenci, hloubku</a:t>
            </a:r>
          </a:p>
          <a:p>
            <a:r>
              <a:rPr lang="cs-CZ" sz="2400" dirty="0">
                <a:solidFill>
                  <a:schemeClr val="bg1"/>
                </a:solidFill>
              </a:rPr>
              <a:t>	</a:t>
            </a:r>
            <a:r>
              <a:rPr lang="cs-CZ" sz="2400" b="1" dirty="0">
                <a:solidFill>
                  <a:schemeClr val="bg1"/>
                </a:solidFill>
              </a:rPr>
              <a:t>automatické</a:t>
            </a:r>
            <a:r>
              <a:rPr lang="cs-CZ" sz="2400" dirty="0">
                <a:solidFill>
                  <a:schemeClr val="bg1"/>
                </a:solidFill>
              </a:rPr>
              <a:t> – dechové centrum v prodloužené míše a mostu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chemická</a:t>
            </a:r>
            <a:r>
              <a:rPr lang="cs-CZ" sz="2400" dirty="0">
                <a:solidFill>
                  <a:schemeClr val="bg1"/>
                </a:solidFill>
              </a:rPr>
              <a:t> – závisí na koncentraci 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, CO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 a H</a:t>
            </a:r>
            <a:r>
              <a:rPr lang="cs-CZ" sz="2400" baseline="30000" dirty="0">
                <a:solidFill>
                  <a:schemeClr val="bg1"/>
                </a:solidFill>
              </a:rPr>
              <a:t>+</a:t>
            </a:r>
            <a:r>
              <a:rPr lang="cs-CZ" sz="2400" dirty="0">
                <a:solidFill>
                  <a:schemeClr val="bg1"/>
                </a:solidFill>
              </a:rPr>
              <a:t>, je registrována chemoreceptory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</a:t>
            </a:r>
            <a:r>
              <a:rPr lang="cs-CZ" sz="2400" b="1" dirty="0">
                <a:solidFill>
                  <a:schemeClr val="bg1"/>
                </a:solidFill>
              </a:rPr>
              <a:t>centrální</a:t>
            </a:r>
            <a:r>
              <a:rPr lang="cs-CZ" sz="2400" dirty="0">
                <a:solidFill>
                  <a:schemeClr val="bg1"/>
                </a:solidFill>
              </a:rPr>
              <a:t> – pod povrchem prodloužené míchy – reakce na ↑H</a:t>
            </a:r>
            <a:r>
              <a:rPr lang="cs-CZ" sz="2400" baseline="30000" dirty="0">
                <a:solidFill>
                  <a:schemeClr val="bg1"/>
                </a:solidFill>
              </a:rPr>
              <a:t>+</a:t>
            </a:r>
            <a:r>
              <a:rPr lang="cs-CZ" sz="2400" dirty="0">
                <a:solidFill>
                  <a:schemeClr val="bg1"/>
                </a:solidFill>
              </a:rPr>
              <a:t> → stoupne ventilace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</a:t>
            </a:r>
            <a:r>
              <a:rPr lang="cs-CZ" sz="2400" b="1" dirty="0">
                <a:solidFill>
                  <a:schemeClr val="bg1"/>
                </a:solidFill>
              </a:rPr>
              <a:t>periferní</a:t>
            </a:r>
            <a:r>
              <a:rPr lang="cs-CZ" sz="2400" dirty="0">
                <a:solidFill>
                  <a:schemeClr val="bg1"/>
                </a:solidFill>
              </a:rPr>
              <a:t> – karotická a aortální tělíska – reagují na koncentraci ↑CO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</a:p>
          <a:p>
            <a:r>
              <a:rPr lang="cs-CZ" sz="2400" dirty="0">
                <a:solidFill>
                  <a:schemeClr val="bg1"/>
                </a:solidFill>
              </a:rPr>
              <a:t>a ↓O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6225511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235" y="2762091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trávicí systém</a:t>
            </a: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879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535" y="672941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trávicí systém, neboli </a:t>
            </a:r>
            <a:r>
              <a:rPr lang="cs-CZ" b="1" dirty="0">
                <a:solidFill>
                  <a:schemeClr val="bg1"/>
                </a:solidFill>
              </a:rPr>
              <a:t>GIT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20035" y="2332653"/>
            <a:ext cx="113107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soustava </a:t>
            </a:r>
            <a:r>
              <a:rPr lang="cs-CZ" sz="2400" b="1" dirty="0">
                <a:solidFill>
                  <a:schemeClr val="bg1"/>
                </a:solidFill>
              </a:rPr>
              <a:t>trubicových orgánů </a:t>
            </a:r>
            <a:r>
              <a:rPr lang="cs-CZ" sz="2400" dirty="0">
                <a:solidFill>
                  <a:schemeClr val="bg1"/>
                </a:solidFill>
              </a:rPr>
              <a:t>(ústa až konečník) + </a:t>
            </a:r>
            <a:r>
              <a:rPr lang="cs-CZ" sz="2400" b="1" dirty="0">
                <a:solidFill>
                  <a:schemeClr val="bg1"/>
                </a:solidFill>
              </a:rPr>
              <a:t>přídatných orgánů </a:t>
            </a:r>
            <a:r>
              <a:rPr lang="cs-CZ" sz="2400" dirty="0">
                <a:solidFill>
                  <a:schemeClr val="bg1"/>
                </a:solidFill>
              </a:rPr>
              <a:t>(zuby, jazyk, slinné žlázy, slinivka břišní, žlučník, játra)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funkce: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příjem potravy a její zpracování (trávení)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vstřebávání (</a:t>
            </a:r>
            <a:r>
              <a:rPr lang="cs-CZ" sz="2400" dirty="0" err="1">
                <a:solidFill>
                  <a:schemeClr val="bg1"/>
                </a:solidFill>
              </a:rPr>
              <a:t>resorbce</a:t>
            </a:r>
            <a:r>
              <a:rPr lang="cs-CZ" sz="2400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skladovací funkce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imunitní funkce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endokrinní funkce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53A7C1-F006-3C32-432C-D9084A72A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711" y="3429000"/>
            <a:ext cx="3240619" cy="3271248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4024824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381" y="788302"/>
            <a:ext cx="11145078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mitochondrie</a:t>
            </a:r>
            <a:r>
              <a:rPr lang="cs-CZ">
                <a:solidFill>
                  <a:schemeClr val="bg1"/>
                </a:solidFill>
              </a:rPr>
              <a:t> jsou buněčné </a:t>
            </a:r>
            <a:r>
              <a:rPr lang="cs-CZ" b="1">
                <a:solidFill>
                  <a:schemeClr val="bg1"/>
                </a:solidFill>
              </a:rPr>
              <a:t>elektrárny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43532" y="1815457"/>
            <a:ext cx="103763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všechny buňky </a:t>
            </a:r>
            <a:r>
              <a:rPr lang="cs-CZ" sz="2400" b="1" dirty="0">
                <a:solidFill>
                  <a:schemeClr val="bg1"/>
                </a:solidFill>
              </a:rPr>
              <a:t>kromě erytrocytů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zajišťuje </a:t>
            </a:r>
            <a:r>
              <a:rPr lang="cs-CZ" sz="2400" b="1" dirty="0">
                <a:solidFill>
                  <a:schemeClr val="bg1"/>
                </a:solidFill>
              </a:rPr>
              <a:t>90% energie </a:t>
            </a:r>
            <a:r>
              <a:rPr lang="cs-CZ" sz="2400" dirty="0">
                <a:solidFill>
                  <a:schemeClr val="bg1"/>
                </a:solidFill>
              </a:rPr>
              <a:t>pro buňku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vnější membrána hladká, vnitřní zřasená do </a:t>
            </a:r>
            <a:r>
              <a:rPr lang="cs-CZ" sz="2400" dirty="0" err="1">
                <a:solidFill>
                  <a:schemeClr val="bg1"/>
                </a:solidFill>
              </a:rPr>
              <a:t>krist</a:t>
            </a:r>
            <a:r>
              <a:rPr lang="cs-CZ" sz="2400" dirty="0">
                <a:solidFill>
                  <a:schemeClr val="bg1"/>
                </a:solidFill>
              </a:rPr>
              <a:t>, obsahuje </a:t>
            </a:r>
            <a:r>
              <a:rPr lang="cs-CZ" sz="2400" b="1" dirty="0">
                <a:solidFill>
                  <a:schemeClr val="bg1"/>
                </a:solidFill>
              </a:rPr>
              <a:t>enzymy</a:t>
            </a:r>
            <a:r>
              <a:rPr lang="cs-CZ" sz="2400" dirty="0">
                <a:solidFill>
                  <a:schemeClr val="bg1"/>
                </a:solidFill>
              </a:rPr>
              <a:t> podporující </a:t>
            </a:r>
            <a:r>
              <a:rPr lang="cs-CZ" sz="2400" b="1" dirty="0">
                <a:solidFill>
                  <a:schemeClr val="bg1"/>
                </a:solidFill>
              </a:rPr>
              <a:t>oxidaci sacharidů a lipidů</a:t>
            </a:r>
            <a:r>
              <a:rPr lang="cs-CZ" sz="2400" dirty="0">
                <a:solidFill>
                  <a:schemeClr val="bg1"/>
                </a:solidFill>
              </a:rPr>
              <a:t> na CO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 a H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O a tvoří </a:t>
            </a:r>
            <a:r>
              <a:rPr lang="cs-CZ" sz="2400" b="1" dirty="0">
                <a:solidFill>
                  <a:schemeClr val="bg1"/>
                </a:solidFill>
              </a:rPr>
              <a:t>ATP</a:t>
            </a:r>
            <a:r>
              <a:rPr lang="cs-CZ" sz="2400" dirty="0">
                <a:solidFill>
                  <a:schemeClr val="bg1"/>
                </a:solidFill>
              </a:rPr>
              <a:t> (buněčné dýchání)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mitochondriální matrix </a:t>
            </a:r>
            <a:r>
              <a:rPr lang="cs-CZ" sz="2400" dirty="0">
                <a:solidFill>
                  <a:schemeClr val="bg1"/>
                </a:solidFill>
              </a:rPr>
              <a:t>– mitochondriální</a:t>
            </a:r>
          </a:p>
          <a:p>
            <a:r>
              <a:rPr lang="cs-CZ" sz="2400" dirty="0">
                <a:solidFill>
                  <a:schemeClr val="bg1"/>
                </a:solidFill>
              </a:rPr>
              <a:t> DNA (vyvinuly se z baktérií)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7106" name="Picture 2" descr="Mitochondrie stavba s popisem | Human body, Body, Human">
            <a:extLst>
              <a:ext uri="{FF2B5EF4-FFF2-40B4-BE49-F238E27FC236}">
                <a16:creationId xmlns:a16="http://schemas.microsoft.com/office/drawing/2014/main" id="{82039B00-9669-CC18-CFEE-F6B7EE53C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540" y="4050950"/>
            <a:ext cx="4385765" cy="22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73886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1EB5-AF9E-39B7-4E24-27FA47C57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132851-654B-26A8-8B84-045C62F36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161" y="89160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k trávení a vstřebávání potravy je nezbytná </a:t>
            </a:r>
            <a:r>
              <a:rPr lang="cs-CZ" b="1" dirty="0">
                <a:solidFill>
                  <a:schemeClr val="bg1"/>
                </a:solidFill>
              </a:rPr>
              <a:t>sekrece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9FD1074-5F35-5F2E-55BF-B9B84CE6792A}"/>
              </a:ext>
            </a:extLst>
          </p:cNvPr>
          <p:cNvSpPr txBox="1"/>
          <p:nvPr/>
        </p:nvSpPr>
        <p:spPr>
          <a:xfrm>
            <a:off x="914124" y="3359697"/>
            <a:ext cx="10363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sekrece </a:t>
            </a:r>
            <a:r>
              <a:rPr lang="cs-CZ" sz="2400" b="1" dirty="0">
                <a:solidFill>
                  <a:schemeClr val="bg1"/>
                </a:solidFill>
              </a:rPr>
              <a:t>exokrinní </a:t>
            </a:r>
            <a:r>
              <a:rPr lang="cs-CZ" sz="2400" dirty="0">
                <a:solidFill>
                  <a:schemeClr val="bg1"/>
                </a:solidFill>
              </a:rPr>
              <a:t>– trávicí šťávy – ochrana sliznice,  štěpení makromolekul a příprava k vstřebávání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sekrece </a:t>
            </a:r>
            <a:r>
              <a:rPr lang="cs-CZ" sz="2400" b="1" dirty="0" err="1">
                <a:solidFill>
                  <a:schemeClr val="bg1"/>
                </a:solidFill>
              </a:rPr>
              <a:t>parakrinní</a:t>
            </a:r>
            <a:r>
              <a:rPr lang="cs-CZ" sz="2400" b="1" dirty="0">
                <a:solidFill>
                  <a:schemeClr val="bg1"/>
                </a:solidFill>
              </a:rPr>
              <a:t> a endokrinní </a:t>
            </a:r>
            <a:r>
              <a:rPr lang="cs-CZ" sz="2400" dirty="0">
                <a:solidFill>
                  <a:schemeClr val="bg1"/>
                </a:solidFill>
              </a:rPr>
              <a:t>(hormony) – regulace činnosti GIT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7008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414" y="421150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sliny produkují </a:t>
            </a:r>
            <a:r>
              <a:rPr lang="cs-CZ" b="1" dirty="0">
                <a:solidFill>
                  <a:schemeClr val="bg1"/>
                </a:solidFill>
              </a:rPr>
              <a:t>3 páry </a:t>
            </a:r>
            <a:r>
              <a:rPr lang="cs-CZ" dirty="0">
                <a:solidFill>
                  <a:schemeClr val="bg1"/>
                </a:solidFill>
              </a:rPr>
              <a:t>velkých žláz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32735" y="1964353"/>
            <a:ext cx="113107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příušní, podčelistní a podjazyková + drobné žlázy ve sliznici DÚ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sekrece </a:t>
            </a:r>
            <a:r>
              <a:rPr lang="cs-CZ" sz="2400" b="1" dirty="0">
                <a:solidFill>
                  <a:srgbClr val="C00000"/>
                </a:solidFill>
              </a:rPr>
              <a:t>0,8 - 2 l/den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význam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	ochrana sliznice DÚ, protektivní vliv proti </a:t>
            </a:r>
          </a:p>
          <a:p>
            <a:r>
              <a:rPr lang="cs-CZ" sz="2400" dirty="0">
                <a:solidFill>
                  <a:schemeClr val="bg1"/>
                </a:solidFill>
              </a:rPr>
              <a:t>	zubnímu kazu, antibakteriální a 	</a:t>
            </a:r>
          </a:p>
          <a:p>
            <a:r>
              <a:rPr lang="cs-CZ" sz="2400" dirty="0">
                <a:solidFill>
                  <a:schemeClr val="bg1"/>
                </a:solidFill>
              </a:rPr>
              <a:t>	antivirový účinek (</a:t>
            </a:r>
            <a:r>
              <a:rPr lang="cs-CZ" sz="2400" dirty="0" err="1">
                <a:solidFill>
                  <a:schemeClr val="bg1"/>
                </a:solidFill>
              </a:rPr>
              <a:t>IgA</a:t>
            </a:r>
            <a:r>
              <a:rPr lang="cs-CZ" sz="2400" dirty="0">
                <a:solidFill>
                  <a:schemeClr val="bg1"/>
                </a:solidFill>
              </a:rPr>
              <a:t>, lysozym)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	usnadňují tvorbu sousta (mucin)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	rozpouštědlo pro látky v potravě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	počátek trávení polysacharidů (amyláza)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regulace</a:t>
            </a:r>
            <a:r>
              <a:rPr lang="cs-CZ" sz="2400" dirty="0">
                <a:solidFill>
                  <a:schemeClr val="bg1"/>
                </a:solidFill>
              </a:rPr>
              <a:t> – vegetativní systém – </a:t>
            </a:r>
            <a:r>
              <a:rPr lang="cs-CZ" sz="2400" b="1" dirty="0">
                <a:solidFill>
                  <a:schemeClr val="bg1"/>
                </a:solidFill>
              </a:rPr>
              <a:t>parasympatikus ↑</a:t>
            </a:r>
            <a:r>
              <a:rPr lang="cs-CZ" sz="2400" dirty="0">
                <a:solidFill>
                  <a:schemeClr val="bg1"/>
                </a:solidFill>
              </a:rPr>
              <a:t>    </a:t>
            </a:r>
            <a:r>
              <a:rPr lang="cs-CZ" sz="2400" b="1" dirty="0">
                <a:solidFill>
                  <a:schemeClr val="bg1"/>
                </a:solidFill>
              </a:rPr>
              <a:t>sympatikus ↓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6423DC-0008-CF7A-7255-B8A935C52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584" y="2818279"/>
            <a:ext cx="3430121" cy="292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362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8349E-F968-1D39-A17B-84F3F7A89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5364D-4E01-4CA6-754F-09EBA9621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550" y="911480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žaludeční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HCl</a:t>
            </a:r>
            <a:r>
              <a:rPr lang="cs-CZ" dirty="0">
                <a:solidFill>
                  <a:schemeClr val="bg1"/>
                </a:solidFill>
              </a:rPr>
              <a:t> napomáhá trávení bílkovin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398A7F4-0861-AAF9-B721-FA8ADCE58830}"/>
              </a:ext>
            </a:extLst>
          </p:cNvPr>
          <p:cNvSpPr txBox="1"/>
          <p:nvPr/>
        </p:nvSpPr>
        <p:spPr>
          <a:xfrm>
            <a:off x="717550" y="2628342"/>
            <a:ext cx="11310730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bg1"/>
                </a:solidFill>
              </a:rPr>
              <a:t>mucinózní</a:t>
            </a:r>
            <a:r>
              <a:rPr lang="cs-CZ" sz="2400" b="1" dirty="0">
                <a:solidFill>
                  <a:schemeClr val="bg1"/>
                </a:solidFill>
              </a:rPr>
              <a:t> buňky</a:t>
            </a:r>
            <a:r>
              <a:rPr lang="cs-CZ" sz="2400" dirty="0">
                <a:solidFill>
                  <a:schemeClr val="bg1"/>
                </a:solidFill>
              </a:rPr>
              <a:t> – mucin – hlen chránící sliznici žaludku</a:t>
            </a:r>
          </a:p>
          <a:p>
            <a:r>
              <a:rPr lang="cs-CZ" sz="2400" dirty="0">
                <a:solidFill>
                  <a:schemeClr val="bg1"/>
                </a:solidFill>
              </a:rPr>
              <a:t> 	před </a:t>
            </a:r>
            <a:r>
              <a:rPr lang="cs-CZ" sz="2400" dirty="0" err="1">
                <a:solidFill>
                  <a:schemeClr val="bg1"/>
                </a:solidFill>
              </a:rPr>
              <a:t>HCl</a:t>
            </a:r>
            <a:endParaRPr lang="cs-CZ" sz="2400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krycí buňky – </a:t>
            </a:r>
            <a:r>
              <a:rPr lang="cs-CZ" sz="2400" b="1" dirty="0" err="1">
                <a:solidFill>
                  <a:schemeClr val="bg1"/>
                </a:solidFill>
              </a:rPr>
              <a:t>HCl</a:t>
            </a:r>
            <a:r>
              <a:rPr lang="cs-CZ" sz="2400" b="1" dirty="0">
                <a:solidFill>
                  <a:schemeClr val="bg1"/>
                </a:solidFill>
              </a:rPr>
              <a:t> a vnitřní faktor </a:t>
            </a:r>
            <a:r>
              <a:rPr lang="cs-CZ" sz="2400" dirty="0">
                <a:solidFill>
                  <a:schemeClr val="bg1"/>
                </a:solidFill>
              </a:rPr>
              <a:t>(vstřebávání B</a:t>
            </a:r>
            <a:r>
              <a:rPr lang="cs-CZ" sz="2400" baseline="-25000" dirty="0">
                <a:solidFill>
                  <a:schemeClr val="bg1"/>
                </a:solidFill>
              </a:rPr>
              <a:t>12</a:t>
            </a:r>
            <a:r>
              <a:rPr lang="cs-CZ" sz="2400" dirty="0">
                <a:solidFill>
                  <a:schemeClr val="bg1"/>
                </a:solidFill>
              </a:rPr>
              <a:t>)</a:t>
            </a:r>
          </a:p>
          <a:p>
            <a:pPr lvl="2"/>
            <a:r>
              <a:rPr lang="cs-CZ" sz="2400" dirty="0">
                <a:solidFill>
                  <a:schemeClr val="bg1"/>
                </a:solidFill>
              </a:rPr>
              <a:t>aktivace pepsinogenu na pepsin</a:t>
            </a:r>
          </a:p>
          <a:p>
            <a:pPr lvl="2"/>
            <a:r>
              <a:rPr lang="cs-CZ" sz="2400" dirty="0">
                <a:solidFill>
                  <a:schemeClr val="bg1"/>
                </a:solidFill>
              </a:rPr>
              <a:t>udržení kyselého pH</a:t>
            </a:r>
          </a:p>
          <a:p>
            <a:pPr lvl="2"/>
            <a:r>
              <a:rPr lang="cs-CZ" sz="2400" dirty="0">
                <a:solidFill>
                  <a:schemeClr val="bg1"/>
                </a:solidFill>
              </a:rPr>
              <a:t>koagulace bílkovin</a:t>
            </a:r>
          </a:p>
          <a:p>
            <a:pPr lvl="2"/>
            <a:r>
              <a:rPr lang="cs-CZ" sz="2400" dirty="0">
                <a:solidFill>
                  <a:schemeClr val="bg1"/>
                </a:solidFill>
              </a:rPr>
              <a:t>redukce </a:t>
            </a:r>
            <a:r>
              <a:rPr lang="cs-CZ" sz="2400" dirty="0" err="1">
                <a:solidFill>
                  <a:schemeClr val="bg1"/>
                </a:solidFill>
              </a:rPr>
              <a:t>Fe</a:t>
            </a:r>
            <a:r>
              <a:rPr lang="cs-CZ" sz="2400" dirty="0">
                <a:solidFill>
                  <a:schemeClr val="bg1"/>
                </a:solidFill>
              </a:rPr>
              <a:t>, umožňující vstřebání</a:t>
            </a:r>
          </a:p>
          <a:p>
            <a:pPr lvl="2"/>
            <a:endParaRPr lang="cs-CZ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70CEE3-6584-E17E-8BAF-DC8E5CB25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522" y="2299253"/>
            <a:ext cx="1770518" cy="3293164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37370987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535" y="67294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žaludeční</a:t>
            </a:r>
            <a:r>
              <a:rPr lang="cs-CZ" b="1" dirty="0">
                <a:solidFill>
                  <a:schemeClr val="bg1"/>
                </a:solidFill>
              </a:rPr>
              <a:t> pepsiny</a:t>
            </a:r>
            <a:r>
              <a:rPr lang="cs-CZ" dirty="0">
                <a:solidFill>
                  <a:schemeClr val="bg1"/>
                </a:solidFill>
              </a:rPr>
              <a:t> štěpí bílkoviny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23567" y="2528951"/>
            <a:ext cx="1131073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hlavní bb </a:t>
            </a:r>
            <a:r>
              <a:rPr lang="cs-CZ" sz="2400" dirty="0">
                <a:solidFill>
                  <a:schemeClr val="bg1"/>
                </a:solidFill>
              </a:rPr>
              <a:t>- </a:t>
            </a:r>
            <a:r>
              <a:rPr lang="cs-CZ" sz="2400" b="1" dirty="0">
                <a:solidFill>
                  <a:schemeClr val="bg1"/>
                </a:solidFill>
              </a:rPr>
              <a:t>pepsinogen</a:t>
            </a:r>
          </a:p>
          <a:p>
            <a:r>
              <a:rPr lang="cs-CZ" sz="2400" dirty="0">
                <a:solidFill>
                  <a:schemeClr val="bg1"/>
                </a:solidFill>
              </a:rPr>
              <a:t>	</a:t>
            </a:r>
            <a:r>
              <a:rPr lang="cs-CZ" sz="2400" dirty="0" err="1">
                <a:solidFill>
                  <a:schemeClr val="bg1"/>
                </a:solidFill>
              </a:rPr>
              <a:t>HCl</a:t>
            </a:r>
            <a:r>
              <a:rPr lang="cs-CZ" sz="2400" dirty="0">
                <a:solidFill>
                  <a:schemeClr val="bg1"/>
                </a:solidFill>
              </a:rPr>
              <a:t> je </a:t>
            </a:r>
            <a:r>
              <a:rPr lang="cs-CZ" sz="2400" b="1" dirty="0">
                <a:solidFill>
                  <a:schemeClr val="bg1"/>
                </a:solidFill>
              </a:rPr>
              <a:t>aktivuje</a:t>
            </a:r>
            <a:r>
              <a:rPr lang="cs-CZ" sz="2400" dirty="0">
                <a:solidFill>
                  <a:schemeClr val="bg1"/>
                </a:solidFill>
              </a:rPr>
              <a:t> na pepsiny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štěpí vazby </a:t>
            </a:r>
            <a:r>
              <a:rPr lang="cs-CZ" sz="2400" dirty="0">
                <a:solidFill>
                  <a:schemeClr val="bg1"/>
                </a:solidFill>
              </a:rPr>
              <a:t>mezi aromatickou AMK a sousední AMK</a:t>
            </a:r>
          </a:p>
          <a:p>
            <a:r>
              <a:rPr lang="cs-CZ" sz="2400" dirty="0">
                <a:solidFill>
                  <a:schemeClr val="bg1"/>
                </a:solidFill>
              </a:rPr>
              <a:t>	optimální pH je 1,3-3,2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lipáza</a:t>
            </a:r>
            <a:r>
              <a:rPr lang="cs-CZ" sz="2400" dirty="0">
                <a:solidFill>
                  <a:schemeClr val="bg1"/>
                </a:solidFill>
              </a:rPr>
              <a:t> – štěpí tuky, není moc významná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histamin</a:t>
            </a:r>
            <a:r>
              <a:rPr lang="cs-CZ" sz="2400" dirty="0">
                <a:solidFill>
                  <a:schemeClr val="bg1"/>
                </a:solidFill>
              </a:rPr>
              <a:t> – stimulace sekrece </a:t>
            </a:r>
            <a:r>
              <a:rPr lang="cs-CZ" sz="2400" dirty="0" err="1">
                <a:solidFill>
                  <a:schemeClr val="bg1"/>
                </a:solidFill>
              </a:rPr>
              <a:t>HCl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gastrin</a:t>
            </a:r>
            <a:r>
              <a:rPr lang="cs-CZ" sz="2400" dirty="0">
                <a:solidFill>
                  <a:schemeClr val="bg1"/>
                </a:solidFill>
              </a:rPr>
              <a:t> – z G buněk distální části žaludku, dvanáctníku a  slinivky</a:t>
            </a:r>
          </a:p>
          <a:p>
            <a:r>
              <a:rPr lang="cs-CZ" sz="2400" dirty="0">
                <a:solidFill>
                  <a:schemeClr val="bg1"/>
                </a:solidFill>
              </a:rPr>
              <a:t>stimulace tvorby žal. šťávy, motility žaludku, střeva a žlučníku </a:t>
            </a:r>
          </a:p>
          <a:p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5476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543" y="924732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žaludeční sekrece </a:t>
            </a:r>
            <a:r>
              <a:rPr lang="cs-CZ" dirty="0">
                <a:solidFill>
                  <a:schemeClr val="bg1"/>
                </a:solidFill>
              </a:rPr>
              <a:t>je spuštěna dříve, než je potrava v žaludku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440635" y="1713943"/>
            <a:ext cx="113107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časové rozdělení řízení žaludeční sekrece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fáze nervová (reflexní) </a:t>
            </a:r>
            <a:r>
              <a:rPr lang="cs-CZ" sz="2400" dirty="0">
                <a:solidFill>
                  <a:schemeClr val="bg1"/>
                </a:solidFill>
              </a:rPr>
              <a:t>– začíná ještě před vstupem do žaludku (chci se najíst)– zvýšení produkce </a:t>
            </a:r>
            <a:r>
              <a:rPr lang="cs-CZ" sz="2400" dirty="0" err="1">
                <a:solidFill>
                  <a:schemeClr val="bg1"/>
                </a:solidFill>
              </a:rPr>
              <a:t>HCl</a:t>
            </a:r>
            <a:r>
              <a:rPr lang="cs-CZ" sz="2400" dirty="0">
                <a:solidFill>
                  <a:schemeClr val="bg1"/>
                </a:solidFill>
              </a:rPr>
              <a:t> - 20%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fáze žaludeční</a:t>
            </a:r>
            <a:r>
              <a:rPr lang="cs-CZ" sz="2400" dirty="0">
                <a:solidFill>
                  <a:schemeClr val="bg1"/>
                </a:solidFill>
              </a:rPr>
              <a:t> – mechanoreceptory zaregistrují roztažení stěny – podráždění nerv. pletení a produkce gastrinu a histaminu - 70%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fáze střevní</a:t>
            </a:r>
            <a:r>
              <a:rPr lang="cs-CZ" sz="2400" dirty="0">
                <a:solidFill>
                  <a:schemeClr val="bg1"/>
                </a:solidFill>
              </a:rPr>
              <a:t> – trávenina je ve dvanáctníku  - </a:t>
            </a:r>
          </a:p>
          <a:p>
            <a:r>
              <a:rPr lang="cs-CZ" sz="2400" dirty="0">
                <a:solidFill>
                  <a:schemeClr val="bg1"/>
                </a:solidFill>
              </a:rPr>
              <a:t>tlumící hormony – sekretin a CCK– 10%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FC03C4-0976-ABE1-870D-21C4ACE72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850" y="4777202"/>
            <a:ext cx="3045723" cy="2026790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405005101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4FAB7-6263-AB24-E0AE-7C37870F1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28868-1088-AE0A-2FB5-9D292BBC6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535" y="67294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exokrinní Sekret z </a:t>
            </a:r>
            <a:r>
              <a:rPr lang="cs-CZ" b="1" dirty="0" err="1">
                <a:solidFill>
                  <a:schemeClr val="bg1"/>
                </a:solidFill>
              </a:rPr>
              <a:t>pankreTU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POmáhá</a:t>
            </a:r>
            <a:r>
              <a:rPr lang="cs-CZ" b="1" dirty="0">
                <a:solidFill>
                  <a:schemeClr val="bg1"/>
                </a:solidFill>
              </a:rPr>
              <a:t> štěpit bílkoviny a tuky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60EAE5D-4917-3949-9361-57FD7182F078}"/>
              </a:ext>
            </a:extLst>
          </p:cNvPr>
          <p:cNvSpPr txBox="1"/>
          <p:nvPr/>
        </p:nvSpPr>
        <p:spPr>
          <a:xfrm>
            <a:off x="777185" y="2237403"/>
            <a:ext cx="11310730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sekrece </a:t>
            </a:r>
            <a:r>
              <a:rPr lang="cs-CZ" sz="2400" b="1" dirty="0">
                <a:solidFill>
                  <a:srgbClr val="FF0000"/>
                </a:solidFill>
              </a:rPr>
              <a:t>1-2 l/den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(exokrinní sekrece)</a:t>
            </a:r>
            <a:endParaRPr lang="cs-CZ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je </a:t>
            </a:r>
            <a:r>
              <a:rPr lang="cs-CZ" sz="2400" b="1" dirty="0">
                <a:solidFill>
                  <a:schemeClr val="bg1"/>
                </a:solidFill>
              </a:rPr>
              <a:t>alkalická</a:t>
            </a:r>
            <a:r>
              <a:rPr lang="cs-CZ" sz="2400" dirty="0">
                <a:solidFill>
                  <a:schemeClr val="bg1"/>
                </a:solidFill>
              </a:rPr>
              <a:t> (vysoký obsah bikarbonátu)</a:t>
            </a: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způsobuje zvýšení pH tráveniny (spolu se žlučí a střevní šťávou)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hlavní enzymy:</a:t>
            </a:r>
            <a:endParaRPr lang="cs-CZ" b="1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trypsin</a:t>
            </a:r>
            <a:r>
              <a:rPr lang="cs-CZ" sz="2400" dirty="0">
                <a:solidFill>
                  <a:schemeClr val="bg1"/>
                </a:solidFill>
              </a:rPr>
              <a:t>  (hydrolýza bílkovin na AMK)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lipázy</a:t>
            </a:r>
            <a:r>
              <a:rPr lang="cs-CZ" sz="2400" dirty="0">
                <a:solidFill>
                  <a:schemeClr val="bg1"/>
                </a:solidFill>
              </a:rPr>
              <a:t> (tuky na glycerol a MK)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pankreatická amyláza</a:t>
            </a:r>
            <a:r>
              <a:rPr lang="cs-CZ" sz="2400" dirty="0">
                <a:solidFill>
                  <a:schemeClr val="bg1"/>
                </a:solidFill>
              </a:rPr>
              <a:t> (sacharidy na glukózu)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59AE77-00F8-7D57-149A-4C4E1BDC7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292" y="3634408"/>
            <a:ext cx="3609009" cy="2706757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4528301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981" y="1067712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Exokrinní sekrece je </a:t>
            </a:r>
            <a:r>
              <a:rPr lang="cs-CZ" b="1" dirty="0">
                <a:solidFill>
                  <a:schemeClr val="bg1"/>
                </a:solidFill>
              </a:rPr>
              <a:t>řízena </a:t>
            </a:r>
            <a:r>
              <a:rPr lang="cs-CZ" dirty="0">
                <a:solidFill>
                  <a:schemeClr val="bg1"/>
                </a:solidFill>
              </a:rPr>
              <a:t>zejména  </a:t>
            </a:r>
            <a:r>
              <a:rPr lang="cs-CZ" b="1" dirty="0">
                <a:solidFill>
                  <a:schemeClr val="bg1"/>
                </a:solidFill>
              </a:rPr>
              <a:t>z duodena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31282" y="3274825"/>
            <a:ext cx="11310730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sekretin</a:t>
            </a:r>
            <a:r>
              <a:rPr lang="cs-CZ" sz="2400" dirty="0">
                <a:solidFill>
                  <a:schemeClr val="bg1"/>
                </a:solidFill>
              </a:rPr>
              <a:t> - silně alkalická šťáva + stimulace sekrece žluči a útlum </a:t>
            </a:r>
            <a:r>
              <a:rPr lang="cs-CZ" sz="2400" dirty="0" err="1">
                <a:solidFill>
                  <a:schemeClr val="bg1"/>
                </a:solidFill>
              </a:rPr>
              <a:t>HCl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 err="1">
                <a:solidFill>
                  <a:schemeClr val="bg1"/>
                </a:solidFill>
              </a:rPr>
              <a:t>cholecystokinin</a:t>
            </a:r>
            <a:r>
              <a:rPr lang="cs-CZ" sz="2400" dirty="0">
                <a:solidFill>
                  <a:schemeClr val="bg1"/>
                </a:solidFill>
              </a:rPr>
              <a:t> - menší množství šťávy bohaté na enzymy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produkci posiluje </a:t>
            </a:r>
            <a:r>
              <a:rPr lang="cs-CZ" sz="2400" b="1" dirty="0">
                <a:solidFill>
                  <a:schemeClr val="bg1"/>
                </a:solidFill>
              </a:rPr>
              <a:t>nízké pH </a:t>
            </a:r>
            <a:r>
              <a:rPr lang="cs-CZ" sz="2400" dirty="0">
                <a:solidFill>
                  <a:schemeClr val="bg1"/>
                </a:solidFill>
              </a:rPr>
              <a:t>tráveniny a </a:t>
            </a:r>
            <a:r>
              <a:rPr lang="cs-CZ" sz="2400" b="1" dirty="0">
                <a:solidFill>
                  <a:schemeClr val="bg1"/>
                </a:solidFill>
              </a:rPr>
              <a:t>vysoký obsah tuků a bílkovin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nervová regulace</a:t>
            </a:r>
            <a:r>
              <a:rPr lang="cs-CZ" sz="2400" dirty="0">
                <a:solidFill>
                  <a:schemeClr val="bg1"/>
                </a:solidFill>
              </a:rPr>
              <a:t> – parasympatikus zvyšuje, sympatikus snižuje</a:t>
            </a:r>
          </a:p>
        </p:txBody>
      </p:sp>
    </p:spTree>
    <p:extLst>
      <p:ext uri="{BB962C8B-B14F-4D97-AF65-F5344CB8AC3E}">
        <p14:creationId xmlns:p14="http://schemas.microsoft.com/office/powerpoint/2010/main" val="193769725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233" y="523802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Žluč se tvoří v játrech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45233" y="1818375"/>
            <a:ext cx="9094506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sekrece </a:t>
            </a:r>
            <a:r>
              <a:rPr lang="cs-CZ" sz="2400" b="1" dirty="0">
                <a:solidFill>
                  <a:srgbClr val="FF0000"/>
                </a:solidFill>
              </a:rPr>
              <a:t>0,6-1 l/den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žlučovod ústí </a:t>
            </a:r>
            <a:r>
              <a:rPr lang="cs-CZ" sz="2400" dirty="0" err="1">
                <a:solidFill>
                  <a:schemeClr val="bg1"/>
                </a:solidFill>
              </a:rPr>
              <a:t>doduodena</a:t>
            </a: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mezi jídly se shromažďuje ve žlučníku, zde se zahušťuje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složení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rozpadové produkty hemoglobinu –</a:t>
            </a:r>
          </a:p>
          <a:p>
            <a:r>
              <a:rPr lang="cs-CZ" sz="2400" dirty="0">
                <a:solidFill>
                  <a:schemeClr val="bg1"/>
                </a:solidFill>
              </a:rPr>
              <a:t>	</a:t>
            </a:r>
            <a:r>
              <a:rPr lang="cs-CZ" sz="2400" b="1" dirty="0">
                <a:solidFill>
                  <a:schemeClr val="bg1"/>
                </a:solidFill>
              </a:rPr>
              <a:t>bilirubin</a:t>
            </a:r>
            <a:r>
              <a:rPr lang="cs-CZ" sz="2400" dirty="0">
                <a:solidFill>
                  <a:schemeClr val="bg1"/>
                </a:solidFill>
              </a:rPr>
              <a:t>, biliverdin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cholesterol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hodně </a:t>
            </a:r>
            <a:r>
              <a:rPr lang="cs-CZ" sz="2400" b="1" dirty="0">
                <a:solidFill>
                  <a:schemeClr val="bg1"/>
                </a:solidFill>
              </a:rPr>
              <a:t>bikarbonátu</a:t>
            </a:r>
            <a:r>
              <a:rPr lang="cs-CZ" sz="2400" dirty="0">
                <a:solidFill>
                  <a:schemeClr val="bg1"/>
                </a:solidFill>
              </a:rPr>
              <a:t> – neutralizace </a:t>
            </a:r>
            <a:r>
              <a:rPr lang="cs-CZ" sz="2400" dirty="0" err="1">
                <a:solidFill>
                  <a:schemeClr val="bg1"/>
                </a:solidFill>
              </a:rPr>
              <a:t>HCl</a:t>
            </a: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primární žlučové kyseliny – </a:t>
            </a:r>
            <a:r>
              <a:rPr lang="cs-CZ" sz="2400" b="1" dirty="0" err="1">
                <a:solidFill>
                  <a:schemeClr val="bg1"/>
                </a:solidFill>
              </a:rPr>
              <a:t>kys.cholová</a:t>
            </a:r>
            <a:r>
              <a:rPr lang="cs-CZ" sz="2400" b="1" dirty="0">
                <a:solidFill>
                  <a:schemeClr val="bg1"/>
                </a:solidFill>
              </a:rPr>
              <a:t>, </a:t>
            </a:r>
            <a:r>
              <a:rPr lang="cs-CZ" sz="2400" b="1" dirty="0" err="1">
                <a:solidFill>
                  <a:schemeClr val="bg1"/>
                </a:solidFill>
              </a:rPr>
              <a:t>chenodeoxycholová</a:t>
            </a:r>
            <a:endParaRPr lang="cs-CZ" sz="2400" b="1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39BDCD-07E6-0605-D0AA-D38B04085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366" y="3371021"/>
            <a:ext cx="3032727" cy="2406926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36011541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137" y="708896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Žlučové kyseliny jsou zcela zásadní pro  </a:t>
            </a:r>
            <a:r>
              <a:rPr lang="cs-CZ" b="1" dirty="0">
                <a:solidFill>
                  <a:schemeClr val="bg1"/>
                </a:solidFill>
              </a:rPr>
              <a:t>trávení tuků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491067" y="2443744"/>
            <a:ext cx="11480000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emulgují tuky </a:t>
            </a:r>
            <a:r>
              <a:rPr lang="cs-CZ" sz="2400" dirty="0">
                <a:solidFill>
                  <a:schemeClr val="bg1"/>
                </a:solidFill>
              </a:rPr>
              <a:t>(zvětšení trávicí plochy tuků) 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napomáhají tvorbě </a:t>
            </a:r>
            <a:r>
              <a:rPr lang="cs-CZ" sz="2400" b="1" dirty="0">
                <a:solidFill>
                  <a:schemeClr val="bg1"/>
                </a:solidFill>
              </a:rPr>
              <a:t>micel</a:t>
            </a:r>
            <a:r>
              <a:rPr lang="cs-CZ" sz="2400" dirty="0">
                <a:solidFill>
                  <a:schemeClr val="bg1"/>
                </a:solidFill>
              </a:rPr>
              <a:t>, </a:t>
            </a:r>
          </a:p>
          <a:p>
            <a:r>
              <a:rPr lang="cs-CZ" sz="2400" dirty="0">
                <a:solidFill>
                  <a:schemeClr val="bg1"/>
                </a:solidFill>
              </a:rPr>
              <a:t>	které transportují tuky k </a:t>
            </a:r>
            <a:r>
              <a:rPr lang="cs-CZ" sz="2400" dirty="0" err="1">
                <a:solidFill>
                  <a:schemeClr val="bg1"/>
                </a:solidFill>
              </a:rPr>
              <a:t>enterocytům</a:t>
            </a:r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většina žlučových kyselin se vstřebává z GIT zpět do jater (</a:t>
            </a:r>
            <a:r>
              <a:rPr lang="cs-CZ" sz="2400" b="1" dirty="0" err="1">
                <a:solidFill>
                  <a:schemeClr val="bg1"/>
                </a:solidFill>
              </a:rPr>
              <a:t>enterohepatální</a:t>
            </a:r>
            <a:r>
              <a:rPr lang="cs-CZ" sz="2400" b="1" dirty="0">
                <a:solidFill>
                  <a:schemeClr val="bg1"/>
                </a:solidFill>
              </a:rPr>
              <a:t> oběh</a:t>
            </a:r>
            <a:r>
              <a:rPr lang="cs-CZ" sz="2400" dirty="0">
                <a:solidFill>
                  <a:schemeClr val="bg1"/>
                </a:solidFill>
              </a:rPr>
              <a:t>)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regulace  	</a:t>
            </a:r>
            <a:r>
              <a:rPr lang="cs-CZ" sz="2400" b="1" dirty="0">
                <a:solidFill>
                  <a:schemeClr val="bg1"/>
                </a:solidFill>
              </a:rPr>
              <a:t>sekretin</a:t>
            </a:r>
            <a:r>
              <a:rPr lang="cs-CZ" sz="2400" dirty="0">
                <a:solidFill>
                  <a:schemeClr val="bg1"/>
                </a:solidFill>
              </a:rPr>
              <a:t> (zvýšení obsahu vody a bikarbonátu)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		</a:t>
            </a:r>
            <a:r>
              <a:rPr lang="cs-CZ" sz="2400" b="1" dirty="0" err="1">
                <a:solidFill>
                  <a:schemeClr val="bg1"/>
                </a:solidFill>
              </a:rPr>
              <a:t>cholecystokinin</a:t>
            </a:r>
            <a:r>
              <a:rPr lang="cs-CZ" sz="2400" dirty="0">
                <a:solidFill>
                  <a:schemeClr val="bg1"/>
                </a:solidFill>
              </a:rPr>
              <a:t> – stah a vyprázdnění žlučníku (i parasympatikus)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5D38EC1-8C5E-1411-DFA2-C1D4E3706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537" y="1914318"/>
            <a:ext cx="3745396" cy="22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2856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870936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sekrece z tenkého střeva je  </a:t>
            </a:r>
            <a:r>
              <a:rPr lang="cs-CZ" b="1" dirty="0">
                <a:solidFill>
                  <a:schemeClr val="bg1"/>
                </a:solidFill>
              </a:rPr>
              <a:t>exokrinní i endokrinní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805070" y="2427607"/>
            <a:ext cx="1131073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sekrece </a:t>
            </a:r>
            <a:r>
              <a:rPr lang="cs-CZ" sz="2400" b="1" dirty="0">
                <a:solidFill>
                  <a:srgbClr val="FF0000"/>
                </a:solidFill>
              </a:rPr>
              <a:t>1,8-2 l/den</a:t>
            </a:r>
          </a:p>
          <a:p>
            <a:endParaRPr lang="cs-CZ" sz="2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čirá tekutina </a:t>
            </a:r>
            <a:r>
              <a:rPr lang="cs-CZ" sz="2400" dirty="0">
                <a:solidFill>
                  <a:schemeClr val="bg1"/>
                </a:solidFill>
              </a:rPr>
              <a:t>– hustý alkalický sekret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enzymy</a:t>
            </a:r>
            <a:r>
              <a:rPr lang="cs-CZ" sz="2400" dirty="0">
                <a:solidFill>
                  <a:schemeClr val="bg1"/>
                </a:solidFill>
              </a:rPr>
              <a:t> obsahuje </a:t>
            </a:r>
            <a:r>
              <a:rPr lang="cs-CZ" sz="2400" b="1" dirty="0">
                <a:solidFill>
                  <a:schemeClr val="bg1"/>
                </a:solidFill>
              </a:rPr>
              <a:t>jen z odloupaných slizničních bb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snižuje pH, tvoří </a:t>
            </a:r>
            <a:r>
              <a:rPr lang="cs-CZ" sz="2400" b="1" dirty="0">
                <a:solidFill>
                  <a:schemeClr val="bg1"/>
                </a:solidFill>
              </a:rPr>
              <a:t>ochrannou vrstvu na sliznici</a:t>
            </a:r>
            <a:r>
              <a:rPr lang="cs-CZ" sz="2400" dirty="0">
                <a:solidFill>
                  <a:schemeClr val="bg1"/>
                </a:solidFill>
              </a:rPr>
              <a:t>, imunitní funkce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sekreci řídí lokální reflexy z pletení ve stěně střeva, z menší části i z CNS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33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647108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Lyzozomy</a:t>
            </a:r>
            <a:r>
              <a:rPr lang="cs-CZ">
                <a:solidFill>
                  <a:schemeClr val="bg1"/>
                </a:solidFill>
              </a:rPr>
              <a:t> jsou buněčným „Žaludkem“</a:t>
            </a:r>
            <a:endParaRPr lang="cs-CZ" b="1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60086" y="2306171"/>
            <a:ext cx="61441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malé váčky s membránou, obsahují </a:t>
            </a:r>
            <a:r>
              <a:rPr lang="cs-CZ" sz="2400" b="1">
                <a:solidFill>
                  <a:schemeClr val="bg1"/>
                </a:solidFill>
              </a:rPr>
              <a:t>hydrolázy</a:t>
            </a:r>
            <a:r>
              <a:rPr lang="cs-CZ" sz="2400">
                <a:solidFill>
                  <a:schemeClr val="bg1"/>
                </a:solidFill>
              </a:rPr>
              <a:t> štěpící makromolekuly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primární lyzozomy</a:t>
            </a:r>
            <a:r>
              <a:rPr lang="cs-CZ" sz="2400">
                <a:solidFill>
                  <a:schemeClr val="bg1"/>
                </a:solidFill>
              </a:rPr>
              <a:t> – nově vytvořené, splývají s vakuoly s fagocytovaném materiálem → </a:t>
            </a:r>
            <a:r>
              <a:rPr lang="cs-CZ" sz="2400" b="1">
                <a:solidFill>
                  <a:schemeClr val="bg1"/>
                </a:solidFill>
              </a:rPr>
              <a:t>sekundární lyzozom </a:t>
            </a:r>
            <a:r>
              <a:rPr lang="cs-CZ" sz="2400">
                <a:solidFill>
                  <a:schemeClr val="bg1"/>
                </a:solidFill>
              </a:rPr>
              <a:t>(</a:t>
            </a:r>
            <a:r>
              <a:rPr lang="cs-CZ" sz="2400" err="1">
                <a:solidFill>
                  <a:schemeClr val="bg1"/>
                </a:solidFill>
              </a:rPr>
              <a:t>fagolyzozom</a:t>
            </a:r>
            <a:r>
              <a:rPr lang="cs-CZ" sz="2400">
                <a:solidFill>
                  <a:schemeClr val="bg1"/>
                </a:solidFill>
              </a:rPr>
              <a:t>) → exocytóza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49154" name="Picture 2" descr="Lysosom vektor abbildung. Illustration von enzym, karosserie - 174072429">
            <a:extLst>
              <a:ext uri="{FF2B5EF4-FFF2-40B4-BE49-F238E27FC236}">
                <a16:creationId xmlns:a16="http://schemas.microsoft.com/office/drawing/2014/main" id="{CCBC6EB5-0E99-CD59-C240-70F268DFB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3"/>
          <a:stretch/>
        </p:blipFill>
        <p:spPr bwMode="auto">
          <a:xfrm>
            <a:off x="7239281" y="2306171"/>
            <a:ext cx="4045465" cy="362398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14375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931050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endokrinní sekrece tenkého střeva </a:t>
            </a:r>
            <a:r>
              <a:rPr lang="cs-CZ" b="1" dirty="0">
                <a:solidFill>
                  <a:schemeClr val="bg1"/>
                </a:solidFill>
              </a:rPr>
              <a:t>je velmi bohatá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36536" y="1531613"/>
            <a:ext cx="11310730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 err="1">
                <a:solidFill>
                  <a:schemeClr val="bg1"/>
                </a:solidFill>
              </a:rPr>
              <a:t>cholecystokinin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kontrakce žlučníku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stimulace produkce </a:t>
            </a:r>
            <a:r>
              <a:rPr lang="cs-CZ" sz="2400" dirty="0" err="1">
                <a:solidFill>
                  <a:schemeClr val="bg1"/>
                </a:solidFill>
              </a:rPr>
              <a:t>pankr.šťávy</a:t>
            </a: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tlumí vyprazdňování žaludku, zesiluje kontrakci pyloru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zvyšuje motilitu tenkého a tlustého střeva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sekretin</a:t>
            </a:r>
          </a:p>
          <a:p>
            <a:r>
              <a:rPr lang="cs-CZ" sz="2400" dirty="0">
                <a:solidFill>
                  <a:schemeClr val="bg1"/>
                </a:solidFill>
              </a:rPr>
              <a:t>tlumí motilitu žaludku a produkci gastrinu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 utlumení sekrece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HCl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zvyšuje vylučování pepsinu</a:t>
            </a:r>
          </a:p>
          <a:p>
            <a:r>
              <a:rPr lang="cs-CZ" sz="2400" dirty="0">
                <a:solidFill>
                  <a:schemeClr val="bg1"/>
                </a:solidFill>
              </a:rPr>
              <a:t>podporuje tvorbu silně alkalické </a:t>
            </a:r>
            <a:r>
              <a:rPr lang="cs-CZ" sz="2400" dirty="0" err="1">
                <a:solidFill>
                  <a:schemeClr val="bg1"/>
                </a:solidFill>
              </a:rPr>
              <a:t>pankr.šťávy</a:t>
            </a:r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 err="1">
                <a:solidFill>
                  <a:schemeClr val="bg1"/>
                </a:solidFill>
              </a:rPr>
              <a:t>motilin</a:t>
            </a:r>
            <a:r>
              <a:rPr lang="cs-CZ" sz="2400" dirty="0">
                <a:solidFill>
                  <a:schemeClr val="bg1"/>
                </a:solidFill>
              </a:rPr>
              <a:t> – zvyšuje motilitu žaludku mimo trávení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E9AA66-725E-2073-193A-E59B1DCCB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858" y="4946861"/>
            <a:ext cx="3264503" cy="1833562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21226544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495542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sekreční činnost </a:t>
            </a:r>
            <a:r>
              <a:rPr lang="cs-CZ" b="1" dirty="0">
                <a:solidFill>
                  <a:schemeClr val="bg1"/>
                </a:solidFill>
              </a:rPr>
              <a:t>tlustého střeva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805070" y="2757808"/>
            <a:ext cx="1131073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pouze </a:t>
            </a:r>
            <a:r>
              <a:rPr lang="cs-CZ" sz="2400" b="1" dirty="0">
                <a:solidFill>
                  <a:schemeClr val="bg1"/>
                </a:solidFill>
              </a:rPr>
              <a:t>exokrinní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hustý hlen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ochrana sliznice </a:t>
            </a:r>
            <a:r>
              <a:rPr lang="cs-CZ" sz="2400" dirty="0">
                <a:solidFill>
                  <a:schemeClr val="bg1"/>
                </a:solidFill>
              </a:rPr>
              <a:t>před enzymy, toxiny z hnilobných baktérií a mechanickým poškozením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regulace</a:t>
            </a:r>
            <a:r>
              <a:rPr lang="cs-CZ" sz="2400" dirty="0">
                <a:solidFill>
                  <a:schemeClr val="bg1"/>
                </a:solidFill>
              </a:rPr>
              <a:t> je převážně </a:t>
            </a:r>
            <a:r>
              <a:rPr lang="cs-CZ" sz="2400" b="1" dirty="0">
                <a:solidFill>
                  <a:schemeClr val="bg1"/>
                </a:solidFill>
              </a:rPr>
              <a:t>lokální</a:t>
            </a:r>
            <a:r>
              <a:rPr lang="cs-CZ" sz="2400" dirty="0">
                <a:solidFill>
                  <a:schemeClr val="bg1"/>
                </a:solidFill>
              </a:rPr>
              <a:t>, </a:t>
            </a:r>
          </a:p>
          <a:p>
            <a:r>
              <a:rPr lang="cs-CZ" sz="2400" dirty="0">
                <a:solidFill>
                  <a:schemeClr val="bg1"/>
                </a:solidFill>
              </a:rPr>
              <a:t>	parasympatikus zvyšuje sekreci</a:t>
            </a:r>
          </a:p>
          <a:p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CD9BE2-6CDB-2801-2B5A-47D423259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819" y="4225938"/>
            <a:ext cx="4114800" cy="2419052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09044306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1105142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v dutině ústní se potrava </a:t>
            </a:r>
            <a:r>
              <a:rPr lang="cs-CZ" b="1" dirty="0">
                <a:solidFill>
                  <a:schemeClr val="bg1"/>
                </a:solidFill>
              </a:rPr>
              <a:t>nevstřebává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881270" y="3499337"/>
            <a:ext cx="1131073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počátek trávení cukrů </a:t>
            </a:r>
            <a:r>
              <a:rPr lang="cs-CZ" sz="2400" b="1" dirty="0">
                <a:solidFill>
                  <a:schemeClr val="bg1"/>
                </a:solidFill>
              </a:rPr>
              <a:t>slinnou amylázou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jazyková </a:t>
            </a:r>
            <a:r>
              <a:rPr lang="cs-CZ" sz="2400" b="1" dirty="0">
                <a:solidFill>
                  <a:schemeClr val="bg1"/>
                </a:solidFill>
              </a:rPr>
              <a:t>lipáza </a:t>
            </a:r>
            <a:r>
              <a:rPr lang="cs-CZ" sz="2400" dirty="0">
                <a:solidFill>
                  <a:schemeClr val="bg1"/>
                </a:solidFill>
              </a:rPr>
              <a:t>je aktivní až v žaludku  - </a:t>
            </a:r>
          </a:p>
          <a:p>
            <a:r>
              <a:rPr lang="cs-CZ" sz="2400" dirty="0">
                <a:solidFill>
                  <a:schemeClr val="bg1"/>
                </a:solidFill>
              </a:rPr>
              <a:t>	až 30% lipidů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zvlhčení potravy, usnadnění polykání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45D80D-54C9-36E1-0381-BBDEC73F0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906" y="2650434"/>
            <a:ext cx="3433024" cy="3372678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80442481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1105142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hltan a jícen slouží hlavně k </a:t>
            </a:r>
            <a:r>
              <a:rPr lang="cs-CZ" b="1" dirty="0">
                <a:solidFill>
                  <a:schemeClr val="bg1"/>
                </a:solidFill>
              </a:rPr>
              <a:t>transportu potravy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28040" y="3429000"/>
            <a:ext cx="1131073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horní třetina jícnu  - </a:t>
            </a:r>
            <a:r>
              <a:rPr lang="cs-CZ" sz="2400" b="1" dirty="0">
                <a:solidFill>
                  <a:schemeClr val="bg1"/>
                </a:solidFill>
              </a:rPr>
              <a:t>příčně pruhovaná</a:t>
            </a:r>
            <a:r>
              <a:rPr lang="cs-CZ" sz="2400" dirty="0">
                <a:solidFill>
                  <a:schemeClr val="bg1"/>
                </a:solidFill>
              </a:rPr>
              <a:t> svalovina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dolní 2/3 jícnu </a:t>
            </a:r>
            <a:r>
              <a:rPr lang="cs-CZ" sz="2400" b="1" dirty="0">
                <a:solidFill>
                  <a:schemeClr val="bg1"/>
                </a:solidFill>
              </a:rPr>
              <a:t>hladká svalovina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horní a dolní jícnový svěrač </a:t>
            </a:r>
            <a:r>
              <a:rPr lang="cs-CZ" sz="2400" dirty="0">
                <a:solidFill>
                  <a:schemeClr val="bg1"/>
                </a:solidFill>
              </a:rPr>
              <a:t>– brání návratu potravy zpět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6A38814-8F58-395E-436A-74BBFB713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968" y="935182"/>
            <a:ext cx="3575937" cy="560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1171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229" y="508794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polykání </a:t>
            </a:r>
            <a:r>
              <a:rPr lang="cs-CZ" dirty="0">
                <a:solidFill>
                  <a:schemeClr val="bg1"/>
                </a:solidFill>
              </a:rPr>
              <a:t>je složitý reflexní děj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24960" y="1802840"/>
            <a:ext cx="1131073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ústní fáze </a:t>
            </a:r>
            <a:r>
              <a:rPr lang="cs-CZ" sz="2400" dirty="0">
                <a:solidFill>
                  <a:schemeClr val="bg1"/>
                </a:solidFill>
              </a:rPr>
              <a:t>– formování potravy jazykem a posun dozadu do hltanu, elevace měkkého patra – jediná fáze ovládaná vůlí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hltanová fáze </a:t>
            </a:r>
            <a:r>
              <a:rPr lang="cs-CZ" sz="2400" dirty="0">
                <a:solidFill>
                  <a:schemeClr val="bg1"/>
                </a:solidFill>
              </a:rPr>
              <a:t>– stahy svalstva hltanu, směr do jícnu, útlum dýchání, uzávěr hlasové štěrbiny příklopkou hrtanovou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jícnová fáze </a:t>
            </a:r>
            <a:r>
              <a:rPr lang="cs-CZ" sz="2400" dirty="0">
                <a:solidFill>
                  <a:schemeClr val="bg1"/>
                </a:solidFill>
              </a:rPr>
              <a:t>– oslabení horního jícnového svěrače,  poté opět uzávěr, za soustem peristaltická vlna, která tlačí sousto dále</a:t>
            </a:r>
          </a:p>
          <a:p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C4B079-64EE-B719-50D4-392D2A0E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579"/>
          <a:stretch/>
        </p:blipFill>
        <p:spPr>
          <a:xfrm>
            <a:off x="2428460" y="5060134"/>
            <a:ext cx="7020339" cy="147981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8562510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1215208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žaludek dokáže </a:t>
            </a:r>
            <a:r>
              <a:rPr lang="cs-CZ" b="1" dirty="0">
                <a:solidFill>
                  <a:schemeClr val="bg1"/>
                </a:solidFill>
              </a:rPr>
              <a:t>zvětšit svůj objem až 30X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965937" y="3056465"/>
            <a:ext cx="1131073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objem žaludku  v klidu je 50 ml, při naplnění až 1500 ml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žaludeční </a:t>
            </a:r>
            <a:r>
              <a:rPr lang="cs-CZ" sz="2400" b="1" err="1">
                <a:solidFill>
                  <a:schemeClr val="bg1"/>
                </a:solidFill>
              </a:rPr>
              <a:t>peristola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>
                <a:solidFill>
                  <a:schemeClr val="bg1"/>
                </a:solidFill>
              </a:rPr>
              <a:t>= cca hodina po příjmu klidové období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poté </a:t>
            </a:r>
            <a:r>
              <a:rPr lang="cs-CZ" sz="2400" b="1">
                <a:solidFill>
                  <a:schemeClr val="bg1"/>
                </a:solidFill>
              </a:rPr>
              <a:t>peristaltické vlny</a:t>
            </a:r>
            <a:r>
              <a:rPr lang="cs-CZ" sz="2400">
                <a:solidFill>
                  <a:schemeClr val="bg1"/>
                </a:solidFill>
              </a:rPr>
              <a:t> 3-4/min 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 promíchávání potravy a šťávy, vznik </a:t>
            </a: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chymu</a:t>
            </a:r>
            <a:endParaRPr lang="cs-CZ" sz="2400" b="1">
              <a:solidFill>
                <a:schemeClr val="bg1"/>
              </a:solidFill>
            </a:endParaRPr>
          </a:p>
          <a:p>
            <a:endParaRPr lang="cs-CZ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5406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1215208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vyprazdňování</a:t>
            </a:r>
            <a:r>
              <a:rPr lang="cs-CZ" dirty="0">
                <a:solidFill>
                  <a:schemeClr val="bg1"/>
                </a:solidFill>
              </a:rPr>
              <a:t> žaludku </a:t>
            </a:r>
            <a:r>
              <a:rPr lang="cs-CZ" b="1" dirty="0">
                <a:solidFill>
                  <a:schemeClr val="bg1"/>
                </a:solidFill>
              </a:rPr>
              <a:t>je přesně řízený proces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965937" y="3056465"/>
            <a:ext cx="1131073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probíhá po částech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dle náplně v </a:t>
            </a:r>
            <a:r>
              <a:rPr lang="cs-CZ" sz="2400" b="1" dirty="0" err="1">
                <a:solidFill>
                  <a:schemeClr val="bg1"/>
                </a:solidFill>
              </a:rPr>
              <a:t>dudodenu</a:t>
            </a:r>
            <a:endParaRPr lang="cs-CZ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zpomalení</a:t>
            </a:r>
            <a:r>
              <a:rPr lang="cs-CZ" sz="2400" dirty="0">
                <a:solidFill>
                  <a:schemeClr val="bg1"/>
                </a:solidFill>
              </a:rPr>
              <a:t> – velké množství tráveniny v </a:t>
            </a:r>
            <a:r>
              <a:rPr lang="cs-CZ" sz="2400" dirty="0" err="1">
                <a:solidFill>
                  <a:schemeClr val="bg1"/>
                </a:solidFill>
              </a:rPr>
              <a:t>dudodenu</a:t>
            </a:r>
            <a:r>
              <a:rPr lang="cs-CZ" sz="2400" dirty="0">
                <a:solidFill>
                  <a:schemeClr val="bg1"/>
                </a:solidFill>
              </a:rPr>
              <a:t>, vysoké pH, velké množství tuků, AMK, bílkovin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hormony</a:t>
            </a:r>
            <a:r>
              <a:rPr lang="cs-CZ" sz="2400" dirty="0">
                <a:solidFill>
                  <a:schemeClr val="bg1"/>
                </a:solidFill>
              </a:rPr>
              <a:t> – 	gastrin, </a:t>
            </a:r>
            <a:r>
              <a:rPr lang="cs-CZ" sz="2400" dirty="0" err="1">
                <a:solidFill>
                  <a:schemeClr val="bg1"/>
                </a:solidFill>
              </a:rPr>
              <a:t>motilin</a:t>
            </a:r>
            <a:r>
              <a:rPr lang="cs-CZ" sz="2400" dirty="0">
                <a:solidFill>
                  <a:schemeClr val="bg1"/>
                </a:solidFill>
              </a:rPr>
              <a:t> podporují motilitu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			CCK, sekretin snižují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druh požité potravy </a:t>
            </a:r>
            <a:r>
              <a:rPr lang="cs-CZ" sz="2400" dirty="0">
                <a:solidFill>
                  <a:schemeClr val="bg1"/>
                </a:solidFill>
              </a:rPr>
              <a:t>– sacharidy nejrychleji, bílkoviny, tuky nejpomaleji</a:t>
            </a:r>
          </a:p>
        </p:txBody>
      </p:sp>
    </p:spTree>
    <p:extLst>
      <p:ext uri="{BB962C8B-B14F-4D97-AF65-F5344CB8AC3E}">
        <p14:creationId xmlns:p14="http://schemas.microsoft.com/office/powerpoint/2010/main" val="269971583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682396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trávení živin </a:t>
            </a:r>
            <a:r>
              <a:rPr lang="cs-CZ" b="1" dirty="0">
                <a:solidFill>
                  <a:schemeClr val="bg1"/>
                </a:solidFill>
              </a:rPr>
              <a:t>začíná</a:t>
            </a:r>
            <a:r>
              <a:rPr lang="cs-CZ" dirty="0">
                <a:solidFill>
                  <a:schemeClr val="bg1"/>
                </a:solidFill>
              </a:rPr>
              <a:t> v žaludku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1144471" y="3180889"/>
            <a:ext cx="1049793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polysacharidy</a:t>
            </a:r>
            <a:r>
              <a:rPr lang="cs-CZ" sz="2400" dirty="0">
                <a:solidFill>
                  <a:schemeClr val="bg1"/>
                </a:solidFill>
              </a:rPr>
              <a:t> slinnou amylázou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bílkoviny pepsiny </a:t>
            </a:r>
            <a:r>
              <a:rPr lang="cs-CZ" sz="2400" dirty="0">
                <a:solidFill>
                  <a:schemeClr val="bg1"/>
                </a:solidFill>
              </a:rPr>
              <a:t>– cca 25% všech bílkovin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tuky</a:t>
            </a:r>
            <a:r>
              <a:rPr lang="cs-CZ" sz="2400" dirty="0">
                <a:solidFill>
                  <a:schemeClr val="bg1"/>
                </a:solidFill>
              </a:rPr>
              <a:t> – 	jazyková lipáza je aktivnější než žaludeční lipáza</a:t>
            </a:r>
          </a:p>
          <a:p>
            <a:pPr lvl="2"/>
            <a:r>
              <a:rPr lang="cs-CZ" sz="2400" dirty="0">
                <a:solidFill>
                  <a:schemeClr val="bg1"/>
                </a:solidFill>
              </a:rPr>
              <a:t>	malé množství</a:t>
            </a:r>
          </a:p>
          <a:p>
            <a:pPr lvl="2"/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 err="1">
                <a:solidFill>
                  <a:schemeClr val="bg1"/>
                </a:solidFill>
              </a:rPr>
              <a:t>resorbce</a:t>
            </a:r>
            <a:r>
              <a:rPr lang="cs-CZ" sz="2400" dirty="0">
                <a:solidFill>
                  <a:schemeClr val="bg1"/>
                </a:solidFill>
              </a:rPr>
              <a:t> minimální (20% alkoholu)</a:t>
            </a:r>
          </a:p>
          <a:p>
            <a:pPr lvl="2"/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8846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6670" y="1272854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pohyby střeva jsou </a:t>
            </a:r>
            <a:r>
              <a:rPr lang="cs-CZ" b="1" dirty="0">
                <a:solidFill>
                  <a:schemeClr val="bg1"/>
                </a:solidFill>
              </a:rPr>
              <a:t>místní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b="1" dirty="0">
                <a:solidFill>
                  <a:schemeClr val="bg1"/>
                </a:solidFill>
              </a:rPr>
              <a:t>celkové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77568" y="2501474"/>
            <a:ext cx="5568121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místní</a:t>
            </a:r>
            <a:r>
              <a:rPr lang="cs-CZ" sz="2400" dirty="0">
                <a:solidFill>
                  <a:schemeClr val="bg1"/>
                </a:solidFill>
              </a:rPr>
              <a:t>  - promíchání tráveniny a udržení kontaktu se střevní stěnou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	</a:t>
            </a:r>
            <a:r>
              <a:rPr lang="cs-CZ" sz="2400" b="1" dirty="0">
                <a:solidFill>
                  <a:schemeClr val="bg1"/>
                </a:solidFill>
              </a:rPr>
              <a:t>pohyby segmentační </a:t>
            </a:r>
            <a:r>
              <a:rPr lang="cs-CZ" sz="2400" dirty="0">
                <a:solidFill>
                  <a:schemeClr val="bg1"/>
                </a:solidFill>
              </a:rPr>
              <a:t>– stahy cirkulární svaloviny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	</a:t>
            </a:r>
            <a:r>
              <a:rPr lang="cs-CZ" sz="2400" b="1" dirty="0">
                <a:solidFill>
                  <a:schemeClr val="bg1"/>
                </a:solidFill>
              </a:rPr>
              <a:t>pohyby kývavé </a:t>
            </a:r>
            <a:r>
              <a:rPr lang="cs-CZ" sz="2400" dirty="0">
                <a:solidFill>
                  <a:schemeClr val="bg1"/>
                </a:solidFill>
              </a:rPr>
              <a:t>– podélná svaloviny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celkové</a:t>
            </a:r>
            <a:r>
              <a:rPr lang="cs-CZ" sz="2400" dirty="0">
                <a:solidFill>
                  <a:schemeClr val="bg1"/>
                </a:solidFill>
              </a:rPr>
              <a:t>, peristaltické – posunují obsah distálním směrem</a:t>
            </a:r>
          </a:p>
          <a:p>
            <a:pPr lvl="2"/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Stock vektor „Trávení a peristaltika. jícnu a žaludku“ (bez autorských  poplatků) 1375585718 | Shutterstock">
            <a:extLst>
              <a:ext uri="{FF2B5EF4-FFF2-40B4-BE49-F238E27FC236}">
                <a16:creationId xmlns:a16="http://schemas.microsoft.com/office/drawing/2014/main" id="{3F2639BA-F283-CF7D-EBD2-7DB23D92C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1" t="20966" r="7538" b="10821"/>
          <a:stretch/>
        </p:blipFill>
        <p:spPr bwMode="auto">
          <a:xfrm>
            <a:off x="6536634" y="2858855"/>
            <a:ext cx="5158750" cy="3070891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19154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DE814-2422-C967-F77F-396C23F7B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A8436-16B2-37E0-2BB5-4B7BD4911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6670" y="1272854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pohyby střeva jsou </a:t>
            </a:r>
            <a:r>
              <a:rPr lang="cs-CZ" b="1" dirty="0">
                <a:solidFill>
                  <a:schemeClr val="bg1"/>
                </a:solidFill>
              </a:rPr>
              <a:t>místní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b="1" dirty="0">
                <a:solidFill>
                  <a:schemeClr val="bg1"/>
                </a:solidFill>
              </a:rPr>
              <a:t>celkové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C62AA92-AEB3-8CC7-8DF1-17B34407671B}"/>
              </a:ext>
            </a:extLst>
          </p:cNvPr>
          <p:cNvSpPr txBox="1"/>
          <p:nvPr/>
        </p:nvSpPr>
        <p:spPr>
          <a:xfrm>
            <a:off x="677568" y="2501474"/>
            <a:ext cx="5568121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místní</a:t>
            </a:r>
            <a:r>
              <a:rPr lang="cs-CZ" sz="2400" dirty="0">
                <a:solidFill>
                  <a:schemeClr val="bg1"/>
                </a:solidFill>
              </a:rPr>
              <a:t>  - promíchání tráveniny a udržení kontaktu se střevní stěnou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	</a:t>
            </a:r>
            <a:r>
              <a:rPr lang="cs-CZ" sz="2400" b="1" dirty="0">
                <a:solidFill>
                  <a:schemeClr val="bg1"/>
                </a:solidFill>
              </a:rPr>
              <a:t>pohyby segmentační </a:t>
            </a:r>
            <a:r>
              <a:rPr lang="cs-CZ" sz="2400" dirty="0">
                <a:solidFill>
                  <a:schemeClr val="bg1"/>
                </a:solidFill>
              </a:rPr>
              <a:t>– stahy cirkulární svaloviny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	</a:t>
            </a:r>
            <a:r>
              <a:rPr lang="cs-CZ" sz="2400" b="1" dirty="0">
                <a:solidFill>
                  <a:schemeClr val="bg1"/>
                </a:solidFill>
              </a:rPr>
              <a:t>pohyby kývavé </a:t>
            </a:r>
            <a:r>
              <a:rPr lang="cs-CZ" sz="2400" dirty="0">
                <a:solidFill>
                  <a:schemeClr val="bg1"/>
                </a:solidFill>
              </a:rPr>
              <a:t>– podélná svaloviny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celkové</a:t>
            </a:r>
            <a:r>
              <a:rPr lang="cs-CZ" sz="2400" dirty="0">
                <a:solidFill>
                  <a:schemeClr val="bg1"/>
                </a:solidFill>
              </a:rPr>
              <a:t>, peristaltické – posunují obsah distálním směrem</a:t>
            </a:r>
          </a:p>
          <a:p>
            <a:pPr lvl="2"/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Stock vektor „Trávení a peristaltika. jícnu a žaludku“ (bez autorských  poplatků) 1375585718 | Shutterstock">
            <a:extLst>
              <a:ext uri="{FF2B5EF4-FFF2-40B4-BE49-F238E27FC236}">
                <a16:creationId xmlns:a16="http://schemas.microsoft.com/office/drawing/2014/main" id="{01E0394B-45A8-08A4-8E37-FEDA4481D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1" t="20966" r="7538" b="10821"/>
          <a:stretch/>
        </p:blipFill>
        <p:spPr bwMode="auto">
          <a:xfrm>
            <a:off x="6536634" y="2858855"/>
            <a:ext cx="5158750" cy="3070891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řírodní kosmetika Tarani">
            <a:extLst>
              <a:ext uri="{FF2B5EF4-FFF2-40B4-BE49-F238E27FC236}">
                <a16:creationId xmlns:a16="http://schemas.microsoft.com/office/drawing/2014/main" id="{56D32194-E8F4-A515-7D65-9310389D4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FDBB4F3-4D7C-A2A5-303D-8828BE7848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588"/>
          <a:stretch/>
        </p:blipFill>
        <p:spPr>
          <a:xfrm>
            <a:off x="8706679" y="3702751"/>
            <a:ext cx="3382788" cy="286015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32930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869" y="392321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bez </a:t>
            </a:r>
            <a:r>
              <a:rPr lang="cs-CZ" b="1">
                <a:solidFill>
                  <a:schemeClr val="bg1"/>
                </a:solidFill>
              </a:rPr>
              <a:t>cytoskeletu</a:t>
            </a:r>
            <a:r>
              <a:rPr lang="cs-CZ">
                <a:solidFill>
                  <a:schemeClr val="bg1"/>
                </a:solidFill>
              </a:rPr>
              <a:t> by se buňka zhroutila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599551" y="1941364"/>
            <a:ext cx="52577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udržuje tvar buňky, umožňuje pohyb, intracelulární transport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mikrotubuly</a:t>
            </a:r>
            <a:r>
              <a:rPr lang="cs-CZ" sz="2400" dirty="0">
                <a:solidFill>
                  <a:schemeClr val="bg1"/>
                </a:solidFill>
              </a:rPr>
              <a:t> – největší, transport uvnitř buňky, pohyb chromozomů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mikrofilamenta</a:t>
            </a:r>
            <a:r>
              <a:rPr lang="cs-CZ" sz="2400" dirty="0">
                <a:solidFill>
                  <a:schemeClr val="bg1"/>
                </a:solidFill>
              </a:rPr>
              <a:t> - aktin a </a:t>
            </a:r>
            <a:r>
              <a:rPr lang="cs-CZ" sz="2400" dirty="0" err="1">
                <a:solidFill>
                  <a:schemeClr val="bg1"/>
                </a:solidFill>
              </a:rPr>
              <a:t>myosin</a:t>
            </a:r>
            <a:r>
              <a:rPr lang="cs-CZ" sz="2400" dirty="0">
                <a:solidFill>
                  <a:schemeClr val="bg1"/>
                </a:solidFill>
              </a:rPr>
              <a:t> u svalové buňky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intermediární </a:t>
            </a:r>
            <a:r>
              <a:rPr lang="cs-CZ" sz="2400" b="1" dirty="0" err="1">
                <a:solidFill>
                  <a:schemeClr val="bg1"/>
                </a:solidFill>
              </a:rPr>
              <a:t>filamenta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– pevnost buňky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50178" name="Picture 2">
            <a:extLst>
              <a:ext uri="{FF2B5EF4-FFF2-40B4-BE49-F238E27FC236}">
                <a16:creationId xmlns:a16="http://schemas.microsoft.com/office/drawing/2014/main" id="{C88EED84-A298-A720-5073-1B127D81E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00" t="37831" r="14104" b="503"/>
          <a:stretch/>
        </p:blipFill>
        <p:spPr bwMode="auto">
          <a:xfrm>
            <a:off x="5284694" y="2140291"/>
            <a:ext cx="6623760" cy="393580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22329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1021063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maximum trávení </a:t>
            </a:r>
            <a:r>
              <a:rPr lang="cs-CZ" dirty="0">
                <a:solidFill>
                  <a:schemeClr val="bg1"/>
                </a:solidFill>
              </a:rPr>
              <a:t>se děje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v tenkém střevě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847035" y="2741458"/>
            <a:ext cx="11480801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tuky</a:t>
            </a:r>
            <a:r>
              <a:rPr lang="cs-CZ" sz="2400" dirty="0">
                <a:solidFill>
                  <a:schemeClr val="bg1"/>
                </a:solidFill>
              </a:rPr>
              <a:t> – pankreatická lipáza (TAG)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pankreatická fosfolipáza – fosfolipidy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</a:t>
            </a:r>
            <a:r>
              <a:rPr lang="cs-CZ" sz="2400" dirty="0" err="1">
                <a:solidFill>
                  <a:schemeClr val="bg1"/>
                </a:solidFill>
              </a:rPr>
              <a:t>cholesterolesterhydroláza</a:t>
            </a:r>
            <a:r>
              <a:rPr lang="cs-CZ" sz="2400" dirty="0">
                <a:solidFill>
                  <a:schemeClr val="bg1"/>
                </a:solidFill>
              </a:rPr>
              <a:t> – </a:t>
            </a:r>
            <a:r>
              <a:rPr lang="cs-CZ" sz="2400" dirty="0" err="1">
                <a:solidFill>
                  <a:schemeClr val="bg1"/>
                </a:solidFill>
              </a:rPr>
              <a:t>cholesterylestery</a:t>
            </a:r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sacharidy</a:t>
            </a:r>
            <a:r>
              <a:rPr lang="cs-CZ" sz="2400" dirty="0">
                <a:solidFill>
                  <a:schemeClr val="bg1"/>
                </a:solidFill>
              </a:rPr>
              <a:t> – slinná a pankreatická amyláza na </a:t>
            </a:r>
            <a:r>
              <a:rPr lang="cs-CZ" sz="2400" b="1" dirty="0">
                <a:solidFill>
                  <a:schemeClr val="bg1"/>
                </a:solidFill>
              </a:rPr>
              <a:t>oligosacharidy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		enzymy kartáčového lemu – štěpení na </a:t>
            </a:r>
            <a:r>
              <a:rPr lang="cs-CZ" sz="2400" b="1" dirty="0">
                <a:solidFill>
                  <a:schemeClr val="bg1"/>
                </a:solidFill>
              </a:rPr>
              <a:t>monosacharidy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bílkoviny </a:t>
            </a:r>
            <a:r>
              <a:rPr lang="cs-CZ" sz="2400" dirty="0">
                <a:solidFill>
                  <a:schemeClr val="bg1"/>
                </a:solidFill>
              </a:rPr>
              <a:t>– </a:t>
            </a:r>
            <a:r>
              <a:rPr lang="cs-CZ" sz="2400" dirty="0" err="1">
                <a:solidFill>
                  <a:schemeClr val="bg1"/>
                </a:solidFill>
              </a:rPr>
              <a:t>peptidázy</a:t>
            </a:r>
            <a:r>
              <a:rPr lang="cs-CZ" sz="2400" dirty="0">
                <a:solidFill>
                  <a:schemeClr val="bg1"/>
                </a:solidFill>
              </a:rPr>
              <a:t> (trypsiny) štěpí až na AMK v dutině, v kartáčovém lemu mikroklků a v cytoplazmě </a:t>
            </a:r>
            <a:r>
              <a:rPr lang="cs-CZ" sz="2400" dirty="0" err="1">
                <a:solidFill>
                  <a:schemeClr val="bg1"/>
                </a:solidFill>
              </a:rPr>
              <a:t>enterocytů</a:t>
            </a:r>
            <a:endParaRPr lang="cs-CZ" sz="2400" dirty="0">
              <a:solidFill>
                <a:schemeClr val="bg1"/>
              </a:solidFill>
            </a:endParaRPr>
          </a:p>
          <a:p>
            <a:pPr lvl="2"/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4634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1021063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k </a:t>
            </a:r>
            <a:r>
              <a:rPr lang="cs-CZ" b="1" dirty="0" err="1">
                <a:solidFill>
                  <a:schemeClr val="bg1"/>
                </a:solidFill>
              </a:rPr>
              <a:t>resorbci</a:t>
            </a:r>
            <a:r>
              <a:rPr lang="cs-CZ" b="1" dirty="0">
                <a:solidFill>
                  <a:schemeClr val="bg1"/>
                </a:solidFill>
              </a:rPr>
              <a:t> tuků </a:t>
            </a:r>
            <a:r>
              <a:rPr lang="cs-CZ" dirty="0">
                <a:solidFill>
                  <a:schemeClr val="bg1"/>
                </a:solidFill>
              </a:rPr>
              <a:t>je třeba žlučových kyselin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372533" y="2850571"/>
            <a:ext cx="11480801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tuky</a:t>
            </a:r>
            <a:r>
              <a:rPr lang="cs-CZ" sz="2400" dirty="0">
                <a:solidFill>
                  <a:schemeClr val="bg1"/>
                </a:solidFill>
              </a:rPr>
              <a:t> tvoří s </a:t>
            </a:r>
            <a:r>
              <a:rPr lang="cs-CZ" sz="2400" b="1" dirty="0" err="1">
                <a:solidFill>
                  <a:schemeClr val="bg1"/>
                </a:solidFill>
              </a:rPr>
              <a:t>žluč.kyselinami</a:t>
            </a:r>
            <a:r>
              <a:rPr lang="cs-CZ" sz="2400" b="1" dirty="0">
                <a:solidFill>
                  <a:schemeClr val="bg1"/>
                </a:solidFill>
              </a:rPr>
              <a:t> micely</a:t>
            </a:r>
            <a:r>
              <a:rPr lang="cs-CZ" sz="2400" dirty="0">
                <a:solidFill>
                  <a:schemeClr val="bg1"/>
                </a:solidFill>
              </a:rPr>
              <a:t>, jejich obsah vstupuje do </a:t>
            </a:r>
            <a:r>
              <a:rPr lang="cs-CZ" sz="2400" dirty="0" err="1">
                <a:solidFill>
                  <a:schemeClr val="bg1"/>
                </a:solidFill>
              </a:rPr>
              <a:t>enterocytů</a:t>
            </a:r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mastné kyseliny s krátkým řetězcem </a:t>
            </a:r>
            <a:r>
              <a:rPr lang="cs-CZ" sz="2400" dirty="0">
                <a:solidFill>
                  <a:schemeClr val="bg1"/>
                </a:solidFill>
              </a:rPr>
              <a:t>vstupují přímo do portální krve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mastné kyseliny s dlouhým řetězcem </a:t>
            </a:r>
            <a:r>
              <a:rPr lang="cs-CZ" sz="2400" dirty="0">
                <a:solidFill>
                  <a:schemeClr val="bg1"/>
                </a:solidFill>
              </a:rPr>
              <a:t>tvoří </a:t>
            </a:r>
            <a:r>
              <a:rPr lang="cs-CZ" sz="2400" b="1" dirty="0">
                <a:solidFill>
                  <a:schemeClr val="bg1"/>
                </a:solidFill>
              </a:rPr>
              <a:t>chylomikrony</a:t>
            </a:r>
            <a:r>
              <a:rPr lang="cs-CZ" sz="2400" dirty="0">
                <a:solidFill>
                  <a:schemeClr val="bg1"/>
                </a:solidFill>
              </a:rPr>
              <a:t> – směs lipidů, proteinů, cholesterolu a fosfolipidů, přes lymfatické cévy do oběhu</a:t>
            </a:r>
          </a:p>
          <a:p>
            <a:pPr lvl="2"/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4878B43-6E2F-7D98-0637-62C19CFEB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006" y="5213049"/>
            <a:ext cx="20955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3722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01" y="944864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cukry a bílkoviny </a:t>
            </a:r>
            <a:r>
              <a:rPr lang="cs-CZ" dirty="0">
                <a:solidFill>
                  <a:schemeClr val="bg1"/>
                </a:solidFill>
              </a:rPr>
              <a:t>se </a:t>
            </a:r>
            <a:r>
              <a:rPr lang="cs-CZ" b="1" dirty="0">
                <a:solidFill>
                  <a:schemeClr val="bg1"/>
                </a:solidFill>
              </a:rPr>
              <a:t>vstřebávají</a:t>
            </a:r>
            <a:r>
              <a:rPr lang="cs-CZ" dirty="0">
                <a:solidFill>
                  <a:schemeClr val="bg1"/>
                </a:solidFill>
              </a:rPr>
              <a:t> poměrně </a:t>
            </a:r>
            <a:r>
              <a:rPr lang="cs-CZ" b="1" dirty="0">
                <a:solidFill>
                  <a:schemeClr val="bg1"/>
                </a:solidFill>
              </a:rPr>
              <a:t>rychle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355599" y="2300237"/>
            <a:ext cx="11480801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glukóza a galaktóza </a:t>
            </a:r>
            <a:r>
              <a:rPr lang="cs-CZ" sz="2400" dirty="0">
                <a:solidFill>
                  <a:schemeClr val="bg1"/>
                </a:solidFill>
              </a:rPr>
              <a:t>– </a:t>
            </a:r>
            <a:r>
              <a:rPr lang="cs-CZ" sz="2400" dirty="0" err="1">
                <a:solidFill>
                  <a:schemeClr val="bg1"/>
                </a:solidFill>
              </a:rPr>
              <a:t>symport</a:t>
            </a:r>
            <a:r>
              <a:rPr lang="cs-CZ" sz="2400" dirty="0">
                <a:solidFill>
                  <a:schemeClr val="bg1"/>
                </a:solidFill>
              </a:rPr>
              <a:t> s Na+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fruktóza</a:t>
            </a:r>
            <a:r>
              <a:rPr lang="cs-CZ" sz="2400" dirty="0">
                <a:solidFill>
                  <a:schemeClr val="bg1"/>
                </a:solidFill>
              </a:rPr>
              <a:t> – usnadněná difúze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poté do  portálního oběhu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AMK</a:t>
            </a:r>
            <a:r>
              <a:rPr lang="cs-CZ" sz="2400" dirty="0">
                <a:solidFill>
                  <a:schemeClr val="bg1"/>
                </a:solidFill>
              </a:rPr>
              <a:t> – </a:t>
            </a:r>
            <a:r>
              <a:rPr lang="cs-CZ" sz="2400" dirty="0" err="1">
                <a:solidFill>
                  <a:schemeClr val="bg1"/>
                </a:solidFill>
              </a:rPr>
              <a:t>symport</a:t>
            </a:r>
            <a:r>
              <a:rPr lang="cs-CZ" sz="2400" dirty="0">
                <a:solidFill>
                  <a:schemeClr val="bg1"/>
                </a:solidFill>
              </a:rPr>
              <a:t> s Na+</a:t>
            </a:r>
          </a:p>
          <a:p>
            <a:r>
              <a:rPr lang="cs-CZ" sz="2400" b="1" dirty="0" err="1">
                <a:solidFill>
                  <a:schemeClr val="bg1"/>
                </a:solidFill>
              </a:rPr>
              <a:t>dipeptidy</a:t>
            </a:r>
            <a:r>
              <a:rPr lang="cs-CZ" sz="2400" b="1" dirty="0">
                <a:solidFill>
                  <a:schemeClr val="bg1"/>
                </a:solidFill>
              </a:rPr>
              <a:t> a </a:t>
            </a:r>
            <a:r>
              <a:rPr lang="cs-CZ" sz="2400" b="1" dirty="0" err="1">
                <a:solidFill>
                  <a:schemeClr val="bg1"/>
                </a:solidFill>
              </a:rPr>
              <a:t>tripeptidy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-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symport</a:t>
            </a:r>
            <a:r>
              <a:rPr lang="cs-CZ" sz="2400" dirty="0">
                <a:solidFill>
                  <a:schemeClr val="bg1"/>
                </a:solidFill>
              </a:rPr>
              <a:t> s H+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 intracelulární hydrolýza na AMK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poté do portálního oběhu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vstřebává se  malé množství intaktních bílkovin – přes M-buňky, které je předkládají jako antigeny imunitnímu střevnímu systému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pPr lvl="2"/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7951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320" y="1305082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střevo si musí poradit s </a:t>
            </a:r>
            <a:r>
              <a:rPr lang="cs-CZ" b="1" dirty="0">
                <a:solidFill>
                  <a:schemeClr val="bg1"/>
                </a:solidFill>
              </a:rPr>
              <a:t>9 litry tekutin denně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1049866" y="2986037"/>
            <a:ext cx="11480801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2 l vypité vody + 7 litrů šťáv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98%</a:t>
            </a:r>
            <a:r>
              <a:rPr lang="cs-CZ" sz="2400" dirty="0">
                <a:solidFill>
                  <a:schemeClr val="bg1"/>
                </a:solidFill>
              </a:rPr>
              <a:t> se vstřebá, hlavně v proximální části, 200 ml odchází stolicí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dle osmotického gradientu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pPr lvl="2"/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0260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01" y="944864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v tlustém střevě se trávenina </a:t>
            </a:r>
            <a:r>
              <a:rPr lang="cs-CZ" b="1">
                <a:solidFill>
                  <a:schemeClr val="bg1"/>
                </a:solidFill>
              </a:rPr>
              <a:t>zahušťuje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36599" y="2833637"/>
            <a:ext cx="10718801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cca 2 l tráveniny, do konečníku se dostává cca 200 ml stolice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vstřebávání</a:t>
            </a:r>
            <a:r>
              <a:rPr lang="cs-CZ" sz="2400" dirty="0">
                <a:solidFill>
                  <a:schemeClr val="bg1"/>
                </a:solidFill>
              </a:rPr>
              <a:t> vody, Na</a:t>
            </a:r>
            <a:r>
              <a:rPr lang="cs-CZ" sz="2400" baseline="30000" dirty="0">
                <a:solidFill>
                  <a:schemeClr val="bg1"/>
                </a:solidFill>
              </a:rPr>
              <a:t>+</a:t>
            </a:r>
            <a:r>
              <a:rPr lang="cs-CZ" sz="2400" dirty="0">
                <a:solidFill>
                  <a:schemeClr val="bg1"/>
                </a:solidFill>
              </a:rPr>
              <a:t>, Cl</a:t>
            </a:r>
            <a:r>
              <a:rPr lang="cs-CZ" sz="2400" baseline="30000" dirty="0">
                <a:solidFill>
                  <a:schemeClr val="bg1"/>
                </a:solidFill>
              </a:rPr>
              <a:t>-</a:t>
            </a:r>
            <a:r>
              <a:rPr lang="cs-CZ" sz="2400" dirty="0">
                <a:solidFill>
                  <a:schemeClr val="bg1"/>
                </a:solidFill>
              </a:rPr>
              <a:t>,  vylučování bikarbonátu a K</a:t>
            </a:r>
            <a:r>
              <a:rPr lang="cs-CZ" sz="2400" baseline="30000" dirty="0">
                <a:solidFill>
                  <a:schemeClr val="bg1"/>
                </a:solidFill>
              </a:rPr>
              <a:t>+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motilita</a:t>
            </a:r>
            <a:r>
              <a:rPr lang="cs-CZ" sz="2400" dirty="0">
                <a:solidFill>
                  <a:schemeClr val="bg1"/>
                </a:solidFill>
              </a:rPr>
              <a:t> – 	</a:t>
            </a:r>
            <a:r>
              <a:rPr lang="cs-CZ" sz="2400" b="1" dirty="0">
                <a:solidFill>
                  <a:schemeClr val="bg1"/>
                </a:solidFill>
              </a:rPr>
              <a:t>segmentační</a:t>
            </a:r>
            <a:r>
              <a:rPr lang="cs-CZ" sz="2400" dirty="0">
                <a:solidFill>
                  <a:schemeClr val="bg1"/>
                </a:solidFill>
              </a:rPr>
              <a:t> kontrakce – promíchávání tráveniny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		</a:t>
            </a:r>
            <a:r>
              <a:rPr lang="cs-CZ" sz="2400" b="1" dirty="0">
                <a:solidFill>
                  <a:schemeClr val="bg1"/>
                </a:solidFill>
              </a:rPr>
              <a:t>peristaltické</a:t>
            </a:r>
            <a:r>
              <a:rPr lang="cs-CZ" sz="2400" dirty="0">
                <a:solidFill>
                  <a:schemeClr val="bg1"/>
                </a:solidFill>
              </a:rPr>
              <a:t> kontrakce – posun distálním směrem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		</a:t>
            </a:r>
            <a:r>
              <a:rPr lang="cs-CZ" sz="2400" b="1" dirty="0">
                <a:solidFill>
                  <a:schemeClr val="bg1"/>
                </a:solidFill>
              </a:rPr>
              <a:t>propulzivní</a:t>
            </a:r>
            <a:r>
              <a:rPr lang="cs-CZ" sz="2400" dirty="0">
                <a:solidFill>
                  <a:schemeClr val="bg1"/>
                </a:solidFill>
              </a:rPr>
              <a:t> kontrakce – 3x denně</a:t>
            </a:r>
          </a:p>
        </p:txBody>
      </p:sp>
    </p:spTree>
    <p:extLst>
      <p:ext uri="{BB962C8B-B14F-4D97-AF65-F5344CB8AC3E}">
        <p14:creationId xmlns:p14="http://schemas.microsoft.com/office/powerpoint/2010/main" val="100168529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686446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jak se česky řekne </a:t>
            </a:r>
            <a:r>
              <a:rPr lang="cs-CZ" b="1" dirty="0">
                <a:solidFill>
                  <a:schemeClr val="bg1"/>
                </a:solidFill>
              </a:rPr>
              <a:t>defekace</a:t>
            </a:r>
            <a:r>
              <a:rPr lang="cs-CZ" dirty="0">
                <a:solidFill>
                  <a:schemeClr val="bg1"/>
                </a:solidFill>
              </a:rPr>
              <a:t>?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85984" y="2365561"/>
            <a:ext cx="11032068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roztažení stěny konečníku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 reflexní kontrakce  zvýšení tlaku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nucení na stolici při 18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mmHg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povolení svěračů a vypuzení při 55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mmHg</a:t>
            </a: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vůlí kontrolovaná defekace i při nižším tlaku – volní relaxace svěrače + břišní lis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stolice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nestravitelné zbytky potravy, střevní bb, 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střevní bakterie, voda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norma – 0,5x-2x denně</a:t>
            </a:r>
          </a:p>
          <a:p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D8283F-3CD7-2A14-4D01-6B414A2A5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491" y="4492439"/>
            <a:ext cx="2293940" cy="2257985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86183561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446" y="506907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bez </a:t>
            </a:r>
            <a:r>
              <a:rPr lang="cs-CZ" b="1" dirty="0">
                <a:solidFill>
                  <a:schemeClr val="bg1"/>
                </a:solidFill>
              </a:rPr>
              <a:t>jater</a:t>
            </a:r>
            <a:r>
              <a:rPr lang="cs-CZ" dirty="0">
                <a:solidFill>
                  <a:schemeClr val="bg1"/>
                </a:solidFill>
              </a:rPr>
              <a:t> se žít nedá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28502" y="2359502"/>
            <a:ext cx="10497930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průtok 1,5 l/min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všechny vstřebané látky z GIT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funkce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metabolismus sacharidů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syntetizují, skladují a uvolňují glykogen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glukoneogeneze – tvorba glukózy z necukerných látek – AMK a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kys.mléčné</a:t>
            </a: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udržují hladinu glukózy</a:t>
            </a:r>
          </a:p>
          <a:p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9BE466-452F-D2E3-8654-E08E38DB9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77" y="1495890"/>
            <a:ext cx="4300929" cy="31198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7380355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01" y="479198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bez jater se žít nedá II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546098" y="2393369"/>
            <a:ext cx="1158663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metabolismus tuků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přestavba MK, syntéza TAG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oxidace MK, tvorba ketolátek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cholesterol přeměňuje na žlučové kyseliny, tvorba žluči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produkce lipoproteinů VLDL a HDL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metabolismus bílkovin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deaminace AMK, tvorba močoviny → moč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tvorba plazmatických bílkovin, včetně podílejících se na koagulaci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0BC6F7-144B-C6FB-B0E2-201E41DBF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896" y="1435899"/>
            <a:ext cx="2572006" cy="191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7165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01" y="479198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bez jater se žít nedá III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05365" y="2647369"/>
            <a:ext cx="11586635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detoxikační funkce 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navázání toxické látky na kyselinu sírovou či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glukuronovou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a jsou vyloučeny do žluče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tvorba tepla metabolickou aktivitou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tepelné jádro organismu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rezervoár krve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až 1l krve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odbourávání hemoglobinu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z rozpadlých červených 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krvinek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imunitní funkce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tkáňové makrofágy(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Kupferovy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bb) 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fagocytují bakterie z portální krve</a:t>
            </a:r>
          </a:p>
          <a:p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F1C6DF-1F6C-E5CD-8B63-AD7955ED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905" y="4540195"/>
            <a:ext cx="2657252" cy="1949520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85404844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7FEB0-7419-6E7E-9D9D-95EF8FC2B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BC5A9-80A7-65D7-09EA-F214E3BA4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495542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imunitní funkce </a:t>
            </a:r>
            <a:r>
              <a:rPr lang="cs-CZ" b="1" dirty="0">
                <a:solidFill>
                  <a:schemeClr val="bg1"/>
                </a:solidFill>
              </a:rPr>
              <a:t>GIT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DD2C14B-BED1-E652-5869-0AB0054BDF50}"/>
              </a:ext>
            </a:extLst>
          </p:cNvPr>
          <p:cNvSpPr txBox="1"/>
          <p:nvPr/>
        </p:nvSpPr>
        <p:spPr>
          <a:xfrm>
            <a:off x="805070" y="1868556"/>
            <a:ext cx="1051228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trávicí šťávy </a:t>
            </a:r>
            <a:r>
              <a:rPr lang="cs-CZ" sz="2400" b="1" dirty="0">
                <a:solidFill>
                  <a:schemeClr val="bg1"/>
                </a:solidFill>
              </a:rPr>
              <a:t>obsahují protilátky</a:t>
            </a:r>
          </a:p>
          <a:p>
            <a:r>
              <a:rPr lang="cs-CZ" sz="2400" dirty="0">
                <a:solidFill>
                  <a:schemeClr val="bg1"/>
                </a:solidFill>
              </a:rPr>
              <a:t>sliznice plní </a:t>
            </a:r>
            <a:r>
              <a:rPr lang="cs-CZ" sz="2400" b="1" dirty="0">
                <a:solidFill>
                  <a:schemeClr val="bg1"/>
                </a:solidFill>
              </a:rPr>
              <a:t>bariérovou funkci </a:t>
            </a:r>
            <a:r>
              <a:rPr lang="cs-CZ" sz="2400" dirty="0">
                <a:solidFill>
                  <a:schemeClr val="bg1"/>
                </a:solidFill>
              </a:rPr>
              <a:t>imunity</a:t>
            </a:r>
          </a:p>
          <a:p>
            <a:r>
              <a:rPr lang="cs-CZ" sz="2400" b="1" dirty="0" err="1">
                <a:solidFill>
                  <a:schemeClr val="bg1"/>
                </a:solidFill>
              </a:rPr>
              <a:t>mikrobiota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– soubor baktérií obývající GIT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žaludek</a:t>
            </a:r>
            <a:r>
              <a:rPr lang="cs-CZ" sz="2400" dirty="0">
                <a:solidFill>
                  <a:schemeClr val="bg1"/>
                </a:solidFill>
              </a:rPr>
              <a:t> a duodenum – </a:t>
            </a:r>
            <a:r>
              <a:rPr lang="cs-CZ" sz="2400" b="1" dirty="0">
                <a:solidFill>
                  <a:schemeClr val="bg1"/>
                </a:solidFill>
              </a:rPr>
              <a:t>sterilní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tenké střevo – 50 000 bakterií / 1g sliznice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tlusté střevo – </a:t>
            </a:r>
            <a:r>
              <a:rPr lang="cs-CZ" sz="2400" b="1" dirty="0">
                <a:solidFill>
                  <a:schemeClr val="bg1"/>
                </a:solidFill>
              </a:rPr>
              <a:t>bilion / 1g </a:t>
            </a:r>
            <a:r>
              <a:rPr lang="cs-CZ" sz="2400" dirty="0">
                <a:solidFill>
                  <a:schemeClr val="bg1"/>
                </a:solidFill>
              </a:rPr>
              <a:t>sliznice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bg1"/>
                </a:solidFill>
              </a:rPr>
              <a:t>Lactobacillus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sp</a:t>
            </a:r>
            <a:r>
              <a:rPr lang="cs-CZ" sz="2400" dirty="0">
                <a:solidFill>
                  <a:schemeClr val="bg1"/>
                </a:solidFill>
              </a:rPr>
              <a:t>., </a:t>
            </a:r>
            <a:r>
              <a:rPr lang="cs-CZ" sz="2400" b="1" dirty="0" err="1">
                <a:solidFill>
                  <a:schemeClr val="bg1"/>
                </a:solidFill>
              </a:rPr>
              <a:t>Bifidobacterium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sp</a:t>
            </a:r>
            <a:r>
              <a:rPr lang="cs-CZ" sz="2400" dirty="0">
                <a:solidFill>
                  <a:schemeClr val="bg1"/>
                </a:solidFill>
              </a:rPr>
              <a:t>., </a:t>
            </a:r>
            <a:r>
              <a:rPr lang="cs-CZ" sz="2400" dirty="0" err="1">
                <a:solidFill>
                  <a:schemeClr val="bg1"/>
                </a:solidFill>
              </a:rPr>
              <a:t>Streptoccocus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sp</a:t>
            </a:r>
            <a:r>
              <a:rPr lang="cs-CZ" sz="2400" dirty="0">
                <a:solidFill>
                  <a:schemeClr val="bg1"/>
                </a:solidFill>
              </a:rPr>
              <a:t>., Clostridium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v GIT je 2kg baktérií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jsou </a:t>
            </a:r>
            <a:r>
              <a:rPr lang="cs-CZ" sz="2400" b="1" dirty="0">
                <a:solidFill>
                  <a:schemeClr val="bg1"/>
                </a:solidFill>
              </a:rPr>
              <a:t>prospěšné</a:t>
            </a:r>
            <a:r>
              <a:rPr lang="cs-CZ" sz="2400" dirty="0">
                <a:solidFill>
                  <a:schemeClr val="bg1"/>
                </a:solidFill>
              </a:rPr>
              <a:t>, ale i potenciálně nebezpečné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porušení </a:t>
            </a:r>
            <a:r>
              <a:rPr lang="cs-CZ" sz="2400" dirty="0" err="1">
                <a:solidFill>
                  <a:schemeClr val="bg1"/>
                </a:solidFill>
              </a:rPr>
              <a:t>mikrobioty</a:t>
            </a:r>
            <a:r>
              <a:rPr lang="cs-CZ" sz="2400" dirty="0">
                <a:solidFill>
                  <a:schemeClr val="bg1"/>
                </a:solidFill>
              </a:rPr>
              <a:t> – nevhodná strava, stres, ATB terapie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AC367B-766D-9B54-C3DE-07403ACD82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-104361" y="-554912"/>
            <a:ext cx="12331148" cy="7639606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01337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740" y="949667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cytoplazmatická membrána</a:t>
            </a:r>
            <a:r>
              <a:rPr lang="cs-CZ">
                <a:solidFill>
                  <a:schemeClr val="bg1"/>
                </a:solidFill>
              </a:rPr>
              <a:t> zajišťuje integritu buňky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18662" y="2267981"/>
            <a:ext cx="59166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ohraničuje celou buňku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chrání  před vnějšími vlivy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udržení složení intracelulární tekutiny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složení: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fosfolipidy, uložené ve dvojvrstvě, vnější konec hydrofilní, vnitřní hydrofobní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glykolipidy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cholesterol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proteiny</a:t>
            </a: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51202" name="Picture 2" descr="Representation of the cellular membrane. Biological membranes contain lipids (e.g. sterols,phospholipids, sphingolipids), proteins (e.g. integral, peripheral) and carbohydrates (e.g. glycolipids, glycoproteins).Figure is adapted from (Nelson 2016). ">
            <a:extLst>
              <a:ext uri="{FF2B5EF4-FFF2-40B4-BE49-F238E27FC236}">
                <a16:creationId xmlns:a16="http://schemas.microsoft.com/office/drawing/2014/main" id="{4DD86DD1-0050-3EAB-2162-5FB403D57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61" y="2700678"/>
            <a:ext cx="4883075" cy="355055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PPT - Lipidy PowerPoint Presentation, free download - ID:5662126">
            <a:extLst>
              <a:ext uri="{FF2B5EF4-FFF2-40B4-BE49-F238E27FC236}">
                <a16:creationId xmlns:a16="http://schemas.microsoft.com/office/drawing/2014/main" id="{5196515D-43F7-0FAD-60EF-03972706F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3" t="16224" r="1464" b="8466"/>
          <a:stretch/>
        </p:blipFill>
        <p:spPr bwMode="auto">
          <a:xfrm>
            <a:off x="3360233" y="4948518"/>
            <a:ext cx="2959884" cy="165377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99440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2629732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metabolismus a výživa</a:t>
            </a:r>
          </a:p>
        </p:txBody>
      </p:sp>
    </p:spTree>
    <p:extLst>
      <p:ext uri="{BB962C8B-B14F-4D97-AF65-F5344CB8AC3E}">
        <p14:creationId xmlns:p14="http://schemas.microsoft.com/office/powerpoint/2010/main" val="267139874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367" y="877132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metabolismus je </a:t>
            </a:r>
            <a:r>
              <a:rPr lang="cs-CZ" b="1" dirty="0">
                <a:solidFill>
                  <a:schemeClr val="bg1"/>
                </a:solidFill>
              </a:rPr>
              <a:t>základní životní funkcí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05365" y="2647369"/>
            <a:ext cx="11231035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katabolismus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rozklad složitých látek na menší za uvolnění energie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anabolismus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tvorba složitých látek z jednoduchých potřebných k růstu nebo zásobě energie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energie se získává z potravy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oxidací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základních živin za vzniku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vody, CO</a:t>
            </a:r>
            <a:r>
              <a:rPr lang="cs-CZ" sz="2400" b="1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2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a energie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3 využití energie – 	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1. teplo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				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2. přímá spotřeba v buňce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				3. uložení na pozdější spotřebu ve formě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makroergních 								vazeb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(ATP, CP)</a:t>
            </a:r>
          </a:p>
        </p:txBody>
      </p:sp>
    </p:spTree>
    <p:extLst>
      <p:ext uri="{BB962C8B-B14F-4D97-AF65-F5344CB8AC3E}">
        <p14:creationId xmlns:p14="http://schemas.microsoft.com/office/powerpoint/2010/main" val="336373906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367" y="597732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slovníček </a:t>
            </a:r>
            <a:r>
              <a:rPr lang="cs-CZ" b="1" dirty="0">
                <a:solidFill>
                  <a:schemeClr val="bg1"/>
                </a:solidFill>
              </a:rPr>
              <a:t>základních pojmů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62367" y="1876903"/>
            <a:ext cx="1123103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spalné teplo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(energetická hodnota)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množství energie, které je schopno předat organismu 1g substrátu (sacharidy 17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kJ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tuky 38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kJ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bílkoviny 17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kJ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bazální metabolismus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- množství energie, pokrývající základní životní funkce organismu -105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kJ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/kg/den (1kcal =4,2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kJ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klidová energetická přeměna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je méně přesná hodnota bazálního metabolismu – ležení, relaxace svalstva, zavřené oči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činnostní energetická přeměna –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energetická spotřeba při činnosti organismu</a:t>
            </a:r>
          </a:p>
        </p:txBody>
      </p:sp>
    </p:spTree>
    <p:extLst>
      <p:ext uri="{BB962C8B-B14F-4D97-AF65-F5344CB8AC3E}">
        <p14:creationId xmlns:p14="http://schemas.microsoft.com/office/powerpoint/2010/main" val="2394791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367" y="597732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energii tělu dodáme potravou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62367" y="2046236"/>
            <a:ext cx="11231035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kvantitativní aspekt výživy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vyvážená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energetická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bilance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příjem = výdej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(mimo těhotenství a růst)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negativní energetická bilance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malnutrice, podvýživa, hladovění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pozitivní energetická bilance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nadváha a obezita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energetický výdej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BM + energetický výdej spojený s trávením + činnostní energetická přeměna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kvalitativní aspekt výživy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vyvážená skladba potravy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sacharidy 50%, tuky 30%, bílkoviny 20% - vliv chuti, ekonomických faktorů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5135485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659" y="980909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příklady </a:t>
            </a:r>
            <a:r>
              <a:rPr lang="cs-CZ" b="1" dirty="0">
                <a:solidFill>
                  <a:schemeClr val="bg1"/>
                </a:solidFill>
              </a:rPr>
              <a:t>energetického výdeje </a:t>
            </a:r>
            <a:r>
              <a:rPr lang="cs-CZ" dirty="0">
                <a:solidFill>
                  <a:schemeClr val="bg1"/>
                </a:solidFill>
              </a:rPr>
              <a:t>u různých činností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3445941" y="2484810"/>
            <a:ext cx="11231035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spánek 			300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kJ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/hod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sezení				380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kJ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/hod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stání				460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kJ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/hod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chůze				1000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kJ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/hod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kolo pomalé	1000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kJ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/hod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kolo rychlé 		2500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kJ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/hod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běh pomalý		2500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kJ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/hod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běh rychlý		4500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kJ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/hod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plavání 			3000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kJ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/hod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8223480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1097265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sacharidy </a:t>
            </a:r>
            <a:r>
              <a:rPr lang="cs-CZ" dirty="0">
                <a:solidFill>
                  <a:schemeClr val="bg1"/>
                </a:solidFill>
              </a:rPr>
              <a:t>tvoří největší díl v potravě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62367" y="2326361"/>
            <a:ext cx="11231035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nejdostupnější zdroj energie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nestačí sám o sobě, neobsahují dusík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monosacharidy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pentózy, hexózy (glukóza, fruktóza, galaktóza)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oligosacharidy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2-10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monosocharidů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(sacharóza, laktóza, maltóza)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polysacharidy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škrob, inulin, glykogen, vláknina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hlavním produktem trávení je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glukóza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glykémie nalačno </a:t>
            </a:r>
            <a:r>
              <a:rPr lang="cs-CZ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3,9-5,6 </a:t>
            </a:r>
            <a:r>
              <a:rPr lang="cs-CZ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mmol</a:t>
            </a:r>
            <a:r>
              <a:rPr lang="cs-CZ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/l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036052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67" y="767065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nejzdravější jsou </a:t>
            </a:r>
            <a:r>
              <a:rPr lang="cs-CZ" b="1" dirty="0">
                <a:solidFill>
                  <a:schemeClr val="bg1"/>
                </a:solidFill>
              </a:rPr>
              <a:t>polysacharidy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87767" y="2284028"/>
            <a:ext cx="11231035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polysacharidy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v potravě  zdravější než glukóza – pomalá degradace, postupné uvolnění do oběhu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vláknina</a:t>
            </a: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pocit sytosti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ovlivňuje složení lipidů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snižuje hladinu glukózy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zvyšuje pohybovou aktivitu střeva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působí proti vzniku zácpy a karcinomu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2615BA-C792-6969-FBBD-A97D1F65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339" y="3236819"/>
            <a:ext cx="3760178" cy="2511799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421336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67" y="767065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Tuky jsou</a:t>
            </a:r>
            <a:r>
              <a:rPr lang="cs-CZ" dirty="0">
                <a:solidFill>
                  <a:schemeClr val="bg1"/>
                </a:solidFill>
              </a:rPr>
              <a:t> pro organismus </a:t>
            </a:r>
            <a:r>
              <a:rPr lang="cs-CZ" b="1" dirty="0">
                <a:solidFill>
                  <a:schemeClr val="bg1"/>
                </a:solidFill>
              </a:rPr>
              <a:t>zcela zásadní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480482" y="2228671"/>
            <a:ext cx="1123103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 potravě jsou obsaženy: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neutrální tuky (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triacylglyceroly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) – glycerol + 3 mastné kyseliny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fosfolipidy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cholesterol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ve vazbě s mastnými kyselinami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energeticky nejvýznamnější složka potravy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tvoří zásobu energie – tuková tkáň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součástí buněčných membrán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zdroj vitamínů rozpustných v tucích (ADEK)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podíl na termoregulaci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BAC1AD-C55E-708E-2854-58098D486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259" y="3429000"/>
            <a:ext cx="3655359" cy="2419848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29862196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67" y="767065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nenasycené </a:t>
            </a:r>
            <a:r>
              <a:rPr lang="cs-CZ" dirty="0">
                <a:solidFill>
                  <a:schemeClr val="bg1"/>
                </a:solidFill>
              </a:rPr>
              <a:t>mastné kyseliny jsou </a:t>
            </a:r>
            <a:r>
              <a:rPr lang="cs-CZ" b="1" dirty="0">
                <a:solidFill>
                  <a:schemeClr val="bg1"/>
                </a:solidFill>
              </a:rPr>
              <a:t>zdravější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853015" y="2728205"/>
            <a:ext cx="11231035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živočišné tuky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hlavně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nasycené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mastné kyseliny,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cholesterol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rostlinné a rybí tuky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nenasycené mastné kyseliny - vč.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esenciálních mastných kyselin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kys.alfa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-linolenová (omega-3) a linolová (omega-6)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hypolipidemický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efekt, snižují hladinu cholesterolu, TAG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ovlivňují glykémii, předchází DM II. typu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působí proti příčinám aterosklerózy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9779767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77A20-36D2-A0F0-FCFB-469320459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40AA7-56AD-9C48-32C7-D85198537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303239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K čemu je dobrý </a:t>
            </a:r>
            <a:r>
              <a:rPr lang="cs-CZ" b="1" dirty="0">
                <a:solidFill>
                  <a:schemeClr val="bg1"/>
                </a:solidFill>
              </a:rPr>
              <a:t>cholesterol?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03037F-3B6B-A4D2-3344-52D36B039F7F}"/>
              </a:ext>
            </a:extLst>
          </p:cNvPr>
          <p:cNvSpPr txBox="1"/>
          <p:nvPr/>
        </p:nvSpPr>
        <p:spPr>
          <a:xfrm>
            <a:off x="618800" y="2257485"/>
            <a:ext cx="11231035" cy="1200329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53D69A-B578-F8A6-A450-2E4CFDB2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0" t="11185" r="1014" b="2802"/>
          <a:stretch/>
        </p:blipFill>
        <p:spPr>
          <a:xfrm>
            <a:off x="3690730" y="1489279"/>
            <a:ext cx="5585791" cy="4997659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818031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740" y="949667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proteiny</a:t>
            </a:r>
            <a:r>
              <a:rPr lang="cs-CZ">
                <a:solidFill>
                  <a:schemeClr val="bg1"/>
                </a:solidFill>
              </a:rPr>
              <a:t> v membráně mají zásadní význam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73303" y="2440375"/>
            <a:ext cx="104684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až 55% hmotnosti membrány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funkce: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stabilizační </a:t>
            </a:r>
            <a:r>
              <a:rPr lang="cs-CZ" sz="2400" dirty="0">
                <a:solidFill>
                  <a:schemeClr val="bg1"/>
                </a:solidFill>
              </a:rPr>
              <a:t>– adhezní molekuly (mezi bb, k bazální membráně)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receptorová </a:t>
            </a:r>
            <a:r>
              <a:rPr lang="cs-CZ" sz="2400" dirty="0">
                <a:solidFill>
                  <a:schemeClr val="bg1"/>
                </a:solidFill>
              </a:rPr>
              <a:t>-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pro hormony a mediátory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enzymatická</a:t>
            </a:r>
            <a:r>
              <a:rPr lang="cs-CZ" sz="2400" dirty="0">
                <a:solidFill>
                  <a:schemeClr val="bg1"/>
                </a:solidFill>
              </a:rPr>
              <a:t> – katalyzátory v reakcích na povrchu membrány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transportní</a:t>
            </a:r>
            <a:r>
              <a:rPr lang="cs-CZ" sz="2400" dirty="0">
                <a:solidFill>
                  <a:schemeClr val="bg1"/>
                </a:solidFill>
              </a:rPr>
              <a:t> – iontové kanály, transportéry, pumpy</a:t>
            </a:r>
          </a:p>
        </p:txBody>
      </p:sp>
    </p:spTree>
    <p:extLst>
      <p:ext uri="{BB962C8B-B14F-4D97-AF65-F5344CB8AC3E}">
        <p14:creationId xmlns:p14="http://schemas.microsoft.com/office/powerpoint/2010/main" val="422000626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67" y="767065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cholesterol </a:t>
            </a:r>
            <a:r>
              <a:rPr lang="cs-CZ" dirty="0">
                <a:solidFill>
                  <a:schemeClr val="bg1"/>
                </a:solidFill>
              </a:rPr>
              <a:t>může být dobrý i špatný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18800" y="2257485"/>
            <a:ext cx="11231035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cholesterol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si může tvořit organismus sám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 potravě ho přijímáme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většinou v nadbytku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zejména v živočišných tucích a žloutcích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vstřebává se v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chylomikronech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 míza   do oběhu, pokud se nevstřebá v tkáních, tak do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jater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 játrech do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VLDL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které se mění na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LDL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LDL nabízí cholesterol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tkáním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cholesterol opouštějící bb je součástí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HDL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 játra  žluč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LDL špatný cholesterol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hlavní rizikový faktor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aterosklerózy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HDL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hodný cholesterol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snižuje hladinu cholesterolu v krvi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3C36A2-726C-A828-077A-AA75486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350" y="1273866"/>
            <a:ext cx="2609850" cy="1752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3361234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67" y="767065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Bílkoviny </a:t>
            </a:r>
            <a:r>
              <a:rPr lang="cs-CZ" dirty="0">
                <a:solidFill>
                  <a:schemeClr val="bg1"/>
                </a:solidFill>
              </a:rPr>
              <a:t>jsou nenahraditelné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44200" y="2655419"/>
            <a:ext cx="11231035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bílkoviny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jsou základní stavební složkou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všech tkání i tekutin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potenciální zdroj energie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jsou složeny z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AMK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některé jsou jen v potravě (leu,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isoleu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val)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minimální příjem </a:t>
            </a:r>
            <a:r>
              <a:rPr lang="cs-CZ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1g/kg/den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živočišné bílkoviny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mají úplnější spektrum AMK,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vč.esenciálních</a:t>
            </a: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5209CF-D52D-35C0-CB50-567CB4BF4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656" y="4638261"/>
            <a:ext cx="3062909" cy="2041939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39856610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67" y="767065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člověk je Teplokrevný </a:t>
            </a:r>
            <a:r>
              <a:rPr lang="cs-CZ" dirty="0">
                <a:solidFill>
                  <a:schemeClr val="bg1"/>
                </a:solidFill>
              </a:rPr>
              <a:t>živočich</a:t>
            </a:r>
            <a:r>
              <a:rPr lang="cs-CZ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28867" y="2232086"/>
            <a:ext cx="11231035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teplota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tělesného jádra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se udržuje na stálé teplotě cca 37 st 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teplota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končetin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je více závislá na teplotě okolí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cirkadiánní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rytmus – nejnižší časně ráno, nevyšší odpoledne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závislost na menstruačním cyklu –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vyšší při ovulaci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u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dětí vyšší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u seniorů nižší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6609802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67" y="767065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odkud se </a:t>
            </a:r>
            <a:r>
              <a:rPr lang="cs-CZ" b="1" dirty="0">
                <a:solidFill>
                  <a:schemeClr val="bg1"/>
                </a:solidFill>
              </a:rPr>
              <a:t>teplo</a:t>
            </a:r>
            <a:r>
              <a:rPr lang="cs-CZ" dirty="0">
                <a:solidFill>
                  <a:schemeClr val="bg1"/>
                </a:solidFill>
              </a:rPr>
              <a:t> bere?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28867" y="2232086"/>
            <a:ext cx="1123103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 klidu většinu tepla tvoří vnitřní orgány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při tělesné námaze svaly – až 90%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teplo vytváří: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bazální metabolismus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všech buněk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termogenní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efekt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potravy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zvýšený metabolismus podmíněný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svalovou námahou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chladovým třesem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účinek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kalorigenních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hormonů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adrenalin, noradrenalin, tyroxin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termogeneze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 hnědém tuku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674972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67" y="767065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jak se teplo </a:t>
            </a:r>
            <a:r>
              <a:rPr lang="cs-CZ" b="1" dirty="0">
                <a:solidFill>
                  <a:schemeClr val="bg1"/>
                </a:solidFill>
              </a:rPr>
              <a:t>ztrácí</a:t>
            </a:r>
            <a:r>
              <a:rPr lang="cs-CZ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593400" y="2765485"/>
            <a:ext cx="1123103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radiace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teplo se vyzařuje ve formě elektromagnetického záření – 60% ztrát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kondukce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předávání tepla předmětům v kontaktu s tělem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konvekce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ohřátá vrstvička  vzduchu z kůže se předává okolí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evaporace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vypařování vody při respiraci a pocení – 25% ztrát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0627853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67" y="767065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stálá teplota </a:t>
            </a:r>
            <a:r>
              <a:rPr lang="cs-CZ" dirty="0">
                <a:solidFill>
                  <a:schemeClr val="bg1"/>
                </a:solidFill>
              </a:rPr>
              <a:t>je podmínkou pro </a:t>
            </a:r>
            <a:r>
              <a:rPr lang="cs-CZ" b="1" dirty="0">
                <a:solidFill>
                  <a:schemeClr val="bg1"/>
                </a:solidFill>
              </a:rPr>
              <a:t>stabilitu</a:t>
            </a:r>
            <a:r>
              <a:rPr lang="cs-CZ" dirty="0">
                <a:solidFill>
                  <a:schemeClr val="bg1"/>
                </a:solidFill>
              </a:rPr>
              <a:t> organismu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18800" y="1935951"/>
            <a:ext cx="11231035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termoregulační centrum v hypotalamu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 předním hypotalamu jsou termoreceptory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zadní hypotalamus vyhodnocuje signály z předního hypotalamu a z periferních termoreceptorů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pokles teploty jádra</a:t>
            </a:r>
          </a:p>
          <a:p>
            <a:pPr lvl="1"/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činnosti zvyšující produkci tepla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svalový třes, volní aktivita, sekrece tyroxinu, katecholaminů</a:t>
            </a:r>
          </a:p>
          <a:p>
            <a:pPr lvl="1"/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činnosti omezující ztráty tepla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kožní vazokonstrikce, zmenšení povrchu těla – stočení do klubíčka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zvýšení teploty jádra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vasodilatace kožních cév, pocení, omezení produkce tepla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1359367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CF096-27C3-73E2-8C23-5B575F76A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73739-86CC-E7D9-AAEB-63584B814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2883732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tělní tekutiny a jejich regulace</a:t>
            </a:r>
          </a:p>
        </p:txBody>
      </p:sp>
    </p:spTree>
    <p:extLst>
      <p:ext uri="{BB962C8B-B14F-4D97-AF65-F5344CB8AC3E}">
        <p14:creationId xmlns:p14="http://schemas.microsoft.com/office/powerpoint/2010/main" val="394133743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2C12D-CB75-FCE5-8630-2E4FC2825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09AE6-0D9A-3D8E-C599-70476F8FD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67" y="767065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rozdělení vody v organismu – </a:t>
            </a:r>
            <a:r>
              <a:rPr lang="cs-CZ" b="1" dirty="0">
                <a:solidFill>
                  <a:schemeClr val="bg1"/>
                </a:solidFill>
              </a:rPr>
              <a:t>pravidlo 60:40:20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D80A3C-D882-8243-97D2-D59CD96CB646}"/>
              </a:ext>
            </a:extLst>
          </p:cNvPr>
          <p:cNvSpPr txBox="1"/>
          <p:nvPr/>
        </p:nvSpPr>
        <p:spPr>
          <a:xfrm>
            <a:off x="1490737" y="2327837"/>
            <a:ext cx="11231035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60% vody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intracelulární tekutina 40%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extracelulární tekutina 20%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tkáňový mok 15%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plazma 5%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D32211A-FB86-AD01-E03D-EB07038D5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256" y="1899557"/>
            <a:ext cx="9769488" cy="4486728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75437092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1C4D6-FD83-31BE-A617-03C0F1282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318CE-2AA6-A652-966E-FE224AB72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386795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zastoupení </a:t>
            </a:r>
            <a:r>
              <a:rPr lang="cs-CZ" b="1" dirty="0">
                <a:solidFill>
                  <a:schemeClr val="bg1"/>
                </a:solidFill>
              </a:rPr>
              <a:t>iontů</a:t>
            </a:r>
            <a:r>
              <a:rPr lang="cs-CZ" dirty="0">
                <a:solidFill>
                  <a:schemeClr val="bg1"/>
                </a:solidFill>
              </a:rPr>
              <a:t> v tělních tekutinách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7BF1241-3383-561F-23F1-B2435494E0D3}"/>
              </a:ext>
            </a:extLst>
          </p:cNvPr>
          <p:cNvSpPr txBox="1"/>
          <p:nvPr/>
        </p:nvSpPr>
        <p:spPr>
          <a:xfrm>
            <a:off x="941392" y="2500887"/>
            <a:ext cx="1098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051" name="Picture 3" descr="Klidový membránový potenciál ... se zaměřením na zjištění jeho hodnoty -  ppt stáhnout">
            <a:extLst>
              <a:ext uri="{FF2B5EF4-FFF2-40B4-BE49-F238E27FC236}">
                <a16:creationId xmlns:a16="http://schemas.microsoft.com/office/drawing/2014/main" id="{9EE2C5E1-9867-B270-AB25-2EF7BEBA0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3" r="-1288"/>
          <a:stretch/>
        </p:blipFill>
        <p:spPr bwMode="auto">
          <a:xfrm>
            <a:off x="1416424" y="1523591"/>
            <a:ext cx="9261764" cy="511925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21546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74554-F996-6635-E06A-A83D52131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875211-BA65-749A-9BB2-306F09DBA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386795"/>
            <a:ext cx="11450096" cy="980090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slovníček</a:t>
            </a:r>
            <a:r>
              <a:rPr lang="cs-CZ" dirty="0">
                <a:solidFill>
                  <a:schemeClr val="bg1"/>
                </a:solidFill>
              </a:rPr>
              <a:t> pojmů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27AE412-C399-032A-AD4F-9BB8C8B0EAE5}"/>
              </a:ext>
            </a:extLst>
          </p:cNvPr>
          <p:cNvSpPr txBox="1"/>
          <p:nvPr/>
        </p:nvSpPr>
        <p:spPr>
          <a:xfrm>
            <a:off x="941392" y="2500887"/>
            <a:ext cx="1098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82DC671-57BD-33B9-2548-5010DB402FFB}"/>
              </a:ext>
            </a:extLst>
          </p:cNvPr>
          <p:cNvSpPr txBox="1"/>
          <p:nvPr/>
        </p:nvSpPr>
        <p:spPr>
          <a:xfrm>
            <a:off x="561822" y="2157884"/>
            <a:ext cx="1123103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osmolarita - koncentrace osmoticky aktivních částic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hlavní ionty + glukóza, močovina, proteiny (cca 270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mosmol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/l)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osmotický tlak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tlak generovaný osmoticky aktivními částicemi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osmotický gradient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rozdíl osmotických tlaků na obou stranách bariéry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onkotický tlak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osmotický tlak, generovaný bílkovinami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hydrostatický tlak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tlak generovaný činností srdce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4069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893" y="2637273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transportní mechanismy přes membrány</a:t>
            </a: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238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D78C6-6C74-B10E-EF4E-BD156DEFE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6BF8E6-A300-D6ED-E2DE-8F6767B55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67" y="767065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mechanismy </a:t>
            </a:r>
            <a:r>
              <a:rPr lang="cs-CZ" b="1" dirty="0">
                <a:solidFill>
                  <a:schemeClr val="bg1"/>
                </a:solidFill>
              </a:rPr>
              <a:t>přesunu</a:t>
            </a:r>
            <a:r>
              <a:rPr lang="cs-CZ" dirty="0">
                <a:solidFill>
                  <a:schemeClr val="bg1"/>
                </a:solidFill>
              </a:rPr>
              <a:t> vody mezi oddíly jsou </a:t>
            </a:r>
            <a:r>
              <a:rPr lang="cs-CZ" b="1" dirty="0">
                <a:solidFill>
                  <a:schemeClr val="bg1"/>
                </a:solidFill>
              </a:rPr>
              <a:t>rozdílné</a:t>
            </a:r>
          </a:p>
        </p:txBody>
      </p:sp>
      <p:pic>
        <p:nvPicPr>
          <p:cNvPr id="6" name="Obrázek 5" descr="Obsah obrázku text, řada/pruh, rukopis, Písmo&#10;&#10;Popis byl vytvořen automaticky">
            <a:extLst>
              <a:ext uri="{FF2B5EF4-FFF2-40B4-BE49-F238E27FC236}">
                <a16:creationId xmlns:a16="http://schemas.microsoft.com/office/drawing/2014/main" id="{FFE0AFB4-7191-694E-5D50-DECC008A2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343" y="1884001"/>
            <a:ext cx="9846552" cy="4277314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89566238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FFC57-5720-7511-6B26-8F61C5F4E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C324D4-E7D1-858C-1B92-360D042A5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446" y="784360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voda </a:t>
            </a:r>
            <a:r>
              <a:rPr lang="cs-CZ" dirty="0">
                <a:solidFill>
                  <a:schemeClr val="bg1"/>
                </a:solidFill>
              </a:rPr>
              <a:t>se pohybuje mezi </a:t>
            </a:r>
            <a:r>
              <a:rPr lang="cs-CZ" dirty="0" err="1">
                <a:solidFill>
                  <a:schemeClr val="bg1"/>
                </a:solidFill>
              </a:rPr>
              <a:t>kompartmenty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b="1" dirty="0">
                <a:solidFill>
                  <a:schemeClr val="bg1"/>
                </a:solidFill>
              </a:rPr>
              <a:t>volně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b="1" dirty="0">
                <a:solidFill>
                  <a:schemeClr val="bg1"/>
                </a:solidFill>
              </a:rPr>
              <a:t>ionty</a:t>
            </a:r>
            <a:r>
              <a:rPr lang="cs-CZ" dirty="0">
                <a:solidFill>
                  <a:schemeClr val="bg1"/>
                </a:solidFill>
              </a:rPr>
              <a:t> úplně </a:t>
            </a:r>
            <a:r>
              <a:rPr lang="cs-CZ" b="1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68B3073-2E82-356F-BC55-F404325A215B}"/>
              </a:ext>
            </a:extLst>
          </p:cNvPr>
          <p:cNvSpPr txBox="1"/>
          <p:nvPr/>
        </p:nvSpPr>
        <p:spPr>
          <a:xfrm>
            <a:off x="941392" y="2500887"/>
            <a:ext cx="1098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63E4C14-49E3-9DCE-FC72-42E71F83FDBC}"/>
              </a:ext>
            </a:extLst>
          </p:cNvPr>
          <p:cNvSpPr txBox="1"/>
          <p:nvPr/>
        </p:nvSpPr>
        <p:spPr>
          <a:xfrm>
            <a:off x="483519" y="1764450"/>
            <a:ext cx="11231035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pohyb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vody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je určen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hydrostatický tlakem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(generovaným činností srdce) a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osmotickým tlakem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mezi buňkou a tkání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osmotickým tlakem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mezi cévou a tkání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onkotickým tlakem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a hydrostatickým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tlakem</a:t>
            </a:r>
          </a:p>
          <a:p>
            <a:pPr>
              <a:lnSpc>
                <a:spcPct val="150000"/>
              </a:lnSpc>
            </a:pPr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ionty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přes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kapilární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stěnu probíhají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volně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přes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buněčnou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membránu pouze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speciálními transportními mechanismy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716329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23069-5E0D-73E3-9FF7-2EFADB1B7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F693B3-549F-1DB2-FE10-B5D67E805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446" y="784360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Regulace </a:t>
            </a:r>
            <a:r>
              <a:rPr lang="cs-CZ" b="1" dirty="0">
                <a:solidFill>
                  <a:schemeClr val="bg1"/>
                </a:solidFill>
              </a:rPr>
              <a:t>osmolarity</a:t>
            </a:r>
            <a:r>
              <a:rPr lang="cs-CZ" dirty="0">
                <a:solidFill>
                  <a:schemeClr val="bg1"/>
                </a:solidFill>
              </a:rPr>
              <a:t> probíhá přes ovlivnění </a:t>
            </a:r>
            <a:r>
              <a:rPr lang="cs-CZ" b="1" dirty="0">
                <a:solidFill>
                  <a:schemeClr val="bg1"/>
                </a:solidFill>
              </a:rPr>
              <a:t>výdeje vody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CDE897-19DA-FD45-2A06-B1267C3E4FDA}"/>
              </a:ext>
            </a:extLst>
          </p:cNvPr>
          <p:cNvSpPr txBox="1"/>
          <p:nvPr/>
        </p:nvSpPr>
        <p:spPr>
          <a:xfrm>
            <a:off x="941392" y="2500887"/>
            <a:ext cx="1098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4938221-093C-510A-6ADB-E4D85658346E}"/>
              </a:ext>
            </a:extLst>
          </p:cNvPr>
          <p:cNvSpPr txBox="1"/>
          <p:nvPr/>
        </p:nvSpPr>
        <p:spPr>
          <a:xfrm>
            <a:off x="586976" y="1607919"/>
            <a:ext cx="11231035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denní vodní bilance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příjem –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nápoje 1200ml + potrava 1000ml + metabolismus 300 ml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výdej –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moč 1500 ml + odpařování 800 ml + stolice 200 ml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regulace přes ledviny a výdej moči –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od 500 ml do 20000 ml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osmoreceptory v hypotalamu - ↑osmolarity → ↑produkce ADH → zvýšení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resorbce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vody ve sběracím kanálku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↑osmolarity → ↑pocitu žízně</a:t>
            </a: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0139557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88E1D-C98C-DFBF-45F7-340B62C5D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51EA8A-5A43-4982-3A35-3AB7209FD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446" y="784360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Regulace </a:t>
            </a:r>
            <a:r>
              <a:rPr lang="cs-CZ" b="1" dirty="0">
                <a:solidFill>
                  <a:schemeClr val="bg1"/>
                </a:solidFill>
              </a:rPr>
              <a:t>objemu ECT </a:t>
            </a:r>
            <a:r>
              <a:rPr lang="cs-CZ" dirty="0">
                <a:solidFill>
                  <a:schemeClr val="bg1"/>
                </a:solidFill>
              </a:rPr>
              <a:t>probíhá ovlivněním </a:t>
            </a:r>
            <a:r>
              <a:rPr lang="cs-CZ" b="1" dirty="0">
                <a:solidFill>
                  <a:schemeClr val="bg1"/>
                </a:solidFill>
              </a:rPr>
              <a:t>výdeje N</a:t>
            </a:r>
            <a:r>
              <a:rPr lang="cs-CZ" b="1" cap="none" dirty="0">
                <a:solidFill>
                  <a:schemeClr val="bg1"/>
                </a:solidFill>
              </a:rPr>
              <a:t>a</a:t>
            </a:r>
            <a:r>
              <a:rPr lang="cs-CZ" b="1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EB77E09-CB92-EEC0-5AD6-9B97D854DB68}"/>
              </a:ext>
            </a:extLst>
          </p:cNvPr>
          <p:cNvSpPr txBox="1"/>
          <p:nvPr/>
        </p:nvSpPr>
        <p:spPr>
          <a:xfrm>
            <a:off x="941392" y="2500887"/>
            <a:ext cx="1098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6477463-C461-4480-ECA5-665DBD7EB1C9}"/>
              </a:ext>
            </a:extLst>
          </p:cNvPr>
          <p:cNvSpPr txBox="1"/>
          <p:nvPr/>
        </p:nvSpPr>
        <p:spPr>
          <a:xfrm>
            <a:off x="367916" y="1674180"/>
            <a:ext cx="11450096" cy="53774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objem ECT je monitorován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volumoreceptory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 (vysokotlaké, nízkotlaké)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regulace probíhá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pomaleji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než přes osmoreceptory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míru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resorbce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Na</a:t>
            </a:r>
            <a:r>
              <a:rPr lang="cs-CZ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ovlivňuje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aldosteron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zvýšená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resorbce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Na v distálním kanálku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sympatikus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zvýšení jeho tonu – zvýšená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resorbce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Na</a:t>
            </a:r>
            <a:r>
              <a:rPr lang="cs-CZ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ANP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(atriální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natriuretický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peptid) – snížení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resorbce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Na</a:t>
            </a:r>
            <a:r>
              <a:rPr lang="cs-CZ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zvýšení GF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při větší ztrátě objemu se snižuje uvolňování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ADH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v hypofýze</a:t>
            </a:r>
          </a:p>
          <a:p>
            <a:pPr>
              <a:lnSpc>
                <a:spcPct val="150000"/>
              </a:lnSpc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6085831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E749-6488-5549-806C-CE3EFC431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0F0A2-4705-7D80-5926-AB4B7A2B5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458" y="1697165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Regulace </a:t>
            </a:r>
            <a:r>
              <a:rPr lang="cs-CZ" b="1" dirty="0">
                <a:solidFill>
                  <a:schemeClr val="bg1"/>
                </a:solidFill>
              </a:rPr>
              <a:t>objemu ECT </a:t>
            </a:r>
            <a:r>
              <a:rPr lang="cs-CZ" dirty="0">
                <a:solidFill>
                  <a:schemeClr val="bg1"/>
                </a:solidFill>
              </a:rPr>
              <a:t>probíhá ovlivněním </a:t>
            </a:r>
            <a:r>
              <a:rPr lang="cs-CZ" b="1" dirty="0">
                <a:solidFill>
                  <a:schemeClr val="bg1"/>
                </a:solidFill>
              </a:rPr>
              <a:t>výdeje N</a:t>
            </a:r>
            <a:r>
              <a:rPr lang="cs-CZ" b="1" cap="none" dirty="0">
                <a:solidFill>
                  <a:schemeClr val="bg1"/>
                </a:solidFill>
              </a:rPr>
              <a:t>a</a:t>
            </a:r>
            <a:r>
              <a:rPr lang="cs-CZ" b="1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D41ADC1-2BD8-58EE-742D-DAFAC2B5A4EC}"/>
              </a:ext>
            </a:extLst>
          </p:cNvPr>
          <p:cNvSpPr txBox="1"/>
          <p:nvPr/>
        </p:nvSpPr>
        <p:spPr>
          <a:xfrm>
            <a:off x="941392" y="2500887"/>
            <a:ext cx="1098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4AF9EC2-DC6C-A1AD-86FF-97BAFE3F50B5}"/>
              </a:ext>
            </a:extLst>
          </p:cNvPr>
          <p:cNvSpPr txBox="1"/>
          <p:nvPr/>
        </p:nvSpPr>
        <p:spPr>
          <a:xfrm>
            <a:off x="566698" y="3480977"/>
            <a:ext cx="11450096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cs-CZ" sz="4400" cap="all" spc="-150" dirty="0">
                <a:solidFill>
                  <a:schemeClr val="bg1"/>
                </a:solidFill>
              </a:rPr>
              <a:t>Regulace </a:t>
            </a:r>
            <a:r>
              <a:rPr lang="cs-CZ" sz="4400" b="1" cap="all" spc="-150" dirty="0">
                <a:solidFill>
                  <a:schemeClr val="bg1"/>
                </a:solidFill>
              </a:rPr>
              <a:t>osmolarity</a:t>
            </a:r>
            <a:r>
              <a:rPr lang="cs-CZ" sz="4400" cap="all" spc="-150" dirty="0">
                <a:solidFill>
                  <a:schemeClr val="bg1"/>
                </a:solidFill>
              </a:rPr>
              <a:t> probíhá přes ovlivnění </a:t>
            </a:r>
            <a:r>
              <a:rPr lang="cs-CZ" sz="4400" b="1" cap="all" spc="-150" dirty="0">
                <a:solidFill>
                  <a:schemeClr val="bg1"/>
                </a:solidFill>
              </a:rPr>
              <a:t>výdeje vody</a:t>
            </a:r>
            <a:endParaRPr lang="cs-CZ" sz="4400" cap="all" spc="-15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7146819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2883732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ledviny a vylučování</a:t>
            </a:r>
          </a:p>
        </p:txBody>
      </p:sp>
    </p:spTree>
    <p:extLst>
      <p:ext uri="{BB962C8B-B14F-4D97-AF65-F5344CB8AC3E}">
        <p14:creationId xmlns:p14="http://schemas.microsoft.com/office/powerpoint/2010/main" val="82278013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67" y="767065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Ledviny</a:t>
            </a:r>
            <a:r>
              <a:rPr lang="cs-CZ" dirty="0">
                <a:solidFill>
                  <a:schemeClr val="bg1"/>
                </a:solidFill>
              </a:rPr>
              <a:t> pomáhají udržet stabilitu vnitřního prostředí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434099" y="2244969"/>
            <a:ext cx="11231035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vylučovací funkce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vyloučení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konečných produktů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							metabolismu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					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vyloučení cizorodých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látek 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regulační funkce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regulace množství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vody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a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minerálů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				regulace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pH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				regulace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osmolarity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				regulace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krevního tlaku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renin-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angiotenzin</a:t>
            </a: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sekreční funkce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erytropoetin, renin, glukóza,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kalcitriol</a:t>
            </a: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				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					</a:t>
            </a: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416C2E-F441-3B5C-CCD6-CD9B539B0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0" r="32249"/>
          <a:stretch/>
        </p:blipFill>
        <p:spPr>
          <a:xfrm>
            <a:off x="8647886" y="2370142"/>
            <a:ext cx="3310580" cy="2719023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35574341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267" y="987199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Základní funkční jednotkou ledvin je </a:t>
            </a:r>
            <a:r>
              <a:rPr lang="cs-CZ" b="1" dirty="0">
                <a:solidFill>
                  <a:schemeClr val="bg1"/>
                </a:solidFill>
              </a:rPr>
              <a:t>nefron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480482" y="2443751"/>
            <a:ext cx="8075689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glomerulus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trs kapilár vtlačený do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proximálního tubulu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 tenké sestupné raménko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Henleovy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kličky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 tenké vzestupné raménko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H.k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.  tlusté vzestupné raménko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H.k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. 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distální tubulus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sběrací kanálek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délka cca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5 cm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funkce glomerulu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tvorba primární moči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funkce tubulů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změna množství a složení moči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2C82D9-B3EA-E35C-471F-195AF11DD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171" y="2066176"/>
            <a:ext cx="3287312" cy="4131424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41778696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876" y="997929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glomerulární filtrací se tvoří </a:t>
            </a:r>
            <a:r>
              <a:rPr lang="cs-CZ" b="1" dirty="0">
                <a:solidFill>
                  <a:schemeClr val="bg1"/>
                </a:solidFill>
              </a:rPr>
              <a:t>primární moč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480482" y="2443751"/>
            <a:ext cx="11231035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přes glomerulus se filtruje krev – vzniká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primární moč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složení stejné jako plazma,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bez bílkovin a krvinek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180 l/den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125 ml/min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velikost GF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se může měnit změnou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filtračního tlaku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filtrační tlak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závisí na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krevním tlaku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dilataci či konstrikci  přívodní  a odvodní cévy klubíčka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změnou koncentrace bílkovin v plazmě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6BA627-C18D-6590-4A1A-0305E15D6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945" y="2288789"/>
            <a:ext cx="1752600" cy="2867025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70454795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639" y="1348846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v tubulech se mění </a:t>
            </a:r>
            <a:r>
              <a:rPr lang="cs-CZ" b="1" dirty="0">
                <a:solidFill>
                  <a:schemeClr val="bg1"/>
                </a:solidFill>
              </a:rPr>
              <a:t>množství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b="1" dirty="0">
                <a:solidFill>
                  <a:schemeClr val="bg1"/>
                </a:solidFill>
              </a:rPr>
              <a:t>složení moči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50639" y="3429000"/>
            <a:ext cx="1166071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dva děje – tubulární 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resorbce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a tubulární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sekrece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i="0" dirty="0">
                <a:solidFill>
                  <a:srgbClr val="000000"/>
                </a:solidFill>
                <a:effectLst/>
                <a:latin typeface="+mj-lt"/>
              </a:rPr>
              <a:t>definitivní moč 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+mj-lt"/>
              </a:rPr>
              <a:t>= glomerulární filtrace – tubulární reabsorpce + tubulární sekrece</a:t>
            </a:r>
            <a:endParaRPr lang="cs-CZ" sz="2400" dirty="0">
              <a:solidFill>
                <a:schemeClr val="bg1"/>
              </a:solidFill>
              <a:latin typeface="+mj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77356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86F84-44E3-173F-FFB9-D6D9F2DD0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81058-F588-90C5-2418-724DEF5E6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386795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drobná odbočka k rozmístění iontů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C3CC23C-7F5E-3A79-3AD6-29B5D0AD047C}"/>
              </a:ext>
            </a:extLst>
          </p:cNvPr>
          <p:cNvSpPr txBox="1"/>
          <p:nvPr/>
        </p:nvSpPr>
        <p:spPr>
          <a:xfrm>
            <a:off x="941392" y="2500887"/>
            <a:ext cx="1098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2051" name="Picture 3" descr="Klidový membránový potenciál ... se zaměřením na zjištění jeho hodnoty -  ppt stáhnout">
            <a:extLst>
              <a:ext uri="{FF2B5EF4-FFF2-40B4-BE49-F238E27FC236}">
                <a16:creationId xmlns:a16="http://schemas.microsoft.com/office/drawing/2014/main" id="{94F56161-EF1C-1CC4-1628-131D15CA6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3" r="-1288"/>
          <a:stretch/>
        </p:blipFill>
        <p:spPr bwMode="auto">
          <a:xfrm>
            <a:off x="1416424" y="1523591"/>
            <a:ext cx="9261764" cy="511925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74704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1131132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proximální tubulus </a:t>
            </a:r>
            <a:r>
              <a:rPr lang="cs-CZ" dirty="0">
                <a:solidFill>
                  <a:schemeClr val="bg1"/>
                </a:solidFill>
              </a:rPr>
              <a:t>zajišťuje hlavně </a:t>
            </a:r>
            <a:r>
              <a:rPr lang="cs-CZ" b="1" dirty="0">
                <a:solidFill>
                  <a:schemeClr val="bg1"/>
                </a:solidFill>
              </a:rPr>
              <a:t>vstřebávání vody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15950" y="3283848"/>
            <a:ext cx="1115271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resorbce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vody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cca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65%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vody z primární moči – probíhá za každých okolností (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obligatorní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resorbce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+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ionty a organické látky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(glukóza, AMK)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sekrece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organických kyselin, léků, steroidy, histamin…  - v plazmě jsou vázány na bílkoviny, proto nemohou být vyloučeny GF</a:t>
            </a:r>
          </a:p>
        </p:txBody>
      </p:sp>
    </p:spTree>
    <p:extLst>
      <p:ext uri="{BB962C8B-B14F-4D97-AF65-F5344CB8AC3E}">
        <p14:creationId xmlns:p14="http://schemas.microsoft.com/office/powerpoint/2010/main" val="30469083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1131132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>
                <a:solidFill>
                  <a:schemeClr val="bg1"/>
                </a:solidFill>
              </a:rPr>
              <a:t>Henleova</a:t>
            </a:r>
            <a:r>
              <a:rPr lang="cs-CZ" b="1" dirty="0">
                <a:solidFill>
                  <a:schemeClr val="bg1"/>
                </a:solidFill>
              </a:rPr>
              <a:t> klička </a:t>
            </a:r>
            <a:r>
              <a:rPr lang="cs-CZ" dirty="0">
                <a:solidFill>
                  <a:schemeClr val="bg1"/>
                </a:solidFill>
              </a:rPr>
              <a:t>výrazně ovlivňuje </a:t>
            </a:r>
            <a:r>
              <a:rPr lang="cs-CZ" b="1" dirty="0">
                <a:solidFill>
                  <a:schemeClr val="bg1"/>
                </a:solidFill>
              </a:rPr>
              <a:t>osmolaritu moči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62333" y="2535580"/>
            <a:ext cx="11152717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do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H.k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. vstupuje tekutina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stejně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osmolární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,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s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přibližně stejným složením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jako plazma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H.k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. je uložena ve výrazně hypertonické dřeni 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sestupné raménko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je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propustné pro vodu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 až do ohbí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H.k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. (20% vody se vstřebá)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vzestupná část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H.k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. je pro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vodu neprostupná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je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prostupná pro ionty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(Na</a:t>
            </a:r>
            <a:r>
              <a:rPr lang="cs-CZ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Cl</a:t>
            </a:r>
            <a:r>
              <a:rPr lang="cs-CZ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-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močovina) – aktivní transport  hypertonická dřeň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B62D83-F0A0-7A6D-D534-478E68DC61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37" r="21055"/>
          <a:stretch/>
        </p:blipFill>
        <p:spPr>
          <a:xfrm>
            <a:off x="9170894" y="5256310"/>
            <a:ext cx="2474260" cy="133517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3115904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1131132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V distálním tubulu a sběracím kanálku je </a:t>
            </a:r>
            <a:r>
              <a:rPr lang="cs-CZ" b="1" dirty="0" err="1">
                <a:solidFill>
                  <a:schemeClr val="bg1"/>
                </a:solidFill>
              </a:rPr>
              <a:t>resorbce</a:t>
            </a:r>
            <a:r>
              <a:rPr lang="cs-CZ" b="1" dirty="0">
                <a:solidFill>
                  <a:schemeClr val="bg1"/>
                </a:solidFill>
              </a:rPr>
              <a:t> fakultativní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364435" y="2535580"/>
            <a:ext cx="11450615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do distálního tubulu se dostává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hypotonická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tekutina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sekrece je řízena hormonálně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antidiuretický hormon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(ADH) – vyplavuje se z hypofýzy jako reakce na 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↑ osmolaritu plazmy a podporuje otevření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akvaporinů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v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d.t.a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s.k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. →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zvýšení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resorbce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vody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aldosteron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hormon kůry nadledvin – při ↓ objemu plazmy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stimuluje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resorbci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Na</a:t>
            </a:r>
            <a:r>
              <a:rPr lang="cs-CZ" sz="2400" b="1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a tím i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vody</a:t>
            </a:r>
          </a:p>
        </p:txBody>
      </p:sp>
    </p:spTree>
    <p:extLst>
      <p:ext uri="{BB962C8B-B14F-4D97-AF65-F5344CB8AC3E}">
        <p14:creationId xmlns:p14="http://schemas.microsoft.com/office/powerpoint/2010/main" val="124517838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1131132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celkové </a:t>
            </a:r>
            <a:r>
              <a:rPr lang="cs-CZ" b="1" dirty="0">
                <a:solidFill>
                  <a:schemeClr val="bg1"/>
                </a:solidFill>
              </a:rPr>
              <a:t>denní množství </a:t>
            </a:r>
            <a:r>
              <a:rPr lang="cs-CZ" dirty="0">
                <a:solidFill>
                  <a:schemeClr val="bg1"/>
                </a:solidFill>
              </a:rPr>
              <a:t>definitivní moči je cca </a:t>
            </a:r>
            <a:r>
              <a:rPr lang="cs-CZ" b="1" dirty="0">
                <a:solidFill>
                  <a:srgbClr val="FF0000"/>
                </a:solidFill>
              </a:rPr>
              <a:t>1200 ml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465792" y="2820268"/>
            <a:ext cx="1115271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sběrací kanálek → kalich → ledvinová pánvička → močovod → močový měchýř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kapacita močového měchýře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250 ml, poté nucení k močení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močení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míšní reflexní děj, který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lze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ovlinit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vůlí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(do určité míry)</a:t>
            </a:r>
          </a:p>
        </p:txBody>
      </p:sp>
      <p:pic>
        <p:nvPicPr>
          <p:cNvPr id="2050" name="Picture 2" descr="Nepodceňujte důležitost močové soustavy">
            <a:extLst>
              <a:ext uri="{FF2B5EF4-FFF2-40B4-BE49-F238E27FC236}">
                <a16:creationId xmlns:a16="http://schemas.microsoft.com/office/drawing/2014/main" id="{C47B405F-47DC-BFBC-3DC9-7A9E804AC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9" r="17058"/>
          <a:stretch/>
        </p:blipFill>
        <p:spPr bwMode="auto">
          <a:xfrm>
            <a:off x="10089896" y="3584567"/>
            <a:ext cx="1831172" cy="285750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3227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896" y="2546035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b="1" err="1">
                <a:solidFill>
                  <a:schemeClr val="bg1"/>
                </a:solidFill>
              </a:rPr>
              <a:t>aCIDobazická</a:t>
            </a:r>
            <a:r>
              <a:rPr lang="cs-CZ" b="1">
                <a:solidFill>
                  <a:schemeClr val="bg1"/>
                </a:solidFill>
              </a:rPr>
              <a:t> rovnováha</a:t>
            </a:r>
            <a:endParaRPr lang="cs-CZ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8095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1131132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 </a:t>
            </a:r>
            <a:r>
              <a:rPr lang="cs-CZ" cap="none" dirty="0">
                <a:solidFill>
                  <a:schemeClr val="bg1"/>
                </a:solidFill>
              </a:rPr>
              <a:t>p</a:t>
            </a:r>
            <a:r>
              <a:rPr lang="cs-CZ" dirty="0">
                <a:solidFill>
                  <a:schemeClr val="bg1"/>
                </a:solidFill>
              </a:rPr>
              <a:t>H rozhoduje </a:t>
            </a:r>
            <a:r>
              <a:rPr lang="cs-CZ" b="1" dirty="0">
                <a:solidFill>
                  <a:schemeClr val="bg1"/>
                </a:solidFill>
              </a:rPr>
              <a:t>zejména koncentrace H</a:t>
            </a:r>
            <a:r>
              <a:rPr lang="cs-CZ" b="1" baseline="30000" dirty="0">
                <a:solidFill>
                  <a:schemeClr val="bg1"/>
                </a:solidFill>
              </a:rPr>
              <a:t>+</a:t>
            </a:r>
            <a:r>
              <a:rPr lang="cs-CZ" dirty="0">
                <a:solidFill>
                  <a:schemeClr val="bg1"/>
                </a:solidFill>
              </a:rPr>
              <a:t> iontů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75586" y="3059040"/>
            <a:ext cx="11152717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střední </a:t>
            </a:r>
            <a:r>
              <a:rPr lang="cs-CZ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pH 7,4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fyziologické rozmezí 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7,37 – 7,42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poruchy metabolismu, propustnost membrán, poruchy rozložení elektrolytů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pod 7 a nad 7,7 –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smrt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rovnováha mezi tvorbou a vylučováním kyselých a zásaditých látek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4B7F9A-02E7-4A2E-8F20-7A52185D7D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2" t="12221" r="9215" b="19993"/>
          <a:stretch/>
        </p:blipFill>
        <p:spPr>
          <a:xfrm>
            <a:off x="7214347" y="2272553"/>
            <a:ext cx="3866029" cy="1008530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51892866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687184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3 mechanismy </a:t>
            </a:r>
            <a:r>
              <a:rPr lang="cs-CZ" dirty="0">
                <a:solidFill>
                  <a:schemeClr val="bg1"/>
                </a:solidFill>
              </a:rPr>
              <a:t>udržují </a:t>
            </a:r>
            <a:r>
              <a:rPr lang="cs-CZ" b="1" dirty="0">
                <a:solidFill>
                  <a:schemeClr val="bg1"/>
                </a:solidFill>
              </a:rPr>
              <a:t>optimální </a:t>
            </a:r>
            <a:r>
              <a:rPr lang="cs-CZ" b="1" cap="none" dirty="0" err="1">
                <a:solidFill>
                  <a:schemeClr val="bg1"/>
                </a:solidFill>
              </a:rPr>
              <a:t>p</a:t>
            </a:r>
            <a:r>
              <a:rPr lang="cs-CZ" b="1" dirty="0" err="1">
                <a:solidFill>
                  <a:schemeClr val="bg1"/>
                </a:solidFill>
              </a:rPr>
              <a:t>h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88230" y="2780744"/>
            <a:ext cx="1115271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pufry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(nárazníky v tělních tekutinách) – reagují okamžitě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plíce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reaguje do 1 dne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ledviny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reaguje do týdne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5291523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461897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co je to </a:t>
            </a:r>
            <a:r>
              <a:rPr lang="cs-CZ" b="1" dirty="0">
                <a:solidFill>
                  <a:schemeClr val="bg1"/>
                </a:solidFill>
              </a:rPr>
              <a:t>pufr?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15951" y="1780205"/>
            <a:ext cx="11152717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látka, která  má schopnost vázat či uvolňovat H</a:t>
            </a:r>
            <a:r>
              <a:rPr lang="cs-CZ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slabá kyselina + sůl této kyseliny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nejvýznamnější je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bikarbonátový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pufr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(60%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pufrovací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kapacity)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silná kyselina uvolňuje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velké množství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H</a:t>
            </a:r>
            <a:r>
              <a:rPr lang="cs-CZ" sz="2400" b="1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H</a:t>
            </a:r>
            <a:r>
              <a:rPr lang="cs-CZ" sz="2400" b="1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reaguje s HCO</a:t>
            </a:r>
            <a:r>
              <a:rPr lang="cs-CZ" sz="2400" b="1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3</a:t>
            </a:r>
            <a:r>
              <a:rPr lang="cs-CZ" sz="2400" b="1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-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za vzniku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slabé kyseliny H</a:t>
            </a:r>
            <a:r>
              <a:rPr lang="cs-CZ" sz="2400" b="1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2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CO</a:t>
            </a:r>
            <a:r>
              <a:rPr lang="cs-CZ" sz="2400" b="1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silná kyselina se mění na slabou kyselinu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a koncentrace H</a:t>
            </a:r>
            <a:r>
              <a:rPr lang="cs-CZ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neroste moc silně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platí i naopak: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OH</a:t>
            </a:r>
            <a:r>
              <a:rPr lang="cs-CZ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-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reaguje se slabou kyselinou H</a:t>
            </a:r>
            <a:r>
              <a:rPr lang="cs-CZ" sz="24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2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CO</a:t>
            </a:r>
            <a:r>
              <a:rPr lang="cs-CZ" sz="24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3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a zvyšuje se koncentrace slabší zásady HCO</a:t>
            </a:r>
            <a:r>
              <a:rPr lang="cs-CZ" sz="24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3</a:t>
            </a:r>
            <a:r>
              <a:rPr lang="cs-CZ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-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975728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461897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dirty="0" err="1">
                <a:solidFill>
                  <a:schemeClr val="bg1"/>
                </a:solidFill>
              </a:rPr>
              <a:t>puFrových</a:t>
            </a:r>
            <a:r>
              <a:rPr lang="cs-CZ" dirty="0">
                <a:solidFill>
                  <a:schemeClr val="bg1"/>
                </a:solidFill>
              </a:rPr>
              <a:t> systému </a:t>
            </a:r>
            <a:r>
              <a:rPr lang="cs-CZ" b="1" dirty="0">
                <a:solidFill>
                  <a:schemeClr val="bg1"/>
                </a:solidFill>
              </a:rPr>
              <a:t>je více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29479" y="2065127"/>
            <a:ext cx="11396778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hemoglobin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  - pufruje H</a:t>
            </a:r>
            <a:r>
              <a:rPr lang="cs-CZ" sz="2400" baseline="3000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 během přenosu CO</a:t>
            </a:r>
            <a:r>
              <a:rPr lang="cs-CZ" sz="2400" baseline="-25000">
                <a:solidFill>
                  <a:schemeClr val="bg1"/>
                </a:solidFill>
                <a:sym typeface="Wingdings" panose="05000000000000000000" pitchFamily="2" charset="2"/>
              </a:rPr>
              <a:t>2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 do plic (35% </a:t>
            </a:r>
            <a:r>
              <a:rPr lang="cs-CZ" sz="2400" err="1">
                <a:solidFill>
                  <a:schemeClr val="bg1"/>
                </a:solidFill>
                <a:sym typeface="Wingdings" panose="05000000000000000000" pitchFamily="2" charset="2"/>
              </a:rPr>
              <a:t>pufrovací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 kapacity)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fosfátový pufr 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– významná role uvnitř bb a v ledvinách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bílkovinný pufr 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– i bílkoviny mohou vázat volné H</a:t>
            </a:r>
            <a:r>
              <a:rPr lang="cs-CZ" sz="2400" baseline="3000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 ionty, málo významný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b="1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výhoda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 pufrů – nastupují rychle</a:t>
            </a:r>
          </a:p>
          <a:p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nevýhoda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 – při velkých odchylkách mají nedostatečnou kapacitu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653163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1544057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pokud nestačí </a:t>
            </a:r>
            <a:r>
              <a:rPr lang="cs-CZ" b="1" dirty="0">
                <a:solidFill>
                  <a:schemeClr val="bg1"/>
                </a:solidFill>
              </a:rPr>
              <a:t>pufry</a:t>
            </a:r>
            <a:r>
              <a:rPr lang="cs-CZ" dirty="0">
                <a:solidFill>
                  <a:schemeClr val="bg1"/>
                </a:solidFill>
              </a:rPr>
              <a:t>, nastupují </a:t>
            </a:r>
            <a:r>
              <a:rPr lang="cs-CZ" b="1" dirty="0">
                <a:solidFill>
                  <a:schemeClr val="bg1"/>
                </a:solidFill>
              </a:rPr>
              <a:t>plíce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1402420" y="2751228"/>
            <a:ext cx="1115271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acidóza → zvýšení ventilace → ↓ pCO2 → ↑pH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alkalóza → snížení ventilace → ↑ pCO2 → ↓pH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66232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634" y="405061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pasivní transport nevyžaduje energii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38833" y="2287271"/>
            <a:ext cx="104684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prostá difúze </a:t>
            </a:r>
            <a:r>
              <a:rPr lang="cs-CZ" sz="2400" dirty="0">
                <a:solidFill>
                  <a:schemeClr val="bg1"/>
                </a:solidFill>
              </a:rPr>
              <a:t>- </a:t>
            </a:r>
            <a:r>
              <a:rPr lang="cs-CZ" sz="2400" b="0" i="0" dirty="0">
                <a:solidFill>
                  <a:srgbClr val="212529"/>
                </a:solidFill>
                <a:effectLst/>
              </a:rPr>
              <a:t>samovolný transport hmoty, snaha o vyrovnání složení soustavy mezi buňkami  a zevním okolím (transport po koncentračním spádu)</a:t>
            </a:r>
          </a:p>
          <a:p>
            <a:r>
              <a:rPr lang="cs-CZ" sz="2400" dirty="0">
                <a:solidFill>
                  <a:srgbClr val="212529"/>
                </a:solidFill>
              </a:rPr>
              <a:t>př. -  </a:t>
            </a:r>
            <a:r>
              <a:rPr lang="cs-CZ" sz="2400" dirty="0">
                <a:solidFill>
                  <a:schemeClr val="bg1"/>
                </a:solidFill>
              </a:rPr>
              <a:t>látky rozpustné v tucích, 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 a CO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</a:p>
          <a:p>
            <a:endParaRPr lang="cs-CZ" sz="2400" dirty="0">
              <a:solidFill>
                <a:srgbClr val="212529"/>
              </a:solidFill>
            </a:endParaRPr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332FC887-29A6-6A22-DB09-A3C9CE66B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32" y="4226263"/>
            <a:ext cx="28575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3628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1316662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pokud </a:t>
            </a:r>
            <a:r>
              <a:rPr lang="cs-CZ" b="1" dirty="0">
                <a:solidFill>
                  <a:schemeClr val="bg1"/>
                </a:solidFill>
              </a:rPr>
              <a:t>zklamou plíce</a:t>
            </a:r>
            <a:r>
              <a:rPr lang="cs-CZ" dirty="0">
                <a:solidFill>
                  <a:schemeClr val="bg1"/>
                </a:solidFill>
              </a:rPr>
              <a:t>, zapojí se </a:t>
            </a:r>
            <a:r>
              <a:rPr lang="cs-CZ" b="1" dirty="0">
                <a:solidFill>
                  <a:schemeClr val="bg1"/>
                </a:solidFill>
              </a:rPr>
              <a:t>ledviny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94026" y="2648223"/>
            <a:ext cx="11152717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při acidóze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zpětná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resorbce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bikarbonátu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vyloučení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nadbytku vodíkových iontů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doplnění spotřebovaného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bikarbonátu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v pufru jeho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novotvorbou 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7785199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791" y="965479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závěrem</a:t>
            </a:r>
            <a:r>
              <a:rPr lang="cs-CZ" dirty="0">
                <a:solidFill>
                  <a:schemeClr val="bg1"/>
                </a:solidFill>
              </a:rPr>
              <a:t> můžeme říci: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892313" y="2820501"/>
            <a:ext cx="11152717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metabolické poruchy se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kompenzují dýcháním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respirační poruchy se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kompenzují metabolickými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mechasnismy</a:t>
            </a: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respirační kompenzace nastupuje do 1 dne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renální do týdne</a:t>
            </a:r>
          </a:p>
          <a:p>
            <a:pPr lvl="6"/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9016955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2781027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senzorické systémy</a:t>
            </a:r>
            <a:endParaRPr lang="cs-CZ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8486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791" y="965479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somatický systém pracuje s informacemi z </a:t>
            </a:r>
            <a:r>
              <a:rPr lang="cs-CZ" b="1" dirty="0">
                <a:solidFill>
                  <a:schemeClr val="bg1"/>
                </a:solidFill>
              </a:rPr>
              <a:t>kůže, </a:t>
            </a:r>
            <a:r>
              <a:rPr lang="cs-CZ" dirty="0">
                <a:solidFill>
                  <a:schemeClr val="bg1"/>
                </a:solidFill>
              </a:rPr>
              <a:t>šlach a svalů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404191" y="2336797"/>
            <a:ext cx="11620961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systém povrchové kožní citlivosti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kůže, podkoží, sliznice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	mechanický systém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mechanoreceptory – dotyk, tlak, lechtání, vibrace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percepce tepla a chladu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termoreceptory – teplota okolí i jádra, 	registruje relativní změnu teploty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percepce bolesti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nociceptory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algoreceptory</a:t>
            </a: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bolest je nepříjemný senzorický a emoční zážitek, spojený s hrozícím či skutečným poškozením tkáně</a:t>
            </a:r>
          </a:p>
          <a:p>
            <a:pPr lvl="6"/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7909760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35" y="891119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somatický systém pracuje s informaci z kůže, </a:t>
            </a:r>
            <a:r>
              <a:rPr lang="cs-CZ" b="1" dirty="0">
                <a:solidFill>
                  <a:schemeClr val="bg1"/>
                </a:solidFill>
              </a:rPr>
              <a:t>šlach a svalů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258417" y="2531165"/>
            <a:ext cx="11866127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systém hlubokého čití 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	svalová, šlachová a kloubní komponenta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						informuje o momentálním stavu pohybového aparátu			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receptorem je svalové vřeténko –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zjišťuje napětí 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svalu, měří asi 2mm, tvořeno modifikovanými 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svalovými vlákny, tkáňovým mokem a vlastní 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motorickou inervací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	šlachové vřeténko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má podobnou stavbu</a:t>
            </a:r>
          </a:p>
        </p:txBody>
      </p:sp>
      <p:pic>
        <p:nvPicPr>
          <p:cNvPr id="3074" name="Picture 2" descr="Svalová vřeténka a Golgiho šlachová tělíska">
            <a:extLst>
              <a:ext uri="{FF2B5EF4-FFF2-40B4-BE49-F238E27FC236}">
                <a16:creationId xmlns:a16="http://schemas.microsoft.com/office/drawing/2014/main" id="{58FAFCC0-CC4A-491D-347A-7EE54624D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8817" r="10495" b="9203"/>
          <a:stretch/>
        </p:blipFill>
        <p:spPr bwMode="auto">
          <a:xfrm>
            <a:off x="7913594" y="3793646"/>
            <a:ext cx="3879478" cy="265422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87730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043" y="1098001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viscerální systém </a:t>
            </a:r>
            <a:r>
              <a:rPr lang="cs-CZ" dirty="0">
                <a:solidFill>
                  <a:schemeClr val="bg1"/>
                </a:solidFill>
              </a:rPr>
              <a:t>je vybaven 4 typy receptorů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516834" y="2827127"/>
            <a:ext cx="10886661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viscerální neboli interoceptivní systém –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interoreceptory</a:t>
            </a:r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mechanoreceptory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změny tlaku v dutých orgánech a napětí stěn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chemoreceptory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přítomnost chemických látek v dutinách, tkáních, cévách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termoreceptory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udržování stálé tělesné teploty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osmoreceptory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změny osmotického tlaku tělních tekutin</a:t>
            </a:r>
          </a:p>
        </p:txBody>
      </p:sp>
    </p:spTree>
    <p:extLst>
      <p:ext uri="{BB962C8B-B14F-4D97-AF65-F5344CB8AC3E}">
        <p14:creationId xmlns:p14="http://schemas.microsoft.com/office/powerpoint/2010/main" val="341708964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452" y="2608749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zrakový systém</a:t>
            </a:r>
            <a:endParaRPr lang="cs-CZ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5477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YSOKÉ UČENÍ TECHNICKÉ V BRNĚ DETEKCE PROJEVŮ ONEMOCNĚNÍ DIABETES NA SÍTNICI  LIDSKÉHO OKA">
            <a:extLst>
              <a:ext uri="{FF2B5EF4-FFF2-40B4-BE49-F238E27FC236}">
                <a16:creationId xmlns:a16="http://schemas.microsoft.com/office/drawing/2014/main" id="{3D464403-2A64-0406-2A47-2B17A7A6F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25" y="188717"/>
            <a:ext cx="8583750" cy="6480566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32617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043" y="1098001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receptivní elementy jsou umístěny v </a:t>
            </a:r>
            <a:r>
              <a:rPr lang="cs-CZ" b="1" dirty="0">
                <a:solidFill>
                  <a:schemeClr val="bg1"/>
                </a:solidFill>
              </a:rPr>
              <a:t>sítnici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940903" y="2817312"/>
            <a:ext cx="10886661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3 vrstvy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spodní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štíhlé tyčinky a tlusté čípky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střední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bipolární buňky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vrchní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gangliové bb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horizontálně vše propojují podpůrné buňky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916FFE-B1CC-3119-F6B2-C5ADF9CE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300" y="1900651"/>
            <a:ext cx="3786188" cy="433873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20500904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043" y="734930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tyčinek je o </a:t>
            </a:r>
            <a:r>
              <a:rPr lang="cs-CZ" b="1" dirty="0">
                <a:solidFill>
                  <a:schemeClr val="bg1"/>
                </a:solidFill>
              </a:rPr>
              <a:t>mnoho více </a:t>
            </a:r>
            <a:r>
              <a:rPr lang="cs-CZ" dirty="0">
                <a:solidFill>
                  <a:schemeClr val="bg1"/>
                </a:solidFill>
              </a:rPr>
              <a:t>než čípků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39223" y="2401175"/>
            <a:ext cx="6236842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čípky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percepce barev a tvarů předmětů, maximum ve žluté skvrně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tyčinky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percepce intenzity světla, 20x více než čípků (120 milionů)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zrakový nerv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má cca 1 milion vláken → zhuštění zrakové informace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vede informaci do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týlního laloku</a:t>
            </a:r>
          </a:p>
        </p:txBody>
      </p:sp>
      <p:pic>
        <p:nvPicPr>
          <p:cNvPr id="2050" name="Picture 2" descr="Stavba a funkce lidského mozku « E-learningová podpora mezioborové  integrace výuky tématu vědomí na UP Olomouc">
            <a:extLst>
              <a:ext uri="{FF2B5EF4-FFF2-40B4-BE49-F238E27FC236}">
                <a16:creationId xmlns:a16="http://schemas.microsoft.com/office/drawing/2014/main" id="{F9C2AC8C-AEEC-0BB6-C7B0-172492B66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94" y="2713011"/>
            <a:ext cx="4788015" cy="3046988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094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391" y="869928"/>
            <a:ext cx="11268377" cy="74619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Jednobuněčný organismus má všechny základní </a:t>
            </a:r>
            <a:r>
              <a:rPr lang="cs-CZ" b="1" dirty="0">
                <a:solidFill>
                  <a:schemeClr val="bg1"/>
                </a:solidFill>
              </a:rPr>
              <a:t>životní funkce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95131" y="2677750"/>
            <a:ext cx="10469217" cy="279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metabolismus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dráždivost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hybnost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růst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reprodukce</a:t>
            </a:r>
          </a:p>
        </p:txBody>
      </p:sp>
      <p:pic>
        <p:nvPicPr>
          <p:cNvPr id="44034" name="Picture 2" descr="Valonia ventricosa – Wikipedie">
            <a:extLst>
              <a:ext uri="{FF2B5EF4-FFF2-40B4-BE49-F238E27FC236}">
                <a16:creationId xmlns:a16="http://schemas.microsoft.com/office/drawing/2014/main" id="{C74E78D7-4778-4FCB-7EC6-95498A872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54" y="2888901"/>
            <a:ext cx="1393925" cy="118143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Prvoci – Wikipedie">
            <a:extLst>
              <a:ext uri="{FF2B5EF4-FFF2-40B4-BE49-F238E27FC236}">
                <a16:creationId xmlns:a16="http://schemas.microsoft.com/office/drawing/2014/main" id="{162BA107-36E4-ECF0-E080-A51649FE6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26" y="2417139"/>
            <a:ext cx="3052003" cy="2999239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Chaos (améba) – Wikipedie">
            <a:extLst>
              <a:ext uri="{FF2B5EF4-FFF2-40B4-BE49-F238E27FC236}">
                <a16:creationId xmlns:a16="http://schemas.microsoft.com/office/drawing/2014/main" id="{C89AFE55-BDD9-34C2-7B46-270AAFAC1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87" y="4764967"/>
            <a:ext cx="2584577" cy="1705821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222030-FD7F-37FF-2B84-B709BE52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317" y="1724555"/>
            <a:ext cx="3774017" cy="2830513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073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B3CCD-BC05-EDB4-9B70-F86189A78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2F14B9-A367-7DA8-1F9F-65A3BE8A3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634" y="405061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pasivní transport nevyžaduje energii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08A9372-2ADD-3FFD-B556-291595942162}"/>
              </a:ext>
            </a:extLst>
          </p:cNvPr>
          <p:cNvSpPr txBox="1"/>
          <p:nvPr/>
        </p:nvSpPr>
        <p:spPr>
          <a:xfrm>
            <a:off x="558150" y="1806186"/>
            <a:ext cx="104684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rgbClr val="212529"/>
                </a:solidFill>
              </a:rPr>
              <a:t>usnadněná difúze </a:t>
            </a:r>
            <a:r>
              <a:rPr lang="cs-CZ" sz="2400">
                <a:solidFill>
                  <a:srgbClr val="212529"/>
                </a:solidFill>
              </a:rPr>
              <a:t>– difúze pomocí přenašečů, zabudovaných do membrány, rychlost difúze závisí na nasycení přenašeče</a:t>
            </a:r>
          </a:p>
          <a:p>
            <a:endParaRPr lang="cs-CZ" sz="2400">
              <a:solidFill>
                <a:srgbClr val="212529"/>
              </a:solidFill>
            </a:endParaRPr>
          </a:p>
          <a:p>
            <a:r>
              <a:rPr lang="cs-CZ" sz="2400" b="1">
                <a:solidFill>
                  <a:srgbClr val="212529"/>
                </a:solidFill>
              </a:rPr>
              <a:t>kanálové proteiny </a:t>
            </a:r>
            <a:r>
              <a:rPr lang="cs-CZ" sz="2400">
                <a:solidFill>
                  <a:srgbClr val="212529"/>
                </a:solidFill>
              </a:rPr>
              <a:t>– sodíkový kanál, draslíkový kanál, vápníkový kanál…</a:t>
            </a:r>
            <a:r>
              <a:rPr lang="cs-CZ" sz="2400" err="1">
                <a:solidFill>
                  <a:srgbClr val="212529"/>
                </a:solidFill>
              </a:rPr>
              <a:t>akvaporin</a:t>
            </a:r>
            <a:r>
              <a:rPr lang="cs-CZ" sz="2400">
                <a:solidFill>
                  <a:srgbClr val="212529"/>
                </a:solidFill>
              </a:rPr>
              <a:t> – kanál pro vodu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stále otevřené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napěťově řízené (změna membránového napětí)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řízené navázáním chemické látky</a:t>
            </a:r>
          </a:p>
          <a:p>
            <a:endParaRPr lang="cs-CZ" sz="2400">
              <a:solidFill>
                <a:srgbClr val="212529"/>
              </a:solidFill>
            </a:endParaRPr>
          </a:p>
          <a:p>
            <a:endParaRPr lang="cs-CZ" sz="2400">
              <a:solidFill>
                <a:srgbClr val="212529"/>
              </a:solidFill>
            </a:endParaRPr>
          </a:p>
          <a:p>
            <a:r>
              <a:rPr lang="cs-CZ" sz="2400" b="1">
                <a:solidFill>
                  <a:srgbClr val="212529"/>
                </a:solidFill>
              </a:rPr>
              <a:t>transportní proteiny </a:t>
            </a:r>
          </a:p>
        </p:txBody>
      </p:sp>
      <p:pic>
        <p:nvPicPr>
          <p:cNvPr id="4" name="Picture 4" descr="Intermezzo: Obecné vlastnosti biologických membrán - ppt stáhnout">
            <a:extLst>
              <a:ext uri="{FF2B5EF4-FFF2-40B4-BE49-F238E27FC236}">
                <a16:creationId xmlns:a16="http://schemas.microsoft.com/office/drawing/2014/main" id="{E5D4AE36-427D-A604-DCF2-DDAB6DC57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30970" r="50725" b="32580"/>
          <a:stretch/>
        </p:blipFill>
        <p:spPr bwMode="auto">
          <a:xfrm>
            <a:off x="8882987" y="3429000"/>
            <a:ext cx="2750863" cy="183552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Active Transport | CIE AS Biology Revision Notes 2025 | Save My Exams">
            <a:extLst>
              <a:ext uri="{FF2B5EF4-FFF2-40B4-BE49-F238E27FC236}">
                <a16:creationId xmlns:a16="http://schemas.microsoft.com/office/drawing/2014/main" id="{5BA74BE1-6198-6BEE-5201-C044A1EFF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94" y="4863854"/>
            <a:ext cx="3306446" cy="16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76573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043" y="1098001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světelná</a:t>
            </a:r>
            <a:r>
              <a:rPr lang="cs-CZ" dirty="0">
                <a:solidFill>
                  <a:schemeClr val="bg1"/>
                </a:solidFill>
              </a:rPr>
              <a:t> energie se </a:t>
            </a:r>
            <a:r>
              <a:rPr lang="cs-CZ" b="1" dirty="0">
                <a:solidFill>
                  <a:schemeClr val="bg1"/>
                </a:solidFill>
              </a:rPr>
              <a:t>mění v chemickou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940903" y="2817312"/>
            <a:ext cx="1088666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fotopigmenty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jsou stabilní ve tmě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při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absorbci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světla mění strukturu a způsobí vzruch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tyčinkách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je rodopsin –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skotopické vidění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za šera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čípcích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jsou 3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fotopigmenty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pro různé vlnové délky –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fotopické vidění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za světla</a:t>
            </a:r>
          </a:p>
        </p:txBody>
      </p:sp>
    </p:spTree>
    <p:extLst>
      <p:ext uri="{BB962C8B-B14F-4D97-AF65-F5344CB8AC3E}">
        <p14:creationId xmlns:p14="http://schemas.microsoft.com/office/powerpoint/2010/main" val="237393010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043" y="1098001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zrakový orgán má vysokou </a:t>
            </a:r>
            <a:r>
              <a:rPr lang="cs-CZ" b="1" dirty="0">
                <a:solidFill>
                  <a:schemeClr val="bg1"/>
                </a:solidFill>
              </a:rPr>
              <a:t>adaptabilitu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934179" y="3307375"/>
            <a:ext cx="1088666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při </a:t>
            </a: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silném osvětlení 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se snižuje výrazně citlivost během </a:t>
            </a: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pár vteřin</a:t>
            </a:r>
          </a:p>
          <a:p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při </a:t>
            </a: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slabém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 se citlivost zvyšuje, maximum </a:t>
            </a: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až po 40 minutách</a:t>
            </a:r>
          </a:p>
          <a:p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citlivost se mění </a:t>
            </a: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až o 6 řádů!</a:t>
            </a:r>
          </a:p>
        </p:txBody>
      </p:sp>
    </p:spTree>
    <p:extLst>
      <p:ext uri="{BB962C8B-B14F-4D97-AF65-F5344CB8AC3E}">
        <p14:creationId xmlns:p14="http://schemas.microsoft.com/office/powerpoint/2010/main" val="8562284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043" y="1098001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akomodace </a:t>
            </a:r>
            <a:r>
              <a:rPr lang="cs-CZ" dirty="0">
                <a:solidFill>
                  <a:schemeClr val="bg1"/>
                </a:solidFill>
              </a:rPr>
              <a:t>je schopnost oka zobrazit blízké předměty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564777" y="2817312"/>
            <a:ext cx="1126278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na sítnici se ostře zobrazí předměty cca 5 m vzdálené, pro bližší se musí změnit </a:t>
            </a: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optická mohutnost 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oka</a:t>
            </a:r>
          </a:p>
          <a:p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ciliární sval  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- 	při pohledu do dálky je ochablý a čočka </a:t>
            </a:r>
            <a:r>
              <a:rPr lang="cs-CZ" sz="2400" b="1" err="1">
                <a:solidFill>
                  <a:schemeClr val="bg1"/>
                </a:solidFill>
                <a:sym typeface="Wingdings" panose="05000000000000000000" pitchFamily="2" charset="2"/>
              </a:rPr>
              <a:t>oploštělá</a:t>
            </a:r>
            <a:endParaRPr lang="cs-CZ" sz="2400" b="1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					při pohledu do blízka se reflexně stáhne a čočka </a:t>
            </a: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vyklene</a:t>
            </a:r>
          </a:p>
        </p:txBody>
      </p:sp>
    </p:spTree>
    <p:extLst>
      <p:ext uri="{BB962C8B-B14F-4D97-AF65-F5344CB8AC3E}">
        <p14:creationId xmlns:p14="http://schemas.microsoft.com/office/powerpoint/2010/main" val="372654419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367" y="2751990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sluch a rovnováha</a:t>
            </a:r>
            <a:endParaRPr lang="cs-CZ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6540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367" y="2751990"/>
            <a:ext cx="10497930" cy="882965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sluch</a:t>
            </a:r>
            <a:endParaRPr lang="cs-CZ" b="1">
              <a:solidFill>
                <a:srgbClr val="FF0000"/>
              </a:solidFill>
            </a:endParaRPr>
          </a:p>
        </p:txBody>
      </p:sp>
      <p:pic>
        <p:nvPicPr>
          <p:cNvPr id="3074" name="Picture 2" descr="Ucho a sluch - Zdraví.euro.cz">
            <a:extLst>
              <a:ext uri="{FF2B5EF4-FFF2-40B4-BE49-F238E27FC236}">
                <a16:creationId xmlns:a16="http://schemas.microsoft.com/office/drawing/2014/main" id="{71D5B63A-F4E1-6968-FC97-3ED946162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98475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043" y="1098001"/>
            <a:ext cx="10497930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zevní ucho tvoří </a:t>
            </a:r>
            <a:r>
              <a:rPr lang="cs-CZ" b="1" dirty="0">
                <a:solidFill>
                  <a:schemeClr val="bg1"/>
                </a:solidFill>
              </a:rPr>
              <a:t>boltec a zvukovod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564777" y="2817312"/>
            <a:ext cx="1126278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zachycení a usměrnění zvukových vln k bubínku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u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zvířat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je boltec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pohyblivý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u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člověka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jsou svaly boltce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zakrnělé</a:t>
            </a:r>
          </a:p>
        </p:txBody>
      </p:sp>
    </p:spTree>
    <p:extLst>
      <p:ext uri="{BB962C8B-B14F-4D97-AF65-F5344CB8AC3E}">
        <p14:creationId xmlns:p14="http://schemas.microsoft.com/office/powerpoint/2010/main" val="346624504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574" y="1098001"/>
            <a:ext cx="10820399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střední ucho </a:t>
            </a:r>
            <a:r>
              <a:rPr lang="cs-CZ" b="1" dirty="0">
                <a:solidFill>
                  <a:schemeClr val="bg1"/>
                </a:solidFill>
              </a:rPr>
              <a:t>přenáší vlnění </a:t>
            </a:r>
            <a:r>
              <a:rPr lang="cs-CZ" dirty="0">
                <a:solidFill>
                  <a:schemeClr val="bg1"/>
                </a:solidFill>
              </a:rPr>
              <a:t>ze vzdušného prostředí </a:t>
            </a:r>
            <a:r>
              <a:rPr lang="cs-CZ" b="1" dirty="0">
                <a:solidFill>
                  <a:schemeClr val="bg1"/>
                </a:solidFill>
              </a:rPr>
              <a:t>do kapalného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04533" y="2770930"/>
            <a:ext cx="11262788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středoušní kůstky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kladívko, kovadlinka, třmínek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pohyblivé, přenos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energie beze ztráty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při odstranění kůstek poklesne vzdušné vedení o 40 dB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i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funkce ochranná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absorpce přebytečné energie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stejná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funkce středoušních svalů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zvyšují napětí blány bubínku a oválného okénka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EE4110-FB00-DAF5-3565-94D153B95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71" t="21128" r="28635" b="17325"/>
          <a:stretch/>
        </p:blipFill>
        <p:spPr>
          <a:xfrm>
            <a:off x="9836524" y="2454088"/>
            <a:ext cx="1586752" cy="1766383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28991345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574" y="1098001"/>
            <a:ext cx="10820399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receptorové buňky jsou umístěny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>v hlemýždi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466265" y="2315289"/>
            <a:ext cx="11262788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vibrace třmínku rozechvívají membránu oválného okénka → šíření do perilymfy → vibrace bazální ploténky → dráždění smyslových buněk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vzdušné vedení 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- zvuk se šíří přes střední ucho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kostní vedení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přes kosti lebky – méně efektivní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sluchový nerv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vede vzruchy do horní části 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	spánkového laloku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F755E9-2373-CBB6-48BB-EE724A770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11" t="7647" r="14941" b="7048"/>
          <a:stretch/>
        </p:blipFill>
        <p:spPr>
          <a:xfrm>
            <a:off x="8256492" y="3582141"/>
            <a:ext cx="3355041" cy="3046988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35951411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540" y="1294949"/>
            <a:ext cx="10820399" cy="8829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díky páru uší umíme zdroj zvuku </a:t>
            </a:r>
            <a:r>
              <a:rPr lang="cs-CZ" b="1" dirty="0">
                <a:solidFill>
                  <a:schemeClr val="bg1"/>
                </a:solidFill>
              </a:rPr>
              <a:t>lokalizovat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29001" y="2840758"/>
            <a:ext cx="11262788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rozdíl v intenzitě 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sluchového vjemu mezi pravým a levým uchem</a:t>
            </a:r>
          </a:p>
          <a:p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časový posun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 mezi dopadem zvukové vlny na pravé a levé ucho</a:t>
            </a:r>
          </a:p>
          <a:p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lehčí je určit odchylku od střední roviny než v rovině sagitální</a:t>
            </a:r>
          </a:p>
        </p:txBody>
      </p:sp>
    </p:spTree>
    <p:extLst>
      <p:ext uri="{BB962C8B-B14F-4D97-AF65-F5344CB8AC3E}">
        <p14:creationId xmlns:p14="http://schemas.microsoft.com/office/powerpoint/2010/main" val="266352131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239" y="822961"/>
            <a:ext cx="10898179" cy="91885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vestibulární systém dává mozku informaci o </a:t>
            </a:r>
            <a:r>
              <a:rPr lang="cs-CZ" b="1" dirty="0">
                <a:solidFill>
                  <a:schemeClr val="bg1"/>
                </a:solidFill>
              </a:rPr>
              <a:t>působení gravitace 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82109" y="1899139"/>
            <a:ext cx="6362201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3 části -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utrikulus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,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sakulus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, 3 polokruhové kanálky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utrikulus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a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sakulus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registrace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lineárního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zrychení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vertikální (výtah –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sakulus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horizontální (auto, běh –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utrikulus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polokruhové kanálky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registrace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rotačního zrychlení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nejvíce je drážděný ten kanálek, který 	je nejblíže k rovině rotace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1026" name="Picture 2" descr="Basics of Phoniatrics | SpringerLink">
            <a:extLst>
              <a:ext uri="{FF2B5EF4-FFF2-40B4-BE49-F238E27FC236}">
                <a16:creationId xmlns:a16="http://schemas.microsoft.com/office/drawing/2014/main" id="{E19B0E5A-3DFA-691C-0979-2573A43CF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41" r="4876" b="22126"/>
          <a:stretch/>
        </p:blipFill>
        <p:spPr bwMode="auto">
          <a:xfrm>
            <a:off x="7632506" y="2551044"/>
            <a:ext cx="4089042" cy="302149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996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634" y="405061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pasivní transport nevyžaduje energii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38832" y="1575744"/>
            <a:ext cx="59905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osmóza - </a:t>
            </a:r>
            <a:r>
              <a:rPr lang="cs-CZ" sz="2400" b="0" i="0">
                <a:solidFill>
                  <a:srgbClr val="212529"/>
                </a:solidFill>
                <a:effectLst/>
              </a:rPr>
              <a:t>rozpouštědlo </a:t>
            </a:r>
            <a:r>
              <a:rPr lang="cs-CZ" sz="2400" b="1" i="0">
                <a:solidFill>
                  <a:srgbClr val="212529"/>
                </a:solidFill>
                <a:effectLst/>
              </a:rPr>
              <a:t>(voda) přechází</a:t>
            </a:r>
            <a:r>
              <a:rPr lang="cs-CZ" sz="2400" b="0" i="0">
                <a:solidFill>
                  <a:srgbClr val="212529"/>
                </a:solidFill>
                <a:effectLst/>
              </a:rPr>
              <a:t> přes polopropustnou membránu z prostoru s </a:t>
            </a:r>
            <a:r>
              <a:rPr lang="cs-CZ" sz="2400" b="1" i="0">
                <a:solidFill>
                  <a:srgbClr val="212529"/>
                </a:solidFill>
                <a:effectLst/>
              </a:rPr>
              <a:t>méně koncentrovaným roztokem</a:t>
            </a:r>
            <a:r>
              <a:rPr lang="cs-CZ" sz="2400" b="0" i="0">
                <a:solidFill>
                  <a:srgbClr val="212529"/>
                </a:solidFill>
                <a:effectLst/>
              </a:rPr>
              <a:t> do </a:t>
            </a:r>
            <a:r>
              <a:rPr lang="cs-CZ" sz="2400" b="1" i="0">
                <a:solidFill>
                  <a:srgbClr val="212529"/>
                </a:solidFill>
                <a:effectLst/>
              </a:rPr>
              <a:t>prostoru s více koncentrovaným roztokem</a:t>
            </a:r>
            <a:r>
              <a:rPr lang="cs-CZ" sz="2400" b="0" i="0">
                <a:solidFill>
                  <a:srgbClr val="212529"/>
                </a:solidFill>
                <a:effectLst/>
              </a:rPr>
              <a:t>. </a:t>
            </a:r>
            <a:r>
              <a:rPr lang="cs-CZ" sz="2400">
                <a:solidFill>
                  <a:srgbClr val="212529"/>
                </a:solidFill>
              </a:rPr>
              <a:t>Např. přestup tekutiny z cév do </a:t>
            </a:r>
            <a:r>
              <a:rPr lang="cs-CZ" sz="2400" err="1">
                <a:solidFill>
                  <a:srgbClr val="212529"/>
                </a:solidFill>
              </a:rPr>
              <a:t>intersticia</a:t>
            </a:r>
            <a:endParaRPr lang="cs-CZ" sz="2400" b="1" i="0" baseline="-25000">
              <a:solidFill>
                <a:schemeClr val="bg1"/>
              </a:solidFill>
              <a:effectLst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61EE586-2BC9-0508-FC87-56E54A4CBA14}"/>
              </a:ext>
            </a:extLst>
          </p:cNvPr>
          <p:cNvSpPr txBox="1"/>
          <p:nvPr/>
        </p:nvSpPr>
        <p:spPr>
          <a:xfrm>
            <a:off x="558150" y="4475428"/>
            <a:ext cx="10468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filtrace - </a:t>
            </a:r>
            <a:r>
              <a:rPr lang="cs-CZ" sz="2400">
                <a:solidFill>
                  <a:schemeClr val="bg1"/>
                </a:solidFill>
                <a:latin typeface="+mj-lt"/>
              </a:rPr>
              <a:t>r</a:t>
            </a:r>
            <a:r>
              <a:rPr lang="cs-CZ" sz="2400" i="0">
                <a:solidFill>
                  <a:srgbClr val="212529"/>
                </a:solidFill>
                <a:effectLst/>
                <a:latin typeface="+mj-lt"/>
              </a:rPr>
              <a:t>ozpouštědlo (voda) je přesouváno přes membránu z jednoho prostoru do druhého na základě rozdílných hydrostatických tlaků na obou stranách membrány. Např. glomerulární filtrace, přestup tekutiny z cév do </a:t>
            </a:r>
            <a:r>
              <a:rPr lang="cs-CZ" sz="2400" i="0" err="1">
                <a:solidFill>
                  <a:srgbClr val="212529"/>
                </a:solidFill>
                <a:effectLst/>
                <a:latin typeface="+mj-lt"/>
              </a:rPr>
              <a:t>intersticia</a:t>
            </a:r>
            <a:endParaRPr lang="cs-CZ" sz="2400" i="0" baseline="-2500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D8CA63FE-C9D1-F17B-3E43-B6A3FBD2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782" y="1575744"/>
            <a:ext cx="3861547" cy="289968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20999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910" y="1220438"/>
            <a:ext cx="10898179" cy="91885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vestibulární systém je </a:t>
            </a:r>
            <a:r>
              <a:rPr lang="cs-CZ" b="1" dirty="0">
                <a:solidFill>
                  <a:schemeClr val="bg1"/>
                </a:solidFill>
              </a:rPr>
              <a:t>úzce spojen </a:t>
            </a:r>
            <a:r>
              <a:rPr lang="cs-CZ" dirty="0">
                <a:solidFill>
                  <a:schemeClr val="bg1"/>
                </a:solidFill>
              </a:rPr>
              <a:t>s dalšími </a:t>
            </a:r>
            <a:r>
              <a:rPr lang="cs-CZ" b="1" dirty="0">
                <a:solidFill>
                  <a:schemeClr val="bg1"/>
                </a:solidFill>
              </a:rPr>
              <a:t>senzorickými systémy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76334" y="2869810"/>
            <a:ext cx="10965940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vlákna ze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statokinetického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čidla se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bohatě přepojují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 prodloužené míše, retikulární formaci, v jádrech okohybných nervů, mozečku, thalamu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přesná korová projekce není známa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somatický senzorický systém + zrakový systém + vestibulární systém podává ucelenou informaci a poloze těla   </a:t>
            </a:r>
          </a:p>
        </p:txBody>
      </p:sp>
    </p:spTree>
    <p:extLst>
      <p:ext uri="{BB962C8B-B14F-4D97-AF65-F5344CB8AC3E}">
        <p14:creationId xmlns:p14="http://schemas.microsoft.com/office/powerpoint/2010/main" val="382197618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910" y="2969572"/>
            <a:ext cx="10898179" cy="918856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chuť a čich</a:t>
            </a:r>
            <a:endParaRPr lang="cs-CZ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6869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910" y="894727"/>
            <a:ext cx="10898179" cy="91885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receptorem chuti jsou </a:t>
            </a:r>
            <a:r>
              <a:rPr lang="cs-CZ" b="1" dirty="0">
                <a:solidFill>
                  <a:schemeClr val="bg1"/>
                </a:solidFill>
              </a:rPr>
              <a:t>chuťové pohárky </a:t>
            </a:r>
            <a:r>
              <a:rPr lang="cs-CZ" dirty="0">
                <a:solidFill>
                  <a:schemeClr val="bg1"/>
                </a:solidFill>
              </a:rPr>
              <a:t>v jazyku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414997" y="2869810"/>
            <a:ext cx="11227277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jsou drážděny jen látkami,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rozpustnými 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 tekutinách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(slinách)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nerozpustné látky jsou bez chuti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4 základní chuťové kvality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+ jejich kombinace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každá chuť má svůj speciální receptor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detekční práh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koncentrace, při které vzniká nespecifická senzace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identifikační práh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koncentrace při které identifikujeme chuťovou kvalitu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937F68-97E4-CCA5-8445-4CF6B87AF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380" y="1928192"/>
            <a:ext cx="4363585" cy="25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3895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910" y="1146518"/>
            <a:ext cx="10898179" cy="91885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chuť nejenom </a:t>
            </a:r>
            <a:r>
              <a:rPr lang="cs-CZ" b="1" dirty="0">
                <a:solidFill>
                  <a:schemeClr val="bg1"/>
                </a:solidFill>
              </a:rPr>
              <a:t>zpříjemňuje příjem </a:t>
            </a:r>
            <a:r>
              <a:rPr lang="cs-CZ" dirty="0">
                <a:solidFill>
                  <a:schemeClr val="bg1"/>
                </a:solidFill>
              </a:rPr>
              <a:t>potravy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414997" y="2869810"/>
            <a:ext cx="11227277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rozhodnutí o tom,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zda potravu přijmout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(zejména u zvířat)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nepodmíněné reflexy –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produkce a složení trávicích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šťav</a:t>
            </a:r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další metabolické jevy 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- zvýšení glykémie po stimulaci sladkým jídlem, pocení při příjmu tekutiny v teplé místnosti, zvýšení respiračního kvocientu ihned po požití cukrů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0579060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910" y="1146518"/>
            <a:ext cx="10898179" cy="91885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receptory </a:t>
            </a:r>
            <a:r>
              <a:rPr lang="cs-CZ" b="1" dirty="0">
                <a:solidFill>
                  <a:schemeClr val="bg1"/>
                </a:solidFill>
              </a:rPr>
              <a:t>čichu </a:t>
            </a:r>
            <a:r>
              <a:rPr lang="cs-CZ" dirty="0">
                <a:solidFill>
                  <a:schemeClr val="bg1"/>
                </a:solidFill>
              </a:rPr>
              <a:t>jsou umístěny v horní části </a:t>
            </a:r>
            <a:r>
              <a:rPr lang="cs-CZ" b="1" dirty="0">
                <a:solidFill>
                  <a:schemeClr val="bg1"/>
                </a:solidFill>
              </a:rPr>
              <a:t>nosní dutiny 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414997" y="2869810"/>
            <a:ext cx="11227277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dráždění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plynnými látkami rozpuštěnými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 hlenu → suchá sliznice špatně podněty přenáší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identifikační čichový práh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koncentrace plynné látky, 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při které subjekt pozná druh pachu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významná je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adaptace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 - postupná snížení citlivosti při 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déletrvajícím podnětu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4CC39E-D074-B1B3-4D19-189408474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665" y="3429000"/>
            <a:ext cx="2748338" cy="3137372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293417611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477" y="1132450"/>
            <a:ext cx="10898179" cy="91885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funkce čichu je lehce </a:t>
            </a:r>
            <a:r>
              <a:rPr lang="cs-CZ" b="1" dirty="0">
                <a:solidFill>
                  <a:schemeClr val="bg1"/>
                </a:solidFill>
              </a:rPr>
              <a:t>opředena tajemstvím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14477" y="2989385"/>
            <a:ext cx="11227277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u živočichu důležitá úloha u </a:t>
            </a: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získávání potravy a partnera</a:t>
            </a:r>
          </a:p>
          <a:p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u člověka </a:t>
            </a: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výběr potravy, sekrece slin, trávicích šťáv</a:t>
            </a:r>
          </a:p>
          <a:p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silný emoční náboj -  pach → </a:t>
            </a: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vůně 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nebo </a:t>
            </a: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zápach</a:t>
            </a:r>
          </a:p>
          <a:p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b="1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9463111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612" y="2912013"/>
            <a:ext cx="10898179" cy="918856"/>
          </a:xfrm>
        </p:spPr>
        <p:txBody>
          <a:bodyPr>
            <a:normAutofit/>
          </a:bodyPr>
          <a:lstStyle/>
          <a:p>
            <a:pPr algn="ctr"/>
            <a:r>
              <a:rPr lang="cs-CZ" b="1" err="1">
                <a:solidFill>
                  <a:schemeClr val="bg1"/>
                </a:solidFill>
              </a:rPr>
              <a:t>neuroefektory</a:t>
            </a:r>
            <a:endParaRPr lang="cs-CZ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0362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829" y="998807"/>
            <a:ext cx="11331302" cy="91885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efektory</a:t>
            </a:r>
            <a:r>
              <a:rPr lang="cs-CZ" dirty="0">
                <a:solidFill>
                  <a:schemeClr val="bg1"/>
                </a:solidFill>
              </a:rPr>
              <a:t> jsou orgány, které </a:t>
            </a:r>
            <a:r>
              <a:rPr lang="cs-CZ" b="1" dirty="0">
                <a:solidFill>
                  <a:schemeClr val="bg1"/>
                </a:solidFill>
              </a:rPr>
              <a:t>reagují na změny vnějšího prostředí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714477" y="2989385"/>
            <a:ext cx="11227277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efektory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svaly a žlázy</a:t>
            </a:r>
          </a:p>
          <a:p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neuroefektory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neurony, které přivádějí vzruchy z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CNS k efektoru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systém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exteromotorický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chování organismu vůči vnějšímu prostředí (ovládání kosterního svalstva)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systém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interomotorický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(vegetativní, autonomní)– udržení homeostázy (ovládání hladkého svalstva, žláz)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3210313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829" y="998807"/>
            <a:ext cx="11331302" cy="91885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>
                <a:solidFill>
                  <a:schemeClr val="bg1"/>
                </a:solidFill>
              </a:rPr>
              <a:t>exteromotorický</a:t>
            </a:r>
            <a:r>
              <a:rPr lang="cs-CZ" dirty="0">
                <a:solidFill>
                  <a:schemeClr val="bg1"/>
                </a:solidFill>
              </a:rPr>
              <a:t> systém </a:t>
            </a:r>
            <a:r>
              <a:rPr lang="cs-CZ" b="1" dirty="0">
                <a:solidFill>
                  <a:schemeClr val="bg1"/>
                </a:solidFill>
              </a:rPr>
              <a:t>ovládá kosterní svalstvo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819985" y="2693963"/>
            <a:ext cx="11227277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míšní motoneuron nebo motoneuron hlavového nervu → nervosvalová ploténka (synapse) → sval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motorická jednotka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= skupina svalových vláken stejného typu, ovládaná jedním motoneuronem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čím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jemnější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pohyb, tím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menší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motorická jednotka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85965384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829" y="998807"/>
            <a:ext cx="11331302" cy="91885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Reflex</a:t>
            </a:r>
            <a:r>
              <a:rPr lang="cs-CZ" dirty="0">
                <a:solidFill>
                  <a:schemeClr val="bg1"/>
                </a:solidFill>
              </a:rPr>
              <a:t> je základní jednotka činnosti </a:t>
            </a:r>
            <a:r>
              <a:rPr lang="cs-CZ" dirty="0" err="1">
                <a:solidFill>
                  <a:schemeClr val="bg1"/>
                </a:solidFill>
              </a:rPr>
              <a:t>neuroefektoru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A4297-E2FC-BAB2-8BD0-65C7E4B0E6D5}"/>
              </a:ext>
            </a:extLst>
          </p:cNvPr>
          <p:cNvSpPr txBox="1"/>
          <p:nvPr/>
        </p:nvSpPr>
        <p:spPr>
          <a:xfrm>
            <a:off x="611555" y="2509296"/>
            <a:ext cx="11227277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receptor → aferentní vlákna do CNS → spojení mezi vlákny → eferentní vlákna spojující CNS a efektor</a:t>
            </a:r>
          </a:p>
          <a:p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monosynaptické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polysynaptické</a:t>
            </a: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proprioceptivní reflex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spojení svalu s míchou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svalové vřeténko → dostředivé vlákno → míšní </a:t>
            </a:r>
          </a:p>
          <a:p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alfamotoneuron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→ jeho axon končící v nervosvalové 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ploténce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uplatňuje se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nejvíce u svalů působící proti gravitaci 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(posturální svaly)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25BC2D-1C82-BD11-B8EB-5A3A069B3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36" r="3527" b="2209"/>
          <a:stretch/>
        </p:blipFill>
        <p:spPr>
          <a:xfrm>
            <a:off x="8848166" y="3517327"/>
            <a:ext cx="2799793" cy="2138923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969994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223526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aktivní transport </a:t>
            </a:r>
            <a:r>
              <a:rPr lang="cs-CZ" b="1">
                <a:solidFill>
                  <a:schemeClr val="bg1"/>
                </a:solidFill>
              </a:rPr>
              <a:t>potřebuje energii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80027" y="1344440"/>
            <a:ext cx="108325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aktivní transport látek </a:t>
            </a:r>
            <a:r>
              <a:rPr lang="cs-CZ" sz="2400" b="1">
                <a:solidFill>
                  <a:schemeClr val="bg1"/>
                </a:solidFill>
              </a:rPr>
              <a:t>proti koncentračnímu gradientu </a:t>
            </a:r>
            <a:r>
              <a:rPr lang="cs-CZ" sz="2400">
                <a:solidFill>
                  <a:schemeClr val="bg1"/>
                </a:solidFill>
              </a:rPr>
              <a:t>spotřebovává </a:t>
            </a:r>
            <a:r>
              <a:rPr lang="cs-CZ" sz="2400" b="1">
                <a:solidFill>
                  <a:schemeClr val="bg1"/>
                </a:solidFill>
              </a:rPr>
              <a:t>energii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Na</a:t>
            </a:r>
            <a:r>
              <a:rPr lang="cs-CZ" sz="2400" b="1" baseline="30000">
                <a:solidFill>
                  <a:schemeClr val="bg1"/>
                </a:solidFill>
              </a:rPr>
              <a:t>+</a:t>
            </a:r>
            <a:r>
              <a:rPr lang="cs-CZ" sz="2400" b="1">
                <a:solidFill>
                  <a:schemeClr val="bg1"/>
                </a:solidFill>
              </a:rPr>
              <a:t>-K</a:t>
            </a:r>
            <a:r>
              <a:rPr lang="cs-CZ" sz="2400" b="1" baseline="30000">
                <a:solidFill>
                  <a:schemeClr val="bg1"/>
                </a:solidFill>
              </a:rPr>
              <a:t>+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 b="1" err="1">
                <a:solidFill>
                  <a:schemeClr val="bg1"/>
                </a:solidFill>
              </a:rPr>
              <a:t>ATPáza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>
                <a:solidFill>
                  <a:schemeClr val="bg1"/>
                </a:solidFill>
              </a:rPr>
              <a:t> (</a:t>
            </a:r>
            <a:r>
              <a:rPr lang="cs-CZ" sz="2400" err="1">
                <a:solidFill>
                  <a:schemeClr val="bg1"/>
                </a:solidFill>
              </a:rPr>
              <a:t>sodíko</a:t>
            </a:r>
            <a:r>
              <a:rPr lang="cs-CZ" sz="2400">
                <a:solidFill>
                  <a:schemeClr val="bg1"/>
                </a:solidFill>
              </a:rPr>
              <a:t>-draslíková pumpa) nejběžnější typ </a:t>
            </a:r>
            <a:r>
              <a:rPr lang="cs-CZ" sz="2400" b="1">
                <a:solidFill>
                  <a:schemeClr val="bg1"/>
                </a:solidFill>
              </a:rPr>
              <a:t>primárního aktivního transportu</a:t>
            </a:r>
          </a:p>
          <a:p>
            <a:r>
              <a:rPr lang="cs-CZ" sz="2400" b="1">
                <a:solidFill>
                  <a:schemeClr val="bg1"/>
                </a:solidFill>
              </a:rPr>
              <a:t>	</a:t>
            </a:r>
            <a:r>
              <a:rPr lang="cs-CZ" sz="2400">
                <a:solidFill>
                  <a:schemeClr val="bg1"/>
                </a:solidFill>
              </a:rPr>
              <a:t>3x Na</a:t>
            </a:r>
            <a:r>
              <a:rPr lang="cs-CZ" sz="2400" baseline="30000">
                <a:solidFill>
                  <a:schemeClr val="bg1"/>
                </a:solidFill>
              </a:rPr>
              <a:t>+</a:t>
            </a:r>
            <a:r>
              <a:rPr lang="cs-CZ" sz="2400">
                <a:solidFill>
                  <a:schemeClr val="bg1"/>
                </a:solidFill>
              </a:rPr>
              <a:t> z buňky  ↔ 2x K</a:t>
            </a:r>
            <a:r>
              <a:rPr lang="cs-CZ" sz="2400" baseline="30000">
                <a:solidFill>
                  <a:schemeClr val="bg1"/>
                </a:solidFill>
              </a:rPr>
              <a:t>+</a:t>
            </a:r>
            <a:r>
              <a:rPr lang="cs-CZ" sz="2400">
                <a:solidFill>
                  <a:schemeClr val="bg1"/>
                </a:solidFill>
              </a:rPr>
              <a:t> do buňky → udržuje K</a:t>
            </a:r>
            <a:r>
              <a:rPr lang="cs-CZ" sz="2400" baseline="30000">
                <a:solidFill>
                  <a:schemeClr val="bg1"/>
                </a:solidFill>
              </a:rPr>
              <a:t>+</a:t>
            </a:r>
            <a:r>
              <a:rPr lang="cs-CZ" sz="2400">
                <a:solidFill>
                  <a:schemeClr val="bg1"/>
                </a:solidFill>
              </a:rPr>
              <a:t> uvnitř b.  a Na</a:t>
            </a:r>
            <a:r>
              <a:rPr lang="cs-CZ" sz="2400" baseline="30000">
                <a:solidFill>
                  <a:schemeClr val="bg1"/>
                </a:solidFill>
              </a:rPr>
              <a:t>+</a:t>
            </a:r>
            <a:r>
              <a:rPr lang="cs-CZ" sz="2400">
                <a:solidFill>
                  <a:schemeClr val="bg1"/>
                </a:solidFill>
              </a:rPr>
              <a:t> vně b.</a:t>
            </a:r>
          </a:p>
          <a:p>
            <a:r>
              <a:rPr lang="cs-CZ" sz="2400" b="1">
                <a:solidFill>
                  <a:schemeClr val="bg1"/>
                </a:solidFill>
              </a:rPr>
              <a:t>vápníková pumpa – </a:t>
            </a:r>
            <a:r>
              <a:rPr lang="cs-CZ" sz="2400">
                <a:solidFill>
                  <a:schemeClr val="bg1"/>
                </a:solidFill>
              </a:rPr>
              <a:t>sval</a:t>
            </a:r>
          </a:p>
          <a:p>
            <a:r>
              <a:rPr lang="cs-CZ" sz="2400" b="1" err="1">
                <a:solidFill>
                  <a:schemeClr val="bg1"/>
                </a:solidFill>
              </a:rPr>
              <a:t>vodíko</a:t>
            </a:r>
            <a:r>
              <a:rPr lang="cs-CZ" sz="2400" b="1">
                <a:solidFill>
                  <a:schemeClr val="bg1"/>
                </a:solidFill>
              </a:rPr>
              <a:t>-draslíková pumpa – </a:t>
            </a:r>
            <a:r>
              <a:rPr lang="cs-CZ" sz="2400">
                <a:solidFill>
                  <a:schemeClr val="bg1"/>
                </a:solidFill>
              </a:rPr>
              <a:t>žaludek a ledviny</a:t>
            </a: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52230" name="Picture 6" descr="Regulace činnosti enzymu">
            <a:extLst>
              <a:ext uri="{FF2B5EF4-FFF2-40B4-BE49-F238E27FC236}">
                <a16:creationId xmlns:a16="http://schemas.microsoft.com/office/drawing/2014/main" id="{45BCF1EA-487D-EC1C-7C98-F72603B3B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367" y="4394093"/>
            <a:ext cx="5063266" cy="237340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256172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829" y="998807"/>
            <a:ext cx="11331302" cy="91885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volní motorika </a:t>
            </a:r>
            <a:r>
              <a:rPr lang="cs-CZ" dirty="0">
                <a:solidFill>
                  <a:schemeClr val="bg1"/>
                </a:solidFill>
              </a:rPr>
              <a:t>vychází z </a:t>
            </a:r>
            <a:r>
              <a:rPr lang="cs-CZ" b="1" dirty="0">
                <a:solidFill>
                  <a:schemeClr val="bg1"/>
                </a:solidFill>
              </a:rPr>
              <a:t>motorické korové oblasti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566766" y="2103120"/>
            <a:ext cx="10764760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podstatná část jakéhokoliv úmyslného pohybu je mimovolní!!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korová oblast v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prececentrální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oblasti → pyramidový a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extrapyramidový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systém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pyramidový systém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přesné, cílené pohyby, fylogeneticky mladší</a:t>
            </a:r>
          </a:p>
          <a:p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extrapyramidový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systém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řízení svalového tonu a vzpřímeného postoje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složitý systém, napojený na bazální ganglia, útvary v mozkovém kmeni, mostu a prodloužené míše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9812500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829" y="724487"/>
            <a:ext cx="11331302" cy="91885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>
                <a:solidFill>
                  <a:schemeClr val="bg1"/>
                </a:solidFill>
              </a:rPr>
              <a:t>interomotorický</a:t>
            </a:r>
            <a:r>
              <a:rPr lang="cs-CZ" b="1" dirty="0">
                <a:solidFill>
                  <a:schemeClr val="bg1"/>
                </a:solidFill>
              </a:rPr>
              <a:t> systém </a:t>
            </a:r>
            <a:r>
              <a:rPr lang="cs-CZ" dirty="0">
                <a:solidFill>
                  <a:schemeClr val="bg1"/>
                </a:solidFill>
              </a:rPr>
              <a:t>ovládá hladký a srdeční sval a  žlázy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663100" y="2180493"/>
            <a:ext cx="1076476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základní vlastností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hladkého svalu je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automacie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schopnost se rytmicky stahovat i bez působení zevního podnětu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CNS je přesto řídí – zesiluje či zeslabuje autonomní aktivitu prostřednictvím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vegetativního nervového systému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nejsou přítomny nervosvalové ploténky (synapse v průběhu) 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parasympatikus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mediátor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acetylcholin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(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cholinergní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typ přenosu)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sympatikus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mediátor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adrenalin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(adrenergní typ přenosu)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39663758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225" y="1108800"/>
            <a:ext cx="11683217" cy="918856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vegetativní systém úzce spolupracuje se </a:t>
            </a:r>
            <a:r>
              <a:rPr lang="cs-CZ" sz="4000" b="1" dirty="0">
                <a:solidFill>
                  <a:schemeClr val="bg1"/>
                </a:solidFill>
              </a:rPr>
              <a:t>somatickým a endokrinním </a:t>
            </a:r>
            <a:r>
              <a:rPr lang="cs-CZ" sz="4000" dirty="0">
                <a:solidFill>
                  <a:schemeClr val="bg1"/>
                </a:solidFill>
              </a:rPr>
              <a:t>systémem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944453" y="2568187"/>
            <a:ext cx="1076476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sympatikus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udržuje napětí, stres, pohotovost k útoku, obraně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parasympatikus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 - uvolnění, relaxace, trávení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pomáhá udržovat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homeostázu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(dynamickou rovnováhu vnitřního prostředí)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hypotalamus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koordinuje činnost všech tří soustav – cestou přímou – nervovou, nebo humorální (přes žlázy s vnitřní sekrecí)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4318150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83" y="1139484"/>
            <a:ext cx="11683217" cy="918856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</a:rPr>
              <a:t>příklady </a:t>
            </a:r>
            <a:r>
              <a:rPr lang="cs-CZ" sz="4000" dirty="0">
                <a:solidFill>
                  <a:schemeClr val="bg1"/>
                </a:solidFill>
              </a:rPr>
              <a:t>působení vegetativního systému na efektory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968011" y="2756148"/>
            <a:ext cx="1076476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GIT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  PASY ↑ motility a sekrece  SY  ↓ motility a sekrece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plíce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PASY zúžení bronchů SY relaxace bronchů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tepny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SY dilatace svaly PASY dilatace  GIT, kůže 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srdce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 PASY  ↓ frekvence a kontraktility   SY ↑ frekvence, kontraktility</a:t>
            </a:r>
          </a:p>
        </p:txBody>
      </p:sp>
    </p:spTree>
    <p:extLst>
      <p:ext uri="{BB962C8B-B14F-4D97-AF65-F5344CB8AC3E}">
        <p14:creationId xmlns:p14="http://schemas.microsoft.com/office/powerpoint/2010/main" val="98295822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66" y="2623626"/>
            <a:ext cx="11683217" cy="918856"/>
          </a:xfrm>
        </p:spPr>
        <p:txBody>
          <a:bodyPr>
            <a:noAutofit/>
          </a:bodyPr>
          <a:lstStyle/>
          <a:p>
            <a:pPr algn="ctr"/>
            <a:r>
              <a:rPr lang="cs-CZ" sz="4000" b="1">
                <a:solidFill>
                  <a:schemeClr val="bg1"/>
                </a:solidFill>
              </a:rPr>
              <a:t>hormonální systém</a:t>
            </a:r>
            <a:endParaRPr lang="cs-CZ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7362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83" y="661183"/>
            <a:ext cx="11683217" cy="918856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</a:rPr>
              <a:t>hormony</a:t>
            </a:r>
            <a:r>
              <a:rPr lang="cs-CZ" sz="4000" dirty="0">
                <a:solidFill>
                  <a:schemeClr val="bg1"/>
                </a:solidFill>
              </a:rPr>
              <a:t> jsou chemičtí </a:t>
            </a:r>
            <a:r>
              <a:rPr lang="cs-CZ" sz="4000" b="1" dirty="0">
                <a:solidFill>
                  <a:schemeClr val="bg1"/>
                </a:solidFill>
              </a:rPr>
              <a:t>poslové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1211740" y="2609559"/>
            <a:ext cx="10358937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regulátory fyziologických pochodů v organismu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hormony 	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endokrinní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šíří se krví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		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parakrinní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difúzí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		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autokrinní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hormon působí na buňku, která ho vytvořila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deriváty tyrosinu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hormony štítné žlázy a dřeně nadledvin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steroidy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kůra nadledvin, vaječníky, varlata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proteiny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 - hypofýza, slinivka břišní, příštítná tělíska, hypotalamus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2B8246-4241-4A1B-8056-68A767A2C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58" t="24950" r="19999" b="28411"/>
          <a:stretch/>
        </p:blipFill>
        <p:spPr>
          <a:xfrm>
            <a:off x="9359152" y="1943100"/>
            <a:ext cx="2144289" cy="1888031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075479043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820" y="1014474"/>
            <a:ext cx="11683217" cy="918856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forma </a:t>
            </a:r>
            <a:r>
              <a:rPr lang="cs-CZ" sz="4000" b="1" dirty="0">
                <a:solidFill>
                  <a:schemeClr val="bg1"/>
                </a:solidFill>
              </a:rPr>
              <a:t>transportu</a:t>
            </a:r>
            <a:r>
              <a:rPr lang="cs-CZ" sz="4000" dirty="0">
                <a:solidFill>
                  <a:schemeClr val="bg1"/>
                </a:solidFill>
              </a:rPr>
              <a:t> v krvi závisí na složení hormonu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976959" y="2484869"/>
            <a:ext cx="10358937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steroidní hormony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a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hormony štítné žlázy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nerozpustné ve vodě →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musí být navázané na bílkovinné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nosiče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snadno však přechází přes buněčné membrány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ostatní hormony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nepotřebují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nosič, ale v membráně nutný receptor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hormony působí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cíleně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a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specificky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 - na jednoznačně vymezené struktury a jejich účinek nelze nahradit jinou endogenní látkou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vysoká účinnost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koncentrace v řádech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nmol</a:t>
            </a:r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8834570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83" y="1139898"/>
            <a:ext cx="11683217" cy="918856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sekrece hormonu musí být </a:t>
            </a:r>
            <a:r>
              <a:rPr lang="cs-CZ" sz="4000" b="1" dirty="0">
                <a:solidFill>
                  <a:schemeClr val="bg1"/>
                </a:solidFill>
              </a:rPr>
              <a:t>přísně regulována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1211740" y="2609559"/>
            <a:ext cx="10358937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jednoduchá zpětná vazba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regulovaná veličina je sama regulátorem sekrece hormonů (glykémie – inzulin/glukagon)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složitá zpětná vazba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koncentrace samotného hormonu je regulovanou veličinou (tyroxin – tyreotropin –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tyreoliberin</a:t>
            </a: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zpětná vazba 	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pozitivní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(produkce hormonu se zvyšuje)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				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negativní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(produkce hormonu se snižuje)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37647723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83" y="661183"/>
            <a:ext cx="11683217" cy="918856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 err="1">
                <a:solidFill>
                  <a:schemeClr val="bg1"/>
                </a:solidFill>
              </a:rPr>
              <a:t>hypotalamo</a:t>
            </a:r>
            <a:r>
              <a:rPr lang="cs-CZ" sz="4000" b="1" dirty="0">
                <a:solidFill>
                  <a:schemeClr val="bg1"/>
                </a:solidFill>
              </a:rPr>
              <a:t>-hypofyzární systém </a:t>
            </a:r>
            <a:r>
              <a:rPr lang="cs-CZ" sz="4000" dirty="0">
                <a:solidFill>
                  <a:schemeClr val="bg1"/>
                </a:solidFill>
              </a:rPr>
              <a:t>je koordinátorem humorální regulace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782675" y="1885072"/>
            <a:ext cx="10358937" cy="46474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hormony hypotalamu ovlivňující přední lalok hypofýzy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(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hypofyzotropní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hormony)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r>
              <a:rPr lang="cs-CZ" dirty="0">
                <a:solidFill>
                  <a:schemeClr val="bg1"/>
                </a:solidFill>
                <a:sym typeface="Wingdings" panose="05000000000000000000" pitchFamily="2" charset="2"/>
              </a:rPr>
              <a:t>adrenokortikotropin stimulující hormon</a:t>
            </a:r>
          </a:p>
          <a:p>
            <a:r>
              <a:rPr lang="cs-CZ" dirty="0">
                <a:solidFill>
                  <a:schemeClr val="bg1"/>
                </a:solidFill>
                <a:sym typeface="Wingdings" panose="05000000000000000000" pitchFamily="2" charset="2"/>
              </a:rPr>
              <a:t>	prolaktin inhibující hormon</a:t>
            </a:r>
          </a:p>
          <a:p>
            <a:r>
              <a:rPr lang="cs-CZ" dirty="0">
                <a:solidFill>
                  <a:schemeClr val="bg1"/>
                </a:solidFill>
                <a:sym typeface="Wingdings" panose="05000000000000000000" pitchFamily="2" charset="2"/>
              </a:rPr>
              <a:t>	tyreotropin stimulující hormon</a:t>
            </a:r>
          </a:p>
          <a:p>
            <a:r>
              <a:rPr lang="cs-CZ" dirty="0">
                <a:solidFill>
                  <a:schemeClr val="bg1"/>
                </a:solidFill>
                <a:sym typeface="Wingdings" panose="05000000000000000000" pitchFamily="2" charset="2"/>
              </a:rPr>
              <a:t>	gonadotropiny stimulující hormon</a:t>
            </a:r>
          </a:p>
          <a:p>
            <a:r>
              <a:rPr lang="cs-CZ" dirty="0">
                <a:solidFill>
                  <a:schemeClr val="bg1"/>
                </a:solidFill>
                <a:sym typeface="Wingdings" panose="05000000000000000000" pitchFamily="2" charset="2"/>
              </a:rPr>
              <a:t>	somatotropin stimulující hormon, somatotropin inhibující hormon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hormony hypotalamu ovlivňující zadní lalok hypofýzy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oxytocin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a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antidiuretický hormon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přesun přes nervová vlákna do hypofýzy → uvolnění do krve dle potřeby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35E48B1-5DAF-5278-39E1-C360FCD5E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2" r="16292"/>
          <a:stretch/>
        </p:blipFill>
        <p:spPr>
          <a:xfrm>
            <a:off x="9478812" y="2175793"/>
            <a:ext cx="2191872" cy="177054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407550573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83" y="661183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hormony </a:t>
            </a:r>
            <a:r>
              <a:rPr lang="cs-CZ" sz="4000" b="1" dirty="0">
                <a:solidFill>
                  <a:schemeClr val="bg1"/>
                </a:solidFill>
              </a:rPr>
              <a:t>předního laloku hypofýzy </a:t>
            </a:r>
            <a:r>
              <a:rPr lang="cs-CZ" sz="4000" dirty="0">
                <a:solidFill>
                  <a:schemeClr val="bg1"/>
                </a:solidFill>
              </a:rPr>
              <a:t>jsou tropiny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782675" y="1885072"/>
            <a:ext cx="10766900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tyreotropin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stimuluje syntézu hormonů štítné žlázy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adrenokortikotropní hormon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stimulace hormonů kůry nadledvin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somatotropin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stimulace proteosyntézy a zrychlování růstu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hormon stimulující folikuly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spermatogeneze a růst ovariálních folikulů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luteinizační hormon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produkce testosteronu, stimulace ovulace, estrogenů a progesteronu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prolaktin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syntéza mléka v mléčné žláze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zadní lalok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jen „přeprodává“ hormony z hypotalamu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ADH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zvyšuje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rebsorpci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vody v ledvinách, vazokonstrikce, ↑ TK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oxytocin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ejekce mléka a kontrakce dělohy na konci těhotenství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00947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613491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přesuny látek skrz </a:t>
            </a:r>
            <a:r>
              <a:rPr lang="cs-CZ" err="1">
                <a:solidFill>
                  <a:schemeClr val="bg1"/>
                </a:solidFill>
              </a:rPr>
              <a:t>memránu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b="1">
                <a:solidFill>
                  <a:schemeClr val="bg1"/>
                </a:solidFill>
              </a:rPr>
              <a:t>umožňují bílkoviny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88456" y="1909216"/>
            <a:ext cx="5107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sekundární aktivní transport </a:t>
            </a:r>
            <a:r>
              <a:rPr lang="cs-CZ" sz="2400" dirty="0">
                <a:solidFill>
                  <a:schemeClr val="bg1"/>
                </a:solidFill>
              </a:rPr>
              <a:t>–</a:t>
            </a:r>
            <a:r>
              <a:rPr lang="cs-CZ" sz="2400" b="1" dirty="0" err="1">
                <a:solidFill>
                  <a:schemeClr val="bg1"/>
                </a:solidFill>
              </a:rPr>
              <a:t>kotransport</a:t>
            </a:r>
            <a:r>
              <a:rPr lang="cs-CZ" sz="2400" dirty="0">
                <a:solidFill>
                  <a:schemeClr val="bg1"/>
                </a:solidFill>
              </a:rPr>
              <a:t> -  využívá Na</a:t>
            </a:r>
            <a:r>
              <a:rPr lang="cs-CZ" sz="2400" baseline="30000" dirty="0">
                <a:solidFill>
                  <a:schemeClr val="bg1"/>
                </a:solidFill>
              </a:rPr>
              <a:t>+</a:t>
            </a:r>
            <a:r>
              <a:rPr lang="cs-CZ" sz="2400" dirty="0">
                <a:solidFill>
                  <a:schemeClr val="bg1"/>
                </a:solidFill>
              </a:rPr>
              <a:t> koncentračního spádu</a:t>
            </a:r>
          </a:p>
          <a:p>
            <a:r>
              <a:rPr lang="cs-CZ" sz="2400" dirty="0">
                <a:solidFill>
                  <a:schemeClr val="bg1"/>
                </a:solidFill>
              </a:rPr>
              <a:t>membránový protein má </a:t>
            </a:r>
          </a:p>
          <a:p>
            <a:r>
              <a:rPr lang="cs-CZ" sz="2400" dirty="0">
                <a:solidFill>
                  <a:schemeClr val="bg1"/>
                </a:solidFill>
              </a:rPr>
              <a:t>2 vazebná místa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</a:t>
            </a:r>
            <a:r>
              <a:rPr lang="cs-CZ" sz="2400" b="1" dirty="0" err="1">
                <a:solidFill>
                  <a:schemeClr val="bg1"/>
                </a:solidFill>
              </a:rPr>
              <a:t>symport</a:t>
            </a:r>
            <a:r>
              <a:rPr lang="cs-CZ" sz="2400" dirty="0">
                <a:solidFill>
                  <a:schemeClr val="bg1"/>
                </a:solidFill>
              </a:rPr>
              <a:t> – Na</a:t>
            </a:r>
            <a:r>
              <a:rPr lang="cs-CZ" sz="2400" baseline="30000" dirty="0">
                <a:solidFill>
                  <a:schemeClr val="bg1"/>
                </a:solidFill>
              </a:rPr>
              <a:t>+</a:t>
            </a:r>
            <a:r>
              <a:rPr lang="cs-CZ" sz="2400" dirty="0">
                <a:solidFill>
                  <a:schemeClr val="bg1"/>
                </a:solidFill>
              </a:rPr>
              <a:t> i látka do bb   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</a:t>
            </a:r>
            <a:r>
              <a:rPr lang="cs-CZ" sz="2400" b="1" dirty="0" err="1">
                <a:solidFill>
                  <a:schemeClr val="bg1"/>
                </a:solidFill>
              </a:rPr>
              <a:t>antiport</a:t>
            </a:r>
            <a:r>
              <a:rPr lang="cs-CZ" sz="2400" dirty="0">
                <a:solidFill>
                  <a:schemeClr val="bg1"/>
                </a:solidFill>
              </a:rPr>
              <a:t> – Na</a:t>
            </a:r>
            <a:r>
              <a:rPr lang="cs-CZ" sz="2400" baseline="30000" dirty="0">
                <a:solidFill>
                  <a:schemeClr val="bg1"/>
                </a:solidFill>
              </a:rPr>
              <a:t>+ </a:t>
            </a:r>
            <a:r>
              <a:rPr lang="cs-CZ" sz="2400" dirty="0">
                <a:solidFill>
                  <a:schemeClr val="bg1"/>
                </a:solidFill>
              </a:rPr>
              <a:t> a látka</a:t>
            </a:r>
            <a:r>
              <a:rPr lang="cs-CZ" sz="2400" baseline="30000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opačný 	směr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52228" name="Picture 4" descr="Homeostáza vody a iontů - ppt stáhnout">
            <a:extLst>
              <a:ext uri="{FF2B5EF4-FFF2-40B4-BE49-F238E27FC236}">
                <a16:creationId xmlns:a16="http://schemas.microsoft.com/office/drawing/2014/main" id="{07F98EB9-91E6-B9D1-4539-ED61A0359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94" t="19995" r="6194" b="-17595"/>
          <a:stretch/>
        </p:blipFill>
        <p:spPr bwMode="auto">
          <a:xfrm>
            <a:off x="5622331" y="2163907"/>
            <a:ext cx="6198717" cy="453736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02137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83" y="661183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</a:rPr>
              <a:t>štítná žláza </a:t>
            </a:r>
            <a:r>
              <a:rPr lang="cs-CZ" sz="4000" dirty="0">
                <a:solidFill>
                  <a:schemeClr val="bg1"/>
                </a:solidFill>
              </a:rPr>
              <a:t>udržuje metabolismus </a:t>
            </a:r>
            <a:br>
              <a:rPr lang="cs-CZ" sz="4000" dirty="0">
                <a:solidFill>
                  <a:schemeClr val="bg1"/>
                </a:solidFill>
              </a:rPr>
            </a:br>
            <a:r>
              <a:rPr lang="cs-CZ" sz="4000" dirty="0">
                <a:solidFill>
                  <a:schemeClr val="bg1"/>
                </a:solidFill>
              </a:rPr>
              <a:t>„ve správných otáčkách“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782675" y="1885072"/>
            <a:ext cx="10766900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tyroxin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T4 a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trijodtyronin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T3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účinek stejný, ale T3 je 4x účinnější, T4 má delší účinek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T4 93%, T3 7%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potřebují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jód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k syntéze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regulace systémem složité zpětné vazby přes tyreotropin a tyreotropin stimulující hormon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5DB57D8-E86B-69D4-3EB8-E03DEB30F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8" r="50000" b="1"/>
          <a:stretch/>
        </p:blipFill>
        <p:spPr>
          <a:xfrm>
            <a:off x="9491042" y="1736034"/>
            <a:ext cx="2190750" cy="2823541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72624847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83" y="661183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</a:rPr>
              <a:t>štítná žláza </a:t>
            </a:r>
            <a:r>
              <a:rPr lang="cs-CZ" sz="4000" dirty="0">
                <a:solidFill>
                  <a:schemeClr val="bg1"/>
                </a:solidFill>
              </a:rPr>
              <a:t>udržuje metabolismus </a:t>
            </a:r>
            <a:br>
              <a:rPr lang="cs-CZ" sz="4000" dirty="0">
                <a:solidFill>
                  <a:schemeClr val="bg1"/>
                </a:solidFill>
              </a:rPr>
            </a:br>
            <a:r>
              <a:rPr lang="cs-CZ" sz="4000" dirty="0">
                <a:solidFill>
                  <a:schemeClr val="bg1"/>
                </a:solidFill>
              </a:rPr>
              <a:t>„ve správných otáčkách“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782675" y="1885072"/>
            <a:ext cx="1076690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kalorigenní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účinek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zvyšují potřebu O</a:t>
            </a:r>
            <a:r>
              <a:rPr lang="cs-CZ" sz="24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2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v tkáních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stimulace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resorbce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sacharidů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stimulace glukoneogeneze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podpora lipolýzy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zmenšují zásoby tuku,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snížení hladiny cholesterolu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 krvi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podpora motility střev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zvyšuje dráždivost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nervových struktur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zvýšení srdeční frekvence, zvýšení kontraktility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potenciace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účinků inzulínu, adrenalinu, glukokortikoidů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kalcitonin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snížení zpětné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resorbce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vápníku v ledvinách a podporuje ukládání v kostech → snížení kalcémie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6947342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83" y="661183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příštítná tělíska vylučují </a:t>
            </a:r>
            <a:r>
              <a:rPr lang="cs-CZ" sz="4000" b="1" dirty="0">
                <a:solidFill>
                  <a:schemeClr val="bg1"/>
                </a:solidFill>
              </a:rPr>
              <a:t>parathormon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637043" y="2152358"/>
            <a:ext cx="11023422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hormon bílkovinné povahy –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zvyšuje hladinu kalcémie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(2,25-2,75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mmol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/l)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457200" indent="-457200">
              <a:buAutoNum type="arabicPeriod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zvýšenou resorpcí z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kostí</a:t>
            </a:r>
          </a:p>
          <a:p>
            <a:pPr marL="457200" indent="-457200">
              <a:buAutoNum type="arabicPeriod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zvýšení resorpce v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ledvinách</a:t>
            </a:r>
          </a:p>
          <a:p>
            <a:pPr marL="457200" indent="-457200">
              <a:buAutoNum type="arabicPeriod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zvýšená resorpce ve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střevě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cestou přes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kalcitriol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vitamín D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opačný účinek než kalcitonin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regulace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jednoduchá zpětná vazba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EE41064-1E5A-48BD-E594-72D25750B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493" y="4184837"/>
            <a:ext cx="2705032" cy="2397499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808272754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83" y="661183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nadledvina má </a:t>
            </a:r>
            <a:r>
              <a:rPr lang="cs-CZ" sz="4000" b="1" dirty="0">
                <a:solidFill>
                  <a:schemeClr val="bg1"/>
                </a:solidFill>
              </a:rPr>
              <a:t>kůru</a:t>
            </a:r>
            <a:r>
              <a:rPr lang="cs-CZ" sz="4000" dirty="0">
                <a:solidFill>
                  <a:schemeClr val="bg1"/>
                </a:solidFill>
              </a:rPr>
              <a:t> a </a:t>
            </a:r>
            <a:r>
              <a:rPr lang="cs-CZ" sz="4000" b="1" dirty="0" err="1">
                <a:solidFill>
                  <a:schemeClr val="bg1"/>
                </a:solidFill>
              </a:rPr>
              <a:t>dřeŇ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508783" y="2655485"/>
            <a:ext cx="1102342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hormony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kůry nadledvin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jsou nezbytné pro život – mineralokortikoidy, glukokortikoidy, androgeny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hormony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dřeně nadledvin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usnadňují řešení stresových situací – adrenalin, noradrenalin, dopamin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417C04B-B29C-ACE1-5B77-35E8A5987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597" y="4582529"/>
            <a:ext cx="285750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211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166" y="442522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dřeň nadledvin  </a:t>
            </a:r>
            <a:r>
              <a:rPr lang="cs-CZ" sz="4000" b="1" dirty="0">
                <a:solidFill>
                  <a:schemeClr val="bg1"/>
                </a:solidFill>
              </a:rPr>
              <a:t>produkuje katecholaminy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468770" y="1687383"/>
            <a:ext cx="11196882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sekrece je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výhradně řízena nervovým systémem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nedostatek se klinicky neprojeví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stejný účinek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jako dráždění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sympatiku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adrenalin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↑ SF, kontraktility, SV, TK (systolické složka)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vasodilatace v kosterních svalech a játrech, vasokonstrikce kůže, střevo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celková rezistence poklesne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brání poklesu glykémie -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glykogenolýza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ve svalech a játrech – zdroj energie, tlumí produkci inzulinu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lipolýza v tukové tkání – zdroj energie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noradrenalin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vasokonstrikce, ↑periferní rezistence, TK (diastolická složka)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C52D3DB-264A-FE3D-988A-264AFC883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947" y="1580039"/>
            <a:ext cx="3810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5045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043" y="1030977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kůra nadledvin produkuje </a:t>
            </a:r>
            <a:r>
              <a:rPr lang="cs-CZ" sz="4000" b="1" dirty="0">
                <a:solidFill>
                  <a:schemeClr val="bg1"/>
                </a:solidFill>
              </a:rPr>
              <a:t>steroidní hormony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637043" y="2569264"/>
            <a:ext cx="11023422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mineralokortikoidy, glukokortikoidy, androgeny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aldosteron (mineralokortikoid)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hospodaření se sodíkem a draslíkem →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stabilita objemu tělních tekutin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působí na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distální tubulus a sběrací kanálky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↑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resorbci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Na</a:t>
            </a:r>
            <a:r>
              <a:rPr lang="cs-CZ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 (a tím i vody osmózou) a sekreci K</a:t>
            </a:r>
            <a:r>
              <a:rPr lang="cs-CZ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28357612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028" y="402766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nejúčinnější glukokortikoid je </a:t>
            </a:r>
            <a:r>
              <a:rPr lang="cs-CZ" sz="4000" b="1" dirty="0">
                <a:solidFill>
                  <a:schemeClr val="bg1"/>
                </a:solidFill>
              </a:rPr>
              <a:t>kortizol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654372" y="1962111"/>
            <a:ext cx="11023422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kortizol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ovlivnění intermediárního metabolismu všech živin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pod kontrolou ACTH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 hypofýzy a adrenokortikotropin stimulujícího hormonu z hypotalamu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↑ hladinu glukózy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v krvi (snížení sekrece inzulinu, ↓ využití glukózy ve svalech, stimuluje tvorbu glukózy a glykogenu v játrech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↑ lipolýzu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↓tvorba bílkovin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a urychlení jejich rozpadu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tlumí imunitní funkce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výrazně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potlačuje projevy zánětu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a alergie – neřeší příčinu!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pomáhá organismu se vyrovnat se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stresovou situací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0201721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83" y="661183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k  čemu je dobrý </a:t>
            </a:r>
            <a:r>
              <a:rPr lang="cs-CZ" sz="4000" b="1" dirty="0">
                <a:solidFill>
                  <a:schemeClr val="bg1"/>
                </a:solidFill>
              </a:rPr>
              <a:t>stres</a:t>
            </a:r>
            <a:r>
              <a:rPr lang="cs-CZ" sz="4000" dirty="0">
                <a:solidFill>
                  <a:schemeClr val="bg1"/>
                </a:solidFill>
              </a:rPr>
              <a:t>?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707381" y="2154268"/>
            <a:ext cx="11023422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stres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je běžnou součástí života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stresor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faktor, který vyvolává stres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poplachová reakce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příprava na boj, vyplavení katecholaminů z dřeně nadledvin + aktivace kůry nadledvin a sekrece kortizolu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adaptační fáze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navyšování produkce kortizolu – maximální odolnost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fáze vyčerpání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vyčerpání energetických zdrojů, narušení homeostázy, poruchy imunitního systému, somatická onemocnění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stres je fyziologická reakce s potenciálně patologickými následky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6887621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230" y="889783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nejdůležitějším hormonem slinivky je </a:t>
            </a:r>
            <a:r>
              <a:rPr lang="cs-CZ" sz="4000" b="1" dirty="0">
                <a:solidFill>
                  <a:schemeClr val="bg1"/>
                </a:solidFill>
              </a:rPr>
              <a:t>inzulin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717726" y="2285532"/>
            <a:ext cx="11023422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inzulin 70%, glukagon 20%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inzulin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produkován B bb pankreatu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sekrece startuje při glykémii nad 5,5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mmol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/l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jediný hormon snižující hladinu glukózy a nabízí ji tkáním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cílové tkáně – svaly, játra, tuková tkáň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rychlý účinek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- ↑ transportu glukózy,  AMK a draslíku do bb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středně rychlý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stimulace proteosyntézy a syntézy glykogenu v játrech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zpožděný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stimulace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lipogeneze</a:t>
            </a: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„hormon nadbytku“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14516246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043" y="991774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</a:rPr>
              <a:t>glukagon </a:t>
            </a:r>
            <a:r>
              <a:rPr lang="cs-CZ" sz="4000" dirty="0">
                <a:solidFill>
                  <a:schemeClr val="bg1"/>
                </a:solidFill>
              </a:rPr>
              <a:t>má opačné účinky než inzulin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765304" y="2562231"/>
            <a:ext cx="11023422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sekrece při </a:t>
            </a: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hypoglykémii</a:t>
            </a:r>
          </a:p>
          <a:p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err="1">
                <a:solidFill>
                  <a:schemeClr val="bg1"/>
                </a:solidFill>
                <a:sym typeface="Wingdings" panose="05000000000000000000" pitchFamily="2" charset="2"/>
              </a:rPr>
              <a:t>vyvovává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400" b="1" err="1">
                <a:solidFill>
                  <a:schemeClr val="bg1"/>
                </a:solidFill>
                <a:sym typeface="Wingdings" panose="05000000000000000000" pitchFamily="2" charset="2"/>
              </a:rPr>
              <a:t>glykogenolýzu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 – rozpad glykogenu v játrech a  uvolnění glukózy do oběhu</a:t>
            </a:r>
          </a:p>
          <a:p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aktivace </a:t>
            </a:r>
            <a:r>
              <a:rPr lang="cs-CZ" sz="2400" b="1" err="1">
                <a:solidFill>
                  <a:schemeClr val="bg1"/>
                </a:solidFill>
                <a:sym typeface="Wingdings" panose="05000000000000000000" pitchFamily="2" charset="2"/>
              </a:rPr>
              <a:t>glukoneogenze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 – tvorba glukózy z AMK, </a:t>
            </a:r>
            <a:r>
              <a:rPr lang="cs-CZ" sz="2400" err="1">
                <a:solidFill>
                  <a:schemeClr val="bg1"/>
                </a:solidFill>
                <a:sym typeface="Wingdings" panose="05000000000000000000" pitchFamily="2" charset="2"/>
              </a:rPr>
              <a:t>kys.mléčné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 a glycerolu</a:t>
            </a:r>
          </a:p>
          <a:p>
            <a:endParaRPr lang="cs-CZ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tuková tkáň – </a:t>
            </a:r>
            <a:r>
              <a:rPr lang="cs-CZ" sz="2400" b="1">
                <a:solidFill>
                  <a:schemeClr val="bg1"/>
                </a:solidFill>
                <a:sym typeface="Wingdings" panose="05000000000000000000" pitchFamily="2" charset="2"/>
              </a:rPr>
              <a:t>lipolýza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 – štěpení tuků na glycerol a mastné kyseliny</a:t>
            </a:r>
          </a:p>
          <a:p>
            <a:endParaRPr lang="cs-CZ" sz="2400" b="1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41280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085" y="775858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obrovské molekuly vyžadují </a:t>
            </a:r>
            <a:r>
              <a:rPr lang="cs-CZ" b="1">
                <a:solidFill>
                  <a:schemeClr val="bg1"/>
                </a:solidFill>
              </a:rPr>
              <a:t>speciální procesy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27765" y="2319774"/>
            <a:ext cx="64713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exocytóza</a:t>
            </a:r>
            <a:r>
              <a:rPr lang="cs-CZ" sz="2400" dirty="0">
                <a:solidFill>
                  <a:schemeClr val="bg1"/>
                </a:solidFill>
              </a:rPr>
              <a:t> – uvolnění složitých molekul vně buňky (cholesterol, bílkoviny)</a:t>
            </a:r>
          </a:p>
          <a:p>
            <a:r>
              <a:rPr lang="cs-CZ" sz="2400" dirty="0">
                <a:solidFill>
                  <a:schemeClr val="bg1"/>
                </a:solidFill>
              </a:rPr>
              <a:t>vyžaduje energii, Ca</a:t>
            </a:r>
            <a:r>
              <a:rPr lang="cs-CZ" sz="2400" baseline="30000" dirty="0">
                <a:solidFill>
                  <a:schemeClr val="bg1"/>
                </a:solidFill>
              </a:rPr>
              <a:t>2+ </a:t>
            </a:r>
            <a:r>
              <a:rPr lang="cs-CZ" sz="2400" dirty="0">
                <a:solidFill>
                  <a:schemeClr val="bg1"/>
                </a:solidFill>
              </a:rPr>
              <a:t>a transportní měchýřek (odchlípení ER či Golgiho aparátu)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endocytóza</a:t>
            </a:r>
            <a:r>
              <a:rPr lang="cs-CZ" sz="2400" dirty="0">
                <a:solidFill>
                  <a:schemeClr val="bg1"/>
                </a:solidFill>
              </a:rPr>
              <a:t> – proces opačný – pohlcení exogenní částice buňkou – invaginace membrány (zvláštní druh je </a:t>
            </a:r>
            <a:r>
              <a:rPr lang="cs-CZ" sz="2400" b="1" dirty="0">
                <a:solidFill>
                  <a:schemeClr val="bg1"/>
                </a:solidFill>
              </a:rPr>
              <a:t>fagocytóza</a:t>
            </a:r>
            <a:r>
              <a:rPr lang="cs-CZ" sz="2400" dirty="0">
                <a:solidFill>
                  <a:schemeClr val="bg1"/>
                </a:solidFill>
              </a:rPr>
              <a:t>)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energeticky náročné!!!</a:t>
            </a:r>
          </a:p>
        </p:txBody>
      </p:sp>
      <p:pic>
        <p:nvPicPr>
          <p:cNvPr id="1026" name="Picture 2" descr="Stock ilustrace „Exocytóza. Konstitutivní exocytóza.“ 320014187 |  Shutterstock">
            <a:extLst>
              <a:ext uri="{FF2B5EF4-FFF2-40B4-BE49-F238E27FC236}">
                <a16:creationId xmlns:a16="http://schemas.microsoft.com/office/drawing/2014/main" id="{659986A5-CA1D-037D-48C6-DB11EA4A0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2"/>
          <a:stretch/>
        </p:blipFill>
        <p:spPr bwMode="auto">
          <a:xfrm>
            <a:off x="7230799" y="1887166"/>
            <a:ext cx="4331382" cy="214076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docytosis stock abbildung. Illustration von moleküle - 60081316">
            <a:extLst>
              <a:ext uri="{FF2B5EF4-FFF2-40B4-BE49-F238E27FC236}">
                <a16:creationId xmlns:a16="http://schemas.microsoft.com/office/drawing/2014/main" id="{E39BB473-F265-A224-C4E4-21908B593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6"/>
          <a:stretch/>
        </p:blipFill>
        <p:spPr bwMode="auto">
          <a:xfrm>
            <a:off x="7247582" y="4439734"/>
            <a:ext cx="4314599" cy="21240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593593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738" y="2883879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6000" b="1">
                <a:solidFill>
                  <a:schemeClr val="bg1"/>
                </a:solidFill>
              </a:rPr>
              <a:t>reprodukce</a:t>
            </a:r>
            <a:endParaRPr lang="cs-CZ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62973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72" y="661183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</a:rPr>
              <a:t>pohlaví </a:t>
            </a:r>
            <a:r>
              <a:rPr lang="cs-CZ" sz="4000" dirty="0">
                <a:solidFill>
                  <a:schemeClr val="bg1"/>
                </a:solidFill>
              </a:rPr>
              <a:t>je dáno geneticky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640080" y="2829517"/>
            <a:ext cx="11092374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přítomnost pohlavních chromozomů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XX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(žena),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XY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(muž)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období dospívání → období pohlavní zralosti → menopauza, andropauza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menopauza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hormonálná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změny,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ukončena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reprodukční schopnost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andropauza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hormonální změny, reprodukční schopnost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zachována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64C2791-949E-6354-A71A-CBE5AA3AA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872" y="1712561"/>
            <a:ext cx="2515843" cy="2012674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741458520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72" y="661183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</a:rPr>
              <a:t>spermie </a:t>
            </a:r>
            <a:r>
              <a:rPr lang="cs-CZ" sz="4000" dirty="0">
                <a:solidFill>
                  <a:schemeClr val="bg1"/>
                </a:solidFill>
              </a:rPr>
              <a:t>se tvoří celý život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674556" y="2446120"/>
            <a:ext cx="11092374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funkce mužského reprodukčního systému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produkce pohlavních buněk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vylučování pohlavních hormonů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pohlavní spojení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spermatogeneze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varlata (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Sertoliho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buňky), dozrávají v  nadvarleti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spermatogonie → spermatocyty → spermatidy →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spermatozoa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(spermie)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6918214-A230-ADD2-6C30-007633B1D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431" y="1807057"/>
            <a:ext cx="3246013" cy="28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30301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72" y="926226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</a:rPr>
              <a:t>testosteron </a:t>
            </a:r>
            <a:r>
              <a:rPr lang="cs-CZ" sz="4000" dirty="0">
                <a:solidFill>
                  <a:schemeClr val="bg1"/>
                </a:solidFill>
              </a:rPr>
              <a:t>je hlavní mužský pohlavní hormon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768341" y="2598520"/>
            <a:ext cx="11092374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testosteron se tvoří v </a:t>
            </a:r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Leydigových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bb ve varlatech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vývoj mužského genitálu a sestup varlat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 dospívání růst zevního genitálu, sekundární pohlavní znaky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anabolické účinky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zvětšuje objem kostní hmoty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stimuluje sekreci erytropoetinu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vznik akné</a:t>
            </a:r>
          </a:p>
        </p:txBody>
      </p:sp>
    </p:spTree>
    <p:extLst>
      <p:ext uri="{BB962C8B-B14F-4D97-AF65-F5344CB8AC3E}">
        <p14:creationId xmlns:p14="http://schemas.microsoft.com/office/powerpoint/2010/main" val="284499908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987" y="780452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</a:rPr>
              <a:t>ženský pohlavní systém </a:t>
            </a:r>
            <a:r>
              <a:rPr lang="cs-CZ" sz="4000" dirty="0">
                <a:solidFill>
                  <a:schemeClr val="bg1"/>
                </a:solidFill>
              </a:rPr>
              <a:t>toho musí zvládnout více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674556" y="2081686"/>
            <a:ext cx="1109237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produkce pohlavních bb, pohlavních hormonů, zajišťuje pohlavní spojení, zajišťuje vývoj nového jedince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menstruační cyklus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3 fáze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1.fáze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menstruační (deskvamační) – povrch nekrotické sliznice je odstraněna spolu s menstruační krví (1-5 dní)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2. fáze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proliferační (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preovulační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) – obnova sliznice, vliv estrogenů, končí ovulací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3.fáze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sekreční (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luteální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) – příprava na implantaci vajíčka, sliznice se vybavuje žlázkami, glykogenem (progesteron)</a:t>
            </a:r>
          </a:p>
        </p:txBody>
      </p:sp>
    </p:spTree>
    <p:extLst>
      <p:ext uri="{BB962C8B-B14F-4D97-AF65-F5344CB8AC3E}">
        <p14:creationId xmlns:p14="http://schemas.microsoft.com/office/powerpoint/2010/main" val="2177063240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42" y="833461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novorozenec již má všechny </a:t>
            </a:r>
            <a:r>
              <a:rPr lang="cs-CZ" sz="4000" b="1" dirty="0">
                <a:solidFill>
                  <a:schemeClr val="bg1"/>
                </a:solidFill>
              </a:rPr>
              <a:t>pohlavní bb vytvořené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674556" y="2081686"/>
            <a:ext cx="11092374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7 milionů primordiálních folikulů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do puberty se redukují na 300 000,  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 pubertě se tvoří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primární folikuly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 období zralosti žena vyprodukuje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500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zralých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oocytů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na začátku cyklu vyzrává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6-12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primárních folikulů, 7.den jediný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Graafův folikul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14.den praská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a vajíčko se uvolňuje do dutiny břišní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(ovulace)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→ vejcovod → děloha 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Graafův folikul se mění na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žluté tělísko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produkuje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progesteron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→ příprava dělohy na těhotenství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4. měsíc je funkčně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nahrazeno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placentou</a:t>
            </a:r>
          </a:p>
        </p:txBody>
      </p:sp>
    </p:spTree>
    <p:extLst>
      <p:ext uri="{BB962C8B-B14F-4D97-AF65-F5344CB8AC3E}">
        <p14:creationId xmlns:p14="http://schemas.microsoft.com/office/powerpoint/2010/main" val="3854896595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42" y="833461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</a:rPr>
              <a:t>estrogen a progesteron </a:t>
            </a:r>
            <a:r>
              <a:rPr lang="cs-CZ" sz="4000" dirty="0">
                <a:solidFill>
                  <a:schemeClr val="bg1"/>
                </a:solidFill>
              </a:rPr>
              <a:t>jsou nejdůležitější pohlavní hormony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674556" y="2081686"/>
            <a:ext cx="11092374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estrogen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podporují růst vnitřních i zevních pohlavních orgánů, růst prsou (mlékovody), rozvoj sekundárních pohlavních znaků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iniciují proliferační fázi menstruačního cyklu, působí na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zání</a:t>
            </a:r>
            <a:r>
              <a:rPr lang="cs-CZ" sz="2400">
                <a:solidFill>
                  <a:schemeClr val="bg1"/>
                </a:solidFill>
                <a:sym typeface="Wingdings" panose="05000000000000000000" pitchFamily="2" charset="2"/>
              </a:rPr>
              <a:t> vajíčka</a:t>
            </a: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snižují hladinu cholesterolu v krvi, snižují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aterogenezi</a:t>
            </a:r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gestageny (progesteron)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příprava a udržení těhotenství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snižuje dráždivost dělohy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podporuje sekreční aktivitu mléčné žlázy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7376525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028" y="409391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</a:rPr>
              <a:t>těhotenství </a:t>
            </a:r>
            <a:r>
              <a:rPr lang="cs-CZ" sz="4000" dirty="0">
                <a:solidFill>
                  <a:schemeClr val="bg1"/>
                </a:solidFill>
              </a:rPr>
              <a:t>trvá 9 kalendářních měsíců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939600" y="2167825"/>
            <a:ext cx="10417513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oplodnění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ve střední části vejcovodu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3 dny poté do dělohy,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nidace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16.den se začíná tvořit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placenta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(oddělení krevního oběhu matka/plod)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hormony placenty</a:t>
            </a:r>
          </a:p>
          <a:p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hCG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podporuje činnost žlutého tělíska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placentární progesteron, placentární estrogeny</a:t>
            </a:r>
          </a:p>
          <a:p>
            <a:r>
              <a:rPr lang="cs-CZ" sz="2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hCS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– choriový </a:t>
            </a:r>
            <a:r>
              <a:rPr lang="cs-CZ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somatomamotropin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– růst mléčné žlázy a laktace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0458196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028" y="409391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</a:rPr>
              <a:t>během těhotenství </a:t>
            </a:r>
            <a:r>
              <a:rPr lang="cs-CZ" sz="4000" dirty="0">
                <a:solidFill>
                  <a:schemeClr val="bg1"/>
                </a:solidFill>
              </a:rPr>
              <a:t>se tělo matky mění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1257651" y="2565391"/>
            <a:ext cx="11092374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zvětšení dělohy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 60g na 1 kg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vymizení menstruace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překrvení pohlavních orgánů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zvětšení prsů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pigmentace dvorců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zvětšení objemů krve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↑ SF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změna aktivity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GIT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změny psychiky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92921687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FF5E-B485-9C39-E3D1-C84D5211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788D7-E79C-1E02-735C-3335C296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028" y="409391"/>
            <a:ext cx="11279943" cy="918856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Těhotenství ukončuje </a:t>
            </a:r>
            <a:r>
              <a:rPr lang="cs-CZ" sz="4000" b="1" dirty="0">
                <a:solidFill>
                  <a:schemeClr val="bg1"/>
                </a:solidFill>
              </a:rPr>
              <a:t>porod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D097D1-B333-85C9-FC4E-E1B680353080}"/>
              </a:ext>
            </a:extLst>
          </p:cNvPr>
          <p:cNvSpPr txBox="1"/>
          <p:nvPr/>
        </p:nvSpPr>
        <p:spPr>
          <a:xfrm>
            <a:off x="860086" y="2412991"/>
            <a:ext cx="11092374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vypuzení plodu s plodovými obaly a placentou z dělohy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trvání několik hodin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stahy dělohy + vědomá aktivace břišního lisu</a:t>
            </a:r>
          </a:p>
          <a:p>
            <a:endParaRPr lang="cs-CZ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laktace -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 tvorba  a vylučování mateřského mléka mléčnou žlázou prsu</a:t>
            </a:r>
          </a:p>
          <a:p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kolostrum - mlezivo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po 2 dnech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mléko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, denní produkce 1,5-2 l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optimální složení mateřského mléka do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6. měsíce </a:t>
            </a:r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věku</a:t>
            </a:r>
          </a:p>
          <a:p>
            <a:r>
              <a:rPr lang="cs-CZ" sz="2400" dirty="0">
                <a:solidFill>
                  <a:schemeClr val="bg1"/>
                </a:solidFill>
                <a:sym typeface="Wingdings" panose="05000000000000000000" pitchFamily="2" charset="2"/>
              </a:rPr>
              <a:t>během kojení je </a:t>
            </a:r>
            <a:r>
              <a:rPr lang="cs-CZ" sz="2400" b="1" dirty="0">
                <a:solidFill>
                  <a:schemeClr val="bg1"/>
                </a:solidFill>
                <a:sym typeface="Wingdings" panose="05000000000000000000" pitchFamily="2" charset="2"/>
              </a:rPr>
              <a:t>zastaven menstruační cyklus</a:t>
            </a:r>
          </a:p>
          <a:p>
            <a:endParaRPr lang="cs-CZ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63542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39FD0-7A2A-F36D-0AEB-906394CDB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9" y="1143002"/>
            <a:ext cx="11591364" cy="4690034"/>
          </a:xfrm>
        </p:spPr>
        <p:txBody>
          <a:bodyPr>
            <a:normAutofit/>
          </a:bodyPr>
          <a:lstStyle/>
          <a:p>
            <a:pPr algn="ctr"/>
            <a:r>
              <a:rPr lang="cs-CZ" sz="5400" b="1">
                <a:solidFill>
                  <a:schemeClr val="bg1"/>
                </a:solidFill>
              </a:rPr>
              <a:t>fyziologie dráždivých a vzrušivých tkání</a:t>
            </a:r>
          </a:p>
        </p:txBody>
      </p:sp>
    </p:spTree>
    <p:extLst>
      <p:ext uri="{BB962C8B-B14F-4D97-AF65-F5344CB8AC3E}">
        <p14:creationId xmlns:p14="http://schemas.microsoft.com/office/powerpoint/2010/main" val="1438722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741" y="1057243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všechny </a:t>
            </a:r>
            <a:r>
              <a:rPr lang="cs-CZ" err="1">
                <a:solidFill>
                  <a:schemeClr val="bg1"/>
                </a:solidFill>
              </a:rPr>
              <a:t>buŇky</a:t>
            </a:r>
            <a:r>
              <a:rPr lang="cs-CZ">
                <a:solidFill>
                  <a:schemeClr val="bg1"/>
                </a:solidFill>
              </a:rPr>
              <a:t> jsou </a:t>
            </a:r>
            <a:r>
              <a:rPr lang="cs-CZ" b="1">
                <a:solidFill>
                  <a:schemeClr val="bg1"/>
                </a:solidFill>
              </a:rPr>
              <a:t>dráždivé</a:t>
            </a:r>
            <a:r>
              <a:rPr lang="cs-CZ">
                <a:solidFill>
                  <a:schemeClr val="bg1"/>
                </a:solidFill>
              </a:rPr>
              <a:t> a </a:t>
            </a:r>
            <a:r>
              <a:rPr lang="cs-CZ" b="1">
                <a:solidFill>
                  <a:schemeClr val="bg1"/>
                </a:solidFill>
              </a:rPr>
              <a:t>vzrušivé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1122927" y="2487440"/>
            <a:ext cx="109861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nejvíce bb </a:t>
            </a:r>
            <a:r>
              <a:rPr lang="cs-CZ" sz="2400" b="1">
                <a:solidFill>
                  <a:schemeClr val="bg1"/>
                </a:solidFill>
              </a:rPr>
              <a:t>svalové</a:t>
            </a:r>
            <a:r>
              <a:rPr lang="cs-CZ" sz="2400">
                <a:solidFill>
                  <a:schemeClr val="bg1"/>
                </a:solidFill>
              </a:rPr>
              <a:t> a </a:t>
            </a:r>
            <a:r>
              <a:rPr lang="cs-CZ" sz="2400" b="1">
                <a:solidFill>
                  <a:schemeClr val="bg1"/>
                </a:solidFill>
              </a:rPr>
              <a:t>nervové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neuron </a:t>
            </a:r>
            <a:r>
              <a:rPr lang="cs-CZ" sz="2400">
                <a:solidFill>
                  <a:schemeClr val="bg1"/>
                </a:solidFill>
              </a:rPr>
              <a:t>						základní stavení jednotka nervové tkáně</a:t>
            </a:r>
          </a:p>
          <a:p>
            <a:pPr>
              <a:lnSpc>
                <a:spcPct val="150000"/>
              </a:lnSpc>
            </a:pPr>
            <a:r>
              <a:rPr lang="cs-CZ" sz="2400">
                <a:solidFill>
                  <a:schemeClr val="bg1"/>
                </a:solidFill>
              </a:rPr>
              <a:t>								</a:t>
            </a:r>
            <a:r>
              <a:rPr lang="cs-CZ" sz="2400" err="1">
                <a:solidFill>
                  <a:schemeClr val="bg1"/>
                </a:solidFill>
              </a:rPr>
              <a:t>superspecializovaná</a:t>
            </a:r>
            <a:r>
              <a:rPr lang="cs-CZ" sz="2400">
                <a:solidFill>
                  <a:schemeClr val="bg1"/>
                </a:solidFill>
              </a:rPr>
              <a:t> b., schopna přijmout, 										zpracovat a předávat signály</a:t>
            </a:r>
          </a:p>
          <a:p>
            <a:pPr>
              <a:lnSpc>
                <a:spcPct val="150000"/>
              </a:lnSpc>
            </a:pPr>
            <a:r>
              <a:rPr lang="cs-CZ" sz="2400">
                <a:solidFill>
                  <a:schemeClr val="bg1"/>
                </a:solidFill>
              </a:rPr>
              <a:t>								tělo, </a:t>
            </a:r>
            <a:r>
              <a:rPr lang="cs-CZ" sz="2400" err="1">
                <a:solidFill>
                  <a:schemeClr val="bg1"/>
                </a:solidFill>
              </a:rPr>
              <a:t>dentrit</a:t>
            </a:r>
            <a:r>
              <a:rPr lang="cs-CZ" sz="2400">
                <a:solidFill>
                  <a:schemeClr val="bg1"/>
                </a:solidFill>
              </a:rPr>
              <a:t>, axon, myelin, Ranvierův zářez</a:t>
            </a:r>
          </a:p>
          <a:p>
            <a:pPr>
              <a:lnSpc>
                <a:spcPct val="150000"/>
              </a:lnSpc>
            </a:pP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57346" name="Picture 2" descr="Neuron a jeho stavba | Mentem.cz">
            <a:extLst>
              <a:ext uri="{FF2B5EF4-FFF2-40B4-BE49-F238E27FC236}">
                <a16:creationId xmlns:a16="http://schemas.microsoft.com/office/drawing/2014/main" id="{8C6AA72B-05F7-D03E-9CFD-31E3D66FF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18" y="4064566"/>
            <a:ext cx="3810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783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86F84-44E3-173F-FFB9-D6D9F2DD0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81058-F588-90C5-2418-724DEF5E6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386795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drobná odbočka k rozmístění iontů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C3CC23C-7F5E-3A79-3AD6-29B5D0AD047C}"/>
              </a:ext>
            </a:extLst>
          </p:cNvPr>
          <p:cNvSpPr txBox="1"/>
          <p:nvPr/>
        </p:nvSpPr>
        <p:spPr>
          <a:xfrm>
            <a:off x="941392" y="2500887"/>
            <a:ext cx="1098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2051" name="Picture 3" descr="Klidový membránový potenciál ... se zaměřením na zjištění jeho hodnoty -  ppt stáhnout">
            <a:extLst>
              <a:ext uri="{FF2B5EF4-FFF2-40B4-BE49-F238E27FC236}">
                <a16:creationId xmlns:a16="http://schemas.microsoft.com/office/drawing/2014/main" id="{94F56161-EF1C-1CC4-1628-131D15CA6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3" r="-1288"/>
          <a:stretch/>
        </p:blipFill>
        <p:spPr bwMode="auto">
          <a:xfrm>
            <a:off x="1416424" y="1523591"/>
            <a:ext cx="9261764" cy="511925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485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228" y="845209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předpokladem k dráždivosti je </a:t>
            </a:r>
            <a:r>
              <a:rPr lang="cs-CZ" b="1">
                <a:solidFill>
                  <a:schemeClr val="bg1"/>
                </a:solidFill>
              </a:rPr>
              <a:t>polarizace membrány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90580" y="2107435"/>
            <a:ext cx="1098615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vnitřní strana membrány –</a:t>
            </a:r>
          </a:p>
          <a:p>
            <a:r>
              <a:rPr lang="cs-CZ" sz="2400" dirty="0">
                <a:solidFill>
                  <a:schemeClr val="bg1"/>
                </a:solidFill>
              </a:rPr>
              <a:t>povrch membrány +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klidový membránový potenciál  </a:t>
            </a:r>
            <a:r>
              <a:rPr lang="cs-CZ" sz="2400" dirty="0">
                <a:solidFill>
                  <a:schemeClr val="bg1"/>
                </a:solidFill>
              </a:rPr>
              <a:t>-50 -100 </a:t>
            </a:r>
            <a:r>
              <a:rPr lang="cs-CZ" sz="2400" dirty="0" err="1">
                <a:solidFill>
                  <a:schemeClr val="bg1"/>
                </a:solidFill>
              </a:rPr>
              <a:t>mV</a:t>
            </a:r>
            <a:r>
              <a:rPr lang="cs-CZ" sz="2400" dirty="0">
                <a:solidFill>
                  <a:schemeClr val="bg1"/>
                </a:solidFill>
              </a:rPr>
              <a:t>, </a:t>
            </a:r>
          </a:p>
          <a:p>
            <a:r>
              <a:rPr lang="cs-CZ" sz="2400" dirty="0">
                <a:solidFill>
                  <a:schemeClr val="bg1"/>
                </a:solidFill>
              </a:rPr>
              <a:t>u neuronu -70 </a:t>
            </a:r>
            <a:r>
              <a:rPr lang="cs-CZ" sz="2400" dirty="0" err="1">
                <a:solidFill>
                  <a:schemeClr val="bg1"/>
                </a:solidFill>
              </a:rPr>
              <a:t>mV</a:t>
            </a:r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příčina polarizace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nerovnoměrné rozmístění </a:t>
            </a:r>
            <a:r>
              <a:rPr lang="cs-CZ" sz="2400" dirty="0" err="1">
                <a:solidFill>
                  <a:schemeClr val="bg1"/>
                </a:solidFill>
              </a:rPr>
              <a:t>difuzibilních</a:t>
            </a:r>
            <a:r>
              <a:rPr lang="cs-CZ" sz="2400" dirty="0">
                <a:solidFill>
                  <a:schemeClr val="bg1"/>
                </a:solidFill>
              </a:rPr>
              <a:t> iontů (zejména K</a:t>
            </a:r>
            <a:r>
              <a:rPr lang="cs-CZ" sz="2400" baseline="30000" dirty="0">
                <a:solidFill>
                  <a:schemeClr val="bg1"/>
                </a:solidFill>
              </a:rPr>
              <a:t>+</a:t>
            </a:r>
            <a:r>
              <a:rPr lang="cs-CZ" sz="2400" dirty="0">
                <a:solidFill>
                  <a:schemeClr val="bg1"/>
                </a:solidFill>
              </a:rPr>
              <a:t> v ICT)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aktivita </a:t>
            </a:r>
            <a:r>
              <a:rPr lang="cs-CZ" sz="2400" dirty="0" err="1">
                <a:solidFill>
                  <a:schemeClr val="bg1"/>
                </a:solidFill>
              </a:rPr>
              <a:t>sodíko</a:t>
            </a:r>
            <a:r>
              <a:rPr lang="cs-CZ" sz="2400" dirty="0">
                <a:solidFill>
                  <a:schemeClr val="bg1"/>
                </a:solidFill>
              </a:rPr>
              <a:t>-draslíkové pumpy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rozdílná propustnost membrány pro různé ionty (</a:t>
            </a:r>
            <a:r>
              <a:rPr lang="cs-CZ" sz="2400" b="1" dirty="0">
                <a:solidFill>
                  <a:schemeClr val="bg1"/>
                </a:solidFill>
              </a:rPr>
              <a:t>ne</a:t>
            </a:r>
            <a:r>
              <a:rPr lang="cs-CZ" sz="2400" dirty="0">
                <a:solidFill>
                  <a:schemeClr val="bg1"/>
                </a:solidFill>
              </a:rPr>
              <a:t> pro sodík, vysoká pro draslík a chlor)</a:t>
            </a:r>
          </a:p>
          <a:p>
            <a:pPr>
              <a:lnSpc>
                <a:spcPct val="150000"/>
              </a:lnSpc>
            </a:pPr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470177-E745-E1E4-66AE-A7B2507A1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8810" r="5036" b="33518"/>
          <a:stretch/>
        </p:blipFill>
        <p:spPr bwMode="auto">
          <a:xfrm>
            <a:off x="7889755" y="2352969"/>
            <a:ext cx="3513351" cy="257582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216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741" y="1057243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vzruch</a:t>
            </a:r>
            <a:r>
              <a:rPr lang="cs-CZ">
                <a:solidFill>
                  <a:schemeClr val="bg1"/>
                </a:solidFill>
              </a:rPr>
              <a:t> je elementární fyziologický děj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41392" y="2500887"/>
            <a:ext cx="46324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vše nebo nic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šíření bez </a:t>
            </a:r>
            <a:r>
              <a:rPr lang="cs-CZ" sz="2400" b="1">
                <a:solidFill>
                  <a:schemeClr val="bg1"/>
                </a:solidFill>
              </a:rPr>
              <a:t>dekrementu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prahový podnět </a:t>
            </a:r>
            <a:r>
              <a:rPr lang="cs-CZ" sz="2400">
                <a:solidFill>
                  <a:schemeClr val="bg1"/>
                </a:solidFill>
              </a:rPr>
              <a:t>– minimální intenzita, vyvolávající vzruch</a:t>
            </a:r>
          </a:p>
          <a:p>
            <a:r>
              <a:rPr lang="cs-CZ" sz="2400" b="1" err="1">
                <a:solidFill>
                  <a:schemeClr val="bg1"/>
                </a:solidFill>
              </a:rPr>
              <a:t>nadprahový</a:t>
            </a:r>
            <a:r>
              <a:rPr lang="cs-CZ" sz="2400" b="1">
                <a:solidFill>
                  <a:schemeClr val="bg1"/>
                </a:solidFill>
              </a:rPr>
              <a:t> p. </a:t>
            </a:r>
            <a:r>
              <a:rPr lang="cs-CZ" sz="2400">
                <a:solidFill>
                  <a:schemeClr val="bg1"/>
                </a:solidFill>
              </a:rPr>
              <a:t>– nevede k růstu vzruchu</a:t>
            </a:r>
          </a:p>
          <a:p>
            <a:r>
              <a:rPr lang="cs-CZ" sz="2400" b="1">
                <a:solidFill>
                  <a:schemeClr val="bg1"/>
                </a:solidFill>
              </a:rPr>
              <a:t>podprahový p.</a:t>
            </a:r>
            <a:r>
              <a:rPr lang="cs-CZ" sz="2400">
                <a:solidFill>
                  <a:schemeClr val="bg1"/>
                </a:solidFill>
              </a:rPr>
              <a:t> – vzruch nevzniká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627D7DB6-9FED-0FA8-0D52-DB5406BA8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" b="6598"/>
          <a:stretch/>
        </p:blipFill>
        <p:spPr bwMode="auto">
          <a:xfrm>
            <a:off x="6209143" y="2500887"/>
            <a:ext cx="5442733" cy="3691811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099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391" y="869928"/>
            <a:ext cx="10469217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mnohobuněčný organismus je </a:t>
            </a:r>
            <a:r>
              <a:rPr lang="cs-CZ" b="1" dirty="0">
                <a:solidFill>
                  <a:schemeClr val="bg1"/>
                </a:solidFill>
              </a:rPr>
              <a:t>výkonnější </a:t>
            </a:r>
            <a:r>
              <a:rPr lang="cs-CZ" dirty="0">
                <a:solidFill>
                  <a:schemeClr val="bg1"/>
                </a:solidFill>
              </a:rPr>
              <a:t>forma života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95131" y="2677750"/>
            <a:ext cx="10469217" cy="279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lepší výkonnost</a:t>
            </a:r>
            <a:r>
              <a:rPr lang="cs-CZ" sz="2400" dirty="0">
                <a:solidFill>
                  <a:schemeClr val="bg1"/>
                </a:solidFill>
              </a:rPr>
              <a:t> za cenu vyšších nároků na </a:t>
            </a:r>
            <a:r>
              <a:rPr lang="cs-CZ" sz="2400" b="1" dirty="0">
                <a:solidFill>
                  <a:schemeClr val="bg1"/>
                </a:solidFill>
              </a:rPr>
              <a:t>homeostázu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</a:rPr>
              <a:t>(stálost vnitřního prostředí)</a:t>
            </a:r>
          </a:p>
          <a:p>
            <a:pPr>
              <a:lnSpc>
                <a:spcPct val="150000"/>
              </a:lnSpc>
            </a:pPr>
            <a:endParaRPr lang="cs-CZ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</a:rPr>
              <a:t>původní </a:t>
            </a:r>
            <a:r>
              <a:rPr lang="cs-CZ" sz="2400" b="1" dirty="0">
                <a:solidFill>
                  <a:schemeClr val="bg1"/>
                </a:solidFill>
              </a:rPr>
              <a:t>pramoře</a:t>
            </a:r>
            <a:r>
              <a:rPr lang="cs-CZ" sz="2400" dirty="0">
                <a:solidFill>
                  <a:schemeClr val="bg1"/>
                </a:solidFill>
              </a:rPr>
              <a:t> nahrazuje </a:t>
            </a:r>
            <a:r>
              <a:rPr lang="cs-CZ" sz="2400" b="1" dirty="0">
                <a:solidFill>
                  <a:schemeClr val="bg1"/>
                </a:solidFill>
              </a:rPr>
              <a:t>malé množství extracelulární tekutiny </a:t>
            </a:r>
            <a:r>
              <a:rPr lang="cs-CZ" sz="2400" dirty="0">
                <a:solidFill>
                  <a:schemeClr val="bg1"/>
                </a:solidFill>
              </a:rPr>
              <a:t>→ hrozí </a:t>
            </a:r>
            <a:r>
              <a:rPr lang="cs-CZ" sz="2400" b="1" dirty="0">
                <a:solidFill>
                  <a:schemeClr val="bg1"/>
                </a:solidFill>
              </a:rPr>
              <a:t>zamoření </a:t>
            </a:r>
            <a:r>
              <a:rPr lang="cs-CZ" sz="2400" dirty="0">
                <a:solidFill>
                  <a:schemeClr val="bg1"/>
                </a:solidFill>
              </a:rPr>
              <a:t>organismu</a:t>
            </a:r>
          </a:p>
        </p:txBody>
      </p:sp>
    </p:spTree>
    <p:extLst>
      <p:ext uri="{BB962C8B-B14F-4D97-AF65-F5344CB8AC3E}">
        <p14:creationId xmlns:p14="http://schemas.microsoft.com/office/powerpoint/2010/main" val="2258583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741" y="1057243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akční potenciál </a:t>
            </a:r>
            <a:r>
              <a:rPr lang="cs-CZ">
                <a:solidFill>
                  <a:schemeClr val="bg1"/>
                </a:solidFill>
              </a:rPr>
              <a:t>je elektrickým vyjádřením vzruchu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286195" y="2244782"/>
            <a:ext cx="120283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změna</a:t>
            </a:r>
            <a:r>
              <a:rPr lang="cs-CZ" sz="2400">
                <a:solidFill>
                  <a:schemeClr val="bg1"/>
                </a:solidFill>
              </a:rPr>
              <a:t> klidového membránového potenciálu vyvolána dostatečně silným podnětem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průběh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1. depolarizace – vstup Na</a:t>
            </a:r>
            <a:r>
              <a:rPr lang="cs-CZ" sz="2400" baseline="30000">
                <a:solidFill>
                  <a:schemeClr val="bg1"/>
                </a:solidFill>
              </a:rPr>
              <a:t>+</a:t>
            </a:r>
            <a:r>
              <a:rPr lang="cs-CZ" sz="2400">
                <a:solidFill>
                  <a:schemeClr val="bg1"/>
                </a:solidFill>
              </a:rPr>
              <a:t> do buňky</a:t>
            </a:r>
          </a:p>
          <a:p>
            <a:r>
              <a:rPr lang="cs-CZ" sz="2400">
                <a:solidFill>
                  <a:schemeClr val="bg1"/>
                </a:solidFill>
              </a:rPr>
              <a:t>2. repolarizace – výstup K</a:t>
            </a:r>
            <a:r>
              <a:rPr lang="cs-CZ" sz="2400" baseline="30000">
                <a:solidFill>
                  <a:schemeClr val="bg1"/>
                </a:solidFill>
              </a:rPr>
              <a:t>+</a:t>
            </a:r>
            <a:r>
              <a:rPr lang="cs-CZ" sz="2400">
                <a:solidFill>
                  <a:schemeClr val="bg1"/>
                </a:solidFill>
              </a:rPr>
              <a:t> z buňky</a:t>
            </a:r>
          </a:p>
          <a:p>
            <a:r>
              <a:rPr lang="cs-CZ" sz="2400">
                <a:solidFill>
                  <a:schemeClr val="bg1"/>
                </a:solidFill>
              </a:rPr>
              <a:t>3. návrat do KMP – činnost </a:t>
            </a:r>
            <a:r>
              <a:rPr lang="cs-CZ" sz="2400" err="1">
                <a:solidFill>
                  <a:schemeClr val="bg1"/>
                </a:solidFill>
              </a:rPr>
              <a:t>Na</a:t>
            </a:r>
            <a:r>
              <a:rPr lang="cs-CZ" sz="2400" baseline="30000" err="1">
                <a:solidFill>
                  <a:schemeClr val="bg1"/>
                </a:solidFill>
              </a:rPr>
              <a:t>+</a:t>
            </a:r>
            <a:r>
              <a:rPr lang="cs-CZ" sz="2400" err="1">
                <a:solidFill>
                  <a:schemeClr val="bg1"/>
                </a:solidFill>
              </a:rPr>
              <a:t>K</a:t>
            </a:r>
            <a:r>
              <a:rPr lang="cs-CZ" sz="2400" baseline="30000">
                <a:solidFill>
                  <a:schemeClr val="bg1"/>
                </a:solidFill>
              </a:rPr>
              <a:t>+</a:t>
            </a:r>
            <a:r>
              <a:rPr lang="cs-CZ" sz="2400">
                <a:solidFill>
                  <a:schemeClr val="bg1"/>
                </a:solidFill>
              </a:rPr>
              <a:t> pumpy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absolutní refrakterní fáze </a:t>
            </a:r>
            <a:r>
              <a:rPr lang="cs-CZ" sz="2400">
                <a:solidFill>
                  <a:schemeClr val="bg1"/>
                </a:solidFill>
              </a:rPr>
              <a:t>– do 1/3 repolarizace – nemožnost vyvolat další vzruch</a:t>
            </a:r>
          </a:p>
          <a:p>
            <a:r>
              <a:rPr lang="cs-CZ" sz="2400" b="1">
                <a:solidFill>
                  <a:schemeClr val="bg1"/>
                </a:solidFill>
              </a:rPr>
              <a:t>relativní refrakterní fáze – </a:t>
            </a:r>
            <a:r>
              <a:rPr lang="cs-CZ" sz="2400">
                <a:solidFill>
                  <a:schemeClr val="bg1"/>
                </a:solidFill>
              </a:rPr>
              <a:t>vzruch vyvolá jen </a:t>
            </a:r>
            <a:r>
              <a:rPr lang="cs-CZ" sz="2400" err="1">
                <a:solidFill>
                  <a:schemeClr val="bg1"/>
                </a:solidFill>
              </a:rPr>
              <a:t>nadprahový</a:t>
            </a:r>
            <a:r>
              <a:rPr lang="cs-CZ" sz="2400">
                <a:solidFill>
                  <a:schemeClr val="bg1"/>
                </a:solidFill>
              </a:rPr>
              <a:t> podnět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58370" name="Picture 2" descr="Axon: Akční potenciál">
            <a:extLst>
              <a:ext uri="{FF2B5EF4-FFF2-40B4-BE49-F238E27FC236}">
                <a16:creationId xmlns:a16="http://schemas.microsoft.com/office/drawing/2014/main" id="{91A1F665-4B5C-C2C1-E351-45E4F33D8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626" y="2767202"/>
            <a:ext cx="4871964" cy="27195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88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607" y="542383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V nervu se vzruch šíří </a:t>
            </a:r>
            <a:r>
              <a:rPr lang="cs-CZ" b="1">
                <a:solidFill>
                  <a:schemeClr val="bg1"/>
                </a:solidFill>
              </a:rPr>
              <a:t>velice rychle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73994" y="2923044"/>
            <a:ext cx="120283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bez dekrementu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„plamen po zápalné šňůře“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myelinová pochva</a:t>
            </a:r>
            <a:r>
              <a:rPr lang="cs-CZ" sz="2400">
                <a:solidFill>
                  <a:schemeClr val="bg1"/>
                </a:solidFill>
              </a:rPr>
              <a:t> – přeskakování vzruchu po Ranvierových zářezech – </a:t>
            </a:r>
            <a:r>
              <a:rPr lang="cs-CZ" sz="2400" err="1">
                <a:solidFill>
                  <a:schemeClr val="bg1"/>
                </a:solidFill>
              </a:rPr>
              <a:t>saltatorní</a:t>
            </a:r>
            <a:r>
              <a:rPr lang="cs-CZ" sz="2400">
                <a:solidFill>
                  <a:schemeClr val="bg1"/>
                </a:solidFill>
              </a:rPr>
              <a:t> šíření vzruchu  - až 120 m/s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err="1">
                <a:solidFill>
                  <a:schemeClr val="bg1"/>
                </a:solidFill>
              </a:rPr>
              <a:t>nemyelinizovaná</a:t>
            </a:r>
            <a:r>
              <a:rPr lang="cs-CZ" sz="2400" b="1">
                <a:solidFill>
                  <a:schemeClr val="bg1"/>
                </a:solidFill>
              </a:rPr>
              <a:t> vlákna </a:t>
            </a:r>
            <a:r>
              <a:rPr lang="cs-CZ" sz="2400">
                <a:solidFill>
                  <a:schemeClr val="bg1"/>
                </a:solidFill>
              </a:rPr>
              <a:t>– pomalejší šíření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59394" name="Picture 2" descr="Struktura motorického neuronu. Anatomie neuronu mozku">
            <a:extLst>
              <a:ext uri="{FF2B5EF4-FFF2-40B4-BE49-F238E27FC236}">
                <a16:creationId xmlns:a16="http://schemas.microsoft.com/office/drawing/2014/main" id="{1E701581-48D3-74D9-15B3-22CF738AB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9"/>
          <a:stretch/>
        </p:blipFill>
        <p:spPr bwMode="auto">
          <a:xfrm>
            <a:off x="7315200" y="1931182"/>
            <a:ext cx="4122160" cy="230400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962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902601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přenos vzruchu mezi neurony je řešen v </a:t>
            </a:r>
            <a:r>
              <a:rPr lang="cs-CZ" b="1">
                <a:solidFill>
                  <a:schemeClr val="bg1"/>
                </a:solidFill>
              </a:rPr>
              <a:t>synapsích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236685" y="2278808"/>
            <a:ext cx="661438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presynaptická membrána</a:t>
            </a:r>
            <a:r>
              <a:rPr lang="cs-CZ" sz="2400">
                <a:solidFill>
                  <a:schemeClr val="bg1"/>
                </a:solidFill>
              </a:rPr>
              <a:t> – synaptické váčky s mediátorem (acetylcholin, dopamin, noradrenalin, GABA, histamin)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synaptická štěrbina</a:t>
            </a:r>
            <a:r>
              <a:rPr lang="cs-CZ" sz="2400">
                <a:solidFill>
                  <a:schemeClr val="bg1"/>
                </a:solidFill>
              </a:rPr>
              <a:t> – 20nm, difuze obsahu váčků k membráně dalšího neuronu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postsynaptická membrána </a:t>
            </a:r>
            <a:r>
              <a:rPr lang="cs-CZ" sz="2400">
                <a:solidFill>
                  <a:schemeClr val="bg1"/>
                </a:solidFill>
              </a:rPr>
              <a:t> – navázání mediátoru na receptor → vznik vzruchu x inhibice vzruchu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endParaRPr lang="cs-CZ" sz="2400" b="1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60420" name="Picture 4" descr="Axon: Synapse">
            <a:extLst>
              <a:ext uri="{FF2B5EF4-FFF2-40B4-BE49-F238E27FC236}">
                <a16:creationId xmlns:a16="http://schemas.microsoft.com/office/drawing/2014/main" id="{0049D40B-4E85-6788-533F-2222D06AC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072" y="2278808"/>
            <a:ext cx="4772891" cy="363768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202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902601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ostatní buňky na podráždění </a:t>
            </a:r>
            <a:r>
              <a:rPr lang="cs-CZ" b="1">
                <a:solidFill>
                  <a:schemeClr val="bg1"/>
                </a:solidFill>
              </a:rPr>
              <a:t>také reagují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31450" y="2585441"/>
            <a:ext cx="93641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místní podráždění – vývojový předchůdce AP</a:t>
            </a:r>
          </a:p>
          <a:p>
            <a:r>
              <a:rPr lang="cs-CZ" sz="2400" b="1">
                <a:solidFill>
                  <a:schemeClr val="bg1"/>
                </a:solidFill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	</a:t>
            </a:r>
            <a:r>
              <a:rPr lang="cs-CZ" sz="2400">
                <a:solidFill>
                  <a:schemeClr val="bg1"/>
                </a:solidFill>
              </a:rPr>
              <a:t>na malou vzdálenost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s dekrementem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velikost dle intenzity podnětu (ne vše nebo nic)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není žádná refrakterní fáze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není AP, jen malá změna MP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endParaRPr lang="cs-CZ" sz="2400" b="1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30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902601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sval</a:t>
            </a:r>
            <a:r>
              <a:rPr lang="cs-CZ">
                <a:solidFill>
                  <a:schemeClr val="bg1"/>
                </a:solidFill>
              </a:rPr>
              <a:t> zprostředkovává pohyb organismu</a:t>
            </a:r>
            <a:endParaRPr lang="cs-CZ" b="1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05461" y="1882691"/>
            <a:ext cx="936410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vlastnosti: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dráždivost </a:t>
            </a:r>
            <a:r>
              <a:rPr lang="cs-CZ" sz="2400">
                <a:solidFill>
                  <a:schemeClr val="bg1"/>
                </a:solidFill>
              </a:rPr>
              <a:t>excitabilita</a:t>
            </a:r>
          </a:p>
          <a:p>
            <a:r>
              <a:rPr lang="cs-CZ" sz="2400" b="1">
                <a:solidFill>
                  <a:schemeClr val="bg1"/>
                </a:solidFill>
              </a:rPr>
              <a:t>stažlivost </a:t>
            </a:r>
            <a:r>
              <a:rPr lang="cs-CZ" sz="2400">
                <a:solidFill>
                  <a:schemeClr val="bg1"/>
                </a:solidFill>
              </a:rPr>
              <a:t>kontraktilita</a:t>
            </a:r>
          </a:p>
          <a:p>
            <a:r>
              <a:rPr lang="cs-CZ" sz="2400" b="1">
                <a:solidFill>
                  <a:schemeClr val="bg1"/>
                </a:solidFill>
              </a:rPr>
              <a:t>protažitelnost </a:t>
            </a:r>
            <a:r>
              <a:rPr lang="cs-CZ" sz="2400" err="1">
                <a:solidFill>
                  <a:schemeClr val="bg1"/>
                </a:solidFill>
              </a:rPr>
              <a:t>extenzibilita</a:t>
            </a:r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pružnost </a:t>
            </a:r>
            <a:r>
              <a:rPr lang="cs-CZ" sz="2400">
                <a:solidFill>
                  <a:schemeClr val="bg1"/>
                </a:solidFill>
              </a:rPr>
              <a:t>elasticita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sval </a:t>
            </a:r>
            <a:r>
              <a:rPr lang="cs-CZ" sz="2400" b="1">
                <a:solidFill>
                  <a:schemeClr val="bg1"/>
                </a:solidFill>
              </a:rPr>
              <a:t>hladký</a:t>
            </a:r>
          </a:p>
          <a:p>
            <a:r>
              <a:rPr lang="cs-CZ" sz="2400">
                <a:solidFill>
                  <a:schemeClr val="bg1"/>
                </a:solidFill>
              </a:rPr>
              <a:t>sval příčně </a:t>
            </a:r>
            <a:r>
              <a:rPr lang="cs-CZ" sz="2400" b="1">
                <a:solidFill>
                  <a:schemeClr val="bg1"/>
                </a:solidFill>
              </a:rPr>
              <a:t>pruhovaný</a:t>
            </a:r>
            <a:r>
              <a:rPr lang="cs-CZ" sz="2400">
                <a:solidFill>
                  <a:schemeClr val="bg1"/>
                </a:solidFill>
              </a:rPr>
              <a:t> (kosterní, srdeční)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cytoplazma (</a:t>
            </a:r>
            <a:r>
              <a:rPr lang="cs-CZ" sz="2400" b="1">
                <a:solidFill>
                  <a:schemeClr val="bg1"/>
                </a:solidFill>
              </a:rPr>
              <a:t>sarkoplazma</a:t>
            </a:r>
            <a:r>
              <a:rPr lang="cs-CZ" sz="2400">
                <a:solidFill>
                  <a:schemeClr val="bg1"/>
                </a:solidFill>
              </a:rPr>
              <a:t>) je diferencována v myofibrily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61442" name="Picture 2" descr="Štruktúra svalového vlákna a detail sarkoméry">
            <a:extLst>
              <a:ext uri="{FF2B5EF4-FFF2-40B4-BE49-F238E27FC236}">
                <a16:creationId xmlns:a16="http://schemas.microsoft.com/office/drawing/2014/main" id="{D52F3B39-A6FF-CC49-9D48-F8B708A91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74" y="1775115"/>
            <a:ext cx="4645118" cy="365778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348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Svalová tkáň Anatomie II.. - ppt stáhnout">
            <a:extLst>
              <a:ext uri="{FF2B5EF4-FFF2-40B4-BE49-F238E27FC236}">
                <a16:creationId xmlns:a16="http://schemas.microsoft.com/office/drawing/2014/main" id="{10D1A5B7-6D28-622A-0304-9A9FF11F32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122" y="5077"/>
            <a:ext cx="9130459" cy="684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01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902601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hladká svalovina nemá </a:t>
            </a:r>
            <a:r>
              <a:rPr lang="cs-CZ">
                <a:solidFill>
                  <a:schemeClr val="bg1"/>
                </a:solidFill>
              </a:rPr>
              <a:t>příčné pruhování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40505" y="2661622"/>
            <a:ext cx="93641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vřetenovitý tvar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uprostřed jádro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podélně orientované myofibrily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kontrakce pomalá, ale vydatná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duté orgány, kůže, oko, pouzdro sleziny, cévy</a:t>
            </a:r>
          </a:p>
        </p:txBody>
      </p:sp>
      <p:pic>
        <p:nvPicPr>
          <p:cNvPr id="62466" name="Picture 2" descr="Elektronická učebnice - ELUC">
            <a:extLst>
              <a:ext uri="{FF2B5EF4-FFF2-40B4-BE49-F238E27FC236}">
                <a16:creationId xmlns:a16="http://schemas.microsoft.com/office/drawing/2014/main" id="{CE97BD72-3103-2C00-426E-2C9D4E5C4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021" y="2661622"/>
            <a:ext cx="3721474" cy="274432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202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902601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kosterní svalovina má </a:t>
            </a:r>
            <a:r>
              <a:rPr lang="cs-CZ">
                <a:solidFill>
                  <a:schemeClr val="bg1"/>
                </a:solidFill>
              </a:rPr>
              <a:t>příčné pruhování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53952" y="2244763"/>
            <a:ext cx="45231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velikost až 15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světlé a tmavé pruhy myofibril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světlý proužek – </a:t>
            </a:r>
            <a:r>
              <a:rPr lang="cs-CZ" sz="2400" b="1">
                <a:solidFill>
                  <a:schemeClr val="bg1"/>
                </a:solidFill>
              </a:rPr>
              <a:t>aktin</a:t>
            </a:r>
            <a:r>
              <a:rPr lang="cs-CZ" sz="2400">
                <a:solidFill>
                  <a:schemeClr val="bg1"/>
                </a:solidFill>
              </a:rPr>
              <a:t> zakotven v </a:t>
            </a:r>
            <a:r>
              <a:rPr lang="cs-CZ" sz="2400" b="1">
                <a:solidFill>
                  <a:schemeClr val="bg1"/>
                </a:solidFill>
              </a:rPr>
              <a:t>Z linii </a:t>
            </a:r>
            <a:r>
              <a:rPr lang="cs-CZ" sz="2400">
                <a:solidFill>
                  <a:schemeClr val="bg1"/>
                </a:solidFill>
              </a:rPr>
              <a:t>a volný konec se zasouvá do tmavého proužku – </a:t>
            </a:r>
            <a:r>
              <a:rPr lang="cs-CZ" sz="2400" b="1">
                <a:solidFill>
                  <a:schemeClr val="bg1"/>
                </a:solidFill>
              </a:rPr>
              <a:t>myozinu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úsek mezi Z-liniemi  - </a:t>
            </a:r>
            <a:r>
              <a:rPr lang="cs-CZ" sz="2400" b="1" err="1">
                <a:solidFill>
                  <a:schemeClr val="bg1"/>
                </a:solidFill>
              </a:rPr>
              <a:t>sarkomera</a:t>
            </a:r>
            <a:endParaRPr lang="cs-CZ" sz="2400" b="1">
              <a:solidFill>
                <a:schemeClr val="bg1"/>
              </a:solidFill>
            </a:endParaRPr>
          </a:p>
        </p:txBody>
      </p:sp>
      <p:pic>
        <p:nvPicPr>
          <p:cNvPr id="64514" name="Picture 2" descr="myosin – Store medisinske leksikon">
            <a:extLst>
              <a:ext uri="{FF2B5EF4-FFF2-40B4-BE49-F238E27FC236}">
                <a16:creationId xmlns:a16="http://schemas.microsoft.com/office/drawing/2014/main" id="{979153FA-9855-91F8-193D-91E0BC92C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606" y="2441762"/>
            <a:ext cx="5933408" cy="310515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681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902601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srdeční svalovina má také </a:t>
            </a:r>
            <a:r>
              <a:rPr lang="cs-CZ">
                <a:solidFill>
                  <a:schemeClr val="bg1"/>
                </a:solidFill>
              </a:rPr>
              <a:t>příčné pruhování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88117" y="2476396"/>
            <a:ext cx="76168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jiné uspořádání svalových vláken – buňky jsou propojeny (soubuní)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>
                <a:solidFill>
                  <a:schemeClr val="bg1"/>
                </a:solidFill>
              </a:rPr>
              <a:t>do tvaru Y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součástí je i </a:t>
            </a:r>
            <a:r>
              <a:rPr lang="cs-CZ" sz="2400" b="1">
                <a:solidFill>
                  <a:schemeClr val="bg1"/>
                </a:solidFill>
              </a:rPr>
              <a:t>převodní systém srdeční</a:t>
            </a:r>
            <a:r>
              <a:rPr lang="cs-CZ" sz="2400">
                <a:solidFill>
                  <a:schemeClr val="bg1"/>
                </a:solidFill>
              </a:rPr>
              <a:t> – je schopen samostatně generovat </a:t>
            </a:r>
            <a:r>
              <a:rPr lang="cs-CZ" sz="2400" b="1">
                <a:solidFill>
                  <a:schemeClr val="bg1"/>
                </a:solidFill>
              </a:rPr>
              <a:t>vzruchy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sinoatriální uzel, atrioventrikulární uzel, </a:t>
            </a:r>
            <a:r>
              <a:rPr lang="cs-CZ" sz="2400" dirty="0" err="1">
                <a:solidFill>
                  <a:schemeClr val="bg1"/>
                </a:solidFill>
              </a:rPr>
              <a:t>Tawarova</a:t>
            </a:r>
            <a:r>
              <a:rPr lang="cs-CZ" sz="2400" dirty="0">
                <a:solidFill>
                  <a:schemeClr val="bg1"/>
                </a:solidFill>
              </a:rPr>
              <a:t> raménka, Purkyňova vlákna</a:t>
            </a:r>
          </a:p>
          <a:p>
            <a:endParaRPr lang="cs-CZ" sz="2400" b="1">
              <a:solidFill>
                <a:schemeClr val="bg1"/>
              </a:solidFill>
            </a:endParaRPr>
          </a:p>
        </p:txBody>
      </p:sp>
      <p:pic>
        <p:nvPicPr>
          <p:cNvPr id="65538" name="Picture 2" descr="Elektronická učebnice - ELUC">
            <a:extLst>
              <a:ext uri="{FF2B5EF4-FFF2-40B4-BE49-F238E27FC236}">
                <a16:creationId xmlns:a16="http://schemas.microsoft.com/office/drawing/2014/main" id="{C951D28D-EE61-0EC2-C2BF-E7EBCBC4B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112" y="1882691"/>
            <a:ext cx="2790825" cy="401002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680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902601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také kosterní sval je schopen  tvorby </a:t>
            </a:r>
            <a:r>
              <a:rPr lang="cs-CZ" b="1">
                <a:solidFill>
                  <a:schemeClr val="bg1"/>
                </a:solidFill>
              </a:rPr>
              <a:t>akčního potenciálu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1205282" y="2896946"/>
            <a:ext cx="93641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rozdíl oproti nervovému AP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KMP je -90mV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AP trvá déle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je pomalejší (5m/s)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delší absolutní refrakterní fáze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repolarizace je pomalejší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tvar je stejný</a:t>
            </a:r>
          </a:p>
        </p:txBody>
      </p:sp>
      <p:pic>
        <p:nvPicPr>
          <p:cNvPr id="4" name="Picture 2" descr="Axon: Akční potenciál">
            <a:extLst>
              <a:ext uri="{FF2B5EF4-FFF2-40B4-BE49-F238E27FC236}">
                <a16:creationId xmlns:a16="http://schemas.microsoft.com/office/drawing/2014/main" id="{92B427C9-7A80-EE1D-F1C4-2DC411404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626" y="2767202"/>
            <a:ext cx="4871964" cy="27195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29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769" y="624984"/>
            <a:ext cx="10747513" cy="98009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</a:rPr>
              <a:t>lidské tělo = dokonalá skládačka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21635" y="1842864"/>
            <a:ext cx="10747513" cy="390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</a:rPr>
              <a:t>dílek = živočišná </a:t>
            </a:r>
            <a:r>
              <a:rPr lang="cs-CZ" sz="2400" b="1" dirty="0">
                <a:solidFill>
                  <a:schemeClr val="bg1"/>
                </a:solidFill>
              </a:rPr>
              <a:t>buňka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</a:rPr>
              <a:t>soubor buněk = </a:t>
            </a:r>
            <a:r>
              <a:rPr lang="cs-CZ" sz="2400" b="1" dirty="0">
                <a:solidFill>
                  <a:schemeClr val="bg1"/>
                </a:solidFill>
              </a:rPr>
              <a:t>tkáň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</a:rPr>
              <a:t>soubor tkání = </a:t>
            </a:r>
            <a:r>
              <a:rPr lang="cs-CZ" sz="2400" b="1" dirty="0">
                <a:solidFill>
                  <a:schemeClr val="bg1"/>
                </a:solidFill>
              </a:rPr>
              <a:t>orgán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</a:rPr>
              <a:t>soubor orgánů = funkční systém (</a:t>
            </a:r>
            <a:r>
              <a:rPr lang="cs-CZ" sz="2400" b="1" dirty="0">
                <a:solidFill>
                  <a:schemeClr val="bg1"/>
                </a:solidFill>
              </a:rPr>
              <a:t>lidské tělo</a:t>
            </a:r>
            <a:r>
              <a:rPr lang="cs-CZ" sz="2400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cs-CZ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</a:rPr>
              <a:t>lékařská fyziologie se zabývá zkoumáním a vysvětlováním </a:t>
            </a:r>
            <a:r>
              <a:rPr lang="cs-CZ" sz="2400" b="1" dirty="0">
                <a:solidFill>
                  <a:schemeClr val="bg1"/>
                </a:solidFill>
              </a:rPr>
              <a:t>životních funkcí </a:t>
            </a:r>
            <a:r>
              <a:rPr lang="cs-CZ" sz="2400" dirty="0">
                <a:solidFill>
                  <a:schemeClr val="bg1"/>
                </a:solidFill>
              </a:rPr>
              <a:t>lidského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organismu a </a:t>
            </a:r>
            <a:r>
              <a:rPr lang="cs-CZ" sz="2400" b="1" dirty="0">
                <a:solidFill>
                  <a:schemeClr val="bg1"/>
                </a:solidFill>
              </a:rPr>
              <a:t>udržováním homeostázy</a:t>
            </a:r>
          </a:p>
        </p:txBody>
      </p:sp>
    </p:spTree>
    <p:extLst>
      <p:ext uri="{BB962C8B-B14F-4D97-AF65-F5344CB8AC3E}">
        <p14:creationId xmlns:p14="http://schemas.microsoft.com/office/powerpoint/2010/main" val="3411796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902601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kontrakce </a:t>
            </a:r>
            <a:r>
              <a:rPr lang="cs-CZ">
                <a:solidFill>
                  <a:schemeClr val="bg1"/>
                </a:solidFill>
              </a:rPr>
              <a:t>svalového vlákna je následkem </a:t>
            </a:r>
            <a:r>
              <a:rPr lang="cs-CZ" b="1">
                <a:solidFill>
                  <a:schemeClr val="bg1"/>
                </a:solidFill>
              </a:rPr>
              <a:t>vzruchu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83406" y="2997799"/>
            <a:ext cx="93641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AP na sarkolemě → </a:t>
            </a:r>
            <a:r>
              <a:rPr lang="cs-CZ" sz="2400" b="1">
                <a:solidFill>
                  <a:schemeClr val="bg1"/>
                </a:solidFill>
              </a:rPr>
              <a:t>otevření Ca</a:t>
            </a:r>
            <a:r>
              <a:rPr lang="cs-CZ" sz="2400" b="1" baseline="30000">
                <a:solidFill>
                  <a:schemeClr val="bg1"/>
                </a:solidFill>
              </a:rPr>
              <a:t>2+</a:t>
            </a:r>
            <a:r>
              <a:rPr lang="cs-CZ" sz="2400" b="1">
                <a:solidFill>
                  <a:schemeClr val="bg1"/>
                </a:solidFill>
              </a:rPr>
              <a:t> kanálů </a:t>
            </a:r>
            <a:r>
              <a:rPr lang="cs-CZ" sz="2400">
                <a:solidFill>
                  <a:schemeClr val="bg1"/>
                </a:solidFill>
              </a:rPr>
              <a:t>na retikulu → vyplavení Ca</a:t>
            </a:r>
            <a:r>
              <a:rPr lang="cs-CZ" sz="2400" baseline="30000">
                <a:solidFill>
                  <a:schemeClr val="bg1"/>
                </a:solidFill>
              </a:rPr>
              <a:t>2+ </a:t>
            </a:r>
            <a:r>
              <a:rPr lang="cs-CZ" sz="2400">
                <a:solidFill>
                  <a:schemeClr val="bg1"/>
                </a:solidFill>
              </a:rPr>
              <a:t>iontů (spotřeba ATP!)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aktin</a:t>
            </a:r>
            <a:r>
              <a:rPr lang="cs-CZ" sz="2400">
                <a:solidFill>
                  <a:schemeClr val="bg1"/>
                </a:solidFill>
              </a:rPr>
              <a:t> se zasouvá do </a:t>
            </a:r>
            <a:r>
              <a:rPr lang="cs-CZ" sz="2400" b="1">
                <a:solidFill>
                  <a:schemeClr val="bg1"/>
                </a:solidFill>
              </a:rPr>
              <a:t>myozinu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i při relaxaci pracuje vápníková pumpa – spotřeba ATP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endParaRPr lang="cs-CZ" sz="2400" b="1">
              <a:solidFill>
                <a:schemeClr val="bg1"/>
              </a:solidFill>
            </a:endParaRPr>
          </a:p>
          <a:p>
            <a:endParaRPr lang="cs-CZ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46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805" y="236972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síla stahu </a:t>
            </a:r>
            <a:r>
              <a:rPr lang="cs-CZ">
                <a:solidFill>
                  <a:schemeClr val="bg1"/>
                </a:solidFill>
              </a:rPr>
              <a:t>závisí na množství podnětů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09682" y="1377429"/>
            <a:ext cx="936410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svalová síla, odpovídající 1 AP </a:t>
            </a:r>
            <a:r>
              <a:rPr lang="cs-CZ" sz="2400" b="1">
                <a:solidFill>
                  <a:schemeClr val="bg1"/>
                </a:solidFill>
              </a:rPr>
              <a:t>je vždy stejná</a:t>
            </a:r>
          </a:p>
          <a:p>
            <a:r>
              <a:rPr lang="cs-CZ" sz="2400">
                <a:solidFill>
                  <a:schemeClr val="bg1"/>
                </a:solidFill>
              </a:rPr>
              <a:t>o síle kontrakce rozhoduje: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	počet </a:t>
            </a:r>
            <a:r>
              <a:rPr lang="cs-CZ" sz="2400" b="1">
                <a:solidFill>
                  <a:schemeClr val="bg1"/>
                </a:solidFill>
              </a:rPr>
              <a:t>motorických jednotek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	</a:t>
            </a:r>
            <a:r>
              <a:rPr lang="cs-CZ" sz="2400" b="1">
                <a:solidFill>
                  <a:schemeClr val="bg1"/>
                </a:solidFill>
              </a:rPr>
              <a:t>frekvence AP </a:t>
            </a:r>
            <a:r>
              <a:rPr lang="cs-CZ" sz="2400">
                <a:solidFill>
                  <a:schemeClr val="bg1"/>
                </a:solidFill>
              </a:rPr>
              <a:t>- svalový stah </a:t>
            </a:r>
            <a:r>
              <a:rPr lang="cs-CZ" sz="2400" b="1">
                <a:solidFill>
                  <a:schemeClr val="bg1"/>
                </a:solidFill>
              </a:rPr>
              <a:t>nemá</a:t>
            </a:r>
            <a:r>
              <a:rPr lang="cs-CZ" sz="2400">
                <a:solidFill>
                  <a:schemeClr val="bg1"/>
                </a:solidFill>
              </a:rPr>
              <a:t> refrakterní fázi 	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		izolovaný svalový záškub v praxi neexistuje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kontrakce</a:t>
            </a:r>
            <a:r>
              <a:rPr lang="cs-CZ" sz="2400">
                <a:solidFill>
                  <a:schemeClr val="bg1"/>
                </a:solidFill>
              </a:rPr>
              <a:t> trvá </a:t>
            </a:r>
            <a:r>
              <a:rPr lang="cs-CZ" sz="2400" b="1">
                <a:solidFill>
                  <a:schemeClr val="bg1"/>
                </a:solidFill>
              </a:rPr>
              <a:t>déle</a:t>
            </a:r>
            <a:r>
              <a:rPr lang="cs-CZ" sz="2400">
                <a:solidFill>
                  <a:schemeClr val="bg1"/>
                </a:solidFill>
              </a:rPr>
              <a:t> než AP</a:t>
            </a:r>
          </a:p>
          <a:p>
            <a:r>
              <a:rPr lang="cs-CZ" sz="2400">
                <a:solidFill>
                  <a:schemeClr val="bg1"/>
                </a:solidFill>
              </a:rPr>
              <a:t> → možnost sumace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hladký tetanus</a:t>
            </a:r>
            <a:r>
              <a:rPr lang="cs-CZ" sz="2400">
                <a:solidFill>
                  <a:schemeClr val="bg1"/>
                </a:solidFill>
              </a:rPr>
              <a:t>  - další impuls</a:t>
            </a:r>
          </a:p>
          <a:p>
            <a:r>
              <a:rPr lang="cs-CZ" sz="2400">
                <a:solidFill>
                  <a:schemeClr val="bg1"/>
                </a:solidFill>
              </a:rPr>
              <a:t> přichází v době stahu 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 b="1">
              <a:solidFill>
                <a:schemeClr val="bg1"/>
              </a:solidFill>
            </a:endParaRPr>
          </a:p>
        </p:txBody>
      </p:sp>
      <p:pic>
        <p:nvPicPr>
          <p:cNvPr id="66562" name="Picture 2" descr="Kosterní svalovina - презентация онлайн">
            <a:extLst>
              <a:ext uri="{FF2B5EF4-FFF2-40B4-BE49-F238E27FC236}">
                <a16:creationId xmlns:a16="http://schemas.microsoft.com/office/drawing/2014/main" id="{495C2D22-3046-4DD4-5382-87FB0BDB9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7" b="18567"/>
          <a:stretch/>
        </p:blipFill>
        <p:spPr bwMode="auto">
          <a:xfrm>
            <a:off x="5392458" y="4101028"/>
            <a:ext cx="6637991" cy="252000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076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519359"/>
            <a:ext cx="11450096" cy="980090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myokard</a:t>
            </a:r>
            <a:r>
              <a:rPr lang="cs-CZ">
                <a:solidFill>
                  <a:schemeClr val="bg1"/>
                </a:solidFill>
              </a:rPr>
              <a:t> má specifický průběh AP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50023" y="2251488"/>
            <a:ext cx="47425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klidový potenciál -90mV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po klasické </a:t>
            </a:r>
            <a:r>
              <a:rPr lang="cs-CZ" sz="2400" b="1">
                <a:solidFill>
                  <a:schemeClr val="bg1"/>
                </a:solidFill>
              </a:rPr>
              <a:t>depolarizaci </a:t>
            </a:r>
            <a:r>
              <a:rPr lang="cs-CZ" sz="2400">
                <a:solidFill>
                  <a:schemeClr val="bg1"/>
                </a:solidFill>
              </a:rPr>
              <a:t>následuje časná </a:t>
            </a:r>
            <a:r>
              <a:rPr lang="cs-CZ" sz="2400" b="1">
                <a:solidFill>
                  <a:schemeClr val="bg1"/>
                </a:solidFill>
              </a:rPr>
              <a:t>krátká repolarizace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dlouhá </a:t>
            </a:r>
            <a:r>
              <a:rPr lang="cs-CZ" sz="2400" b="1">
                <a:solidFill>
                  <a:schemeClr val="bg1"/>
                </a:solidFill>
              </a:rPr>
              <a:t>fáze plató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pozdní, </a:t>
            </a:r>
            <a:r>
              <a:rPr lang="cs-CZ" sz="2400" b="1">
                <a:solidFill>
                  <a:schemeClr val="bg1"/>
                </a:solidFill>
              </a:rPr>
              <a:t>konečná repolarizace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dlouhá absolutní refrakterní fáze </a:t>
            </a:r>
            <a:r>
              <a:rPr lang="cs-CZ" sz="2400">
                <a:solidFill>
                  <a:schemeClr val="bg1"/>
                </a:solidFill>
              </a:rPr>
              <a:t>– ochrana myokardu před vysokou frekvencí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 b="1">
              <a:solidFill>
                <a:schemeClr val="bg1"/>
              </a:solidFill>
            </a:endParaRPr>
          </a:p>
        </p:txBody>
      </p:sp>
      <p:pic>
        <p:nvPicPr>
          <p:cNvPr id="1026" name="Picture 2" descr="Téma: Patofyziologie ischemické srdeční choroby « Tvorba a ověření  e-learningového prostředí pro integraci výuky preklinických a klinických  předmětů na LF a FZV UP Olomouc">
            <a:extLst>
              <a:ext uri="{FF2B5EF4-FFF2-40B4-BE49-F238E27FC236}">
                <a16:creationId xmlns:a16="http://schemas.microsoft.com/office/drawing/2014/main" id="{5D4F7CC5-F52F-1C10-32C8-42F9577E9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34" y="1760181"/>
            <a:ext cx="4876800" cy="443865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8378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594" y="1137924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převodní systém </a:t>
            </a:r>
            <a:r>
              <a:rPr lang="cs-CZ">
                <a:solidFill>
                  <a:schemeClr val="bg1"/>
                </a:solidFill>
              </a:rPr>
              <a:t>srdce má schopnost spontánní depolarizace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495751" y="2204422"/>
            <a:ext cx="50438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nižší KMP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není klidový</a:t>
            </a:r>
            <a:r>
              <a:rPr lang="cs-CZ" sz="2400">
                <a:solidFill>
                  <a:schemeClr val="bg1"/>
                </a:solidFill>
              </a:rPr>
              <a:t>, jeho hodnota se </a:t>
            </a:r>
            <a:r>
              <a:rPr lang="cs-CZ" sz="2400" b="1">
                <a:solidFill>
                  <a:schemeClr val="bg1"/>
                </a:solidFill>
              </a:rPr>
              <a:t>stále snižuje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pomalá depolarizace přechází v konečnou repolarizaci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chybí fáze plató a fáze časné repolarizace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bezprostředně</a:t>
            </a:r>
            <a:r>
              <a:rPr lang="cs-CZ" sz="2400">
                <a:solidFill>
                  <a:schemeClr val="bg1"/>
                </a:solidFill>
              </a:rPr>
              <a:t> po dosažení výchozí hodnoty KMP </a:t>
            </a:r>
            <a:r>
              <a:rPr lang="cs-CZ" sz="2400" b="1">
                <a:solidFill>
                  <a:schemeClr val="bg1"/>
                </a:solidFill>
              </a:rPr>
              <a:t>dochází opět k depolarizaci</a:t>
            </a:r>
          </a:p>
          <a:p>
            <a:endParaRPr lang="cs-CZ" sz="2400" b="1">
              <a:solidFill>
                <a:schemeClr val="bg1"/>
              </a:solidFill>
            </a:endParaRPr>
          </a:p>
        </p:txBody>
      </p:sp>
      <p:pic>
        <p:nvPicPr>
          <p:cNvPr id="2050" name="Picture 2" descr="Pacemaker potential - Wikipedia">
            <a:extLst>
              <a:ext uri="{FF2B5EF4-FFF2-40B4-BE49-F238E27FC236}">
                <a16:creationId xmlns:a16="http://schemas.microsoft.com/office/drawing/2014/main" id="{B8926C57-82C4-F613-8BF4-D57D0828F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2404387"/>
            <a:ext cx="5362575" cy="380072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8446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741" y="721065"/>
            <a:ext cx="11450096" cy="980090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srdeční frekvenci určuje SA uzel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34870" y="2486811"/>
            <a:ext cx="73400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všechny části </a:t>
            </a:r>
            <a:r>
              <a:rPr lang="cs-CZ" sz="2400">
                <a:solidFill>
                  <a:schemeClr val="bg1"/>
                </a:solidFill>
              </a:rPr>
              <a:t>převodního systému se spontánně depolarizují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SA</a:t>
            </a:r>
            <a:r>
              <a:rPr lang="cs-CZ" sz="2400">
                <a:solidFill>
                  <a:schemeClr val="bg1"/>
                </a:solidFill>
              </a:rPr>
              <a:t> probíhá spontánní depolarizace </a:t>
            </a:r>
            <a:r>
              <a:rPr lang="cs-CZ" sz="2400" b="1">
                <a:solidFill>
                  <a:schemeClr val="bg1"/>
                </a:solidFill>
              </a:rPr>
              <a:t>nejrychleji </a:t>
            </a:r>
            <a:r>
              <a:rPr lang="cs-CZ" sz="2400">
                <a:solidFill>
                  <a:schemeClr val="bg1"/>
                </a:solidFill>
              </a:rPr>
              <a:t>– cca 70/min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v případě poruchy SA přejímá </a:t>
            </a:r>
            <a:r>
              <a:rPr lang="cs-CZ" sz="2400" b="1">
                <a:solidFill>
                  <a:schemeClr val="bg1"/>
                </a:solidFill>
              </a:rPr>
              <a:t>úlohu pacemakeru AV </a:t>
            </a:r>
            <a:r>
              <a:rPr lang="cs-CZ" sz="2400">
                <a:solidFill>
                  <a:schemeClr val="bg1"/>
                </a:solidFill>
              </a:rPr>
              <a:t>uzel  (40-60/min)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endParaRPr lang="cs-CZ" sz="2400" b="1">
              <a:solidFill>
                <a:schemeClr val="bg1"/>
              </a:solidFill>
            </a:endParaRPr>
          </a:p>
        </p:txBody>
      </p:sp>
      <p:pic>
        <p:nvPicPr>
          <p:cNvPr id="68610" name="Picture 2" descr="Jak vzniká srdeční pulz a jakou roli při tom hrají jednotlivé ionty? -  Zeptejte se přírodovědců | Přírodovědci.cz">
            <a:extLst>
              <a:ext uri="{FF2B5EF4-FFF2-40B4-BE49-F238E27FC236}">
                <a16:creationId xmlns:a16="http://schemas.microsoft.com/office/drawing/2014/main" id="{8834CB05-6E7C-E46D-E17A-417C03868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6" b="-9596"/>
          <a:stretch/>
        </p:blipFill>
        <p:spPr bwMode="auto">
          <a:xfrm>
            <a:off x="8380038" y="2637423"/>
            <a:ext cx="2962275" cy="312420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946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52" y="2938182"/>
            <a:ext cx="11450096" cy="98163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000" b="1">
                <a:solidFill>
                  <a:schemeClr val="bg1"/>
                </a:solidFill>
              </a:rPr>
              <a:t>krev</a:t>
            </a:r>
          </a:p>
        </p:txBody>
      </p:sp>
    </p:spTree>
    <p:extLst>
      <p:ext uri="{BB962C8B-B14F-4D97-AF65-F5344CB8AC3E}">
        <p14:creationId xmlns:p14="http://schemas.microsoft.com/office/powerpoint/2010/main" val="12115604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911" y="586594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krev slouží </a:t>
            </a:r>
            <a:r>
              <a:rPr lang="cs-CZ" b="1">
                <a:solidFill>
                  <a:schemeClr val="bg1"/>
                </a:solidFill>
              </a:rPr>
              <a:t>nejenom</a:t>
            </a:r>
            <a:r>
              <a:rPr lang="cs-CZ">
                <a:solidFill>
                  <a:schemeClr val="bg1"/>
                </a:solidFill>
              </a:rPr>
              <a:t> k přenosu kyslíku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76918" y="2143911"/>
            <a:ext cx="1060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funkce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transportní – </a:t>
            </a:r>
            <a:r>
              <a:rPr lang="cs-CZ" sz="2400">
                <a:solidFill>
                  <a:schemeClr val="bg1"/>
                </a:solidFill>
              </a:rPr>
              <a:t>přivádí kyslík, živiny, hormony, vitaminy, odvádí CO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 a produkty metabolismu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regulační – </a:t>
            </a:r>
            <a:r>
              <a:rPr lang="cs-CZ" sz="2400">
                <a:solidFill>
                  <a:schemeClr val="bg1"/>
                </a:solidFill>
              </a:rPr>
              <a:t>udržování  stálého vnitřního prostředí – pH, ionty, izotermie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obranná – </a:t>
            </a:r>
            <a:r>
              <a:rPr lang="cs-CZ" sz="2400">
                <a:solidFill>
                  <a:schemeClr val="bg1"/>
                </a:solidFill>
              </a:rPr>
              <a:t>imunita  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zástava krvácení – </a:t>
            </a:r>
            <a:r>
              <a:rPr lang="cs-CZ" sz="2400">
                <a:solidFill>
                  <a:schemeClr val="bg1"/>
                </a:solidFill>
              </a:rPr>
              <a:t>obsahuje elementy, které sráží krev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endParaRPr lang="cs-CZ" sz="2400" b="1">
              <a:solidFill>
                <a:schemeClr val="bg1"/>
              </a:solidFill>
            </a:endParaRPr>
          </a:p>
        </p:txBody>
      </p:sp>
      <p:pic>
        <p:nvPicPr>
          <p:cNvPr id="69634" name="Picture 2" descr="Jak pomoci krvetvorbě">
            <a:extLst>
              <a:ext uri="{FF2B5EF4-FFF2-40B4-BE49-F238E27FC236}">
                <a16:creationId xmlns:a16="http://schemas.microsoft.com/office/drawing/2014/main" id="{B3A03354-D160-D24E-48B8-96845DFE7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113" y="4784348"/>
            <a:ext cx="2608123" cy="1739991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881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911" y="586594"/>
            <a:ext cx="11450096" cy="980090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krev = buňky + plazma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1037429" y="2654900"/>
            <a:ext cx="1060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objem cirkulující krve 	 </a:t>
            </a:r>
            <a:r>
              <a:rPr lang="cs-CZ" sz="2400" b="1" dirty="0">
                <a:solidFill>
                  <a:srgbClr val="C00000"/>
                </a:solidFill>
              </a:rPr>
              <a:t>4,5-6 litrů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hematokrit – poměr objemu krevních elementů k plazmě 	</a:t>
            </a:r>
            <a:r>
              <a:rPr lang="cs-CZ" sz="2400" b="1" dirty="0">
                <a:solidFill>
                  <a:srgbClr val="C00000"/>
                </a:solidFill>
              </a:rPr>
              <a:t>35-49%</a:t>
            </a:r>
          </a:p>
          <a:p>
            <a:endParaRPr lang="cs-CZ" sz="2400" b="1" dirty="0">
              <a:solidFill>
                <a:srgbClr val="C00000"/>
              </a:solidFill>
            </a:endParaRPr>
          </a:p>
          <a:p>
            <a:endParaRPr lang="cs-CZ" sz="2400" b="1" dirty="0">
              <a:solidFill>
                <a:srgbClr val="C00000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červené krvinky</a:t>
            </a:r>
            <a:r>
              <a:rPr lang="cs-CZ" sz="2400" b="1" dirty="0">
                <a:solidFill>
                  <a:srgbClr val="C00000"/>
                </a:solidFill>
              </a:rPr>
              <a:t>	3,8 – 5,3 . 10</a:t>
            </a:r>
            <a:r>
              <a:rPr lang="cs-CZ" sz="2400" b="1" baseline="30000" dirty="0">
                <a:solidFill>
                  <a:srgbClr val="C00000"/>
                </a:solidFill>
              </a:rPr>
              <a:t>12</a:t>
            </a:r>
            <a:r>
              <a:rPr lang="cs-CZ" sz="2400" b="1" dirty="0">
                <a:solidFill>
                  <a:srgbClr val="C00000"/>
                </a:solidFill>
              </a:rPr>
              <a:t>/l </a:t>
            </a:r>
            <a:r>
              <a:rPr lang="cs-CZ" sz="2400" dirty="0">
                <a:solidFill>
                  <a:schemeClr val="bg1"/>
                </a:solidFill>
              </a:rPr>
              <a:t>transport O</a:t>
            </a:r>
            <a:r>
              <a:rPr lang="cs-CZ" sz="2400" baseline="-25000" dirty="0">
                <a:solidFill>
                  <a:schemeClr val="bg1"/>
                </a:solidFill>
              </a:rPr>
              <a:t>2</a:t>
            </a:r>
            <a:r>
              <a:rPr lang="cs-CZ" sz="2400" dirty="0">
                <a:solidFill>
                  <a:schemeClr val="bg1"/>
                </a:solidFill>
              </a:rPr>
              <a:t>, pufr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bílé krvinky</a:t>
            </a:r>
            <a:r>
              <a:rPr lang="cs-CZ" sz="2400" b="1" dirty="0">
                <a:solidFill>
                  <a:srgbClr val="C00000"/>
                </a:solidFill>
              </a:rPr>
              <a:t>		4-9.10</a:t>
            </a:r>
            <a:r>
              <a:rPr lang="cs-CZ" sz="2400" b="1" baseline="30000" dirty="0">
                <a:solidFill>
                  <a:srgbClr val="C00000"/>
                </a:solidFill>
              </a:rPr>
              <a:t>9</a:t>
            </a:r>
            <a:r>
              <a:rPr lang="cs-CZ" sz="2400" b="1" dirty="0">
                <a:solidFill>
                  <a:srgbClr val="C00000"/>
                </a:solidFill>
              </a:rPr>
              <a:t>/l </a:t>
            </a:r>
            <a:r>
              <a:rPr lang="cs-CZ" sz="2400" dirty="0">
                <a:solidFill>
                  <a:schemeClr val="bg1"/>
                </a:solidFill>
              </a:rPr>
              <a:t>imunita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krevní destičky</a:t>
            </a:r>
            <a:r>
              <a:rPr lang="cs-CZ" sz="2400" b="1" dirty="0">
                <a:solidFill>
                  <a:srgbClr val="C00000"/>
                </a:solidFill>
              </a:rPr>
              <a:t>	170-400 .10</a:t>
            </a:r>
            <a:r>
              <a:rPr lang="cs-CZ" sz="2400" b="1" baseline="30000" dirty="0">
                <a:solidFill>
                  <a:srgbClr val="C00000"/>
                </a:solidFill>
              </a:rPr>
              <a:t>9</a:t>
            </a:r>
            <a:r>
              <a:rPr lang="cs-CZ" sz="2400" b="1" dirty="0">
                <a:solidFill>
                  <a:srgbClr val="C00000"/>
                </a:solidFill>
              </a:rPr>
              <a:t>/l  </a:t>
            </a:r>
            <a:r>
              <a:rPr lang="cs-CZ" sz="2400" dirty="0">
                <a:solidFill>
                  <a:schemeClr val="bg1"/>
                </a:solidFill>
              </a:rPr>
              <a:t>zástava krvácení</a:t>
            </a:r>
          </a:p>
        </p:txBody>
      </p:sp>
      <p:pic>
        <p:nvPicPr>
          <p:cNvPr id="70658" name="Picture 2" descr="Medicina.cz - První český zdravotnický portál">
            <a:extLst>
              <a:ext uri="{FF2B5EF4-FFF2-40B4-BE49-F238E27FC236}">
                <a16:creationId xmlns:a16="http://schemas.microsoft.com/office/drawing/2014/main" id="{1F771D09-857D-DD01-6BDA-81EA55DCD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641" y="3990696"/>
            <a:ext cx="1868718" cy="250423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6859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911" y="586594"/>
            <a:ext cx="11450096" cy="980090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erytrocyt </a:t>
            </a:r>
            <a:r>
              <a:rPr lang="cs-CZ" b="1">
                <a:solidFill>
                  <a:schemeClr val="bg1"/>
                </a:solidFill>
              </a:rPr>
              <a:t>transportuje kyslík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1003811" y="2379236"/>
            <a:ext cx="106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bezjaderné bikonkávní disky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žijí </a:t>
            </a:r>
            <a:r>
              <a:rPr lang="cs-CZ" sz="2400" b="1" dirty="0">
                <a:solidFill>
                  <a:schemeClr val="bg1"/>
                </a:solidFill>
              </a:rPr>
              <a:t>120</a:t>
            </a:r>
            <a:r>
              <a:rPr lang="cs-CZ" sz="2400" dirty="0">
                <a:solidFill>
                  <a:schemeClr val="bg1"/>
                </a:solidFill>
              </a:rPr>
              <a:t> dní, tvorba řízena </a:t>
            </a:r>
            <a:r>
              <a:rPr lang="cs-CZ" sz="2400" b="1" dirty="0">
                <a:solidFill>
                  <a:schemeClr val="bg1"/>
                </a:solidFill>
              </a:rPr>
              <a:t>erytropoetinem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obsahují barvivo </a:t>
            </a:r>
            <a:r>
              <a:rPr lang="cs-CZ" sz="2400" b="1" dirty="0">
                <a:solidFill>
                  <a:schemeClr val="bg1"/>
                </a:solidFill>
              </a:rPr>
              <a:t>hemoglobin  </a:t>
            </a:r>
            <a:r>
              <a:rPr lang="cs-CZ" sz="2400" b="1" dirty="0">
                <a:solidFill>
                  <a:srgbClr val="C00000"/>
                </a:solidFill>
              </a:rPr>
              <a:t>120-170g/l</a:t>
            </a:r>
          </a:p>
          <a:p>
            <a:endParaRPr lang="cs-CZ" sz="2400" b="1" dirty="0">
              <a:solidFill>
                <a:srgbClr val="C00000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hemoglobin </a:t>
            </a:r>
            <a:r>
              <a:rPr lang="cs-CZ" sz="2400" dirty="0">
                <a:solidFill>
                  <a:schemeClr val="bg1"/>
                </a:solidFill>
              </a:rPr>
              <a:t>= hem (porfyrin+Fe</a:t>
            </a:r>
            <a:r>
              <a:rPr lang="cs-CZ" sz="2400" baseline="30000" dirty="0">
                <a:solidFill>
                  <a:schemeClr val="bg1"/>
                </a:solidFill>
              </a:rPr>
              <a:t>2+</a:t>
            </a:r>
            <a:r>
              <a:rPr lang="cs-CZ" sz="2400" dirty="0">
                <a:solidFill>
                  <a:schemeClr val="bg1"/>
                </a:solidFill>
              </a:rPr>
              <a:t>) + bílkovina globin x 4 (podjednotky)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zánik krvinky (slezina) → hem → bilirubin → žluč</a:t>
            </a:r>
          </a:p>
        </p:txBody>
      </p:sp>
      <p:pic>
        <p:nvPicPr>
          <p:cNvPr id="71682" name="Picture 2" descr="Hemoglobin Illustration Royalty Free SVG, Cliparts, Vectors, and Stock  Illustration. Image 66990046.">
            <a:extLst>
              <a:ext uri="{FF2B5EF4-FFF2-40B4-BE49-F238E27FC236}">
                <a16:creationId xmlns:a16="http://schemas.microsoft.com/office/drawing/2014/main" id="{A9206158-4BAE-D465-063C-DB6DA3205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0" b="272"/>
          <a:stretch/>
        </p:blipFill>
        <p:spPr bwMode="auto">
          <a:xfrm>
            <a:off x="7413625" y="1803553"/>
            <a:ext cx="4653217" cy="302400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Je pravda, že červené krvinky velbloudů a jelenů mají jiný ...">
            <a:extLst>
              <a:ext uri="{FF2B5EF4-FFF2-40B4-BE49-F238E27FC236}">
                <a16:creationId xmlns:a16="http://schemas.microsoft.com/office/drawing/2014/main" id="{F6163827-DBCA-F730-CDE9-8BB6FC7EE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123" y="5213709"/>
            <a:ext cx="2278704" cy="168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4325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039" y="862259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na hemoglobin se váže </a:t>
            </a:r>
            <a:r>
              <a:rPr lang="cs-CZ" b="1">
                <a:solidFill>
                  <a:schemeClr val="bg1"/>
                </a:solidFill>
              </a:rPr>
              <a:t>nejenom</a:t>
            </a:r>
            <a:r>
              <a:rPr lang="cs-CZ">
                <a:solidFill>
                  <a:schemeClr val="bg1"/>
                </a:solidFill>
              </a:rPr>
              <a:t> o</a:t>
            </a:r>
            <a:r>
              <a:rPr lang="cs-CZ" baseline="-25000">
                <a:solidFill>
                  <a:schemeClr val="bg1"/>
                </a:solidFill>
              </a:rPr>
              <a:t>2</a:t>
            </a:r>
            <a:r>
              <a:rPr lang="cs-CZ">
                <a:solidFill>
                  <a:schemeClr val="bg1"/>
                </a:solidFill>
              </a:rPr>
              <a:t> A CO</a:t>
            </a:r>
            <a:r>
              <a:rPr lang="cs-CZ" baseline="-25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1037428" y="2533878"/>
            <a:ext cx="1060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oxyhemoglobin</a:t>
            </a:r>
            <a:r>
              <a:rPr lang="cs-CZ" sz="2400">
                <a:solidFill>
                  <a:schemeClr val="bg1"/>
                </a:solidFill>
              </a:rPr>
              <a:t> – O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 se váže na Fe</a:t>
            </a:r>
            <a:r>
              <a:rPr lang="cs-CZ" sz="2400" baseline="30000">
                <a:solidFill>
                  <a:schemeClr val="bg1"/>
                </a:solidFill>
              </a:rPr>
              <a:t>2+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 err="1">
                <a:solidFill>
                  <a:schemeClr val="bg1"/>
                </a:solidFill>
              </a:rPr>
              <a:t>karbaminohemoglobin</a:t>
            </a:r>
            <a:r>
              <a:rPr lang="cs-CZ" sz="2400">
                <a:solidFill>
                  <a:schemeClr val="bg1"/>
                </a:solidFill>
              </a:rPr>
              <a:t>  - CO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 se váže na globin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 err="1">
                <a:solidFill>
                  <a:schemeClr val="bg1"/>
                </a:solidFill>
              </a:rPr>
              <a:t>karboxyhemoglobin</a:t>
            </a:r>
            <a:r>
              <a:rPr lang="cs-CZ" sz="2400">
                <a:solidFill>
                  <a:schemeClr val="bg1"/>
                </a:solidFill>
              </a:rPr>
              <a:t> – CO navázaný na globin – afinita je 200x větší než O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methemoglobin </a:t>
            </a:r>
            <a:r>
              <a:rPr lang="cs-CZ" sz="2400">
                <a:solidFill>
                  <a:schemeClr val="bg1"/>
                </a:solidFill>
              </a:rPr>
              <a:t>– Fe</a:t>
            </a:r>
            <a:r>
              <a:rPr lang="cs-CZ" sz="2400" baseline="30000">
                <a:solidFill>
                  <a:schemeClr val="bg1"/>
                </a:solidFill>
              </a:rPr>
              <a:t>2+ </a:t>
            </a:r>
            <a:r>
              <a:rPr lang="cs-CZ" sz="2400">
                <a:solidFill>
                  <a:schemeClr val="bg1"/>
                </a:solidFill>
              </a:rPr>
              <a:t>se mění na Fe</a:t>
            </a:r>
            <a:r>
              <a:rPr lang="cs-CZ" sz="2400" baseline="30000">
                <a:solidFill>
                  <a:schemeClr val="bg1"/>
                </a:solidFill>
              </a:rPr>
              <a:t>3+  </a:t>
            </a:r>
            <a:r>
              <a:rPr lang="cs-CZ" sz="2400">
                <a:solidFill>
                  <a:schemeClr val="bg1"/>
                </a:solidFill>
              </a:rPr>
              <a:t>působením dusíkatých látek</a:t>
            </a:r>
            <a:endParaRPr lang="cs-CZ" sz="24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68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0537" y="962694"/>
            <a:ext cx="10469217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živočišná buňka je </a:t>
            </a:r>
            <a:r>
              <a:rPr lang="cs-CZ" b="1" dirty="0">
                <a:solidFill>
                  <a:schemeClr val="bg1"/>
                </a:solidFill>
              </a:rPr>
              <a:t>dokonale</a:t>
            </a:r>
            <a:r>
              <a:rPr lang="cs-CZ" dirty="0">
                <a:solidFill>
                  <a:schemeClr val="bg1"/>
                </a:solidFill>
              </a:rPr>
              <a:t> organizovaná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1502291" y="3429000"/>
            <a:ext cx="5176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buňka</a:t>
            </a:r>
            <a:r>
              <a:rPr lang="cs-CZ" sz="2400" dirty="0">
                <a:solidFill>
                  <a:schemeClr val="bg1"/>
                </a:solidFill>
              </a:rPr>
              <a:t> = membrána + cytoplazma + jádro + organely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5058" name="Picture 2" descr="Stavba těl organismů :: Učíme se o přírodě">
            <a:extLst>
              <a:ext uri="{FF2B5EF4-FFF2-40B4-BE49-F238E27FC236}">
                <a16:creationId xmlns:a16="http://schemas.microsoft.com/office/drawing/2014/main" id="{C6AED182-07E2-0DD0-DED8-A61863EA1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26" y="1828800"/>
            <a:ext cx="4606128" cy="45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740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253" y="290759"/>
            <a:ext cx="114500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bílé krvinky</a:t>
            </a:r>
            <a:r>
              <a:rPr lang="cs-CZ">
                <a:solidFill>
                  <a:schemeClr val="bg1"/>
                </a:solidFill>
              </a:rPr>
              <a:t> plní imunologické úkoly  </a:t>
            </a:r>
            <a:endParaRPr lang="cs-CZ" baseline="-2500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50566" y="1942207"/>
            <a:ext cx="11193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leukocyty </a:t>
            </a:r>
            <a:r>
              <a:rPr lang="cs-CZ" sz="2400">
                <a:solidFill>
                  <a:schemeClr val="bg1"/>
                </a:solidFill>
              </a:rPr>
              <a:t>		</a:t>
            </a:r>
            <a:r>
              <a:rPr lang="cs-CZ" sz="2400" b="1">
                <a:solidFill>
                  <a:schemeClr val="bg1"/>
                </a:solidFill>
              </a:rPr>
              <a:t>granulocyty</a:t>
            </a:r>
            <a:r>
              <a:rPr lang="cs-CZ" sz="2400">
                <a:solidFill>
                  <a:schemeClr val="bg1"/>
                </a:solidFill>
              </a:rPr>
              <a:t> (PMN)		neutrofily, eozinofily, </a:t>
            </a:r>
            <a:r>
              <a:rPr lang="cs-CZ" sz="2400" err="1">
                <a:solidFill>
                  <a:schemeClr val="bg1"/>
                </a:solidFill>
              </a:rPr>
              <a:t>bazofily</a:t>
            </a:r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					</a:t>
            </a:r>
            <a:r>
              <a:rPr lang="cs-CZ" sz="2400" b="1">
                <a:solidFill>
                  <a:schemeClr val="bg1"/>
                </a:solidFill>
              </a:rPr>
              <a:t>agranulocyty</a:t>
            </a:r>
            <a:r>
              <a:rPr lang="cs-CZ" sz="2400">
                <a:solidFill>
                  <a:schemeClr val="bg1"/>
                </a:solidFill>
              </a:rPr>
              <a:t>				monocyty/makrofágy, lymfocyty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72706" name="Picture 2" descr="Bílé Krvinky Wbc Nebo Leukocyty Granulocyty Neutrofil Eozinofil Basofil  Agranulocyty — Stock Fotografie © AStepBioMed #649244072">
            <a:extLst>
              <a:ext uri="{FF2B5EF4-FFF2-40B4-BE49-F238E27FC236}">
                <a16:creationId xmlns:a16="http://schemas.microsoft.com/office/drawing/2014/main" id="{A073F156-0977-8215-655F-8973ED87E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" t="4698" r="16" b="16023"/>
          <a:stretch/>
        </p:blipFill>
        <p:spPr bwMode="auto">
          <a:xfrm>
            <a:off x="1597712" y="3039241"/>
            <a:ext cx="9468000" cy="352800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6055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240" y="835365"/>
            <a:ext cx="11450096" cy="980090"/>
          </a:xfrm>
        </p:spPr>
        <p:txBody>
          <a:bodyPr>
            <a:noAutofit/>
          </a:bodyPr>
          <a:lstStyle/>
          <a:p>
            <a:pPr algn="ctr"/>
            <a:r>
              <a:rPr lang="cs-CZ" sz="6600" b="1" baseline="-25000">
                <a:solidFill>
                  <a:schemeClr val="bg1"/>
                </a:solidFill>
              </a:rPr>
              <a:t>krevní destičky </a:t>
            </a:r>
            <a:r>
              <a:rPr lang="cs-CZ" sz="6600" baseline="-25000">
                <a:solidFill>
                  <a:schemeClr val="bg1"/>
                </a:solidFill>
              </a:rPr>
              <a:t>jsou bezjaderné úlomky cytoplazmy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594529" y="2580942"/>
            <a:ext cx="111935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pochází z obrovských buněk kostní dřeně (megakaryocytů)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dva typy granul 	</a:t>
            </a:r>
            <a:r>
              <a:rPr lang="cs-CZ" sz="2400" err="1">
                <a:solidFill>
                  <a:schemeClr val="bg1"/>
                </a:solidFill>
              </a:rPr>
              <a:t>denzní</a:t>
            </a:r>
            <a:r>
              <a:rPr lang="cs-CZ" sz="2400">
                <a:solidFill>
                  <a:schemeClr val="bg1"/>
                </a:solidFill>
              </a:rPr>
              <a:t> granule (nebílkovinný obsah)</a:t>
            </a:r>
          </a:p>
          <a:p>
            <a:r>
              <a:rPr lang="cs-CZ" sz="2400">
                <a:solidFill>
                  <a:schemeClr val="bg1"/>
                </a:solidFill>
              </a:rPr>
              <a:t>						alfa granule (srážlivé faktory, destičkový růstový faktor)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důležitá úloha při </a:t>
            </a:r>
            <a:r>
              <a:rPr lang="cs-CZ" sz="2400" b="1">
                <a:solidFill>
                  <a:schemeClr val="bg1"/>
                </a:solidFill>
              </a:rPr>
              <a:t>srážení krve</a:t>
            </a:r>
          </a:p>
        </p:txBody>
      </p:sp>
      <p:pic>
        <p:nvPicPr>
          <p:cNvPr id="5" name="Obrázek 4" descr="Obsah obrázku text, bezobratlý&#10;&#10;Popis byl vytvořen automaticky">
            <a:extLst>
              <a:ext uri="{FF2B5EF4-FFF2-40B4-BE49-F238E27FC236}">
                <a16:creationId xmlns:a16="http://schemas.microsoft.com/office/drawing/2014/main" id="{E36A3088-08E7-41F5-F4BE-4B67B0E87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136" y="4236699"/>
            <a:ext cx="6370711" cy="2369849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7644218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963" y="517997"/>
            <a:ext cx="11450096" cy="980090"/>
          </a:xfrm>
        </p:spPr>
        <p:txBody>
          <a:bodyPr>
            <a:noAutofit/>
          </a:bodyPr>
          <a:lstStyle/>
          <a:p>
            <a:pPr algn="ctr"/>
            <a:r>
              <a:rPr lang="cs-CZ" sz="6600" b="1" baseline="-25000">
                <a:solidFill>
                  <a:schemeClr val="bg1"/>
                </a:solidFill>
              </a:rPr>
              <a:t>krevní plazma </a:t>
            </a:r>
            <a:r>
              <a:rPr lang="cs-CZ" sz="6600" baseline="-25000">
                <a:solidFill>
                  <a:schemeClr val="bg1"/>
                </a:solidFill>
              </a:rPr>
              <a:t>je tekutá část krve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24524" y="2480089"/>
            <a:ext cx="111935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nažloutlá tekutina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92% vody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2,8-3,5 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6"/>
                </a:solidFill>
              </a:rPr>
              <a:t>pH 7,4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v klidu koaguluje → vzniká sérum (plazma-fibrinogen-srážlivé faktory)</a:t>
            </a:r>
          </a:p>
        </p:txBody>
      </p:sp>
      <p:pic>
        <p:nvPicPr>
          <p:cNvPr id="73730" name="Picture 2" descr="Krevní plazma jaké má složení? A co dárcovství plazmy? | Rehabilitace.info">
            <a:extLst>
              <a:ext uri="{FF2B5EF4-FFF2-40B4-BE49-F238E27FC236}">
                <a16:creationId xmlns:a16="http://schemas.microsoft.com/office/drawing/2014/main" id="{3A98B0C5-9755-C01F-8D7D-65BE9C5CC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686" y="2260508"/>
            <a:ext cx="5968813" cy="295143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371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1" y="702441"/>
            <a:ext cx="11499476" cy="1054334"/>
          </a:xfrm>
        </p:spPr>
        <p:txBody>
          <a:bodyPr>
            <a:noAutofit/>
          </a:bodyPr>
          <a:lstStyle/>
          <a:p>
            <a:pPr algn="ctr"/>
            <a:r>
              <a:rPr lang="cs-CZ" sz="6600" baseline="-25000">
                <a:solidFill>
                  <a:schemeClr val="bg1"/>
                </a:solidFill>
              </a:rPr>
              <a:t>krevní plazma obsahuje organické i </a:t>
            </a:r>
            <a:r>
              <a:rPr lang="cs-CZ" sz="6600" b="1" baseline="-25000">
                <a:solidFill>
                  <a:schemeClr val="bg1"/>
                </a:solidFill>
              </a:rPr>
              <a:t>anorganické</a:t>
            </a:r>
            <a:r>
              <a:rPr lang="cs-CZ" sz="6600" baseline="-25000">
                <a:solidFill>
                  <a:schemeClr val="bg1"/>
                </a:solidFill>
              </a:rPr>
              <a:t> elementy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98483" y="2950736"/>
            <a:ext cx="111935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sodík</a:t>
            </a:r>
            <a:r>
              <a:rPr lang="cs-CZ" sz="2400">
                <a:solidFill>
                  <a:schemeClr val="bg1"/>
                </a:solidFill>
              </a:rPr>
              <a:t>		hlavní kationt ECT, osmotický tlak, stálost objemu krve</a:t>
            </a:r>
          </a:p>
          <a:p>
            <a:r>
              <a:rPr lang="cs-CZ" sz="2400" b="1">
                <a:solidFill>
                  <a:schemeClr val="bg1"/>
                </a:solidFill>
              </a:rPr>
              <a:t>draslík	</a:t>
            </a:r>
            <a:r>
              <a:rPr lang="cs-CZ" sz="2400">
                <a:solidFill>
                  <a:schemeClr val="bg1"/>
                </a:solidFill>
              </a:rPr>
              <a:t>hlavní kationt ICT, dráždivost nervů a svalů, aktivace enzymů</a:t>
            </a:r>
          </a:p>
          <a:p>
            <a:r>
              <a:rPr lang="cs-CZ" sz="2400" b="1">
                <a:solidFill>
                  <a:schemeClr val="bg1"/>
                </a:solidFill>
              </a:rPr>
              <a:t>vápník</a:t>
            </a:r>
            <a:r>
              <a:rPr lang="cs-CZ" sz="2400">
                <a:solidFill>
                  <a:schemeClr val="bg1"/>
                </a:solidFill>
              </a:rPr>
              <a:t>	srážení krve, svalová kontrakce, tvorba kosti	</a:t>
            </a:r>
          </a:p>
          <a:p>
            <a:r>
              <a:rPr lang="cs-CZ" sz="2400" b="1">
                <a:solidFill>
                  <a:schemeClr val="bg1"/>
                </a:solidFill>
              </a:rPr>
              <a:t>hořčík</a:t>
            </a:r>
            <a:r>
              <a:rPr lang="cs-CZ" sz="2400">
                <a:solidFill>
                  <a:schemeClr val="bg1"/>
                </a:solidFill>
              </a:rPr>
              <a:t>	tlumení nervového systému</a:t>
            </a:r>
          </a:p>
          <a:p>
            <a:r>
              <a:rPr lang="cs-CZ" sz="2400" b="1">
                <a:solidFill>
                  <a:schemeClr val="bg1"/>
                </a:solidFill>
              </a:rPr>
              <a:t>chloridy</a:t>
            </a:r>
            <a:r>
              <a:rPr lang="cs-CZ" sz="2400">
                <a:solidFill>
                  <a:schemeClr val="bg1"/>
                </a:solidFill>
              </a:rPr>
              <a:t>	stejně jako sodík, žaludeční šťáva</a:t>
            </a:r>
          </a:p>
          <a:p>
            <a:r>
              <a:rPr lang="cs-CZ" sz="2400" b="1">
                <a:solidFill>
                  <a:schemeClr val="bg1"/>
                </a:solidFill>
              </a:rPr>
              <a:t>HCO</a:t>
            </a:r>
            <a:r>
              <a:rPr lang="cs-CZ" sz="2400" b="1" baseline="-25000">
                <a:solidFill>
                  <a:schemeClr val="bg1"/>
                </a:solidFill>
              </a:rPr>
              <a:t>3</a:t>
            </a:r>
            <a:r>
              <a:rPr lang="cs-CZ" sz="2400" b="1" baseline="30000">
                <a:solidFill>
                  <a:schemeClr val="bg1"/>
                </a:solidFill>
              </a:rPr>
              <a:t>-</a:t>
            </a:r>
            <a:r>
              <a:rPr lang="cs-CZ" sz="2400">
                <a:solidFill>
                  <a:schemeClr val="bg1"/>
                </a:solidFill>
              </a:rPr>
              <a:t>		transport CO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, udržování pH</a:t>
            </a:r>
          </a:p>
          <a:p>
            <a:r>
              <a:rPr lang="cs-CZ" sz="2400" b="1">
                <a:solidFill>
                  <a:schemeClr val="bg1"/>
                </a:solidFill>
              </a:rPr>
              <a:t>fosfor</a:t>
            </a:r>
            <a:r>
              <a:rPr lang="cs-CZ" sz="2400">
                <a:solidFill>
                  <a:schemeClr val="bg1"/>
                </a:solidFill>
              </a:rPr>
              <a:t>		udržování pH, </a:t>
            </a:r>
            <a:r>
              <a:rPr lang="cs-CZ" sz="2400" err="1">
                <a:solidFill>
                  <a:schemeClr val="bg1"/>
                </a:solidFill>
              </a:rPr>
              <a:t>remodelace</a:t>
            </a:r>
            <a:r>
              <a:rPr lang="cs-CZ" sz="2400">
                <a:solidFill>
                  <a:schemeClr val="bg1"/>
                </a:solidFill>
              </a:rPr>
              <a:t> kosti</a:t>
            </a:r>
          </a:p>
        </p:txBody>
      </p:sp>
      <p:pic>
        <p:nvPicPr>
          <p:cNvPr id="75780" name="Picture 4" descr="✓ Co je sodík v půdě: Informace o sodíku v půdě a rostlinách">
            <a:extLst>
              <a:ext uri="{FF2B5EF4-FFF2-40B4-BE49-F238E27FC236}">
                <a16:creationId xmlns:a16="http://schemas.microsoft.com/office/drawing/2014/main" id="{9A267D75-9F09-097D-3FE2-57875CC6C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92" y="4255946"/>
            <a:ext cx="2143125" cy="214312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7599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604" y="1008815"/>
            <a:ext cx="11450096" cy="980090"/>
          </a:xfrm>
        </p:spPr>
        <p:txBody>
          <a:bodyPr>
            <a:noAutofit/>
          </a:bodyPr>
          <a:lstStyle/>
          <a:p>
            <a:pPr algn="ctr"/>
            <a:r>
              <a:rPr lang="cs-CZ" sz="6600" baseline="-25000">
                <a:solidFill>
                  <a:schemeClr val="bg1"/>
                </a:solidFill>
              </a:rPr>
              <a:t>krevní plazma obsahuje </a:t>
            </a:r>
            <a:r>
              <a:rPr lang="cs-CZ" sz="6600" b="1" baseline="-25000">
                <a:solidFill>
                  <a:schemeClr val="bg1"/>
                </a:solidFill>
              </a:rPr>
              <a:t>organické</a:t>
            </a:r>
            <a:r>
              <a:rPr lang="cs-CZ" sz="6600" baseline="-25000">
                <a:solidFill>
                  <a:schemeClr val="bg1"/>
                </a:solidFill>
              </a:rPr>
              <a:t> i anorganické elementy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82477" y="2614559"/>
            <a:ext cx="111935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plazmatické bílkoviny – albuminy, globuliny, fibrinogen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	</a:t>
            </a:r>
            <a:r>
              <a:rPr lang="cs-CZ" sz="2400">
                <a:solidFill>
                  <a:schemeClr val="bg1"/>
                </a:solidFill>
              </a:rPr>
              <a:t>udržování stálého objemu plazmy (onkotický tlak)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transportní funkce – hormony, vitaminy, tuky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nárazníkový systém k udržení 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srážení krve (fibrinogen)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součást imunitního systému (globuliny)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glukóza, produkty metabolismu bílkovin, lipidy, bilirubin, vitaminy, hormony</a:t>
            </a:r>
          </a:p>
        </p:txBody>
      </p:sp>
      <p:pic>
        <p:nvPicPr>
          <p:cNvPr id="74754" name="Picture 2" descr="Albumin - Wikipedia">
            <a:extLst>
              <a:ext uri="{FF2B5EF4-FFF2-40B4-BE49-F238E27FC236}">
                <a16:creationId xmlns:a16="http://schemas.microsoft.com/office/drawing/2014/main" id="{153B4A9E-734F-CB99-CDFB-0049D3979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190035"/>
            <a:ext cx="2528047" cy="189603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4214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187" y="289397"/>
            <a:ext cx="11450096" cy="980090"/>
          </a:xfrm>
        </p:spPr>
        <p:txBody>
          <a:bodyPr>
            <a:noAutofit/>
          </a:bodyPr>
          <a:lstStyle/>
          <a:p>
            <a:pPr algn="ctr"/>
            <a:r>
              <a:rPr lang="cs-CZ" sz="6600" b="1" baseline="-25000">
                <a:solidFill>
                  <a:schemeClr val="bg1"/>
                </a:solidFill>
              </a:rPr>
              <a:t>hemostázu</a:t>
            </a:r>
            <a:r>
              <a:rPr lang="cs-CZ" sz="6600" baseline="-25000">
                <a:solidFill>
                  <a:schemeClr val="bg1"/>
                </a:solidFill>
              </a:rPr>
              <a:t> neplést s homeostázou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14089" y="2523005"/>
            <a:ext cx="111901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hemostáza – zástava krvácení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reakce cévní stěny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reflexní zúžení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vasokonstrikční látky uvolněné při dalších hemostatických dějích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reakce destiček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přilnutí na obnažený kolagen, uvolnění granul, agregace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vytvoření </a:t>
            </a:r>
            <a:r>
              <a:rPr lang="cs-CZ" sz="2400" b="1" dirty="0">
                <a:solidFill>
                  <a:schemeClr val="bg1"/>
                </a:solidFill>
              </a:rPr>
              <a:t>bílého</a:t>
            </a:r>
            <a:r>
              <a:rPr lang="cs-CZ" sz="2400" dirty="0">
                <a:solidFill>
                  <a:schemeClr val="bg1"/>
                </a:solidFill>
              </a:rPr>
              <a:t>, destičkového </a:t>
            </a:r>
            <a:r>
              <a:rPr lang="cs-CZ" sz="2400" b="1" dirty="0">
                <a:solidFill>
                  <a:schemeClr val="bg1"/>
                </a:solidFill>
              </a:rPr>
              <a:t>trombu</a:t>
            </a:r>
          </a:p>
        </p:txBody>
      </p:sp>
      <p:pic>
        <p:nvPicPr>
          <p:cNvPr id="1028" name="Picture 4" descr="Hemostáza - aký je proces? Testy na hemostázu – zdravé jedlo v mojom okolí">
            <a:extLst>
              <a:ext uri="{FF2B5EF4-FFF2-40B4-BE49-F238E27FC236}">
                <a16:creationId xmlns:a16="http://schemas.microsoft.com/office/drawing/2014/main" id="{6B713823-6266-531B-522F-370BB8281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23471" r="11205" b="4920"/>
          <a:stretch/>
        </p:blipFill>
        <p:spPr bwMode="auto">
          <a:xfrm>
            <a:off x="7575988" y="1733550"/>
            <a:ext cx="3908272" cy="191452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6795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187" y="289397"/>
            <a:ext cx="11450096" cy="980090"/>
          </a:xfrm>
        </p:spPr>
        <p:txBody>
          <a:bodyPr>
            <a:noAutofit/>
          </a:bodyPr>
          <a:lstStyle/>
          <a:p>
            <a:pPr algn="ctr"/>
            <a:r>
              <a:rPr lang="cs-CZ" sz="6600" b="1" baseline="-25000">
                <a:solidFill>
                  <a:schemeClr val="bg1"/>
                </a:solidFill>
              </a:rPr>
              <a:t>hemostázu</a:t>
            </a:r>
            <a:r>
              <a:rPr lang="cs-CZ" sz="6600" baseline="-25000">
                <a:solidFill>
                  <a:schemeClr val="bg1"/>
                </a:solidFill>
              </a:rPr>
              <a:t> neplést s homeostázou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84138" y="2333222"/>
            <a:ext cx="111901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reakce koagulačních faktorů (hemokoagulace)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		kaskáda enzymatických reakcí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podíl plazmatických faktorů, Ca</a:t>
            </a:r>
            <a:r>
              <a:rPr lang="cs-CZ" sz="2400" baseline="30000" dirty="0">
                <a:solidFill>
                  <a:schemeClr val="bg1"/>
                </a:solidFill>
              </a:rPr>
              <a:t>2+ </a:t>
            </a:r>
            <a:r>
              <a:rPr lang="cs-CZ" sz="2400" dirty="0">
                <a:solidFill>
                  <a:schemeClr val="bg1"/>
                </a:solidFill>
              </a:rPr>
              <a:t>, krevních destiček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výsledek - přeměna fibrinogenu na nerozpustný fibrin → definitivní, 						</a:t>
            </a:r>
            <a:r>
              <a:rPr lang="cs-CZ" sz="2400" b="1" dirty="0">
                <a:solidFill>
                  <a:schemeClr val="bg1"/>
                </a:solidFill>
              </a:rPr>
              <a:t>červený trombus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 err="1">
                <a:solidFill>
                  <a:schemeClr val="bg1"/>
                </a:solidFill>
              </a:rPr>
              <a:t>fibrinolýza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– </a:t>
            </a:r>
            <a:r>
              <a:rPr lang="cs-CZ" sz="2400" dirty="0" err="1">
                <a:solidFill>
                  <a:schemeClr val="bg1"/>
                </a:solidFill>
              </a:rPr>
              <a:t>plazminogen</a:t>
            </a:r>
            <a:r>
              <a:rPr lang="cs-CZ" sz="2400" dirty="0">
                <a:solidFill>
                  <a:schemeClr val="bg1"/>
                </a:solidFill>
              </a:rPr>
              <a:t> se mění na plazmin - enzymatický proces rozložení trombu a zprůchodnění cévy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	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2" descr="Protrombinový čas - LabIn - Institut laboratorní medicíny">
            <a:extLst>
              <a:ext uri="{FF2B5EF4-FFF2-40B4-BE49-F238E27FC236}">
                <a16:creationId xmlns:a16="http://schemas.microsoft.com/office/drawing/2014/main" id="{F2DAF80C-BD2A-9BEA-175A-AC726759C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984" y="1618871"/>
            <a:ext cx="3186176" cy="212970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7773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aktor XII – Wikipedie">
            <a:extLst>
              <a:ext uri="{FF2B5EF4-FFF2-40B4-BE49-F238E27FC236}">
                <a16:creationId xmlns:a16="http://schemas.microsoft.com/office/drawing/2014/main" id="{DF5593DC-B328-CEDA-8C10-5A5A84E9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44" y="100853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942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AF2834-087F-82D5-902A-3D8A622ED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6802" name="Picture 2" descr="Téma: Fyziologie a farmakologie hemostázy « Tvorba a ověření  e-learningového prostředí pro integraci výuky preklinických a klinických  předmětů na LF a FZV UP Olomouc">
            <a:extLst>
              <a:ext uri="{FF2B5EF4-FFF2-40B4-BE49-F238E27FC236}">
                <a16:creationId xmlns:a16="http://schemas.microsoft.com/office/drawing/2014/main" id="{55AD2CC7-96EB-7A7C-2B8A-CD72FAA7CF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83136" cy="690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5747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710" y="2373692"/>
            <a:ext cx="11450096" cy="980090"/>
          </a:xfrm>
        </p:spPr>
        <p:txBody>
          <a:bodyPr>
            <a:noAutofit/>
          </a:bodyPr>
          <a:lstStyle/>
          <a:p>
            <a:pPr algn="ctr"/>
            <a:r>
              <a:rPr lang="cs-CZ" sz="11500" b="1" baseline="-25000">
                <a:solidFill>
                  <a:schemeClr val="bg1"/>
                </a:solidFill>
              </a:rPr>
              <a:t>Imunita</a:t>
            </a:r>
          </a:p>
        </p:txBody>
      </p:sp>
    </p:spTree>
    <p:extLst>
      <p:ext uri="{BB962C8B-B14F-4D97-AF65-F5344CB8AC3E}">
        <p14:creationId xmlns:p14="http://schemas.microsoft.com/office/powerpoint/2010/main" val="1462713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0537" y="786653"/>
            <a:ext cx="10469217" cy="115613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Buněčné jádro </a:t>
            </a:r>
            <a:r>
              <a:rPr lang="cs-CZ" dirty="0">
                <a:solidFill>
                  <a:schemeClr val="bg1"/>
                </a:solidFill>
              </a:rPr>
              <a:t>je nositelem genetické informace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1000537" y="2189173"/>
            <a:ext cx="64298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sz="2400" b="0" i="0" dirty="0">
              <a:solidFill>
                <a:srgbClr val="212529"/>
              </a:solidFill>
              <a:effectLst/>
            </a:endParaRPr>
          </a:p>
          <a:p>
            <a:pPr algn="l"/>
            <a:r>
              <a:rPr lang="cs-CZ" sz="2400" b="0" i="0" dirty="0">
                <a:solidFill>
                  <a:srgbClr val="212529"/>
                </a:solidFill>
                <a:effectLst/>
              </a:rPr>
              <a:t>řízení </a:t>
            </a:r>
            <a:r>
              <a:rPr lang="cs-CZ" sz="2400" b="1" i="0" dirty="0">
                <a:solidFill>
                  <a:srgbClr val="212529"/>
                </a:solidFill>
                <a:effectLst/>
              </a:rPr>
              <a:t>diferenciace</a:t>
            </a:r>
            <a:r>
              <a:rPr lang="cs-CZ" sz="2400" b="0" i="0" dirty="0">
                <a:solidFill>
                  <a:srgbClr val="212529"/>
                </a:solidFill>
                <a:effectLst/>
              </a:rPr>
              <a:t> a </a:t>
            </a:r>
            <a:r>
              <a:rPr lang="cs-CZ" sz="2400" b="1" i="0" dirty="0">
                <a:solidFill>
                  <a:srgbClr val="212529"/>
                </a:solidFill>
                <a:effectLst/>
              </a:rPr>
              <a:t>zrání</a:t>
            </a:r>
            <a:r>
              <a:rPr lang="cs-CZ" sz="2400" b="0" i="0" dirty="0">
                <a:solidFill>
                  <a:srgbClr val="212529"/>
                </a:solidFill>
                <a:effectLst/>
              </a:rPr>
              <a:t> buňky</a:t>
            </a:r>
          </a:p>
          <a:p>
            <a:pPr algn="l"/>
            <a:endParaRPr lang="cs-CZ" sz="2400" b="0" i="0" dirty="0">
              <a:solidFill>
                <a:srgbClr val="212529"/>
              </a:solidFill>
              <a:effectLst/>
            </a:endParaRPr>
          </a:p>
          <a:p>
            <a:pPr algn="l"/>
            <a:r>
              <a:rPr lang="cs-CZ" sz="2400" b="0" i="0" dirty="0">
                <a:solidFill>
                  <a:srgbClr val="212529"/>
                </a:solidFill>
                <a:effectLst/>
              </a:rPr>
              <a:t>přenos </a:t>
            </a:r>
            <a:r>
              <a:rPr lang="cs-CZ" sz="2400" b="1" i="0" dirty="0">
                <a:solidFill>
                  <a:srgbClr val="212529"/>
                </a:solidFill>
                <a:effectLst/>
              </a:rPr>
              <a:t>genetické informace </a:t>
            </a:r>
            <a:r>
              <a:rPr lang="cs-CZ" sz="2400" b="0" i="0" dirty="0">
                <a:solidFill>
                  <a:srgbClr val="212529"/>
                </a:solidFill>
                <a:effectLst/>
              </a:rPr>
              <a:t>do nové buňky</a:t>
            </a:r>
          </a:p>
          <a:p>
            <a:pPr algn="l"/>
            <a:endParaRPr lang="cs-CZ" sz="2400" b="0" i="0" dirty="0">
              <a:solidFill>
                <a:srgbClr val="212529"/>
              </a:solidFill>
              <a:effectLst/>
            </a:endParaRPr>
          </a:p>
          <a:p>
            <a:pPr algn="l"/>
            <a:r>
              <a:rPr lang="cs-CZ" sz="2400" b="1" dirty="0">
                <a:solidFill>
                  <a:srgbClr val="212529"/>
                </a:solidFill>
              </a:rPr>
              <a:t>t</a:t>
            </a:r>
            <a:r>
              <a:rPr lang="cs-CZ" sz="2400" b="1" i="0" dirty="0">
                <a:solidFill>
                  <a:srgbClr val="212529"/>
                </a:solidFill>
                <a:effectLst/>
              </a:rPr>
              <a:t>vorba bílkovin - syntéza</a:t>
            </a:r>
            <a:r>
              <a:rPr lang="cs-CZ" sz="2400" b="0" i="0" dirty="0">
                <a:solidFill>
                  <a:srgbClr val="212529"/>
                </a:solidFill>
                <a:effectLst/>
              </a:rPr>
              <a:t> informační </a:t>
            </a:r>
            <a:r>
              <a:rPr lang="cs-CZ" sz="2400" b="1" i="0" dirty="0">
                <a:solidFill>
                  <a:srgbClr val="212529"/>
                </a:solidFill>
                <a:effectLst/>
              </a:rPr>
              <a:t>RNA</a:t>
            </a:r>
            <a:r>
              <a:rPr lang="cs-CZ" sz="2400" b="0" i="0" dirty="0">
                <a:solidFill>
                  <a:srgbClr val="212529"/>
                </a:solidFill>
                <a:effectLst/>
              </a:rPr>
              <a:t> (</a:t>
            </a:r>
            <a:r>
              <a:rPr lang="cs-CZ" sz="2400" b="0" i="0" u="none" strike="noStrike" dirty="0">
                <a:solidFill>
                  <a:srgbClr val="212529"/>
                </a:solidFill>
                <a:effectLst/>
                <a:hlinkClick r:id="rId2" tooltip="MRNA"/>
              </a:rPr>
              <a:t>mRNA</a:t>
            </a:r>
            <a:r>
              <a:rPr lang="cs-CZ" sz="2400" b="0" i="0" dirty="0">
                <a:solidFill>
                  <a:srgbClr val="212529"/>
                </a:solidFill>
                <a:effectLst/>
              </a:rPr>
              <a:t>), transferové RNA (</a:t>
            </a:r>
            <a:r>
              <a:rPr lang="cs-CZ" sz="2400" b="0" i="0" u="none" strike="noStrike" dirty="0" err="1">
                <a:solidFill>
                  <a:srgbClr val="212529"/>
                </a:solidFill>
                <a:effectLst/>
                <a:hlinkClick r:id="rId3" tooltip="TRNA"/>
              </a:rPr>
              <a:t>tRNA</a:t>
            </a:r>
            <a:r>
              <a:rPr lang="cs-CZ" sz="2400" b="0" i="0" dirty="0">
                <a:solidFill>
                  <a:srgbClr val="212529"/>
                </a:solidFill>
                <a:effectLst/>
              </a:rPr>
              <a:t>) a ribosomální RNA (</a:t>
            </a:r>
            <a:r>
              <a:rPr lang="cs-CZ" sz="2400" b="0" i="0" u="none" strike="noStrike" dirty="0" err="1">
                <a:solidFill>
                  <a:srgbClr val="212529"/>
                </a:solidFill>
                <a:effectLst/>
                <a:hlinkClick r:id="rId4" tooltip="RRNA"/>
              </a:rPr>
              <a:t>rRNA</a:t>
            </a:r>
            <a:r>
              <a:rPr lang="cs-CZ" sz="2400" b="0" i="0" dirty="0">
                <a:solidFill>
                  <a:srgbClr val="212529"/>
                </a:solidFill>
                <a:effectLst/>
              </a:rPr>
              <a:t>) a jejich transport do cytoplasmy</a:t>
            </a:r>
          </a:p>
        </p:txBody>
      </p:sp>
      <p:pic>
        <p:nvPicPr>
          <p:cNvPr id="4" name="Picture 2" descr="What is a Nucleus? - Structure and Functions of Nucleus - CBSE Tuts">
            <a:extLst>
              <a:ext uri="{FF2B5EF4-FFF2-40B4-BE49-F238E27FC236}">
                <a16:creationId xmlns:a16="http://schemas.microsoft.com/office/drawing/2014/main" id="{9FC8BB1A-E985-5AF9-5BA9-7D50DA036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1"/>
          <a:stretch/>
        </p:blipFill>
        <p:spPr bwMode="auto">
          <a:xfrm>
            <a:off x="7889036" y="1942784"/>
            <a:ext cx="3873890" cy="377221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E103443-0995-BD7A-A189-B6535F6EE351}"/>
              </a:ext>
            </a:extLst>
          </p:cNvPr>
          <p:cNvSpPr/>
          <p:nvPr/>
        </p:nvSpPr>
        <p:spPr>
          <a:xfrm>
            <a:off x="8979408" y="5212080"/>
            <a:ext cx="1645920" cy="301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8387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6384" y="459111"/>
            <a:ext cx="4598504" cy="980090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chemeClr val="bg1"/>
                </a:solidFill>
              </a:rPr>
              <a:t>homeostáza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21635" y="1842864"/>
            <a:ext cx="10747513" cy="390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>
                <a:solidFill>
                  <a:schemeClr val="bg1"/>
                </a:solidFill>
              </a:rPr>
              <a:t>schopnost udržet stabilní vnitřní prostředí při měnících se vnějších podmínkách</a:t>
            </a:r>
          </a:p>
          <a:p>
            <a:pPr>
              <a:lnSpc>
                <a:spcPct val="150000"/>
              </a:lnSpc>
            </a:pPr>
            <a:endParaRPr lang="cs-CZ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příklady</a:t>
            </a:r>
          </a:p>
          <a:p>
            <a:pPr>
              <a:lnSpc>
                <a:spcPct val="150000"/>
              </a:lnSpc>
            </a:pPr>
            <a:r>
              <a:rPr lang="cs-CZ" sz="2400">
                <a:solidFill>
                  <a:schemeClr val="bg1"/>
                </a:solidFill>
              </a:rPr>
              <a:t>pH</a:t>
            </a:r>
          </a:p>
          <a:p>
            <a:pPr>
              <a:lnSpc>
                <a:spcPct val="150000"/>
              </a:lnSpc>
            </a:pPr>
            <a:r>
              <a:rPr lang="cs-CZ" sz="2400">
                <a:solidFill>
                  <a:schemeClr val="bg1"/>
                </a:solidFill>
              </a:rPr>
              <a:t>teplota</a:t>
            </a:r>
          </a:p>
          <a:p>
            <a:pPr>
              <a:lnSpc>
                <a:spcPct val="150000"/>
              </a:lnSpc>
            </a:pPr>
            <a:r>
              <a:rPr lang="cs-CZ" sz="2400">
                <a:solidFill>
                  <a:schemeClr val="bg1"/>
                </a:solidFill>
              </a:rPr>
              <a:t>glykémie</a:t>
            </a:r>
          </a:p>
        </p:txBody>
      </p:sp>
      <p:pic>
        <p:nvPicPr>
          <p:cNvPr id="78850" name="Picture 2" descr="Axon: Homeostáza">
            <a:extLst>
              <a:ext uri="{FF2B5EF4-FFF2-40B4-BE49-F238E27FC236}">
                <a16:creationId xmlns:a16="http://schemas.microsoft.com/office/drawing/2014/main" id="{482F75AD-9B2E-F26B-F5BE-0E525CBD8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40" b="10640"/>
          <a:stretch/>
        </p:blipFill>
        <p:spPr bwMode="auto">
          <a:xfrm>
            <a:off x="6195391" y="2790900"/>
            <a:ext cx="4193241" cy="321045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6237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7141" y="617260"/>
            <a:ext cx="9612212" cy="980090"/>
          </a:xfrm>
        </p:spPr>
        <p:txBody>
          <a:bodyPr>
            <a:normAutofit fontScale="90000"/>
          </a:bodyPr>
          <a:lstStyle/>
          <a:p>
            <a:r>
              <a:rPr lang="cs-CZ">
                <a:solidFill>
                  <a:schemeClr val="bg1"/>
                </a:solidFill>
              </a:rPr>
              <a:t>co udržuje a řídí </a:t>
            </a:r>
            <a:r>
              <a:rPr lang="cs-CZ" b="1">
                <a:solidFill>
                  <a:schemeClr val="bg1"/>
                </a:solidFill>
              </a:rPr>
              <a:t>homeostázu</a:t>
            </a:r>
            <a:r>
              <a:rPr lang="cs-CZ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1663147" y="2459089"/>
            <a:ext cx="4088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endokrinní systém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CNS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imunitní systém</a:t>
            </a:r>
          </a:p>
        </p:txBody>
      </p:sp>
    </p:spTree>
    <p:extLst>
      <p:ext uri="{BB962C8B-B14F-4D97-AF65-F5344CB8AC3E}">
        <p14:creationId xmlns:p14="http://schemas.microsoft.com/office/powerpoint/2010/main" val="41251071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3147" y="677772"/>
            <a:ext cx="8507896" cy="980090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JAKÉ JSOU </a:t>
            </a:r>
            <a:r>
              <a:rPr lang="cs-CZ" b="1">
                <a:solidFill>
                  <a:schemeClr val="bg1"/>
                </a:solidFill>
              </a:rPr>
              <a:t>ÚKOLY</a:t>
            </a:r>
            <a:r>
              <a:rPr lang="cs-CZ">
                <a:solidFill>
                  <a:schemeClr val="bg1"/>
                </a:solidFill>
              </a:rPr>
              <a:t> IMUNITY?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548211" y="2553609"/>
            <a:ext cx="103764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+ ochrana před </a:t>
            </a:r>
            <a:r>
              <a:rPr lang="cs-CZ" sz="2400" b="1">
                <a:solidFill>
                  <a:schemeClr val="bg1"/>
                </a:solidFill>
              </a:rPr>
              <a:t>vnějšímu</a:t>
            </a:r>
            <a:r>
              <a:rPr lang="cs-CZ" sz="2400">
                <a:solidFill>
                  <a:schemeClr val="bg1"/>
                </a:solidFill>
              </a:rPr>
              <a:t> nebezpečí (mikrobi – viry, baktérie)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+ ochrana proti </a:t>
            </a:r>
            <a:r>
              <a:rPr lang="cs-CZ" sz="2400" b="1">
                <a:solidFill>
                  <a:schemeClr val="bg1"/>
                </a:solidFill>
              </a:rPr>
              <a:t>vnitřnímu</a:t>
            </a:r>
            <a:r>
              <a:rPr lang="cs-CZ" sz="2400">
                <a:solidFill>
                  <a:schemeClr val="bg1"/>
                </a:solidFill>
              </a:rPr>
              <a:t> nebezpečí (nádory)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- odmítání transplantovaných orgánů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79874" name="Picture 2" descr="Ilustrace: bakterie a viry — padede*">
            <a:extLst>
              <a:ext uri="{FF2B5EF4-FFF2-40B4-BE49-F238E27FC236}">
                <a16:creationId xmlns:a16="http://schemas.microsoft.com/office/drawing/2014/main" id="{1E8E9E45-920E-48AE-2C27-99922AB6D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682" y="3745006"/>
            <a:ext cx="4390278" cy="2958353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4226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809" y="398337"/>
            <a:ext cx="11145078" cy="980090"/>
          </a:xfrm>
        </p:spPr>
        <p:txBody>
          <a:bodyPr>
            <a:normAutofit fontScale="90000"/>
          </a:bodyPr>
          <a:lstStyle/>
          <a:p>
            <a:r>
              <a:rPr lang="cs-CZ">
                <a:solidFill>
                  <a:schemeClr val="bg1"/>
                </a:solidFill>
              </a:rPr>
              <a:t>JAKÉ JSOU </a:t>
            </a:r>
            <a:r>
              <a:rPr lang="cs-CZ" b="1">
                <a:solidFill>
                  <a:schemeClr val="bg1"/>
                </a:solidFill>
              </a:rPr>
              <a:t>základní součásti </a:t>
            </a:r>
            <a:r>
              <a:rPr lang="cs-CZ">
                <a:solidFill>
                  <a:schemeClr val="bg1"/>
                </a:solidFill>
              </a:rPr>
              <a:t>imunity?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1199007" y="2904299"/>
            <a:ext cx="10376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specializované buňky</a:t>
            </a:r>
            <a:r>
              <a:rPr lang="cs-CZ" sz="2400">
                <a:solidFill>
                  <a:schemeClr val="bg1"/>
                </a:solidFill>
              </a:rPr>
              <a:t> (</a:t>
            </a:r>
            <a:r>
              <a:rPr lang="cs-CZ" sz="2400" err="1">
                <a:solidFill>
                  <a:schemeClr val="bg1"/>
                </a:solidFill>
              </a:rPr>
              <a:t>imunocyty</a:t>
            </a:r>
            <a:r>
              <a:rPr lang="cs-CZ" sz="2400">
                <a:solidFill>
                  <a:schemeClr val="bg1"/>
                </a:solidFill>
              </a:rPr>
              <a:t>)  a jejich </a:t>
            </a:r>
            <a:r>
              <a:rPr lang="cs-CZ" sz="2400" b="1">
                <a:solidFill>
                  <a:schemeClr val="bg1"/>
                </a:solidFill>
              </a:rPr>
              <a:t>produkty</a:t>
            </a:r>
            <a:r>
              <a:rPr lang="cs-CZ" sz="2400">
                <a:solidFill>
                  <a:schemeClr val="bg1"/>
                </a:solidFill>
              </a:rPr>
              <a:t> (protilátky, cytokiny)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bariérové orgány </a:t>
            </a:r>
            <a:r>
              <a:rPr lang="cs-CZ" sz="2400">
                <a:solidFill>
                  <a:schemeClr val="bg1"/>
                </a:solidFill>
              </a:rPr>
              <a:t>(kůže a sliznice)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fyziologické funkce </a:t>
            </a:r>
            <a:r>
              <a:rPr lang="cs-CZ" sz="2400">
                <a:solidFill>
                  <a:schemeClr val="bg1"/>
                </a:solidFill>
              </a:rPr>
              <a:t>(peristaltika, řasinkový epitel, kašel)</a:t>
            </a:r>
          </a:p>
        </p:txBody>
      </p:sp>
    </p:spTree>
    <p:extLst>
      <p:ext uri="{BB962C8B-B14F-4D97-AF65-F5344CB8AC3E}">
        <p14:creationId xmlns:p14="http://schemas.microsoft.com/office/powerpoint/2010/main" val="31645053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1" y="484477"/>
            <a:ext cx="9004852" cy="980090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chemeClr val="bg1"/>
                </a:solidFill>
              </a:rPr>
              <a:t>schematické</a:t>
            </a:r>
            <a:r>
              <a:rPr lang="cs-CZ">
                <a:solidFill>
                  <a:schemeClr val="bg1"/>
                </a:solidFill>
              </a:rPr>
              <a:t> dělení imunity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1451113" y="2757263"/>
            <a:ext cx="3776869" cy="279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vrozená</a:t>
            </a:r>
            <a:r>
              <a:rPr lang="cs-CZ" sz="2400">
                <a:solidFill>
                  <a:schemeClr val="bg1"/>
                </a:solidFill>
              </a:rPr>
              <a:t> (nespecifická)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získaná</a:t>
            </a:r>
            <a:r>
              <a:rPr lang="cs-CZ" sz="2400">
                <a:solidFill>
                  <a:schemeClr val="bg1"/>
                </a:solidFill>
              </a:rPr>
              <a:t> (specifická)</a:t>
            </a:r>
          </a:p>
          <a:p>
            <a:pPr>
              <a:lnSpc>
                <a:spcPct val="150000"/>
              </a:lnSpc>
            </a:pPr>
            <a:endParaRPr lang="cs-CZ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látková</a:t>
            </a:r>
            <a:r>
              <a:rPr lang="cs-CZ" sz="2400">
                <a:solidFill>
                  <a:schemeClr val="bg1"/>
                </a:solidFill>
              </a:rPr>
              <a:t> (humorální)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buněčná</a:t>
            </a:r>
            <a:r>
              <a:rPr lang="cs-CZ" sz="2400">
                <a:solidFill>
                  <a:schemeClr val="bg1"/>
                </a:solidFill>
              </a:rPr>
              <a:t> (celulární)</a:t>
            </a:r>
          </a:p>
        </p:txBody>
      </p:sp>
    </p:spTree>
    <p:extLst>
      <p:ext uri="{BB962C8B-B14F-4D97-AF65-F5344CB8AC3E}">
        <p14:creationId xmlns:p14="http://schemas.microsoft.com/office/powerpoint/2010/main" val="37937503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69" y="283258"/>
            <a:ext cx="10581860" cy="980090"/>
          </a:xfrm>
        </p:spPr>
        <p:txBody>
          <a:bodyPr>
            <a:normAutofit fontScale="90000"/>
          </a:bodyPr>
          <a:lstStyle/>
          <a:p>
            <a:r>
              <a:rPr lang="cs-CZ">
                <a:solidFill>
                  <a:schemeClr val="bg1"/>
                </a:solidFill>
              </a:rPr>
              <a:t>s </a:t>
            </a:r>
            <a:r>
              <a:rPr lang="cs-CZ" b="1">
                <a:solidFill>
                  <a:schemeClr val="bg1"/>
                </a:solidFill>
              </a:rPr>
              <a:t>nespecifickou imunitou </a:t>
            </a:r>
            <a:r>
              <a:rPr lang="cs-CZ">
                <a:solidFill>
                  <a:schemeClr val="bg1"/>
                </a:solidFill>
              </a:rPr>
              <a:t>se rodíme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99491" y="1646516"/>
            <a:ext cx="101644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1. buňky schopné fagocytózy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	</a:t>
            </a:r>
            <a:r>
              <a:rPr lang="cs-CZ" sz="2400" b="1" err="1">
                <a:solidFill>
                  <a:schemeClr val="bg1"/>
                </a:solidFill>
              </a:rPr>
              <a:t>monocytomakrofágový</a:t>
            </a:r>
            <a:r>
              <a:rPr lang="cs-CZ" sz="2400" b="1">
                <a:solidFill>
                  <a:schemeClr val="bg1"/>
                </a:solidFill>
              </a:rPr>
              <a:t> systém </a:t>
            </a:r>
          </a:p>
          <a:p>
            <a:r>
              <a:rPr lang="cs-CZ" sz="2400">
                <a:solidFill>
                  <a:schemeClr val="bg1"/>
                </a:solidFill>
              </a:rPr>
              <a:t>			(monocyty v krvi a makrofágy v tkáních)</a:t>
            </a:r>
          </a:p>
          <a:p>
            <a:r>
              <a:rPr lang="cs-CZ" sz="2400">
                <a:solidFill>
                  <a:schemeClr val="bg1"/>
                </a:solidFill>
              </a:rPr>
              <a:t>	</a:t>
            </a:r>
          </a:p>
          <a:p>
            <a:r>
              <a:rPr lang="cs-CZ" sz="2400">
                <a:solidFill>
                  <a:schemeClr val="bg1"/>
                </a:solidFill>
              </a:rPr>
              <a:t>	</a:t>
            </a:r>
            <a:r>
              <a:rPr lang="cs-CZ" sz="2400" b="1">
                <a:solidFill>
                  <a:schemeClr val="bg1"/>
                </a:solidFill>
              </a:rPr>
              <a:t>neutrofily</a:t>
            </a:r>
            <a:r>
              <a:rPr lang="cs-CZ" sz="2400">
                <a:solidFill>
                  <a:schemeClr val="bg1"/>
                </a:solidFill>
              </a:rPr>
              <a:t> (</a:t>
            </a:r>
            <a:r>
              <a:rPr lang="cs-CZ" sz="2400" err="1">
                <a:solidFill>
                  <a:schemeClr val="bg1"/>
                </a:solidFill>
              </a:rPr>
              <a:t>polymorfonukleáry</a:t>
            </a:r>
            <a:r>
              <a:rPr lang="cs-CZ" sz="2400">
                <a:solidFill>
                  <a:schemeClr val="bg1"/>
                </a:solidFill>
              </a:rPr>
              <a:t>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2. NK buňky </a:t>
            </a:r>
            <a:r>
              <a:rPr lang="cs-CZ" sz="2400">
                <a:solidFill>
                  <a:schemeClr val="bg1"/>
                </a:solidFill>
              </a:rPr>
              <a:t>(řadí se mezi lymfocyty) - rychle zabíjí viry a nádorové bb 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3. komplement </a:t>
            </a:r>
            <a:r>
              <a:rPr lang="cs-CZ" sz="2400">
                <a:solidFill>
                  <a:schemeClr val="bg1"/>
                </a:solidFill>
              </a:rPr>
              <a:t>– soubor 30 bílkovin, kaskádovitě se aktivují, způsobí proděravění membrány a </a:t>
            </a:r>
            <a:r>
              <a:rPr lang="cs-CZ" sz="2400" err="1">
                <a:solidFill>
                  <a:schemeClr val="bg1"/>
                </a:solidFill>
              </a:rPr>
              <a:t>lýzu</a:t>
            </a:r>
            <a:r>
              <a:rPr lang="cs-CZ" sz="2400">
                <a:solidFill>
                  <a:schemeClr val="bg1"/>
                </a:solidFill>
              </a:rPr>
              <a:t> buňky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589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730" y="610373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fagocytóza</a:t>
            </a:r>
            <a:r>
              <a:rPr lang="cs-CZ">
                <a:solidFill>
                  <a:schemeClr val="bg1"/>
                </a:solidFill>
              </a:rPr>
              <a:t> je základní součást nespecifické imunity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28261" y="1935628"/>
            <a:ext cx="100318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chemotaxe</a:t>
            </a:r>
            <a:r>
              <a:rPr lang="cs-CZ" sz="2400">
                <a:solidFill>
                  <a:schemeClr val="bg1"/>
                </a:solidFill>
              </a:rPr>
              <a:t> lákání fagocytů k místu průniku baktérií </a:t>
            </a:r>
            <a:r>
              <a:rPr lang="cs-CZ" sz="2400" err="1">
                <a:solidFill>
                  <a:schemeClr val="bg1"/>
                </a:solidFill>
              </a:rPr>
              <a:t>chemotaxiny</a:t>
            </a:r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(produkují bakterie, tkáně, samotné makrofágy)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prostup</a:t>
            </a:r>
            <a:r>
              <a:rPr lang="cs-CZ" sz="2400">
                <a:solidFill>
                  <a:schemeClr val="bg1"/>
                </a:solidFill>
              </a:rPr>
              <a:t> přes stěnu cévy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přilnutí</a:t>
            </a:r>
            <a:r>
              <a:rPr lang="cs-CZ" sz="2400">
                <a:solidFill>
                  <a:schemeClr val="bg1"/>
                </a:solidFill>
              </a:rPr>
              <a:t> k antigenu, zpevnění tzv. opsoniny – „</a:t>
            </a:r>
            <a:r>
              <a:rPr lang="cs-CZ" sz="2400" err="1">
                <a:solidFill>
                  <a:schemeClr val="bg1"/>
                </a:solidFill>
              </a:rPr>
              <a:t>ochucovavadla</a:t>
            </a:r>
            <a:r>
              <a:rPr lang="cs-CZ" sz="2400">
                <a:solidFill>
                  <a:schemeClr val="bg1"/>
                </a:solidFill>
              </a:rPr>
              <a:t>“ (protilátky, komplement)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pohlcení</a:t>
            </a:r>
            <a:r>
              <a:rPr lang="cs-CZ" sz="2400">
                <a:solidFill>
                  <a:schemeClr val="bg1"/>
                </a:solidFill>
              </a:rPr>
              <a:t> částice, vzniká </a:t>
            </a:r>
            <a:r>
              <a:rPr lang="cs-CZ" sz="2400" err="1">
                <a:solidFill>
                  <a:schemeClr val="bg1"/>
                </a:solidFill>
              </a:rPr>
              <a:t>fagozom</a:t>
            </a: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usmrcení</a:t>
            </a:r>
            <a:r>
              <a:rPr lang="cs-CZ" sz="2400">
                <a:solidFill>
                  <a:schemeClr val="bg1"/>
                </a:solidFill>
              </a:rPr>
              <a:t> – splynutí </a:t>
            </a:r>
            <a:r>
              <a:rPr lang="cs-CZ" sz="2400" err="1">
                <a:solidFill>
                  <a:schemeClr val="bg1"/>
                </a:solidFill>
              </a:rPr>
              <a:t>fagozomu</a:t>
            </a:r>
            <a:r>
              <a:rPr lang="cs-CZ" sz="2400">
                <a:solidFill>
                  <a:schemeClr val="bg1"/>
                </a:solidFill>
              </a:rPr>
              <a:t> a lysozomu obsah granul  + respirační vzplanutí  - H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O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, kyslíkové radikály</a:t>
            </a:r>
          </a:p>
        </p:txBody>
      </p:sp>
    </p:spTree>
    <p:extLst>
      <p:ext uri="{BB962C8B-B14F-4D97-AF65-F5344CB8AC3E}">
        <p14:creationId xmlns:p14="http://schemas.microsoft.com/office/powerpoint/2010/main" val="4872765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844" y="842286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zánět</a:t>
            </a:r>
            <a:r>
              <a:rPr lang="cs-CZ">
                <a:solidFill>
                  <a:schemeClr val="bg1"/>
                </a:solidFill>
              </a:rPr>
              <a:t> je důsledkem působení nespecifické imunity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62610" y="1882619"/>
            <a:ext cx="107607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lokální příznaky</a:t>
            </a:r>
          </a:p>
          <a:p>
            <a:pPr>
              <a:lnSpc>
                <a:spcPct val="150000"/>
              </a:lnSpc>
            </a:pPr>
            <a:endParaRPr lang="cs-CZ" sz="2400" b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b="1" err="1">
                <a:solidFill>
                  <a:schemeClr val="bg1"/>
                </a:solidFill>
              </a:rPr>
              <a:t>calor</a:t>
            </a:r>
            <a:r>
              <a:rPr lang="cs-CZ" sz="2400" b="1">
                <a:solidFill>
                  <a:schemeClr val="bg1"/>
                </a:solidFill>
              </a:rPr>
              <a:t> – </a:t>
            </a:r>
            <a:r>
              <a:rPr lang="cs-CZ" sz="2400">
                <a:solidFill>
                  <a:schemeClr val="bg1"/>
                </a:solidFill>
              </a:rPr>
              <a:t>zvýšené prokrvení oblasti zánětu</a:t>
            </a:r>
          </a:p>
          <a:p>
            <a:pPr>
              <a:lnSpc>
                <a:spcPct val="150000"/>
              </a:lnSpc>
            </a:pPr>
            <a:r>
              <a:rPr lang="cs-CZ" sz="2400" b="1" err="1">
                <a:solidFill>
                  <a:schemeClr val="bg1"/>
                </a:solidFill>
              </a:rPr>
              <a:t>dolor</a:t>
            </a:r>
            <a:r>
              <a:rPr lang="cs-CZ" sz="2400" b="1">
                <a:solidFill>
                  <a:schemeClr val="bg1"/>
                </a:solidFill>
              </a:rPr>
              <a:t> – </a:t>
            </a:r>
            <a:r>
              <a:rPr lang="cs-CZ" sz="2400">
                <a:solidFill>
                  <a:schemeClr val="bg1"/>
                </a:solidFill>
              </a:rPr>
              <a:t>dráždění nervových zakončení mediátory zánětu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tumor – </a:t>
            </a:r>
            <a:r>
              <a:rPr lang="cs-CZ" sz="2400">
                <a:solidFill>
                  <a:schemeClr val="bg1"/>
                </a:solidFill>
              </a:rPr>
              <a:t>přestup tekutiny a bílkovin z propustných cév</a:t>
            </a:r>
          </a:p>
          <a:p>
            <a:pPr>
              <a:lnSpc>
                <a:spcPct val="150000"/>
              </a:lnSpc>
            </a:pPr>
            <a:r>
              <a:rPr lang="cs-CZ" sz="2400" b="1" err="1">
                <a:solidFill>
                  <a:schemeClr val="bg1"/>
                </a:solidFill>
              </a:rPr>
              <a:t>rubor</a:t>
            </a:r>
            <a:r>
              <a:rPr lang="cs-CZ" sz="2400" b="1">
                <a:solidFill>
                  <a:schemeClr val="bg1"/>
                </a:solidFill>
              </a:rPr>
              <a:t> – </a:t>
            </a:r>
            <a:r>
              <a:rPr lang="cs-CZ" sz="2400">
                <a:solidFill>
                  <a:schemeClr val="bg1"/>
                </a:solidFill>
              </a:rPr>
              <a:t>dilatace cév</a:t>
            </a:r>
          </a:p>
          <a:p>
            <a:pPr>
              <a:lnSpc>
                <a:spcPct val="150000"/>
              </a:lnSpc>
            </a:pPr>
            <a:r>
              <a:rPr lang="cs-CZ" sz="2400" b="1" err="1">
                <a:solidFill>
                  <a:schemeClr val="bg1"/>
                </a:solidFill>
              </a:rPr>
              <a:t>functio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 b="1" err="1">
                <a:solidFill>
                  <a:schemeClr val="bg1"/>
                </a:solidFill>
              </a:rPr>
              <a:t>laesa</a:t>
            </a:r>
            <a:r>
              <a:rPr lang="cs-CZ" sz="2400" b="1">
                <a:solidFill>
                  <a:schemeClr val="bg1"/>
                </a:solidFill>
              </a:rPr>
              <a:t> – </a:t>
            </a:r>
            <a:r>
              <a:rPr lang="cs-CZ" sz="2400">
                <a:solidFill>
                  <a:schemeClr val="bg1"/>
                </a:solidFill>
              </a:rPr>
              <a:t>porucha funkce</a:t>
            </a:r>
          </a:p>
          <a:p>
            <a:pPr>
              <a:lnSpc>
                <a:spcPct val="150000"/>
              </a:lnSpc>
            </a:pP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929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844" y="842286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zánět</a:t>
            </a:r>
            <a:r>
              <a:rPr lang="cs-CZ">
                <a:solidFill>
                  <a:schemeClr val="bg1"/>
                </a:solidFill>
              </a:rPr>
              <a:t> je důsledkem působení nespecifické imunity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41514" y="1875993"/>
            <a:ext cx="107607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celkové příznaky</a:t>
            </a:r>
          </a:p>
          <a:p>
            <a:pPr>
              <a:lnSpc>
                <a:spcPct val="150000"/>
              </a:lnSpc>
            </a:pPr>
            <a:endParaRPr lang="cs-CZ" sz="2400" b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horečka </a:t>
            </a:r>
            <a:r>
              <a:rPr lang="cs-CZ" sz="2400">
                <a:solidFill>
                  <a:schemeClr val="bg1"/>
                </a:solidFill>
              </a:rPr>
              <a:t>- svalový třes x pocení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spavost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nechutenství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leukocytóza </a:t>
            </a:r>
            <a:r>
              <a:rPr lang="cs-CZ" sz="2400">
                <a:solidFill>
                  <a:schemeClr val="bg1"/>
                </a:solidFill>
              </a:rPr>
              <a:t>– vyplavení neaktivních leukocytů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sedimentace erytrocytů </a:t>
            </a:r>
            <a:r>
              <a:rPr lang="cs-CZ" sz="2400">
                <a:solidFill>
                  <a:schemeClr val="bg1"/>
                </a:solidFill>
              </a:rPr>
              <a:t>– zvýšené množství bílkovin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bílkoviny akutní fáze </a:t>
            </a:r>
            <a:r>
              <a:rPr lang="cs-CZ" sz="2400">
                <a:solidFill>
                  <a:schemeClr val="bg1"/>
                </a:solidFill>
              </a:rPr>
              <a:t>– CRP (</a:t>
            </a:r>
            <a:r>
              <a:rPr lang="cs-CZ" sz="2400" err="1">
                <a:solidFill>
                  <a:schemeClr val="bg1"/>
                </a:solidFill>
              </a:rPr>
              <a:t>opsonizační</a:t>
            </a:r>
            <a:r>
              <a:rPr lang="cs-CZ" sz="2400">
                <a:solidFill>
                  <a:schemeClr val="bg1"/>
                </a:solidFill>
              </a:rPr>
              <a:t> efekt)</a:t>
            </a:r>
          </a:p>
          <a:p>
            <a:endParaRPr 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732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844" y="842286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Obrana probíhá </a:t>
            </a:r>
            <a:r>
              <a:rPr lang="cs-CZ" b="1">
                <a:solidFill>
                  <a:schemeClr val="bg1"/>
                </a:solidFill>
              </a:rPr>
              <a:t>ve vlnách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572760" y="2931762"/>
            <a:ext cx="10760765" cy="168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1.fáze	</a:t>
            </a:r>
            <a:r>
              <a:rPr lang="cs-CZ" sz="2400">
                <a:solidFill>
                  <a:schemeClr val="bg1"/>
                </a:solidFill>
              </a:rPr>
              <a:t>	aktivace neutrofilů  (hodiny, životnost několik hodin)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2.fáze </a:t>
            </a:r>
            <a:r>
              <a:rPr lang="cs-CZ" sz="2400">
                <a:solidFill>
                  <a:schemeClr val="bg1"/>
                </a:solidFill>
              </a:rPr>
              <a:t>	aktivace </a:t>
            </a:r>
            <a:r>
              <a:rPr lang="cs-CZ" sz="2400" err="1">
                <a:solidFill>
                  <a:schemeClr val="bg1"/>
                </a:solidFill>
              </a:rPr>
              <a:t>monocyto</a:t>
            </a:r>
            <a:r>
              <a:rPr lang="cs-CZ" sz="2400">
                <a:solidFill>
                  <a:schemeClr val="bg1"/>
                </a:solidFill>
              </a:rPr>
              <a:t>-makrofágového systému, životnost dny)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3.fáze</a:t>
            </a:r>
            <a:r>
              <a:rPr lang="cs-CZ" sz="2400">
                <a:solidFill>
                  <a:schemeClr val="bg1"/>
                </a:solidFill>
              </a:rPr>
              <a:t>		aktivace specifické imunity</a:t>
            </a:r>
          </a:p>
        </p:txBody>
      </p:sp>
    </p:spTree>
    <p:extLst>
      <p:ext uri="{BB962C8B-B14F-4D97-AF65-F5344CB8AC3E}">
        <p14:creationId xmlns:p14="http://schemas.microsoft.com/office/powerpoint/2010/main" val="4236525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382" y="1042207"/>
            <a:ext cx="8507896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genetický kód je obsažen v </a:t>
            </a:r>
            <a:r>
              <a:rPr lang="cs-CZ" b="1">
                <a:solidFill>
                  <a:schemeClr val="bg1"/>
                </a:solidFill>
              </a:rPr>
              <a:t>chromozomech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1126435" y="2432585"/>
            <a:ext cx="103764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membrána</a:t>
            </a:r>
            <a:r>
              <a:rPr lang="cs-CZ" sz="2400">
                <a:solidFill>
                  <a:schemeClr val="bg1"/>
                </a:solidFill>
              </a:rPr>
              <a:t> ze dvou listů, je porézní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46 molekul DNA sbalených kolem histonů = </a:t>
            </a:r>
            <a:r>
              <a:rPr lang="cs-CZ" sz="2400" b="1">
                <a:solidFill>
                  <a:schemeClr val="bg1"/>
                </a:solidFill>
              </a:rPr>
              <a:t>chromatin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dělení buňky → </a:t>
            </a:r>
            <a:r>
              <a:rPr lang="cs-CZ" sz="2400" b="1">
                <a:solidFill>
                  <a:schemeClr val="bg1"/>
                </a:solidFill>
              </a:rPr>
              <a:t>chromozomy</a:t>
            </a:r>
            <a:r>
              <a:rPr lang="cs-CZ" sz="2400">
                <a:solidFill>
                  <a:schemeClr val="bg1"/>
                </a:solidFill>
              </a:rPr>
              <a:t> - 22 párů </a:t>
            </a:r>
            <a:r>
              <a:rPr lang="cs-CZ" sz="2400" b="1">
                <a:solidFill>
                  <a:schemeClr val="bg1"/>
                </a:solidFill>
              </a:rPr>
              <a:t>autozomů</a:t>
            </a:r>
            <a:r>
              <a:rPr lang="cs-CZ" sz="2400">
                <a:solidFill>
                  <a:schemeClr val="bg1"/>
                </a:solidFill>
              </a:rPr>
              <a:t> a 2 </a:t>
            </a:r>
            <a:r>
              <a:rPr lang="cs-CZ" sz="2400" b="1" err="1">
                <a:solidFill>
                  <a:schemeClr val="bg1"/>
                </a:solidFill>
              </a:rPr>
              <a:t>gonozomy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 b="1">
                <a:solidFill>
                  <a:srgbClr val="C00000"/>
                </a:solidFill>
              </a:rPr>
              <a:t>(23 párů celkem)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gen</a:t>
            </a:r>
            <a:r>
              <a:rPr lang="cs-CZ" sz="2400">
                <a:solidFill>
                  <a:schemeClr val="bg1"/>
                </a:solidFill>
              </a:rPr>
              <a:t> – základní jednotka genetické informace = úsek DNA tvořený sekvencí purinových a </a:t>
            </a:r>
            <a:r>
              <a:rPr lang="cs-CZ" sz="2400" dirty="0">
                <a:solidFill>
                  <a:schemeClr val="bg1"/>
                </a:solidFill>
              </a:rPr>
              <a:t>pyrimidinových</a:t>
            </a:r>
            <a:r>
              <a:rPr lang="cs-CZ" sz="2400">
                <a:solidFill>
                  <a:schemeClr val="bg1"/>
                </a:solidFill>
              </a:rPr>
              <a:t> bází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jadérko</a:t>
            </a:r>
            <a:r>
              <a:rPr lang="cs-CZ" sz="2400">
                <a:solidFill>
                  <a:schemeClr val="bg1"/>
                </a:solidFill>
              </a:rPr>
              <a:t> – místo syntézy </a:t>
            </a:r>
            <a:r>
              <a:rPr lang="cs-CZ" sz="2400" err="1">
                <a:solidFill>
                  <a:schemeClr val="bg1"/>
                </a:solidFill>
              </a:rPr>
              <a:t>ribosomů</a:t>
            </a: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402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844" y="842286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Specifická imunita je výrazně účinnější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93914" y="2428180"/>
            <a:ext cx="10760765" cy="3161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není vrozená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specificky rozeznává cizí antigeny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má imunologickou paměť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je funkcí lymfocytů (životnost týdny až roky)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humorální a buněčná složka – navzájem se podporují</a:t>
            </a:r>
          </a:p>
        </p:txBody>
      </p:sp>
    </p:spTree>
    <p:extLst>
      <p:ext uri="{BB962C8B-B14F-4D97-AF65-F5344CB8AC3E}">
        <p14:creationId xmlns:p14="http://schemas.microsoft.com/office/powerpoint/2010/main" val="11519385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844" y="842286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Specifická imunita je </a:t>
            </a:r>
            <a:r>
              <a:rPr lang="cs-CZ" b="1">
                <a:solidFill>
                  <a:schemeClr val="bg1"/>
                </a:solidFill>
              </a:rPr>
              <a:t>závislá</a:t>
            </a:r>
            <a:r>
              <a:rPr lang="cs-CZ">
                <a:solidFill>
                  <a:schemeClr val="bg1"/>
                </a:solidFill>
              </a:rPr>
              <a:t> na </a:t>
            </a:r>
            <a:r>
              <a:rPr lang="cs-CZ" b="1">
                <a:solidFill>
                  <a:schemeClr val="bg1"/>
                </a:solidFill>
              </a:rPr>
              <a:t>imunitě nespecifické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585532" y="2125405"/>
            <a:ext cx="11208929" cy="2607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>
                <a:solidFill>
                  <a:schemeClr val="bg1"/>
                </a:solidFill>
              </a:rPr>
              <a:t>T-lymfocyty se aktivují až po setkání s </a:t>
            </a:r>
            <a:r>
              <a:rPr lang="cs-CZ" sz="2400" b="1">
                <a:solidFill>
                  <a:schemeClr val="bg1"/>
                </a:solidFill>
              </a:rPr>
              <a:t>APC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APC</a:t>
            </a:r>
            <a:r>
              <a:rPr lang="cs-CZ" sz="2400">
                <a:solidFill>
                  <a:schemeClr val="bg1"/>
                </a:solidFill>
              </a:rPr>
              <a:t> – antigen prezentující buňky – makrofágy, monocyty, dendritické buňky, B-lymfocyty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	antigen</a:t>
            </a:r>
            <a:r>
              <a:rPr lang="cs-CZ" sz="2400">
                <a:solidFill>
                  <a:schemeClr val="bg1"/>
                </a:solidFill>
              </a:rPr>
              <a:t> se po fagocytóze </a:t>
            </a:r>
            <a:r>
              <a:rPr lang="cs-CZ" sz="2400" b="1">
                <a:solidFill>
                  <a:schemeClr val="bg1"/>
                </a:solidFill>
              </a:rPr>
              <a:t>vystaví na povrchu</a:t>
            </a:r>
          </a:p>
        </p:txBody>
      </p:sp>
      <p:pic>
        <p:nvPicPr>
          <p:cNvPr id="83970" name="Picture 2" descr="Antigen prezentující buňky – WikiSkripta">
            <a:extLst>
              <a:ext uri="{FF2B5EF4-FFF2-40B4-BE49-F238E27FC236}">
                <a16:creationId xmlns:a16="http://schemas.microsoft.com/office/drawing/2014/main" id="{BA5B0408-4322-DAD3-1ECC-CD5D207FD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941" y="4157662"/>
            <a:ext cx="2846100" cy="2544413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7414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844" y="842286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buněčnou specifickou imunitu tvoří T-lymfocyty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42123" y="2255902"/>
            <a:ext cx="6660483" cy="3161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>
                <a:solidFill>
                  <a:schemeClr val="bg1"/>
                </a:solidFill>
              </a:rPr>
              <a:t>dozrávají v </a:t>
            </a:r>
            <a:r>
              <a:rPr lang="cs-CZ" sz="2400" b="1">
                <a:solidFill>
                  <a:schemeClr val="bg1"/>
                </a:solidFill>
              </a:rPr>
              <a:t>thymu</a:t>
            </a:r>
          </a:p>
          <a:p>
            <a:pPr>
              <a:lnSpc>
                <a:spcPct val="150000"/>
              </a:lnSpc>
            </a:pPr>
            <a:endParaRPr lang="cs-CZ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>
                <a:solidFill>
                  <a:schemeClr val="bg1"/>
                </a:solidFill>
              </a:rPr>
              <a:t>prochází školením, jak rozpoznat vlastní, bezpečné antigeny(peptidy) – </a:t>
            </a:r>
          </a:p>
          <a:p>
            <a:pPr>
              <a:lnSpc>
                <a:spcPct val="150000"/>
              </a:lnSpc>
            </a:pPr>
            <a:r>
              <a:rPr lang="cs-CZ" sz="2400">
                <a:solidFill>
                  <a:schemeClr val="bg1"/>
                </a:solidFill>
              </a:rPr>
              <a:t>95% neprojde a jsou </a:t>
            </a:r>
            <a:r>
              <a:rPr lang="cs-CZ" sz="2400" b="1">
                <a:solidFill>
                  <a:schemeClr val="bg1"/>
                </a:solidFill>
              </a:rPr>
              <a:t>zničeny (apoptóza)</a:t>
            </a:r>
          </a:p>
        </p:txBody>
      </p:sp>
      <p:pic>
        <p:nvPicPr>
          <p:cNvPr id="84994" name="Picture 2" descr="Thymus: Location, Function, and Treatment">
            <a:extLst>
              <a:ext uri="{FF2B5EF4-FFF2-40B4-BE49-F238E27FC236}">
                <a16:creationId xmlns:a16="http://schemas.microsoft.com/office/drawing/2014/main" id="{DB2B1B99-5BBF-9E1C-78AC-D02F1C59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814" y="2255902"/>
            <a:ext cx="4133850" cy="330708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3473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844" y="842286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T-lymfocyty se dělí do </a:t>
            </a:r>
            <a:r>
              <a:rPr lang="cs-CZ" b="1">
                <a:solidFill>
                  <a:schemeClr val="bg1"/>
                </a:solidFill>
              </a:rPr>
              <a:t>3</a:t>
            </a:r>
            <a:r>
              <a:rPr lang="cs-CZ">
                <a:solidFill>
                  <a:schemeClr val="bg1"/>
                </a:solidFill>
              </a:rPr>
              <a:t> hlavních </a:t>
            </a:r>
            <a:r>
              <a:rPr lang="cs-CZ" b="1">
                <a:solidFill>
                  <a:schemeClr val="bg1"/>
                </a:solidFill>
              </a:rPr>
              <a:t>skupin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42829" y="1836123"/>
            <a:ext cx="11449877" cy="4269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T</a:t>
            </a:r>
            <a:r>
              <a:rPr lang="cs-CZ" sz="2400" b="1" baseline="-25000">
                <a:solidFill>
                  <a:schemeClr val="bg1"/>
                </a:solidFill>
              </a:rPr>
              <a:t>C</a:t>
            </a:r>
            <a:r>
              <a:rPr lang="cs-CZ" sz="2400" b="1">
                <a:solidFill>
                  <a:schemeClr val="bg1"/>
                </a:solidFill>
              </a:rPr>
              <a:t> – cytotoxické bb </a:t>
            </a:r>
            <a:r>
              <a:rPr lang="cs-CZ" sz="2400">
                <a:solidFill>
                  <a:schemeClr val="bg1"/>
                </a:solidFill>
              </a:rPr>
              <a:t>– přilnutí k poškozené buňce (bakterie, vlastní buňka napadená virem, nebo nádorem, transplantát), poškození membrány a zničení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T</a:t>
            </a:r>
            <a:r>
              <a:rPr lang="cs-CZ" sz="2400" b="1" baseline="-25000">
                <a:solidFill>
                  <a:schemeClr val="bg1"/>
                </a:solidFill>
              </a:rPr>
              <a:t>H</a:t>
            </a:r>
            <a:r>
              <a:rPr lang="cs-CZ" sz="2400" b="1">
                <a:solidFill>
                  <a:schemeClr val="bg1"/>
                </a:solidFill>
              </a:rPr>
              <a:t> – pomocné bb </a:t>
            </a:r>
            <a:r>
              <a:rPr lang="cs-CZ" sz="2400">
                <a:solidFill>
                  <a:schemeClr val="bg1"/>
                </a:solidFill>
              </a:rPr>
              <a:t>– regulují a řídí celou imunitu prostřednictvím cytokinů,  aktivují </a:t>
            </a:r>
            <a:r>
              <a:rPr lang="cs-CZ" sz="2400" b="1">
                <a:solidFill>
                  <a:schemeClr val="bg1"/>
                </a:solidFill>
              </a:rPr>
              <a:t>T</a:t>
            </a:r>
            <a:r>
              <a:rPr lang="cs-CZ" sz="2400" b="1" baseline="-25000">
                <a:solidFill>
                  <a:schemeClr val="bg1"/>
                </a:solidFill>
              </a:rPr>
              <a:t>C</a:t>
            </a:r>
            <a:r>
              <a:rPr lang="cs-CZ" sz="2400" b="1">
                <a:solidFill>
                  <a:schemeClr val="bg1"/>
                </a:solidFill>
              </a:rPr>
              <a:t> bb</a:t>
            </a:r>
            <a:r>
              <a:rPr lang="cs-CZ" sz="2400">
                <a:solidFill>
                  <a:schemeClr val="bg1"/>
                </a:solidFill>
              </a:rPr>
              <a:t>, </a:t>
            </a:r>
            <a:r>
              <a:rPr lang="cs-CZ" sz="2400" b="1">
                <a:solidFill>
                  <a:schemeClr val="bg1"/>
                </a:solidFill>
              </a:rPr>
              <a:t>makrofágy</a:t>
            </a:r>
            <a:r>
              <a:rPr lang="cs-CZ" sz="2400">
                <a:solidFill>
                  <a:schemeClr val="bg1"/>
                </a:solidFill>
              </a:rPr>
              <a:t>, </a:t>
            </a:r>
            <a:r>
              <a:rPr lang="cs-CZ" sz="2400" b="1">
                <a:solidFill>
                  <a:schemeClr val="bg1"/>
                </a:solidFill>
              </a:rPr>
              <a:t>neutrofily</a:t>
            </a:r>
            <a:r>
              <a:rPr lang="cs-CZ" sz="2400">
                <a:solidFill>
                  <a:schemeClr val="bg1"/>
                </a:solidFill>
              </a:rPr>
              <a:t>, </a:t>
            </a:r>
            <a:r>
              <a:rPr lang="cs-CZ" sz="2400" b="1">
                <a:solidFill>
                  <a:schemeClr val="bg1"/>
                </a:solidFill>
              </a:rPr>
              <a:t>samy sebe</a:t>
            </a:r>
            <a:r>
              <a:rPr lang="cs-CZ" sz="2400">
                <a:solidFill>
                  <a:schemeClr val="bg1"/>
                </a:solidFill>
              </a:rPr>
              <a:t>, řídí vyzrávání </a:t>
            </a:r>
            <a:r>
              <a:rPr lang="cs-CZ" sz="2400" b="1">
                <a:solidFill>
                  <a:schemeClr val="bg1"/>
                </a:solidFill>
              </a:rPr>
              <a:t>B-lymfocytů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T</a:t>
            </a:r>
            <a:r>
              <a:rPr lang="cs-CZ" sz="2400" b="1" baseline="-25000">
                <a:solidFill>
                  <a:schemeClr val="bg1"/>
                </a:solidFill>
              </a:rPr>
              <a:t>S</a:t>
            </a:r>
            <a:r>
              <a:rPr lang="cs-CZ" sz="2400" b="1">
                <a:solidFill>
                  <a:schemeClr val="bg1"/>
                </a:solidFill>
              </a:rPr>
              <a:t> (</a:t>
            </a:r>
            <a:r>
              <a:rPr lang="cs-CZ" sz="2400" b="1" err="1">
                <a:solidFill>
                  <a:schemeClr val="bg1"/>
                </a:solidFill>
              </a:rPr>
              <a:t>T</a:t>
            </a:r>
            <a:r>
              <a:rPr lang="cs-CZ" sz="2400" b="1" baseline="-25000" err="1">
                <a:solidFill>
                  <a:schemeClr val="bg1"/>
                </a:solidFill>
              </a:rPr>
              <a:t>reg</a:t>
            </a:r>
            <a:r>
              <a:rPr lang="cs-CZ" sz="2400" b="1">
                <a:solidFill>
                  <a:schemeClr val="bg1"/>
                </a:solidFill>
              </a:rPr>
              <a:t>) – </a:t>
            </a:r>
            <a:r>
              <a:rPr lang="cs-CZ" sz="2400" b="1" err="1">
                <a:solidFill>
                  <a:schemeClr val="bg1"/>
                </a:solidFill>
              </a:rPr>
              <a:t>supresorické</a:t>
            </a:r>
            <a:r>
              <a:rPr lang="cs-CZ" sz="2400" b="1">
                <a:solidFill>
                  <a:schemeClr val="bg1"/>
                </a:solidFill>
              </a:rPr>
              <a:t> (regulační) bb </a:t>
            </a:r>
            <a:r>
              <a:rPr lang="cs-CZ" sz="2400">
                <a:solidFill>
                  <a:schemeClr val="bg1"/>
                </a:solidFill>
              </a:rPr>
              <a:t>– ukončují imunitní odpověď po eliminaci patogenu</a:t>
            </a:r>
          </a:p>
        </p:txBody>
      </p:sp>
    </p:spTree>
    <p:extLst>
      <p:ext uri="{BB962C8B-B14F-4D97-AF65-F5344CB8AC3E}">
        <p14:creationId xmlns:p14="http://schemas.microsoft.com/office/powerpoint/2010/main" val="33452530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844" y="842286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err="1">
                <a:solidFill>
                  <a:schemeClr val="bg1"/>
                </a:solidFill>
              </a:rPr>
              <a:t>imunocyty</a:t>
            </a:r>
            <a:r>
              <a:rPr lang="cs-CZ">
                <a:solidFill>
                  <a:schemeClr val="bg1"/>
                </a:solidFill>
              </a:rPr>
              <a:t> se nacházejí </a:t>
            </a:r>
            <a:r>
              <a:rPr lang="cs-CZ" b="1">
                <a:solidFill>
                  <a:schemeClr val="bg1"/>
                </a:solidFill>
              </a:rPr>
              <a:t>všude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67410" y="2514319"/>
            <a:ext cx="11449877" cy="2607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v </a:t>
            </a:r>
            <a:r>
              <a:rPr lang="cs-CZ" sz="2400" b="1">
                <a:solidFill>
                  <a:schemeClr val="bg1"/>
                </a:solidFill>
              </a:rPr>
              <a:t>primárních lymfatických orgánech </a:t>
            </a:r>
            <a:r>
              <a:rPr lang="cs-CZ" sz="2400">
                <a:solidFill>
                  <a:schemeClr val="bg1"/>
                </a:solidFill>
              </a:rPr>
              <a:t>(kostní dřeň, thymus)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sekundárních lymfatických orgánech </a:t>
            </a:r>
            <a:r>
              <a:rPr lang="cs-CZ" sz="2400">
                <a:solidFill>
                  <a:schemeClr val="bg1"/>
                </a:solidFill>
              </a:rPr>
              <a:t>(LU, slezina, tonsily, MALT)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krvi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v </a:t>
            </a:r>
            <a:r>
              <a:rPr lang="cs-CZ" sz="2400" b="1">
                <a:solidFill>
                  <a:schemeClr val="bg1"/>
                </a:solidFill>
              </a:rPr>
              <a:t>tkáních</a:t>
            </a:r>
          </a:p>
        </p:txBody>
      </p:sp>
    </p:spTree>
    <p:extLst>
      <p:ext uri="{BB962C8B-B14F-4D97-AF65-F5344CB8AC3E}">
        <p14:creationId xmlns:p14="http://schemas.microsoft.com/office/powerpoint/2010/main" val="5030292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844" y="842286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humorální specifickou imunitu </a:t>
            </a:r>
            <a:r>
              <a:rPr lang="cs-CZ" err="1">
                <a:solidFill>
                  <a:schemeClr val="bg1"/>
                </a:solidFill>
              </a:rPr>
              <a:t>zprostřEdkovávají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b="1">
                <a:solidFill>
                  <a:schemeClr val="bg1"/>
                </a:solidFill>
              </a:rPr>
              <a:t>B-lymfocyty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87896" y="2428180"/>
            <a:ext cx="10760765" cy="3161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B-lymfocyty</a:t>
            </a:r>
            <a:r>
              <a:rPr lang="cs-CZ" sz="2400">
                <a:solidFill>
                  <a:schemeClr val="bg1"/>
                </a:solidFill>
              </a:rPr>
              <a:t> vznikají a dozrávají v </a:t>
            </a:r>
            <a:r>
              <a:rPr lang="cs-CZ" sz="2400" b="1">
                <a:solidFill>
                  <a:schemeClr val="bg1"/>
                </a:solidFill>
              </a:rPr>
              <a:t>kostní dřeni </a:t>
            </a:r>
            <a:r>
              <a:rPr lang="cs-CZ" sz="2400">
                <a:solidFill>
                  <a:schemeClr val="bg1"/>
                </a:solidFill>
              </a:rPr>
              <a:t>(u ptáků </a:t>
            </a:r>
            <a:r>
              <a:rPr lang="cs-CZ" sz="2400" err="1">
                <a:solidFill>
                  <a:schemeClr val="bg1"/>
                </a:solidFill>
              </a:rPr>
              <a:t>bursa</a:t>
            </a:r>
            <a:r>
              <a:rPr lang="cs-CZ" sz="2400">
                <a:solidFill>
                  <a:schemeClr val="bg1"/>
                </a:solidFill>
              </a:rPr>
              <a:t> Fabricii)</a:t>
            </a:r>
          </a:p>
          <a:p>
            <a:pPr>
              <a:lnSpc>
                <a:spcPct val="150000"/>
              </a:lnSpc>
            </a:pPr>
            <a:r>
              <a:rPr lang="cs-CZ" sz="2400">
                <a:solidFill>
                  <a:schemeClr val="bg1"/>
                </a:solidFill>
              </a:rPr>
              <a:t>po stimulaci antigenem se mění v:</a:t>
            </a:r>
          </a:p>
          <a:p>
            <a:pPr>
              <a:lnSpc>
                <a:spcPct val="150000"/>
              </a:lnSpc>
            </a:pPr>
            <a:endParaRPr lang="cs-CZ" sz="2400" b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plazmatické bb </a:t>
            </a:r>
            <a:r>
              <a:rPr lang="cs-CZ" sz="2400">
                <a:solidFill>
                  <a:schemeClr val="bg1"/>
                </a:solidFill>
              </a:rPr>
              <a:t>– tvoří specifické protilátky (životnost několik dní)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B-paměťové bb</a:t>
            </a:r>
            <a:r>
              <a:rPr lang="cs-CZ" sz="2400">
                <a:solidFill>
                  <a:schemeClr val="bg1"/>
                </a:solidFill>
              </a:rPr>
              <a:t> – rychlá aktivace při opětovném setkání s antigenem</a:t>
            </a:r>
            <a:endParaRPr lang="cs-CZ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4898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349" y="1193469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protilátky</a:t>
            </a:r>
            <a:r>
              <a:rPr lang="cs-CZ">
                <a:solidFill>
                  <a:schemeClr val="bg1"/>
                </a:solidFill>
              </a:rPr>
              <a:t> působí proti extracelulárním parazitům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87896" y="2428180"/>
            <a:ext cx="10760765" cy="3160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účinek přímý – neutralizace, </a:t>
            </a:r>
            <a:r>
              <a:rPr lang="cs-CZ" sz="2400">
                <a:solidFill>
                  <a:schemeClr val="bg1"/>
                </a:solidFill>
              </a:rPr>
              <a:t>zablokování antigenu (toxin se nemůže navázat na cílovou tkáň</a:t>
            </a:r>
          </a:p>
          <a:p>
            <a:pPr>
              <a:lnSpc>
                <a:spcPct val="150000"/>
              </a:lnSpc>
            </a:pPr>
            <a:endParaRPr lang="cs-CZ" sz="2400" b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účinek nepřímý – </a:t>
            </a:r>
            <a:r>
              <a:rPr lang="cs-CZ" sz="2400" b="1" err="1">
                <a:solidFill>
                  <a:schemeClr val="bg1"/>
                </a:solidFill>
              </a:rPr>
              <a:t>opsonizace</a:t>
            </a:r>
            <a:r>
              <a:rPr lang="cs-CZ" sz="2400" b="1">
                <a:solidFill>
                  <a:schemeClr val="bg1"/>
                </a:solidFill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cs-CZ" sz="2400" b="1">
                <a:solidFill>
                  <a:schemeClr val="bg1"/>
                </a:solidFill>
              </a:rPr>
              <a:t>aktivace komplementu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596660-AA48-7F14-5BFA-633F025E0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278" y="3509682"/>
            <a:ext cx="5125346" cy="3254188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6076785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227" y="464599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protilátky se dělí do </a:t>
            </a:r>
            <a:r>
              <a:rPr lang="cs-CZ" b="1">
                <a:solidFill>
                  <a:schemeClr val="bg1"/>
                </a:solidFill>
              </a:rPr>
              <a:t>5 tříd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87896" y="1904719"/>
            <a:ext cx="107607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err="1">
                <a:solidFill>
                  <a:schemeClr val="bg1"/>
                </a:solidFill>
              </a:rPr>
              <a:t>IgG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>
                <a:solidFill>
                  <a:schemeClr val="bg1"/>
                </a:solidFill>
              </a:rPr>
              <a:t>– 80% všech protilátek – aktivace komplementu, inaktivace toxinů, </a:t>
            </a:r>
            <a:r>
              <a:rPr lang="cs-CZ" sz="2400" err="1">
                <a:solidFill>
                  <a:schemeClr val="bg1"/>
                </a:solidFill>
              </a:rPr>
              <a:t>osponizace</a:t>
            </a: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 err="1">
                <a:solidFill>
                  <a:schemeClr val="bg1"/>
                </a:solidFill>
              </a:rPr>
              <a:t>IgM</a:t>
            </a:r>
            <a:r>
              <a:rPr lang="cs-CZ" sz="2400">
                <a:solidFill>
                  <a:schemeClr val="bg1"/>
                </a:solidFill>
              </a:rPr>
              <a:t> – první protilátky po narození cca v 6 měsících, aglutinují mikroorganismy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 err="1">
                <a:solidFill>
                  <a:schemeClr val="bg1"/>
                </a:solidFill>
              </a:rPr>
              <a:t>IgA</a:t>
            </a:r>
            <a:r>
              <a:rPr lang="cs-CZ" sz="2400">
                <a:solidFill>
                  <a:schemeClr val="bg1"/>
                </a:solidFill>
              </a:rPr>
              <a:t> – sekreční protilátky – slzy, sliny, sliznice, mléčná žláza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IgD</a:t>
            </a:r>
            <a:r>
              <a:rPr lang="cs-CZ" sz="2400">
                <a:solidFill>
                  <a:schemeClr val="bg1"/>
                </a:solidFill>
              </a:rPr>
              <a:t> – </a:t>
            </a:r>
            <a:r>
              <a:rPr lang="cs-CZ" sz="2400" err="1">
                <a:solidFill>
                  <a:schemeClr val="bg1"/>
                </a:solidFill>
              </a:rPr>
              <a:t>fce</a:t>
            </a:r>
            <a:r>
              <a:rPr lang="cs-CZ" sz="2400">
                <a:solidFill>
                  <a:schemeClr val="bg1"/>
                </a:solidFill>
              </a:rPr>
              <a:t> málo známa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 err="1">
                <a:solidFill>
                  <a:schemeClr val="bg1"/>
                </a:solidFill>
              </a:rPr>
              <a:t>IgE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>
                <a:solidFill>
                  <a:schemeClr val="bg1"/>
                </a:solidFill>
              </a:rPr>
              <a:t>– u alergických reakcí</a:t>
            </a:r>
          </a:p>
          <a:p>
            <a:endParaRPr 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347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638" y="2562340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b="1" err="1">
                <a:solidFill>
                  <a:schemeClr val="bg1"/>
                </a:solidFill>
              </a:rPr>
              <a:t>KARDiovaskulární</a:t>
            </a:r>
            <a:r>
              <a:rPr lang="cs-CZ" b="1">
                <a:solidFill>
                  <a:schemeClr val="bg1"/>
                </a:solidFill>
              </a:rPr>
              <a:t> systém</a:t>
            </a:r>
          </a:p>
        </p:txBody>
      </p:sp>
    </p:spTree>
    <p:extLst>
      <p:ext uri="{BB962C8B-B14F-4D97-AF65-F5344CB8AC3E}">
        <p14:creationId xmlns:p14="http://schemas.microsoft.com/office/powerpoint/2010/main" val="41525460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krevní oběh - CoJeCo.cz">
            <a:extLst>
              <a:ext uri="{FF2B5EF4-FFF2-40B4-BE49-F238E27FC236}">
                <a16:creationId xmlns:a16="http://schemas.microsoft.com/office/drawing/2014/main" id="{CC3BA91E-4DDE-8F3A-A731-16A600680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783" y="0"/>
            <a:ext cx="5636401" cy="6858000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04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romosome - Key Stage Wiki">
            <a:extLst>
              <a:ext uri="{FF2B5EF4-FFF2-40B4-BE49-F238E27FC236}">
                <a16:creationId xmlns:a16="http://schemas.microsoft.com/office/drawing/2014/main" id="{44C63A3E-B038-D035-583C-4E87624B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13" y="272938"/>
            <a:ext cx="5568053" cy="599122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>
            <a:extLst>
              <a:ext uri="{FF2B5EF4-FFF2-40B4-BE49-F238E27FC236}">
                <a16:creationId xmlns:a16="http://schemas.microsoft.com/office/drawing/2014/main" id="{93C4E9D6-2995-0460-C3C9-C722793F6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860" y="593836"/>
            <a:ext cx="5670327" cy="567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7815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227" y="464599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difúze k zásobování tkání </a:t>
            </a:r>
            <a:r>
              <a:rPr lang="cs-CZ" b="1">
                <a:solidFill>
                  <a:schemeClr val="bg1"/>
                </a:solidFill>
              </a:rPr>
              <a:t>nestačí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86652" y="1891272"/>
            <a:ext cx="1083160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čerpadlo (</a:t>
            </a:r>
            <a:r>
              <a:rPr lang="cs-CZ" sz="2400" b="1">
                <a:solidFill>
                  <a:schemeClr val="bg1"/>
                </a:solidFill>
              </a:rPr>
              <a:t>srdce</a:t>
            </a:r>
            <a:r>
              <a:rPr lang="cs-CZ" sz="2400">
                <a:solidFill>
                  <a:schemeClr val="bg1"/>
                </a:solidFill>
              </a:rPr>
              <a:t>) vhání krev do dvou oběhových systémů, </a:t>
            </a:r>
            <a:r>
              <a:rPr lang="cs-CZ" sz="2400" b="1">
                <a:solidFill>
                  <a:schemeClr val="bg1"/>
                </a:solidFill>
              </a:rPr>
              <a:t>sériově</a:t>
            </a:r>
            <a:r>
              <a:rPr lang="cs-CZ" sz="2400">
                <a:solidFill>
                  <a:schemeClr val="bg1"/>
                </a:solidFill>
              </a:rPr>
              <a:t> zapojených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velký oběh (systémový, vysokotlaký) </a:t>
            </a:r>
            <a:r>
              <a:rPr lang="cs-CZ" sz="2400">
                <a:solidFill>
                  <a:schemeClr val="bg1"/>
                </a:solidFill>
              </a:rPr>
              <a:t>– levá komora, aorta, tepny, vlásečnice, žíly, horní a dolní dutá žíla, pravá síň</a:t>
            </a:r>
          </a:p>
          <a:p>
            <a:r>
              <a:rPr lang="cs-CZ" sz="2400">
                <a:solidFill>
                  <a:schemeClr val="bg1"/>
                </a:solidFill>
              </a:rPr>
              <a:t>	paralelně </a:t>
            </a:r>
            <a:r>
              <a:rPr lang="cs-CZ" sz="2400" b="1">
                <a:solidFill>
                  <a:schemeClr val="bg1"/>
                </a:solidFill>
              </a:rPr>
              <a:t>mízní systém </a:t>
            </a:r>
            <a:r>
              <a:rPr lang="cs-CZ" sz="2400">
                <a:solidFill>
                  <a:schemeClr val="bg1"/>
                </a:solidFill>
              </a:rPr>
              <a:t>– mízní vlásečnice, cévy, uzliny, mízní kmeny</a:t>
            </a:r>
            <a:endParaRPr lang="cs-CZ" sz="2400" b="1">
              <a:solidFill>
                <a:schemeClr val="bg1"/>
              </a:solidFill>
            </a:endParaRP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malý oběh (plicní, nízkotlaký)</a:t>
            </a:r>
            <a:r>
              <a:rPr lang="cs-CZ" sz="2400">
                <a:solidFill>
                  <a:schemeClr val="bg1"/>
                </a:solidFill>
              </a:rPr>
              <a:t> – pravá komora, plicní kmen, plicní tepny, plíce, plicní žíly, levá síň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hlavní funkce </a:t>
            </a:r>
            <a:r>
              <a:rPr lang="cs-CZ" sz="2400">
                <a:solidFill>
                  <a:schemeClr val="bg1"/>
                </a:solidFill>
              </a:rPr>
              <a:t>– přívod tkáním kyslík a výživu z GIT, odvod CO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 do plic a metabolické produkty do ledvin</a:t>
            </a:r>
          </a:p>
          <a:p>
            <a:endParaRPr 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948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227" y="464599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srdce je </a:t>
            </a:r>
            <a:r>
              <a:rPr lang="cs-CZ">
                <a:solidFill>
                  <a:schemeClr val="bg1"/>
                </a:solidFill>
              </a:rPr>
              <a:t>spolehlivé </a:t>
            </a:r>
            <a:r>
              <a:rPr lang="cs-CZ" b="1">
                <a:solidFill>
                  <a:schemeClr val="bg1"/>
                </a:solidFill>
              </a:rPr>
              <a:t>čerpadlo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34572" y="1992125"/>
            <a:ext cx="104550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buňky </a:t>
            </a:r>
            <a:r>
              <a:rPr lang="cs-CZ" sz="2400" b="1">
                <a:solidFill>
                  <a:schemeClr val="bg1"/>
                </a:solidFill>
              </a:rPr>
              <a:t>pracovního myokardu</a:t>
            </a:r>
            <a:r>
              <a:rPr lang="cs-CZ" sz="2400">
                <a:solidFill>
                  <a:schemeClr val="bg1"/>
                </a:solidFill>
              </a:rPr>
              <a:t> + </a:t>
            </a:r>
            <a:r>
              <a:rPr lang="cs-CZ" sz="2400" b="1">
                <a:solidFill>
                  <a:schemeClr val="bg1"/>
                </a:solidFill>
              </a:rPr>
              <a:t>převodního systému </a:t>
            </a:r>
            <a:r>
              <a:rPr lang="cs-CZ" sz="2400">
                <a:solidFill>
                  <a:schemeClr val="bg1"/>
                </a:solidFill>
              </a:rPr>
              <a:t>(schopny samovolně generovat vzruch)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4 oddíly (</a:t>
            </a:r>
            <a:r>
              <a:rPr lang="cs-CZ" sz="2400" b="1">
                <a:solidFill>
                  <a:schemeClr val="bg1"/>
                </a:solidFill>
              </a:rPr>
              <a:t>2 síně </a:t>
            </a:r>
            <a:r>
              <a:rPr lang="cs-CZ" sz="2400">
                <a:solidFill>
                  <a:schemeClr val="bg1"/>
                </a:solidFill>
              </a:rPr>
              <a:t>+ </a:t>
            </a:r>
            <a:r>
              <a:rPr lang="cs-CZ" sz="2400" b="1">
                <a:solidFill>
                  <a:schemeClr val="bg1"/>
                </a:solidFill>
              </a:rPr>
              <a:t>2 komory</a:t>
            </a:r>
            <a:r>
              <a:rPr lang="cs-CZ" sz="2400">
                <a:solidFill>
                  <a:schemeClr val="bg1"/>
                </a:solidFill>
              </a:rPr>
              <a:t>) se rytmicky </a:t>
            </a:r>
          </a:p>
          <a:p>
            <a:r>
              <a:rPr lang="cs-CZ" sz="2400">
                <a:solidFill>
                  <a:schemeClr val="bg1"/>
                </a:solidFill>
              </a:rPr>
              <a:t>stahují (</a:t>
            </a:r>
            <a:r>
              <a:rPr lang="cs-CZ" sz="2400" b="1">
                <a:solidFill>
                  <a:schemeClr val="bg1"/>
                </a:solidFill>
              </a:rPr>
              <a:t>systola</a:t>
            </a:r>
            <a:r>
              <a:rPr lang="cs-CZ" sz="2400">
                <a:solidFill>
                  <a:schemeClr val="bg1"/>
                </a:solidFill>
              </a:rPr>
              <a:t>) a ochabují (</a:t>
            </a:r>
            <a:r>
              <a:rPr lang="cs-CZ" sz="2400" b="1">
                <a:solidFill>
                  <a:schemeClr val="bg1"/>
                </a:solidFill>
              </a:rPr>
              <a:t>diastola</a:t>
            </a:r>
            <a:r>
              <a:rPr lang="cs-CZ" sz="2400">
                <a:solidFill>
                  <a:schemeClr val="bg1"/>
                </a:solidFill>
              </a:rPr>
              <a:t>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systolický objem</a:t>
            </a:r>
            <a:r>
              <a:rPr lang="cs-CZ" sz="2400">
                <a:solidFill>
                  <a:schemeClr val="bg1"/>
                </a:solidFill>
              </a:rPr>
              <a:t> </a:t>
            </a:r>
            <a:r>
              <a:rPr lang="cs-CZ" sz="2400" b="1">
                <a:solidFill>
                  <a:schemeClr val="accent6"/>
                </a:solidFill>
              </a:rPr>
              <a:t>70-100 ml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frekvence 72/min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minutový srdeční výdej </a:t>
            </a:r>
            <a:r>
              <a:rPr lang="cs-CZ" sz="2400" b="1">
                <a:solidFill>
                  <a:schemeClr val="accent6"/>
                </a:solidFill>
              </a:rPr>
              <a:t>4-6 l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81922" name="Picture 2" descr="7 nápadů na nástěnce Srdce | srdce, lidské tělo, zdravotnické školy">
            <a:extLst>
              <a:ext uri="{FF2B5EF4-FFF2-40B4-BE49-F238E27FC236}">
                <a16:creationId xmlns:a16="http://schemas.microsoft.com/office/drawing/2014/main" id="{1AD3DDA4-EB10-5527-5D94-8F128D1C2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832" y="2540093"/>
            <a:ext cx="3116073" cy="4026001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7360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974" y="794767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převodní systém </a:t>
            </a:r>
            <a:r>
              <a:rPr lang="cs-CZ" b="1">
                <a:solidFill>
                  <a:schemeClr val="bg1"/>
                </a:solidFill>
              </a:rPr>
              <a:t>udává srdečnímu cyklu</a:t>
            </a:r>
            <a:r>
              <a:rPr lang="cs-CZ">
                <a:solidFill>
                  <a:schemeClr val="bg1"/>
                </a:solidFill>
              </a:rPr>
              <a:t> pevný řád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4464424" y="2557324"/>
            <a:ext cx="69252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SA uzel generuje vzruchy – cca 70/min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pracovní myokard reaguje </a:t>
            </a:r>
            <a:r>
              <a:rPr lang="cs-CZ" sz="2400" b="1">
                <a:solidFill>
                  <a:schemeClr val="bg1"/>
                </a:solidFill>
              </a:rPr>
              <a:t>stahem</a:t>
            </a:r>
            <a:r>
              <a:rPr lang="cs-CZ" sz="2400">
                <a:solidFill>
                  <a:schemeClr val="bg1"/>
                </a:solidFill>
              </a:rPr>
              <a:t> (systola – </a:t>
            </a:r>
            <a:r>
              <a:rPr lang="cs-CZ" sz="2400" b="1">
                <a:solidFill>
                  <a:schemeClr val="bg1"/>
                </a:solidFill>
              </a:rPr>
              <a:t>vypuzení</a:t>
            </a:r>
            <a:r>
              <a:rPr lang="cs-CZ" sz="2400">
                <a:solidFill>
                  <a:schemeClr val="bg1"/>
                </a:solidFill>
              </a:rPr>
              <a:t> krve)</a:t>
            </a:r>
          </a:p>
          <a:p>
            <a:r>
              <a:rPr lang="cs-CZ" sz="2400">
                <a:solidFill>
                  <a:schemeClr val="bg1"/>
                </a:solidFill>
              </a:rPr>
              <a:t>a poté </a:t>
            </a:r>
            <a:r>
              <a:rPr lang="cs-CZ" sz="2400" b="1">
                <a:solidFill>
                  <a:schemeClr val="bg1"/>
                </a:solidFill>
              </a:rPr>
              <a:t>ochabnutím</a:t>
            </a:r>
            <a:r>
              <a:rPr lang="cs-CZ" sz="2400">
                <a:solidFill>
                  <a:schemeClr val="bg1"/>
                </a:solidFill>
              </a:rPr>
              <a:t> (diastola – </a:t>
            </a:r>
            <a:r>
              <a:rPr lang="cs-CZ" sz="2400" b="1">
                <a:solidFill>
                  <a:schemeClr val="bg1"/>
                </a:solidFill>
              </a:rPr>
              <a:t>plnění</a:t>
            </a:r>
            <a:r>
              <a:rPr lang="cs-CZ" sz="2400">
                <a:solidFill>
                  <a:schemeClr val="bg1"/>
                </a:solidFill>
              </a:rPr>
              <a:t> 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celý cyklus má 4 fáze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CAC2C95-C235-7A51-88B6-914483894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340" y="1971118"/>
            <a:ext cx="3178385" cy="433416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2918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527" y="780605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malá odbočka k </a:t>
            </a:r>
            <a:r>
              <a:rPr lang="cs-CZ" b="1">
                <a:solidFill>
                  <a:schemeClr val="bg1"/>
                </a:solidFill>
              </a:rPr>
              <a:t>srdečním chlopním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48019" y="2287960"/>
            <a:ext cx="104550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cípaté chlopně </a:t>
            </a:r>
          </a:p>
          <a:p>
            <a:r>
              <a:rPr lang="cs-CZ" sz="2400" b="1">
                <a:solidFill>
                  <a:schemeClr val="bg1"/>
                </a:solidFill>
              </a:rPr>
              <a:t>		mitrální </a:t>
            </a:r>
            <a:r>
              <a:rPr lang="cs-CZ" sz="2400">
                <a:solidFill>
                  <a:schemeClr val="bg1"/>
                </a:solidFill>
              </a:rPr>
              <a:t>mezi LS a LK</a:t>
            </a:r>
          </a:p>
          <a:p>
            <a:r>
              <a:rPr lang="cs-CZ" sz="2400" b="1">
                <a:solidFill>
                  <a:schemeClr val="bg1"/>
                </a:solidFill>
              </a:rPr>
              <a:t>		trikuspidální </a:t>
            </a:r>
            <a:r>
              <a:rPr lang="cs-CZ" sz="2400">
                <a:solidFill>
                  <a:schemeClr val="bg1"/>
                </a:solidFill>
              </a:rPr>
              <a:t>mezi PS a PK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poloměsíčité chlopně</a:t>
            </a:r>
          </a:p>
          <a:p>
            <a:r>
              <a:rPr lang="cs-CZ" sz="2400" b="1">
                <a:solidFill>
                  <a:schemeClr val="bg1"/>
                </a:solidFill>
              </a:rPr>
              <a:t>		aortální  </a:t>
            </a:r>
            <a:r>
              <a:rPr lang="cs-CZ" sz="2400">
                <a:solidFill>
                  <a:schemeClr val="bg1"/>
                </a:solidFill>
              </a:rPr>
              <a:t>mezi LK a aortou</a:t>
            </a:r>
          </a:p>
          <a:p>
            <a:r>
              <a:rPr lang="cs-CZ" sz="2400" b="1">
                <a:solidFill>
                  <a:schemeClr val="bg1"/>
                </a:solidFill>
              </a:rPr>
              <a:t>		plicní </a:t>
            </a:r>
            <a:r>
              <a:rPr lang="cs-CZ" sz="2400">
                <a:solidFill>
                  <a:schemeClr val="bg1"/>
                </a:solidFill>
              </a:rPr>
              <a:t>mezi PK a plicnicí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uzavíraní a otevírání je </a:t>
            </a:r>
            <a:r>
              <a:rPr lang="cs-CZ" sz="2400" b="1">
                <a:solidFill>
                  <a:schemeClr val="bg1"/>
                </a:solidFill>
              </a:rPr>
              <a:t>pasivní</a:t>
            </a:r>
            <a:r>
              <a:rPr lang="cs-CZ" sz="2400">
                <a:solidFill>
                  <a:schemeClr val="bg1"/>
                </a:solidFill>
              </a:rPr>
              <a:t>, dle </a:t>
            </a:r>
            <a:r>
              <a:rPr lang="cs-CZ" sz="2400" b="1">
                <a:solidFill>
                  <a:schemeClr val="bg1"/>
                </a:solidFill>
              </a:rPr>
              <a:t>tlakového gradientu</a:t>
            </a:r>
            <a:r>
              <a:rPr lang="cs-CZ" sz="2400">
                <a:solidFill>
                  <a:schemeClr val="bg1"/>
                </a:solidFill>
              </a:rPr>
              <a:t> proudící krve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		</a:t>
            </a:r>
          </a:p>
          <a:p>
            <a:r>
              <a:rPr lang="cs-CZ" sz="2400" b="1">
                <a:solidFill>
                  <a:schemeClr val="bg1"/>
                </a:solidFill>
              </a:rPr>
              <a:t>		</a:t>
            </a:r>
            <a:endParaRPr lang="cs-CZ" sz="2400" b="1">
              <a:solidFill>
                <a:schemeClr val="accent6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82946" name="Picture 2" descr="Nedomykavost chlopně – Wikipedie">
            <a:extLst>
              <a:ext uri="{FF2B5EF4-FFF2-40B4-BE49-F238E27FC236}">
                <a16:creationId xmlns:a16="http://schemas.microsoft.com/office/drawing/2014/main" id="{C9BEBC98-2EFB-498E-3F00-4058A55E4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510" y="2069978"/>
            <a:ext cx="3941277" cy="314661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1994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527" y="402919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systola i diastola má </a:t>
            </a:r>
            <a:r>
              <a:rPr lang="cs-CZ" b="1">
                <a:solidFill>
                  <a:schemeClr val="bg1"/>
                </a:solidFill>
              </a:rPr>
              <a:t>2 </a:t>
            </a:r>
            <a:r>
              <a:rPr lang="cs-CZ" b="1" err="1">
                <a:solidFill>
                  <a:schemeClr val="bg1"/>
                </a:solidFill>
              </a:rPr>
              <a:t>podfáze</a:t>
            </a:r>
            <a:r>
              <a:rPr lang="cs-CZ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585483" y="1956655"/>
            <a:ext cx="1087194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systola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cs-CZ" sz="2400" b="1" dirty="0">
                <a:solidFill>
                  <a:schemeClr val="bg1"/>
                </a:solidFill>
              </a:rPr>
              <a:t>fáze </a:t>
            </a:r>
            <a:r>
              <a:rPr lang="cs-CZ" sz="2400" b="1" dirty="0" err="1">
                <a:solidFill>
                  <a:schemeClr val="bg1"/>
                </a:solidFill>
              </a:rPr>
              <a:t>izovolumické</a:t>
            </a:r>
            <a:r>
              <a:rPr lang="cs-CZ" sz="2400" b="1" dirty="0">
                <a:solidFill>
                  <a:schemeClr val="bg1"/>
                </a:solidFill>
              </a:rPr>
              <a:t> kontrakce </a:t>
            </a:r>
            <a:r>
              <a:rPr lang="cs-CZ" sz="2400" dirty="0">
                <a:solidFill>
                  <a:schemeClr val="bg1"/>
                </a:solidFill>
              </a:rPr>
              <a:t>60 </a:t>
            </a:r>
            <a:r>
              <a:rPr lang="cs-CZ" sz="2400" dirty="0" err="1">
                <a:solidFill>
                  <a:schemeClr val="bg1"/>
                </a:solidFill>
              </a:rPr>
              <a:t>ms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		všechny chlopně zavřené → svalovina se stahuje 	kolem 					nestlačitelné kapaliny → </a:t>
            </a:r>
            <a:r>
              <a:rPr lang="cs-CZ" sz="2400" b="1" dirty="0">
                <a:solidFill>
                  <a:schemeClr val="bg1"/>
                </a:solidFill>
              </a:rPr>
              <a:t>objem komor se nemění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2. fáze ejekční (izotonická) </a:t>
            </a:r>
            <a:r>
              <a:rPr lang="cs-CZ" sz="2400" dirty="0">
                <a:solidFill>
                  <a:schemeClr val="bg1"/>
                </a:solidFill>
              </a:rPr>
              <a:t>200 </a:t>
            </a:r>
            <a:r>
              <a:rPr lang="cs-CZ" sz="2400" dirty="0" err="1">
                <a:solidFill>
                  <a:schemeClr val="bg1"/>
                </a:solidFill>
              </a:rPr>
              <a:t>ms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		</a:t>
            </a:r>
            <a:r>
              <a:rPr lang="cs-CZ" sz="2400" dirty="0">
                <a:solidFill>
                  <a:schemeClr val="bg1"/>
                </a:solidFill>
              </a:rPr>
              <a:t>tlak v K &gt; ve velkých cévách, poloměsíčité chlopně se </a:t>
            </a:r>
            <a:r>
              <a:rPr lang="cs-CZ" sz="2400" b="1" dirty="0">
                <a:solidFill>
                  <a:schemeClr val="bg1"/>
                </a:solidFill>
              </a:rPr>
              <a:t>otvírají 				(1.ozva)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</a:t>
            </a:r>
            <a:r>
              <a:rPr lang="cs-CZ" sz="2400" b="1" dirty="0">
                <a:solidFill>
                  <a:schemeClr val="bg1"/>
                </a:solidFill>
              </a:rPr>
              <a:t>tlak stoupá do poloviny fáze (systolický tlak)</a:t>
            </a:r>
            <a:r>
              <a:rPr lang="cs-CZ" sz="2400" dirty="0">
                <a:solidFill>
                  <a:schemeClr val="bg1"/>
                </a:solidFill>
              </a:rPr>
              <a:t>, poté klesá až na 			minimum, </a:t>
            </a:r>
            <a:r>
              <a:rPr lang="cs-CZ" sz="2400" b="1" dirty="0">
                <a:solidFill>
                  <a:schemeClr val="bg1"/>
                </a:solidFill>
              </a:rPr>
              <a:t>uzavírají</a:t>
            </a:r>
            <a:r>
              <a:rPr lang="cs-CZ" sz="2400" dirty="0">
                <a:solidFill>
                  <a:schemeClr val="bg1"/>
                </a:solidFill>
              </a:rPr>
              <a:t> se poloměsíčité chlopně </a:t>
            </a:r>
            <a:r>
              <a:rPr lang="cs-CZ" sz="2400" b="1" dirty="0">
                <a:solidFill>
                  <a:schemeClr val="bg1"/>
                </a:solidFill>
              </a:rPr>
              <a:t>(2. ozva)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		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		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	</a:t>
            </a:r>
            <a:endParaRPr lang="cs-CZ" sz="2400" b="1" dirty="0">
              <a:solidFill>
                <a:schemeClr val="accent6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BA33239-22DD-EB4D-37B6-81158DA19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886" y="1443520"/>
            <a:ext cx="2905637" cy="21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0535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763" y="392678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systola i diastola má </a:t>
            </a:r>
            <a:r>
              <a:rPr lang="cs-CZ" b="1" dirty="0">
                <a:solidFill>
                  <a:schemeClr val="bg1"/>
                </a:solidFill>
              </a:rPr>
              <a:t>2 </a:t>
            </a:r>
            <a:r>
              <a:rPr lang="cs-CZ" b="1" dirty="0" err="1">
                <a:solidFill>
                  <a:schemeClr val="bg1"/>
                </a:solidFill>
              </a:rPr>
              <a:t>podfáze</a:t>
            </a:r>
            <a:r>
              <a:rPr lang="cs-CZ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531159" y="2287960"/>
            <a:ext cx="1081571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diastola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cs-CZ" sz="2400" b="1" dirty="0">
                <a:solidFill>
                  <a:schemeClr val="bg1"/>
                </a:solidFill>
              </a:rPr>
              <a:t>fáze </a:t>
            </a:r>
            <a:r>
              <a:rPr lang="cs-CZ" sz="2400" b="1" dirty="0" err="1">
                <a:solidFill>
                  <a:schemeClr val="bg1"/>
                </a:solidFill>
              </a:rPr>
              <a:t>izovolumické</a:t>
            </a:r>
            <a:r>
              <a:rPr lang="cs-CZ" sz="2400" b="1" dirty="0">
                <a:solidFill>
                  <a:schemeClr val="bg1"/>
                </a:solidFill>
              </a:rPr>
              <a:t> relaxace 50 </a:t>
            </a:r>
            <a:r>
              <a:rPr lang="cs-CZ" sz="2400" b="1" dirty="0" err="1">
                <a:solidFill>
                  <a:schemeClr val="bg1"/>
                </a:solidFill>
              </a:rPr>
              <a:t>ms</a:t>
            </a:r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		všechny chlopně uzavřeny, myokard relaxuje,  tlak v K &lt; S, 					otevření cípatých chlopní, komory se plní</a:t>
            </a:r>
            <a:endParaRPr lang="cs-CZ" sz="2400" b="1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2. fáze plnící (izotonická) 450 </a:t>
            </a:r>
            <a:r>
              <a:rPr lang="cs-CZ" sz="2400" b="1" dirty="0" err="1">
                <a:solidFill>
                  <a:schemeClr val="bg1"/>
                </a:solidFill>
              </a:rPr>
              <a:t>ms</a:t>
            </a:r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		tlak</a:t>
            </a:r>
            <a:r>
              <a:rPr lang="cs-CZ" sz="2400" dirty="0">
                <a:solidFill>
                  <a:schemeClr val="bg1"/>
                </a:solidFill>
              </a:rPr>
              <a:t> v K téměř </a:t>
            </a:r>
            <a:r>
              <a:rPr lang="cs-CZ" sz="2400" b="1" dirty="0">
                <a:solidFill>
                  <a:schemeClr val="bg1"/>
                </a:solidFill>
              </a:rPr>
              <a:t>0</a:t>
            </a:r>
            <a:r>
              <a:rPr lang="cs-CZ" sz="2400" dirty="0">
                <a:solidFill>
                  <a:schemeClr val="bg1"/>
                </a:solidFill>
              </a:rPr>
              <a:t>, </a:t>
            </a:r>
            <a:r>
              <a:rPr lang="cs-CZ" sz="2400" b="1" dirty="0">
                <a:solidFill>
                  <a:schemeClr val="bg1"/>
                </a:solidFill>
              </a:rPr>
              <a:t>objem rychle roste</a:t>
            </a:r>
            <a:r>
              <a:rPr lang="cs-CZ" sz="2400" dirty="0">
                <a:solidFill>
                  <a:schemeClr val="bg1"/>
                </a:solidFill>
              </a:rPr>
              <a:t>, nejdříve rychle, pak pomalu 			a nakonec opět rychle v důsledku systoly síní</a:t>
            </a:r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		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		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	</a:t>
            </a:r>
            <a:endParaRPr lang="cs-CZ" sz="2400" b="1" dirty="0">
              <a:solidFill>
                <a:schemeClr val="accent6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1F7D9CA-805E-F430-B624-9AD767190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346" y="1562608"/>
            <a:ext cx="3219400" cy="23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180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527" y="1062993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minutový srdeční objem</a:t>
            </a:r>
            <a:r>
              <a:rPr lang="cs-CZ">
                <a:solidFill>
                  <a:schemeClr val="bg1"/>
                </a:solidFill>
              </a:rPr>
              <a:t> je parametrem srdečního výkonu</a:t>
            </a:r>
            <a:endParaRPr lang="cs-CZ" b="1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918786" y="3363725"/>
            <a:ext cx="108719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MSV = SF × SO = 70 × 80 ml = 5 600 ml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při námaze se zvětší až 4x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velikost MSV ovlivňuje </a:t>
            </a:r>
            <a:r>
              <a:rPr lang="cs-CZ" sz="2400" b="1">
                <a:solidFill>
                  <a:schemeClr val="bg1"/>
                </a:solidFill>
              </a:rPr>
              <a:t>srdeční frekvence a systolický objem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502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527" y="780605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systolický objem ovlivňují  </a:t>
            </a:r>
            <a:br>
              <a:rPr lang="cs-CZ">
                <a:solidFill>
                  <a:schemeClr val="bg1"/>
                </a:solidFill>
              </a:rPr>
            </a:br>
            <a:r>
              <a:rPr lang="cs-CZ" b="1">
                <a:solidFill>
                  <a:schemeClr val="bg1"/>
                </a:solidFill>
              </a:rPr>
              <a:t>3 faktory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570987" y="2783260"/>
            <a:ext cx="110500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1. komorové </a:t>
            </a:r>
            <a:r>
              <a:rPr lang="cs-CZ" sz="2400" b="1" err="1">
                <a:solidFill>
                  <a:schemeClr val="bg1"/>
                </a:solidFill>
              </a:rPr>
              <a:t>předtížení</a:t>
            </a:r>
            <a:r>
              <a:rPr lang="cs-CZ" sz="2400" b="1">
                <a:solidFill>
                  <a:schemeClr val="bg1"/>
                </a:solidFill>
              </a:rPr>
              <a:t> (</a:t>
            </a:r>
            <a:r>
              <a:rPr lang="cs-CZ" sz="2400" b="1" err="1">
                <a:solidFill>
                  <a:schemeClr val="bg1"/>
                </a:solidFill>
              </a:rPr>
              <a:t>preload</a:t>
            </a:r>
            <a:r>
              <a:rPr lang="cs-CZ" sz="2400" b="1">
                <a:solidFill>
                  <a:schemeClr val="bg1"/>
                </a:solidFill>
              </a:rPr>
              <a:t>) – </a:t>
            </a:r>
            <a:r>
              <a:rPr lang="cs-CZ" sz="2400">
                <a:solidFill>
                  <a:schemeClr val="bg1"/>
                </a:solidFill>
              </a:rPr>
              <a:t>velikost náplně komory</a:t>
            </a:r>
          </a:p>
          <a:p>
            <a:r>
              <a:rPr lang="cs-CZ" sz="2400">
                <a:solidFill>
                  <a:schemeClr val="bg1"/>
                </a:solidFill>
              </a:rPr>
              <a:t>čím je </a:t>
            </a:r>
            <a:r>
              <a:rPr lang="cs-CZ" sz="2400" b="1">
                <a:solidFill>
                  <a:schemeClr val="bg1"/>
                </a:solidFill>
              </a:rPr>
              <a:t>víc komora naplněná</a:t>
            </a:r>
            <a:r>
              <a:rPr lang="cs-CZ" sz="2400">
                <a:solidFill>
                  <a:schemeClr val="bg1"/>
                </a:solidFill>
              </a:rPr>
              <a:t>, tím </a:t>
            </a:r>
            <a:r>
              <a:rPr lang="cs-CZ" sz="2400" b="1">
                <a:solidFill>
                  <a:schemeClr val="bg1"/>
                </a:solidFill>
              </a:rPr>
              <a:t>větší je kontrakce </a:t>
            </a:r>
            <a:r>
              <a:rPr lang="cs-CZ" sz="2400">
                <a:solidFill>
                  <a:schemeClr val="bg1"/>
                </a:solidFill>
              </a:rPr>
              <a:t>(Frank – </a:t>
            </a:r>
            <a:r>
              <a:rPr lang="cs-CZ" sz="2400" err="1">
                <a:solidFill>
                  <a:schemeClr val="bg1"/>
                </a:solidFill>
              </a:rPr>
              <a:t>Starlingův</a:t>
            </a:r>
            <a:r>
              <a:rPr lang="cs-CZ" sz="2400">
                <a:solidFill>
                  <a:schemeClr val="bg1"/>
                </a:solidFill>
              </a:rPr>
              <a:t> z.)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	závisí na </a:t>
            </a:r>
            <a:r>
              <a:rPr lang="cs-CZ" sz="2400" b="1">
                <a:solidFill>
                  <a:schemeClr val="bg1"/>
                </a:solidFill>
              </a:rPr>
              <a:t>velikosti žilního návratu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	množství krve v oběhu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	velikost konstrikce žil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	účinnost venózní pumpy kosterních svalů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	tlak v dutině hrudní – při nádechu se žilní návrat zvyšuje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524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527" y="780605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systolický objem ovlivňují  </a:t>
            </a:r>
            <a:br>
              <a:rPr lang="cs-CZ">
                <a:solidFill>
                  <a:schemeClr val="bg1"/>
                </a:solidFill>
              </a:rPr>
            </a:br>
            <a:r>
              <a:rPr lang="cs-CZ" b="1">
                <a:solidFill>
                  <a:schemeClr val="bg1"/>
                </a:solidFill>
              </a:rPr>
              <a:t>3 faktory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570987" y="2783260"/>
            <a:ext cx="113352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</a:rPr>
              <a:t>2. komorové </a:t>
            </a:r>
            <a:r>
              <a:rPr lang="cs-CZ" sz="2400" b="1" err="1">
                <a:solidFill>
                  <a:schemeClr val="bg1"/>
                </a:solidFill>
              </a:rPr>
              <a:t>dotížení</a:t>
            </a:r>
            <a:r>
              <a:rPr lang="cs-CZ" sz="2400" b="1">
                <a:solidFill>
                  <a:schemeClr val="bg1"/>
                </a:solidFill>
              </a:rPr>
              <a:t> (</a:t>
            </a:r>
            <a:r>
              <a:rPr lang="cs-CZ" sz="2400" b="1" err="1">
                <a:solidFill>
                  <a:schemeClr val="bg1"/>
                </a:solidFill>
              </a:rPr>
              <a:t>afterload</a:t>
            </a:r>
            <a:r>
              <a:rPr lang="cs-CZ" sz="2400" b="1">
                <a:solidFill>
                  <a:schemeClr val="bg1"/>
                </a:solidFill>
              </a:rPr>
              <a:t>)</a:t>
            </a:r>
          </a:p>
          <a:p>
            <a:r>
              <a:rPr lang="cs-CZ" sz="2400">
                <a:solidFill>
                  <a:schemeClr val="bg1"/>
                </a:solidFill>
              </a:rPr>
              <a:t>	</a:t>
            </a:r>
            <a:r>
              <a:rPr lang="cs-CZ" sz="2400" b="1">
                <a:solidFill>
                  <a:schemeClr val="bg1"/>
                </a:solidFill>
              </a:rPr>
              <a:t>odpor</a:t>
            </a:r>
            <a:r>
              <a:rPr lang="cs-CZ" sz="2400">
                <a:solidFill>
                  <a:schemeClr val="bg1"/>
                </a:solidFill>
              </a:rPr>
              <a:t>, proti němuž komora krev vypuzuje (tlak v tepnách)</a:t>
            </a:r>
          </a:p>
          <a:p>
            <a:r>
              <a:rPr lang="cs-CZ" sz="2400">
                <a:solidFill>
                  <a:schemeClr val="bg1"/>
                </a:solidFill>
              </a:rPr>
              <a:t>	při zvýšení </a:t>
            </a:r>
            <a:r>
              <a:rPr lang="cs-CZ" sz="2400" err="1">
                <a:solidFill>
                  <a:schemeClr val="bg1"/>
                </a:solidFill>
              </a:rPr>
              <a:t>afterloadu</a:t>
            </a:r>
            <a:r>
              <a:rPr lang="cs-CZ" sz="2400">
                <a:solidFill>
                  <a:schemeClr val="bg1"/>
                </a:solidFill>
              </a:rPr>
              <a:t> se </a:t>
            </a:r>
            <a:r>
              <a:rPr lang="cs-CZ" sz="2400" b="1">
                <a:solidFill>
                  <a:schemeClr val="bg1"/>
                </a:solidFill>
              </a:rPr>
              <a:t>zvyšuje</a:t>
            </a:r>
            <a:r>
              <a:rPr lang="cs-CZ" sz="2400">
                <a:solidFill>
                  <a:schemeClr val="bg1"/>
                </a:solidFill>
              </a:rPr>
              <a:t> potřeba kyslíku v </a:t>
            </a:r>
            <a:r>
              <a:rPr lang="cs-CZ" sz="2400" err="1">
                <a:solidFill>
                  <a:schemeClr val="bg1"/>
                </a:solidFill>
              </a:rPr>
              <a:t>mokardu</a:t>
            </a: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3. kontraktilita</a:t>
            </a:r>
            <a:r>
              <a:rPr lang="cs-CZ" sz="2400">
                <a:solidFill>
                  <a:schemeClr val="bg1"/>
                </a:solidFill>
              </a:rPr>
              <a:t> – schopnost měnit sílu stahu nezávisle na velikosti náplně komory</a:t>
            </a:r>
          </a:p>
          <a:p>
            <a:r>
              <a:rPr lang="cs-CZ" sz="2400">
                <a:solidFill>
                  <a:schemeClr val="bg1"/>
                </a:solidFill>
              </a:rPr>
              <a:t>	k. zvyšuje </a:t>
            </a:r>
            <a:r>
              <a:rPr lang="cs-CZ" sz="2400" b="1">
                <a:solidFill>
                  <a:schemeClr val="bg1"/>
                </a:solidFill>
              </a:rPr>
              <a:t>aktivita sympatiku </a:t>
            </a:r>
            <a:r>
              <a:rPr lang="cs-CZ" sz="2400">
                <a:solidFill>
                  <a:schemeClr val="bg1"/>
                </a:solidFill>
              </a:rPr>
              <a:t>– noradrenalin, dále kofein, glukagon…</a:t>
            </a:r>
          </a:p>
          <a:p>
            <a:r>
              <a:rPr lang="cs-CZ" sz="2400">
                <a:solidFill>
                  <a:schemeClr val="bg1"/>
                </a:solidFill>
              </a:rPr>
              <a:t>	pozitivně </a:t>
            </a:r>
            <a:r>
              <a:rPr lang="cs-CZ" sz="2400" b="1" err="1">
                <a:solidFill>
                  <a:schemeClr val="bg1"/>
                </a:solidFill>
              </a:rPr>
              <a:t>inotropní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>
                <a:solidFill>
                  <a:schemeClr val="bg1"/>
                </a:solidFill>
              </a:rPr>
              <a:t>efekt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333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527" y="780605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při </a:t>
            </a:r>
            <a:r>
              <a:rPr lang="cs-CZ" b="1">
                <a:solidFill>
                  <a:schemeClr val="bg1"/>
                </a:solidFill>
              </a:rPr>
              <a:t>zvýšení SF roste MSV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30527" y="3005510"/>
            <a:ext cx="113352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musí být splněny </a:t>
            </a:r>
            <a:r>
              <a:rPr lang="cs-CZ" sz="2400" b="1">
                <a:solidFill>
                  <a:schemeClr val="bg1"/>
                </a:solidFill>
              </a:rPr>
              <a:t>2 podmínky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	dostatečný žilní návrat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		SF nesmí přesáhnout tzv. </a:t>
            </a:r>
            <a:r>
              <a:rPr lang="cs-CZ" sz="2400" b="1">
                <a:solidFill>
                  <a:schemeClr val="bg1"/>
                </a:solidFill>
              </a:rPr>
              <a:t>kritickou frekvenc</a:t>
            </a:r>
            <a:r>
              <a:rPr lang="cs-CZ" sz="2400">
                <a:solidFill>
                  <a:schemeClr val="bg1"/>
                </a:solidFill>
              </a:rPr>
              <a:t>i – zkracuje se trvání 				diastoly</a:t>
            </a:r>
          </a:p>
          <a:p>
            <a:endParaRPr 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24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105" y="996731"/>
            <a:ext cx="11145078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ribozomy</a:t>
            </a:r>
            <a:r>
              <a:rPr lang="cs-CZ">
                <a:solidFill>
                  <a:schemeClr val="bg1"/>
                </a:solidFill>
              </a:rPr>
              <a:t> jsou továrny na výrobu </a:t>
            </a:r>
            <a:r>
              <a:rPr lang="cs-CZ" b="1">
                <a:solidFill>
                  <a:schemeClr val="bg1"/>
                </a:solidFill>
              </a:rPr>
              <a:t>proteinů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92621" y="2699533"/>
            <a:ext cx="55781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volně plavající v cytoplazmě – </a:t>
            </a:r>
            <a:r>
              <a:rPr lang="cs-CZ" sz="2400" b="1">
                <a:solidFill>
                  <a:schemeClr val="bg1"/>
                </a:solidFill>
              </a:rPr>
              <a:t>monozomy, </a:t>
            </a:r>
            <a:r>
              <a:rPr lang="cs-CZ" sz="2400" b="1" err="1">
                <a:solidFill>
                  <a:schemeClr val="bg1"/>
                </a:solidFill>
              </a:rPr>
              <a:t>polyzomy</a:t>
            </a:r>
            <a:r>
              <a:rPr lang="cs-CZ" sz="2400" b="1">
                <a:solidFill>
                  <a:schemeClr val="bg1"/>
                </a:solidFill>
              </a:rPr>
              <a:t> (sdružené)</a:t>
            </a:r>
          </a:p>
          <a:p>
            <a:r>
              <a:rPr lang="cs-CZ" sz="2400">
                <a:solidFill>
                  <a:schemeClr val="bg1"/>
                </a:solidFill>
              </a:rPr>
              <a:t>napojené na mRNA  - proteiny pro „domácí použití“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napojené na </a:t>
            </a:r>
            <a:r>
              <a:rPr lang="cs-CZ" sz="2400" b="1">
                <a:solidFill>
                  <a:schemeClr val="bg1"/>
                </a:solidFill>
              </a:rPr>
              <a:t>endoplazmatické retikulum </a:t>
            </a:r>
            <a:r>
              <a:rPr lang="cs-CZ" sz="2400">
                <a:solidFill>
                  <a:schemeClr val="bg1"/>
                </a:solidFill>
              </a:rPr>
              <a:t>– proteiny „na export“</a:t>
            </a:r>
          </a:p>
          <a:p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48130" name="Picture 2" descr="Ribozom | Medicína, nemoci, studium na 1. LF UK">
            <a:extLst>
              <a:ext uri="{FF2B5EF4-FFF2-40B4-BE49-F238E27FC236}">
                <a16:creationId xmlns:a16="http://schemas.microsoft.com/office/drawing/2014/main" id="{8332AE8F-E9C9-558A-C853-A46C3F355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8"/>
          <a:stretch/>
        </p:blipFill>
        <p:spPr bwMode="auto">
          <a:xfrm>
            <a:off x="6573371" y="2403698"/>
            <a:ext cx="5233147" cy="375797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3284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527" y="780605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není </a:t>
            </a:r>
            <a:r>
              <a:rPr lang="cs-CZ" b="1">
                <a:solidFill>
                  <a:schemeClr val="bg1"/>
                </a:solidFill>
              </a:rPr>
              <a:t>céva</a:t>
            </a:r>
            <a:r>
              <a:rPr lang="cs-CZ">
                <a:solidFill>
                  <a:schemeClr val="bg1"/>
                </a:solidFill>
              </a:rPr>
              <a:t> jako </a:t>
            </a:r>
            <a:r>
              <a:rPr lang="cs-CZ" b="1">
                <a:solidFill>
                  <a:schemeClr val="bg1"/>
                </a:solidFill>
              </a:rPr>
              <a:t>céva</a:t>
            </a:r>
            <a:r>
              <a:rPr lang="cs-CZ">
                <a:solidFill>
                  <a:schemeClr val="bg1"/>
                </a:solidFill>
              </a:rPr>
              <a:t> </a:t>
            </a:r>
            <a:endParaRPr lang="cs-CZ" b="1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22043" y="2495269"/>
            <a:ext cx="107894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3</a:t>
            </a:r>
            <a:r>
              <a:rPr lang="cs-CZ" sz="2400" dirty="0">
                <a:solidFill>
                  <a:schemeClr val="bg1"/>
                </a:solidFill>
              </a:rPr>
              <a:t> základní </a:t>
            </a:r>
            <a:r>
              <a:rPr lang="cs-CZ" sz="2400" b="1" dirty="0">
                <a:solidFill>
                  <a:schemeClr val="bg1"/>
                </a:solidFill>
              </a:rPr>
              <a:t>typy</a:t>
            </a:r>
            <a:r>
              <a:rPr lang="cs-CZ" sz="2400" dirty="0">
                <a:solidFill>
                  <a:schemeClr val="bg1"/>
                </a:solidFill>
              </a:rPr>
              <a:t> cév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b="1" dirty="0" err="1">
                <a:solidFill>
                  <a:schemeClr val="bg1"/>
                </a:solidFill>
              </a:rPr>
              <a:t>pružníkové</a:t>
            </a:r>
            <a:r>
              <a:rPr lang="cs-CZ" sz="2400" b="1" dirty="0">
                <a:solidFill>
                  <a:schemeClr val="bg1"/>
                </a:solidFill>
              </a:rPr>
              <a:t> cévy </a:t>
            </a:r>
            <a:r>
              <a:rPr lang="cs-CZ" sz="2400" dirty="0">
                <a:solidFill>
                  <a:schemeClr val="bg1"/>
                </a:solidFill>
              </a:rPr>
              <a:t>– aorta a velké tepny –  i v diastole plynulý tok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rezistenční cévy  </a:t>
            </a:r>
            <a:r>
              <a:rPr lang="cs-CZ" sz="2400" dirty="0">
                <a:solidFill>
                  <a:schemeClr val="bg1"/>
                </a:solidFill>
              </a:rPr>
              <a:t>- schopny měnit svůj průsvit (výrazná svalová vrstva)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kapacitní cévy </a:t>
            </a:r>
            <a:r>
              <a:rPr lang="cs-CZ" sz="2400" dirty="0">
                <a:solidFill>
                  <a:schemeClr val="bg1"/>
                </a:solidFill>
              </a:rPr>
              <a:t>– žíly a cévy malého oběhu, „uskladnění“ krve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088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618" y="557997"/>
            <a:ext cx="11383893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aorta</a:t>
            </a:r>
            <a:r>
              <a:rPr lang="cs-CZ" dirty="0">
                <a:solidFill>
                  <a:schemeClr val="bg1"/>
                </a:solidFill>
              </a:rPr>
              <a:t> a velké tepny jsou tzv. </a:t>
            </a:r>
            <a:r>
              <a:rPr lang="cs-CZ" b="1" dirty="0" err="1">
                <a:solidFill>
                  <a:schemeClr val="bg1"/>
                </a:solidFill>
              </a:rPr>
              <a:t>pružníky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02033" y="2514351"/>
            <a:ext cx="109741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úkolem </a:t>
            </a:r>
            <a:r>
              <a:rPr lang="cs-CZ" sz="2400" dirty="0" err="1">
                <a:solidFill>
                  <a:schemeClr val="bg1"/>
                </a:solidFill>
              </a:rPr>
              <a:t>pružníku</a:t>
            </a:r>
            <a:r>
              <a:rPr lang="cs-CZ" sz="2400" dirty="0">
                <a:solidFill>
                  <a:schemeClr val="bg1"/>
                </a:solidFill>
              </a:rPr>
              <a:t> je </a:t>
            </a:r>
            <a:r>
              <a:rPr lang="cs-CZ" sz="2400" b="1" dirty="0">
                <a:solidFill>
                  <a:schemeClr val="bg1"/>
                </a:solidFill>
              </a:rPr>
              <a:t>přeměna</a:t>
            </a:r>
            <a:r>
              <a:rPr lang="cs-CZ" sz="2400" dirty="0">
                <a:solidFill>
                  <a:schemeClr val="bg1"/>
                </a:solidFill>
              </a:rPr>
              <a:t> pulzního proudu</a:t>
            </a:r>
          </a:p>
          <a:p>
            <a:r>
              <a:rPr lang="cs-CZ" sz="2400" dirty="0">
                <a:solidFill>
                  <a:schemeClr val="bg1"/>
                </a:solidFill>
              </a:rPr>
              <a:t>	krve na </a:t>
            </a:r>
            <a:r>
              <a:rPr lang="cs-CZ" sz="2400" b="1" dirty="0">
                <a:solidFill>
                  <a:schemeClr val="bg1"/>
                </a:solidFill>
              </a:rPr>
              <a:t>plynulý tok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po otevření aortální chlopně se aorta 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roztáhne a zpomalí </a:t>
            </a:r>
            <a:r>
              <a:rPr lang="cs-CZ" sz="2400" dirty="0">
                <a:solidFill>
                  <a:schemeClr val="bg1"/>
                </a:solidFill>
              </a:rPr>
              <a:t>tok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po uzavření se opět </a:t>
            </a:r>
            <a:r>
              <a:rPr lang="cs-CZ" sz="2400" b="1" dirty="0">
                <a:solidFill>
                  <a:schemeClr val="bg1"/>
                </a:solidFill>
              </a:rPr>
              <a:t>zúží a zrychlí </a:t>
            </a:r>
            <a:r>
              <a:rPr lang="cs-CZ" sz="2400" dirty="0">
                <a:solidFill>
                  <a:schemeClr val="bg1"/>
                </a:solidFill>
              </a:rPr>
              <a:t>se tok krve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rychlost proudění – aorta 20cm/s, kapiláry 0,03 cm/s, velké žíly 15 cm/s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098" name="Picture 2" descr="Biofyzika kardiovaskulárního systému - ppt stáhnout">
            <a:extLst>
              <a:ext uri="{FF2B5EF4-FFF2-40B4-BE49-F238E27FC236}">
                <a16:creationId xmlns:a16="http://schemas.microsoft.com/office/drawing/2014/main" id="{E4679B4C-118B-43A2-6452-9122F2479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24902" r="28432" b="9311"/>
          <a:stretch/>
        </p:blipFill>
        <p:spPr bwMode="auto">
          <a:xfrm>
            <a:off x="8353937" y="2366688"/>
            <a:ext cx="3422276" cy="273061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1095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37" y="733540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středně velké tepny regulují tok krve orgány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585808" y="1964353"/>
            <a:ext cx="653440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množství krve, proudící do orgánu závisí na </a:t>
            </a:r>
            <a:r>
              <a:rPr lang="cs-CZ" sz="2400" b="1" dirty="0">
                <a:solidFill>
                  <a:schemeClr val="bg1"/>
                </a:solidFill>
              </a:rPr>
              <a:t>důležitosti</a:t>
            </a:r>
            <a:r>
              <a:rPr lang="cs-CZ" sz="2400" dirty="0">
                <a:solidFill>
                  <a:schemeClr val="bg1"/>
                </a:solidFill>
              </a:rPr>
              <a:t> orgánu a jeho momentální spotřebě, dané okolnostmi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přednostně mozek (13%MSV), srdce, ledviny (20% MSV)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průtok </a:t>
            </a:r>
            <a:r>
              <a:rPr lang="cs-CZ" sz="2400" dirty="0">
                <a:solidFill>
                  <a:schemeClr val="bg1"/>
                </a:solidFill>
              </a:rPr>
              <a:t>je efektivně </a:t>
            </a:r>
            <a:r>
              <a:rPr lang="cs-CZ" sz="2400" b="1" dirty="0">
                <a:solidFill>
                  <a:schemeClr val="bg1"/>
                </a:solidFill>
              </a:rPr>
              <a:t>regulován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rezistenční </a:t>
            </a:r>
            <a:r>
              <a:rPr lang="cs-CZ" sz="2400" dirty="0">
                <a:solidFill>
                  <a:schemeClr val="bg1"/>
                </a:solidFill>
              </a:rPr>
              <a:t>funkce cév – hladká svalovina způsobí vazokonstrikci → průtok krve orgánem se sníží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" name="Picture 2" descr="Endotelium Wikipedia Bahasa Indonesia, Ensiklopedia Bebas, 48% OFF">
            <a:extLst>
              <a:ext uri="{FF2B5EF4-FFF2-40B4-BE49-F238E27FC236}">
                <a16:creationId xmlns:a16="http://schemas.microsoft.com/office/drawing/2014/main" id="{392DD4B0-B009-1DD0-EF67-4590EAF1E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45" y="2663804"/>
            <a:ext cx="4584716" cy="3379973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138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920" y="869505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celkový objem </a:t>
            </a:r>
            <a:r>
              <a:rPr lang="cs-CZ">
                <a:solidFill>
                  <a:schemeClr val="bg1"/>
                </a:solidFill>
              </a:rPr>
              <a:t>krve </a:t>
            </a:r>
            <a:r>
              <a:rPr lang="cs-CZ" b="1">
                <a:solidFill>
                  <a:schemeClr val="bg1"/>
                </a:solidFill>
              </a:rPr>
              <a:t>není</a:t>
            </a:r>
            <a:r>
              <a:rPr lang="cs-CZ">
                <a:solidFill>
                  <a:schemeClr val="bg1"/>
                </a:solidFill>
              </a:rPr>
              <a:t> ve všech částech řečiště </a:t>
            </a:r>
            <a:r>
              <a:rPr lang="cs-CZ" b="1">
                <a:solidFill>
                  <a:schemeClr val="bg1"/>
                </a:solidFill>
              </a:rPr>
              <a:t>stejný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74920" y="2668960"/>
            <a:ext cx="102930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systémový oběh 84%, plicní oběh 9%, srdce 7%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v nízkotlakém systému 70% → tvoří </a:t>
            </a:r>
            <a:r>
              <a:rPr lang="cs-CZ" sz="2400" b="1">
                <a:solidFill>
                  <a:schemeClr val="bg1"/>
                </a:solidFill>
              </a:rPr>
              <a:t>rezervoár krve</a:t>
            </a:r>
            <a:r>
              <a:rPr lang="cs-CZ" sz="2400">
                <a:solidFill>
                  <a:schemeClr val="bg1"/>
                </a:solidFill>
              </a:rPr>
              <a:t>, ze kterého se může </a:t>
            </a:r>
            <a:r>
              <a:rPr lang="cs-CZ" sz="2400" b="1">
                <a:solidFill>
                  <a:schemeClr val="bg1"/>
                </a:solidFill>
              </a:rPr>
              <a:t>doplnit objem </a:t>
            </a:r>
            <a:r>
              <a:rPr lang="cs-CZ" sz="2400">
                <a:solidFill>
                  <a:schemeClr val="bg1"/>
                </a:solidFill>
              </a:rPr>
              <a:t>v případě potřeby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pozn. nízkotlaký systém -  malý oběh, pravé srdce, žilní systém</a:t>
            </a:r>
          </a:p>
          <a:p>
            <a:endParaRPr 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125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609155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tlak v krve </a:t>
            </a:r>
            <a:r>
              <a:rPr lang="cs-CZ">
                <a:solidFill>
                  <a:schemeClr val="bg1"/>
                </a:solidFill>
              </a:rPr>
              <a:t>v tepnách </a:t>
            </a:r>
            <a:r>
              <a:rPr lang="cs-CZ" b="1">
                <a:solidFill>
                  <a:schemeClr val="bg1"/>
                </a:solidFill>
              </a:rPr>
              <a:t>kolísá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627270" y="2263170"/>
            <a:ext cx="113107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nejvyšší tlak </a:t>
            </a:r>
            <a:r>
              <a:rPr lang="cs-CZ" sz="2400">
                <a:solidFill>
                  <a:schemeClr val="bg1"/>
                </a:solidFill>
              </a:rPr>
              <a:t>je ve </a:t>
            </a:r>
            <a:r>
              <a:rPr lang="cs-CZ" sz="2400" b="1">
                <a:solidFill>
                  <a:schemeClr val="bg1"/>
                </a:solidFill>
              </a:rPr>
              <a:t>vypuzovací fázi systoly </a:t>
            </a:r>
          </a:p>
          <a:p>
            <a:r>
              <a:rPr lang="cs-CZ" sz="2400" b="1">
                <a:solidFill>
                  <a:schemeClr val="bg1"/>
                </a:solidFill>
              </a:rPr>
              <a:t>	</a:t>
            </a:r>
            <a:r>
              <a:rPr lang="cs-CZ" sz="2400">
                <a:solidFill>
                  <a:schemeClr val="bg1"/>
                </a:solidFill>
              </a:rPr>
              <a:t> </a:t>
            </a:r>
            <a:r>
              <a:rPr lang="cs-CZ" sz="2400" b="1">
                <a:solidFill>
                  <a:schemeClr val="bg1"/>
                </a:solidFill>
              </a:rPr>
              <a:t>TK systolický</a:t>
            </a:r>
            <a:r>
              <a:rPr lang="cs-CZ" sz="2400">
                <a:solidFill>
                  <a:schemeClr val="bg1"/>
                </a:solidFill>
              </a:rPr>
              <a:t>, cca </a:t>
            </a:r>
            <a:r>
              <a:rPr lang="cs-CZ" sz="2400" b="1">
                <a:solidFill>
                  <a:schemeClr val="accent6"/>
                </a:solidFill>
              </a:rPr>
              <a:t>120 </a:t>
            </a:r>
            <a:r>
              <a:rPr lang="cs-CZ" sz="2400" b="1" err="1">
                <a:solidFill>
                  <a:schemeClr val="accent6"/>
                </a:solidFill>
              </a:rPr>
              <a:t>mmHg</a:t>
            </a:r>
            <a:r>
              <a:rPr lang="cs-CZ" sz="2400" b="1">
                <a:solidFill>
                  <a:schemeClr val="accent6"/>
                </a:solidFill>
              </a:rPr>
              <a:t>  </a:t>
            </a:r>
            <a:r>
              <a:rPr lang="cs-CZ" sz="2400" b="1">
                <a:solidFill>
                  <a:schemeClr val="bg1"/>
                </a:solidFill>
              </a:rPr>
              <a:t>- závisí na velikosti systolického objemu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nejnižší</a:t>
            </a:r>
            <a:r>
              <a:rPr lang="cs-CZ" sz="2400">
                <a:solidFill>
                  <a:schemeClr val="bg1"/>
                </a:solidFill>
              </a:rPr>
              <a:t> je v </a:t>
            </a:r>
            <a:r>
              <a:rPr lang="cs-CZ" sz="2400" b="1" err="1">
                <a:solidFill>
                  <a:schemeClr val="bg1"/>
                </a:solidFill>
              </a:rPr>
              <a:t>izovolumické</a:t>
            </a:r>
            <a:r>
              <a:rPr lang="cs-CZ" sz="2400" b="1">
                <a:solidFill>
                  <a:schemeClr val="bg1"/>
                </a:solidFill>
              </a:rPr>
              <a:t> fázi systoly </a:t>
            </a:r>
            <a:r>
              <a:rPr lang="cs-CZ" sz="2400">
                <a:solidFill>
                  <a:schemeClr val="bg1"/>
                </a:solidFill>
              </a:rPr>
              <a:t>(aortální chlopeň je zavřena)</a:t>
            </a:r>
          </a:p>
          <a:p>
            <a:pPr lvl="1"/>
            <a:r>
              <a:rPr lang="cs-CZ" sz="2400">
                <a:solidFill>
                  <a:schemeClr val="bg1"/>
                </a:solidFill>
              </a:rPr>
              <a:t> </a:t>
            </a:r>
            <a:r>
              <a:rPr lang="cs-CZ" sz="2400" b="1">
                <a:solidFill>
                  <a:schemeClr val="bg1"/>
                </a:solidFill>
              </a:rPr>
              <a:t>TK diastolický, </a:t>
            </a:r>
            <a:r>
              <a:rPr lang="cs-CZ" sz="2400">
                <a:solidFill>
                  <a:schemeClr val="bg1"/>
                </a:solidFill>
              </a:rPr>
              <a:t>cca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 b="1">
                <a:solidFill>
                  <a:schemeClr val="accent6"/>
                </a:solidFill>
              </a:rPr>
              <a:t>80 </a:t>
            </a:r>
            <a:r>
              <a:rPr lang="cs-CZ" sz="2400" b="1" err="1">
                <a:solidFill>
                  <a:schemeClr val="accent6"/>
                </a:solidFill>
              </a:rPr>
              <a:t>mmHg</a:t>
            </a:r>
            <a:r>
              <a:rPr lang="cs-CZ" sz="2400" b="1">
                <a:solidFill>
                  <a:schemeClr val="accent6"/>
                </a:solidFill>
              </a:rPr>
              <a:t>  </a:t>
            </a:r>
            <a:r>
              <a:rPr lang="cs-CZ" sz="2400" b="1">
                <a:solidFill>
                  <a:schemeClr val="bg1"/>
                </a:solidFill>
              </a:rPr>
              <a:t>-</a:t>
            </a:r>
            <a:r>
              <a:rPr lang="cs-CZ" sz="2400" b="1">
                <a:solidFill>
                  <a:schemeClr val="accent6"/>
                </a:solidFill>
              </a:rPr>
              <a:t> </a:t>
            </a:r>
            <a:r>
              <a:rPr lang="cs-CZ" sz="2400" b="1">
                <a:solidFill>
                  <a:schemeClr val="bg1"/>
                </a:solidFill>
              </a:rPr>
              <a:t>závisí na periferní rezistenci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střední tlak – </a:t>
            </a:r>
            <a:r>
              <a:rPr lang="cs-CZ" sz="2400">
                <a:solidFill>
                  <a:schemeClr val="bg1"/>
                </a:solidFill>
              </a:rPr>
              <a:t>průměrný tlak v průběhu cyklu – diastolický + 1/3 amplitudy… cca 93 </a:t>
            </a:r>
            <a:r>
              <a:rPr lang="cs-CZ" sz="2400" err="1">
                <a:solidFill>
                  <a:schemeClr val="bg1"/>
                </a:solidFill>
              </a:rPr>
              <a:t>mmHg</a:t>
            </a: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TK klesá až v malých tepénkách na cca 30 mm </a:t>
            </a:r>
            <a:r>
              <a:rPr lang="cs-CZ" sz="2400" err="1">
                <a:solidFill>
                  <a:schemeClr val="bg1"/>
                </a:solidFill>
              </a:rPr>
              <a:t>Hg</a:t>
            </a:r>
            <a:r>
              <a:rPr lang="cs-CZ" sz="2400">
                <a:solidFill>
                  <a:schemeClr val="bg1"/>
                </a:solidFill>
              </a:rPr>
              <a:t> a méně</a:t>
            </a:r>
          </a:p>
          <a:p>
            <a:endParaRPr lang="cs-CZ" sz="2400" b="1">
              <a:solidFill>
                <a:schemeClr val="bg1"/>
              </a:solidFill>
            </a:endParaRPr>
          </a:p>
          <a:p>
            <a:endParaRPr lang="cs-CZ" sz="2400" b="1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96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67B3B-9F1D-2059-760E-3066835F2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017EEB-8200-A620-0E8A-8CA7A9D8E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204185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tlak v krve </a:t>
            </a:r>
            <a:r>
              <a:rPr lang="cs-CZ" dirty="0">
                <a:solidFill>
                  <a:schemeClr val="bg1"/>
                </a:solidFill>
              </a:rPr>
              <a:t>v tepnách </a:t>
            </a:r>
            <a:r>
              <a:rPr lang="cs-CZ" b="1" dirty="0">
                <a:solidFill>
                  <a:schemeClr val="bg1"/>
                </a:solidFill>
              </a:rPr>
              <a:t>kolísá</a:t>
            </a:r>
          </a:p>
        </p:txBody>
      </p:sp>
      <p:pic>
        <p:nvPicPr>
          <p:cNvPr id="1026" name="Picture 2" descr="2. Krevní oběh • Funkce buněk a lidského těla">
            <a:extLst>
              <a:ext uri="{FF2B5EF4-FFF2-40B4-BE49-F238E27FC236}">
                <a16:creationId xmlns:a16="http://schemas.microsoft.com/office/drawing/2014/main" id="{70C31050-2AC9-36A9-75DC-93A84CAAE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543878"/>
            <a:ext cx="10265949" cy="4777409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0948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114876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normální krevní tlak</a:t>
            </a:r>
            <a:r>
              <a:rPr lang="cs-CZ">
                <a:solidFill>
                  <a:schemeClr val="bg1"/>
                </a:solidFill>
              </a:rPr>
              <a:t> závisí i na věku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09820" y="2910870"/>
            <a:ext cx="11310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do středního věku je norma </a:t>
            </a:r>
            <a:r>
              <a:rPr lang="cs-CZ" sz="2400" b="1">
                <a:solidFill>
                  <a:schemeClr val="bg1"/>
                </a:solidFill>
              </a:rPr>
              <a:t>90-140/60-90 </a:t>
            </a:r>
            <a:r>
              <a:rPr lang="cs-CZ" sz="2400" b="1" err="1">
                <a:solidFill>
                  <a:schemeClr val="bg1"/>
                </a:solidFill>
              </a:rPr>
              <a:t>mmHg</a:t>
            </a:r>
            <a:endParaRPr lang="cs-CZ" sz="2400" b="1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v seniorském věku až </a:t>
            </a:r>
            <a:r>
              <a:rPr lang="cs-CZ" sz="2400" b="1">
                <a:solidFill>
                  <a:schemeClr val="bg1"/>
                </a:solidFill>
              </a:rPr>
              <a:t>160-90 </a:t>
            </a:r>
            <a:r>
              <a:rPr lang="cs-CZ" sz="2400" b="1" err="1">
                <a:solidFill>
                  <a:schemeClr val="bg1"/>
                </a:solidFill>
              </a:rPr>
              <a:t>mmHg</a:t>
            </a:r>
            <a:endParaRPr lang="cs-CZ" sz="2400" b="1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správné měření TK – </a:t>
            </a:r>
            <a:r>
              <a:rPr lang="cs-CZ" sz="2400" b="1">
                <a:solidFill>
                  <a:schemeClr val="bg1"/>
                </a:solidFill>
              </a:rPr>
              <a:t>na paži v úrovni srdce</a:t>
            </a:r>
          </a:p>
          <a:p>
            <a:endParaRPr lang="cs-CZ" sz="2400" b="1">
              <a:solidFill>
                <a:schemeClr val="accent6"/>
              </a:solidFill>
            </a:endParaRPr>
          </a:p>
        </p:txBody>
      </p:sp>
      <p:pic>
        <p:nvPicPr>
          <p:cNvPr id="86018" name="Picture 2" descr="Jak si doma měřit krevní tlak? | Kapitoly o zdraví">
            <a:extLst>
              <a:ext uri="{FF2B5EF4-FFF2-40B4-BE49-F238E27FC236}">
                <a16:creationId xmlns:a16="http://schemas.microsoft.com/office/drawing/2014/main" id="{7238A463-DC33-A0B1-4C6D-B3FE76CD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912" y="2910870"/>
            <a:ext cx="2941021" cy="357691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8109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501061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co se děje </a:t>
            </a:r>
            <a:r>
              <a:rPr lang="cs-CZ" b="1" dirty="0">
                <a:solidFill>
                  <a:schemeClr val="bg1"/>
                </a:solidFill>
              </a:rPr>
              <a:t>v kapilárách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716265" y="2047744"/>
            <a:ext cx="113107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v kapilárách je </a:t>
            </a:r>
            <a:r>
              <a:rPr lang="cs-CZ" sz="2400" b="1" dirty="0">
                <a:solidFill>
                  <a:schemeClr val="bg1"/>
                </a:solidFill>
              </a:rPr>
              <a:t>6% objemu </a:t>
            </a:r>
            <a:r>
              <a:rPr lang="cs-CZ" sz="2400" dirty="0">
                <a:solidFill>
                  <a:schemeClr val="bg1"/>
                </a:solidFill>
              </a:rPr>
              <a:t>krve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kapiláry jsou porézní – jejich </a:t>
            </a:r>
            <a:r>
              <a:rPr lang="cs-CZ" sz="2400" b="1" dirty="0">
                <a:solidFill>
                  <a:schemeClr val="bg1"/>
                </a:solidFill>
              </a:rPr>
              <a:t>endotel</a:t>
            </a:r>
            <a:r>
              <a:rPr lang="cs-CZ" sz="2400" dirty="0">
                <a:solidFill>
                  <a:schemeClr val="bg1"/>
                </a:solidFill>
              </a:rPr>
              <a:t> je 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permeabilní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voda a ionty procházejí volně</a:t>
            </a:r>
            <a:r>
              <a:rPr lang="cs-CZ" sz="2400" dirty="0">
                <a:solidFill>
                  <a:schemeClr val="bg1"/>
                </a:solidFill>
              </a:rPr>
              <a:t>, </a:t>
            </a:r>
          </a:p>
          <a:p>
            <a:r>
              <a:rPr lang="cs-CZ" sz="2400" dirty="0">
                <a:solidFill>
                  <a:schemeClr val="bg1"/>
                </a:solidFill>
              </a:rPr>
              <a:t>		bílkoviny a makromolekuly 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filtrace</a:t>
            </a:r>
            <a:r>
              <a:rPr lang="cs-CZ" sz="2400" dirty="0">
                <a:solidFill>
                  <a:schemeClr val="bg1"/>
                </a:solidFill>
              </a:rPr>
              <a:t> – transport látek do tkání (</a:t>
            </a:r>
            <a:r>
              <a:rPr lang="cs-CZ" sz="2400" dirty="0" err="1">
                <a:solidFill>
                  <a:schemeClr val="bg1"/>
                </a:solidFill>
              </a:rPr>
              <a:t>intersticia</a:t>
            </a:r>
            <a:r>
              <a:rPr lang="cs-CZ" sz="2400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bg1"/>
                </a:solidFill>
              </a:rPr>
              <a:t>resorbce</a:t>
            </a:r>
            <a:r>
              <a:rPr lang="cs-CZ" sz="2400" dirty="0">
                <a:solidFill>
                  <a:schemeClr val="bg1"/>
                </a:solidFill>
              </a:rPr>
              <a:t> – transport látek z tkání do kapiláry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závisí na rozdílu gradientů </a:t>
            </a:r>
            <a:r>
              <a:rPr lang="cs-CZ" sz="2400" b="1" dirty="0">
                <a:solidFill>
                  <a:schemeClr val="bg1"/>
                </a:solidFill>
              </a:rPr>
              <a:t>hydrostatického tlaku</a:t>
            </a:r>
            <a:r>
              <a:rPr lang="cs-CZ" sz="2400" dirty="0">
                <a:solidFill>
                  <a:schemeClr val="bg1"/>
                </a:solidFill>
              </a:rPr>
              <a:t> (generovaný srdcem)a </a:t>
            </a:r>
            <a:r>
              <a:rPr lang="cs-CZ" sz="2400" b="1" dirty="0">
                <a:solidFill>
                  <a:schemeClr val="bg1"/>
                </a:solidFill>
              </a:rPr>
              <a:t>tlaku onkotického </a:t>
            </a:r>
            <a:r>
              <a:rPr lang="cs-CZ" sz="2400" dirty="0">
                <a:solidFill>
                  <a:schemeClr val="bg1"/>
                </a:solidFill>
              </a:rPr>
              <a:t>(generován bílkovinami v plazmě)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hydrostatický tlak je větší než onkotický</a:t>
            </a:r>
            <a:r>
              <a:rPr lang="cs-CZ" sz="2400" dirty="0">
                <a:solidFill>
                  <a:schemeClr val="bg1"/>
                </a:solidFill>
              </a:rPr>
              <a:t> – filtrace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onkotický tlak je větší než hydrostatický</a:t>
            </a:r>
            <a:r>
              <a:rPr lang="cs-CZ" sz="2400" dirty="0">
                <a:solidFill>
                  <a:schemeClr val="bg1"/>
                </a:solidFill>
              </a:rPr>
              <a:t> - </a:t>
            </a:r>
            <a:r>
              <a:rPr lang="cs-CZ" sz="2400" dirty="0" err="1">
                <a:solidFill>
                  <a:schemeClr val="bg1"/>
                </a:solidFill>
              </a:rPr>
              <a:t>resorbce</a:t>
            </a:r>
            <a:endParaRPr lang="cs-CZ" sz="2400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accent6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C8E6B6-7097-1721-E7A5-967A5734D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539" y="1661786"/>
            <a:ext cx="3871187" cy="290339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6890279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780461"/>
            <a:ext cx="10581860" cy="9800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regulace</a:t>
            </a:r>
            <a:r>
              <a:rPr lang="cs-CZ">
                <a:solidFill>
                  <a:schemeClr val="bg1"/>
                </a:solidFill>
              </a:rPr>
              <a:t> KV systému </a:t>
            </a:r>
            <a:r>
              <a:rPr lang="cs-CZ" b="1">
                <a:solidFill>
                  <a:schemeClr val="bg1"/>
                </a:solidFill>
              </a:rPr>
              <a:t>je komplexní </a:t>
            </a:r>
            <a:r>
              <a:rPr lang="cs-CZ">
                <a:solidFill>
                  <a:schemeClr val="bg1"/>
                </a:solidFill>
              </a:rPr>
              <a:t>a složitá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805070" y="2085370"/>
            <a:ext cx="113107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změna srdečního výdeje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změna průměru odporových cév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</a:rPr>
              <a:t>změna množství krve v kapacitním systému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>
                <a:solidFill>
                  <a:schemeClr val="bg1"/>
                </a:solidFill>
              </a:rPr>
              <a:t>regulace </a:t>
            </a:r>
            <a:r>
              <a:rPr lang="cs-CZ" sz="2400" b="1">
                <a:solidFill>
                  <a:schemeClr val="bg1"/>
                </a:solidFill>
              </a:rPr>
              <a:t>lokální</a:t>
            </a:r>
            <a:r>
              <a:rPr lang="cs-CZ" sz="2400">
                <a:solidFill>
                  <a:schemeClr val="bg1"/>
                </a:solidFill>
              </a:rPr>
              <a:t> (autoregulace – hladina O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, CO</a:t>
            </a:r>
            <a:r>
              <a:rPr lang="cs-CZ" sz="2400" baseline="-25000">
                <a:solidFill>
                  <a:schemeClr val="bg1"/>
                </a:solidFill>
              </a:rPr>
              <a:t>2</a:t>
            </a:r>
            <a:r>
              <a:rPr lang="cs-CZ" sz="2400">
                <a:solidFill>
                  <a:schemeClr val="bg1"/>
                </a:solidFill>
              </a:rPr>
              <a:t>, metabolitů, produktů endotelu) a </a:t>
            </a:r>
            <a:r>
              <a:rPr lang="cs-CZ" sz="2400" b="1">
                <a:solidFill>
                  <a:schemeClr val="bg1"/>
                </a:solidFill>
              </a:rPr>
              <a:t>systémová</a:t>
            </a:r>
            <a:r>
              <a:rPr lang="cs-CZ" sz="2400">
                <a:solidFill>
                  <a:schemeClr val="bg1"/>
                </a:solidFill>
              </a:rPr>
              <a:t> (navzájem spolupracují)</a:t>
            </a:r>
          </a:p>
          <a:p>
            <a:endParaRPr lang="cs-CZ" sz="2400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systémová regulace </a:t>
            </a:r>
            <a:r>
              <a:rPr lang="cs-CZ" sz="2400">
                <a:solidFill>
                  <a:schemeClr val="bg1"/>
                </a:solidFill>
              </a:rPr>
              <a:t>– </a:t>
            </a:r>
            <a:r>
              <a:rPr lang="cs-CZ" sz="2400" b="1">
                <a:solidFill>
                  <a:schemeClr val="bg1"/>
                </a:solidFill>
              </a:rPr>
              <a:t>vazomotorické ústředí </a:t>
            </a:r>
            <a:r>
              <a:rPr lang="cs-CZ" sz="2400">
                <a:solidFill>
                  <a:schemeClr val="bg1"/>
                </a:solidFill>
              </a:rPr>
              <a:t>v mozkovém kmeni získává informace z </a:t>
            </a:r>
            <a:r>
              <a:rPr lang="cs-CZ" sz="2400" b="1">
                <a:solidFill>
                  <a:schemeClr val="bg1"/>
                </a:solidFill>
              </a:rPr>
              <a:t>baroreceptorů</a:t>
            </a:r>
            <a:r>
              <a:rPr lang="cs-CZ" sz="2400">
                <a:solidFill>
                  <a:schemeClr val="bg1"/>
                </a:solidFill>
              </a:rPr>
              <a:t> (vysokotlakých a nízkotlakých) a </a:t>
            </a:r>
            <a:r>
              <a:rPr lang="cs-CZ" sz="2400" b="1">
                <a:solidFill>
                  <a:schemeClr val="bg1"/>
                </a:solidFill>
              </a:rPr>
              <a:t>chemoreceptorů → regulace cestou vegetativního systému </a:t>
            </a:r>
            <a:r>
              <a:rPr lang="cs-CZ" sz="2400">
                <a:solidFill>
                  <a:schemeClr val="bg1"/>
                </a:solidFill>
              </a:rPr>
              <a:t>(</a:t>
            </a:r>
            <a:r>
              <a:rPr lang="cs-CZ" sz="2400" err="1">
                <a:solidFill>
                  <a:schemeClr val="bg1"/>
                </a:solidFill>
              </a:rPr>
              <a:t>sy</a:t>
            </a:r>
            <a:r>
              <a:rPr lang="cs-CZ" sz="2400">
                <a:solidFill>
                  <a:schemeClr val="bg1"/>
                </a:solidFill>
              </a:rPr>
              <a:t>, pasy) a</a:t>
            </a:r>
            <a:r>
              <a:rPr lang="cs-CZ" sz="2400" b="1">
                <a:solidFill>
                  <a:schemeClr val="bg1"/>
                </a:solidFill>
              </a:rPr>
              <a:t> humorálního systému </a:t>
            </a:r>
            <a:r>
              <a:rPr lang="cs-CZ" sz="2400">
                <a:solidFill>
                  <a:schemeClr val="bg1"/>
                </a:solidFill>
              </a:rPr>
              <a:t>(RAA systém, ANP, dřeň nadledvin)</a:t>
            </a:r>
          </a:p>
        </p:txBody>
      </p:sp>
    </p:spTree>
    <p:extLst>
      <p:ext uri="{BB962C8B-B14F-4D97-AF65-F5344CB8AC3E}">
        <p14:creationId xmlns:p14="http://schemas.microsoft.com/office/powerpoint/2010/main" val="38941372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70" y="2514011"/>
            <a:ext cx="10581860" cy="980090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dýchací systém</a:t>
            </a: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17278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020F1FBB020EA458B0FB8C76828DC79" ma:contentTypeVersion="10" ma:contentTypeDescription="Vytvoří nový dokument" ma:contentTypeScope="" ma:versionID="c7bbce6d25d1af63a78d759c62aa8d2a">
  <xsd:schema xmlns:xsd="http://www.w3.org/2001/XMLSchema" xmlns:xs="http://www.w3.org/2001/XMLSchema" xmlns:p="http://schemas.microsoft.com/office/2006/metadata/properties" xmlns:ns3="fe853e7a-5a19-4d6d-9d97-42e617129a74" targetNamespace="http://schemas.microsoft.com/office/2006/metadata/properties" ma:root="true" ma:fieldsID="c3ef9215f37d82598d9a857d1cd13fbc" ns3:_="">
    <xsd:import namespace="fe853e7a-5a19-4d6d-9d97-42e617129a7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53e7a-5a19-4d6d-9d97-42e617129a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5BF0E1-1A15-44E6-971C-BFD9C7A8FB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B3C06A-7FB0-4F1A-BA6D-984D587368E0}">
  <ds:schemaRefs>
    <ds:schemaRef ds:uri="fe853e7a-5a19-4d6d-9d97-42e617129a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88FE46B-6ED4-45F9-9EDC-E349B830A3DA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fe853e7a-5a19-4d6d-9d97-42e617129a74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93440</TotalTime>
  <Words>11416</Words>
  <Application>Microsoft Office PowerPoint</Application>
  <PresentationFormat>Širokoúhlá obrazovka</PresentationFormat>
  <Paragraphs>2049</Paragraphs>
  <Slides>249</Slides>
  <Notes>217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249</vt:i4>
      </vt:variant>
    </vt:vector>
  </HeadingPairs>
  <TitlesOfParts>
    <vt:vector size="255" baseType="lpstr">
      <vt:lpstr>Arial</vt:lpstr>
      <vt:lpstr>Calibri</vt:lpstr>
      <vt:lpstr>Century Gothic</vt:lpstr>
      <vt:lpstr>Wingdings</vt:lpstr>
      <vt:lpstr>Wingdings 3</vt:lpstr>
      <vt:lpstr>Řez</vt:lpstr>
      <vt:lpstr>Prezentace aplikace PowerPoint</vt:lpstr>
      <vt:lpstr>Jednobuněčný organismus má všechny základní životní funkce</vt:lpstr>
      <vt:lpstr>mnohobuněčný organismus je výkonnější forma života</vt:lpstr>
      <vt:lpstr>lidské tělo = dokonalá skládačka</vt:lpstr>
      <vt:lpstr>živočišná buňka je dokonale organizovaná</vt:lpstr>
      <vt:lpstr>Buněčné jádro je nositelem genetické informace</vt:lpstr>
      <vt:lpstr>genetický kód je obsažen v chromozomech</vt:lpstr>
      <vt:lpstr>Prezentace aplikace PowerPoint</vt:lpstr>
      <vt:lpstr>ribozomy jsou továrny na výrobu proteinů</vt:lpstr>
      <vt:lpstr>v endoplazmatickém retikulu probíhá syntéza řady látek</vt:lpstr>
      <vt:lpstr>vytvořené proteiny se skladují v Golgiho aparátu</vt:lpstr>
      <vt:lpstr>mitochondrie jsou buněčné elektrárny</vt:lpstr>
      <vt:lpstr>Lyzozomy jsou buněčným „Žaludkem“</vt:lpstr>
      <vt:lpstr>bez cytoskeletu by se buňka zhroutila</vt:lpstr>
      <vt:lpstr>cytoplazmatická membrána zajišťuje integritu buňky</vt:lpstr>
      <vt:lpstr>proteiny v membráně mají zásadní význam</vt:lpstr>
      <vt:lpstr>transportní mechanismy přes membrány</vt:lpstr>
      <vt:lpstr>drobná odbočka k rozmístění iontů</vt:lpstr>
      <vt:lpstr>pasivní transport nevyžaduje energii</vt:lpstr>
      <vt:lpstr>pasivní transport nevyžaduje energii</vt:lpstr>
      <vt:lpstr>pasivní transport nevyžaduje energii</vt:lpstr>
      <vt:lpstr>aktivní transport potřebuje energii</vt:lpstr>
      <vt:lpstr>přesuny látek skrz memránu umožňují bílkoviny</vt:lpstr>
      <vt:lpstr>obrovské molekuly vyžadují speciální procesy</vt:lpstr>
      <vt:lpstr>fyziologie dráždivých a vzrušivých tkání</vt:lpstr>
      <vt:lpstr>všechny buŇky jsou dráždivé a vzrušivé</vt:lpstr>
      <vt:lpstr>drobná odbočka k rozmístění iontů</vt:lpstr>
      <vt:lpstr>předpokladem k dráždivosti je polarizace membrány</vt:lpstr>
      <vt:lpstr>vzruch je elementární fyziologický děj</vt:lpstr>
      <vt:lpstr>akční potenciál je elektrickým vyjádřením vzruchu</vt:lpstr>
      <vt:lpstr>V nervu se vzruch šíří velice rychle</vt:lpstr>
      <vt:lpstr>přenos vzruchu mezi neurony je řešen v synapsích</vt:lpstr>
      <vt:lpstr>ostatní buňky na podráždění také reagují</vt:lpstr>
      <vt:lpstr>sval zprostředkovává pohyb organismu</vt:lpstr>
      <vt:lpstr>Prezentace aplikace PowerPoint</vt:lpstr>
      <vt:lpstr>hladká svalovina nemá příčné pruhování</vt:lpstr>
      <vt:lpstr>kosterní svalovina má příčné pruhování</vt:lpstr>
      <vt:lpstr>srdeční svalovina má také příčné pruhování</vt:lpstr>
      <vt:lpstr>také kosterní sval je schopen  tvorby akčního potenciálu</vt:lpstr>
      <vt:lpstr>kontrakce svalového vlákna je následkem vzruchu</vt:lpstr>
      <vt:lpstr>síla stahu závisí na množství podnětů</vt:lpstr>
      <vt:lpstr>myokard má specifický průběh AP</vt:lpstr>
      <vt:lpstr>převodní systém srdce má schopnost spontánní depolarizace</vt:lpstr>
      <vt:lpstr>srdeční frekvenci určuje SA uzel</vt:lpstr>
      <vt:lpstr>krev</vt:lpstr>
      <vt:lpstr>krev slouží nejenom k přenosu kyslíku</vt:lpstr>
      <vt:lpstr>krev = buňky + plazma</vt:lpstr>
      <vt:lpstr>erytrocyt transportuje kyslík</vt:lpstr>
      <vt:lpstr>na hemoglobin se váže nejenom o2 A CO2</vt:lpstr>
      <vt:lpstr>bílé krvinky plní imunologické úkoly  </vt:lpstr>
      <vt:lpstr>krevní destičky jsou bezjaderné úlomky cytoplazmy</vt:lpstr>
      <vt:lpstr>krevní plazma je tekutá část krve</vt:lpstr>
      <vt:lpstr>krevní plazma obsahuje organické i anorganické elementy</vt:lpstr>
      <vt:lpstr>krevní plazma obsahuje organické i anorganické elementy</vt:lpstr>
      <vt:lpstr>hemostázu neplést s homeostázou</vt:lpstr>
      <vt:lpstr>hemostázu neplést s homeostázou</vt:lpstr>
      <vt:lpstr>Prezentace aplikace PowerPoint</vt:lpstr>
      <vt:lpstr>Prezentace aplikace PowerPoint</vt:lpstr>
      <vt:lpstr>Imunita</vt:lpstr>
      <vt:lpstr>homeostáza</vt:lpstr>
      <vt:lpstr>co udržuje a řídí homeostázu?</vt:lpstr>
      <vt:lpstr>JAKÉ JSOU ÚKOLY IMUNITY?</vt:lpstr>
      <vt:lpstr>JAKÉ JSOU základní součásti imunity?</vt:lpstr>
      <vt:lpstr>schematické dělení imunity</vt:lpstr>
      <vt:lpstr>s nespecifickou imunitou se rodíme</vt:lpstr>
      <vt:lpstr>fagocytóza je základní součást nespecifické imunity</vt:lpstr>
      <vt:lpstr>zánět je důsledkem působení nespecifické imunity</vt:lpstr>
      <vt:lpstr>zánět je důsledkem působení nespecifické imunity</vt:lpstr>
      <vt:lpstr>Obrana probíhá ve vlnách</vt:lpstr>
      <vt:lpstr>Specifická imunita je výrazně účinnější</vt:lpstr>
      <vt:lpstr>Specifická imunita je závislá na imunitě nespecifické</vt:lpstr>
      <vt:lpstr>buněčnou specifickou imunitu tvoří T-lymfocyty</vt:lpstr>
      <vt:lpstr>T-lymfocyty se dělí do 3 hlavních skupin</vt:lpstr>
      <vt:lpstr>imunocyty se nacházejí všude </vt:lpstr>
      <vt:lpstr>humorální specifickou imunitu zprostřEdkovávají B-lymfocyty</vt:lpstr>
      <vt:lpstr>protilátky působí proti extracelulárním parazitům</vt:lpstr>
      <vt:lpstr>protilátky se dělí do 5 tříd</vt:lpstr>
      <vt:lpstr>KARDiovaskulární systém</vt:lpstr>
      <vt:lpstr>Prezentace aplikace PowerPoint</vt:lpstr>
      <vt:lpstr>difúze k zásobování tkání nestačí</vt:lpstr>
      <vt:lpstr>srdce je spolehlivé čerpadlo</vt:lpstr>
      <vt:lpstr>převodní systém udává srdečnímu cyklu pevný řád</vt:lpstr>
      <vt:lpstr>malá odbočka k srdečním chlopním</vt:lpstr>
      <vt:lpstr>systola i diastola má 2 podfáze </vt:lpstr>
      <vt:lpstr>systola i diastola má 2 podfáze </vt:lpstr>
      <vt:lpstr>minutový srdeční objem je parametrem srdečního výkonu</vt:lpstr>
      <vt:lpstr>systolický objem ovlivňují   3 faktory</vt:lpstr>
      <vt:lpstr>systolický objem ovlivňují   3 faktory</vt:lpstr>
      <vt:lpstr>při zvýšení SF roste MSV</vt:lpstr>
      <vt:lpstr>není céva jako céva </vt:lpstr>
      <vt:lpstr>aorta a velké tepny jsou tzv. pružníky</vt:lpstr>
      <vt:lpstr>středně velké tepny regulují tok krve orgány</vt:lpstr>
      <vt:lpstr>celkový objem krve není ve všech částech řečiště stejný</vt:lpstr>
      <vt:lpstr>tlak v krve v tepnách kolísá</vt:lpstr>
      <vt:lpstr>tlak v krve v tepnách kolísá</vt:lpstr>
      <vt:lpstr>normální krevní tlak závisí i na věku</vt:lpstr>
      <vt:lpstr>co se děje v kapilárách</vt:lpstr>
      <vt:lpstr>regulace KV systému je komplexní a složitá</vt:lpstr>
      <vt:lpstr>dýchací systém</vt:lpstr>
      <vt:lpstr>dýchací systém</vt:lpstr>
      <vt:lpstr>živý organismus potřebuje energii</vt:lpstr>
      <vt:lpstr>zevní dýchání umožňuje ventilace</vt:lpstr>
      <vt:lpstr>pohrudnice zajistí pohyb plic s hrudníkem</vt:lpstr>
      <vt:lpstr>plíce jsou pružný orgán</vt:lpstr>
      <vt:lpstr>vdech a výdech tvoří dechový cyklus</vt:lpstr>
      <vt:lpstr>vdech a výdech tvoří dechový cyklus</vt:lpstr>
      <vt:lpstr>slovníček pojmů</vt:lpstr>
      <vt:lpstr>Plicní objemy a kapacity</vt:lpstr>
      <vt:lpstr>Plicní objemy a kapacity</vt:lpstr>
      <vt:lpstr>alveolární vzduch má jiné složení než atmosferický</vt:lpstr>
      <vt:lpstr>výměna plynů probíhá přes alveolokapilární membránu</vt:lpstr>
      <vt:lpstr>kyslík se v krvi přenáší ve  dvou formách</vt:lpstr>
      <vt:lpstr>Hemoglobin je transportní protein</vt:lpstr>
      <vt:lpstr>k čemu nám ten kyslík vlastně je?</vt:lpstr>
      <vt:lpstr>oxid uhličitý má více variant přenosu</vt:lpstr>
      <vt:lpstr>Hnací silou difuze plynů je rozdíl parciálních tlaků plynů</vt:lpstr>
      <vt:lpstr>regulace dýchání je nervová a chemická</vt:lpstr>
      <vt:lpstr>trávicí systém</vt:lpstr>
      <vt:lpstr>trávicí systém, neboli GIT</vt:lpstr>
      <vt:lpstr>k trávení a vstřebávání potravy je nezbytná sekrece </vt:lpstr>
      <vt:lpstr>sliny produkují 3 páry velkých žláz</vt:lpstr>
      <vt:lpstr>žaludeční HCl napomáhá trávení bílkovin</vt:lpstr>
      <vt:lpstr>žaludeční pepsiny štěpí bílkoviny</vt:lpstr>
      <vt:lpstr>žaludeční sekrece je spuštěna dříve, než je potrava v žaludku</vt:lpstr>
      <vt:lpstr>exokrinní Sekret z pankreTU POmáhá štěpit bílkoviny a tuky</vt:lpstr>
      <vt:lpstr>Exokrinní sekrece je řízena zejména  z duodena</vt:lpstr>
      <vt:lpstr>Žluč se tvoří v játrech</vt:lpstr>
      <vt:lpstr>Žlučové kyseliny jsou zcela zásadní pro  trávení tuků</vt:lpstr>
      <vt:lpstr>sekrece z tenkého střeva je  exokrinní i endokrinní </vt:lpstr>
      <vt:lpstr>endokrinní sekrece tenkého střeva je velmi bohatá</vt:lpstr>
      <vt:lpstr>sekreční činnost tlustého střeva</vt:lpstr>
      <vt:lpstr>v dutině ústní se potrava nevstřebává</vt:lpstr>
      <vt:lpstr>hltan a jícen slouží hlavně k transportu potravy</vt:lpstr>
      <vt:lpstr>polykání je složitý reflexní děj</vt:lpstr>
      <vt:lpstr>žaludek dokáže zvětšit svůj objem až 30X</vt:lpstr>
      <vt:lpstr>vyprazdňování žaludku je přesně řízený proces</vt:lpstr>
      <vt:lpstr>trávení živin začíná v žaludku</vt:lpstr>
      <vt:lpstr>pohyby střeva jsou místní a celkové</vt:lpstr>
      <vt:lpstr>pohyby střeva jsou místní a celkové</vt:lpstr>
      <vt:lpstr>maximum trávení se děje  v tenkém střevě</vt:lpstr>
      <vt:lpstr>k resorbci tuků je třeba žlučových kyselin</vt:lpstr>
      <vt:lpstr>cukry a bílkoviny se vstřebávají poměrně rychle</vt:lpstr>
      <vt:lpstr>střevo si musí poradit s 9 litry tekutin denně</vt:lpstr>
      <vt:lpstr>v tlustém střevě se trávenina zahušťuje</vt:lpstr>
      <vt:lpstr>jak se česky řekne defekace?</vt:lpstr>
      <vt:lpstr>bez jater se žít nedá</vt:lpstr>
      <vt:lpstr>bez jater se žít nedá II</vt:lpstr>
      <vt:lpstr>bez jater se žít nedá III</vt:lpstr>
      <vt:lpstr>imunitní funkce GIT</vt:lpstr>
      <vt:lpstr>metabolismus a výživa</vt:lpstr>
      <vt:lpstr>metabolismus je základní životní funkcí</vt:lpstr>
      <vt:lpstr>slovníček základních pojmů</vt:lpstr>
      <vt:lpstr>energii tělu dodáme potravou</vt:lpstr>
      <vt:lpstr>příklady energetického výdeje u různých činností</vt:lpstr>
      <vt:lpstr>sacharidy tvoří největší díl v potravě</vt:lpstr>
      <vt:lpstr>nejzdravější jsou polysacharidy</vt:lpstr>
      <vt:lpstr>Tuky jsou pro organismus zcela zásadní</vt:lpstr>
      <vt:lpstr>nenasycené mastné kyseliny jsou zdravější</vt:lpstr>
      <vt:lpstr>K čemu je dobrý cholesterol?</vt:lpstr>
      <vt:lpstr>cholesterol může být dobrý i špatný</vt:lpstr>
      <vt:lpstr>Bílkoviny jsou nenahraditelné</vt:lpstr>
      <vt:lpstr>člověk je Teplokrevný živočich </vt:lpstr>
      <vt:lpstr>odkud se teplo bere?</vt:lpstr>
      <vt:lpstr>jak se teplo ztrácí?</vt:lpstr>
      <vt:lpstr>stálá teplota je podmínkou pro stabilitu organismu</vt:lpstr>
      <vt:lpstr>tělní tekutiny a jejich regulace</vt:lpstr>
      <vt:lpstr>rozdělení vody v organismu – pravidlo 60:40:20</vt:lpstr>
      <vt:lpstr>zastoupení iontů v tělních tekutinách</vt:lpstr>
      <vt:lpstr>slovníček pojmů</vt:lpstr>
      <vt:lpstr>mechanismy přesunu vody mezi oddíly jsou rozdílné</vt:lpstr>
      <vt:lpstr>voda se pohybuje mezi kompartmenty volně, ionty úplně ne</vt:lpstr>
      <vt:lpstr>Regulace osmolarity probíhá přes ovlivnění výdeje vody</vt:lpstr>
      <vt:lpstr>Regulace objemu ECT probíhá ovlivněním výdeje Na+</vt:lpstr>
      <vt:lpstr>Regulace objemu ECT probíhá ovlivněním výdeje Na+</vt:lpstr>
      <vt:lpstr>ledviny a vylučování</vt:lpstr>
      <vt:lpstr>Ledviny pomáhají udržet stabilitu vnitřního prostředí</vt:lpstr>
      <vt:lpstr>Základní funkční jednotkou ledvin je nefron</vt:lpstr>
      <vt:lpstr>glomerulární filtrací se tvoří primární moč</vt:lpstr>
      <vt:lpstr>v tubulech se mění množství a složení moči</vt:lpstr>
      <vt:lpstr>proximální tubulus zajišťuje hlavně vstřebávání vody</vt:lpstr>
      <vt:lpstr>Henleova klička výrazně ovlivňuje osmolaritu moči</vt:lpstr>
      <vt:lpstr>V distálním tubulu a sběracím kanálku je resorbce fakultativní</vt:lpstr>
      <vt:lpstr>celkové denní množství definitivní moči je cca 1200 ml</vt:lpstr>
      <vt:lpstr>aCIDobazická rovnováha</vt:lpstr>
      <vt:lpstr>o pH rozhoduje zejména koncentrace H+ iontů</vt:lpstr>
      <vt:lpstr>3 mechanismy udržují optimální ph</vt:lpstr>
      <vt:lpstr>co je to pufr?</vt:lpstr>
      <vt:lpstr>puFrových systému je více</vt:lpstr>
      <vt:lpstr>pokud nestačí pufry, nastupují plíce</vt:lpstr>
      <vt:lpstr>pokud zklamou plíce, zapojí se ledviny</vt:lpstr>
      <vt:lpstr>závěrem můžeme říci:</vt:lpstr>
      <vt:lpstr>senzorické systémy</vt:lpstr>
      <vt:lpstr>somatický systém pracuje s informacemi z kůže, šlach a svalů</vt:lpstr>
      <vt:lpstr>somatický systém pracuje s informaci z kůže, šlach a svalů</vt:lpstr>
      <vt:lpstr>viscerální systém je vybaven 4 typy receptorů</vt:lpstr>
      <vt:lpstr>zrakový systém</vt:lpstr>
      <vt:lpstr>Prezentace aplikace PowerPoint</vt:lpstr>
      <vt:lpstr>receptivní elementy jsou umístěny v sítnici</vt:lpstr>
      <vt:lpstr>tyčinek je o mnoho více než čípků</vt:lpstr>
      <vt:lpstr>světelná energie se mění v chemickou</vt:lpstr>
      <vt:lpstr>zrakový orgán má vysokou adaptabilitu</vt:lpstr>
      <vt:lpstr>akomodace je schopnost oka zobrazit blízké předměty</vt:lpstr>
      <vt:lpstr>sluch a rovnováha</vt:lpstr>
      <vt:lpstr>sluch</vt:lpstr>
      <vt:lpstr>zevní ucho tvoří boltec a zvukovod</vt:lpstr>
      <vt:lpstr>střední ucho přenáší vlnění ze vzdušného prostředí do kapalného</vt:lpstr>
      <vt:lpstr>receptorové buňky jsou umístěny  v hlemýždi</vt:lpstr>
      <vt:lpstr>díky páru uší umíme zdroj zvuku lokalizovat</vt:lpstr>
      <vt:lpstr>vestibulární systém dává mozku informaci o působení gravitace </vt:lpstr>
      <vt:lpstr>vestibulární systém je úzce spojen s dalšími senzorickými systémy</vt:lpstr>
      <vt:lpstr>chuť a čich</vt:lpstr>
      <vt:lpstr>receptorem chuti jsou chuťové pohárky v jazyku</vt:lpstr>
      <vt:lpstr>chuť nejenom zpříjemňuje příjem potravy</vt:lpstr>
      <vt:lpstr>receptory čichu jsou umístěny v horní části nosní dutiny </vt:lpstr>
      <vt:lpstr>funkce čichu je lehce opředena tajemstvím</vt:lpstr>
      <vt:lpstr>neuroefektory</vt:lpstr>
      <vt:lpstr>efektory jsou orgány, které reagují na změny vnějšího prostředí</vt:lpstr>
      <vt:lpstr>exteromotorický systém ovládá kosterní svalstvo</vt:lpstr>
      <vt:lpstr>Reflex je základní jednotka činnosti neuroefektoru</vt:lpstr>
      <vt:lpstr>volní motorika vychází z motorické korové oblasti</vt:lpstr>
      <vt:lpstr>interomotorický systém ovládá hladký a srdeční sval a  žlázy</vt:lpstr>
      <vt:lpstr>vegetativní systém úzce spolupracuje se somatickým a endokrinním systémem</vt:lpstr>
      <vt:lpstr>příklady působení vegetativního systému na efektory</vt:lpstr>
      <vt:lpstr>hormonální systém</vt:lpstr>
      <vt:lpstr>hormony jsou chemičtí poslové</vt:lpstr>
      <vt:lpstr>forma transportu v krvi závisí na složení hormonu</vt:lpstr>
      <vt:lpstr>sekrece hormonu musí být přísně regulována</vt:lpstr>
      <vt:lpstr>hypotalamo-hypofyzární systém je koordinátorem humorální regulace</vt:lpstr>
      <vt:lpstr>hormony předního laloku hypofýzy jsou tropiny</vt:lpstr>
      <vt:lpstr>štítná žláza udržuje metabolismus  „ve správných otáčkách“</vt:lpstr>
      <vt:lpstr>štítná žláza udržuje metabolismus  „ve správných otáčkách“</vt:lpstr>
      <vt:lpstr>příštítná tělíska vylučují parathormon</vt:lpstr>
      <vt:lpstr>nadledvina má kůru a dřeŇ</vt:lpstr>
      <vt:lpstr>dřeň nadledvin  produkuje katecholaminy</vt:lpstr>
      <vt:lpstr>kůra nadledvin produkuje steroidní hormony</vt:lpstr>
      <vt:lpstr>nejúčinnější glukokortikoid je kortizol</vt:lpstr>
      <vt:lpstr>k  čemu je dobrý stres?</vt:lpstr>
      <vt:lpstr>nejdůležitějším hormonem slinivky je inzulin</vt:lpstr>
      <vt:lpstr>glukagon má opačné účinky než inzulin</vt:lpstr>
      <vt:lpstr>reprodukce</vt:lpstr>
      <vt:lpstr>pohlaví je dáno geneticky</vt:lpstr>
      <vt:lpstr>spermie se tvoří celý život</vt:lpstr>
      <vt:lpstr>testosteron je hlavní mužský pohlavní hormon</vt:lpstr>
      <vt:lpstr>ženský pohlavní systém toho musí zvládnout více</vt:lpstr>
      <vt:lpstr>novorozenec již má všechny pohlavní bb vytvořené</vt:lpstr>
      <vt:lpstr>estrogen a progesteron jsou nejdůležitější pohlavní hormony</vt:lpstr>
      <vt:lpstr>těhotenství trvá 9 kalendářních měsíců</vt:lpstr>
      <vt:lpstr>během těhotenství se tělo matky mění</vt:lpstr>
      <vt:lpstr>Těhotenství ukončuje porod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Kardiovaskulární onemocnění</dc:title>
  <dc:creator>Petr Skiba</dc:creator>
  <cp:lastModifiedBy>Petr Skiba</cp:lastModifiedBy>
  <cp:revision>3</cp:revision>
  <cp:lastPrinted>2024-02-18T07:13:58Z</cp:lastPrinted>
  <dcterms:created xsi:type="dcterms:W3CDTF">2023-07-19T13:05:55Z</dcterms:created>
  <dcterms:modified xsi:type="dcterms:W3CDTF">2025-02-11T13:41:17Z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0x010100E020F1FBB020EA458B0FB8C76828DC79</vt:lpwstr>
  </property>
</Properties>
</file>