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slides/_rels/slide80.xml.rels" ContentType="application/vnd.openxmlformats-package.relationships+xml"/>
  <Override PartName="/ppt/slides/_rels/slide81.xml.rels" ContentType="application/vnd.openxmlformats-package.relationships+xml"/>
  <Override PartName="/ppt/slides/_rels/slide82.xml.rels" ContentType="application/vnd.openxmlformats-package.relationships+xml"/>
  <Override PartName="/ppt/slides/_rels/slide83.xml.rels" ContentType="application/vnd.openxmlformats-package.relationships+xml"/>
  <Override PartName="/ppt/slides/_rels/slide84.xml.rels" ContentType="application/vnd.openxmlformats-package.relationships+xml"/>
  <Override PartName="/ppt/slides/_rels/slide85.xml.rels" ContentType="application/vnd.openxmlformats-package.relationships+xml"/>
  <Override PartName="/ppt/slides/_rels/slide86.xml.rels" ContentType="application/vnd.openxmlformats-package.relationships+xml"/>
  <Override PartName="/ppt/slides/_rels/slide87.xml.rels" ContentType="application/vnd.openxmlformats-package.relationships+xml"/>
  <Override PartName="/ppt/slides/_rels/slide88.xml.rels" ContentType="application/vnd.openxmlformats-package.relationships+xml"/>
  <Override PartName="/ppt/slides/_rels/slide89.xml.rels" ContentType="application/vnd.openxmlformats-package.relationships+xml"/>
  <Override PartName="/ppt/slides/_rels/slide90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17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5.jpeg" ContentType="image/jpeg"/>
  <Override PartName="/ppt/media/image6.png" ContentType="image/png"/>
  <Override PartName="/ppt/media/image34.jpeg" ContentType="image/jpeg"/>
  <Override PartName="/ppt/media/image8.jpeg" ContentType="image/jpeg"/>
  <Override PartName="/ppt/media/image7.jpeg" ContentType="image/jpeg"/>
  <Override PartName="/ppt/media/image9.png" ContentType="image/png"/>
  <Override PartName="/ppt/media/image10.png" ContentType="image/png"/>
  <Override PartName="/ppt/media/image29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png" ContentType="image/png"/>
  <Override PartName="/ppt/media/image36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30.png" ContentType="image/png"/>
  <Override PartName="/ppt/media/image31.jpeg" ContentType="image/jpeg"/>
  <Override PartName="/ppt/media/image32.png" ContentType="image/png"/>
  <Override PartName="/ppt/media/image33.jpeg" ContentType="image/jpeg"/>
  <Override PartName="/ppt/media/image35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9" r:id="rId6"/>
    <p:sldMasterId id="2147483661" r:id="rId7"/>
    <p:sldMasterId id="2147483663" r:id="rId8"/>
    <p:sldMasterId id="2147483665" r:id="rId9"/>
    <p:sldMasterId id="2147483667" r:id="rId10"/>
    <p:sldMasterId id="2147483669" r:id="rId11"/>
    <p:sldMasterId id="2147483671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20" r:id="rId77"/>
    <p:sldId id="321" r:id="rId78"/>
    <p:sldId id="322" r:id="rId79"/>
    <p:sldId id="323" r:id="rId80"/>
    <p:sldId id="324" r:id="rId81"/>
    <p:sldId id="325" r:id="rId82"/>
    <p:sldId id="326" r:id="rId83"/>
    <p:sldId id="327" r:id="rId84"/>
    <p:sldId id="328" r:id="rId85"/>
    <p:sldId id="329" r:id="rId86"/>
    <p:sldId id="330" r:id="rId87"/>
    <p:sldId id="331" r:id="rId88"/>
    <p:sldId id="332" r:id="rId89"/>
    <p:sldId id="333" r:id="rId90"/>
    <p:sldId id="334" r:id="rId91"/>
    <p:sldId id="335" r:id="rId92"/>
    <p:sldId id="336" r:id="rId93"/>
    <p:sldId id="337" r:id="rId94"/>
    <p:sldId id="338" r:id="rId95"/>
    <p:sldId id="339" r:id="rId96"/>
    <p:sldId id="340" r:id="rId97"/>
    <p:sldId id="341" r:id="rId98"/>
    <p:sldId id="342" r:id="rId99"/>
    <p:sldId id="343" r:id="rId100"/>
    <p:sldId id="344" r:id="rId101"/>
    <p:sldId id="345" r:id="rId10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slide" Target="slides/slide42.xml"/><Relationship Id="rId55" Type="http://schemas.openxmlformats.org/officeDocument/2006/relationships/slide" Target="slides/slide43.xml"/><Relationship Id="rId56" Type="http://schemas.openxmlformats.org/officeDocument/2006/relationships/slide" Target="slides/slide44.xml"/><Relationship Id="rId57" Type="http://schemas.openxmlformats.org/officeDocument/2006/relationships/slide" Target="slides/slide45.xml"/><Relationship Id="rId58" Type="http://schemas.openxmlformats.org/officeDocument/2006/relationships/slide" Target="slides/slide46.xml"/><Relationship Id="rId59" Type="http://schemas.openxmlformats.org/officeDocument/2006/relationships/slide" Target="slides/slide47.xml"/><Relationship Id="rId60" Type="http://schemas.openxmlformats.org/officeDocument/2006/relationships/slide" Target="slides/slide48.xml"/><Relationship Id="rId61" Type="http://schemas.openxmlformats.org/officeDocument/2006/relationships/slide" Target="slides/slide49.xml"/><Relationship Id="rId62" Type="http://schemas.openxmlformats.org/officeDocument/2006/relationships/slide" Target="slides/slide50.xml"/><Relationship Id="rId63" Type="http://schemas.openxmlformats.org/officeDocument/2006/relationships/slide" Target="slides/slide51.xml"/><Relationship Id="rId64" Type="http://schemas.openxmlformats.org/officeDocument/2006/relationships/slide" Target="slides/slide52.xml"/><Relationship Id="rId65" Type="http://schemas.openxmlformats.org/officeDocument/2006/relationships/slide" Target="slides/slide53.xml"/><Relationship Id="rId66" Type="http://schemas.openxmlformats.org/officeDocument/2006/relationships/slide" Target="slides/slide54.xml"/><Relationship Id="rId67" Type="http://schemas.openxmlformats.org/officeDocument/2006/relationships/slide" Target="slides/slide55.xml"/><Relationship Id="rId68" Type="http://schemas.openxmlformats.org/officeDocument/2006/relationships/slide" Target="slides/slide56.xml"/><Relationship Id="rId69" Type="http://schemas.openxmlformats.org/officeDocument/2006/relationships/slide" Target="slides/slide57.xml"/><Relationship Id="rId70" Type="http://schemas.openxmlformats.org/officeDocument/2006/relationships/slide" Target="slides/slide58.xml"/><Relationship Id="rId71" Type="http://schemas.openxmlformats.org/officeDocument/2006/relationships/slide" Target="slides/slide59.xml"/><Relationship Id="rId72" Type="http://schemas.openxmlformats.org/officeDocument/2006/relationships/slide" Target="slides/slide60.xml"/><Relationship Id="rId73" Type="http://schemas.openxmlformats.org/officeDocument/2006/relationships/slide" Target="slides/slide61.xml"/><Relationship Id="rId74" Type="http://schemas.openxmlformats.org/officeDocument/2006/relationships/slide" Target="slides/slide62.xml"/><Relationship Id="rId75" Type="http://schemas.openxmlformats.org/officeDocument/2006/relationships/slide" Target="slides/slide63.xml"/><Relationship Id="rId76" Type="http://schemas.openxmlformats.org/officeDocument/2006/relationships/slide" Target="slides/slide64.xml"/><Relationship Id="rId77" Type="http://schemas.openxmlformats.org/officeDocument/2006/relationships/slide" Target="slides/slide65.xml"/><Relationship Id="rId78" Type="http://schemas.openxmlformats.org/officeDocument/2006/relationships/slide" Target="slides/slide66.xml"/><Relationship Id="rId79" Type="http://schemas.openxmlformats.org/officeDocument/2006/relationships/slide" Target="slides/slide67.xml"/><Relationship Id="rId80" Type="http://schemas.openxmlformats.org/officeDocument/2006/relationships/slide" Target="slides/slide68.xml"/><Relationship Id="rId81" Type="http://schemas.openxmlformats.org/officeDocument/2006/relationships/slide" Target="slides/slide69.xml"/><Relationship Id="rId82" Type="http://schemas.openxmlformats.org/officeDocument/2006/relationships/slide" Target="slides/slide70.xml"/><Relationship Id="rId83" Type="http://schemas.openxmlformats.org/officeDocument/2006/relationships/slide" Target="slides/slide71.xml"/><Relationship Id="rId84" Type="http://schemas.openxmlformats.org/officeDocument/2006/relationships/slide" Target="slides/slide72.xml"/><Relationship Id="rId85" Type="http://schemas.openxmlformats.org/officeDocument/2006/relationships/slide" Target="slides/slide73.xml"/><Relationship Id="rId86" Type="http://schemas.openxmlformats.org/officeDocument/2006/relationships/slide" Target="slides/slide74.xml"/><Relationship Id="rId87" Type="http://schemas.openxmlformats.org/officeDocument/2006/relationships/slide" Target="slides/slide75.xml"/><Relationship Id="rId88" Type="http://schemas.openxmlformats.org/officeDocument/2006/relationships/slide" Target="slides/slide76.xml"/><Relationship Id="rId89" Type="http://schemas.openxmlformats.org/officeDocument/2006/relationships/slide" Target="slides/slide77.xml"/><Relationship Id="rId90" Type="http://schemas.openxmlformats.org/officeDocument/2006/relationships/slide" Target="slides/slide78.xml"/><Relationship Id="rId91" Type="http://schemas.openxmlformats.org/officeDocument/2006/relationships/slide" Target="slides/slide79.xml"/><Relationship Id="rId92" Type="http://schemas.openxmlformats.org/officeDocument/2006/relationships/slide" Target="slides/slide80.xml"/><Relationship Id="rId93" Type="http://schemas.openxmlformats.org/officeDocument/2006/relationships/slide" Target="slides/slide81.xml"/><Relationship Id="rId94" Type="http://schemas.openxmlformats.org/officeDocument/2006/relationships/slide" Target="slides/slide82.xml"/><Relationship Id="rId95" Type="http://schemas.openxmlformats.org/officeDocument/2006/relationships/slide" Target="slides/slide83.xml"/><Relationship Id="rId96" Type="http://schemas.openxmlformats.org/officeDocument/2006/relationships/slide" Target="slides/slide84.xml"/><Relationship Id="rId97" Type="http://schemas.openxmlformats.org/officeDocument/2006/relationships/slide" Target="slides/slide85.xml"/><Relationship Id="rId98" Type="http://schemas.openxmlformats.org/officeDocument/2006/relationships/slide" Target="slides/slide86.xml"/><Relationship Id="rId99" Type="http://schemas.openxmlformats.org/officeDocument/2006/relationships/slide" Target="slides/slide87.xml"/><Relationship Id="rId100" Type="http://schemas.openxmlformats.org/officeDocument/2006/relationships/slide" Target="slides/slide88.xml"/><Relationship Id="rId101" Type="http://schemas.openxmlformats.org/officeDocument/2006/relationships/slide" Target="slides/slide89.xml"/><Relationship Id="rId102" Type="http://schemas.openxmlformats.org/officeDocument/2006/relationships/slide" Target="slides/slide90.xml"/><Relationship Id="rId10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E7B75F1-7C23-4CCD-B38B-D50D408B1D9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3DF4557-ED04-4523-84EE-95F4CC2EC59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774D307-F12A-490A-A8C9-6B62680BC12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F9E9A86-DF97-4B76-A245-7DA085440F8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D25CA3D-4850-4222-9335-1E9489FA227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E7B45C85-02A3-403A-97BF-6666A3C28D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54A9A95-8985-4436-AAAD-D582907486A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7D7C530-3EB2-4E24-9A0F-F1EEEDC2207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99D96FC-5DC3-484A-81FC-5A0753CDE8D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5D173BF-8DD5-4A3F-99BF-E0A3E315947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C68447A-2DD4-4C80-8F65-19B8DB5C510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ACD8C4F-90F8-4159-9310-24E71AE0B03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5405A11-539E-4708-AB11-5E61C6AA750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216742D-BF70-4043-B13B-6CADBA7F8B7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3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8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0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1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 předlohy nadpisů.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219CC7A-F6B1-4BDB-980F-8A71CEBC00EA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 předlohy nadpisů.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styly předlohy textu.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cs-CZ" sz="14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styly předlohy textu.</a:t>
            </a:r>
            <a:endParaRPr b="0" lang="cs-CZ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1F9FB63-886E-4483-9E5F-2B722669479D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 předlohy nadpisů.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Klikněte pro úpravu formátu textu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Čtvrtá úroveň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Pátá úroveň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Šestá úroveň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Sedmá úroveň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cs-CZ" sz="14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styly předlohy textu.</a:t>
            </a:r>
            <a:endParaRPr b="0" lang="cs-CZ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8F4DC76-16A8-42ED-82FE-5213C946DD88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 předlohy nadpisů.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styly předlohy textu.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00B0A67-2786-43DC-AB42-C41B86ED6569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 předlohy nadpisů.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styly předlohy textu.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651F16F-E2BA-46E3-8C77-BD5C90C88B3B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 předlohy nadpisů.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styly předlohy textu.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15FBDA2-4CFB-4241-B550-4D913A0F1D77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  <p:sldLayoutId id="2147483656" r:id="rId3"/>
    <p:sldLayoutId id="2147483657" r:id="rId4"/>
    <p:sldLayoutId id="2147483658" r:id="rId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cs-CZ" sz="4000" strike="noStrike" u="none" cap="all">
                <a:solidFill>
                  <a:schemeClr val="dk1"/>
                </a:solidFill>
                <a:uFillTx/>
                <a:latin typeface="Calibri"/>
              </a:rPr>
              <a:t>Klepnutím lze upravit styl předlohy nadpisů.</a:t>
            </a:r>
            <a:endParaRPr b="0" lang="cs-CZ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Klepnutím lze upravit styly předlohy textu.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9EF61D4-4526-40B5-8C90-4619B34726BC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 předlohy nadpisů.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styly předlohy textu.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styly předlohy textu.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6CF0430-2949-4E9C-9E6E-3A6E7E6906B1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 předlohy nadpisů.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94022D9-0A45-429B-BF34-C1F53BEAADE7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Klepnutím lze upravit styl předlohy nadpisů.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11A79D6-0E5C-46DC-A7B8-5986BE1AB2B8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C177A01-9905-4667-A033-D8EC8BD277CA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Klikněte pro úpravu formátu textu nadpisu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Klikněte pro úpravu formátu textu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 osnovy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 osnovy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Šestá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Sedmá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www.google.com/imgres?imgurl=https://epochaplus.cz/wp-content/uploads/shutterstock_110371403.jpg&amp;imgrefurl=https://epochaplus.cz/dehydratace-5-kroku-ke-smrti-zizni/&amp;docid=OcjMEebs9sTk8M&amp;tbnid=5y5BJXXbcdGjAM:&amp;vet=10ahUKEwj1np7S5PDgAhUIHxoKHTDOCc8QMwhCKAEwAQ..i&amp;w=640&amp;h=318&amp;bih=963&amp;biw=1920&amp;q=dehydratace&amp;ved=0ahUKEwj1np7S5PDgAhUIHxoKHTDOCc8QMwhCKAEwAQ&amp;iact=mrc&amp;uact=8" TargetMode="Externa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hyperlink" Target="https://www.google.com/imgres?imgurl=https://www.priznaky-projevy.cz/images/priznaky_projevy/jak-se-projevuje-prevodneni-hyperhydratace-priznaky-projevy-symptomy.jpg&amp;imgrefurl=https://www.priznaky-projevy.cz/nezarazene-nemoci/296-prevodneni-hyperhydratace-priznaky-projevy-symptomy&amp;docid=HydxpDBXFx5IyM&amp;tbnid=9fSvAuoGOi2L3M:&amp;vet=10ahUKEwjnkr6S9PDgAhWpyKYKHcHoAEUQMwiLASg9MD0..i&amp;w=392&amp;h=358&amp;bih=963&amp;biw=1920&amp;q=hyperhydratace%20a%20otoky&amp;ved=0ahUKEwjnkr6S9PDgAhWpyKYKHcHoAEUQMwiLASg9MD0&amp;iact=mrc&amp;uact=8" TargetMode="External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s://www.google.com/url?sa=i&amp;rct=j&amp;q=&amp;esrc=s&amp;source=images&amp;cd=&amp;ved=2ahUKEwj4squk6fDgAhUGmrQKHTp_Bg8QjRx6BAgBEAU&amp;url=https://slideplayer.cz/slide/2703862/&amp;psig=AOvVaw0tvzf7mYIFzModPk8rUuwx&amp;ust=1552075318427517" TargetMode="External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www.google.com/imgres?imgurl=https://slideplayer.cz/slide/2703862/10/images/5/Hyperhydratace+izotonick&#225;:.jpg&amp;imgrefurl=https://slideplayer.cz/slide/2703862/&amp;docid=y_t3A1o6zk4pjM&amp;tbnid=TkPiwqRZrn6npM:&amp;vet=10ahUKEwiNqqKh6fDgAhWEyoUKHf87DBIQMwhEKAMwAw..i&amp;w=960&amp;h=720&amp;bih=963&amp;biw=1920&amp;q=hyperhydratace%20a%20dehydratace&amp;ved=0ahUKEwiNqqKh6fDgAhWEyoUKHf87DBIQMwhEKAMwAw&amp;iact=mrc&amp;uact=8" TargetMode="External"/><Relationship Id="rId2" Type="http://schemas.openxmlformats.org/officeDocument/2006/relationships/hyperlink" Target="https://www.google.com/imgres?imgurl=https://slideplayer.cz/slide/2703862/10/images/5/Hyperhydratace+izotonick&#225;:.jpg&amp;imgrefurl=https://slideplayer.cz/slide/2703862/&amp;docid=y_t3A1o6zk4pjM&amp;tbnid=TkPiwqRZrn6npM:&amp;vet=10ahUKEwiNqqKh6fDgAhWEyoUKHf87DBIQMwhEKAMwAw..i&amp;w=960&amp;h=720&amp;bih=963&amp;biw=1920&amp;q=hyperhydratace%20a%20dehydratace&amp;ved=0ahUKEwiNqqKh6fDgAhWEyoUKHf87DBIQMwhEKAMwAw&amp;iact=mrc&amp;uact=8" TargetMode="External"/><Relationship Id="rId3" Type="http://schemas.openxmlformats.org/officeDocument/2006/relationships/hyperlink" Target="https://www.google.com/url?sa=i&amp;rct=j&amp;q=&amp;esrc=s&amp;source=images&amp;cd=&amp;cad=rja&amp;uact=8&amp;ved=2ahUKEwjJx6uL6_DgAhUDI1AKHakDB5wQjRx6BAgBEAU&amp;url=https://slideplayer.cz/slide/2703862/&amp;psig=AOvVaw0tvzf7mYIFzModPk8rUuwx&amp;ust=1552075318427517" TargetMode="External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1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s://www.google.com/url?sa=i&amp;rct=j&amp;q=&amp;esrc=s&amp;source=images&amp;cd=&amp;ved=2ahUKEwiNu6Gm6_DgAhUMfFAKHd0_BVMQjRx6BAgBEAU&amp;url=https://slideplayer.cz/slide/2703862/&amp;psig=AOvVaw0tvzf7mYIFzModPk8rUuwx&amp;ust=1552075318427517" TargetMode="External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hyperlink" Target="https://www.tetadrogerie.cz/clanky/krasa/telo/sul-a-morska-voda-blahodarna-kombinace-pro-vasi-k" TargetMode="External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google.cz/imgres?imgurl=http://www.obnovitelne.cz/modules/articlesmod/images/368-1.jpg&amp;imgrefurl=http://www.obnovitelne.cz/cz/clanek/368/dostupna-pitna-voda-z-kohoutku-pro-vsechny-evropany/&amp;docid=YY2XP_KE7pbroM&amp;tbnid=tBeZhUN6myj0wM:&amp;vet=10ahUKEwi3vbf1tO7gAhUNzhoKHbudA5YQMwg8KAMwAw..i&amp;w=1200&amp;h=600&amp;bih=963&amp;biw=1920&amp;q=voda&amp;ved=0ahUKEwi3vbf1tO7gAhUNzhoKHbudA5YQMwg8KAMwAw&amp;iact=mrc&amp;uact=8" TargetMode="Externa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s://www.google.com/url?sa=i&amp;rct=j&amp;q=&amp;esrc=s&amp;source=images&amp;cd=&amp;cad=rja&amp;uact=8&amp;ved=2ahUKEwiwrsbK7_DgAhVEKFAKHTG-CA8QjRx6BAgBEAU&amp;url=https://slideplayer.cz/slide/4868576/&amp;psig=AOvVaw1c-eNUU-oE7HD9vm7awVAL&amp;ust=1552076985739894" TargetMode="External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hyperlink" Target="https://www.google.com/imgres?imgurl=https://www.priznaky-projevy.cz/images/priznaky-projevy/osmoticky-demyelinizacni-syndrom-centralni-pontinni-extrapontinni-myelinolyza-priznaky-projevy-symptomy-pricina-lecba.jpg&amp;imgrefurl=https://www.priznaky-projevy.cz/neurologie-neurochirugie/1530-osmoticky-demyelinizacni-syndrom-centralni-pontinni-extrapontinni-myelinolyza-priznaky-projevy-symptomy-pricina-lecba&amp;docid=E4WcYImcMN43pM&amp;tbnid=YGccNvpCUU_WXM:&amp;vet=10ahUKEwiov8XVre7gAhWLKlAKHUnSA6gQMwhCKAEwAQ..i&amp;w=620&amp;h=391&amp;bih=963&amp;biw=1920&amp;q=osmotick&#253;%20demyeliniza&#269;n&#237;%20syndrom&amp;ved=0ahUKEwiov8XVre7gAhWLKlAKHUnSA6gQMwhCKAEwAQ&amp;iact=mrc&amp;uact=8" TargetMode="External"/><Relationship Id="rId2" Type="http://schemas.openxmlformats.org/officeDocument/2006/relationships/hyperlink" Target="https://www.google.com/imgres?imgurl=https://www.priznaky-projevy.cz/images/priznaky-projevy/osmoticky-demyelinizacni-syndrom-centralni-pontinni-extrapontinni-myelinolyza-priznaky-projevy-symptomy-pricina-lecba.jpg&amp;imgrefurl=https://www.priznaky-projevy.cz/neurologie-neurochirugie/1530-osmoticky-demyelinizacni-syndrom-centralni-pontinni-extrapontinni-myelinolyza-priznaky-projevy-symptomy-pricina-lecba&amp;docid=E4WcYImcMN43pM&amp;tbnid=YGccNvpCUU_WXM:&amp;vet=10ahUKEwiov8XVre7gAhWLKlAKHUnSA6gQMwhCKAEwAQ..i&amp;w=620&amp;h=391&amp;bih=963&amp;biw=1920&amp;q=osmotick&#253;%20demyeliniza&#269;n&#237;%20syndrom&amp;ved=0ahUKEwiov8XVre7gAhWLKlAKHUnSA6gQMwhCKAEwAQ&amp;iact=mrc&amp;uact=8" TargetMode="External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www.google.com/url?sa=i&amp;rct=j&amp;q=&amp;esrc=s&amp;source=images&amp;cd=&amp;cad=rja&amp;uact=8&amp;ved=2ahUKEwjfs9uyoe7gAhVMUlAKHQ-RBKQQjRx6BAgBEAU&amp;url=https://slideplayer.cz/slide/2328682/&amp;psig=AOvVaw09UnmNzswQIbHj7jF1ihX0&amp;ust=1551987086315319" TargetMode="External"/><Relationship Id="rId2" Type="http://schemas.openxmlformats.org/officeDocument/2006/relationships/image" Target="../media/image4.jpeg"/><Relationship Id="rId3" Type="http://schemas.openxmlformats.org/officeDocument/2006/relationships/hyperlink" Target="https://www.google.com/url?sa=i&amp;rct=j&amp;q=&amp;esrc=s&amp;source=images&amp;cd=&amp;ved=2ahUKEwiKwIKe7vDgAhXMZ1AKHWKDCdsQjRx6BAgBEAQ&amp;url=https://is.muni.cz/el/1411/jaro2018/BLKBC0211p/um/11_voda_ionty_pH_2018.pdf&amp;psig=AOvVaw3eE0IFVf7gM_AH1ucEVQuv&amp;ust=1552076624019994" TargetMode="External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2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4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4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4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4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4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4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hyperlink" Target="https://www.google.com/url?sa=i&amp;rct=j&amp;q=&amp;esrc=s&amp;source=images&amp;cd=&amp;cad=rja&amp;uact=8&amp;ved=2ahUKEwjkn_2F7_DgAhUGY1AKHRmRC4UQjRx6BAgBEAU&amp;url=https://slideplayer.cz/slide/15446950/&amp;psig=AOvVaw3eE0IFVf7gM_AH1ucEVQuv&amp;ust=1552076624019994" TargetMode="External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12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4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Poruchy vnitřního prostředí</a:t>
            </a:r>
            <a:br>
              <a:rPr sz="4400"/>
            </a:b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MUDr. Ingrid Rýznarová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70" name="Zástupný symbol pro obsah 4" descr=""/>
          <p:cNvPicPr/>
          <p:nvPr/>
        </p:nvPicPr>
        <p:blipFill>
          <a:blip r:embed="rId1"/>
          <a:stretch/>
        </p:blipFill>
        <p:spPr>
          <a:xfrm>
            <a:off x="0" y="1600200"/>
            <a:ext cx="9143640" cy="5257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rgbClr val="c00000"/>
                </a:solidFill>
                <a:uFillTx/>
                <a:latin typeface="Calibri"/>
              </a:rPr>
              <a:t>POHYB TĚLESNÝCH TEKUTIN  A ELEKTROLYTŮ 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cs-CZ" sz="2000" strike="noStrike" u="none">
                <a:solidFill>
                  <a:srgbClr val="c00000"/>
                </a:solidFill>
                <a:uFillTx/>
                <a:latin typeface="Calibri"/>
              </a:rPr>
              <a:t>DIFUZE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 druh pasivního transportu pohyb molekul z místa vyšší koncentrace do místa s nižší koncentrací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cs-CZ" sz="2000" strike="noStrike" u="none">
                <a:solidFill>
                  <a:srgbClr val="c00000"/>
                </a:solidFill>
                <a:uFillTx/>
                <a:latin typeface="Calibri"/>
              </a:rPr>
              <a:t>OSMÓZA</a:t>
            </a: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samovolné pronikání molekul z méně koncentrovaného roztoku do roztoku koncentrovanějšího skrz polopropustnou membránu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cs-CZ" sz="2000" strike="noStrike" u="none">
                <a:solidFill>
                  <a:srgbClr val="c00000"/>
                </a:solidFill>
                <a:uFillTx/>
                <a:latin typeface="Calibri"/>
              </a:rPr>
              <a:t>AKTIVNÍ TRANSPORT 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látky přecházejí membránami buněk z méně koncentrovaného roztoku do koncentrovanějšího roztoku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19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rgbClr val="c00000"/>
                </a:solidFill>
                <a:uFillTx/>
                <a:latin typeface="Calibri"/>
              </a:rPr>
              <a:t>Efektivní osmotický tlak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solidFill>
            <a:schemeClr val="lt1"/>
          </a:solidFill>
          <a:ln w="25560">
            <a:solidFill>
              <a:schemeClr val="lt1"/>
            </a:solidFill>
            <a:round/>
          </a:ln>
        </p:spPr>
        <p:txBody>
          <a:bodyPr lIns="91440" rIns="91440" tIns="45720" bIns="45720" anchor="ctr">
            <a:noAutofit/>
          </a:bodyPr>
          <a:p>
            <a:pPr marL="343080" indent="-34308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Osmoticky aktivní:ionty,urea,kreatinin,glukóza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98" name="Zástupný symbol pro obsah 5" descr="Osmóza+–+živočišná+buňka.jpg"/>
          <p:cNvPicPr/>
          <p:nvPr/>
        </p:nvPicPr>
        <p:blipFill>
          <a:blip r:embed="rId1"/>
          <a:stretch/>
        </p:blipFill>
        <p:spPr>
          <a:xfrm>
            <a:off x="1115640" y="1538640"/>
            <a:ext cx="7056360" cy="5292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3600" strike="noStrike" u="none">
                <a:solidFill>
                  <a:srgbClr val="c00000"/>
                </a:solidFill>
                <a:uFillTx/>
                <a:latin typeface="Calibri"/>
              </a:rPr>
              <a:t>FAKTORY OVLIVŇUJÍCÍ ROVNOVÁHU TĚLNÍCH TEKUTIN A ELEKTROLYTŮ </a:t>
            </a:r>
            <a:endParaRPr b="0" lang="cs-CZ" sz="3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rgbClr val="c00000"/>
                </a:solidFill>
                <a:uFillTx/>
                <a:latin typeface="Calibri"/>
              </a:rPr>
              <a:t>VĚK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- požadavky na příjem tekutin jsou různé v závislosti na věku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rgbClr val="c00000"/>
                </a:solidFill>
                <a:uFillTx/>
                <a:latin typeface="Calibri"/>
              </a:rPr>
              <a:t>TEPLOTA PROSTŘEDÍ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– nadměrné teplo způsobuje pocení, dochází ke ztrátě NaCl a tekutin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rgbClr val="c00000"/>
                </a:solidFill>
                <a:uFillTx/>
                <a:latin typeface="Calibri"/>
              </a:rPr>
              <a:t>STRES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– retence Na a K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3600" strike="noStrike" u="none">
                <a:solidFill>
                  <a:srgbClr val="c00000"/>
                </a:solidFill>
                <a:uFillTx/>
                <a:latin typeface="Calibri"/>
              </a:rPr>
              <a:t>FAKTORY OVLIVŇUJÍCÍ ROVNOVÁHU TĚLNÍCH TEKUTIN A ELEKTROLYTŮ </a:t>
            </a:r>
            <a:endParaRPr b="0" lang="cs-CZ" sz="3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STRAVA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– pokud je příjem nedostatečný, tělo začíná čerpat bílkovinné zásoby, tím se snižuje hladina albuminu v séru – vznik otoku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NEMOC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– rozsáhlé chirurgické zákroky, ztráty tekutin a elektrolytů (popáleniny), onemocnění srdce a ledvin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Dehydratace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4" name="Zástupný symbol pro obsah 3" descr=""/>
          <p:cNvPicPr/>
          <p:nvPr/>
        </p:nvPicPr>
        <p:blipFill>
          <a:blip r:embed="rId1"/>
          <a:stretch/>
        </p:blipFill>
        <p:spPr>
          <a:xfrm>
            <a:off x="467640" y="1556640"/>
            <a:ext cx="8424720" cy="5227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1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c00000"/>
                </a:solidFill>
                <a:uFillTx/>
                <a:latin typeface="Calibri"/>
              </a:rPr>
              <a:t>DEHYDRATACE</a:t>
            </a:r>
            <a:r>
              <a:rPr b="0" lang="cs-CZ" sz="4400" strike="noStrike" u="none">
                <a:solidFill>
                  <a:srgbClr val="c00000"/>
                </a:solidFill>
                <a:uFillTx/>
                <a:latin typeface="Calibri"/>
              </a:rPr>
              <a:t>: </a:t>
            </a:r>
            <a:br>
              <a:rPr sz="4400"/>
            </a:b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67640" y="1196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Příznaky: 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oschlý jazyk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suchost sliznic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suché rty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snížený kožní turgor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zmatenost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apatie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7" name="AutoShape 3">
            <a:hlinkClick r:id="rId1"/>
          </p:cNvPr>
          <p:cNvSpPr/>
          <p:nvPr/>
        </p:nvSpPr>
        <p:spPr>
          <a:xfrm>
            <a:off x="9216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8" name="Obrázek 4" descr="dehydratace.png"/>
          <p:cNvPicPr/>
          <p:nvPr/>
        </p:nvPicPr>
        <p:blipFill>
          <a:blip r:embed="rId2"/>
          <a:stretch/>
        </p:blipFill>
        <p:spPr>
          <a:xfrm>
            <a:off x="4140000" y="4437000"/>
            <a:ext cx="4392000" cy="2175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Obrázek 5" descr="turgor.png"/>
          <p:cNvPicPr/>
          <p:nvPr/>
        </p:nvPicPr>
        <p:blipFill>
          <a:blip r:embed="rId3"/>
          <a:stretch/>
        </p:blipFill>
        <p:spPr>
          <a:xfrm>
            <a:off x="5652000" y="1484640"/>
            <a:ext cx="2323800" cy="1961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-1692720" y="0"/>
            <a:ext cx="8229240" cy="122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19999"/>
          </a:bodyPr>
          <a:p>
            <a:pPr indent="0" algn="ctr" defTabSz="914400">
              <a:lnSpc>
                <a:spcPct val="100000"/>
              </a:lnSpc>
              <a:buNone/>
            </a:pPr>
            <a:br>
              <a:rPr sz="3200"/>
            </a:b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DEHYDRATACE HYPERTONICKÁ</a:t>
            </a:r>
            <a:br>
              <a:rPr sz="3200"/>
            </a:b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0" y="332640"/>
            <a:ext cx="9143640" cy="6525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PODÍL VODY A SODÍKU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800" strike="noStrike" u="none">
                <a:solidFill>
                  <a:srgbClr val="ff0000"/>
                </a:solidFill>
                <a:uFillTx/>
                <a:latin typeface="Calibri"/>
              </a:rPr>
              <a:t>Vyšší ztráty vody</a:t>
            </a:r>
            <a:r>
              <a:rPr b="0" lang="cs-CZ" sz="2800" strike="noStrike" u="none">
                <a:solidFill>
                  <a:srgbClr val="ff0000"/>
                </a:solidFill>
                <a:uFillTx/>
                <a:latin typeface="Calibri"/>
              </a:rPr>
              <a:t> 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Deficit čisté vody (bez minerálů),         extracelulárního a intracelulárního prostoru a současně        koncentrace </a:t>
            </a: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Na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   a          </a:t>
            </a: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osmolality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příčiny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: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nedostatečné hrazení volné vody-diabetes insipidus, diabetické koma,ztráty vody hyperventilací,osmotická diuréza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klinika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: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žízeň,(snížený pocit žízně ve stáří),suché sliznice,snížený turgor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l</a:t>
            </a: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aboratoř: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koncentrovaná moč,vyšší- Ht, Hb, celk. bílkovina, osmolalita,Na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2" name="Šipka nahoru 4"/>
          <p:cNvSpPr/>
          <p:nvPr/>
        </p:nvSpPr>
        <p:spPr>
          <a:xfrm>
            <a:off x="5736960" y="2201040"/>
            <a:ext cx="215640" cy="35964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rgbClr val="c00000"/>
              </a:solidFill>
              <a:uFillTx/>
              <a:latin typeface="Calibri"/>
            </a:endParaRPr>
          </a:p>
        </p:txBody>
      </p:sp>
      <p:sp>
        <p:nvSpPr>
          <p:cNvPr id="113" name="Šipka dolů 5"/>
          <p:cNvSpPr/>
          <p:nvPr/>
        </p:nvSpPr>
        <p:spPr>
          <a:xfrm>
            <a:off x="4361400" y="1877760"/>
            <a:ext cx="215640" cy="402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pic>
        <p:nvPicPr>
          <p:cNvPr id="114" name="Obrázek 6" descr="Hyper-dehydratace.jpg"/>
          <p:cNvPicPr/>
          <p:nvPr/>
        </p:nvPicPr>
        <p:blipFill>
          <a:blip r:embed="rId1"/>
          <a:stretch/>
        </p:blipFill>
        <p:spPr>
          <a:xfrm>
            <a:off x="6536880" y="0"/>
            <a:ext cx="2606760" cy="195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Šipka nahoru 7"/>
          <p:cNvSpPr/>
          <p:nvPr/>
        </p:nvSpPr>
        <p:spPr>
          <a:xfrm>
            <a:off x="2840040" y="2226960"/>
            <a:ext cx="215640" cy="35964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rgbClr val="c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-1116720" y="188640"/>
            <a:ext cx="8229240" cy="11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0000" lnSpcReduction="19999"/>
          </a:bodyPr>
          <a:p>
            <a:pPr indent="0" algn="ctr" defTabSz="914400">
              <a:lnSpc>
                <a:spcPct val="100000"/>
              </a:lnSpc>
              <a:buNone/>
            </a:pPr>
            <a:br>
              <a:rPr sz="3100"/>
            </a:br>
            <a:r>
              <a:rPr b="1" lang="cs-CZ" sz="3100" strike="noStrike" u="none">
                <a:solidFill>
                  <a:srgbClr val="ff0000"/>
                </a:solidFill>
                <a:uFillTx/>
                <a:latin typeface="Calibri"/>
              </a:rPr>
              <a:t>DEHYDRATACE  ISOTONICKÁ</a:t>
            </a:r>
            <a:br>
              <a:rPr sz="4400"/>
            </a:br>
            <a:endParaRPr b="0" lang="cs-CZ" sz="3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0" y="332640"/>
            <a:ext cx="9252000" cy="6768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25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81"/>
              </a:spcBef>
              <a:buNone/>
              <a:tabLst>
                <a:tab algn="l" pos="0"/>
              </a:tabLst>
            </a:pPr>
            <a:endParaRPr b="0" lang="cs-CZ" sz="2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80"/>
              </a:spcBef>
              <a:buNone/>
              <a:tabLst>
                <a:tab algn="l" pos="0"/>
              </a:tabLst>
            </a:pPr>
            <a:r>
              <a:rPr b="1" lang="cs-CZ" sz="3400" strike="noStrike" u="none">
                <a:solidFill>
                  <a:srgbClr val="ff0000"/>
                </a:solidFill>
                <a:uFillTx/>
                <a:latin typeface="Calibri"/>
              </a:rPr>
              <a:t>Ztráty vody a Na stejné 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( izotonická dehydratace)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       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ECT,  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ICT se nemění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-buňky mají svoji velikost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Příčiny: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ztráty isotonické tekutiny,nedostatečně hrazené,sekundární renální ztráty při užívání diuretik,polyurická fáze renálního postižení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Ztráty iontových tekutin při zvracení,průjmech,sekvestrace tekutin do 3 prostoru,poškození velké ploch kůže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klinika: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žízeň,tachykardie,oligurie,pokles TK,kolaps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Laboratoř: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osmol norma,vyšší Hb, Ht, celk.bílkovina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8" name="Šipka dolů 3"/>
          <p:cNvSpPr/>
          <p:nvPr/>
        </p:nvSpPr>
        <p:spPr>
          <a:xfrm>
            <a:off x="228960" y="1797120"/>
            <a:ext cx="21564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pic>
        <p:nvPicPr>
          <p:cNvPr id="119" name="Obrázek 4" descr="imagesXBLV1Z0X.jpg"/>
          <p:cNvPicPr/>
          <p:nvPr/>
        </p:nvPicPr>
        <p:blipFill>
          <a:blip r:embed="rId1"/>
          <a:stretch/>
        </p:blipFill>
        <p:spPr>
          <a:xfrm>
            <a:off x="6212880" y="0"/>
            <a:ext cx="3039480" cy="227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-1476720" y="116640"/>
            <a:ext cx="74883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      </a:t>
            </a: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DEHYDRATACE  HYPOTONICKÁ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218160" y="1484640"/>
            <a:ext cx="8602200" cy="51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rgbClr val="ff0000"/>
                </a:solidFill>
                <a:uFillTx/>
                <a:latin typeface="Calibri"/>
              </a:rPr>
              <a:t>Ztráty  Na větší než ztráta vody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rgbClr val="c00000"/>
                </a:solidFill>
                <a:uFillTx/>
                <a:latin typeface="Calibri"/>
              </a:rPr>
              <a:t>   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ECT(plasma)         osmolalita        Na ,              ADH, retence čisté vody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Přesun vody do buněk, ty zvětšují svůj objem EDEM MOZKU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Laboratoř: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      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osmolalita,        Na,        Na v moči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Hypersekrece ADH,nevhodná p.v.,chronický katabolismus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2" name="Šipka dolů 3"/>
          <p:cNvSpPr/>
          <p:nvPr/>
        </p:nvSpPr>
        <p:spPr>
          <a:xfrm>
            <a:off x="250560" y="2423520"/>
            <a:ext cx="21564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23" name="Šipka dolů 4"/>
          <p:cNvSpPr/>
          <p:nvPr/>
        </p:nvSpPr>
        <p:spPr>
          <a:xfrm>
            <a:off x="2303640" y="2359080"/>
            <a:ext cx="21564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24" name="Šipka dolů 5"/>
          <p:cNvSpPr/>
          <p:nvPr/>
        </p:nvSpPr>
        <p:spPr>
          <a:xfrm>
            <a:off x="4178880" y="2431080"/>
            <a:ext cx="26568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25" name="Šipka nahoru 6"/>
          <p:cNvSpPr/>
          <p:nvPr/>
        </p:nvSpPr>
        <p:spPr>
          <a:xfrm>
            <a:off x="5463360" y="2359080"/>
            <a:ext cx="287640" cy="50364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26" name="Šipka dolů 7"/>
          <p:cNvSpPr/>
          <p:nvPr/>
        </p:nvSpPr>
        <p:spPr>
          <a:xfrm>
            <a:off x="755640" y="4915080"/>
            <a:ext cx="21564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27" name="Šipka dolů 8"/>
          <p:cNvSpPr/>
          <p:nvPr/>
        </p:nvSpPr>
        <p:spPr>
          <a:xfrm>
            <a:off x="2699640" y="4888800"/>
            <a:ext cx="21564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cs-CZ" sz="1800" strike="noStrike" u="none">
                <a:solidFill>
                  <a:schemeClr val="lt1"/>
                </a:solidFill>
                <a:uFillTx/>
                <a:latin typeface="Calibri"/>
              </a:rPr>
              <a:t>     </a:t>
            </a:r>
            <a:r>
              <a:rPr b="1" lang="cs-CZ" sz="1800" strike="noStrike" u="none">
                <a:solidFill>
                  <a:schemeClr val="lt1"/>
                </a:solidFill>
                <a:uFillTx/>
                <a:latin typeface="Calibri"/>
              </a:rPr>
              <a:t>N   a</a:t>
            </a:r>
            <a:r>
              <a:rPr b="0" lang="cs-CZ" sz="1800" strike="noStrike" u="none">
                <a:solidFill>
                  <a:schemeClr val="lt1"/>
                </a:solidFill>
                <a:uFillTx/>
                <a:latin typeface="Calibri"/>
              </a:rPr>
              <a:t>,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8" name="Šipka dolů 9"/>
          <p:cNvSpPr/>
          <p:nvPr/>
        </p:nvSpPr>
        <p:spPr>
          <a:xfrm>
            <a:off x="3708000" y="4915080"/>
            <a:ext cx="25164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pic>
        <p:nvPicPr>
          <p:cNvPr id="129" name="Obrázek 10" descr="Hypo-dehydratace.jpg"/>
          <p:cNvPicPr/>
          <p:nvPr/>
        </p:nvPicPr>
        <p:blipFill>
          <a:blip r:embed="rId1"/>
          <a:stretch/>
        </p:blipFill>
        <p:spPr>
          <a:xfrm>
            <a:off x="6084000" y="0"/>
            <a:ext cx="3059640" cy="229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ff0000"/>
                </a:solidFill>
                <a:uFillTx/>
                <a:latin typeface="Calibri"/>
              </a:rPr>
              <a:t>Léčba dehydratace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0" y="1600200"/>
            <a:ext cx="9143640" cy="52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Zjisti příčinu, kauzální terapie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Bilance příjmu a výdeje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Při pokročilé dehydrataci a hypovolémii –konstrikce v oblasti plicního řečiště a CŽT  může být vysoký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Postup  zkus a oprav- malá dávka krystaloidu a při poklesu CŽT pokračuj v infuzi rychleji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U </a:t>
            </a:r>
            <a:r>
              <a:rPr b="0" lang="cs-CZ" sz="2400" strike="noStrike" u="none">
                <a:solidFill>
                  <a:srgbClr val="ff0000"/>
                </a:solidFill>
                <a:uFillTx/>
                <a:latin typeface="Calibri"/>
              </a:rPr>
              <a:t>těžké hyponatremie 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nesmímě zvyšovat S Na o více než 8-10 mmol/24 hod– riziko EDÉMU MOZKU,DEMYELINIZACE PONTU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chemeClr val="dk1"/>
                </a:solidFill>
                <a:uFillTx/>
                <a:latin typeface="Calibri"/>
              </a:rPr>
              <a:t>Vnitřní prostředí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Posouzení extracelulární tekutiny z hlediska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Izohydrie (optimální pH)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Izoinonie (optimální koncentrace iontů)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Izoosmolarity (optimální koncentrace nízkomolekulárních látek)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rgbClr val="ff0000"/>
                </a:solidFill>
                <a:uFillTx/>
                <a:latin typeface="Calibri"/>
              </a:rPr>
              <a:t>Léčba dehydratace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0" y="1600200"/>
            <a:ext cx="9143640" cy="52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cs-CZ" sz="2400" strike="noStrike" u="none">
                <a:solidFill>
                  <a:srgbClr val="ff0000"/>
                </a:solidFill>
                <a:uFillTx/>
                <a:latin typeface="Calibri"/>
              </a:rPr>
              <a:t>Izotonická dehydratace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Izotonické roztoky krystaloidů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Monitorace  hemodynamického  stavu, osmol,mineralogram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400" strike="noStrike" u="none">
                <a:solidFill>
                  <a:srgbClr val="ff0000"/>
                </a:solidFill>
                <a:uFillTx/>
                <a:latin typeface="Calibri"/>
              </a:rPr>
              <a:t>Hypotonická dehydratace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Strategie symptomatické poruchy,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0,9% roztok NaCl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3% roztok NaCl, 10% roztok NaCl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400" strike="noStrike" u="none">
                <a:solidFill>
                  <a:srgbClr val="ff0000"/>
                </a:solidFill>
                <a:uFillTx/>
                <a:latin typeface="Calibri"/>
              </a:rPr>
              <a:t>Hypertonická dehydratace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Bezsolutová voda 5% glukozy , 1/3 deficitu izotonický iontové roztoky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Hyperhydratace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35" name="Zástupný symbol pro obsah 3" descr=""/>
          <p:cNvPicPr/>
          <p:nvPr/>
        </p:nvPicPr>
        <p:blipFill>
          <a:blip r:embed="rId1"/>
          <a:stretch/>
        </p:blipFill>
        <p:spPr>
          <a:xfrm>
            <a:off x="0" y="1124640"/>
            <a:ext cx="9143640" cy="5891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br>
              <a:rPr sz="2800"/>
            </a:br>
            <a:r>
              <a:rPr b="0" lang="cs-CZ" sz="3600" strike="noStrike" u="none">
                <a:solidFill>
                  <a:srgbClr val="c00000"/>
                </a:solidFill>
                <a:uFillTx/>
                <a:latin typeface="Calibri"/>
              </a:rPr>
              <a:t> </a:t>
            </a:r>
            <a:r>
              <a:rPr b="1" lang="cs-CZ" sz="3600" strike="noStrike" u="none">
                <a:solidFill>
                  <a:srgbClr val="c00000"/>
                </a:solidFill>
                <a:uFillTx/>
                <a:latin typeface="Calibri"/>
              </a:rPr>
              <a:t>HYPERHYDRATACE </a:t>
            </a:r>
            <a:br>
              <a:rPr sz="3600"/>
            </a:br>
            <a:endParaRPr b="0" lang="cs-CZ" sz="3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0" y="1556640"/>
            <a:ext cx="9143640" cy="530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Celkové zvýšení extracelulárního objemu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cs-CZ" sz="2800" strike="noStrike" u="none">
                <a:solidFill>
                  <a:srgbClr val="ff0000"/>
                </a:solidFill>
                <a:uFillTx/>
                <a:latin typeface="Calibri"/>
              </a:rPr>
              <a:t>Zvýšená nabídka vody a Na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rgbClr val="ff0000"/>
                </a:solidFill>
                <a:uFillTx/>
                <a:latin typeface="Calibri"/>
              </a:rPr>
              <a:t>Příčiny: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renální,kardiální selhávání,jaterní selhávání,sekundární hyperaldosteronismus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rgbClr val="ff0000"/>
                </a:solidFill>
                <a:uFillTx/>
                <a:latin typeface="Calibri"/>
              </a:rPr>
              <a:t>Klinika</a:t>
            </a:r>
            <a:r>
              <a:rPr b="0" lang="cs-CZ" sz="2400" strike="noStrike" u="none">
                <a:solidFill>
                  <a:srgbClr val="ff0000"/>
                </a:solidFill>
                <a:uFillTx/>
                <a:latin typeface="Calibri"/>
              </a:rPr>
              <a:t>: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nárůst hmotnosti,hypervolemie (edémy),výpotky fluidothorax,ascites,fluidoperikard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!! Nebezpečná záměna </a:t>
            </a:r>
            <a:r>
              <a:rPr b="1" lang="cs-CZ" sz="2400" strike="noStrike" u="none">
                <a:solidFill>
                  <a:srgbClr val="ff0000"/>
                </a:solidFill>
                <a:uFillTx/>
                <a:latin typeface="Calibri"/>
              </a:rPr>
              <a:t>hyponatremie při hyperhydrataci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(diluční hyponatremie)za nedostatek sodíku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38" name="Picture 3" descr="Výsledek obrázku pro hyperhydratace a otoky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6444360" y="188640"/>
            <a:ext cx="2238120" cy="2047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Výsledek obrázku pro hyperhydratace a dehydratace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AutoShape 3">
            <a:hlinkClick r:id="rId1"/>
          </p:cNvPr>
          <p:cNvSpPr/>
          <p:nvPr/>
        </p:nvSpPr>
        <p:spPr>
          <a:xfrm>
            <a:off x="9216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1" name="AutoShape 5">
            <a:hlinkClick r:id="rId2"/>
          </p:cNvPr>
          <p:cNvSpPr/>
          <p:nvPr/>
        </p:nvSpPr>
        <p:spPr>
          <a:xfrm>
            <a:off x="9216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42" name="Picture 9" descr="Výsledek obrázku pro hyperhydratace a dehydratace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-189360" y="-141840"/>
            <a:ext cx="9333000" cy="6999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 descr="Výsledek obrázku pro hyperhydratace a dehydratace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-144000" y="-108000"/>
            <a:ext cx="9287640" cy="6965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Poruchy metabolismu Na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45" name="Zástupný symbol pro obsah 3" descr=""/>
          <p:cNvPicPr/>
          <p:nvPr/>
        </p:nvPicPr>
        <p:blipFill>
          <a:blip r:embed="rId1"/>
          <a:stretch/>
        </p:blipFill>
        <p:spPr>
          <a:xfrm>
            <a:off x="0" y="1845000"/>
            <a:ext cx="9050400" cy="5012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2400" strike="noStrike" u="none">
                <a:solidFill>
                  <a:srgbClr val="ff0000"/>
                </a:solidFill>
                <a:uFillTx/>
                <a:latin typeface="Calibri"/>
              </a:rPr>
              <a:t>PORUCHY  DISTRIBUCE   ELEKTROLYTŮ </a:t>
            </a:r>
            <a:br>
              <a:rPr sz="2400"/>
            </a:br>
            <a:r>
              <a:rPr b="1" lang="cs-CZ" sz="2400" strike="noStrike" u="none">
                <a:solidFill>
                  <a:srgbClr val="ff0000"/>
                </a:solidFill>
                <a:uFillTx/>
                <a:latin typeface="Calibri"/>
              </a:rPr>
              <a:t>HYPONATREMIE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Nejčastější porucha u hospitalizovaných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Spojena se zvýšenou mortalitou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Závažná hyponatremie      SNa &lt;125mmol/l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Správně léčení  mortalita 20%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Chybný postup mortalita 41%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1g NaCl= 17.1 mmol Na a Cl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48" name="Picture 2" descr="Výsledek obrázku pro sůl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5220000" y="4917960"/>
            <a:ext cx="3923640" cy="1939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3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Hyponatremie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50" name="Zástupný symbol pro obsah 3" descr="1373c47cf7ea03ab6358422c1ecc4674.jpg"/>
          <p:cNvPicPr/>
          <p:nvPr/>
        </p:nvPicPr>
        <p:blipFill>
          <a:blip r:embed="rId1"/>
          <a:stretch/>
        </p:blipFill>
        <p:spPr>
          <a:xfrm>
            <a:off x="0" y="1052640"/>
            <a:ext cx="9143640" cy="5805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52" name="Zástupný symbol pro obsah 9" descr="sekrety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rgbClr val="c00000"/>
                </a:solidFill>
                <a:uFillTx/>
                <a:latin typeface="Calibri"/>
              </a:rPr>
              <a:t>Poruchy vnitřního prostředí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00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819"/>
              </a:spcBef>
              <a:buNone/>
              <a:tabLst>
                <a:tab algn="l" pos="0"/>
              </a:tabLst>
            </a:pPr>
            <a:r>
              <a:rPr b="1" lang="cs-CZ" sz="4100" strike="noStrike" u="none">
                <a:solidFill>
                  <a:schemeClr val="dk1"/>
                </a:solidFill>
                <a:uFillTx/>
                <a:latin typeface="Calibri"/>
              </a:rPr>
              <a:t>Poruchy hydratace</a:t>
            </a:r>
            <a:endParaRPr b="0" lang="cs-CZ" sz="4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819"/>
              </a:spcBef>
              <a:buNone/>
              <a:tabLst>
                <a:tab algn="l" pos="0"/>
              </a:tabLst>
            </a:pPr>
            <a:r>
              <a:rPr b="1" lang="cs-CZ" sz="4100" strike="noStrike" u="none">
                <a:solidFill>
                  <a:schemeClr val="dk1"/>
                </a:solidFill>
                <a:uFillTx/>
                <a:latin typeface="Calibri"/>
              </a:rPr>
              <a:t>Minerálové dysbalance</a:t>
            </a:r>
            <a:r>
              <a:rPr b="0" lang="cs-CZ" sz="4100" strike="noStrike" u="none">
                <a:solidFill>
                  <a:schemeClr val="dk1"/>
                </a:solidFill>
                <a:uFillTx/>
                <a:latin typeface="Calibri"/>
              </a:rPr>
              <a:t>(Na,K,Cl,Ca,P)</a:t>
            </a:r>
            <a:endParaRPr b="0" lang="cs-CZ" sz="4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819"/>
              </a:spcBef>
              <a:buNone/>
              <a:tabLst>
                <a:tab algn="l" pos="0"/>
              </a:tabLst>
            </a:pPr>
            <a:r>
              <a:rPr b="1" lang="cs-CZ" sz="4100" strike="noStrike" u="none">
                <a:solidFill>
                  <a:schemeClr val="dk1"/>
                </a:solidFill>
                <a:uFillTx/>
                <a:latin typeface="Calibri"/>
              </a:rPr>
              <a:t>Poruchy acidobázie</a:t>
            </a:r>
            <a:endParaRPr b="0" lang="cs-CZ" sz="4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5" name="AutoShape 3">
            <a:hlinkClick r:id="rId1"/>
          </p:cNvPr>
          <p:cNvSpPr/>
          <p:nvPr/>
        </p:nvSpPr>
        <p:spPr>
          <a:xfrm>
            <a:off x="9216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76" name="Obrázek 4" descr="voda.png"/>
          <p:cNvPicPr/>
          <p:nvPr/>
        </p:nvPicPr>
        <p:blipFill>
          <a:blip r:embed="rId2"/>
          <a:stretch/>
        </p:blipFill>
        <p:spPr>
          <a:xfrm>
            <a:off x="5655240" y="1772640"/>
            <a:ext cx="2592000" cy="1295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" name="Picture 3" descr=""/>
          <p:cNvPicPr/>
          <p:nvPr/>
        </p:nvPicPr>
        <p:blipFill>
          <a:blip r:embed="rId3"/>
          <a:stretch/>
        </p:blipFill>
        <p:spPr>
          <a:xfrm>
            <a:off x="5655240" y="4412880"/>
            <a:ext cx="2875680" cy="216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 descr="Související obrázek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0" y="54000"/>
            <a:ext cx="91436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0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rgbClr val="ff0000"/>
                </a:solidFill>
                <a:uFillTx/>
                <a:latin typeface="Calibri"/>
              </a:rPr>
              <a:t>Praktický postup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0" y="1124640"/>
            <a:ext cx="9143640" cy="57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Ke správné dg nestačí pouze S Na menší než 135mmol/l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Nutné rozlišit </a:t>
            </a:r>
            <a:r>
              <a:rPr b="1" lang="cs-CZ" sz="2400" strike="noStrike" u="none">
                <a:solidFill>
                  <a:srgbClr val="ff0000"/>
                </a:solidFill>
                <a:uFillTx/>
                <a:latin typeface="Calibri"/>
              </a:rPr>
              <a:t>hyponatremii akutní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(trvající méně než 48 hodin) a </a:t>
            </a:r>
            <a:r>
              <a:rPr b="1" lang="cs-CZ" sz="2400" strike="noStrike" u="none">
                <a:solidFill>
                  <a:srgbClr val="ff0000"/>
                </a:solidFill>
                <a:uFillTx/>
                <a:latin typeface="Calibri"/>
              </a:rPr>
              <a:t>hyponatremii chronickou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Nemáme –li data, řídíme se přítomností </a:t>
            </a: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neurologické symptomatologie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-adynamie, bolesti hlavy, letargie, deprese, nauzea, zvracení,svalové křeče,dechová nedostatečnost, stupor,koma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cs-CZ" sz="2400" strike="noStrike" u="none">
                <a:solidFill>
                  <a:srgbClr val="ff0000"/>
                </a:solidFill>
                <a:uFillTx/>
                <a:latin typeface="Calibri"/>
              </a:rPr>
              <a:t>Symptomatická hyponatremie</a:t>
            </a:r>
            <a:r>
              <a:rPr b="0" lang="cs-CZ" sz="2400" strike="noStrike" u="none">
                <a:solidFill>
                  <a:srgbClr val="ff0000"/>
                </a:solidFill>
                <a:uFillTx/>
                <a:latin typeface="Calibri"/>
              </a:rPr>
              <a:t>-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rychlost</a:t>
            </a:r>
            <a:r>
              <a:rPr b="0" lang="cs-CZ" sz="2400" strike="noStrike" u="none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zvyšování SNa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1-2mmol/l do vymizení symptomů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Celkové zvýšení z 24hod nesmí být vyšší 10mmol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400" strike="noStrike" u="none">
                <a:solidFill>
                  <a:srgbClr val="c00000"/>
                </a:solidFill>
                <a:uFillTx/>
                <a:latin typeface="Calibri"/>
              </a:rPr>
              <a:t>Hyponatremie chronická </a:t>
            </a: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–asymptomatická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rychlost zvyšování  S Na 0,5mmol/hod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c00000"/>
                </a:solidFill>
                <a:uFillTx/>
                <a:latin typeface="Calibri"/>
              </a:rPr>
              <a:t>Infuzní roztoky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FR 0,9% NaCl           Na  154mmol/l 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3% NaCl                    Na 513mmol/l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10%NaCl                   Na 1 ml  1,7 mmol  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FR je fyziologický ?  Hypertonický!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Plasmalyte Na 140mmol/l    K 5mmol/l             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    Cl 98mmol/l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ázek 2" descr="Na-rizika-lecby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utoShape 3">
            <a:hlinkClick r:id="rId1"/>
          </p:cNvPr>
          <p:cNvSpPr/>
          <p:nvPr/>
        </p:nvSpPr>
        <p:spPr>
          <a:xfrm>
            <a:off x="9216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60" name="AutoShape 5">
            <a:hlinkClick r:id="rId2"/>
          </p:cNvPr>
          <p:cNvSpPr/>
          <p:nvPr/>
        </p:nvSpPr>
        <p:spPr>
          <a:xfrm>
            <a:off x="9216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61" name="Obrázek 3" descr="pont.png"/>
          <p:cNvPicPr/>
          <p:nvPr/>
        </p:nvPicPr>
        <p:blipFill>
          <a:blip r:embed="rId3"/>
          <a:stretch/>
        </p:blipFill>
        <p:spPr>
          <a:xfrm>
            <a:off x="251640" y="692640"/>
            <a:ext cx="8814960" cy="5544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63" name="Zástupný symbol pro obsah 3" descr="Na-hyperNa-dfdg.jpg"/>
          <p:cNvPicPr/>
          <p:nvPr/>
        </p:nvPicPr>
        <p:blipFill>
          <a:blip r:embed="rId1"/>
          <a:stretch/>
        </p:blipFill>
        <p:spPr>
          <a:xfrm>
            <a:off x="323640" y="188640"/>
            <a:ext cx="8228520" cy="6171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Poruchy metabolismu K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65" name="Zástupný symbol pro obsah 3" descr=""/>
          <p:cNvPicPr/>
          <p:nvPr/>
        </p:nvPicPr>
        <p:blipFill>
          <a:blip r:embed="rId1"/>
          <a:stretch/>
        </p:blipFill>
        <p:spPr>
          <a:xfrm>
            <a:off x="611640" y="1340640"/>
            <a:ext cx="7849800" cy="5223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67" name="Zástupný symbol pro obsah 3" descr="etiologie-hypokalemie.jpg"/>
          <p:cNvPicPr/>
          <p:nvPr/>
        </p:nvPicPr>
        <p:blipFill>
          <a:blip r:embed="rId1"/>
          <a:stretch/>
        </p:blipFill>
        <p:spPr>
          <a:xfrm>
            <a:off x="2483640" y="0"/>
            <a:ext cx="6538320" cy="490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8" name="Obrázek 4" descr="etiologie-deplecni-hypokalemie.jpg"/>
          <p:cNvPicPr/>
          <p:nvPr/>
        </p:nvPicPr>
        <p:blipFill>
          <a:blip r:embed="rId2"/>
          <a:stretch/>
        </p:blipFill>
        <p:spPr>
          <a:xfrm>
            <a:off x="0" y="2925000"/>
            <a:ext cx="4859640" cy="364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Hypokalemie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2500" lnSpcReduction="19999"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Kardiální příznaky: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poruchy vedení a rytmu srdce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Na EKG  nízké, oploštělé až invertované vlny T, pozitivní vlny U, prodloužení QT úseku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supraventrikulární a komorové extrasystoly, rizikem  kalémie &lt; 3 mmol/l.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Neuromuskulární příznaky: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svalová slabost až paralýza včetně  respiračního svalstva ,respirační insuficience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Dysfunkce hladkého svalstva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 obstipace až paralytický ileus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kalémii &lt; 2 mmol/l , snížená vazodilatační odpověd na námahu riziko ischémie svalů s následnou rabdomyolýzou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Metabolické projevy: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hypokalemie inhibuje uvolňování inzulínu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Renální projevy: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kaliopenická nefropatie, snížení koncentrační schopnosti ledvin 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Hypokalemie -ekg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72" name="Picture 2" descr=""/>
          <p:cNvPicPr/>
          <p:nvPr/>
        </p:nvPicPr>
        <p:blipFill>
          <a:blip r:embed="rId1"/>
          <a:stretch/>
        </p:blipFill>
        <p:spPr>
          <a:xfrm>
            <a:off x="1619640" y="2128320"/>
            <a:ext cx="5256360" cy="395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Související obrázek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-23760" y="-315360"/>
            <a:ext cx="6984360" cy="5238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Picture 2" descr="Výsledek obrázku pro pufrační systémy člověka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5724000" y="4116600"/>
            <a:ext cx="3555360" cy="2736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74" name="Zástupný symbol pro obsah 3" descr="etiologie-hyperkalemie.jpg"/>
          <p:cNvPicPr/>
          <p:nvPr/>
        </p:nvPicPr>
        <p:blipFill>
          <a:blip r:embed="rId1"/>
          <a:stretch/>
        </p:blipFill>
        <p:spPr>
          <a:xfrm>
            <a:off x="395640" y="73080"/>
            <a:ext cx="8352720" cy="6264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Hyperkalemie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0000" lnSpcReduction="19999"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Myokard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Změny na EKG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vysoké hrotnaté vlny T, zkrácení intervalu QT –  zrychlením repolarizace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prodloužení PQ, vymizení aktivity síní (a vln P) –  blokem Na</a:t>
            </a:r>
            <a:r>
              <a:rPr b="0" lang="cs-CZ" sz="28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 kanálů → porušené vedení vzruchu;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rozšíření QRS (upozorňuje na riziko zástavy) – blokem Na</a:t>
            </a:r>
            <a:r>
              <a:rPr b="0" lang="cs-CZ" sz="28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 kanálů → porušené vedení vzruchu.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Porucha vedení vzruchu může vést ke komorové fibrilaci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Zástava srdce v diastole (využívá se při kardioplegii u kardiochirurgických výkonů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Neuromuskulární přenos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Parestézie svalové záškuby, svalová slabost;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nastupuje až po změnách na EKG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Hyperkálemie ekg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1763640" y="1845000"/>
            <a:ext cx="5488920" cy="4132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Poruchy metabolismu P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80" name="Zástupný symbol pro obsah 3" descr=""/>
          <p:cNvPicPr/>
          <p:nvPr/>
        </p:nvPicPr>
        <p:blipFill>
          <a:blip r:embed="rId1"/>
          <a:stretch/>
        </p:blipFill>
        <p:spPr>
          <a:xfrm>
            <a:off x="25560" y="2133000"/>
            <a:ext cx="9118080" cy="4663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82" name="Zástupný symbol pro obsah 3" descr="Příčiny+hypofosforemie.jpg"/>
          <p:cNvPicPr/>
          <p:nvPr/>
        </p:nvPicPr>
        <p:blipFill>
          <a:blip r:embed="rId1"/>
          <a:stretch/>
        </p:blipFill>
        <p:spPr>
          <a:xfrm>
            <a:off x="430920" y="0"/>
            <a:ext cx="8712720" cy="6534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84" name="Zástupný symbol pro obsah 3" descr="Projevy+hypofosforemie.jpg"/>
          <p:cNvPicPr/>
          <p:nvPr/>
        </p:nvPicPr>
        <p:blipFill>
          <a:blip r:embed="rId1"/>
          <a:stretch/>
        </p:blipFill>
        <p:spPr>
          <a:xfrm>
            <a:off x="251640" y="188640"/>
            <a:ext cx="8568720" cy="6264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86" name="Zástupný symbol pro obsah 3" descr="Klinické+důsledky+těžké+hypofosforémie.jpg"/>
          <p:cNvPicPr/>
          <p:nvPr/>
        </p:nvPicPr>
        <p:blipFill>
          <a:blip r:embed="rId1"/>
          <a:stretch/>
        </p:blipFill>
        <p:spPr>
          <a:xfrm>
            <a:off x="395640" y="332640"/>
            <a:ext cx="7992360" cy="5994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25164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PORUCHY   DISTRIBUCE   ELEKTROLYTŮ 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HYPOKALCÉMIE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- ↓ hladina Ca - při snížené činnosti příštítných tělísek, nedostatku vitaminu D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HYPERKALCÉMIE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- ↑ hladina Ca - při zvýšené činnosti příštítných  tělísek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89" name="Obrázek 3" descr="clovek-kostra-nestandard1.jpg"/>
          <p:cNvPicPr/>
          <p:nvPr/>
        </p:nvPicPr>
        <p:blipFill>
          <a:blip r:embed="rId1"/>
          <a:stretch/>
        </p:blipFill>
        <p:spPr>
          <a:xfrm>
            <a:off x="7308360" y="4365000"/>
            <a:ext cx="1679760" cy="2492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chemeClr val="dk1"/>
                </a:solidFill>
                <a:uFillTx/>
                <a:latin typeface="Calibri"/>
              </a:rPr>
              <a:t>Acidobazická rovnováha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91" name="Zástupný symbol pro obsah 4" descr=""/>
          <p:cNvPicPr/>
          <p:nvPr/>
        </p:nvPicPr>
        <p:blipFill>
          <a:blip r:embed="rId1"/>
          <a:stretch/>
        </p:blipFill>
        <p:spPr>
          <a:xfrm>
            <a:off x="1115640" y="1196640"/>
            <a:ext cx="7142400" cy="5356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rgbClr val="c00000"/>
                </a:solidFill>
                <a:uFillTx/>
                <a:latin typeface="Calibri"/>
              </a:rPr>
              <a:t>Metabolismus vody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268640"/>
            <a:ext cx="8229240" cy="485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Objem a distribuci vody ovlivňují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Věk(voda 62%,starší lidé 54%ženy 46%)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Stav organismu (teplota,námaha)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Obsah tuku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Pohlaví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Stres retence Na,K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82" name="Obrázek 3" descr="voda věk.png"/>
          <p:cNvPicPr/>
          <p:nvPr/>
        </p:nvPicPr>
        <p:blipFill>
          <a:blip r:embed="rId1"/>
          <a:stretch/>
        </p:blipFill>
        <p:spPr>
          <a:xfrm>
            <a:off x="5652000" y="4653000"/>
            <a:ext cx="2283120" cy="171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c00000"/>
                </a:solidFill>
                <a:uFillTx/>
                <a:latin typeface="Calibri"/>
              </a:rPr>
              <a:t>pH a jeho význam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Množství H</a:t>
            </a:r>
            <a:r>
              <a:rPr b="0" lang="cs-CZ" sz="2400" strike="sng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0" lang="cs-CZ" sz="2400" strike="noStrike" u="none" baseline="30000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v krvi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pH (koncentrace je milionkrát nižší než u Na</a:t>
            </a:r>
            <a:r>
              <a:rPr b="0" lang="cs-CZ" sz="24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, K</a:t>
            </a:r>
            <a:r>
              <a:rPr b="0" lang="cs-CZ" sz="24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, Cl</a:t>
            </a:r>
            <a:r>
              <a:rPr b="0" lang="cs-CZ" sz="24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, Ca</a:t>
            </a:r>
            <a:r>
              <a:rPr b="0" lang="cs-CZ" sz="24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…   </a:t>
            </a:r>
            <a:r>
              <a:rPr b="0" lang="cs-CZ" sz="2400" strike="noStrike" u="none">
                <a:solidFill>
                  <a:srgbClr val="c00000"/>
                </a:solidFill>
                <a:uFillTx/>
                <a:latin typeface="Calibri"/>
              </a:rPr>
              <a:t>nmol/l  XX   mmol/l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rgbClr val="c00000"/>
                </a:solidFill>
                <a:uFillTx/>
                <a:latin typeface="Calibri"/>
              </a:rPr>
              <a:t>pH  má efekt na: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funkci proteinů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Ionizace nízkomolekulárních a ve vodě rozpustných sloučenin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ph-dependentní ionizace(náboj)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účinný mechanismus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                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intracelulárního zadržení ionizovaných látek v cytoplazmě a       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organelách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c00000"/>
                </a:solidFill>
                <a:uFillTx/>
                <a:latin typeface="Calibri"/>
              </a:rPr>
              <a:t>Základní parametry ABR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8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</a:pPr>
            <a:r>
              <a:rPr b="1" lang="cs-CZ" sz="2400" strike="noStrike" u="none">
                <a:solidFill>
                  <a:srgbClr val="c00000"/>
                </a:solidFill>
                <a:uFillTx/>
                <a:latin typeface="Calibri"/>
              </a:rPr>
              <a:t>pH = 7,36 – 7,44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</a:pPr>
            <a:r>
              <a:rPr b="1" lang="cs-CZ" sz="2400" strike="noStrike" u="none">
                <a:solidFill>
                  <a:srgbClr val="c00000"/>
                </a:solidFill>
                <a:uFillTx/>
                <a:latin typeface="Calibri"/>
              </a:rPr>
              <a:t>P</a:t>
            </a:r>
            <a:r>
              <a:rPr b="1" lang="cs-CZ" sz="2400" strike="noStrike" u="none" baseline="-25000">
                <a:solidFill>
                  <a:srgbClr val="c00000"/>
                </a:solidFill>
                <a:uFillTx/>
                <a:latin typeface="Calibri"/>
              </a:rPr>
              <a:t>CO2</a:t>
            </a:r>
            <a:r>
              <a:rPr b="1" lang="cs-CZ" sz="2400" strike="noStrike" u="none">
                <a:solidFill>
                  <a:srgbClr val="c00000"/>
                </a:solidFill>
                <a:uFillTx/>
                <a:latin typeface="Calibri"/>
              </a:rPr>
              <a:t> = 4,6 – 6,0 kPa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</a:pPr>
            <a:r>
              <a:rPr b="1" lang="cs-CZ" sz="2400" strike="noStrike" u="none">
                <a:solidFill>
                  <a:srgbClr val="c00000"/>
                </a:solidFill>
                <a:uFillTx/>
                <a:latin typeface="Calibri"/>
              </a:rPr>
              <a:t>aktuální HCO</a:t>
            </a:r>
            <a:r>
              <a:rPr b="1" lang="cs-CZ" sz="2400" strike="noStrike" u="none" baseline="-25000">
                <a:solidFill>
                  <a:srgbClr val="c00000"/>
                </a:solidFill>
                <a:uFillTx/>
                <a:latin typeface="Calibri"/>
              </a:rPr>
              <a:t>3</a:t>
            </a:r>
            <a:r>
              <a:rPr b="1" lang="cs-CZ" sz="2400" strike="noStrike" u="none" baseline="30000">
                <a:solidFill>
                  <a:srgbClr val="c00000"/>
                </a:solidFill>
                <a:uFillTx/>
                <a:latin typeface="Calibri"/>
              </a:rPr>
              <a:t>–</a:t>
            </a:r>
            <a:r>
              <a:rPr b="1" lang="cs-CZ" sz="2400" strike="noStrike" u="none">
                <a:solidFill>
                  <a:srgbClr val="c00000"/>
                </a:solidFill>
                <a:uFillTx/>
                <a:latin typeface="Calibri"/>
              </a:rPr>
              <a:t> = 22 – 26 mmol/l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</a:pPr>
            <a:r>
              <a:rPr b="1" lang="cs-CZ" sz="2400" strike="noStrike" u="none">
                <a:solidFill>
                  <a:srgbClr val="c00000"/>
                </a:solidFill>
                <a:uFillTx/>
                <a:latin typeface="Calibri"/>
              </a:rPr>
              <a:t>BE = -2,5 – +2,5 mmol/l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(= množství silných kyselin nebo bází, kterými je nutno titrovat 1 litr plasmy do pH 7,4 při P</a:t>
            </a:r>
            <a:r>
              <a:rPr b="0" lang="cs-CZ" sz="2400" strike="noStrike" u="none" baseline="-25000">
                <a:solidFill>
                  <a:schemeClr val="dk1"/>
                </a:solidFill>
                <a:uFillTx/>
                <a:latin typeface="Calibri"/>
              </a:rPr>
              <a:t>CO2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 5,3 kPa a teplotě 37 </a:t>
            </a:r>
            <a:r>
              <a:rPr b="0" lang="cs-CZ" sz="2400" strike="noStrike" u="none" baseline="30000">
                <a:solidFill>
                  <a:schemeClr val="dk1"/>
                </a:solidFill>
                <a:uFillTx/>
                <a:latin typeface="Calibri"/>
              </a:rPr>
              <a:t>°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C)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Aktivita H</a:t>
            </a:r>
            <a:r>
              <a:rPr b="1" lang="cs-CZ" sz="24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 iontů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v organismu je velmi nízká (40 nmol/l),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vyjadřuje v </a:t>
            </a: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jednotkách pH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(záporný dekadický logaritmus molární aktivity H</a:t>
            </a:r>
            <a:r>
              <a:rPr b="0" lang="cs-CZ" sz="24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)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aktivita může velice rychle měnit, existují tzv. </a:t>
            </a: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nárazníkové systémy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slouží k udržování stálosti vnitřního prostředí a tlumí tyto změny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c00000"/>
                </a:solidFill>
                <a:uFillTx/>
                <a:latin typeface="Calibri"/>
              </a:rPr>
              <a:t>pH je neustále narušováno metabolismem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Produkcí metabolických kyselin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CO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2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silné anorganické kyseliny (z proteinů) H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2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SO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4,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HCl, HPO4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Laktát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ketolátky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rgbClr val="ff0000"/>
                </a:solidFill>
                <a:uFillTx/>
                <a:latin typeface="Calibri"/>
              </a:rPr>
              <a:t>Nárazníkové systémy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složeny ze </a:t>
            </a: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slabé kyseliny a její soli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Slabá kyselina a její sůl mají stejnou 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silnou konjugovanou bázi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(např. HCO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3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–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partnerem těchto silných konjugovaných bází je buď 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vázaný vodíkový iont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, jde-li o 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kyselinu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(např. H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2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CO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3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)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volný kation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(Na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, K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, Ca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2+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, Mg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2+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), jde-li o 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bázi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(např. Na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+ HCO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3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–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). 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rgbClr val="ff0000"/>
                </a:solidFill>
                <a:uFillTx/>
                <a:latin typeface="Calibri"/>
              </a:rPr>
              <a:t>Nárazníkové systémy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1. </a:t>
            </a:r>
            <a:r>
              <a:rPr b="1" i="1" lang="cs-CZ" sz="3200" strike="noStrike" u="none">
                <a:solidFill>
                  <a:srgbClr val="ff0000"/>
                </a:solidFill>
                <a:uFillTx/>
                <a:latin typeface="Calibri"/>
              </a:rPr>
              <a:t>Hydrogenuhličitanový iont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  </a:t>
            </a: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53 %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– tvoří sůl převážně s Na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uFillTx/>
                <a:latin typeface="Calibri"/>
              </a:rPr>
              <a:t>H</a:t>
            </a:r>
            <a:r>
              <a:rPr b="0" lang="pt-BR" sz="3200" strike="noStrike" u="none" baseline="-25000">
                <a:solidFill>
                  <a:schemeClr val="dk1"/>
                </a:solidFill>
                <a:uFillTx/>
                <a:latin typeface="Calibri"/>
              </a:rPr>
              <a:t>2</a:t>
            </a:r>
            <a:r>
              <a:rPr b="0" lang="pt-BR" sz="3200" strike="noStrike" u="none">
                <a:solidFill>
                  <a:schemeClr val="dk1"/>
                </a:solidFill>
                <a:uFillTx/>
                <a:latin typeface="Calibri"/>
              </a:rPr>
              <a:t>CO</a:t>
            </a:r>
            <a:r>
              <a:rPr b="0" lang="pt-BR" sz="3200" strike="noStrike" u="none" baseline="-25000">
                <a:solidFill>
                  <a:schemeClr val="dk1"/>
                </a:solidFill>
                <a:uFillTx/>
                <a:latin typeface="Calibri"/>
              </a:rPr>
              <a:t>3</a:t>
            </a:r>
            <a:r>
              <a:rPr b="0" lang="pt-BR" sz="3200" strike="noStrike" u="none">
                <a:solidFill>
                  <a:schemeClr val="dk1"/>
                </a:solidFill>
                <a:uFillTx/>
                <a:latin typeface="Calibri"/>
              </a:rPr>
              <a:t> může volně disociovat: CO</a:t>
            </a:r>
            <a:r>
              <a:rPr b="0" lang="pt-BR" sz="3200" strike="noStrike" u="none" baseline="-25000">
                <a:solidFill>
                  <a:schemeClr val="dk1"/>
                </a:solidFill>
                <a:uFillTx/>
                <a:latin typeface="Calibri"/>
              </a:rPr>
              <a:t>2</a:t>
            </a:r>
            <a:r>
              <a:rPr b="0" lang="pt-BR" sz="3200" strike="noStrike" u="none">
                <a:solidFill>
                  <a:schemeClr val="dk1"/>
                </a:solidFill>
                <a:uFillTx/>
                <a:latin typeface="Calibri"/>
              </a:rPr>
              <a:t> + H</a:t>
            </a:r>
            <a:r>
              <a:rPr b="0" lang="pt-BR" sz="3200" strike="noStrike" u="none" baseline="-25000">
                <a:solidFill>
                  <a:schemeClr val="dk1"/>
                </a:solidFill>
                <a:uFillTx/>
                <a:latin typeface="Calibri"/>
              </a:rPr>
              <a:t>2</a:t>
            </a:r>
            <a:r>
              <a:rPr b="0" lang="pt-BR" sz="3200" strike="noStrike" u="none">
                <a:solidFill>
                  <a:schemeClr val="dk1"/>
                </a:solidFill>
                <a:uFillTx/>
                <a:latin typeface="Calibri"/>
              </a:rPr>
              <a:t>O → H</a:t>
            </a:r>
            <a:r>
              <a:rPr b="0" lang="pt-BR" sz="3200" strike="noStrike" u="none" baseline="-25000">
                <a:solidFill>
                  <a:schemeClr val="dk1"/>
                </a:solidFill>
                <a:uFillTx/>
                <a:latin typeface="Calibri"/>
              </a:rPr>
              <a:t>2</a:t>
            </a:r>
            <a:r>
              <a:rPr b="0" lang="pt-BR" sz="3200" strike="noStrike" u="none">
                <a:solidFill>
                  <a:schemeClr val="dk1"/>
                </a:solidFill>
                <a:uFillTx/>
                <a:latin typeface="Calibri"/>
              </a:rPr>
              <a:t>CO</a:t>
            </a:r>
            <a:r>
              <a:rPr b="0" lang="pt-BR" sz="3200" strike="noStrike" u="none" baseline="-25000">
                <a:solidFill>
                  <a:schemeClr val="dk1"/>
                </a:solidFill>
                <a:uFillTx/>
                <a:latin typeface="Calibri"/>
              </a:rPr>
              <a:t>3 </a:t>
            </a:r>
            <a:r>
              <a:rPr b="0" lang="pt-BR" sz="3200" strike="noStrike" u="none">
                <a:solidFill>
                  <a:schemeClr val="dk1"/>
                </a:solidFill>
                <a:uFillTx/>
                <a:latin typeface="Calibri"/>
              </a:rPr>
              <a:t>→ H</a:t>
            </a:r>
            <a:r>
              <a:rPr b="0" lang="pt-BR" sz="3200" strike="noStrike" u="none" baseline="30000">
                <a:solidFill>
                  <a:schemeClr val="dk1"/>
                </a:solidFill>
                <a:uFillTx/>
                <a:latin typeface="Calibri"/>
              </a:rPr>
              <a:t>+ </a:t>
            </a:r>
            <a:r>
              <a:rPr b="0" lang="pt-BR" sz="3200" strike="noStrike" u="none">
                <a:solidFill>
                  <a:schemeClr val="dk1"/>
                </a:solidFill>
                <a:uFillTx/>
                <a:latin typeface="Calibri"/>
              </a:rPr>
              <a:t>+ HCO</a:t>
            </a:r>
            <a:r>
              <a:rPr b="0" lang="pt-BR" sz="3200" strike="noStrike" u="none" baseline="-25000">
                <a:solidFill>
                  <a:schemeClr val="dk1"/>
                </a:solidFill>
                <a:uFillTx/>
                <a:latin typeface="Calibri"/>
              </a:rPr>
              <a:t>3</a:t>
            </a:r>
            <a:r>
              <a:rPr b="0" lang="pt-BR" sz="3200" strike="noStrike" u="none" baseline="30000">
                <a:solidFill>
                  <a:schemeClr val="dk1"/>
                </a:solidFill>
                <a:uFillTx/>
                <a:latin typeface="Calibri"/>
              </a:rPr>
              <a:t>–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2. </a:t>
            </a:r>
            <a:r>
              <a:rPr b="1" i="1" lang="cs-CZ" sz="3200" strike="noStrike" u="none">
                <a:solidFill>
                  <a:srgbClr val="ff0000"/>
                </a:solidFill>
                <a:uFillTx/>
                <a:latin typeface="Calibri"/>
              </a:rPr>
              <a:t>Systém hemoglobin – oxyhemoglobin </a:t>
            </a: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35 %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 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– systém dvou kyselin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oxidovaný hemoglobin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je silnější-&gt; proton odštěpuje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Deoxidovaný hemoglobin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je slabší kyselina-&gt; proton váže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rgbClr val="ff0000"/>
                </a:solidFill>
                <a:uFillTx/>
                <a:latin typeface="Calibri"/>
              </a:rPr>
              <a:t>Nárazníkové systémy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3. </a:t>
            </a:r>
            <a:r>
              <a:rPr b="1" i="1" lang="cs-CZ" sz="3200" strike="noStrike" u="none">
                <a:solidFill>
                  <a:srgbClr val="ff0000"/>
                </a:solidFill>
                <a:uFillTx/>
                <a:latin typeface="Calibri"/>
              </a:rPr>
              <a:t>Systém plazmatických bílkovin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 </a:t>
            </a: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7 %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 –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plazmatické 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bílkoviny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mají negativní náboj (anionty), jsou schopné 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vázat protony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(báze)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4. </a:t>
            </a:r>
            <a:r>
              <a:rPr b="1" i="1" lang="cs-CZ" sz="3200" strike="noStrike" u="none">
                <a:solidFill>
                  <a:srgbClr val="ff0000"/>
                </a:solidFill>
                <a:uFillTx/>
                <a:latin typeface="Calibri"/>
              </a:rPr>
              <a:t>Systém fosfátů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 </a:t>
            </a: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5 %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 –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uplatňuje se především intracelulárně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V acidóze protony váže a uvolňuje K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v alkalóze protony uvolňuje a K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+ 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naopak váže.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" descr="Výsledek obrázku pro pufrační systémy člověka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5" name="Obdélník 1"/>
          <p:cNvSpPr/>
          <p:nvPr/>
        </p:nvSpPr>
        <p:spPr>
          <a:xfrm>
            <a:off x="251640" y="116640"/>
            <a:ext cx="1439640" cy="431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rgbClr val="ff0000"/>
                </a:solidFill>
                <a:uFillTx/>
                <a:latin typeface="Calibri"/>
              </a:rPr>
              <a:t>Vývoj acidobazických poruch v čase </a:t>
            </a:r>
            <a:br>
              <a:rPr sz="4400"/>
            </a:br>
            <a:r>
              <a:rPr b="0" lang="cs-CZ" sz="3100" strike="noStrike" u="none">
                <a:solidFill>
                  <a:srgbClr val="ff0000"/>
                </a:solidFill>
                <a:uFillTx/>
                <a:latin typeface="Calibri"/>
              </a:rPr>
              <a:t>nárazník-&gt;kompenzace-&gt;korekce</a:t>
            </a:r>
            <a:endParaRPr b="0" lang="cs-CZ" sz="3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1.</a:t>
            </a:r>
            <a:r>
              <a:rPr b="1" i="1" lang="cs-CZ" sz="3200" strike="noStrike" u="none">
                <a:solidFill>
                  <a:srgbClr val="ff0000"/>
                </a:solidFill>
                <a:uFillTx/>
                <a:latin typeface="Calibri"/>
              </a:rPr>
              <a:t> Nárazníková reakce</a:t>
            </a:r>
            <a:r>
              <a:rPr b="1" i="1" lang="cs-CZ" sz="3200" strike="noStrike" u="none">
                <a:solidFill>
                  <a:schemeClr val="dk1"/>
                </a:solidFill>
                <a:uFillTx/>
                <a:latin typeface="Calibri"/>
              </a:rPr>
              <a:t> 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probíhá okamžitě při vzniku poruchy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Mění se při ní vždy jedna složka nárazníkové dvojice </a:t>
            </a: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báze: kyseliny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U </a:t>
            </a: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metabolických poruch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se 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mění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hodnota </a:t>
            </a: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celkových bází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, tzv. base excess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(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acidóza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– 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snižuje se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, 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alkalóza – zvyšuje se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rgbClr val="c00000"/>
                </a:solidFill>
                <a:uFillTx/>
                <a:latin typeface="Calibri"/>
              </a:rPr>
              <a:t>Vývoj acidobazických poruch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U respiračních poruch 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Mění se  </a:t>
            </a: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P</a:t>
            </a:r>
            <a:r>
              <a:rPr b="1" lang="cs-CZ" sz="3200" strike="noStrike" u="none" baseline="-25000">
                <a:solidFill>
                  <a:srgbClr val="ff0000"/>
                </a:solidFill>
                <a:uFillTx/>
                <a:latin typeface="Calibri"/>
              </a:rPr>
              <a:t>CO2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 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a nemění se BE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( výjimkou těžké respirační acidózy, kdy vzniká laktát a BE klesá také)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Např. při náloži většího množství kyseliny se vzniklé H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+ 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vážou na HCO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3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–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za vzniku H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2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CO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3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, který se mění na CO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2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(vydýchán) a vodu.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i="1" lang="cs-CZ" sz="4400" strike="noStrike" u="none">
                <a:solidFill>
                  <a:schemeClr val="dk1"/>
                </a:solidFill>
                <a:uFillTx/>
                <a:latin typeface="Calibri"/>
              </a:rPr>
              <a:t>2.Kompenzační reakce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Kompenzaci metabolických poruch zajišťují </a:t>
            </a: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plíce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kompenzaci respiračních poruch zajišťují </a:t>
            </a: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ledviny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rgbClr val="c00000"/>
                </a:solidFill>
                <a:uFillTx/>
                <a:latin typeface="Calibri"/>
              </a:rPr>
              <a:t>Sledování změn vnitřního prostředí –komplexní přístup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484640"/>
            <a:ext cx="8229240" cy="525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cs-CZ" sz="2800" strike="noStrike" u="none">
                <a:solidFill>
                  <a:srgbClr val="c00000"/>
                </a:solidFill>
                <a:uFillTx/>
                <a:latin typeface="Calibri"/>
              </a:rPr>
              <a:t>Anamnéza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Orgánový,nutriční stav před vznikem poruchy,DM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Farmakologická anamnéza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Bilanční stav tekutin-diurézy, zvracení, průjmy,pocení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cs-CZ" sz="2800" strike="noStrike" u="none">
                <a:solidFill>
                  <a:srgbClr val="c00000"/>
                </a:solidFill>
                <a:uFillTx/>
                <a:latin typeface="Calibri"/>
              </a:rPr>
              <a:t>Somatické vyšetření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Turgor,sliznice,edémy,TK,P,k.žíly,CŽT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cs-CZ" sz="2800" strike="noStrike" u="none">
                <a:solidFill>
                  <a:srgbClr val="c00000"/>
                </a:solidFill>
                <a:uFillTx/>
                <a:latin typeface="Calibri"/>
              </a:rPr>
              <a:t>Laboratorní parametry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Akutně/vícekrát denně, denně bilance, výpočty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KO,urea, kreatinin,iontogram,osmolalita,odpady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i="1" lang="cs-CZ" sz="4400" strike="noStrike" u="none">
                <a:solidFill>
                  <a:schemeClr val="dk1"/>
                </a:solidFill>
                <a:uFillTx/>
                <a:latin typeface="Calibri"/>
              </a:rPr>
              <a:t>Kompenzační reakce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Metabolická acidóza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 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– hyperventilace plic s poklesem P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CO2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Metabolická alkalóza 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– hypoventilace plic se vzestupem P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CO2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Vznik hyperkapnie je signálem k obnovení ventilace (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organismus dává přednost alkalóze před hypoxii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i="1" lang="cs-CZ" sz="4400" strike="noStrike" u="none">
                <a:solidFill>
                  <a:schemeClr val="dk1"/>
                </a:solidFill>
                <a:uFillTx/>
                <a:latin typeface="Calibri"/>
              </a:rPr>
              <a:t>Kompenzační reakce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Respirační acidóza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 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– retence a generace HCO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3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–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a zvýšené exkrece H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a Cl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–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Respirační alkalóza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– vylučování HCO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3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–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a retence H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a Cl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–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3.</a:t>
            </a:r>
            <a:r>
              <a:rPr b="1" i="1" lang="cs-CZ" sz="4400" strike="noStrike" u="none">
                <a:solidFill>
                  <a:schemeClr val="dk1"/>
                </a:solidFill>
                <a:uFillTx/>
                <a:latin typeface="Calibri"/>
              </a:rPr>
              <a:t> Korekce poruchy</a:t>
            </a:r>
            <a:r>
              <a:rPr b="1" i="1" lang="cs-CZ" sz="4400" strike="noStrike" u="none">
                <a:solidFill>
                  <a:srgbClr val="ff0000"/>
                </a:solidFill>
                <a:uFillTx/>
                <a:latin typeface="Calibri"/>
              </a:rPr>
              <a:t> 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úprava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té 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složky nárazníkové reakce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, která se změnila při nárazníkové reakci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Korekci metabolických poruch zajišťují ledviny (acidifikace při alkalóze, alkalizace při acidóze)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korekcí respiračních poruch je úprava pCO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2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(např. pomocí umělé plicní ventilace)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 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+ ledviny vyloučí nadbytek H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formou NH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4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c00000"/>
                </a:solidFill>
                <a:uFillTx/>
                <a:latin typeface="Calibri"/>
              </a:rPr>
              <a:t>Orgány zapojené do regulace ABR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99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Erytrocyty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- hemoglobin hlavní pufr pro CO</a:t>
            </a:r>
            <a:r>
              <a:rPr b="0" lang="cs-CZ" sz="2400" strike="noStrike" u="none" baseline="-25000">
                <a:solidFill>
                  <a:schemeClr val="dk1"/>
                </a:solidFill>
                <a:uFillTx/>
                <a:latin typeface="Calibri"/>
              </a:rPr>
              <a:t>2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Plíce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– exkrece CO2 ventilací, respirační centrum reaguje citlivě (minuty), maximum kompenzace za 12-24 hod, pak pokles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Ledviny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-reabsorpce filtrovaného bikarbonátu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     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Exkrece fixních kyselin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H+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Játra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–oxidace substrátů -- &gt; produkce CO2, metabolismus amoniaku, produkce plasmatických proteinů-anion gap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Kosti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–kostní anorganická matrix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krystaly hydroxyapatitu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  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Příjem H+ výměnou za Ca2+, Na+,K+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c00000"/>
                </a:solidFill>
                <a:uFillTx/>
                <a:latin typeface="Calibri"/>
              </a:rPr>
              <a:t>Poruchy A-B rovnováhy</a:t>
            </a:r>
            <a:br>
              <a:rPr sz="4400"/>
            </a:br>
            <a:r>
              <a:rPr b="1" lang="cs-CZ" sz="4400" strike="noStrike" u="none">
                <a:solidFill>
                  <a:srgbClr val="c00000"/>
                </a:solidFill>
                <a:uFillTx/>
                <a:latin typeface="Calibri"/>
              </a:rPr>
              <a:t>Acidóza xx Alkalóza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Etiologie –izolované ,smíšené A-B poruchy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</a:pPr>
            <a:r>
              <a:rPr b="1" lang="cs-CZ" sz="2400" strike="noStrike" u="none">
                <a:solidFill>
                  <a:srgbClr val="c00000"/>
                </a:solidFill>
                <a:uFillTx/>
                <a:latin typeface="Calibri"/>
              </a:rPr>
              <a:t>Respirační acidóza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</a:pPr>
            <a:r>
              <a:rPr b="1" lang="cs-CZ" sz="2400" strike="noStrike" u="none">
                <a:solidFill>
                  <a:srgbClr val="c00000"/>
                </a:solidFill>
                <a:uFillTx/>
                <a:latin typeface="Calibri"/>
              </a:rPr>
              <a:t>Respirační alkalóza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Abnormální proces vedoucí ke změně pH v důsledku primární změny </a:t>
            </a:r>
            <a:r>
              <a:rPr b="1" lang="cs-CZ" sz="2400" strike="noStrike" u="none">
                <a:solidFill>
                  <a:srgbClr val="c00000"/>
                </a:solidFill>
                <a:uFillTx/>
                <a:latin typeface="Calibri"/>
              </a:rPr>
              <a:t>pCO</a:t>
            </a:r>
            <a:r>
              <a:rPr b="1" lang="cs-CZ" sz="2400" strike="noStrike" u="none" baseline="-25000">
                <a:solidFill>
                  <a:srgbClr val="c00000"/>
                </a:solidFill>
                <a:uFillTx/>
                <a:latin typeface="Calibri"/>
              </a:rPr>
              <a:t>2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400" strike="noStrike" u="none">
                <a:solidFill>
                  <a:srgbClr val="c00000"/>
                </a:solidFill>
                <a:uFillTx/>
                <a:latin typeface="Calibri"/>
              </a:rPr>
              <a:t>Metabolická acidóza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400" strike="noStrike" u="none">
                <a:solidFill>
                  <a:srgbClr val="c00000"/>
                </a:solidFill>
                <a:uFillTx/>
                <a:latin typeface="Calibri"/>
              </a:rPr>
              <a:t>Metabolická alkalóza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Abnormální proces vedoucí ke změně pH v důsledku primární změny </a:t>
            </a:r>
            <a:r>
              <a:rPr b="1" lang="cs-CZ" sz="2400" strike="noStrike" u="none">
                <a:solidFill>
                  <a:srgbClr val="c00000"/>
                </a:solidFill>
                <a:uFillTx/>
                <a:latin typeface="Calibri"/>
              </a:rPr>
              <a:t>HCO</a:t>
            </a:r>
            <a:r>
              <a:rPr b="1" lang="cs-CZ" sz="2400" strike="noStrike" u="none" baseline="-25000">
                <a:solidFill>
                  <a:srgbClr val="c00000"/>
                </a:solidFill>
                <a:uFillTx/>
                <a:latin typeface="Calibri"/>
              </a:rPr>
              <a:t>3-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Primární porucha ABR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223" name="Picture 2" descr=""/>
          <p:cNvPicPr/>
          <p:nvPr/>
        </p:nvPicPr>
        <p:blipFill>
          <a:blip r:embed="rId1"/>
          <a:stretch/>
        </p:blipFill>
        <p:spPr>
          <a:xfrm>
            <a:off x="878760" y="1687680"/>
            <a:ext cx="7077240" cy="4549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rgbClr val="c00000"/>
                </a:solidFill>
                <a:uFillTx/>
                <a:latin typeface="Calibri"/>
              </a:rPr>
              <a:t>Poruchy acidobazické rovnováhy mívají často více příčin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při diabetické ketoacidóze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může vzniknout nezávislý nebo preexistující respirační problém (např. CHOPN nebo pneumonie) s rozvojem respirační acidózy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Nebo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u jednoho pacienta metabolická acidóza a současně metabolická alkalóza jiné příčiny, je výsledné pH normální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0000" lnSpcReduction="1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3600" strike="noStrike" u="none">
                <a:solidFill>
                  <a:srgbClr val="c00000"/>
                </a:solidFill>
                <a:uFillTx/>
                <a:latin typeface="Calibri"/>
              </a:rPr>
              <a:t>Potřeba porovnávat hladinu pH, albuminu, anion gap (AG)</a:t>
            </a:r>
            <a:br>
              <a:rPr sz="3600"/>
            </a:br>
            <a:r>
              <a:rPr b="1" lang="cs-CZ" sz="3600" strike="noStrike" u="none">
                <a:solidFill>
                  <a:srgbClr val="c00000"/>
                </a:solidFill>
                <a:uFillTx/>
                <a:latin typeface="Calibri"/>
              </a:rPr>
              <a:t>Příklady smíšených poruch</a:t>
            </a:r>
            <a:r>
              <a:rPr b="1" lang="cs-CZ" sz="4400" strike="noStrike" u="none">
                <a:solidFill>
                  <a:srgbClr val="c00000"/>
                </a:solidFill>
                <a:uFillTx/>
                <a:latin typeface="Calibri"/>
              </a:rPr>
              <a:t>: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pokud jsou pH i sérová hladina albuminu normální (cca 45 g/l) a současně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 zvýšený anion gap (AG),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lze spolehlivě říci, že je přítomna 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metabolická acidóza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diabetici s ketoacidózou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mohou mít současnou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 diabetickou nefropatii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, která acidózu dále zhoršuje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při otravě salicyláty a sedativy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dochází k 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metabolické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acidóze díky salicylátům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a současné 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respirační acidóze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z útlumu dechového centra s hypoventilací díky sedativům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pacienti s 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alkoholickou ketoacidózou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(metabolická acidóza) mohou 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zvracet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(metabolická alkalóza) a 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hyperventilovat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při jaterní dysfunkci nebo abstinenčním syndromu respirační alkalóza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1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chemeClr val="dk1"/>
                </a:solidFill>
                <a:uFillTx/>
                <a:latin typeface="Calibri"/>
              </a:rPr>
              <a:t>Diagnostika poruch ABR</a:t>
            </a:r>
            <a:br>
              <a:rPr sz="4400"/>
            </a:b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514440" indent="-514440" defTabSz="9144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AutoNum type="arabicPeriod"/>
            </a:pP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Stanovení krevních plynů, elektrolytů, albuminu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– prvním krokem je stanovení elektrolytů a krevních plynů ještě před zahájením léčby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2. </a:t>
            </a: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Stanovení anion gap (AG)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– odpovídá přítomnosti neměřitelných iontů, norma je 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8 – 16 mmol/l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.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Výpočet: AG = Na</a:t>
            </a:r>
            <a:r>
              <a:rPr b="1" lang="cs-CZ" sz="3200" strike="noStrike" u="none" baseline="30000">
                <a:solidFill>
                  <a:srgbClr val="c00000"/>
                </a:solidFill>
                <a:uFillTx/>
                <a:latin typeface="Calibri"/>
              </a:rPr>
              <a:t>+</a:t>
            </a: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 + K</a:t>
            </a:r>
            <a:r>
              <a:rPr b="1" lang="cs-CZ" sz="3200" strike="noStrike" u="none" baseline="30000">
                <a:solidFill>
                  <a:srgbClr val="c00000"/>
                </a:solidFill>
                <a:uFillTx/>
                <a:latin typeface="Calibri"/>
              </a:rPr>
              <a:t>+</a:t>
            </a: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 – Cl</a:t>
            </a:r>
            <a:r>
              <a:rPr b="1" lang="cs-CZ" sz="3200" strike="noStrike" u="none" baseline="30000">
                <a:solidFill>
                  <a:srgbClr val="c00000"/>
                </a:solidFill>
                <a:uFillTx/>
                <a:latin typeface="Calibri"/>
              </a:rPr>
              <a:t>–</a:t>
            </a: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 – HCO</a:t>
            </a:r>
            <a:r>
              <a:rPr b="1" lang="cs-CZ" sz="3200" strike="noStrike" u="none" baseline="-25000">
                <a:solidFill>
                  <a:srgbClr val="c00000"/>
                </a:solidFill>
                <a:uFillTx/>
                <a:latin typeface="Calibri"/>
              </a:rPr>
              <a:t>3</a:t>
            </a:r>
            <a:r>
              <a:rPr b="1" lang="cs-CZ" sz="3200" strike="noStrike" u="none" baseline="30000">
                <a:solidFill>
                  <a:srgbClr val="c00000"/>
                </a:solidFill>
                <a:uFillTx/>
                <a:latin typeface="Calibri"/>
              </a:rPr>
              <a:t>–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i="1" lang="cs-CZ" sz="4400" strike="noStrike" u="none">
                <a:solidFill>
                  <a:schemeClr val="dk1"/>
                </a:solidFill>
                <a:uFillTx/>
                <a:latin typeface="Calibri"/>
              </a:rPr>
              <a:t>AG se zvyšuje</a:t>
            </a: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 při: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1. Zvýšení koncentrace aniontů: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organických (laktát, acetoacetát, uremické organické anionty)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anorganických (fosfát, sulfát)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exogenních (salicyláty nebo neidentifikované anionty)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albuminu (aniont) nebo jeho ionizace při alkalóze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2. Vzácně při snížení extracelulárních kationtů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(K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+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, Ca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2+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nebo Mg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2+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c00000"/>
                </a:solidFill>
                <a:uFillTx/>
                <a:latin typeface="Calibri"/>
              </a:rPr>
              <a:t>Cesty přísunu vody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99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cs-CZ" sz="2800" strike="noStrike" u="none">
                <a:solidFill>
                  <a:schemeClr val="dk1"/>
                </a:solidFill>
                <a:uFillTx/>
                <a:latin typeface="Calibri"/>
              </a:rPr>
              <a:t>1.příjem tekutin p.o. 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asi 1000ml/den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cs-CZ" sz="2800" strike="noStrike" u="none">
                <a:solidFill>
                  <a:schemeClr val="dk1"/>
                </a:solidFill>
                <a:uFillTx/>
                <a:latin typeface="Calibri"/>
              </a:rPr>
              <a:t>2.Příjem vody potravou 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asi 1000ml/den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cs-CZ" sz="2800" strike="noStrike" u="none">
                <a:solidFill>
                  <a:schemeClr val="dk1"/>
                </a:solidFill>
                <a:uFillTx/>
                <a:latin typeface="Calibri"/>
              </a:rPr>
              <a:t>3.Metabolická voda 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při oxidaci živin asi 300-500 ml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100g bílkovin 35 ml vody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100g cukrů 60 ml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100g tuků 107ml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----------------------------------------------------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1143000" indent="-22860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cs-CZ" sz="2800" strike="noStrike" u="none">
                <a:solidFill>
                  <a:schemeClr val="dk1"/>
                </a:solidFill>
                <a:uFillTx/>
                <a:latin typeface="Calibri"/>
              </a:rPr>
              <a:t>Celkem 2500-3000ml denně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c00000"/>
                </a:solidFill>
                <a:uFillTx/>
                <a:latin typeface="Calibri"/>
              </a:rPr>
              <a:t>Respirační acidóza (RAC)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    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pH &lt;  7,35 v důsledku                pCO</a:t>
            </a:r>
            <a:r>
              <a:rPr b="0" lang="cs-CZ" sz="2400" strike="noStrike" u="none" baseline="-25000">
                <a:solidFill>
                  <a:schemeClr val="dk1"/>
                </a:solidFill>
                <a:uFillTx/>
                <a:latin typeface="Calibri"/>
              </a:rPr>
              <a:t>2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&gt; 5,8 kPa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Akutní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Chronická- renální kompenzace-retence HCO3 a zvýšená exkrece H+ (3-4 dny)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Příčiny: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Pokles alveolární ventilace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Zvýšená koncentrace CO2 ve vdechovaném vzduchu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Zvýšená produkce CO2 u hyperkatabolických stavů-maligní hypertermie, sepse, popáleniny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6" name="Šipka nahoru 3"/>
          <p:cNvSpPr/>
          <p:nvPr/>
        </p:nvSpPr>
        <p:spPr>
          <a:xfrm>
            <a:off x="4146480" y="1593360"/>
            <a:ext cx="357840" cy="6901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37" name="Šipka dolů 4"/>
          <p:cNvSpPr/>
          <p:nvPr/>
        </p:nvSpPr>
        <p:spPr>
          <a:xfrm>
            <a:off x="608040" y="1556640"/>
            <a:ext cx="359640" cy="690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c00000"/>
                </a:solidFill>
                <a:uFillTx/>
                <a:latin typeface="Calibri"/>
              </a:rPr>
              <a:t>Metabolické důsledky hyperkapnie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CO</a:t>
            </a:r>
            <a:r>
              <a:rPr b="0" lang="cs-CZ" sz="2400" strike="noStrike" u="none" baseline="-25000">
                <a:solidFill>
                  <a:schemeClr val="dk1"/>
                </a:solidFill>
                <a:uFillTx/>
                <a:latin typeface="Calibri"/>
              </a:rPr>
              <a:t>2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rychle proniká plazmatickou membránou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útlum intracelulárního metabolismu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Extrémně vysoká hyperkapnie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anestetický efekt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Příznaky: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dušnost, tachypnoe, cyanóza, slabost, malátnost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c00000"/>
                </a:solidFill>
                <a:uFillTx/>
                <a:latin typeface="Calibri"/>
              </a:rPr>
              <a:t>Respirační alkalóza  (RAL)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395640" y="1556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    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pH&gt; 7,45  v důsledku                pCO</a:t>
            </a:r>
            <a:r>
              <a:rPr b="0" lang="cs-CZ" sz="2400" strike="noStrike" u="none" baseline="-25000">
                <a:solidFill>
                  <a:schemeClr val="dk1"/>
                </a:solidFill>
                <a:uFillTx/>
                <a:latin typeface="Calibri"/>
              </a:rPr>
              <a:t>2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 4,8 kPa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jakákoli příčina </a:t>
            </a:r>
            <a:r>
              <a:rPr b="1" lang="cs-CZ" sz="2400" strike="noStrike" u="none">
                <a:solidFill>
                  <a:srgbClr val="c00000"/>
                </a:solidFill>
                <a:uFillTx/>
                <a:latin typeface="Calibri"/>
              </a:rPr>
              <a:t>hyperventilace</a:t>
            </a: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 vede k poklesu pCO</a:t>
            </a:r>
            <a:r>
              <a:rPr b="1" lang="cs-CZ" sz="2400" strike="noStrike" u="none" baseline="-25000">
                <a:solidFill>
                  <a:schemeClr val="dk1"/>
                </a:solidFill>
                <a:uFillTx/>
                <a:latin typeface="Calibri"/>
              </a:rPr>
              <a:t>2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Stimulace perif. receptorů-hypoxie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(anémie, srdeční selhání, vysoká nadmořská výška,..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Stimulace plicních receptorů-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plicní choroby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Hyperstimulace dechového centra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-léky(salicyláty, teofylin,.)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Sepse, jaterní insuficience, IC hypertenze, encefalitida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Psychogenní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–hysterie, anxieta, bolest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42" name="Šipka nahoru 3"/>
          <p:cNvSpPr/>
          <p:nvPr/>
        </p:nvSpPr>
        <p:spPr>
          <a:xfrm>
            <a:off x="634680" y="1412640"/>
            <a:ext cx="357840" cy="6901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43" name="Šipka dolů 4"/>
          <p:cNvSpPr/>
          <p:nvPr/>
        </p:nvSpPr>
        <p:spPr>
          <a:xfrm>
            <a:off x="4176000" y="1412640"/>
            <a:ext cx="359640" cy="690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c00000"/>
                </a:solidFill>
                <a:uFillTx/>
                <a:latin typeface="Calibri"/>
              </a:rPr>
              <a:t>Respirační alkalóza  (RAL)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Kompenzace: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Pufry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-intracelulární proteiny-</a:t>
            </a: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uvolní H+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Pokles renální exkrece H+ (ledviny </a:t>
            </a: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zadrží H+)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, pokles reabsorpce HCO3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Pokles NH4 produkce a sekrece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Komplikace: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pokles koncentrace ionizovaného Ca</a:t>
            </a:r>
            <a:r>
              <a:rPr b="0" lang="cs-CZ" sz="2400" strike="noStrike" u="none" baseline="30000">
                <a:solidFill>
                  <a:schemeClr val="dk1"/>
                </a:solidFill>
                <a:uFillTx/>
                <a:latin typeface="Calibri"/>
              </a:rPr>
              <a:t>2 +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v plazmě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pokles prahu dráždivosti-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parestezie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c00000"/>
                </a:solidFill>
                <a:uFillTx/>
                <a:latin typeface="Calibri"/>
              </a:rPr>
              <a:t>Metabolická acidóza (MAC)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       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pH &lt;7,35,               HCO3 &lt;22mmol/l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Zvýšená tvorba kyselin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: ketokyseliny, kyselina mléčná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Spotřeba NaHCO3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: při neutralizaci exogenních látek  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 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              etylenglykol, metanol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Zvýšené ztráty HCO3-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:střevem,ledvinami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Snížená tvorba HCO3-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:renální tubulární dysfunkce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Zvýšená koncentrace </a:t>
            </a: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chloridů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Diluce vnitřního prostředí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48" name="Šipka dolů 4"/>
          <p:cNvSpPr/>
          <p:nvPr/>
        </p:nvSpPr>
        <p:spPr>
          <a:xfrm>
            <a:off x="539640" y="1466640"/>
            <a:ext cx="359640" cy="690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49" name="Šipka dolů 5"/>
          <p:cNvSpPr/>
          <p:nvPr/>
        </p:nvSpPr>
        <p:spPr>
          <a:xfrm>
            <a:off x="2771640" y="1438920"/>
            <a:ext cx="359640" cy="690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cs-CZ" sz="1800" strike="noStrike" u="none">
                <a:solidFill>
                  <a:schemeClr val="lt1"/>
                </a:solidFill>
                <a:uFillTx/>
                <a:latin typeface="Calibri"/>
              </a:rPr>
              <a:t> 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rgbClr val="ff0000"/>
                </a:solidFill>
                <a:uFillTx/>
                <a:latin typeface="Calibri"/>
              </a:rPr>
              <a:t>Klinický obraz MAC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nárůst ventilace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(</a:t>
            </a:r>
            <a:r>
              <a:rPr b="1" i="1" lang="cs-CZ" sz="3200" strike="noStrike" u="none">
                <a:solidFill>
                  <a:srgbClr val="ff0000"/>
                </a:solidFill>
                <a:uFillTx/>
                <a:latin typeface="Calibri"/>
              </a:rPr>
              <a:t>Kussmaulovo dýchání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poklesem kontraktility myokardu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(může být kompenzováno zvýšením katecholaminů)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periferní vazodilatací a </a:t>
            </a: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centrální venokonstrikcí</a:t>
            </a: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 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s hlavní manifestací </a:t>
            </a: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v plicích</a:t>
            </a: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 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(tendence ke vzniku 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plicního edému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i při minimální hypervolémii) 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a mozku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(bolesti hlavy, letargie, kvalitativní a kvantitativní poruchy vědomí až kóma, predispozice k edému mozku)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 </a:t>
            </a:r>
            <a:r>
              <a:rPr b="1" lang="cs-CZ" sz="4400" strike="noStrike" u="none">
                <a:solidFill>
                  <a:schemeClr val="dk1"/>
                </a:solidFill>
                <a:uFillTx/>
                <a:latin typeface="Calibri"/>
              </a:rPr>
              <a:t>Ketoacidóza</a:t>
            </a: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 </a:t>
            </a:r>
            <a:br>
              <a:rPr sz="4400"/>
            </a:br>
            <a:r>
              <a:rPr b="0" lang="cs-CZ" sz="3600" strike="noStrike" u="none">
                <a:solidFill>
                  <a:schemeClr val="dk1"/>
                </a:solidFill>
                <a:uFillTx/>
                <a:latin typeface="Calibri"/>
              </a:rPr>
              <a:t>klinické příklady diabetická, alkoholická</a:t>
            </a:r>
            <a:endParaRPr b="0" lang="cs-CZ" sz="3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8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00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c00000"/>
              </a:buClr>
              <a:buFont typeface="Wingdings" charset="2"/>
              <a:buChar char=""/>
            </a:pP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Diabetická ketoacidóza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vzniká u inzulín-dependentního diabetes mellitus následkem náhlého vysazení inzulínu nebo nárůstem jeho potřeby při akutním onemocnění (infekce, gastroenteritida, pankreatitida nebo AIM)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Je způsobena zvýšením metabolismu mastných kyselin a akumulací ketolátek (acetoacetátu a </a:t>
            </a:r>
            <a:r>
              <a:rPr b="0" lang="el-GR" sz="3200" strike="noStrike" u="none">
                <a:solidFill>
                  <a:schemeClr val="dk1"/>
                </a:solidFill>
                <a:uFillTx/>
                <a:latin typeface="Calibri"/>
              </a:rPr>
              <a:t>β-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hydroxybutyrátu)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Akumulace ketolátek zvyšuje AG, spojena s hyperglykémií (obvykle &gt; 17 mmol/l). Terapie: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Základem je </a:t>
            </a: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aplikace inzulínu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Bikarbonát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indikován až při extrémní acidémii (poměr </a:t>
            </a:r>
            <a:r>
              <a:rPr b="0" lang="el-GR" sz="3200" strike="noStrike" u="none">
                <a:solidFill>
                  <a:schemeClr val="dk1"/>
                </a:solidFill>
                <a:uFillTx/>
                <a:latin typeface="Calibri"/>
              </a:rPr>
              <a:t>Δ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AG a </a:t>
            </a:r>
            <a:r>
              <a:rPr b="0" lang="el-GR" sz="3200" strike="noStrike" u="none">
                <a:solidFill>
                  <a:schemeClr val="dk1"/>
                </a:solidFill>
                <a:uFillTx/>
                <a:latin typeface="Calibri"/>
              </a:rPr>
              <a:t>Δ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HCO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3</a:t>
            </a:r>
            <a:r>
              <a:rPr b="0" lang="cs-CZ" sz="3200" strike="noStrike" u="none" baseline="30000">
                <a:solidFill>
                  <a:schemeClr val="dk1"/>
                </a:solidFill>
                <a:uFillTx/>
                <a:latin typeface="Calibri"/>
              </a:rPr>
              <a:t>–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při diabetické ketoacidóze bývá cca 1:1) s cílovou hodnotou pH cca 7,2.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Korekce hypovolémie 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krystaloidy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. Častou komplikací je přestřelení do hypervolémie nebo rozvoj hyperchloremické acidózy.  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Ketoacidoza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c00000"/>
              </a:buClr>
              <a:buFont typeface="Wingdings" charset="2"/>
              <a:buChar char=""/>
            </a:pP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Alkoholická ketoacidóza</a:t>
            </a: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 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– rozvíjí se při náhlém odnětí alkoholu u chronických alkoholiků s malnutricí (častěji při záchvatovitém pití)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Bývá provázena hladověním, zvracením a břišní bolestí. Glykémie v séru bývá variabilní, vždy jsou zvýšeny hladiny ketolátek, zejména </a:t>
            </a:r>
            <a:r>
              <a:rPr b="1" lang="el-GR" sz="3200" strike="noStrike" u="none">
                <a:solidFill>
                  <a:schemeClr val="dk1"/>
                </a:solidFill>
                <a:uFillTx/>
                <a:latin typeface="Calibri"/>
              </a:rPr>
              <a:t>β-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hydroxybutyrátu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.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Po zaléčení hypovolémie fyziologickým roztokem se hlavní ketolátkou stává 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acetoacetát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Alkoholická ketoacidoza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c00000"/>
              </a:buClr>
              <a:buFont typeface="Wingdings" charset="2"/>
              <a:buChar char=""/>
            </a:pP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Korekce hypovolémie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fyziologickým roztokem nebo 5 % glukózou.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c00000"/>
              </a:buClr>
              <a:buFont typeface="Wingdings" charset="2"/>
              <a:buChar char=""/>
            </a:pP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Korekce iontových poruch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(častá je hypofosfatémie, hypokalémie a hypomagnezémie), kritická je zejména korekce hypofosfátemíe do 12 – 24 hodin po přijetí, protože může být dále zhoršena podáním glukózy, a pokud je závažná, může vést k 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rabdomyolýze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nebo </a:t>
            </a: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dechové zástavě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).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Léčba komplikací. 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c00000"/>
                </a:solidFill>
                <a:uFillTx/>
                <a:latin typeface="Calibri"/>
              </a:rPr>
              <a:t>Výdej vody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0" y="1196640"/>
            <a:ext cx="8686440" cy="554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  </a:t>
            </a: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1.Diuréza</a:t>
            </a: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  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       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                               asi 1000-1500ml/den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   </a:t>
            </a: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2.Perspiratio insensibilis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Kůží                                           300-600 ml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Plícemi                                      200-400ml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Teplota 39C:                             1000ml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Potem                                       0-2000ml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3.Stolice </a:t>
            </a: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  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  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                               asi 100-200ml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                                                      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------------------------------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                                                      </a:t>
            </a: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celkem 2000-2500ml/den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Oligurie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50-500ml/den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Polyurie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nad 3000ml/den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MAC- otrava 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5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Etylenglykol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 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etylenglykol je součástí </a:t>
            </a: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nemrznoucích směsí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požití vede k metabolické acidóze a těžkému poškození CNS, srdce, plic a ledvin.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Zvyšuje se AG i osmolar gap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odpovídá přítomnosti nejen </a:t>
            </a: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etylenglykolu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ale i jeho </a:t>
            </a: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metabolitů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(zejména kyselině oxalové a glykolové). Důsledkem intoxikace je inhibice Krebsova cyklu a intracelulárních oxidačně-redukčních pochodů se zvýšením produkce laktátu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Typická je přítomnost oxalátových krystalů v moči a vysoké osmolar gap i high-AG metabolická acidóza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CAVE Při podezření na tuto otravu (</a:t>
            </a:r>
            <a:r>
              <a:rPr b="1" lang="cs-CZ" sz="3200" strike="noStrike" u="none">
                <a:solidFill>
                  <a:srgbClr val="c00000"/>
                </a:solidFill>
                <a:uFillTx/>
                <a:latin typeface="Calibri"/>
              </a:rPr>
              <a:t>vysoké osmolar gap + high-AG acidóza</a:t>
            </a:r>
            <a:r>
              <a:rPr b="0" lang="cs-CZ" sz="3200" strike="noStrike" u="none">
                <a:solidFill>
                  <a:srgbClr val="c00000"/>
                </a:solidFill>
                <a:uFillTx/>
                <a:latin typeface="Calibri"/>
              </a:rPr>
              <a:t>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rgbClr val="c00000"/>
                </a:solidFill>
                <a:uFillTx/>
                <a:latin typeface="Calibri"/>
              </a:rPr>
              <a:t>Metabolická alkalóza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     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pH&gt;7,45                 HCO3</a:t>
            </a:r>
            <a:r>
              <a:rPr b="0" lang="cs-CZ" sz="3200" strike="noStrike" u="none" baseline="-25000">
                <a:solidFill>
                  <a:schemeClr val="dk1"/>
                </a:solidFill>
                <a:uFillTx/>
                <a:latin typeface="Calibri"/>
              </a:rPr>
              <a:t>-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&gt;26mmol/l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Příčina: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Nadměrný </a:t>
            </a: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příjem bikarbonátu,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prekurzory (citráty,velký příjem mléka-milk-alkali syndrom)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Zvýšené</a:t>
            </a: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 ztráty chloridů-zvracení,drenáž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žaludeční šťavy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               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alkalizující diuretika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Hypalbuminemická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alkaloza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Koncentrační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alkalóza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2" name="Šipka nahoru 3"/>
          <p:cNvSpPr/>
          <p:nvPr/>
        </p:nvSpPr>
        <p:spPr>
          <a:xfrm>
            <a:off x="3348000" y="1388160"/>
            <a:ext cx="357840" cy="6901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63" name="Šipka nahoru 4"/>
          <p:cNvSpPr/>
          <p:nvPr/>
        </p:nvSpPr>
        <p:spPr>
          <a:xfrm>
            <a:off x="634680" y="1412640"/>
            <a:ext cx="357840" cy="6901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Klinické příklady poruch ABR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uFillTx/>
                <a:latin typeface="Calibri"/>
              </a:rPr>
              <a:t>Co se odebírá a hodnotí?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Měření krevních plynů v arteriální krvi (tzv. „Astrup“)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Sérové elektrolyty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Koncentrace pufrů (např. hemoglobin) a dalších látek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chemeClr val="dk1"/>
                </a:solidFill>
                <a:uFillTx/>
                <a:latin typeface="Calibri"/>
              </a:rPr>
              <a:t>Měření krevních plynů – „Astrup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Měření krevních plynů – „Astrup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Změřeno přístrojem (senzory = selektivní elektrody):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pH = 7,4 ± 0,04  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pCO2 = 5,3 kPa     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pO2 = 13,3 kPa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Vypočítáno přístrojem: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[HCO3 - ] = 24 mmol/l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vypočítáno z HH rovnice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BE = 0 mEq/l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   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Exces bazí, k výpočtu nutná koncentrace Hb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720" cy="77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0000" lnSpcReduction="19999"/>
          </a:bodyPr>
          <a:p>
            <a:pPr indent="0" algn="ctr">
              <a:lnSpc>
                <a:spcPct val="100000"/>
              </a:lnSpc>
              <a:buNone/>
            </a:pPr>
            <a:r>
              <a:rPr b="1" lang="cs-CZ" sz="3400" strike="noStrike" u="none">
                <a:solidFill>
                  <a:srgbClr val="ff0000"/>
                </a:solidFill>
                <a:uFillTx/>
                <a:latin typeface="Calibri"/>
              </a:rPr>
              <a:t>1. O jakou acidobazickou poruchu se jedná?</a:t>
            </a:r>
            <a:br>
              <a:rPr sz="3400"/>
            </a:br>
            <a:endParaRPr b="0" lang="cs-CZ" sz="3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457200" y="1268640"/>
            <a:ext cx="8229240" cy="525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55000" lnSpcReduction="19999"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30 -letá žena, anamnesticky DM 1. typu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Několik dní trvající horečka a zimnice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Necítila se dobře --&gt; moc nejedla ,nepíchala si insulin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řed přijetím: Křeče v břiše, několikrát zvracela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DF=30’ TF = 112 ’ tlak: 110/70 v leže a 100/60 v sedě, 37°C  Suché sliznice a v dechu cítit aceton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Laboratoř: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pH 7,20                               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pO2 12,8 kPa                                                 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pCO2 2,8 kPa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HCO3- 8 mmol/l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Gly 15 mmol/l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Na+ 148 mmol/l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K+ 5,5 mmol/l Cl-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110 mmol/l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Pozitivní aceton v moči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ff0000"/>
                </a:solidFill>
                <a:uFillTx/>
                <a:latin typeface="Calibri"/>
              </a:rPr>
              <a:t>Možné příčiny metabolické acidózy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A) Ztráty bikarbonátů vlivem zvýšeného pufrování kyselin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Ketoacidóza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diabetická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alkoholová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z hladovění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Laktátová acidóza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enormní fyzická zátěž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šokový stav / systémová ischemie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Cizorodé látky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Otrava salicyláty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AG (anion gap) je zvýšený!: V těle se hromadí aniont z odpufrované kyseliny.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4648320" y="1600200"/>
            <a:ext cx="4038120" cy="52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B) </a:t>
            </a: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Ztráty bikarbonátů do třetího prostoru/ven z těla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Střevem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Průjmy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Fistuly a stomie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Ledvinami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 (</a:t>
            </a:r>
            <a:r>
              <a:rPr b="0" lang="cs-CZ" sz="1400" strike="noStrike" u="none">
                <a:solidFill>
                  <a:schemeClr val="dk1"/>
                </a:solidFill>
                <a:uFillTx/>
                <a:latin typeface="Calibri"/>
              </a:rPr>
              <a:t>ztráta regulační fce) </a:t>
            </a:r>
            <a:endParaRPr b="0" lang="cs-CZ" sz="1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cs-CZ" sz="1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cs-CZ" sz="1800" strike="noStrike" u="none">
                <a:solidFill>
                  <a:schemeClr val="dk1"/>
                </a:solidFill>
                <a:uFillTx/>
                <a:latin typeface="Calibri"/>
              </a:rPr>
              <a:t>Renální tubulární acidózy 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cs-CZ" sz="1800" strike="noStrike" u="none">
                <a:solidFill>
                  <a:schemeClr val="dk1"/>
                </a:solidFill>
                <a:uFillTx/>
                <a:latin typeface="Calibri"/>
              </a:rPr>
              <a:t>Selhání ledvin (může mít i ↑AG)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Rozdíl běžných silných iontů reflektuje ↓ HCO3 - Např.↑ Cl- (zaujme místo bicarb.)- tzv. „hyperchloremické acidózy“ (Nebo může být např. ↓ Na+ nebo..) AG (anion gap) je normální!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57880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cs-CZ" sz="3400" strike="noStrike" u="none">
                <a:solidFill>
                  <a:srgbClr val="ff0000"/>
                </a:solidFill>
                <a:uFillTx/>
                <a:latin typeface="Calibri"/>
              </a:rPr>
              <a:t>2. O jakou acidobazickou poruchu se jedná?</a:t>
            </a:r>
            <a:br>
              <a:rPr sz="3400"/>
            </a:br>
            <a:endParaRPr b="0" lang="cs-CZ" sz="3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0000" lnSpcReduction="19999"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Na urgentním příjmu nemocnice vyšetřujete 18-letou studentku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Nemůže se koncentrovat a doma na chvíli přestala ovládat prsty (to ji vyděsilo).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Prsty ji nyní stále brní. Dosud nebyla vážně nemocná, bez medikace.  Status praesens – bez pozoruhodností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SA: Nedávno se rozešla se s přítelem, byli spolu 2 roky. Snáší to špatně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Lab: pH = 7,49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pO2 = 13,4 kPa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pCO2 = 4,1 kPa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HCO3- = 22 mmol/l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BE = -1 mmol/l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ff0000"/>
                </a:solidFill>
                <a:uFillTx/>
                <a:latin typeface="Calibri"/>
              </a:rPr>
              <a:t>Možné příčiny respirační alkalózy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Hyperventilace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A)Při hypoxémii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Vysokohorská nemoc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Pravolevý plicní zkrat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Při umělé plicní ventilaci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B) Jiné dráždění respir. centra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Trauma, zánět, salicyláty.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C) Panický záchvat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0" y="27468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ff0000"/>
                </a:solidFill>
                <a:uFillTx/>
                <a:latin typeface="Calibri"/>
              </a:rPr>
              <a:t>3. O jakou acidobazickou poruchu se jedná</a:t>
            </a:r>
            <a:r>
              <a:rPr b="0" lang="cs-CZ" sz="4400" strike="noStrike" u="none">
                <a:solidFill>
                  <a:srgbClr val="ff0000"/>
                </a:solidFill>
                <a:uFillTx/>
                <a:latin typeface="Calibri"/>
              </a:rPr>
              <a:t>?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68-letý muž přichází do ambulance. 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Chronická bronchitis a emfyzém v anamnéze. 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Je mírně dušný, antigenní COVID test negativní 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Lab: pH = 7,31 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pO2 = 8,0 kPa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pCO2 = 10,6 kPa 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HCO3- = 38 mmol/l 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BE = 12 mmol/l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ff0000"/>
                </a:solidFill>
                <a:uFillTx/>
                <a:latin typeface="Calibri"/>
              </a:rPr>
              <a:t>Možné příčiny respirační acidózy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Onemocnění plic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1900" strike="noStrike" u="none">
                <a:solidFill>
                  <a:schemeClr val="dk1"/>
                </a:solidFill>
                <a:uFillTx/>
                <a:latin typeface="Calibri"/>
              </a:rPr>
              <a:t>Restriktivní onemocnění ,ARDS, Plicní fibrózy </a:t>
            </a:r>
            <a:endParaRPr b="0" lang="cs-CZ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1900" strike="noStrike" u="none">
                <a:solidFill>
                  <a:schemeClr val="dk1"/>
                </a:solidFill>
                <a:uFillTx/>
                <a:latin typeface="Calibri"/>
              </a:rPr>
              <a:t>Obstruktivní onemocnění ,Astma ,Tumor </a:t>
            </a:r>
            <a:endParaRPr b="0" lang="cs-CZ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1900" strike="noStrike" u="none">
                <a:solidFill>
                  <a:schemeClr val="dk1"/>
                </a:solidFill>
                <a:uFillTx/>
                <a:latin typeface="Calibri"/>
              </a:rPr>
              <a:t>Cizí těleso ,Vzestup mrtvého prostoru </a:t>
            </a:r>
            <a:endParaRPr b="0" lang="cs-CZ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1900" strike="noStrike" u="none">
                <a:solidFill>
                  <a:schemeClr val="dk1"/>
                </a:solidFill>
                <a:uFillTx/>
                <a:latin typeface="Calibri"/>
              </a:rPr>
              <a:t>Plicní embolie ,Plicní emfyzém </a:t>
            </a:r>
            <a:endParaRPr b="0" lang="cs-CZ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1900" strike="noStrike" u="none">
                <a:solidFill>
                  <a:schemeClr val="dk1"/>
                </a:solidFill>
                <a:uFillTx/>
                <a:latin typeface="Calibri"/>
              </a:rPr>
              <a:t>Trauma, pneumothorax, seriové fraktury žeber</a:t>
            </a:r>
            <a:endParaRPr b="0" lang="cs-CZ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Nervosvalová onemocnění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Myasthenia gravis ,Polyradikuloneuritis , Závažná obezita / Pickwickův syndrom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Snížená aktivita dechového centra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Léky, drogy (např. opiáty) 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Poškození: Trauma , Iktus ,Tumor ,Edém mozku/nitrolební hypertenze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5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47500" lnSpcReduction="19999"/>
          </a:bodyPr>
          <a:p>
            <a:pPr indent="0" algn="ctr" defTabSz="914400">
              <a:lnSpc>
                <a:spcPct val="100000"/>
              </a:lnSpc>
              <a:buNone/>
            </a:pPr>
            <a:br>
              <a:rPr sz="4400"/>
            </a:br>
            <a:r>
              <a:rPr b="1" lang="cs-CZ" sz="4400" strike="noStrike" u="none">
                <a:solidFill>
                  <a:srgbClr val="c00000"/>
                </a:solidFill>
                <a:uFillTx/>
                <a:latin typeface="Calibri"/>
              </a:rPr>
              <a:t>Osmolalita</a:t>
            </a:r>
            <a:br>
              <a:rPr sz="4400"/>
            </a:br>
            <a:r>
              <a:rPr b="0" lang="cs-CZ" sz="2700" strike="noStrike" u="none">
                <a:solidFill>
                  <a:schemeClr val="dk1"/>
                </a:solidFill>
                <a:uFillTx/>
                <a:latin typeface="Calibri"/>
              </a:rPr>
              <a:t>dána počtem částic rozpuštěných v rozpouštědle</a:t>
            </a:r>
            <a:br>
              <a:rPr sz="2700"/>
            </a:b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OSMOLALITA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  schopnost prostoru „přisávat” vodu přes membránu</a:t>
            </a:r>
            <a:br>
              <a:rPr sz="2000"/>
            </a:b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osmoticky aktivní látky Na,urea,kreat,glukoza </a:t>
            </a:r>
            <a:br>
              <a:rPr sz="2000"/>
            </a:br>
            <a:br>
              <a:rPr sz="2700"/>
            </a:b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535040"/>
            <a:ext cx="4039920" cy="95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77500" lnSpcReduction="19999"/>
          </a:bodyPr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r>
              <a:rPr b="1" lang="cs-CZ" sz="2600" strike="noStrike" u="none">
                <a:solidFill>
                  <a:srgbClr val="c00000"/>
                </a:solidFill>
                <a:uFillTx/>
                <a:latin typeface="Calibri"/>
              </a:rPr>
              <a:t>Osmolalita séra: 275-295mmol/l</a:t>
            </a:r>
            <a:endParaRPr b="0" lang="cs-CZ" sz="2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endParaRPr b="0" lang="cs-CZ" sz="2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Stanovení osmolality :          osmometrem , výpočtem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Osmolalita moči/osmolalita plasmy 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norma  1,2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4644000" y="1772640"/>
            <a:ext cx="4041360" cy="11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lnSpcReduction="9999"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rgbClr val="c00000"/>
                </a:solidFill>
                <a:uFillTx/>
                <a:latin typeface="Calibri"/>
              </a:rPr>
              <a:t>Moč: Osmolalita 50-1400mmol/kg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4645080" y="3069000"/>
            <a:ext cx="404136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Urea moč/urea plasma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Prerenální selhání: U osmol/P osmolalita  je nad 1,5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Renální selhání pod 1,1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Normální poměr =1,2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0" y="27468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ff0000"/>
                </a:solidFill>
                <a:uFillTx/>
                <a:latin typeface="Calibri"/>
              </a:rPr>
              <a:t>4.Příčiny metabolické alkalózy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9240" cy="511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trike="noStrike" u="none">
                <a:solidFill>
                  <a:schemeClr val="dk1"/>
                </a:solidFill>
                <a:uFillTx/>
                <a:latin typeface="Calibri"/>
              </a:rPr>
              <a:t>Ztráta kyseliny zvracením 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↑ 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HCO3 - , který se v žaludku směrem do krve vytvořil (při tvorbě H+ směrem do lumen). 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cs-CZ" sz="2800" strike="noStrike" u="none">
                <a:solidFill>
                  <a:schemeClr val="dk1"/>
                </a:solidFill>
                <a:uFillTx/>
                <a:latin typeface="Calibri"/>
              </a:rPr>
              <a:t>Zvýšená tvorba HCO3 - ledvinami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/ zvýšená sekrece H+ do moči 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Hyperaldosteronismus 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tzv. Bartterův syndrom 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cs-CZ" sz="2800" strike="noStrike" u="none">
                <a:solidFill>
                  <a:schemeClr val="dk1"/>
                </a:solidFill>
                <a:uFillTx/>
                <a:latin typeface="Calibri"/>
              </a:rPr>
              <a:t>Selhání jater </a:t>
            </a: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(↓produkce močoviny z NH4 + - reakce je acidizující) 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cs-CZ" sz="2800" strike="noStrike" u="none">
                <a:solidFill>
                  <a:schemeClr val="dk1"/>
                </a:solidFill>
                <a:uFillTx/>
                <a:latin typeface="Calibri"/>
              </a:rPr>
              <a:t>Neadekvátní infuze bikarbonátů/ Ringer laktátu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Application>LibreOffice/24.8.5.2$Windows_X86_64 LibreOffice_project/fddf2685c70b461e7832239a0162a77216259f22</Application>
  <AppVersion>15.0000</AppVersion>
  <Words>2119</Words>
  <Paragraphs>564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2019-03-06T11:44:36Z</dcterms:created>
  <dc:creator>Ingrid Rýznarová</dc:creator>
  <dc:description/>
  <dc:language>cs-CZ</dc:language>
  <cp:lastModifiedBy>Ingrid Rýznarová</cp:lastModifiedBy>
  <dcterms:modified xsi:type="dcterms:W3CDTF">2025-03-19T12:21:53Z</dcterms:modified>
  <cp:revision>124</cp:revision>
  <dc:subject/>
  <dc:title>Poruchy vnitřního prostředí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8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90</vt:i4>
  </property>
</Properties>
</file>