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14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5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_rels/notesSlide68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55.xml.rels" ContentType="application/vnd.openxmlformats-package.relationships+xml"/>
  <Override PartName="/ppt/notesSlides/_rels/notesSlide3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56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7.xml.rels" ContentType="application/vnd.openxmlformats-package.relationships+xml"/>
  <Override PartName="/ppt/notesSlides/_rels/notesSlide5.xml.rels" ContentType="application/vnd.openxmlformats-package.relationships+xml"/>
  <Override PartName="/ppt/notesSlides/_rels/notesSlide58.xml.rels" ContentType="application/vnd.openxmlformats-package.relationships+xml"/>
  <Override PartName="/ppt/notesSlides/_rels/notesSlide6.xml.rels" ContentType="application/vnd.openxmlformats-package.relationships+xml"/>
  <Override PartName="/ppt/notesSlides/_rels/notesSlide59.xml.rels" ContentType="application/vnd.openxmlformats-package.relationships+xml"/>
  <Override PartName="/ppt/notesSlides/_rels/notesSlide7.xml.rels" ContentType="application/vnd.openxmlformats-package.relationships+xml"/>
  <Override PartName="/ppt/notesSlides/_rels/notesSlide60.xml.rels" ContentType="application/vnd.openxmlformats-package.relationships+xml"/>
  <Override PartName="/ppt/notesSlides/_rels/notesSlide9.xml.rels" ContentType="application/vnd.openxmlformats-package.relationships+xml"/>
  <Override PartName="/ppt/notesSlides/_rels/notesSlide62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15.xml.rels" ContentType="application/vnd.openxmlformats-package.relationships+xml"/>
  <Override PartName="/ppt/notesSlides/_rels/notesSlide18.xml.rels" ContentType="application/vnd.openxmlformats-package.relationships+xml"/>
  <Override PartName="/ppt/notesSlides/_rels/notesSlide20.xml.rels" ContentType="application/vnd.openxmlformats-package.relationships+xml"/>
  <Override PartName="/ppt/notesSlides/_rels/notesSlide21.xml.rels" ContentType="application/vnd.openxmlformats-package.relationships+xml"/>
  <Override PartName="/ppt/notesSlides/_rels/notesSlide22.xml.rels" ContentType="application/vnd.openxmlformats-package.relationships+xml"/>
  <Override PartName="/ppt/notesSlides/_rels/notesSlide25.xml.rels" ContentType="application/vnd.openxmlformats-package.relationships+xml"/>
  <Override PartName="/ppt/notesSlides/_rels/notesSlide27.xml.rels" ContentType="application/vnd.openxmlformats-package.relationships+xml"/>
  <Override PartName="/ppt/notesSlides/_rels/notesSlide32.xml.rels" ContentType="application/vnd.openxmlformats-package.relationships+xml"/>
  <Override PartName="/ppt/notesSlides/_rels/notesSlide33.xml.rels" ContentType="application/vnd.openxmlformats-package.relationships+xml"/>
  <Override PartName="/ppt/notesSlides/_rels/notesSlide39.xml.rels" ContentType="application/vnd.openxmlformats-package.relationships+xml"/>
  <Override PartName="/ppt/notesSlides/_rels/notesSlide40.xml.rels" ContentType="application/vnd.openxmlformats-package.relationships+xml"/>
  <Override PartName="/ppt/notesSlides/_rels/notesSlide41.xml.rels" ContentType="application/vnd.openxmlformats-package.relationships+xml"/>
  <Override PartName="/ppt/notesSlides/_rels/notesSlide50.xml.rels" ContentType="application/vnd.openxmlformats-package.relationships+xml"/>
  <Override PartName="/ppt/notesSlides/_rels/notesSlide61.xml.rels" ContentType="application/vnd.openxmlformats-package.relationships+xml"/>
  <Override PartName="/ppt/notesSlides/_rels/notesSlide63.xml.rels" ContentType="application/vnd.openxmlformats-package.relationships+xml"/>
  <Override PartName="/ppt/notesSlides/_rels/notesSlide65.xml.rels" ContentType="application/vnd.openxmlformats-package.relationships+xml"/>
  <Override PartName="/ppt/notesSlides/_rels/notesSlide67.xml.rels" ContentType="application/vnd.openxmlformats-package.relationships+xml"/>
  <Override PartName="/ppt/notesSlides/_rels/notesSlide73.xml.rels" ContentType="application/vnd.openxmlformats-package.relationships+xml"/>
  <Override PartName="/ppt/embeddings/oleObject1.xls" ContentType="application/vnd.ms-exce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20.xml.rels" ContentType="application/vnd.openxmlformats-package.relationships+xml"/>
  <Override PartName="/ppt/slides/_rels/slide4.xml.rels" ContentType="application/vnd.openxmlformats-package.relationships+xml"/>
  <Override PartName="/ppt/slides/_rels/slide38.xml.rels" ContentType="application/vnd.openxmlformats-package.relationships+xml"/>
  <Override PartName="/ppt/slides/_rels/slide21.xml.rels" ContentType="application/vnd.openxmlformats-package.relationships+xml"/>
  <Override PartName="/ppt/slides/_rels/slide5.xml.rels" ContentType="application/vnd.openxmlformats-package.relationships+xml"/>
  <Override PartName="/ppt/slides/_rels/slide39.xml.rels" ContentType="application/vnd.openxmlformats-package.relationships+xml"/>
  <Override PartName="/ppt/slides/_rels/slide6.xml.rels" ContentType="application/vnd.openxmlformats-package.relationships+xml"/>
  <Override PartName="/ppt/slides/_rels/slide50.xml.rels" ContentType="application/vnd.openxmlformats-package.relationships+xml"/>
  <Override PartName="/ppt/slides/_rels/slide23.xml.rels" ContentType="application/vnd.openxmlformats-package.relationships+xml"/>
  <Override PartName="/ppt/slides/_rels/slide7.xml.rels" ContentType="application/vnd.openxmlformats-package.relationships+xml"/>
  <Override PartName="/ppt/slides/_rels/slide51.xml.rels" ContentType="application/vnd.openxmlformats-package.relationships+xml"/>
  <Override PartName="/ppt/slides/_rels/slide24.xml.rels" ContentType="application/vnd.openxmlformats-package.relationships+xml"/>
  <Override PartName="/ppt/slides/_rels/slide8.xml.rels" ContentType="application/vnd.openxmlformats-package.relationships+xml"/>
  <Override PartName="/ppt/slides/_rels/slide52.xml.rels" ContentType="application/vnd.openxmlformats-package.relationships+xml"/>
  <Override PartName="/ppt/slides/_rels/slide25.xml.rels" ContentType="application/vnd.openxmlformats-package.relationships+xml"/>
  <Override PartName="/ppt/slides/_rels/slide9.xml.rels" ContentType="application/vnd.openxmlformats-package.relationships+xml"/>
  <Override PartName="/ppt/slides/_rels/slide53.xml.rels" ContentType="application/vnd.openxmlformats-package.relationships+xml"/>
  <Override PartName="/ppt/slides/_rels/slide26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4.xml.rels" ContentType="application/vnd.openxmlformats-package.relationships+xml"/>
  <Override PartName="/ppt/slides/_rels/slide45.xml.rels" ContentType="application/vnd.openxmlformats-package.relationships+xml"/>
  <Override PartName="/ppt/slides/_rels/slide46.xml.rels" ContentType="application/vnd.openxmlformats-package.relationships+xml"/>
  <Override PartName="/ppt/slides/_rels/slide47.xml.rels" ContentType="application/vnd.openxmlformats-package.relationships+xml"/>
  <Override PartName="/ppt/slides/_rels/slide48.xml.rels" ContentType="application/vnd.openxmlformats-package.relationships+xml"/>
  <Override PartName="/ppt/slides/_rels/slide49.xml.rels" ContentType="application/vnd.openxmlformats-package.relationships+xml"/>
  <Override PartName="/ppt/slides/_rels/slide54.xml.rels" ContentType="application/vnd.openxmlformats-package.relationships+xml"/>
  <Override PartName="/ppt/slides/_rels/slide55.xml.rels" ContentType="application/vnd.openxmlformats-package.relationships+xml"/>
  <Override PartName="/ppt/slides/_rels/slide56.xml.rels" ContentType="application/vnd.openxmlformats-package.relationships+xml"/>
  <Override PartName="/ppt/slides/_rels/slide57.xml.rels" ContentType="application/vnd.openxmlformats-package.relationships+xml"/>
  <Override PartName="/ppt/slides/_rels/slide58.xml.rels" ContentType="application/vnd.openxmlformats-package.relationships+xml"/>
  <Override PartName="/ppt/slides/_rels/slide59.xml.rels" ContentType="application/vnd.openxmlformats-package.relationships+xml"/>
  <Override PartName="/ppt/slides/_rels/slide60.xml.rels" ContentType="application/vnd.openxmlformats-package.relationships+xml"/>
  <Override PartName="/ppt/slides/_rels/slide61.xml.rels" ContentType="application/vnd.openxmlformats-package.relationships+xml"/>
  <Override PartName="/ppt/slides/_rels/slide62.xml.rels" ContentType="application/vnd.openxmlformats-package.relationships+xml"/>
  <Override PartName="/ppt/slides/_rels/slide63.xml.rels" ContentType="application/vnd.openxmlformats-package.relationships+xml"/>
  <Override PartName="/ppt/slides/_rels/slide64.xml.rels" ContentType="application/vnd.openxmlformats-package.relationships+xml"/>
  <Override PartName="/ppt/slides/_rels/slide65.xml.rels" ContentType="application/vnd.openxmlformats-package.relationships+xml"/>
  <Override PartName="/ppt/slides/_rels/slide66.xml.rels" ContentType="application/vnd.openxmlformats-package.relationships+xml"/>
  <Override PartName="/ppt/slides/_rels/slide67.xml.rels" ContentType="application/vnd.openxmlformats-package.relationships+xml"/>
  <Override PartName="/ppt/slides/_rels/slide68.xml.rels" ContentType="application/vnd.openxmlformats-package.relationships+xml"/>
  <Override PartName="/ppt/slides/_rels/slide69.xml.rels" ContentType="application/vnd.openxmlformats-package.relationships+xml"/>
  <Override PartName="/ppt/slides/_rels/slide70.xml.rels" ContentType="application/vnd.openxmlformats-package.relationships+xml"/>
  <Override PartName="/ppt/slides/_rels/slide71.xml.rels" ContentType="application/vnd.openxmlformats-package.relationships+xml"/>
  <Override PartName="/ppt/slides/_rels/slide72.xml.rels" ContentType="application/vnd.openxmlformats-package.relationships+xml"/>
  <Override PartName="/ppt/slides/_rels/slide73.xml.rels" ContentType="application/vnd.openxmlformats-package.relationships+xml"/>
  <Override PartName="/ppt/slides/_rels/slide74.xml.rels" ContentType="application/vnd.openxmlformats-package.relationships+xml"/>
  <Override PartName="/ppt/media/image28.png" ContentType="image/png"/>
  <Override PartName="/ppt/media/image1.jpeg" ContentType="image/jpeg"/>
  <Override PartName="/ppt/media/image38.png" ContentType="image/png"/>
  <Override PartName="/ppt/media/image2.jpeg" ContentType="image/jpeg"/>
  <Override PartName="/ppt/media/image3.jpeg" ContentType="image/jpeg"/>
  <Override PartName="/ppt/media/image4.jpeg" ContentType="image/jpeg"/>
  <Override PartName="/ppt/media/image11.png" ContentType="image/png"/>
  <Override PartName="/ppt/media/image5.jpeg" ContentType="image/jpeg"/>
  <Override PartName="/ppt/media/image6.jpeg" ContentType="image/jpeg"/>
  <Override PartName="/ppt/media/image58.jpeg" ContentType="image/jpeg"/>
  <Override PartName="/ppt/media/image7.jpeg" ContentType="image/jpeg"/>
  <Override PartName="/ppt/media/image31.png" ContentType="image/png"/>
  <Override PartName="/ppt/media/image43.wmf" ContentType="image/x-wmf"/>
  <Override PartName="/ppt/media/image59.jpeg" ContentType="image/jpeg"/>
  <Override PartName="/ppt/media/image8.jpeg" ContentType="image/jpeg"/>
  <Override PartName="/ppt/media/image9.png" ContentType="image/png"/>
  <Override PartName="/ppt/media/image10.png" ContentType="image/png"/>
  <Override PartName="/ppt/media/image12.jpeg" ContentType="image/jpeg"/>
  <Override PartName="/ppt/media/image13.jpeg" ContentType="image/jpeg"/>
  <Override PartName="/ppt/media/image19.png" ContentType="image/png"/>
  <Override PartName="/ppt/media/image14.jpeg" ContentType="image/jpeg"/>
  <Override PartName="/ppt/media/image29.png" ContentType="image/pn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20.png" ContentType="image/png"/>
  <Override PartName="/ppt/media/image40.jpeg" ContentType="image/jpeg"/>
  <Override PartName="/ppt/media/image21.jpeg" ContentType="image/jpeg"/>
  <Override PartName="/ppt/media/image54.png" ContentType="image/png"/>
  <Override PartName="/ppt/media/image22.jpeg" ContentType="image/jpeg"/>
  <Override PartName="/ppt/media/image23.png" ContentType="image/png"/>
  <Override PartName="/ppt/media/image24.jpeg" ContentType="image/jpeg"/>
  <Override PartName="/ppt/media/image25.jpeg" ContentType="image/jpeg"/>
  <Override PartName="/ppt/media/image27.png" ContentType="image/png"/>
  <Override PartName="/ppt/media/image26.jpeg" ContentType="image/jpeg"/>
  <Override PartName="/ppt/media/image30.png" ContentType="image/png"/>
  <Override PartName="/ppt/media/image41.jpeg" ContentType="image/jpeg"/>
  <Override PartName="/ppt/media/image32.png" ContentType="image/png"/>
  <Override PartName="/ppt/media/image33.png" ContentType="image/png"/>
  <Override PartName="/ppt/media/image48.jpeg" ContentType="image/jpeg"/>
  <Override PartName="/ppt/media/image34.png" ContentType="image/png"/>
  <Override PartName="/ppt/media/image35.jpeg" ContentType="image/jpeg"/>
  <Override PartName="/ppt/media/image36.jpeg" ContentType="image/jpeg"/>
  <Override PartName="/ppt/media/image37.jpeg" ContentType="image/jpeg"/>
  <Override PartName="/ppt/media/image39.jpeg" ContentType="image/jpeg"/>
  <Override PartName="/ppt/media/image55.png" ContentType="image/png"/>
  <Override PartName="/ppt/media/image42.jpeg" ContentType="image/jpeg"/>
  <Override PartName="/ppt/media/image44.png" ContentType="image/png"/>
  <Override PartName="/ppt/media/image45.png" ContentType="image/png"/>
  <Override PartName="/ppt/media/image46.png" ContentType="image/png"/>
  <Override PartName="/ppt/media/image47.png" ContentType="image/png"/>
  <Override PartName="/ppt/media/image49.jpeg" ContentType="image/jpeg"/>
  <Override PartName="/ppt/media/image50.jpeg" ContentType="image/jpeg"/>
  <Override PartName="/ppt/media/image51.png" ContentType="image/png"/>
  <Override PartName="/ppt/media/image52.png" ContentType="image/png"/>
  <Override PartName="/ppt/media/image53.png" ContentType="image/png"/>
  <Override PartName="/ppt/media/image56.png" ContentType="image/png"/>
  <Override PartName="/ppt/media/image57.png" ContentType="image/png"/>
  <Override PartName="/ppt/media/image60.png" ContentType="image/png"/>
  <Override PartName="/ppt/presProps.xml" ContentType="application/vnd.openxmlformats-officedocument.presentationml.presPro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8" r:id="rId9"/>
    <p:sldMasterId id="2147483670" r:id="rId10"/>
    <p:sldMasterId id="2147483672" r:id="rId11"/>
    <p:sldMasterId id="2147483674" r:id="rId12"/>
    <p:sldMasterId id="2147483676" r:id="rId13"/>
    <p:sldMasterId id="2147483678" r:id="rId14"/>
    <p:sldMasterId id="2147483680" r:id="rId15"/>
  </p:sldMasterIdLst>
  <p:notesMasterIdLst>
    <p:notesMasterId r:id="rId16"/>
  </p:notesMasterIdLst>
  <p:sldIdLst>
    <p:sldId id="256" r:id="rId17"/>
    <p:sldId id="257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282" r:id="rId43"/>
    <p:sldId id="283" r:id="rId44"/>
    <p:sldId id="284" r:id="rId45"/>
    <p:sldId id="285" r:id="rId46"/>
    <p:sldId id="286" r:id="rId47"/>
    <p:sldId id="287" r:id="rId48"/>
    <p:sldId id="288" r:id="rId49"/>
    <p:sldId id="289" r:id="rId50"/>
    <p:sldId id="290" r:id="rId51"/>
    <p:sldId id="291" r:id="rId52"/>
    <p:sldId id="292" r:id="rId53"/>
    <p:sldId id="293" r:id="rId54"/>
    <p:sldId id="294" r:id="rId55"/>
    <p:sldId id="295" r:id="rId56"/>
    <p:sldId id="296" r:id="rId57"/>
    <p:sldId id="297" r:id="rId58"/>
    <p:sldId id="298" r:id="rId59"/>
    <p:sldId id="299" r:id="rId60"/>
    <p:sldId id="300" r:id="rId61"/>
    <p:sldId id="301" r:id="rId62"/>
    <p:sldId id="302" r:id="rId63"/>
    <p:sldId id="303" r:id="rId64"/>
    <p:sldId id="304" r:id="rId65"/>
    <p:sldId id="305" r:id="rId66"/>
    <p:sldId id="306" r:id="rId67"/>
    <p:sldId id="307" r:id="rId68"/>
    <p:sldId id="308" r:id="rId69"/>
    <p:sldId id="309" r:id="rId70"/>
    <p:sldId id="310" r:id="rId71"/>
    <p:sldId id="311" r:id="rId72"/>
    <p:sldId id="312" r:id="rId73"/>
    <p:sldId id="313" r:id="rId74"/>
    <p:sldId id="314" r:id="rId75"/>
    <p:sldId id="315" r:id="rId76"/>
    <p:sldId id="316" r:id="rId77"/>
    <p:sldId id="317" r:id="rId78"/>
    <p:sldId id="318" r:id="rId79"/>
    <p:sldId id="319" r:id="rId80"/>
    <p:sldId id="320" r:id="rId81"/>
    <p:sldId id="321" r:id="rId82"/>
    <p:sldId id="322" r:id="rId83"/>
    <p:sldId id="323" r:id="rId84"/>
    <p:sldId id="324" r:id="rId85"/>
    <p:sldId id="325" r:id="rId86"/>
    <p:sldId id="326" r:id="rId87"/>
    <p:sldId id="327" r:id="rId88"/>
    <p:sldId id="328" r:id="rId89"/>
    <p:sldId id="329" r:id="rId90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notesMaster" Target="notesMasters/notesMaster1.xml"/><Relationship Id="rId17" Type="http://schemas.openxmlformats.org/officeDocument/2006/relationships/slide" Target="slides/slide1.xml"/><Relationship Id="rId18" Type="http://schemas.openxmlformats.org/officeDocument/2006/relationships/slide" Target="slides/slide2.xml"/><Relationship Id="rId19" Type="http://schemas.openxmlformats.org/officeDocument/2006/relationships/slide" Target="slides/slide3.xml"/><Relationship Id="rId20" Type="http://schemas.openxmlformats.org/officeDocument/2006/relationships/slide" Target="slides/slide4.xml"/><Relationship Id="rId21" Type="http://schemas.openxmlformats.org/officeDocument/2006/relationships/slide" Target="slides/slide5.xml"/><Relationship Id="rId22" Type="http://schemas.openxmlformats.org/officeDocument/2006/relationships/slide" Target="slides/slide6.xml"/><Relationship Id="rId23" Type="http://schemas.openxmlformats.org/officeDocument/2006/relationships/slide" Target="slides/slide7.xml"/><Relationship Id="rId24" Type="http://schemas.openxmlformats.org/officeDocument/2006/relationships/slide" Target="slides/slide8.xml"/><Relationship Id="rId25" Type="http://schemas.openxmlformats.org/officeDocument/2006/relationships/slide" Target="slides/slide9.xml"/><Relationship Id="rId26" Type="http://schemas.openxmlformats.org/officeDocument/2006/relationships/slide" Target="slides/slide10.xml"/><Relationship Id="rId27" Type="http://schemas.openxmlformats.org/officeDocument/2006/relationships/slide" Target="slides/slide11.xml"/><Relationship Id="rId28" Type="http://schemas.openxmlformats.org/officeDocument/2006/relationships/slide" Target="slides/slide12.xml"/><Relationship Id="rId29" Type="http://schemas.openxmlformats.org/officeDocument/2006/relationships/slide" Target="slides/slide13.xml"/><Relationship Id="rId30" Type="http://schemas.openxmlformats.org/officeDocument/2006/relationships/slide" Target="slides/slide14.xml"/><Relationship Id="rId31" Type="http://schemas.openxmlformats.org/officeDocument/2006/relationships/slide" Target="slides/slide15.xml"/><Relationship Id="rId32" Type="http://schemas.openxmlformats.org/officeDocument/2006/relationships/slide" Target="slides/slide16.xml"/><Relationship Id="rId33" Type="http://schemas.openxmlformats.org/officeDocument/2006/relationships/slide" Target="slides/slide17.xml"/><Relationship Id="rId34" Type="http://schemas.openxmlformats.org/officeDocument/2006/relationships/slide" Target="slides/slide18.xml"/><Relationship Id="rId35" Type="http://schemas.openxmlformats.org/officeDocument/2006/relationships/slide" Target="slides/slide19.xml"/><Relationship Id="rId36" Type="http://schemas.openxmlformats.org/officeDocument/2006/relationships/slide" Target="slides/slide20.xml"/><Relationship Id="rId37" Type="http://schemas.openxmlformats.org/officeDocument/2006/relationships/slide" Target="slides/slide21.xml"/><Relationship Id="rId38" Type="http://schemas.openxmlformats.org/officeDocument/2006/relationships/slide" Target="slides/slide22.xml"/><Relationship Id="rId39" Type="http://schemas.openxmlformats.org/officeDocument/2006/relationships/slide" Target="slides/slide23.xml"/><Relationship Id="rId40" Type="http://schemas.openxmlformats.org/officeDocument/2006/relationships/slide" Target="slides/slide24.xml"/><Relationship Id="rId41" Type="http://schemas.openxmlformats.org/officeDocument/2006/relationships/slide" Target="slides/slide25.xml"/><Relationship Id="rId42" Type="http://schemas.openxmlformats.org/officeDocument/2006/relationships/slide" Target="slides/slide26.xml"/><Relationship Id="rId43" Type="http://schemas.openxmlformats.org/officeDocument/2006/relationships/slide" Target="slides/slide27.xml"/><Relationship Id="rId44" Type="http://schemas.openxmlformats.org/officeDocument/2006/relationships/slide" Target="slides/slide28.xml"/><Relationship Id="rId45" Type="http://schemas.openxmlformats.org/officeDocument/2006/relationships/slide" Target="slides/slide29.xml"/><Relationship Id="rId46" Type="http://schemas.openxmlformats.org/officeDocument/2006/relationships/slide" Target="slides/slide30.xml"/><Relationship Id="rId47" Type="http://schemas.openxmlformats.org/officeDocument/2006/relationships/slide" Target="slides/slide31.xml"/><Relationship Id="rId48" Type="http://schemas.openxmlformats.org/officeDocument/2006/relationships/slide" Target="slides/slide32.xml"/><Relationship Id="rId49" Type="http://schemas.openxmlformats.org/officeDocument/2006/relationships/slide" Target="slides/slide33.xml"/><Relationship Id="rId50" Type="http://schemas.openxmlformats.org/officeDocument/2006/relationships/slide" Target="slides/slide34.xml"/><Relationship Id="rId51" Type="http://schemas.openxmlformats.org/officeDocument/2006/relationships/slide" Target="slides/slide35.xml"/><Relationship Id="rId52" Type="http://schemas.openxmlformats.org/officeDocument/2006/relationships/slide" Target="slides/slide36.xml"/><Relationship Id="rId53" Type="http://schemas.openxmlformats.org/officeDocument/2006/relationships/slide" Target="slides/slide37.xml"/><Relationship Id="rId54" Type="http://schemas.openxmlformats.org/officeDocument/2006/relationships/slide" Target="slides/slide38.xml"/><Relationship Id="rId55" Type="http://schemas.openxmlformats.org/officeDocument/2006/relationships/slide" Target="slides/slide39.xml"/><Relationship Id="rId56" Type="http://schemas.openxmlformats.org/officeDocument/2006/relationships/slide" Target="slides/slide40.xml"/><Relationship Id="rId57" Type="http://schemas.openxmlformats.org/officeDocument/2006/relationships/slide" Target="slides/slide41.xml"/><Relationship Id="rId58" Type="http://schemas.openxmlformats.org/officeDocument/2006/relationships/slide" Target="slides/slide42.xml"/><Relationship Id="rId59" Type="http://schemas.openxmlformats.org/officeDocument/2006/relationships/slide" Target="slides/slide43.xml"/><Relationship Id="rId60" Type="http://schemas.openxmlformats.org/officeDocument/2006/relationships/slide" Target="slides/slide44.xml"/><Relationship Id="rId61" Type="http://schemas.openxmlformats.org/officeDocument/2006/relationships/slide" Target="slides/slide45.xml"/><Relationship Id="rId62" Type="http://schemas.openxmlformats.org/officeDocument/2006/relationships/slide" Target="slides/slide46.xml"/><Relationship Id="rId63" Type="http://schemas.openxmlformats.org/officeDocument/2006/relationships/slide" Target="slides/slide47.xml"/><Relationship Id="rId64" Type="http://schemas.openxmlformats.org/officeDocument/2006/relationships/slide" Target="slides/slide48.xml"/><Relationship Id="rId65" Type="http://schemas.openxmlformats.org/officeDocument/2006/relationships/slide" Target="slides/slide49.xml"/><Relationship Id="rId66" Type="http://schemas.openxmlformats.org/officeDocument/2006/relationships/slide" Target="slides/slide50.xml"/><Relationship Id="rId67" Type="http://schemas.openxmlformats.org/officeDocument/2006/relationships/slide" Target="slides/slide51.xml"/><Relationship Id="rId68" Type="http://schemas.openxmlformats.org/officeDocument/2006/relationships/slide" Target="slides/slide52.xml"/><Relationship Id="rId69" Type="http://schemas.openxmlformats.org/officeDocument/2006/relationships/slide" Target="slides/slide53.xml"/><Relationship Id="rId70" Type="http://schemas.openxmlformats.org/officeDocument/2006/relationships/slide" Target="slides/slide54.xml"/><Relationship Id="rId71" Type="http://schemas.openxmlformats.org/officeDocument/2006/relationships/slide" Target="slides/slide55.xml"/><Relationship Id="rId72" Type="http://schemas.openxmlformats.org/officeDocument/2006/relationships/slide" Target="slides/slide56.xml"/><Relationship Id="rId73" Type="http://schemas.openxmlformats.org/officeDocument/2006/relationships/slide" Target="slides/slide57.xml"/><Relationship Id="rId74" Type="http://schemas.openxmlformats.org/officeDocument/2006/relationships/slide" Target="slides/slide58.xml"/><Relationship Id="rId75" Type="http://schemas.openxmlformats.org/officeDocument/2006/relationships/slide" Target="slides/slide59.xml"/><Relationship Id="rId76" Type="http://schemas.openxmlformats.org/officeDocument/2006/relationships/slide" Target="slides/slide60.xml"/><Relationship Id="rId77" Type="http://schemas.openxmlformats.org/officeDocument/2006/relationships/slide" Target="slides/slide61.xml"/><Relationship Id="rId78" Type="http://schemas.openxmlformats.org/officeDocument/2006/relationships/slide" Target="slides/slide62.xml"/><Relationship Id="rId79" Type="http://schemas.openxmlformats.org/officeDocument/2006/relationships/slide" Target="slides/slide63.xml"/><Relationship Id="rId80" Type="http://schemas.openxmlformats.org/officeDocument/2006/relationships/slide" Target="slides/slide64.xml"/><Relationship Id="rId81" Type="http://schemas.openxmlformats.org/officeDocument/2006/relationships/slide" Target="slides/slide65.xml"/><Relationship Id="rId82" Type="http://schemas.openxmlformats.org/officeDocument/2006/relationships/slide" Target="slides/slide66.xml"/><Relationship Id="rId83" Type="http://schemas.openxmlformats.org/officeDocument/2006/relationships/slide" Target="slides/slide67.xml"/><Relationship Id="rId84" Type="http://schemas.openxmlformats.org/officeDocument/2006/relationships/slide" Target="slides/slide68.xml"/><Relationship Id="rId85" Type="http://schemas.openxmlformats.org/officeDocument/2006/relationships/slide" Target="slides/slide69.xml"/><Relationship Id="rId86" Type="http://schemas.openxmlformats.org/officeDocument/2006/relationships/slide" Target="slides/slide70.xml"/><Relationship Id="rId87" Type="http://schemas.openxmlformats.org/officeDocument/2006/relationships/slide" Target="slides/slide71.xml"/><Relationship Id="rId88" Type="http://schemas.openxmlformats.org/officeDocument/2006/relationships/slide" Target="slides/slide72.xml"/><Relationship Id="rId89" Type="http://schemas.openxmlformats.org/officeDocument/2006/relationships/slide" Target="slides/slide73.xml"/><Relationship Id="rId90" Type="http://schemas.openxmlformats.org/officeDocument/2006/relationships/slide" Target="slides/slide74.xml"/><Relationship Id="rId91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15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sldImg"/>
          </p:nvPr>
        </p:nvSpPr>
        <p:spPr>
          <a:xfrm>
            <a:off x="0" y="81252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>
              <a:lnSpc>
                <a:spcPct val="93000"/>
              </a:lnSpc>
            </a:pPr>
            <a:r>
              <a:rPr b="0" lang="en-GB" sz="4400" strike="noStrike" u="none">
                <a:solidFill>
                  <a:schemeClr val="lt1"/>
                </a:solidFill>
                <a:uFillTx/>
                <a:latin typeface="Arial"/>
              </a:rPr>
              <a:t>Klikněte pro přesun snímku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</a:rPr>
              <a:t>Klikněte pro úpravu formátu komentářů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 type="dt" idx="13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7" name="PlaceHolder 5"/>
          <p:cNvSpPr>
            <a:spLocks noGrp="1"/>
          </p:cNvSpPr>
          <p:nvPr>
            <p:ph type="ftr" idx="1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8" name="PlaceHolder 6"/>
          <p:cNvSpPr>
            <a:spLocks noGrp="1"/>
          </p:cNvSpPr>
          <p:nvPr>
            <p:ph type="sldNum" idx="1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3E08E4D1-B590-4FA4-9884-06390029B24F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</a:rPr>
              <a:t>1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
</Relationships>
</file>

<file path=ppt/notesSlides/_rels/notesSlide20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
</Relationships>
</file>

<file path=ppt/notesSlides/_rels/notesSlide2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
</Relationships>
</file>

<file path=ppt/notesSlides/_rels/notesSlide22.xml.rels><?xml version="1.0" encoding="UTF-8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
</Relationships>
</file>

<file path=ppt/notesSlides/_rels/notesSlide25.xml.rels><?xml version="1.0" encoding="UTF-8"?>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
</Relationships>
</file>

<file path=ppt/notesSlides/_rels/notesSlide27.xml.rels><?xml version="1.0" encoding="UTF-8"?>
<Relationships xmlns="http://schemas.openxmlformats.org/package/2006/relationships"><Relationship Id="rId1" Type="http://schemas.openxmlformats.org/officeDocument/2006/relationships/slide" Target="../slides/slide27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32.xml.rels><?xml version="1.0" encoding="UTF-8"?>
<Relationships xmlns="http://schemas.openxmlformats.org/package/2006/relationships"><Relationship Id="rId1" Type="http://schemas.openxmlformats.org/officeDocument/2006/relationships/slide" Target="../slides/slide32.xml"/><Relationship Id="rId2" Type="http://schemas.openxmlformats.org/officeDocument/2006/relationships/notesMaster" Target="../notesMasters/notesMaster1.xml"/>
</Relationships>
</file>

<file path=ppt/notesSlides/_rels/notesSlide33.xml.rels><?xml version="1.0" encoding="UTF-8"?>
<Relationships xmlns="http://schemas.openxmlformats.org/package/2006/relationships"><Relationship Id="rId1" Type="http://schemas.openxmlformats.org/officeDocument/2006/relationships/slide" Target="../slides/slide33.xml"/><Relationship Id="rId2" Type="http://schemas.openxmlformats.org/officeDocument/2006/relationships/notesMaster" Target="../notesMasters/notesMaster1.xml"/>
</Relationships>
</file>

<file path=ppt/notesSlides/_rels/notesSlide39.xml.rels><?xml version="1.0" encoding="UTF-8"?>
<Relationships xmlns="http://schemas.openxmlformats.org/package/2006/relationships"><Relationship Id="rId1" Type="http://schemas.openxmlformats.org/officeDocument/2006/relationships/slide" Target="../slides/slide39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40.xml.rels><?xml version="1.0" encoding="UTF-8"?>
<Relationships xmlns="http://schemas.openxmlformats.org/package/2006/relationships"><Relationship Id="rId1" Type="http://schemas.openxmlformats.org/officeDocument/2006/relationships/slide" Target="../slides/slide40.xml"/><Relationship Id="rId2" Type="http://schemas.openxmlformats.org/officeDocument/2006/relationships/notesMaster" Target="../notesMasters/notesMaster1.xml"/>
</Relationships>
</file>

<file path=ppt/notesSlides/_rels/notesSlide41.xml.rels><?xml version="1.0" encoding="UTF-8"?>
<Relationships xmlns="http://schemas.openxmlformats.org/package/2006/relationships"><Relationship Id="rId1" Type="http://schemas.openxmlformats.org/officeDocument/2006/relationships/slide" Target="../slides/slide41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50.xml.rels><?xml version="1.0" encoding="UTF-8"?>
<Relationships xmlns="http://schemas.openxmlformats.org/package/2006/relationships"><Relationship Id="rId1" Type="http://schemas.openxmlformats.org/officeDocument/2006/relationships/slide" Target="../slides/slide50.xml"/><Relationship Id="rId2" Type="http://schemas.openxmlformats.org/officeDocument/2006/relationships/notesMaster" Target="../notesMasters/notesMaster1.xml"/>
</Relationships>
</file>

<file path=ppt/notesSlides/_rels/notesSlide55.xml.rels><?xml version="1.0" encoding="UTF-8"?>
<Relationships xmlns="http://schemas.openxmlformats.org/package/2006/relationships"><Relationship Id="rId1" Type="http://schemas.openxmlformats.org/officeDocument/2006/relationships/slide" Target="../slides/slide55.xml"/><Relationship Id="rId2" Type="http://schemas.openxmlformats.org/officeDocument/2006/relationships/notesMaster" Target="../notesMasters/notesMaster1.xml"/>
</Relationships>
</file>

<file path=ppt/notesSlides/_rels/notesSlide56.xml.rels><?xml version="1.0" encoding="UTF-8"?>
<Relationships xmlns="http://schemas.openxmlformats.org/package/2006/relationships"><Relationship Id="rId1" Type="http://schemas.openxmlformats.org/officeDocument/2006/relationships/slide" Target="../slides/slide56.xml"/><Relationship Id="rId2" Type="http://schemas.openxmlformats.org/officeDocument/2006/relationships/notesMaster" Target="../notesMasters/notesMaster1.xml"/>
</Relationships>
</file>

<file path=ppt/notesSlides/_rels/notesSlide57.xml.rels><?xml version="1.0" encoding="UTF-8"?>
<Relationships xmlns="http://schemas.openxmlformats.org/package/2006/relationships"><Relationship Id="rId1" Type="http://schemas.openxmlformats.org/officeDocument/2006/relationships/slide" Target="../slides/slide57.xml"/><Relationship Id="rId2" Type="http://schemas.openxmlformats.org/officeDocument/2006/relationships/notesMaster" Target="../notesMasters/notesMaster1.xml"/>
</Relationships>
</file>

<file path=ppt/notesSlides/_rels/notesSlide58.xml.rels><?xml version="1.0" encoding="UTF-8"?>
<Relationships xmlns="http://schemas.openxmlformats.org/package/2006/relationships"><Relationship Id="rId1" Type="http://schemas.openxmlformats.org/officeDocument/2006/relationships/slide" Target="../slides/slide58.xml"/><Relationship Id="rId2" Type="http://schemas.openxmlformats.org/officeDocument/2006/relationships/notesMaster" Target="../notesMasters/notesMaster1.xml"/>
</Relationships>
</file>

<file path=ppt/notesSlides/_rels/notesSlide59.xml.rels><?xml version="1.0" encoding="UTF-8"?>
<Relationships xmlns="http://schemas.openxmlformats.org/package/2006/relationships"><Relationship Id="rId1" Type="http://schemas.openxmlformats.org/officeDocument/2006/relationships/slide" Target="../slides/slide59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60.xml.rels><?xml version="1.0" encoding="UTF-8"?>
<Relationships xmlns="http://schemas.openxmlformats.org/package/2006/relationships"><Relationship Id="rId1" Type="http://schemas.openxmlformats.org/officeDocument/2006/relationships/slide" Target="../slides/slide60.xml"/><Relationship Id="rId2" Type="http://schemas.openxmlformats.org/officeDocument/2006/relationships/notesMaster" Target="../notesMasters/notesMaster1.xml"/>
</Relationships>
</file>

<file path=ppt/notesSlides/_rels/notesSlide61.xml.rels><?xml version="1.0" encoding="UTF-8"?>
<Relationships xmlns="http://schemas.openxmlformats.org/package/2006/relationships"><Relationship Id="rId1" Type="http://schemas.openxmlformats.org/officeDocument/2006/relationships/slide" Target="../slides/slide61.xml"/><Relationship Id="rId2" Type="http://schemas.openxmlformats.org/officeDocument/2006/relationships/notesMaster" Target="../notesMasters/notesMaster1.xml"/>
</Relationships>
</file>

<file path=ppt/notesSlides/_rels/notesSlide62.xml.rels><?xml version="1.0" encoding="UTF-8"?>
<Relationships xmlns="http://schemas.openxmlformats.org/package/2006/relationships"><Relationship Id="rId1" Type="http://schemas.openxmlformats.org/officeDocument/2006/relationships/slide" Target="../slides/slide62.xml"/><Relationship Id="rId2" Type="http://schemas.openxmlformats.org/officeDocument/2006/relationships/notesMaster" Target="../notesMasters/notesMaster1.xml"/>
</Relationships>
</file>

<file path=ppt/notesSlides/_rels/notesSlide63.xml.rels><?xml version="1.0" encoding="UTF-8"?>
<Relationships xmlns="http://schemas.openxmlformats.org/package/2006/relationships"><Relationship Id="rId1" Type="http://schemas.openxmlformats.org/officeDocument/2006/relationships/slide" Target="../slides/slide63.xml"/><Relationship Id="rId2" Type="http://schemas.openxmlformats.org/officeDocument/2006/relationships/notesMaster" Target="../notesMasters/notesMaster1.xml"/>
</Relationships>
</file>

<file path=ppt/notesSlides/_rels/notesSlide65.xml.rels><?xml version="1.0" encoding="UTF-8"?>
<Relationships xmlns="http://schemas.openxmlformats.org/package/2006/relationships"><Relationship Id="rId1" Type="http://schemas.openxmlformats.org/officeDocument/2006/relationships/slide" Target="../slides/slide65.xml"/><Relationship Id="rId2" Type="http://schemas.openxmlformats.org/officeDocument/2006/relationships/notesMaster" Target="../notesMasters/notesMaster1.xml"/>
</Relationships>
</file>

<file path=ppt/notesSlides/_rels/notesSlide67.xml.rels><?xml version="1.0" encoding="UTF-8"?>
<Relationships xmlns="http://schemas.openxmlformats.org/package/2006/relationships"><Relationship Id="rId1" Type="http://schemas.openxmlformats.org/officeDocument/2006/relationships/slide" Target="../slides/slide67.xml"/><Relationship Id="rId2" Type="http://schemas.openxmlformats.org/officeDocument/2006/relationships/notesMaster" Target="../notesMasters/notesMaster1.xml"/>
</Relationships>
</file>

<file path=ppt/notesSlides/_rels/notesSlide68.xml.rels><?xml version="1.0" encoding="UTF-8"?>
<Relationships xmlns="http://schemas.openxmlformats.org/package/2006/relationships"><Relationship Id="rId1" Type="http://schemas.openxmlformats.org/officeDocument/2006/relationships/slide" Target="../slides/slide68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73.xml.rels><?xml version="1.0" encoding="UTF-8"?>
<Relationships xmlns="http://schemas.openxmlformats.org/package/2006/relationships"><Relationship Id="rId1" Type="http://schemas.openxmlformats.org/officeDocument/2006/relationships/slide" Target="../slides/slide73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PlaceHolder 1"/>
          <p:cNvSpPr>
            <a:spLocks noGrp="1"/>
          </p:cNvSpPr>
          <p:nvPr>
            <p:ph type="sldNum" idx="22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13B2ED48-4872-4986-AE46-BE2C206BCB90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87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588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PlaceHolder 1"/>
          <p:cNvSpPr>
            <a:spLocks noGrp="1"/>
          </p:cNvSpPr>
          <p:nvPr>
            <p:ph type="sldNum" idx="23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B30C9F31-D5FC-426D-A277-C98738BEB253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90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591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PlaceHolder 1"/>
          <p:cNvSpPr>
            <a:spLocks noGrp="1"/>
          </p:cNvSpPr>
          <p:nvPr>
            <p:ph type="sldNum" idx="24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E7D36A73-ACFC-419D-904E-2CBE39596DEC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93" name="Text Box 1"/>
          <p:cNvSpPr/>
          <p:nvPr/>
        </p:nvSpPr>
        <p:spPr>
          <a:xfrm>
            <a:off x="4278240" y="10156680"/>
            <a:ext cx="3279240" cy="53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r" defTabSz="449280">
              <a:lnSpc>
                <a:spcPct val="95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fld id="{AEFDFEDB-CBF6-412E-9B58-5F7F5747D4CD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94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4920" cy="4008240"/>
          </a:xfrm>
          <a:prstGeom prst="rect">
            <a:avLst/>
          </a:prstGeom>
          <a:ln w="0">
            <a:noFill/>
          </a:ln>
        </p:spPr>
      </p:sp>
      <p:sp>
        <p:nvSpPr>
          <p:cNvPr id="595" name="Text Box 3"/>
          <p:cNvSpPr/>
          <p:nvPr/>
        </p:nvSpPr>
        <p:spPr>
          <a:xfrm>
            <a:off x="755640" y="5078520"/>
            <a:ext cx="6048000" cy="481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PlaceHolder 1"/>
          <p:cNvSpPr>
            <a:spLocks noGrp="1"/>
          </p:cNvSpPr>
          <p:nvPr>
            <p:ph type="sldNum" idx="25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66887DD2-2180-4D09-BF83-80C7C74CED72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97" name="Text Box 1"/>
          <p:cNvSpPr/>
          <p:nvPr/>
        </p:nvSpPr>
        <p:spPr>
          <a:xfrm>
            <a:off x="4278240" y="10156680"/>
            <a:ext cx="3279240" cy="53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r" defTabSz="449280">
              <a:lnSpc>
                <a:spcPct val="95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fld id="{0025BC37-F6F6-47D6-9244-E0061D935424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98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4920" cy="4008240"/>
          </a:xfrm>
          <a:prstGeom prst="rect">
            <a:avLst/>
          </a:prstGeom>
          <a:ln w="0">
            <a:noFill/>
          </a:ln>
        </p:spPr>
      </p:sp>
      <p:sp>
        <p:nvSpPr>
          <p:cNvPr id="599" name="Text Box 3"/>
          <p:cNvSpPr/>
          <p:nvPr/>
        </p:nvSpPr>
        <p:spPr>
          <a:xfrm>
            <a:off x="755640" y="5078520"/>
            <a:ext cx="6048000" cy="481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PlaceHolder 1"/>
          <p:cNvSpPr>
            <a:spLocks noGrp="1"/>
          </p:cNvSpPr>
          <p:nvPr>
            <p:ph type="sldNum" idx="26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7A3EEA67-4FE5-46AB-A7B9-5FB1E0B78702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01" name="Text Box 1"/>
          <p:cNvSpPr/>
          <p:nvPr/>
        </p:nvSpPr>
        <p:spPr>
          <a:xfrm>
            <a:off x="4278240" y="10156680"/>
            <a:ext cx="3279240" cy="53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r" defTabSz="449280">
              <a:lnSpc>
                <a:spcPct val="95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fld id="{CFD055B9-76A8-4819-BC02-CC27B548AFD2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02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4920" cy="4008240"/>
          </a:xfrm>
          <a:prstGeom prst="rect">
            <a:avLst/>
          </a:prstGeom>
          <a:ln w="0">
            <a:noFill/>
          </a:ln>
        </p:spPr>
      </p:sp>
      <p:sp>
        <p:nvSpPr>
          <p:cNvPr id="603" name="Text Box 3"/>
          <p:cNvSpPr/>
          <p:nvPr/>
        </p:nvSpPr>
        <p:spPr>
          <a:xfrm>
            <a:off x="755640" y="5078520"/>
            <a:ext cx="6048000" cy="481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PlaceHolder 1"/>
          <p:cNvSpPr>
            <a:spLocks noGrp="1"/>
          </p:cNvSpPr>
          <p:nvPr>
            <p:ph type="sldNum" idx="27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F310FEA5-0318-42E8-A68D-575E7B00E2E1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05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606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PlaceHolder 1"/>
          <p:cNvSpPr>
            <a:spLocks noGrp="1"/>
          </p:cNvSpPr>
          <p:nvPr>
            <p:ph type="sldNum" idx="28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FD90FE15-CC4F-4952-83CB-02267EF270F0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08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609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2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PlaceHolder 1"/>
          <p:cNvSpPr>
            <a:spLocks noGrp="1"/>
          </p:cNvSpPr>
          <p:nvPr>
            <p:ph type="sldNum" idx="29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13A7629C-17A2-4706-98AC-25182349ACC1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11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612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2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PlaceHolder 1"/>
          <p:cNvSpPr>
            <a:spLocks noGrp="1"/>
          </p:cNvSpPr>
          <p:nvPr>
            <p:ph type="sldNum" idx="30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986B4BF7-9F95-4174-83EB-A0F5AEE3A922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14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615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2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PlaceHolder 1"/>
          <p:cNvSpPr>
            <a:spLocks noGrp="1"/>
          </p:cNvSpPr>
          <p:nvPr>
            <p:ph type="sldNum" idx="31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5E13E1F7-3A13-4720-9ECA-399DECD78F06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17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618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PlaceHolder 1"/>
          <p:cNvSpPr>
            <a:spLocks noGrp="1"/>
          </p:cNvSpPr>
          <p:nvPr>
            <p:ph type="sldNum" idx="16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B891445C-34C9-4331-AFB3-8EE147BAFDBE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65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566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567" name="PlaceHolder 3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0080" cy="4803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Hypothalamus – část mezi mozku, český název podhrbolí. Připravuje organismus na zátěžové situace,např fyzická a psychická zátěž.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3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PlaceHolder 1"/>
          <p:cNvSpPr>
            <a:spLocks noGrp="1"/>
          </p:cNvSpPr>
          <p:nvPr>
            <p:ph type="sldNum" idx="32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C7808B05-660F-49C0-8FA7-7CFCF4B414FC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20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621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3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PlaceHolder 1"/>
          <p:cNvSpPr>
            <a:spLocks noGrp="1"/>
          </p:cNvSpPr>
          <p:nvPr>
            <p:ph type="sldNum" idx="33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6F22A320-52F9-4A0D-88A5-E36195C00296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23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624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3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PlaceHolder 1"/>
          <p:cNvSpPr>
            <a:spLocks noGrp="1"/>
          </p:cNvSpPr>
          <p:nvPr>
            <p:ph type="sldNum" idx="34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040FE829-7F47-482A-8682-470F0F985340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26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1680" cy="4005000"/>
          </a:xfrm>
          <a:prstGeom prst="rect">
            <a:avLst/>
          </a:prstGeom>
          <a:ln w="0">
            <a:noFill/>
          </a:ln>
        </p:spPr>
      </p:sp>
      <p:sp>
        <p:nvSpPr>
          <p:cNvPr id="627" name="Text Box 2"/>
          <p:cNvSpPr/>
          <p:nvPr/>
        </p:nvSpPr>
        <p:spPr>
          <a:xfrm>
            <a:off x="755640" y="5078520"/>
            <a:ext cx="6044760" cy="480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PlaceHolder 1"/>
          <p:cNvSpPr>
            <a:spLocks noGrp="1"/>
          </p:cNvSpPr>
          <p:nvPr>
            <p:ph type="sldNum" idx="17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A370FD76-B6A9-494C-A315-C6AB3818A7DF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69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570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4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PlaceHolder 1"/>
          <p:cNvSpPr>
            <a:spLocks noGrp="1"/>
          </p:cNvSpPr>
          <p:nvPr>
            <p:ph type="sldNum" idx="35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7AA650C3-7DA9-483E-B435-DD5A62E72C90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29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630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4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PlaceHolder 1"/>
          <p:cNvSpPr>
            <a:spLocks noGrp="1"/>
          </p:cNvSpPr>
          <p:nvPr>
            <p:ph type="sldNum" idx="36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63EB6EA4-7310-4807-BADB-F10D1291DF94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32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1680" cy="4005000"/>
          </a:xfrm>
          <a:prstGeom prst="rect">
            <a:avLst/>
          </a:prstGeom>
          <a:ln w="0">
            <a:noFill/>
          </a:ln>
        </p:spPr>
      </p:sp>
      <p:sp>
        <p:nvSpPr>
          <p:cNvPr id="633" name="Text Box 2"/>
          <p:cNvSpPr/>
          <p:nvPr/>
        </p:nvSpPr>
        <p:spPr>
          <a:xfrm>
            <a:off x="755640" y="5078520"/>
            <a:ext cx="6044760" cy="480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PlaceHolder 1"/>
          <p:cNvSpPr>
            <a:spLocks noGrp="1"/>
          </p:cNvSpPr>
          <p:nvPr>
            <p:ph type="sldNum" idx="18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C82D96B2-D335-4B08-A866-48D7C3F084D8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72" name="Text Box 1"/>
          <p:cNvSpPr/>
          <p:nvPr/>
        </p:nvSpPr>
        <p:spPr>
          <a:xfrm>
            <a:off x="4278240" y="10156680"/>
            <a:ext cx="3279240" cy="53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r" defTabSz="449280">
              <a:lnSpc>
                <a:spcPct val="95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fld id="{9FF543BC-7DFC-4529-9F65-DD9D402C51D9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73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4920" cy="4008240"/>
          </a:xfrm>
          <a:prstGeom prst="rect">
            <a:avLst/>
          </a:prstGeom>
          <a:ln w="0">
            <a:noFill/>
          </a:ln>
        </p:spPr>
      </p:sp>
      <p:sp>
        <p:nvSpPr>
          <p:cNvPr id="574" name="Text Box 3"/>
          <p:cNvSpPr/>
          <p:nvPr/>
        </p:nvSpPr>
        <p:spPr>
          <a:xfrm>
            <a:off x="755640" y="5078520"/>
            <a:ext cx="6048000" cy="481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5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PlaceHolder 1"/>
          <p:cNvSpPr>
            <a:spLocks noGrp="1"/>
          </p:cNvSpPr>
          <p:nvPr>
            <p:ph type="sldNum" idx="37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10FD0700-D277-46C1-9C3D-FD35FC0765C5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35" name="Text Box 1"/>
          <p:cNvSpPr/>
          <p:nvPr/>
        </p:nvSpPr>
        <p:spPr>
          <a:xfrm>
            <a:off x="4278240" y="10156680"/>
            <a:ext cx="3279240" cy="53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r" defTabSz="449280">
              <a:lnSpc>
                <a:spcPct val="95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fld id="{9BCE20F5-DB61-40A1-8E44-448B63CE35B8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36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4920" cy="4008240"/>
          </a:xfrm>
          <a:prstGeom prst="rect">
            <a:avLst/>
          </a:prstGeom>
          <a:ln w="0">
            <a:noFill/>
          </a:ln>
        </p:spPr>
      </p:sp>
      <p:sp>
        <p:nvSpPr>
          <p:cNvPr id="637" name="Text Box 3"/>
          <p:cNvSpPr/>
          <p:nvPr/>
        </p:nvSpPr>
        <p:spPr>
          <a:xfrm>
            <a:off x="755640" y="5078520"/>
            <a:ext cx="6048000" cy="481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5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PlaceHolder 1"/>
          <p:cNvSpPr>
            <a:spLocks noGrp="1"/>
          </p:cNvSpPr>
          <p:nvPr>
            <p:ph type="sldNum" idx="38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  <a:def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</a:pPr>
            <a:fld id="{6F1F8E40-5520-4848-A9FB-BD185D6407D5}" type="slidenum">
              <a: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39" name="PlaceHolder 2"/>
          <p:cNvSpPr>
            <a:spLocks noGrp="1"/>
          </p:cNvSpPr>
          <p:nvPr>
            <p:ph type="sldImg"/>
          </p:nvPr>
        </p:nvSpPr>
        <p:spPr>
          <a:xfrm>
            <a:off x="1109520" y="803160"/>
            <a:ext cx="5341680" cy="4008240"/>
          </a:xfrm>
          <a:prstGeom prst="rect">
            <a:avLst/>
          </a:prstGeom>
          <a:ln w="0">
            <a:noFill/>
          </a:ln>
        </p:spPr>
      </p:sp>
      <p:sp>
        <p:nvSpPr>
          <p:cNvPr id="640" name="PlaceHolder 3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0080" cy="4803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Autofit/>
          </a:bodyPr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Hlavní téma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Toto schéma popisuje stavbu a funkci kostí ve skeletálním systému.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Doplňkové informace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Více než 200 kostí dospělého člověka představuje asi 17 % celkové váhy těla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Mimo svou podpůrnou funkci plní skelet tři základní role: mechanickou (pohyb a stabilita), ochrannou (absorbuje traumata a tlak) a metabolickou (minerální homeostáza)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1,2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Existují dva  makroskopicky odlišné druhy kostí: kortikální a trabekulární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1,2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Kortikální kost představuje ~80 %  hmoty skeletu. Tvoří hutný, ochranný, zevní obal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1,2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Trabekulární kost - ~20 % hmoty skeletu. Má voštinovitý charakter a obklopuje kostní dřeň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1,2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Poměr kortikální a trabekulární kosti se liší podle anatomické lokality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Každý typ kosti má stejné funkční vlastnosti, ale může reagovat rozdílně v závislosti na věku, stresu, chorobných stavech a vystavení terapeutickým zásahům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1. Dempster DW.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Primer on the Metabolic Bone Diseases and Disorders of Mineral Metabolism.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6th ed. 2006:7-11.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2. Baron R.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General Principles of Bone Biology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. 5th ed. 2003:1-8.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3. Lindsay R and Cosman F.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Treatment of the Postmenopausal Woman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. 2nd ed. 1999:305-314.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5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PlaceHolder 1"/>
          <p:cNvSpPr>
            <a:spLocks noGrp="1"/>
          </p:cNvSpPr>
          <p:nvPr>
            <p:ph type="sldNum" idx="39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  <a:def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</a:pPr>
            <a:fld id="{8ADB7FED-4B61-4744-8C14-0880B64D9316}" type="slidenum">
              <a: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42" name="PlaceHolder 2"/>
          <p:cNvSpPr>
            <a:spLocks noGrp="1"/>
          </p:cNvSpPr>
          <p:nvPr>
            <p:ph type="sldImg"/>
          </p:nvPr>
        </p:nvSpPr>
        <p:spPr>
          <a:xfrm>
            <a:off x="1109520" y="803160"/>
            <a:ext cx="5341680" cy="4008240"/>
          </a:xfrm>
          <a:prstGeom prst="rect">
            <a:avLst/>
          </a:prstGeom>
          <a:ln w="0">
            <a:noFill/>
          </a:ln>
        </p:spPr>
      </p:sp>
      <p:sp>
        <p:nvSpPr>
          <p:cNvPr id="643" name="PlaceHolder 3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9876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Autofit/>
          </a:bodyPr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Hlavní téma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Toto schéma ukazuje mikro CT obraz kortikální kosti, hutného zevního obalu, který určuje tvar lidské kosti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Doplňkové informace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Kortikální kost je tvořena překrývajícími se subjednotkami, které se nazývají osteony, nebo-li Haversův systém, a vznikají z koncentrických vláken mineralizovaného kolagenu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1,2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Osteony jsou podélně orientované a nepravidelně propojené, obklopují cévy, nervová vlákna a síť kanálků v rámci svého dynamického mikroprostředí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Vnitřní povrch kortikální kosti se nazývá endost, což je primárně místem přestavby kosti a metabolických aktivit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Vnější povrch je znám jako periost a je to místo, kde se tvoří nová kost (apozice)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1. Dempster DW.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Primer on the Metabolic Bone Diseases and Disorders of Mineral Metabolism.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6th ed. 2006:7-11.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2. Seeman E, Delmas PD.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N Engl J Med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2006;354:2250-2261. 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3. Seeman E.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Osteoporos Int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2007;18:123-128.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5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PlaceHolder 1"/>
          <p:cNvSpPr>
            <a:spLocks noGrp="1"/>
          </p:cNvSpPr>
          <p:nvPr>
            <p:ph type="sldNum" idx="40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  <a:def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</a:pPr>
            <a:fld id="{9444425A-5203-4BAB-818A-87735BC9E8EF}" type="slidenum">
              <a: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45" name="PlaceHolder 2"/>
          <p:cNvSpPr>
            <a:spLocks noGrp="1"/>
          </p:cNvSpPr>
          <p:nvPr>
            <p:ph type="sldImg"/>
          </p:nvPr>
        </p:nvSpPr>
        <p:spPr>
          <a:xfrm>
            <a:off x="1109520" y="803160"/>
            <a:ext cx="5341680" cy="4008240"/>
          </a:xfrm>
          <a:prstGeom prst="rect">
            <a:avLst/>
          </a:prstGeom>
          <a:ln w="0">
            <a:noFill/>
          </a:ln>
        </p:spPr>
      </p:sp>
      <p:sp>
        <p:nvSpPr>
          <p:cNvPr id="646" name="PlaceHolder 3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0080" cy="4803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Autofit/>
          </a:bodyPr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Hlavní téma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Toto schéma ukazuje mikro CT obraz kortikální kosti, hutného zevního obalu, který určuje tvar lidské kosti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Doplňkové informace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Kortikální kost je tvořena překrývajícími se subjednotkami, které se nazývají osteony, nebo-li Haversův systém, a vznikají z koncentrických vláken mineralizovaného kolagenu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1,2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Osteony jsou podélně orientované a nepravidelně propojené, obklopují cévy, nervová vlákna a síť kanálků v rámci svého dynamického mikroprostředí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Vnitřní povrch kortikální kosti se nazývá endost, což je primárně místem přestavby kosti a metabolických aktivit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Vnější povrch je znám jako periost a je to místo, kde se tvoří nová kost (apozice)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of the Postmenopausal Woman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. 2nd ed. 1999: 305-314.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5. Seeman E.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N Eng J Med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2006;354: 2250-2261.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6. Eriksen EF,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Bone Histomorphometry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1994: 13-20.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7. Seeman E.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Osteoporos Int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2007;18:123-128.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5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PlaceHolder 1"/>
          <p:cNvSpPr>
            <a:spLocks noGrp="1"/>
          </p:cNvSpPr>
          <p:nvPr>
            <p:ph type="sldNum" idx="41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  <a:def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</a:pPr>
            <a:fld id="{FA96D931-9A2F-48EE-96FB-052BCADA8938}" type="slidenum">
              <a: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48" name="PlaceHolder 2"/>
          <p:cNvSpPr>
            <a:spLocks noGrp="1"/>
          </p:cNvSpPr>
          <p:nvPr>
            <p:ph type="sldImg"/>
          </p:nvPr>
        </p:nvSpPr>
        <p:spPr>
          <a:xfrm>
            <a:off x="1109520" y="803160"/>
            <a:ext cx="5341680" cy="4008240"/>
          </a:xfrm>
          <a:prstGeom prst="rect">
            <a:avLst/>
          </a:prstGeom>
          <a:ln w="0">
            <a:noFill/>
          </a:ln>
        </p:spPr>
      </p:sp>
      <p:sp>
        <p:nvSpPr>
          <p:cNvPr id="649" name="PlaceHolder 3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0080" cy="4803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Autofit/>
          </a:bodyPr>
          <a:p>
            <a:pPr marL="93600" indent="-93600" defTabSz="1022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Hlavní téma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Toto schéma představuje naskenovaný elektronový  mikrograf osteoklastem resorbované kosti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Doplňkové informace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Osteoklasty  se diferencují z  hematopoetických kmenových buněk. Jejich funkcí je resorpce kostí a mají životně důležitou roli ve vývoji skeletu, růstu, vyživování a kalciovém metabolismu</a:t>
            </a:r>
            <a:r>
              <a:rPr b="0" lang="en-US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2</a:t>
            </a:r>
            <a:r>
              <a:rPr b="0" lang="en-US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Resorbují minerální i organickou složku kosti tím, že se navážou na kostní matrix, polarizují a vytvoří nepravidelnou hranici na povrchu kosti s cílem oddělit resorbovanou oblast</a:t>
            </a:r>
            <a:r>
              <a:rPr b="0" lang="en-US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2</a:t>
            </a:r>
            <a:r>
              <a:rPr b="0" lang="en-US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Rozklad kostního minerálu dále pokračuje sekrecí kyselin a enzymů rozrušujících  kolagen na povrchu kosti</a:t>
            </a:r>
            <a:r>
              <a:rPr b="0" lang="en-US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2</a:t>
            </a:r>
            <a:r>
              <a:rPr b="0" lang="en-US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Jakmile jsou  produkty resorpce odbourány, osteoklast buď začne působit na jiném místě (jak je vidět na obrázku z elektronového mikroskopu výše) nebo odumře, podléhá apoptóze</a:t>
            </a:r>
            <a:r>
              <a:rPr b="0" lang="en-US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2</a:t>
            </a:r>
            <a:r>
              <a:rPr b="0" lang="en-US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Fragmenty kolagenu a rozpustné kalcium a fosfáty vzniklé odbouráváním kosti se uvolňují do oběhu</a:t>
            </a:r>
            <a:r>
              <a:rPr b="0" lang="en-US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3</a:t>
            </a:r>
            <a:r>
              <a:rPr b="0" lang="en-US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Výzkum identifikoval, že RANK lig</a:t>
            </a:r>
            <a:r>
              <a:rPr b="0" lang="en-US" sz="2000" strike="noStrike" u="none">
                <a:solidFill>
                  <a:srgbClr val="000000"/>
                </a:solidFill>
                <a:uFillTx/>
                <a:latin typeface="Times New Roman"/>
              </a:rPr>
              <a:t>and 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je základním mediátorem formování, funkce a přežití osteoklastů.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0" defTabSz="10224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1. Electron micrograph reproduced with the permission of The Bone Research Society; http://www.brsoc.org.uk/gallery/arnett_osteoclast.jpg Accessed 2/19/2009.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2. Bar-Shavit Z.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J Cell Biochem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2007;102:1130-1139.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00" strike="noStrike" u="none">
                <a:solidFill>
                  <a:srgbClr val="000000"/>
                </a:solidFill>
                <a:uFillTx/>
                <a:latin typeface="Times New Roman"/>
              </a:rPr>
              <a:t>3. Boyle WJ, et al. </a:t>
            </a:r>
            <a:r>
              <a:rPr b="0" i="1" lang="en-US" sz="900" strike="noStrike" u="none">
                <a:solidFill>
                  <a:srgbClr val="000000"/>
                </a:solidFill>
                <a:uFillTx/>
                <a:latin typeface="Times New Roman"/>
              </a:rPr>
              <a:t>Nature</a:t>
            </a:r>
            <a:r>
              <a:rPr b="0" lang="en-US" sz="900" strike="noStrike" u="none">
                <a:solidFill>
                  <a:srgbClr val="000000"/>
                </a:solidFill>
                <a:uFillTx/>
                <a:latin typeface="Times New Roman"/>
              </a:rPr>
              <a:t> 2003;423:337-342.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 defTabSz="10224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5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PlaceHolder 1"/>
          <p:cNvSpPr>
            <a:spLocks noGrp="1"/>
          </p:cNvSpPr>
          <p:nvPr>
            <p:ph type="sldNum" idx="42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  <a:def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</a:pPr>
            <a:fld id="{07E119B2-EDE2-4C24-B02A-C6AB22032EF2}" type="slidenum">
              <a: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51" name="PlaceHolder 2"/>
          <p:cNvSpPr>
            <a:spLocks noGrp="1"/>
          </p:cNvSpPr>
          <p:nvPr>
            <p:ph type="sldImg"/>
          </p:nvPr>
        </p:nvSpPr>
        <p:spPr>
          <a:xfrm>
            <a:off x="1109520" y="803160"/>
            <a:ext cx="5341680" cy="4008240"/>
          </a:xfrm>
          <a:prstGeom prst="rect">
            <a:avLst/>
          </a:prstGeom>
          <a:ln w="0">
            <a:noFill/>
          </a:ln>
        </p:spPr>
      </p:sp>
      <p:sp>
        <p:nvSpPr>
          <p:cNvPr id="652" name="PlaceHolder 3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0080" cy="4803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Autofit/>
          </a:bodyPr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Hlavní téma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Dospělý skelet podstupuje permanentní cyklus odbourávání a novotvorby kosti, který se nazývá přestavba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1,2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Doplňkové informace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Přestavba je kombinace aktivity osteoklastů (odbourávání) a osteoblastů (novotvorba), při které je stará kostní tkáň nahrazena novou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Přestavba se liší od stavby (tvorba nové kosti), která vede k čistému nárůstu kostní hmoty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Přestavba je průvodním jevem sil generovaných mechanickým stresem, a probíhá ve 4 fázích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4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: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606600" indent="-936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Aktivace: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povrch kosti v klidové fázi se mění v přestavující se povrch. Prekurzory osteoklastů fúzují a tvoří mnohojaderné osteoklasty 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3-6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606600" indent="-936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Odbourávání: osteoklasty rozrušují kostní matrix použitím acidifikace a proteolytické digesce v samostatných kruhových Howshipových lakunách, následně opouštějí místo resorpce anebo odumřou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3-6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606600" indent="-936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Reverze: jakmile osteoklasty resorbují kostní matrix, osteoblasty jsou směřovány k povrchu kosti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3-6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606600" indent="-936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Novotvorba: osteoblasty vytvoří v resorbované kosti nový osteoid (kolagenovou bezminerálovou matrix), čímž vznikne základní struktura pro minerální depozici (převážně hydroxyapatit). Tato matrix se postupně  zpevňuje a vytvoří kost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3-6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Odbourávání trvá ~30 dní u kortikální a ~43 dní u trabekulární kosti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7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Novotvorba trvá ~ 90 dní u kortikální a ~145 dní u trabekulární kosti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7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V situacích, kdy je vysoká míra přestavby, se může zvýšit křehkost kostí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8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>
              <a:lnSpc>
                <a:spcPct val="7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7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1. Roodman GD.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N Engl J Med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2004;350:1655-1664.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7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2. Seeman E and Delmas PD.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N Engl J Med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2006;354:2250-2261. 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7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3. Dempster DW.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Primer on the Metabolic Bone Diseases and Disorders of Mineral Metabolism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. 6th ed. 2006:9.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7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4. Bringhurst FR,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Harrison’s Principles of Internal Medicine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. 16th ed. 2005:2238-2249.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7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5. Baron R.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Primer on the Metabolic Bone Diseases and Disorders of Mineral Metabolism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. 5th ed. 2003:1-8.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7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6. Lindsay R and Cosman F.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Treatment of the Postmenopausal Woman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. 2nd ed. 1999:305-314.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7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7. Eriksen EF,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Bone Histomorphometry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1994:13-20.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7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8. Heaney, RP.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Bone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2003:457-465.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PlaceHolder 1"/>
          <p:cNvSpPr>
            <a:spLocks noGrp="1"/>
          </p:cNvSpPr>
          <p:nvPr>
            <p:ph type="sldNum" idx="19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AAF86215-18C3-48BA-AF0B-CC81317D3430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76" name="Text Box 1"/>
          <p:cNvSpPr/>
          <p:nvPr/>
        </p:nvSpPr>
        <p:spPr>
          <a:xfrm>
            <a:off x="4278240" y="10156680"/>
            <a:ext cx="3279240" cy="53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r" defTabSz="449280">
              <a:lnSpc>
                <a:spcPct val="95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fld id="{1F83D223-9AB0-4B8B-A133-5B2215A2B671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77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4920" cy="4008240"/>
          </a:xfrm>
          <a:prstGeom prst="rect">
            <a:avLst/>
          </a:prstGeom>
          <a:ln w="0">
            <a:noFill/>
          </a:ln>
        </p:spPr>
      </p:sp>
      <p:sp>
        <p:nvSpPr>
          <p:cNvPr id="578" name="Text Box 3"/>
          <p:cNvSpPr/>
          <p:nvPr/>
        </p:nvSpPr>
        <p:spPr>
          <a:xfrm>
            <a:off x="755640" y="5078520"/>
            <a:ext cx="6048000" cy="481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6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PlaceHolder 1"/>
          <p:cNvSpPr>
            <a:spLocks noGrp="1"/>
          </p:cNvSpPr>
          <p:nvPr>
            <p:ph type="sldNum" idx="43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  <a:def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</a:pPr>
            <a:fld id="{96C90858-A1A4-4EA7-B6AB-FC4ACA4E5533}" type="slidenum">
              <a: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54" name="PlaceHolder 2"/>
          <p:cNvSpPr>
            <a:spLocks noGrp="1"/>
          </p:cNvSpPr>
          <p:nvPr>
            <p:ph type="sldImg"/>
          </p:nvPr>
        </p:nvSpPr>
        <p:spPr>
          <a:xfrm>
            <a:off x="1109520" y="803160"/>
            <a:ext cx="5341680" cy="4008240"/>
          </a:xfrm>
          <a:prstGeom prst="rect">
            <a:avLst/>
          </a:prstGeom>
          <a:ln w="0">
            <a:noFill/>
          </a:ln>
        </p:spPr>
      </p:sp>
      <p:sp>
        <p:nvSpPr>
          <p:cNvPr id="655" name="PlaceHolder 3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0080" cy="4803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Autofit/>
          </a:bodyPr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Hlavní téma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Obrázky ukazují mikroCT skeny biopsií normálních  a osteoporotických párových lopat kosti kyčelní u pacienta ve věku 53 a 58 let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Doplňkové informace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Osteoporóza je onemocnění kosti charakterizovaná úbytkem kostní hmoty a mikroarchitektonickým poškozením kostní tkáně, která predisponuje  pacienta ke zvýšenému riziku zlomenin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1-3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Hustota kostního minerálu a strukturální integrita určují pevnost kosti</a:t>
            </a:r>
            <a:r>
              <a:rPr b="0" lang="cs-CZ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. Zrychlená přestavba kosti může vést k čistému úbytku kosti, který způsobuje strukturální fragilitu a náchylnost k zlomeninám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3,4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Kostní makroarchitektura (tvar a geometrie), mikroarchitektura (trabekulární a kortikální architektura), matrix a složení kostního minerálu, stupeň mineralizace, kumulace mikropoškození a míra kostního obratu přispívají ke strukturální charakteristice kosti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1,3,4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1. NIH Consensus Development Panel on Osteoporosis Prevention, Diagnosis, and Therapy. NIH Consensus Statement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. JAMA 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2001;285:785-795.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2. Sambrook P,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Lancet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2006;367(9527):2010-2018.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3. Heaney, RP.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Bone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2003;33:457-465. 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4.Chavassieux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Endocrine Reviews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2007;28(2):151-164. 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606600" indent="-936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56" name="Rectangle 4"/>
          <p:cNvSpPr/>
          <p:nvPr/>
        </p:nvSpPr>
        <p:spPr>
          <a:xfrm>
            <a:off x="755640" y="5078520"/>
            <a:ext cx="6048000" cy="481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06200" rIns="106200" tIns="53280" bIns="53280" anchor="t">
            <a:noAutofit/>
          </a:bodyPr>
          <a:p>
            <a:pPr marL="258840" indent="-285840" defTabSz="449280">
              <a:lnSpc>
                <a:spcPct val="90000"/>
              </a:lnSpc>
              <a:spcBef>
                <a:spcPts val="201"/>
              </a:spcBef>
              <a:tabLst>
                <a:tab algn="l" pos="0"/>
              </a:tabLst>
            </a:pP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82440" indent="-82440" defTabSz="449280">
              <a:lnSpc>
                <a:spcPct val="90000"/>
              </a:lnSpc>
              <a:spcBef>
                <a:spcPts val="181"/>
              </a:spcBef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6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PlaceHolder 1"/>
          <p:cNvSpPr>
            <a:spLocks noGrp="1"/>
          </p:cNvSpPr>
          <p:nvPr>
            <p:ph type="sldNum" idx="44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  <a:def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</a:pPr>
            <a:fld id="{B6173CDE-CDF3-4852-B145-70898DA596A6}" type="slidenum">
              <a: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58" name="PlaceHolder 2"/>
          <p:cNvSpPr>
            <a:spLocks noGrp="1"/>
          </p:cNvSpPr>
          <p:nvPr>
            <p:ph type="sldImg"/>
          </p:nvPr>
        </p:nvSpPr>
        <p:spPr>
          <a:xfrm>
            <a:off x="1106640" y="803160"/>
            <a:ext cx="5346360" cy="4009680"/>
          </a:xfrm>
          <a:prstGeom prst="rect">
            <a:avLst/>
          </a:prstGeom>
          <a:ln w="0">
            <a:noFill/>
          </a:ln>
        </p:spPr>
      </p:sp>
      <p:sp>
        <p:nvSpPr>
          <p:cNvPr id="659" name="PlaceHolder 3"/>
          <p:cNvSpPr>
            <a:spLocks noGrp="1"/>
          </p:cNvSpPr>
          <p:nvPr>
            <p:ph type="body"/>
          </p:nvPr>
        </p:nvSpPr>
        <p:spPr>
          <a:xfrm>
            <a:off x="755640" y="5078520"/>
            <a:ext cx="614808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112320" rIns="112320" tIns="56160" bIns="5616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Hlavní téma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Osteoporóza je charakterizována abnormálně zvýšeným odbouráváním kosti zprostředkovaným osteoklasty, který vede k poklesu pevnosti kosti a zvýšen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í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 rizik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a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 zlomenin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  <a:ea typeface="굴림"/>
              </a:rPr>
              <a:t>Doplňkové informace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Obrázky ukazují mikro CT 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zdravé 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a osteoporotické kosti.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Podle WHO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je:“Osteoporóza systémové onemocnění skeletu charakterizované nízkou denzitou kostního minerálu a poškozením mikroarchitektury kostní tkáně s následným zvýšením fragility kosti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”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2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Reference: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Boyle WJ,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Nature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2003;423:337-342.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World Health Organization. Technical Report Series 921. Prevention and Management of Osteoporosis: Report of a WHO Scientific Group. 2003.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6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PlaceHolder 1"/>
          <p:cNvSpPr>
            <a:spLocks noGrp="1"/>
          </p:cNvSpPr>
          <p:nvPr>
            <p:ph type="sldNum" idx="45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  <a:def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</a:pPr>
            <a:fld id="{56D30A30-E28C-4474-8E60-E6CF6D66C7E2}" type="slidenum">
              <a: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61" name="PlaceHolder 2"/>
          <p:cNvSpPr>
            <a:spLocks noGrp="1"/>
          </p:cNvSpPr>
          <p:nvPr>
            <p:ph type="sldImg"/>
          </p:nvPr>
        </p:nvSpPr>
        <p:spPr>
          <a:xfrm>
            <a:off x="1109520" y="804960"/>
            <a:ext cx="5341680" cy="4008240"/>
          </a:xfrm>
          <a:prstGeom prst="rect">
            <a:avLst/>
          </a:prstGeom>
          <a:ln w="0">
            <a:noFill/>
          </a:ln>
        </p:spPr>
      </p:sp>
      <p:sp>
        <p:nvSpPr>
          <p:cNvPr id="662" name="PlaceHolder 3"/>
          <p:cNvSpPr>
            <a:spLocks noGrp="1"/>
          </p:cNvSpPr>
          <p:nvPr>
            <p:ph type="body"/>
          </p:nvPr>
        </p:nvSpPr>
        <p:spPr>
          <a:xfrm>
            <a:off x="630360" y="5078520"/>
            <a:ext cx="6300360" cy="48096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106200" rIns="106200" tIns="52920" bIns="52920" anchor="t">
            <a:noAutofit/>
          </a:bodyPr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Hlavní téma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Změny v rovnováze mezi úbytkem a novotvorbou způsobují přírůstky a úbytky kostní hmoty,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které se vyskytují u žen během jejich životního cyklu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  <a:ea typeface="굴림"/>
              </a:rPr>
              <a:t>Doplňkové informace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Kost je dynamická tkáň, která prochází procesem úbytku a novotvorby, souhrnně nazývaným přestavba kosti</a:t>
            </a:r>
            <a:r>
              <a:rPr b="0" lang="cs-CZ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1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 Během puberty nastupuje období rychlého přírůstku kostní hmoty; během 4 let přibude 40% kostní hmoty</a:t>
            </a:r>
            <a:r>
              <a:rPr b="0" lang="cs-CZ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2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 Vrcholu tvorby kostní hmoty je dosaženo ve věku 18 let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Kostní hmota zůstává na stejné úrovni do menopauzy, kdy snížením hladiny estrogenu, spolu se stárnutím, může nastoupit fáze relativně rychlého úbytku kosti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4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Po menopauze se úbytek kosti zpomaluje. Avšak po 70. roce věku můžeme pozorovat druhou fázi zvýšeného úbytku kosti, což může být způsobeno faktory zahrnujícími nedostatek vitaminu D a úbytkek svalové hmoty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6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Boyle WJ,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Nature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2003;423:337-342.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Weaver CM,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Primer on the Metabolic Bone Diseases and Disorders of Mineral Metabolism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 7th ed. 2008:206-208.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Sambrook P,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Baillieres Clin Rheumatol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1993;7:445-457.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Recker R,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J Bone Miner Res 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2000;15:1965-1973.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Burger H,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Am J Epidemiol 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1998;147:871-879.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3600" indent="-936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  <a:tabLst>
                <a:tab algn="l" pos="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Kiel DP,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Primer on the Metabolic Bone Diseases and Disorders of Mineral Metabolism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 7th ed. 2008:98-102.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6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PlaceHolder 1"/>
          <p:cNvSpPr>
            <a:spLocks noGrp="1"/>
          </p:cNvSpPr>
          <p:nvPr>
            <p:ph type="sldNum" idx="46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  <a:def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</a:pPr>
            <a:fld id="{7FA50512-89FE-4603-AFFE-95ED678734D0}" type="slidenum">
              <a: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64" name="PlaceHolder 2"/>
          <p:cNvSpPr>
            <a:spLocks noGrp="1"/>
          </p:cNvSpPr>
          <p:nvPr>
            <p:ph type="sldImg"/>
          </p:nvPr>
        </p:nvSpPr>
        <p:spPr>
          <a:xfrm>
            <a:off x="1108080" y="812880"/>
            <a:ext cx="5333760" cy="4000320"/>
          </a:xfrm>
          <a:prstGeom prst="rect">
            <a:avLst/>
          </a:prstGeom>
          <a:ln w="0">
            <a:noFill/>
          </a:ln>
        </p:spPr>
      </p:sp>
      <p:sp>
        <p:nvSpPr>
          <p:cNvPr id="665" name="PlaceHolder 3"/>
          <p:cNvSpPr>
            <a:spLocks noGrp="1"/>
          </p:cNvSpPr>
          <p:nvPr>
            <p:ph type="body"/>
          </p:nvPr>
        </p:nvSpPr>
        <p:spPr>
          <a:xfrm>
            <a:off x="690480" y="5078520"/>
            <a:ext cx="624312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  <a:ea typeface="굴림"/>
              </a:rPr>
              <a:t>Hlavní téma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Normální hustota kostního minerálu (BMD) je definována jako hodnota nacházející se v toleranci směrodatné odchylky (SD) od průměrné hodnoty mladé dospělé osoby (T-skóre ≥ -1)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  <a:ea typeface="굴림"/>
              </a:rPr>
              <a:t>Doplňkové informace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Pokles BMD je spojován se zvýšením rizika zlomenin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2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BMD může být měřena pomocí DXA. Celotělová DXA (páteře a kyčle) se běžně používá při diagnostice osteoporózy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Definice osteoporózy založená na BMD podle WHO je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: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603360" indent="-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Normální hustota kostního minerálu:T-skóre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≥ -1. 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Tyto ženy mají menší riziko fraktur a obvykle nepotřebují léčbu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;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603360" indent="-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Osteopenie: T-skóre&lt; -1 a &gt; -2.5.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Tato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skupin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a zahrnuje 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většin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u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postmenopauzálních žen, které utrpí 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zlomeninu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;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603360" indent="-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Osteoporóza: T-skóre≤ -2.5.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Ženy s touto hodnotou mají vysoké riziko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zlomeniny</a:t>
            </a:r>
            <a:r>
              <a:rPr b="0" lang="cs-CZ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a měly by 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být léčeny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odpovídající farmakologickou terapii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(po pečlivém vyhodnocení, které vyloučí sekundární příčiny),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podle 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National Osteoporosis Foundation 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(NOF)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4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Další ukazatele zahrnují Z-skóre, které porovnává pacientovu BMD s průměrnou hodnotou  pro daný věk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  <a:ea typeface="굴림"/>
              </a:rPr>
              <a:t>5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 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Z-skóre se běžně používá u dětí a mladších žen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.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World Health Organization. Technical Report Series 921. Prevention and Management of Osteoporosis: Report of a WHO Scientific Group. 2003.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Sambrook P,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Lancet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2006;367:2010-2018.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Siris ES,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Arch Intern Med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2004;164:1108-1112.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National Osteoporosis Foundation. Clinician’s Guide to Prevention and Treatment of Osteoporosis. 2008. 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Brown SA and Rosen CJ.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Med Clin N Am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  <a:ea typeface="굴림"/>
              </a:rPr>
              <a:t> 2003;87:1039–1063.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6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PlaceHolder 1"/>
          <p:cNvSpPr>
            <a:spLocks noGrp="1"/>
          </p:cNvSpPr>
          <p:nvPr>
            <p:ph type="sldNum" idx="47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  <a:def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</a:pPr>
            <a:fld id="{611E591D-5B2B-4941-8CBC-564A1E716D8E}" type="slidenum">
              <a: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67" name="PlaceHolder 2"/>
          <p:cNvSpPr>
            <a:spLocks noGrp="1"/>
          </p:cNvSpPr>
          <p:nvPr>
            <p:ph type="sldImg"/>
          </p:nvPr>
        </p:nvSpPr>
        <p:spPr>
          <a:xfrm>
            <a:off x="1108080" y="812880"/>
            <a:ext cx="5333760" cy="4000320"/>
          </a:xfrm>
          <a:prstGeom prst="rect">
            <a:avLst/>
          </a:prstGeom>
          <a:ln w="0">
            <a:noFill/>
          </a:ln>
        </p:spPr>
      </p:sp>
      <p:sp>
        <p:nvSpPr>
          <p:cNvPr id="668" name="PlaceHolder 3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0080" cy="4803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Autofit/>
          </a:bodyPr>
          <a:p>
            <a:pPr marL="96840" indent="-9684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Hlavní téma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6840" indent="-9684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BMD a věk jsou nezávislé rizikové faktory u zlomenin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1-3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6840" indent="-9684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Doplňkové informace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6840" indent="-9684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9828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Další rizikové faktory u zlomenin jsou obecně méně prediktivní  a jejich význam se liší v závislosti na věku. Nicméně nedávné metaanalýzy prokázaly mezinárodní shodu v případě nízkého BMI, předchozích zlomenin, rodinné anamnézy zlomeniny kyčle, kouření v současnosti, vysoké konzumace alkoholu a revmatoidní artritidy jako rizikových faktorů u fraktur, jež jsou částečně nezávislé na BMD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6840" indent="-9684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  <a:tabLst>
                <a:tab algn="l" pos="9828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Glukokortikoidy jsou také považovány za důležitou příčinou osteoporózy a zlomenin; riziko zlomeniny způsobené užíváním kortikosteroidů nesouvisí výhradně s úbytkem kostní hmoty, ale  byla identifikována rizika nezávislá na BMD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3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6840" indent="-9684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6840" indent="-9684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  <a:tabLst>
                <a:tab algn="l" pos="9828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Kanis JA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Osteoporos Int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2001;12:417-427.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6840" indent="-9684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  <a:tabLst>
                <a:tab algn="l" pos="9828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Kanis JA,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Osteoporos Int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2001;12:989-995.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6840" indent="-9684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  <a:tabLst>
                <a:tab algn="l" pos="98280"/>
              </a:tabLst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Kanis JA, et al.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Osteoporos Int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 2005;16:581-589.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96840" indent="-96840">
              <a:lnSpc>
                <a:spcPct val="100000"/>
              </a:lnSpc>
              <a:buNone/>
              <a:tabLst>
                <a:tab algn="l" pos="0"/>
              </a:tabLst>
            </a:pP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6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PlaceHolder 1"/>
          <p:cNvSpPr>
            <a:spLocks noGrp="1"/>
          </p:cNvSpPr>
          <p:nvPr>
            <p:ph type="sldNum" idx="48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  <a:def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1060560">
              <a:lnSpc>
                <a:spcPct val="95000"/>
              </a:lnSpc>
              <a:buNone/>
              <a:tabLst>
                <a:tab algn="l" pos="0"/>
              </a:tabLst>
            </a:pPr>
            <a:fld id="{6F888766-48B7-4D4F-9C62-93BC799BB88E}" type="slidenum">
              <a:rPr b="0" lang="en-GB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70" name="PlaceHolder 2"/>
          <p:cNvSpPr>
            <a:spLocks noGrp="1"/>
          </p:cNvSpPr>
          <p:nvPr>
            <p:ph type="sldImg"/>
          </p:nvPr>
        </p:nvSpPr>
        <p:spPr>
          <a:xfrm>
            <a:off x="1108080" y="812880"/>
            <a:ext cx="5333760" cy="4000320"/>
          </a:xfrm>
          <a:prstGeom prst="rect">
            <a:avLst/>
          </a:prstGeom>
          <a:ln w="0">
            <a:noFill/>
          </a:ln>
        </p:spPr>
      </p:sp>
      <p:sp>
        <p:nvSpPr>
          <p:cNvPr id="671" name="PlaceHolder 3"/>
          <p:cNvSpPr>
            <a:spLocks noGrp="1"/>
          </p:cNvSpPr>
          <p:nvPr>
            <p:ph type="body"/>
          </p:nvPr>
        </p:nvSpPr>
        <p:spPr>
          <a:xfrm>
            <a:off x="723960" y="5078520"/>
            <a:ext cx="619236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Hlavní téma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U pacientů s osteoporózou se zlomeniny mohou vyskytnout v celém skeletu a jsou spojovány s významnou klinickou, sociální a ekonomickou zátěží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b="1" lang="en-GB" sz="2000" strike="noStrike" u="sng">
                <a:solidFill>
                  <a:srgbClr val="000000"/>
                </a:solidFill>
                <a:uFillTx/>
                <a:latin typeface="Times New Roman"/>
              </a:rPr>
              <a:t>Doplňkové informace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Osteoporóza je obecný celosvětový zdravotnický problém, který může vést k invalidizujícím zlomeninám u milionů lidí po celém světě. Z odhadovaných 5,5 milionu nových osteoporotických zlomenin po celém světě v roce 2000 bylo  1,1 milionu zlomenin kyčle, 1,3 milionu zlomenin předloktí a 900 tisíc klinických (symptomatických) zlomenin obratlů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Zlomeniny obratlů a kyčle jsou sice nejčastěji diskutované osteoporotické zlomeniny, ale nepředstavují jejich většinu. Faktem je, že zlomeniny zápěstí, pánve, pažní kosti, klíční kosti, stehenní kosti a dolní části nohy (tibie/fibuly) tvořily 63 % všech osteoporotických zlomenin u žen v Evropě v roce 2000, což dokresluje potřebu osteoporotických léčebných postupů s efektivitou na  jiných místech skeletu než jsou kyčle a páteř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1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Očekává se, že do roku 2050 roční incidence zlomenin kyčle vzroste až o 135 %, a odhadovaná prevalence</a:t>
            </a:r>
            <a:r>
              <a:rPr b="0" lang="en-US" sz="20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zlomenin obratlů bude 57 %</a:t>
            </a:r>
            <a:r>
              <a:rPr b="0" lang="en-GB" sz="2000" strike="noStrike" u="none" baseline="30000">
                <a:solidFill>
                  <a:srgbClr val="000000"/>
                </a:solidFill>
                <a:uFillTx/>
                <a:latin typeface="Times New Roman"/>
              </a:rPr>
              <a:t>2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Times New Roman"/>
              </a:rPr>
              <a:t>. 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Johnell O and Kanis JA.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Osteoporos Int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. 2006;17:1726-1733. 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European Commission. Report on osteoporosis in the European Community-action for prevention. </a:t>
            </a:r>
            <a:r>
              <a:rPr b="0" i="1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Luxembourg Office for Official Publications of the European Communities</a:t>
            </a:r>
            <a:r>
              <a:rPr b="0" lang="en-GB" sz="900" strike="noStrike" u="none">
                <a:solidFill>
                  <a:srgbClr val="000000"/>
                </a:solidFill>
                <a:uFillTx/>
                <a:latin typeface="Times New Roman"/>
              </a:rPr>
              <a:t>, 1998. Available at: </a:t>
            </a:r>
            <a:r>
              <a:rPr b="0" lang="en-US" sz="900" strike="noStrike" u="sng">
                <a:solidFill>
                  <a:srgbClr val="000000"/>
                </a:solidFill>
                <a:uFillTx/>
                <a:latin typeface="Times New Roman"/>
              </a:rPr>
              <a:t>http://www.iofbonehealth.org/download/osteofound/filemanager/publications/pdf/eu-report-1998.pdf </a:t>
            </a:r>
            <a:endParaRPr b="0" lang="cs-CZ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6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PlaceHolder 1"/>
          <p:cNvSpPr>
            <a:spLocks noGrp="1"/>
          </p:cNvSpPr>
          <p:nvPr>
            <p:ph type="sldNum" idx="49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de-DE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A03E9C20-485F-469B-BC80-EB4024BB7238}" type="slidenum">
              <a:rPr b="0" lang="de-DE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73" name="PlaceHolder 2"/>
          <p:cNvSpPr>
            <a:spLocks noGrp="1"/>
          </p:cNvSpPr>
          <p:nvPr>
            <p:ph type="sldImg"/>
          </p:nvPr>
        </p:nvSpPr>
        <p:spPr>
          <a:xfrm>
            <a:off x="1114560" y="801720"/>
            <a:ext cx="5344920" cy="4009680"/>
          </a:xfrm>
          <a:prstGeom prst="rect">
            <a:avLst/>
          </a:prstGeom>
          <a:ln w="0">
            <a:noFill/>
          </a:ln>
        </p:spPr>
      </p:sp>
      <p:sp>
        <p:nvSpPr>
          <p:cNvPr id="674" name="PlaceHolder 3"/>
          <p:cNvSpPr>
            <a:spLocks noGrp="1"/>
          </p:cNvSpPr>
          <p:nvPr>
            <p:ph type="body"/>
          </p:nvPr>
        </p:nvSpPr>
        <p:spPr>
          <a:xfrm>
            <a:off x="754200" y="5078520"/>
            <a:ext cx="605124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Znázornění predikce zlomenin krčku stehenní v roce 2050- výrazný nárůst v Jižní Americe a JV Asii –stárnutí populace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PlaceHolder 1"/>
          <p:cNvSpPr>
            <a:spLocks noGrp="1"/>
          </p:cNvSpPr>
          <p:nvPr>
            <p:ph type="sldNum" idx="20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1A90A756-9EF8-424A-9C3B-990EB5A21444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80" name="Text Box 1"/>
          <p:cNvSpPr/>
          <p:nvPr/>
        </p:nvSpPr>
        <p:spPr>
          <a:xfrm>
            <a:off x="4278240" y="10156680"/>
            <a:ext cx="3279240" cy="53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r" defTabSz="449280">
              <a:lnSpc>
                <a:spcPct val="95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fld id="{2C0EA007-EDAA-4A93-8253-789D2D324C54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81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4920" cy="4008240"/>
          </a:xfrm>
          <a:prstGeom prst="rect">
            <a:avLst/>
          </a:prstGeom>
          <a:ln w="0">
            <a:noFill/>
          </a:ln>
        </p:spPr>
      </p:sp>
      <p:sp>
        <p:nvSpPr>
          <p:cNvPr id="582" name="Text Box 3"/>
          <p:cNvSpPr/>
          <p:nvPr/>
        </p:nvSpPr>
        <p:spPr>
          <a:xfrm>
            <a:off x="755640" y="5078520"/>
            <a:ext cx="6048000" cy="481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notesSlides/notesSlide7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PlaceHolder 1"/>
          <p:cNvSpPr>
            <a:spLocks noGrp="1"/>
          </p:cNvSpPr>
          <p:nvPr>
            <p:ph type="sldImg"/>
          </p:nvPr>
        </p:nvSpPr>
        <p:spPr>
          <a:xfrm>
            <a:off x="1108080" y="812880"/>
            <a:ext cx="5333760" cy="4000320"/>
          </a:xfrm>
          <a:prstGeom prst="rect">
            <a:avLst/>
          </a:prstGeom>
          <a:ln w="0">
            <a:noFill/>
          </a:ln>
        </p:spPr>
      </p:sp>
      <p:sp>
        <p:nvSpPr>
          <p:cNvPr id="676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0080" cy="4803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těžká porucha tvorby kostí – kosti měknou, převažuje </a:t>
            </a:r>
            <a:r>
              <a:rPr b="1" lang="cs-CZ" sz="2000" strike="noStrike" u="none">
                <a:solidFill>
                  <a:srgbClr val="c00000"/>
                </a:solidFill>
                <a:uFillTx/>
                <a:latin typeface="Times New Roman"/>
              </a:rPr>
              <a:t>chrupavčitá hmota. 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Zatímco ve zdravé kostní tkáni je chrupavčité složky asi 30 %, v rachitické kosti až 70 %. 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Ubývá značně fosforečných solí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, kdežto obsah vápenatých solí se celkem nemění. Kostní změny mají za následek, že dochází k 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poruchám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 ve 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tvaru kostí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. U kojence 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měknou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kosti lebeční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, zvláště týlní. 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Zuby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 rostou nepravidelně a jsou na kousacích plochách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 zoubkované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, 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tvrdé patro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 je vysoko 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klenuté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. Na 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žebrech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 je přechod části chrupavčité v kostní značně ztluštělý a tvoří tzv. 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rachitický růženec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. I na ostatních kostech jsou hranice chrupavky a kosti zduřelé, kosti dolních končetin se ohýbají, dítě přestává chodit. Také obratle se hroutí a tím vznikají různé 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Times New Roman"/>
              </a:rPr>
              <a:t>zkřiveniny páteře.</a:t>
            </a: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77" name="PlaceHolder 3"/>
          <p:cNvSpPr>
            <a:spLocks noGrp="1"/>
          </p:cNvSpPr>
          <p:nvPr>
            <p:ph type="sldNum" idx="50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17543D1B-FA6A-4D4B-BA76-EE55F8DBE59F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PlaceHolder 1"/>
          <p:cNvSpPr>
            <a:spLocks noGrp="1"/>
          </p:cNvSpPr>
          <p:nvPr>
            <p:ph type="sldNum" idx="21"/>
          </p:nvPr>
        </p:nvSpPr>
        <p:spPr>
          <a:xfrm>
            <a:off x="4278240" y="10156680"/>
            <a:ext cx="3273120" cy="526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b">
            <a:noAutofit/>
          </a:bodyPr>
          <a:lstStyle>
            <a:lvl1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  <a:def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defRPr>
            </a:lvl1pPr>
          </a:lstStyle>
          <a:p>
            <a:pPr marL="216000" indent="-210960" algn="r" defTabSz="449280">
              <a:lnSpc>
                <a:spcPct val="95000"/>
              </a:lnSpc>
              <a:buNone/>
              <a:tabLst>
                <a:tab algn="l" pos="0"/>
              </a:tabLst>
            </a:pPr>
            <a:fld id="{B2BC9146-44EF-4D96-8611-6E5D6521A1A9}" type="slidenum">
              <a:rPr b="0" lang="cs-CZ" sz="1400" strike="noStrike" u="none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&lt;číslo&gt;</a:t>
            </a:fld>
            <a:endParaRPr b="0" lang="cs-CZ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84" name="PlaceHolder 2"/>
          <p:cNvSpPr>
            <a:spLocks noGrp="1"/>
          </p:cNvSpPr>
          <p:nvPr>
            <p:ph type="sldImg"/>
          </p:nvPr>
        </p:nvSpPr>
        <p:spPr>
          <a:xfrm>
            <a:off x="1106640" y="812880"/>
            <a:ext cx="5343120" cy="4006440"/>
          </a:xfrm>
          <a:prstGeom prst="rect">
            <a:avLst/>
          </a:prstGeom>
          <a:ln w="0">
            <a:noFill/>
          </a:ln>
        </p:spPr>
      </p:sp>
      <p:sp>
        <p:nvSpPr>
          <p:cNvPr id="585" name="Text Box 2"/>
          <p:cNvSpPr/>
          <p:nvPr/>
        </p:nvSpPr>
        <p:spPr>
          <a:xfrm>
            <a:off x="755640" y="5078520"/>
            <a:ext cx="6046560" cy="4809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3000"/>
              </a:lnSpc>
              <a:buNone/>
            </a:pP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cs-CZ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DF5EB524-8E30-40D2-B375-D3D70C886D9C}" type="slidenum">
              <a:t>&lt;#&gt;</a:t>
            </a:fld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B8B4C1F7-BBE3-490E-8043-B72792ED7D2F}" type="slidenum">
              <a:t>&lt;#&gt;</a:t>
            </a:fld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9F262930-491D-479F-812B-076AA96B0473}" type="slidenum">
              <a:t>&lt;#&gt;</a:t>
            </a:fld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Over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3000"/>
              </a:lnSpc>
              <a:buNone/>
            </a:pP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3000"/>
              </a:lnSpc>
              <a:spcBef>
                <a:spcPts val="1417"/>
              </a:spcBef>
              <a:buNone/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3000"/>
              </a:lnSpc>
              <a:spcBef>
                <a:spcPts val="1417"/>
              </a:spcBef>
              <a:buNone/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C6091643-9CE7-4672-8CB2-CE8D942BEBCF}" type="slidenum">
              <a:t>&lt;#&gt;</a:t>
            </a:fld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3000"/>
              </a:lnSpc>
              <a:buNone/>
            </a:pP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3000"/>
              </a:lnSpc>
              <a:spcBef>
                <a:spcPts val="1417"/>
              </a:spcBef>
              <a:buNone/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3000"/>
              </a:lnSpc>
              <a:spcBef>
                <a:spcPts val="1417"/>
              </a:spcBef>
              <a:buNone/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8C6DBEF0-52DC-475C-818A-5AB27524C7EA}" type="slidenum">
              <a:t>&lt;#&gt;</a:t>
            </a:fld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A8CEE0BF-4653-4E0C-A7DD-2C96DD894A65}" type="slidenum">
              <a:t>&lt;#&gt;</a:t>
            </a:fld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3000"/>
              </a:lnSpc>
              <a:buNone/>
            </a:pP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184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3000"/>
              </a:lnSpc>
              <a:spcBef>
                <a:spcPts val="1417"/>
              </a:spcBef>
              <a:buNone/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/>
          </p:nvPr>
        </p:nvSpPr>
        <p:spPr>
          <a:xfrm>
            <a:off x="4669920" y="1600200"/>
            <a:ext cx="401184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3000"/>
              </a:lnSpc>
              <a:spcBef>
                <a:spcPts val="1417"/>
              </a:spcBef>
              <a:buNone/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30290A46-B513-4EDB-B53E-C237184F7F40}" type="slidenum">
              <a:t>&lt;#&gt;</a:t>
            </a:fld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633D7028-86F0-466E-9059-E723D9E1B777}" type="slidenum">
              <a:t>&lt;#&gt;</a:t>
            </a:fld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3000"/>
              </a:lnSpc>
              <a:buNone/>
            </a:pP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49ED628F-7027-4023-A0D5-285895D19D9D}" type="slidenum">
              <a:t>&lt;#&gt;</a:t>
            </a:fld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23EEE4DF-63EB-4B20-840F-1D84EC94E009}" type="slidenum">
              <a:t>&lt;#&gt;</a:t>
            </a:fld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CAC07EC7-91A7-440F-B63A-BC6F87DE01D3}" type="slidenum">
              <a:t>&lt;#&gt;</a:t>
            </a:fld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6F049DA-D433-484E-A0B9-24ECF9ABF207}" type="slidenum">
              <a:t>&lt;#&gt;</a:t>
            </a:fld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E0940D54-0E53-485C-A543-5F1A46336FA6}" type="slidenum">
              <a:t>&lt;#&gt;</a:t>
            </a:fld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4741FD4-02EB-4356-9383-831F18B356B1}" type="slidenum">
              <a:t>&lt;#&gt;</a:t>
            </a:fld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EE35E3A5-C006-4C38-87BB-795BAC76398B}" type="slidenum">
              <a:t>&lt;#&gt;</a:t>
            </a:fld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OverObj" preserve="1">
  <p:cSld name="Nadpis a text nad obsah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3000"/>
              </a:lnSpc>
              <a:buNone/>
            </a:pP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3000"/>
              </a:lnSpc>
              <a:spcBef>
                <a:spcPts val="1417"/>
              </a:spcBef>
              <a:buNone/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3000"/>
              </a:lnSpc>
              <a:spcBef>
                <a:spcPts val="1417"/>
              </a:spcBef>
              <a:buNone/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3000"/>
              </a:lnSpc>
              <a:buNone/>
            </a:pP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3000"/>
              </a:lnSpc>
              <a:spcBef>
                <a:spcPts val="1417"/>
              </a:spcBef>
              <a:buNone/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3000"/>
              </a:lnSpc>
              <a:spcBef>
                <a:spcPts val="1417"/>
              </a:spcBef>
              <a:buNone/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3000"/>
              </a:lnSpc>
              <a:buNone/>
            </a:pP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3000"/>
              </a:lnSpc>
              <a:spcBef>
                <a:spcPts val="1417"/>
              </a:spcBef>
              <a:buNone/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C9FEB525-107A-42E0-9C8D-5F066B8761F4}" type="slidenum">
              <a:t>&lt;#&gt;</a:t>
            </a:fld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3000"/>
              </a:lnSpc>
              <a:buNone/>
            </a:pP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cs-CZ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F1793C65-07C7-4010-82A6-BA22131B6A94}" type="slidenum">
              <a:t>&lt;#&gt;</a:t>
            </a:fld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38F36098-4878-453B-B10B-728B03FE6420}" type="slidenum">
              <a:t>&lt;#&gt;</a:t>
            </a:fld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6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7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8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slideLayout" Target="../slideLayouts/slideLayout19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slideLayout" Target="../slideLayouts/slideLayout20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14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15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4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5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Kliknutím lze upravit styl.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ldNum" idx="1"/>
          </p:nvPr>
        </p:nvSpPr>
        <p:spPr>
          <a:xfrm>
            <a:off x="6553080" y="6248520"/>
            <a:ext cx="2125440" cy="44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lstStyle>
            <a:lvl1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  <a:def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defRPr>
            </a:lvl1pPr>
          </a:lstStyle>
          <a:p>
            <a: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</a:pPr>
            <a:fld id="{DE0EDF5A-48F5-4A65-9760-13418F3EDBBE}" type="slidenum">
              <a: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&lt;číslo&gt;</a:t>
            </a:fld>
            <a:endParaRPr b="0" lang="cs-CZ" sz="10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03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04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05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06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07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Kliknutím lze upravit styl.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Druhá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143000" indent="-228600" defTabSz="449280">
              <a:lnSpc>
                <a:spcPct val="93000"/>
              </a:lnSpc>
              <a:spcBef>
                <a:spcPts val="850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Třetí úroveň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600200" indent="-228600" defTabSz="449280">
              <a:lnSpc>
                <a:spcPct val="93000"/>
              </a:lnSpc>
              <a:spcBef>
                <a:spcPts val="575"/>
              </a:spcBef>
              <a:buNone/>
              <a:tabLst>
                <a:tab algn="l" pos="0"/>
              </a:tabLst>
            </a:pPr>
            <a:r>
              <a:rPr b="0" lang="cs-CZ" sz="1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Čtvrtá úroveň</a:t>
            </a:r>
            <a:endParaRPr b="0" lang="en-GB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057400" indent="-228600" defTabSz="449280">
              <a:lnSpc>
                <a:spcPct val="93000"/>
              </a:lnSpc>
              <a:spcBef>
                <a:spcPts val="289"/>
              </a:spcBef>
              <a:buNone/>
              <a:tabLst>
                <a:tab algn="l" pos="0"/>
              </a:tabLst>
            </a:pPr>
            <a:r>
              <a:rPr b="0" lang="cs-CZ" sz="1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Pátá úroveň</a:t>
            </a:r>
            <a:endParaRPr b="0" lang="en-GB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Druhá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143000" indent="-228600" defTabSz="449280">
              <a:lnSpc>
                <a:spcPct val="93000"/>
              </a:lnSpc>
              <a:spcBef>
                <a:spcPts val="850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Třetí úroveň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600200" indent="-228600" defTabSz="449280">
              <a:lnSpc>
                <a:spcPct val="93000"/>
              </a:lnSpc>
              <a:spcBef>
                <a:spcPts val="575"/>
              </a:spcBef>
              <a:buNone/>
              <a:tabLst>
                <a:tab algn="l" pos="0"/>
              </a:tabLst>
            </a:pPr>
            <a:r>
              <a:rPr b="0" lang="cs-CZ" sz="1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Čtvrtá úroveň</a:t>
            </a:r>
            <a:endParaRPr b="0" lang="en-GB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057400" indent="-228600" defTabSz="449280">
              <a:lnSpc>
                <a:spcPct val="93000"/>
              </a:lnSpc>
              <a:spcBef>
                <a:spcPts val="289"/>
              </a:spcBef>
              <a:buNone/>
              <a:tabLst>
                <a:tab algn="l" pos="0"/>
              </a:tabLst>
            </a:pPr>
            <a:r>
              <a:rPr b="0" lang="cs-CZ" sz="1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Pátá úroveň</a:t>
            </a:r>
            <a:endParaRPr b="0" lang="en-GB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sldNum" idx="8"/>
          </p:nvPr>
        </p:nvSpPr>
        <p:spPr>
          <a:xfrm>
            <a:off x="6553080" y="6248520"/>
            <a:ext cx="2125440" cy="44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lstStyle>
            <a:lvl1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  <a:def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defRPr>
            </a:lvl1pPr>
          </a:lstStyle>
          <a:p>
            <a: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</a:pPr>
            <a:fld id="{F9FB1520-95B5-4705-9E17-92068D30AD1E}" type="slidenum">
              <a: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1</a:t>
            </a:fld>
            <a:endParaRPr b="0" lang="cs-CZ" sz="10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15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16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17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18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19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Kliknutím lze upravit styl.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sldNum" idx="9"/>
          </p:nvPr>
        </p:nvSpPr>
        <p:spPr>
          <a:xfrm>
            <a:off x="6553080" y="6248520"/>
            <a:ext cx="2125440" cy="44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lstStyle>
            <a:lvl1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  <a:def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defRPr>
            </a:lvl1pPr>
          </a:lstStyle>
          <a:p>
            <a: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</a:pPr>
            <a:fld id="{A57AA228-7B7B-4096-BD86-66A0505656EA}" type="slidenum">
              <a: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1</a:t>
            </a:fld>
            <a:endParaRPr b="0" lang="cs-CZ" sz="10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3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trike="noStrike" u="none">
                <a:solidFill>
                  <a:srgbClr val="000000"/>
                </a:solidFill>
                <a:uFillTx/>
                <a:latin typeface="Arial"/>
              </a:rPr>
              <a:t>Klikněte pro úpravu formátu textu osnovy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93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Druhá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lnSpc>
                <a:spcPct val="93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Třetí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lnSpc>
                <a:spcPct val="93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Čtvrtá úroveň osnovy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lnSpc>
                <a:spcPct val="93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Pátá úroveň osnovy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lnSpc>
                <a:spcPct val="93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Šestá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lnSpc>
                <a:spcPct val="93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Sedmá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25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26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27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28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29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30" name="PlaceHolder 1"/>
          <p:cNvSpPr>
            <a:spLocks noGrp="1"/>
          </p:cNvSpPr>
          <p:nvPr>
            <p:ph type="sldNum" idx="10"/>
          </p:nvPr>
        </p:nvSpPr>
        <p:spPr>
          <a:xfrm>
            <a:off x="6553080" y="6248520"/>
            <a:ext cx="2125440" cy="44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lstStyle>
            <a:lvl1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  <a:def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defRPr>
            </a:lvl1pPr>
          </a:lstStyle>
          <a:p>
            <a: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</a:pPr>
            <a:fld id="{7910C8A8-0494-4AF2-BAE8-CA15A0663EB7}" type="slidenum">
              <a: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1</a:t>
            </a:fld>
            <a:endParaRPr b="0" lang="cs-CZ" sz="10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3000"/>
              </a:lnSpc>
              <a:buNone/>
            </a:pPr>
            <a:r>
              <a:rPr b="0" lang="en-GB" sz="4400" strike="noStrike" u="none">
                <a:solidFill>
                  <a:schemeClr val="lt1"/>
                </a:solidFill>
                <a:uFillTx/>
                <a:latin typeface="Arial"/>
              </a:rPr>
              <a:t>Klikněte pro úpravu formátu textu nadpisu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3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trike="noStrike" u="none">
                <a:solidFill>
                  <a:srgbClr val="000000"/>
                </a:solidFill>
                <a:uFillTx/>
                <a:latin typeface="Arial"/>
              </a:rPr>
              <a:t>Klikněte pro úpravu formátu textu osnovy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93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Druhá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lnSpc>
                <a:spcPct val="93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Třetí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lnSpc>
                <a:spcPct val="93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Čtvrtá úroveň osnovy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lnSpc>
                <a:spcPct val="93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Pátá úroveň osnovy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lnSpc>
                <a:spcPct val="93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Šestá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lnSpc>
                <a:spcPct val="93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Sedmá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2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34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35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36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37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38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2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Kliknutím lze upravit styl.</a:t>
            </a:r>
            <a:endParaRPr b="0" lang="en-GB" sz="20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32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Druhá úroveň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143000" indent="-228600" defTabSz="449280">
              <a:lnSpc>
                <a:spcPct val="93000"/>
              </a:lnSpc>
              <a:spcBef>
                <a:spcPts val="850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Třetí úroveň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600200" indent="-228600" defTabSz="449280">
              <a:lnSpc>
                <a:spcPct val="93000"/>
              </a:lnSpc>
              <a:spcBef>
                <a:spcPts val="575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Čtvrtá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057400" indent="-228600" defTabSz="449280">
              <a:lnSpc>
                <a:spcPct val="93000"/>
              </a:lnSpc>
              <a:spcBef>
                <a:spcPts val="289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Pátá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1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sldNum" idx="11"/>
          </p:nvPr>
        </p:nvSpPr>
        <p:spPr>
          <a:xfrm>
            <a:off x="6553080" y="6248520"/>
            <a:ext cx="2125440" cy="44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lstStyle>
            <a:lvl1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  <a:def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defRPr>
            </a:lvl1pPr>
          </a:lstStyle>
          <a:p>
            <a: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</a:pPr>
            <a:fld id="{195D72DC-4945-474A-AEC7-FF6527F1D4B4}" type="slidenum">
              <a: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1</a:t>
            </a:fld>
            <a:endParaRPr b="0" lang="cs-CZ" sz="10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2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44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45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46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47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48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2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Kliknutím lze upravit styl.</a:t>
            </a:r>
            <a:endParaRPr b="0" lang="en-GB" sz="20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3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trike="noStrike" u="none">
                <a:solidFill>
                  <a:srgbClr val="000000"/>
                </a:solidFill>
                <a:uFillTx/>
                <a:latin typeface="Arial"/>
              </a:rPr>
              <a:t>Klikněte pro úpravu formátu textu osnovy</a:t>
            </a:r>
            <a:endParaRPr b="0" lang="en-GB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93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3200" strike="noStrike" u="none">
                <a:solidFill>
                  <a:srgbClr val="000000"/>
                </a:solidFill>
                <a:uFillTx/>
                <a:latin typeface="Arial"/>
              </a:rPr>
              <a:t>Druhá úroveň</a:t>
            </a:r>
            <a:endParaRPr b="0" lang="en-GB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lnSpc>
                <a:spcPct val="93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trike="noStrike" u="none">
                <a:solidFill>
                  <a:srgbClr val="000000"/>
                </a:solidFill>
                <a:uFillTx/>
                <a:latin typeface="Arial"/>
              </a:rPr>
              <a:t>Třetí úroveň</a:t>
            </a:r>
            <a:endParaRPr b="0" lang="en-GB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lnSpc>
                <a:spcPct val="93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3200" strike="noStrike" u="none">
                <a:solidFill>
                  <a:srgbClr val="000000"/>
                </a:solidFill>
                <a:uFillTx/>
                <a:latin typeface="Arial"/>
              </a:rPr>
              <a:t>Čtvrtá úroveň osnovy</a:t>
            </a:r>
            <a:endParaRPr b="0" lang="en-GB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lnSpc>
                <a:spcPct val="93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trike="noStrike" u="none">
                <a:solidFill>
                  <a:srgbClr val="000000"/>
                </a:solidFill>
                <a:uFillTx/>
                <a:latin typeface="Arial"/>
              </a:rPr>
              <a:t>Pátá úroveň osnovy</a:t>
            </a:r>
            <a:endParaRPr b="0" lang="en-GB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lnSpc>
                <a:spcPct val="93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trike="noStrike" u="none">
                <a:solidFill>
                  <a:srgbClr val="000000"/>
                </a:solidFill>
                <a:uFillTx/>
                <a:latin typeface="Arial"/>
              </a:rPr>
              <a:t>Šestá úroveň</a:t>
            </a:r>
            <a:endParaRPr b="0" lang="en-GB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lnSpc>
                <a:spcPct val="93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trike="noStrike" u="none">
                <a:solidFill>
                  <a:srgbClr val="000000"/>
                </a:solidFill>
                <a:uFillTx/>
                <a:latin typeface="Arial"/>
              </a:rPr>
              <a:t>Sedmá úroveň</a:t>
            </a:r>
            <a:endParaRPr b="0" lang="en-GB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1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 type="sldNum" idx="12"/>
          </p:nvPr>
        </p:nvSpPr>
        <p:spPr>
          <a:xfrm>
            <a:off x="6553080" y="6248520"/>
            <a:ext cx="2125440" cy="44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lstStyle>
            <a:lvl1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  <a:def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defRPr>
            </a:lvl1pPr>
          </a:lstStyle>
          <a:p>
            <a: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</a:pPr>
            <a:fld id="{39C77B06-1FF6-491A-9656-9BBCD66A4DE3}" type="slidenum">
              <a: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1</a:t>
            </a:fld>
            <a:endParaRPr b="0" lang="cs-CZ" sz="10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1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2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3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4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5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Kliknutím lze upravit styl.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 vert="eaVer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Druhá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143000" indent="-228600" defTabSz="449280">
              <a:lnSpc>
                <a:spcPct val="93000"/>
              </a:lnSpc>
              <a:spcBef>
                <a:spcPts val="85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Třetí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600200" indent="-228600" defTabSz="449280">
              <a:lnSpc>
                <a:spcPct val="93000"/>
              </a:lnSpc>
              <a:spcBef>
                <a:spcPts val="575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Čtvrtá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057400" indent="-228600" defTabSz="449280">
              <a:lnSpc>
                <a:spcPct val="93000"/>
              </a:lnSpc>
              <a:spcBef>
                <a:spcPts val="289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Pátá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sldNum" idx="2"/>
          </p:nvPr>
        </p:nvSpPr>
        <p:spPr>
          <a:xfrm>
            <a:off x="6553080" y="6248520"/>
            <a:ext cx="2125440" cy="44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lstStyle>
            <a:lvl1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  <a:def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defRPr>
            </a:lvl1pPr>
          </a:lstStyle>
          <a:p>
            <a: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</a:pPr>
            <a:fld id="{57B34631-1578-46E0-847C-FD69F2FAEC4D}" type="slidenum">
              <a: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1</a:t>
            </a:fld>
            <a:endParaRPr b="0" lang="cs-CZ" sz="10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20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21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22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23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24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6624720" y="277920"/>
            <a:ext cx="2053800" cy="58449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 vert="eaVert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Kliknutím lze upravit styl.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277920"/>
            <a:ext cx="6014520" cy="58449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 vert="eaVer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Druhá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143000" indent="-228600" defTabSz="449280">
              <a:lnSpc>
                <a:spcPct val="93000"/>
              </a:lnSpc>
              <a:spcBef>
                <a:spcPts val="85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Třetí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600200" indent="-228600" defTabSz="449280">
              <a:lnSpc>
                <a:spcPct val="93000"/>
              </a:lnSpc>
              <a:spcBef>
                <a:spcPts val="575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Čtvrtá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057400" indent="-228600" defTabSz="449280">
              <a:lnSpc>
                <a:spcPct val="93000"/>
              </a:lnSpc>
              <a:spcBef>
                <a:spcPts val="289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Pátá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sldNum" idx="3"/>
          </p:nvPr>
        </p:nvSpPr>
        <p:spPr>
          <a:xfrm>
            <a:off x="6553080" y="6248520"/>
            <a:ext cx="2125440" cy="44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lstStyle>
            <a:lvl1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  <a:def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defRPr>
            </a:lvl1pPr>
          </a:lstStyle>
          <a:p>
            <a: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</a:pPr>
            <a:fld id="{A61AB315-A598-4064-8497-215521E43FCC}" type="slidenum">
              <a: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1</a:t>
            </a:fld>
            <a:endParaRPr b="0" lang="cs-CZ" sz="10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29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0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1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2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3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Kliknutím lze upravit styl.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sldNum" idx="4"/>
          </p:nvPr>
        </p:nvSpPr>
        <p:spPr>
          <a:xfrm>
            <a:off x="6553080" y="6248520"/>
            <a:ext cx="2125440" cy="44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lstStyle>
            <a:lvl1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  <a:def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defRPr>
            </a:lvl1pPr>
          </a:lstStyle>
          <a:p>
            <a: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</a:pPr>
            <a:fld id="{94682B7D-4D89-4970-8F41-EA8843F90EF6}" type="slidenum">
              <a: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1</a:t>
            </a:fld>
            <a:endParaRPr b="0" lang="cs-CZ" sz="10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3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trike="noStrike" u="none">
                <a:solidFill>
                  <a:srgbClr val="000000"/>
                </a:solidFill>
                <a:uFillTx/>
                <a:latin typeface="Arial"/>
              </a:rPr>
              <a:t>Klikněte pro úpravu formátu textu osnovy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93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Druhá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lnSpc>
                <a:spcPct val="93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Třetí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lnSpc>
                <a:spcPct val="93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Čtvrtá úroveň osnovy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lnSpc>
                <a:spcPct val="93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Pátá úroveň osnovy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lnSpc>
                <a:spcPct val="93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Šestá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lnSpc>
                <a:spcPct val="93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</a:rPr>
              <a:t>Sedmá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8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9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40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41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42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81000"/>
            <a:ext cx="8229240" cy="1248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Klepnutím lze upravit styl předlohy nadpisů.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457200" y="1614600"/>
            <a:ext cx="8229240" cy="2328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Klepnutím lze upravit styly předlohy textu.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Druhá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143000" indent="-228600" defTabSz="449280">
              <a:lnSpc>
                <a:spcPct val="93000"/>
              </a:lnSpc>
              <a:spcBef>
                <a:spcPts val="85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Třetí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600200" indent="-228600" defTabSz="449280">
              <a:lnSpc>
                <a:spcPct val="93000"/>
              </a:lnSpc>
              <a:spcBef>
                <a:spcPts val="575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Čtvrtá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057400" indent="-228600" defTabSz="449280">
              <a:lnSpc>
                <a:spcPct val="93000"/>
              </a:lnSpc>
              <a:spcBef>
                <a:spcPts val="289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Pátá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457200" y="4095720"/>
            <a:ext cx="8229240" cy="2329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Klepnutím lze upravit styly předlohy textu.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Druhá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143000" indent="-228600" defTabSz="449280">
              <a:lnSpc>
                <a:spcPct val="93000"/>
              </a:lnSpc>
              <a:spcBef>
                <a:spcPts val="85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Třetí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600200" indent="-228600" defTabSz="449280">
              <a:lnSpc>
                <a:spcPct val="93000"/>
              </a:lnSpc>
              <a:spcBef>
                <a:spcPts val="575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Čtvrtá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057400" indent="-228600" defTabSz="449280">
              <a:lnSpc>
                <a:spcPct val="93000"/>
              </a:lnSpc>
              <a:spcBef>
                <a:spcPts val="289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Pátá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50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51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52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53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54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81000"/>
            <a:ext cx="8229240" cy="1248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Klepnutím lze upravit styl předlohy nadpisů.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14600"/>
            <a:ext cx="403812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Klepnutím lze upravit styly předlohy textu.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Druhá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143000" indent="-228600" defTabSz="449280">
              <a:lnSpc>
                <a:spcPct val="93000"/>
              </a:lnSpc>
              <a:spcBef>
                <a:spcPts val="85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Třetí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600200" indent="-228600" defTabSz="449280">
              <a:lnSpc>
                <a:spcPct val="93000"/>
              </a:lnSpc>
              <a:spcBef>
                <a:spcPts val="575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Čtvrtá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057400" indent="-228600" defTabSz="449280">
              <a:lnSpc>
                <a:spcPct val="93000"/>
              </a:lnSpc>
              <a:spcBef>
                <a:spcPts val="289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Pátá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48320" y="1614600"/>
            <a:ext cx="403812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Klepnutím lze upravit styly předlohy textu.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Druhá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143000" indent="-228600" defTabSz="449280">
              <a:lnSpc>
                <a:spcPct val="93000"/>
              </a:lnSpc>
              <a:spcBef>
                <a:spcPts val="85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Třetí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600200" indent="-228600" defTabSz="449280">
              <a:lnSpc>
                <a:spcPct val="93000"/>
              </a:lnSpc>
              <a:spcBef>
                <a:spcPts val="575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Čtvrtá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057400" indent="-228600" defTabSz="449280">
              <a:lnSpc>
                <a:spcPct val="93000"/>
              </a:lnSpc>
              <a:spcBef>
                <a:spcPts val="289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Pátá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62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63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64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65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66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Kliknutím lze upravit styl.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Druhá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143000" indent="-228600" defTabSz="449280">
              <a:lnSpc>
                <a:spcPct val="93000"/>
              </a:lnSpc>
              <a:spcBef>
                <a:spcPts val="85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Třetí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600200" indent="-228600" defTabSz="449280">
              <a:lnSpc>
                <a:spcPct val="93000"/>
              </a:lnSpc>
              <a:spcBef>
                <a:spcPts val="575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Čtvrtá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057400" indent="-228600" defTabSz="449280">
              <a:lnSpc>
                <a:spcPct val="93000"/>
              </a:lnSpc>
              <a:spcBef>
                <a:spcPts val="289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Pátá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sldNum" idx="5"/>
          </p:nvPr>
        </p:nvSpPr>
        <p:spPr>
          <a:xfrm>
            <a:off x="6553080" y="6248520"/>
            <a:ext cx="2125440" cy="44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lstStyle>
            <a:lvl1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  <a:def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defRPr>
            </a:lvl1pPr>
          </a:lstStyle>
          <a:p>
            <a: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</a:pPr>
            <a:fld id="{DABE3455-C172-40CA-B963-1B18B65F74B5}" type="slidenum">
              <a: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1</a:t>
            </a:fld>
            <a:endParaRPr b="0" lang="cs-CZ" sz="10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81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82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83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84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85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4000" strike="noStrike" u="none" cap="all">
                <a:solidFill>
                  <a:srgbClr val="000000"/>
                </a:solidFill>
                <a:uFillTx/>
                <a:latin typeface="Verdana"/>
                <a:ea typeface="Microsoft YaHei"/>
              </a:rPr>
              <a:t>Kliknutím lze upravit styl.</a:t>
            </a:r>
            <a:endParaRPr b="0" lang="en-GB" sz="40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sldNum" idx="6"/>
          </p:nvPr>
        </p:nvSpPr>
        <p:spPr>
          <a:xfrm>
            <a:off x="6553080" y="6248520"/>
            <a:ext cx="2125440" cy="44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lstStyle>
            <a:lvl1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  <a:def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defRPr>
            </a:lvl1pPr>
          </a:lstStyle>
          <a:p>
            <a: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</a:pPr>
            <a:fld id="{D45F00B0-F116-4245-90C3-0CA3693575D3}" type="slidenum">
              <a: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1</a:t>
            </a:fld>
            <a:endParaRPr b="0" lang="cs-CZ" sz="10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1"/>
          <p:cNvSpPr/>
          <p:nvPr/>
        </p:nvSpPr>
        <p:spPr>
          <a:xfrm>
            <a:off x="0" y="0"/>
            <a:ext cx="228240" cy="2285640"/>
          </a:xfrm>
          <a:prstGeom prst="rect">
            <a:avLst/>
          </a:prstGeom>
          <a:solidFill>
            <a:srgbClr val="bcbcb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90" name="Line 2"/>
          <p:cNvSpPr/>
          <p:nvPr/>
        </p:nvSpPr>
        <p:spPr>
          <a:xfrm>
            <a:off x="457200" y="1447560"/>
            <a:ext cx="8076960" cy="1800"/>
          </a:xfrm>
          <a:prstGeom prst="line">
            <a:avLst/>
          </a:prstGeom>
          <a:ln cap="sq" w="1908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91" name="Rectangle 3"/>
          <p:cNvSpPr/>
          <p:nvPr/>
        </p:nvSpPr>
        <p:spPr>
          <a:xfrm>
            <a:off x="0" y="2286000"/>
            <a:ext cx="228240" cy="2285640"/>
          </a:xfrm>
          <a:prstGeom prst="rect">
            <a:avLst/>
          </a:prstGeom>
          <a:solidFill>
            <a:srgbClr val="59595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92" name="Rectangle 4"/>
          <p:cNvSpPr/>
          <p:nvPr/>
        </p:nvSpPr>
        <p:spPr>
          <a:xfrm>
            <a:off x="0" y="4572000"/>
            <a:ext cx="228240" cy="228564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93" name="Text Box 7"/>
          <p:cNvSpPr/>
          <p:nvPr/>
        </p:nvSpPr>
        <p:spPr>
          <a:xfrm>
            <a:off x="457200" y="6248520"/>
            <a:ext cx="21333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94" name="Text Box 8"/>
          <p:cNvSpPr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Kliknutím lze upravit styl.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344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Druhá úroveň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143000" indent="-228600" defTabSz="449280">
              <a:lnSpc>
                <a:spcPct val="93000"/>
              </a:lnSpc>
              <a:spcBef>
                <a:spcPts val="85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Třetí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600200" indent="-228600" defTabSz="449280">
              <a:lnSpc>
                <a:spcPct val="93000"/>
              </a:lnSpc>
              <a:spcBef>
                <a:spcPts val="575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Čtvrtá úroveň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057400" indent="-228600" defTabSz="449280">
              <a:lnSpc>
                <a:spcPct val="93000"/>
              </a:lnSpc>
              <a:spcBef>
                <a:spcPts val="289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Pátá úroveň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43280" y="1600200"/>
            <a:ext cx="403524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Kliknutím lze upravit styly předlohy textu.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Druhá úroveň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143000" indent="-228600" defTabSz="449280">
              <a:lnSpc>
                <a:spcPct val="93000"/>
              </a:lnSpc>
              <a:spcBef>
                <a:spcPts val="85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Třetí úroveň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1600200" indent="-228600" defTabSz="449280">
              <a:lnSpc>
                <a:spcPct val="93000"/>
              </a:lnSpc>
              <a:spcBef>
                <a:spcPts val="575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Čtvrtá úroveň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057400" indent="-228600" defTabSz="449280">
              <a:lnSpc>
                <a:spcPct val="93000"/>
              </a:lnSpc>
              <a:spcBef>
                <a:spcPts val="289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Pátá úroveň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sldNum" idx="7"/>
          </p:nvPr>
        </p:nvSpPr>
        <p:spPr>
          <a:xfrm>
            <a:off x="6553080" y="6248520"/>
            <a:ext cx="2125440" cy="44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lstStyle>
            <a:lvl1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  <a:def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defRPr>
            </a:lvl1pPr>
          </a:lstStyle>
          <a:p>
            <a:pPr marL="216000" indent="-210960" algn="r" defTabSz="449280">
              <a:lnSpc>
                <a:spcPct val="100000"/>
              </a:lnSpc>
              <a:buNone/>
              <a:tabLst>
                <a:tab algn="l" pos="0"/>
              </a:tabLst>
            </a:pPr>
            <a:fld id="{8AF5C1BB-901F-4D8B-AB1A-28F66D3F1A4B}" type="slidenum">
              <a:rPr b="0" lang="cs-CZ" sz="1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1</a:t>
            </a:fld>
            <a:endParaRPr b="0" lang="cs-CZ" sz="10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8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8.xml"/><Relationship Id="rId3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8.xml"/><Relationship Id="rId3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8.xml"/><Relationship Id="rId3" Type="http://schemas.openxmlformats.org/officeDocument/2006/relationships/notesSlide" Target="../notesSlides/notesSlide20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2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8.xml"/><Relationship Id="rId3" Type="http://schemas.openxmlformats.org/officeDocument/2006/relationships/notesSlide" Target="../notesSlides/notesSlide2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2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7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8.xml"/><Relationship Id="rId3" Type="http://schemas.openxmlformats.org/officeDocument/2006/relationships/notesSlide" Target="../notesSlides/notesSlide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32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3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slideLayout" Target="../slideLayouts/slideLayout7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7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jpeg"/><Relationship Id="rId3" Type="http://schemas.openxmlformats.org/officeDocument/2006/relationships/slideLayout" Target="../slideLayouts/slideLayout7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3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<Relationship Id="rId3" Type="http://schemas.openxmlformats.org/officeDocument/2006/relationships/notesSlide" Target="../notesSlides/notesSlide4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0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1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jpeg"/><Relationship Id="rId3" Type="http://schemas.openxmlformats.org/officeDocument/2006/relationships/image" Target="../media/image25.jpeg"/><Relationship Id="rId4" Type="http://schemas.openxmlformats.org/officeDocument/2006/relationships/slideLayout" Target="../slideLayouts/slideLayout7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50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7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55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image" Target="../media/image35.jpeg"/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56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image" Target="../media/image36.jpeg"/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57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image" Target="../media/image38.png"/><Relationship Id="rId3" Type="http://schemas.openxmlformats.org/officeDocument/2006/relationships/slideLayout" Target="../slideLayouts/slideLayout17.xml"/><Relationship Id="rId4" Type="http://schemas.openxmlformats.org/officeDocument/2006/relationships/notesSlide" Target="../notesSlides/notesSlide58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image" Target="../media/image40.jpeg"/><Relationship Id="rId3" Type="http://schemas.openxmlformats.org/officeDocument/2006/relationships/image" Target="../media/image41.jpeg"/><Relationship Id="rId4" Type="http://schemas.openxmlformats.org/officeDocument/2006/relationships/image" Target="../media/image42.jpeg"/><Relationship Id="rId5" Type="http://schemas.openxmlformats.org/officeDocument/2006/relationships/slideLayout" Target="../slideLayouts/slideLayout17.xml"/><Relationship Id="rId6" Type="http://schemas.openxmlformats.org/officeDocument/2006/relationships/notesSlide" Target="../notesSlides/notesSlide5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image" Target="../media/image43.wmf"/><Relationship Id="rId2" Type="http://schemas.openxmlformats.org/officeDocument/2006/relationships/image" Target="../media/image43.wmf"/><Relationship Id="rId3" Type="http://schemas.openxmlformats.org/officeDocument/2006/relationships/image" Target="../media/image43.wmf"/><Relationship Id="rId4" Type="http://schemas.openxmlformats.org/officeDocument/2006/relationships/image" Target="../media/image43.wmf"/><Relationship Id="rId5" Type="http://schemas.openxmlformats.org/officeDocument/2006/relationships/image" Target="../media/image43.wmf"/><Relationship Id="rId6" Type="http://schemas.openxmlformats.org/officeDocument/2006/relationships/image" Target="../media/image43.wmf"/><Relationship Id="rId7" Type="http://schemas.openxmlformats.org/officeDocument/2006/relationships/image" Target="../media/image43.wmf"/><Relationship Id="rId8" Type="http://schemas.openxmlformats.org/officeDocument/2006/relationships/image" Target="../media/image43.wmf"/><Relationship Id="rId9" Type="http://schemas.openxmlformats.org/officeDocument/2006/relationships/image" Target="../media/image43.wmf"/><Relationship Id="rId10" Type="http://schemas.openxmlformats.org/officeDocument/2006/relationships/image" Target="../media/image43.wmf"/><Relationship Id="rId11" Type="http://schemas.openxmlformats.org/officeDocument/2006/relationships/image" Target="../media/image43.wmf"/><Relationship Id="rId12" Type="http://schemas.openxmlformats.org/officeDocument/2006/relationships/image" Target="../media/image43.wmf"/><Relationship Id="rId13" Type="http://schemas.openxmlformats.org/officeDocument/2006/relationships/image" Target="../media/image44.png"/><Relationship Id="rId14" Type="http://schemas.openxmlformats.org/officeDocument/2006/relationships/image" Target="../media/image45.png"/><Relationship Id="rId15" Type="http://schemas.openxmlformats.org/officeDocument/2006/relationships/image" Target="../media/image46.png"/><Relationship Id="rId16" Type="http://schemas.openxmlformats.org/officeDocument/2006/relationships/image" Target="../media/image47.png"/><Relationship Id="rId17" Type="http://schemas.openxmlformats.org/officeDocument/2006/relationships/slideLayout" Target="../slideLayouts/slideLayout17.xml"/><Relationship Id="rId18" Type="http://schemas.openxmlformats.org/officeDocument/2006/relationships/notesSlide" Target="../notesSlides/notesSlide60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image" Target="../media/image49.jpeg"/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61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2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3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image" Target="../media/image50.jpeg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slideLayout" Target="../slideLayouts/slideLayout7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5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oleObject" Target="../embeddings/oleObject1.xls"/><Relationship Id="rId3" Type="http://schemas.openxmlformats.org/officeDocument/2006/relationships/image" Target="../media/image55.png"/><Relationship Id="rId4" Type="http://schemas.openxmlformats.org/officeDocument/2006/relationships/slideLayout" Target="../slideLayouts/slideLayout18.xml"/><Relationship Id="rId5" Type="http://schemas.openxmlformats.org/officeDocument/2006/relationships/notesSlide" Target="../notesSlides/notesSlide67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slideLayout" Target="../slideLayouts/slideLayout17.xml"/><Relationship Id="rId3" Type="http://schemas.openxmlformats.org/officeDocument/2006/relationships/notesSlide" Target="../notesSlides/notesSlide68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3" Type="http://schemas.openxmlformats.org/officeDocument/2006/relationships/notesSlide" Target="../notesSlides/notesSlide7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slideLayout" Target="../slideLayouts/slideLayout18.xml"/>
</Relationships>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3.xml"/>
</Relationships>
</file>

<file path=ppt/slides/_rels/slide74.xml.rels><?xml version="1.0" encoding="UTF-8"?>
<Relationships xmlns="http://schemas.openxmlformats.org/package/2006/relationships"><Relationship Id="rId1" Type="http://schemas.openxmlformats.org/officeDocument/2006/relationships/image" Target="../media/image58.jpeg"/><Relationship Id="rId2" Type="http://schemas.openxmlformats.org/officeDocument/2006/relationships/image" Target="../media/image59.jpeg"/><Relationship Id="rId3" Type="http://schemas.openxmlformats.org/officeDocument/2006/relationships/image" Target="../media/image60.png"/><Relationship Id="rId4" Type="http://schemas.openxmlformats.org/officeDocument/2006/relationships/slideLayout" Target="../slideLayouts/slideLayout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Endokrinologie</a:t>
            </a:r>
            <a:br>
              <a:rPr sz="4000"/>
            </a:br>
            <a:r>
              <a:rPr b="0" lang="cs-CZ" sz="4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Osteoporóza </a:t>
            </a:r>
            <a:endParaRPr b="0" lang="en-GB" sz="40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SUO letní semestr 2024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MUDr. Ingrid Rýznarová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Zástupný symbol pro obsah 5" descr="endokrinní system.jpg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 Box 1"/>
          <p:cNvSpPr/>
          <p:nvPr/>
        </p:nvSpPr>
        <p:spPr>
          <a:xfrm>
            <a:off x="457200" y="277920"/>
            <a:ext cx="8227800" cy="113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449280">
              <a:lnSpc>
                <a:spcPct val="101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32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Hypofýza</a:t>
            </a:r>
            <a:r>
              <a:rPr b="0" lang="cs-CZ" sz="4000" strike="noStrike" u="none">
                <a:solidFill>
                  <a:srgbClr val="ff0000"/>
                </a:solidFill>
                <a:uFillTx/>
                <a:latin typeface="Verdana"/>
                <a:ea typeface="Microsoft YaHei"/>
              </a:rPr>
              <a:t> </a:t>
            </a:r>
            <a:endParaRPr b="0" lang="cs-CZ" sz="4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1" name="Text Box 2"/>
          <p:cNvSpPr/>
          <p:nvPr/>
        </p:nvSpPr>
        <p:spPr>
          <a:xfrm>
            <a:off x="307800" y="1419120"/>
            <a:ext cx="7949880" cy="4528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6480" defTabSz="449280">
              <a:lnSpc>
                <a:spcPct val="93000"/>
              </a:lnSpc>
              <a:spcBef>
                <a:spcPts val="1426"/>
              </a:spcBef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Řídící endokrinní žláza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6480" defTabSz="449280">
              <a:lnSpc>
                <a:spcPct val="93000"/>
              </a:lnSpc>
              <a:spcBef>
                <a:spcPts val="1426"/>
              </a:spcBef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Malá žláza (1cm,jako třešeň), 0.6g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6480" defTabSz="449280">
              <a:lnSpc>
                <a:spcPct val="93000"/>
              </a:lnSpc>
              <a:spcBef>
                <a:spcPts val="1426"/>
              </a:spcBef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Spojena malou stopkou s hypothalamem 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6480" defTabSz="449280">
              <a:lnSpc>
                <a:spcPct val="93000"/>
              </a:lnSpc>
              <a:spcBef>
                <a:spcPts val="1426"/>
              </a:spcBef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Tvořena 2 laloky: 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6480" defTabSz="449280">
              <a:lnSpc>
                <a:spcPct val="93000"/>
              </a:lnSpc>
              <a:spcBef>
                <a:spcPts val="1426"/>
              </a:spcBef>
              <a:tabLst>
                <a:tab algn="l" pos="0"/>
              </a:tabLst>
            </a:pP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368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přední adenohypofýza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368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zadní neurohypofýza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2" name="AutoShape 5"/>
          <p:cNvSpPr/>
          <p:nvPr/>
        </p:nvSpPr>
        <p:spPr>
          <a:xfrm>
            <a:off x="155520" y="-13320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pic>
        <p:nvPicPr>
          <p:cNvPr id="183" name="Obrázek 2" descr=""/>
          <p:cNvPicPr/>
          <p:nvPr/>
        </p:nvPicPr>
        <p:blipFill>
          <a:blip r:embed="rId1"/>
          <a:stretch/>
        </p:blipFill>
        <p:spPr>
          <a:xfrm>
            <a:off x="4448160" y="3406680"/>
            <a:ext cx="4441320" cy="27586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 Box 1"/>
          <p:cNvSpPr/>
          <p:nvPr/>
        </p:nvSpPr>
        <p:spPr>
          <a:xfrm>
            <a:off x="323640" y="0"/>
            <a:ext cx="8227800" cy="141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449280">
              <a:lnSpc>
                <a:spcPct val="101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Hypofýza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449280">
              <a:lnSpc>
                <a:spcPct val="101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Adenohypofýza-</a:t>
            </a:r>
            <a:r>
              <a:rPr b="1" lang="cs-CZ" sz="2800" strike="noStrike" u="none">
                <a:solidFill>
                  <a:srgbClr val="c00000"/>
                </a:solidFill>
                <a:uFillTx/>
                <a:latin typeface="Verdana"/>
                <a:ea typeface="Microsoft YaHei"/>
              </a:rPr>
              <a:t>přední lalok</a:t>
            </a:r>
            <a:br>
              <a:rPr sz="2800"/>
            </a:b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5" name="Text Box 2"/>
          <p:cNvSpPr/>
          <p:nvPr/>
        </p:nvSpPr>
        <p:spPr>
          <a:xfrm>
            <a:off x="457200" y="1600200"/>
            <a:ext cx="8227800" cy="4528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343080" indent="-336600" defTabSz="449280">
              <a:lnSpc>
                <a:spcPct val="93000"/>
              </a:lnSpc>
              <a:spcBef>
                <a:spcPts val="1426"/>
              </a:spcBef>
              <a:tabLst>
                <a:tab algn="l" pos="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Hormony: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368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Tyreotropní hormon </a:t>
            </a:r>
            <a:r>
              <a:rPr b="0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TSH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368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Adrenokortikotropní hormon </a:t>
            </a:r>
            <a:r>
              <a:rPr b="0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ACTH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368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Folikuly stimulující hormon </a:t>
            </a:r>
            <a:r>
              <a:rPr b="0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FSH 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368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Luteotropní hormon –</a:t>
            </a:r>
            <a:r>
              <a:rPr b="0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LH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  <a:spcBef>
                <a:spcPts val="1426"/>
              </a:spcBef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3680" indent="-457200" defTabSz="449280">
              <a:lnSpc>
                <a:spcPct val="93000"/>
              </a:lnSpc>
              <a:spcBef>
                <a:spcPts val="1426"/>
              </a:spcBef>
              <a:buClr>
                <a:srgbClr val="ff0000"/>
              </a:buClr>
              <a:buFont typeface="Wingdings" charset="2"/>
              <a:buChar char="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Somatotropní hormon 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–</a:t>
            </a:r>
            <a:r>
              <a:rPr b="0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GH(růstový hormon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)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3680" indent="-457200" defTabSz="449280">
              <a:lnSpc>
                <a:spcPct val="93000"/>
              </a:lnSpc>
              <a:spcBef>
                <a:spcPts val="1426"/>
              </a:spcBef>
              <a:buClr>
                <a:srgbClr val="c00000"/>
              </a:buClr>
              <a:buFont typeface="Wingdings" charset="2"/>
              <a:buChar char="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Prolaktin- produkce mléka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6600" defTabSz="449280">
              <a:lnSpc>
                <a:spcPct val="93000"/>
              </a:lnSpc>
              <a:spcBef>
                <a:spcPts val="1426"/>
              </a:spcBef>
              <a:tabLst>
                <a:tab algn="l" pos="0"/>
              </a:tabLst>
            </a:pP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 Box 1"/>
          <p:cNvSpPr/>
          <p:nvPr/>
        </p:nvSpPr>
        <p:spPr>
          <a:xfrm>
            <a:off x="457200" y="277920"/>
            <a:ext cx="8229240" cy="113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87" name="Text Box 2"/>
          <p:cNvSpPr/>
          <p:nvPr/>
        </p:nvSpPr>
        <p:spPr>
          <a:xfrm>
            <a:off x="457200" y="1600200"/>
            <a:ext cx="82548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pic>
        <p:nvPicPr>
          <p:cNvPr id="188" name="Picture 3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Patologické stavy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7808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100000"/>
              </a:lnSpc>
              <a:spcBef>
                <a:spcPts val="564"/>
              </a:spcBef>
              <a:buNone/>
              <a:tabLst>
                <a:tab algn="l" pos="0"/>
              </a:tabLst>
            </a:pPr>
            <a:r>
              <a:rPr b="1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1.PORUCHY FUNKCE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920" indent="0" defTabSz="449280">
              <a:lnSpc>
                <a:spcPct val="100000"/>
              </a:lnSpc>
              <a:spcBef>
                <a:spcPts val="564"/>
              </a:spcBef>
              <a:buNone/>
              <a:tabLst>
                <a:tab algn="l" pos="0"/>
              </a:tabLst>
            </a:pPr>
            <a:r>
              <a:rPr b="1" lang="cs-CZ" sz="20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Hypofunkce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-  hypopituitarismus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i="1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Izolovaný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i="1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Komplexní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-&gt;</a:t>
            </a:r>
            <a:r>
              <a:rPr b="0" i="1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panhypopituarismus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100000"/>
              </a:lnSpc>
              <a:spcBef>
                <a:spcPts val="564"/>
              </a:spcBef>
              <a:buNone/>
              <a:tabLst>
                <a:tab algn="l" pos="0"/>
              </a:tabLst>
            </a:pPr>
            <a:r>
              <a:rPr b="1" lang="cs-CZ" sz="20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Hyperfunkce</a:t>
            </a:r>
            <a:r>
              <a:rPr b="1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100000"/>
              </a:lnSpc>
              <a:spcBef>
                <a:spcPts val="564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Cushinguv syndrom, Gigantismus,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100000"/>
              </a:lnSpc>
              <a:spcBef>
                <a:spcPts val="564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Akromegalie, Prolaktinom, Tyreotoxikoza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100000"/>
              </a:lnSpc>
              <a:spcBef>
                <a:spcPts val="564"/>
              </a:spcBef>
              <a:buNone/>
              <a:tabLst>
                <a:tab algn="l" pos="0"/>
              </a:tabLst>
            </a:pP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100000"/>
              </a:lnSpc>
              <a:spcBef>
                <a:spcPts val="564"/>
              </a:spcBef>
              <a:buNone/>
              <a:tabLst>
                <a:tab algn="l" pos="0"/>
              </a:tabLst>
            </a:pP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100000"/>
              </a:lnSpc>
              <a:spcBef>
                <a:spcPts val="564"/>
              </a:spcBef>
              <a:buNone/>
              <a:tabLst>
                <a:tab algn="l" pos="0"/>
              </a:tabLst>
            </a:pPr>
            <a:r>
              <a:rPr b="1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2.EXPANZIVNÍ PROCESY v oblasti tureckého sedla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100000"/>
              </a:lnSpc>
              <a:spcBef>
                <a:spcPts val="564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mohou mít i funkční aktivitu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100000"/>
              </a:lnSpc>
              <a:spcBef>
                <a:spcPts val="564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                         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 Box 1"/>
          <p:cNvSpPr/>
          <p:nvPr/>
        </p:nvSpPr>
        <p:spPr>
          <a:xfrm>
            <a:off x="214200" y="263520"/>
            <a:ext cx="8229240" cy="113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449280">
              <a:lnSpc>
                <a:spcPct val="100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44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Vyšetřovací postup</a:t>
            </a:r>
            <a:endParaRPr b="0" lang="cs-CZ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2" name="Text Box 2"/>
          <p:cNvSpPr/>
          <p:nvPr/>
        </p:nvSpPr>
        <p:spPr>
          <a:xfrm>
            <a:off x="457200" y="1600200"/>
            <a:ext cx="8254800" cy="4636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pPr marL="343080" indent="-334800" defTabSz="449280">
              <a:lnSpc>
                <a:spcPct val="100000"/>
              </a:lnSpc>
              <a:spcBef>
                <a:spcPts val="564"/>
              </a:spcBef>
              <a:tabLst>
                <a:tab algn="l" pos="0"/>
              </a:tabLst>
            </a:pP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4800" defTabSz="449280">
              <a:lnSpc>
                <a:spcPct val="100000"/>
              </a:lnSpc>
              <a:spcBef>
                <a:spcPts val="564"/>
              </a:spcBef>
              <a:tabLst>
                <a:tab algn="l" pos="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1.Zobrazovací metody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Wingdings" charset="2"/>
              <a:buChar char="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MR,CT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4800" defTabSz="449280">
              <a:lnSpc>
                <a:spcPct val="100000"/>
              </a:lnSpc>
              <a:spcBef>
                <a:spcPts val="564"/>
              </a:spcBef>
              <a:tabLst>
                <a:tab algn="l" pos="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2.Hormonální vyšetření: 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Wingdings" charset="2"/>
              <a:buChar char="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bazální hodnoty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Wingdings" charset="2"/>
              <a:buChar char="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stimulační testy    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Wingdings" charset="2"/>
              <a:buChar char="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inhibiční testy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4800" defTabSz="449280">
              <a:lnSpc>
                <a:spcPct val="100000"/>
              </a:lnSpc>
              <a:spcBef>
                <a:spcPts val="564"/>
              </a:spcBef>
              <a:tabLst>
                <a:tab algn="l" pos="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3.Biochemické vyšetření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4800" defTabSz="449280">
              <a:lnSpc>
                <a:spcPct val="100000"/>
              </a:lnSpc>
              <a:spcBef>
                <a:spcPts val="564"/>
              </a:spcBef>
              <a:tabLst>
                <a:tab algn="l" pos="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4.Oční vyšetření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7107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Celkově snížená funkce hypofýzy</a:t>
            </a:r>
            <a:br>
              <a:rPr sz="2800"/>
            </a:br>
            <a:r>
              <a:rPr b="1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Panhypopituriasmus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/>
          </p:nvPr>
        </p:nvSpPr>
        <p:spPr>
          <a:xfrm>
            <a:off x="457200" y="2277000"/>
            <a:ext cx="8221320" cy="38458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Postižení štítné žlázy-TSH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Nadledvin-kortizol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Gonád-FSH,LH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Růstu -STH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6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Klinický obraz poškození hypofýzy</a:t>
            </a:r>
            <a:endParaRPr b="0" lang="en-GB" sz="36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Deficit Růstového hormonu (GH)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 dětství –zpomalení až zástava růstu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 dospělosti-snížení svalové hmoty, fyzické + kardiální výkonnosti, únava,…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Deficit (LH+FSH) </a:t>
            </a: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-&gt;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Hypogonadismus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Deficit TSH-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&gt;Centrální hypothyreóza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Deficit ACTH-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&gt;Centrální hypokortikalismus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glukokortikoidy + androgeny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Deficit prolaktinu-</a:t>
            </a: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&gt;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alterace reprodukce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7800" cy="11379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b">
            <a:noAutofit/>
          </a:bodyPr>
          <a:p>
            <a:pPr indent="0" defTabSz="449280">
              <a:lnSpc>
                <a:spcPct val="100000"/>
              </a:lnSpc>
              <a:buNone/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32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Funkční poruchy mohou být i izolované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98" name="Text Box 2"/>
          <p:cNvSpPr/>
          <p:nvPr/>
        </p:nvSpPr>
        <p:spPr>
          <a:xfrm>
            <a:off x="457200" y="1600200"/>
            <a:ext cx="82548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7800" cy="45288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pPr marL="457200" indent="-457200" algn="just" defTabSz="449280">
              <a:lnSpc>
                <a:spcPct val="93000"/>
              </a:lnSpc>
              <a:spcBef>
                <a:spcPts val="1712"/>
              </a:spcBef>
              <a:spcAft>
                <a:spcPts val="289"/>
              </a:spcAft>
              <a:buClr>
                <a:srgbClr val="000000"/>
              </a:buClr>
              <a:buFont typeface="Arial"/>
              <a:buChar char="•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Centrální hyperthyreóza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449280">
              <a:lnSpc>
                <a:spcPct val="93000"/>
              </a:lnSpc>
              <a:spcBef>
                <a:spcPts val="1712"/>
              </a:spcBef>
              <a:spcAft>
                <a:spcPts val="289"/>
              </a:spcAft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nebo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algn="just" defTabSz="449280">
              <a:lnSpc>
                <a:spcPct val="93000"/>
              </a:lnSpc>
              <a:spcBef>
                <a:spcPts val="1712"/>
              </a:spcBef>
              <a:spcAft>
                <a:spcPts val="289"/>
              </a:spcAft>
              <a:buClr>
                <a:srgbClr val="000000"/>
              </a:buClr>
              <a:buFont typeface="Arial"/>
              <a:buChar char="•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Cushingův syndrom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449280">
              <a:lnSpc>
                <a:spcPct val="93000"/>
              </a:lnSpc>
              <a:spcBef>
                <a:spcPts val="1712"/>
              </a:spcBef>
              <a:spcAft>
                <a:spcPts val="289"/>
              </a:spcAft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nebo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algn="just" defTabSz="449280">
              <a:lnSpc>
                <a:spcPct val="93000"/>
              </a:lnSpc>
              <a:spcBef>
                <a:spcPts val="1712"/>
              </a:spcBef>
              <a:spcAft>
                <a:spcPts val="289"/>
              </a:spcAft>
              <a:buClr>
                <a:srgbClr val="000000"/>
              </a:buClr>
              <a:buFont typeface="Arial"/>
              <a:buChar char="•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Akromegalie 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 defTabSz="449280">
              <a:lnSpc>
                <a:spcPct val="93000"/>
              </a:lnSpc>
              <a:spcBef>
                <a:spcPts val="1712"/>
              </a:spcBef>
              <a:spcAft>
                <a:spcPts val="289"/>
              </a:spcAft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nebo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algn="just" defTabSz="449280">
              <a:lnSpc>
                <a:spcPct val="93000"/>
              </a:lnSpc>
              <a:spcBef>
                <a:spcPts val="1712"/>
              </a:spcBef>
              <a:spcAft>
                <a:spcPts val="289"/>
              </a:spcAft>
              <a:buClr>
                <a:srgbClr val="000000"/>
              </a:buClr>
              <a:buFont typeface="Arial"/>
              <a:buChar char="•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Gigantismus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4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Akromegalie a gigantismus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50684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Zdroj nadprodukce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Wingdings"/>
                <a:ea typeface="Microsoft YaHei"/>
              </a:rPr>
              <a:t>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adenom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Nadměrná koncentrace růstového hormonu (</a:t>
            </a: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GH ,STH)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Gigantismus</a:t>
            </a: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–před ukončením růstu -&gt; celkový růst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Akromegalie</a:t>
            </a: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-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po ukončení růstu -&gt;růst akrálních částí těla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ruce, nohy, čelisti, uši, nos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Organomegalie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Postižení pohybového aparátu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Kardiovaskulární onemocnění-hypertenze, ateroskleróza, kardiomyopatie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Diabetes mellitus- inzulinorezistence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Obsah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Hypothalamus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Hypofýza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Štítná žláza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Nadledvinky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Slinivka břišní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Osteoporóza a osteomalácie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Picture 1" descr=""/>
          <p:cNvPicPr/>
          <p:nvPr/>
        </p:nvPicPr>
        <p:blipFill>
          <a:blip r:embed="rId1"/>
          <a:stretch/>
        </p:blipFill>
        <p:spPr>
          <a:xfrm>
            <a:off x="196920" y="1940040"/>
            <a:ext cx="8573760" cy="3911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7800" cy="11379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Gigantismu a nanismus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7800" cy="45288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pPr indent="0" algn="ctr">
              <a:buNone/>
            </a:pPr>
            <a:endParaRPr b="0" lang="cs-CZ" sz="2800" strike="noStrike" u="none">
              <a:solidFill>
                <a:srgbClr val="000000"/>
              </a:solidFill>
              <a:uFillTx/>
              <a:latin typeface="Arial"/>
              <a:ea typeface="Microsoft YaHei"/>
            </a:endParaRPr>
          </a:p>
        </p:txBody>
      </p:sp>
      <p:pic>
        <p:nvPicPr>
          <p:cNvPr id="205" name="Picture 3" descr=""/>
          <p:cNvPicPr/>
          <p:nvPr/>
        </p:nvPicPr>
        <p:blipFill>
          <a:blip r:embed="rId1"/>
          <a:stretch/>
        </p:blipFill>
        <p:spPr>
          <a:xfrm>
            <a:off x="487440" y="1871640"/>
            <a:ext cx="4463640" cy="446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6" name="Picture 4" descr=""/>
          <p:cNvPicPr/>
          <p:nvPr/>
        </p:nvPicPr>
        <p:blipFill>
          <a:blip r:embed="rId2"/>
          <a:stretch/>
        </p:blipFill>
        <p:spPr>
          <a:xfrm>
            <a:off x="4917960" y="1703520"/>
            <a:ext cx="3578040" cy="463212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 Box 1"/>
          <p:cNvSpPr/>
          <p:nvPr/>
        </p:nvSpPr>
        <p:spPr>
          <a:xfrm>
            <a:off x="387360" y="328680"/>
            <a:ext cx="8227800" cy="113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449280">
              <a:lnSpc>
                <a:spcPct val="101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32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Hypofýza-zadní lalok</a:t>
            </a:r>
            <a:endParaRPr b="0" lang="cs-CZ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8" name="Text Box 2"/>
          <p:cNvSpPr/>
          <p:nvPr/>
        </p:nvSpPr>
        <p:spPr>
          <a:xfrm>
            <a:off x="457200" y="1600200"/>
            <a:ext cx="8227800" cy="4528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343080" indent="-336600" defTabSz="449280">
              <a:lnSpc>
                <a:spcPct val="93000"/>
              </a:lnSpc>
              <a:spcBef>
                <a:spcPts val="1426"/>
              </a:spcBef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Hormony: Oxytocin 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6600" defTabSz="449280">
              <a:lnSpc>
                <a:spcPct val="93000"/>
              </a:lnSpc>
              <a:spcBef>
                <a:spcPts val="1426"/>
              </a:spcBef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                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ADH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09" name="Picture 3" descr=""/>
          <p:cNvPicPr/>
          <p:nvPr/>
        </p:nvPicPr>
        <p:blipFill>
          <a:blip r:embed="rId1"/>
          <a:stretch/>
        </p:blipFill>
        <p:spPr>
          <a:xfrm>
            <a:off x="3924360" y="1484280"/>
            <a:ext cx="5111280" cy="52574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Diabetes insipidus centralis</a:t>
            </a:r>
            <a:endParaRPr b="0" lang="en-GB" sz="36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Nedostatečná sekrece ADH (vasopresin)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Polyurie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Polydipsie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Diagnostika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Koncentrační pokus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Léčba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Substituce desmopresinem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7800" cy="11379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4400" strike="noStrike" u="none">
                <a:solidFill>
                  <a:srgbClr val="c00000"/>
                </a:solidFill>
                <a:uFillTx/>
                <a:latin typeface="Verdana"/>
                <a:ea typeface="Microsoft YaHei"/>
              </a:rPr>
              <a:t>Štítná žláza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213" name="Picture 2" descr=""/>
          <p:cNvPicPr/>
          <p:nvPr/>
        </p:nvPicPr>
        <p:blipFill>
          <a:blip r:embed="rId1"/>
          <a:stretch/>
        </p:blipFill>
        <p:spPr>
          <a:xfrm>
            <a:off x="2355840" y="1600200"/>
            <a:ext cx="4428720" cy="45288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44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Hypothyreóza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Poruchy sekrece hormonů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(nejčastější hormonální porucha)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centrální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periferní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Hormony: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T3 trijodthyronin              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T4 thyroxin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Kalcitonin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6000" cy="11361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36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Hypothyreóza</a:t>
            </a:r>
            <a:endParaRPr b="0" lang="en-GB" sz="36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1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6000" cy="45273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Primární příčiny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Chronická autoimunní Hashimotova thyreoiditida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Stp. destrukci štítnice– operace, zevní ozáření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Vrozené defekty syntézy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Nadměrný přísun jodu-i.v. kontrast, léky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Jodový deficit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Sekundární příčiny (centrální)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  <a:tab algn="l" pos="104760"/>
                <a:tab algn="l" pos="554040"/>
                <a:tab algn="l" pos="1003320"/>
                <a:tab algn="l" pos="1452600"/>
                <a:tab algn="l" pos="1901880"/>
                <a:tab algn="l" pos="2351160"/>
                <a:tab algn="l" pos="2800440"/>
                <a:tab algn="l" pos="3249720"/>
                <a:tab algn="l" pos="3699000"/>
                <a:tab algn="l" pos="4148280"/>
                <a:tab algn="l" pos="4597560"/>
                <a:tab algn="l" pos="5046840"/>
                <a:tab algn="l" pos="5495760"/>
                <a:tab algn="l" pos="5945040"/>
                <a:tab algn="l" pos="6394320"/>
                <a:tab algn="l" pos="6843600"/>
                <a:tab algn="l" pos="7292880"/>
                <a:tab algn="l" pos="7742160"/>
                <a:tab algn="l" pos="8191440"/>
                <a:tab algn="l" pos="864072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Hypopituarismus –porucha v oblasti hypofýzy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           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32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Klinický obraz hypothyreozy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Únava, zimomřivost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Zpomalení metabolismus-vzestup hmotnosti, hypercholesterolémie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Kůže – suchá, ztluštění kůže a podkoží-&gt;ukládání glykosaminoglukanů (myxedém), suchost vlasů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GIT příznaky-zácpa, nechutenství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Kardiovaskulární příznaky-srdeční selhání, bradykardie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Neurologické – svalová slabost, zpomalené psychomotorické tempo, svalové křeče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Hlas – zhrubělý, chraplavý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0" name="Picture 3" descr=""/>
          <p:cNvPicPr/>
          <p:nvPr/>
        </p:nvPicPr>
        <p:blipFill>
          <a:blip r:embed="rId1"/>
          <a:stretch/>
        </p:blipFill>
        <p:spPr>
          <a:xfrm>
            <a:off x="5997600" y="0"/>
            <a:ext cx="3123720" cy="20602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Diagnostika a terapie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Laboratorní odběry: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TSH, fT4, fT3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Rozlišení centrální a periferní poruchy -CT, MR, 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Sonografie, scintigrafie ,cytologické vyšetření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Terapie 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Substituce hormonů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Box 1"/>
          <p:cNvSpPr/>
          <p:nvPr/>
        </p:nvSpPr>
        <p:spPr>
          <a:xfrm>
            <a:off x="457200" y="277920"/>
            <a:ext cx="8227800" cy="113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449280">
              <a:lnSpc>
                <a:spcPct val="101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0" lang="cs-CZ" sz="4400" strike="noStrike" u="none">
                <a:solidFill>
                  <a:srgbClr val="ff0000"/>
                </a:solidFill>
                <a:uFillTx/>
                <a:latin typeface="Verdana"/>
                <a:ea typeface="Microsoft YaHei"/>
              </a:rPr>
              <a:t>Hypothalamus a hypofýza</a:t>
            </a:r>
            <a:endParaRPr b="0" lang="cs-CZ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64" name="Picture 2" descr=""/>
          <p:cNvPicPr/>
          <p:nvPr/>
        </p:nvPicPr>
        <p:blipFill>
          <a:blip r:embed="rId1"/>
          <a:stretch/>
        </p:blipFill>
        <p:spPr>
          <a:xfrm>
            <a:off x="468360" y="1341360"/>
            <a:ext cx="8064000" cy="53272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7030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2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Hyperthyreosa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/>
          </p:nvPr>
        </p:nvSpPr>
        <p:spPr>
          <a:xfrm>
            <a:off x="457200" y="1052640"/>
            <a:ext cx="8221320" cy="56163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0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Primární porucha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Postižení samotné štítné žlázy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Graves-basedowova choroba-AIT(produkce protilátek proti TSH receptoru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Toxický adenom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Toxická polynodozní struma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Amiodaronem indukovaná hyperthyrosa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Tyreoiditidy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Folikulární karcinom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 </a:t>
            </a:r>
            <a:r>
              <a:rPr b="1" lang="cs-CZ" sz="20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Sekundární porucha (centrální)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postižení hypofýzy-&gt;nadměrná sekrece TSH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2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Hyperthyreosa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9240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Zvýšená sekrece a působení hormonů štítné žlázy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Klinický obraz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Hypermetabolismus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Pocení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Hubnutí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úzkost, neklid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slabost, unavitelnost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poruchy menstruačního cyklu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průjem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423720" y="260280"/>
            <a:ext cx="8226000" cy="7030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0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Hyperthyreosa-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/>
          </p:nvPr>
        </p:nvSpPr>
        <p:spPr>
          <a:xfrm>
            <a:off x="457200" y="981000"/>
            <a:ext cx="8226000" cy="51462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Oční příznaky: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Dalrymplův příznak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- retrakce očního víčka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Kocherův příznak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- upřený pohled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Graefeho příznak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- pohled dolů a chybí 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souhyb horního víčka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9" name="Picture 3" descr=""/>
          <p:cNvPicPr/>
          <p:nvPr/>
        </p:nvPicPr>
        <p:blipFill>
          <a:blip r:embed="rId1"/>
          <a:stretch/>
        </p:blipFill>
        <p:spPr>
          <a:xfrm>
            <a:off x="71280" y="3573360"/>
            <a:ext cx="3895200" cy="2931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0" name="Picture 4" descr=""/>
          <p:cNvPicPr/>
          <p:nvPr/>
        </p:nvPicPr>
        <p:blipFill>
          <a:blip r:embed="rId2"/>
          <a:stretch/>
        </p:blipFill>
        <p:spPr>
          <a:xfrm>
            <a:off x="9325080" y="1197000"/>
            <a:ext cx="4149360" cy="3095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1" name="Obrázek 1" descr=""/>
          <p:cNvPicPr/>
          <p:nvPr/>
        </p:nvPicPr>
        <p:blipFill>
          <a:blip r:embed="rId3"/>
          <a:stretch/>
        </p:blipFill>
        <p:spPr>
          <a:xfrm>
            <a:off x="3951360" y="3824280"/>
            <a:ext cx="5157360" cy="242856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7800" cy="11379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0" lang="cs-CZ" sz="4400" strike="noStrike" u="none">
                <a:solidFill>
                  <a:srgbClr val="c00000"/>
                </a:solidFill>
                <a:uFillTx/>
                <a:latin typeface="Verdana"/>
                <a:ea typeface="Microsoft YaHei"/>
              </a:rPr>
              <a:t>Hyperthyreosa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233" name="Picture 2" descr=""/>
          <p:cNvPicPr/>
          <p:nvPr/>
        </p:nvPicPr>
        <p:blipFill>
          <a:blip r:embed="rId1"/>
          <a:stretch/>
        </p:blipFill>
        <p:spPr>
          <a:xfrm>
            <a:off x="1569960" y="1600200"/>
            <a:ext cx="6001920" cy="45288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c00000"/>
                </a:solidFill>
                <a:uFillTx/>
                <a:latin typeface="Verdana"/>
                <a:ea typeface="Microsoft YaHei"/>
              </a:rPr>
              <a:t>Hyperthyreosa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3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Léčba: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Tyreostatika-blokují biosyntézu hormonů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	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Tyrozol, Favistan, Propycil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Operace-tyreoidektomie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Radioaktivní jód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Struma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237" name="Picture 4" descr=""/>
          <p:cNvPicPr/>
          <p:nvPr/>
        </p:nvPicPr>
        <p:blipFill>
          <a:blip r:embed="rId1"/>
          <a:stretch/>
        </p:blipFill>
        <p:spPr>
          <a:xfrm>
            <a:off x="826920" y="1595520"/>
            <a:ext cx="2476080" cy="184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8" name="Picture 2" descr="Struma (medicína) – Wikipedie"/>
          <p:cNvPicPr/>
          <p:nvPr/>
        </p:nvPicPr>
        <p:blipFill>
          <a:blip r:embed="rId2"/>
          <a:stretch/>
        </p:blipFill>
        <p:spPr>
          <a:xfrm>
            <a:off x="6084720" y="127080"/>
            <a:ext cx="2773080" cy="3315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9" name="Picture 4" descr="Chronický zánět štítné žlázy (tyreoiditida), Hashimotova struma - příznaky,  projevy, symptomy - Příznaky a projevy nemocí"/>
          <p:cNvPicPr/>
          <p:nvPr/>
        </p:nvPicPr>
        <p:blipFill>
          <a:blip r:embed="rId3"/>
          <a:stretch/>
        </p:blipFill>
        <p:spPr>
          <a:xfrm>
            <a:off x="1692360" y="3695760"/>
            <a:ext cx="6424200" cy="31618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6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Příštítná tělíska</a:t>
            </a:r>
            <a:endParaRPr b="0" lang="en-GB" sz="36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Na zadní straně štítné žlázy -2 nahoře+ 2 dole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Produkce </a:t>
            </a: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parathormonu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Zvyšuje hladinu Ca v krvi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Stimuluje osteoklasty –uvolňuje Ca z kostí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 ledvinách zvyšuje reabsorpci Ca 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42" name="Picture 2" descr=""/>
          <p:cNvPicPr/>
          <p:nvPr/>
        </p:nvPicPr>
        <p:blipFill>
          <a:blip r:embed="rId1"/>
          <a:stretch/>
        </p:blipFill>
        <p:spPr>
          <a:xfrm>
            <a:off x="5548320" y="30240"/>
            <a:ext cx="3406320" cy="23666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1320" cy="1409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br>
              <a:rPr sz="3200"/>
            </a:br>
            <a:br>
              <a:rPr sz="3200"/>
            </a:br>
            <a:br>
              <a:rPr sz="3200"/>
            </a:br>
            <a:r>
              <a:rPr b="1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Příštítná tělíska-zvýšená funkce</a:t>
            </a:r>
            <a:br>
              <a:rPr sz="2800"/>
            </a:br>
            <a:r>
              <a:rPr b="1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primární hyperparathyreoza</a:t>
            </a:r>
            <a:br>
              <a:rPr sz="2800"/>
            </a:b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395280" y="1541520"/>
            <a:ext cx="8221320" cy="49255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Klinické příznaky:   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Osteoporóza 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Nefrolithiaza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Peptický vřed                               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Akutní pankreatitida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Hypertenze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Poruchy srdečního rytmu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Psychické a nervosvalové příznaky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Diagnostika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Laboratorní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Vysoká sérová koncentrace PTH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Vysoká kalcemie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Sonografie, CT, MR, scintigrafie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47" name="Picture 2" descr=""/>
          <p:cNvPicPr/>
          <p:nvPr/>
        </p:nvPicPr>
        <p:blipFill>
          <a:blip r:embed="rId1"/>
          <a:stretch/>
        </p:blipFill>
        <p:spPr>
          <a:xfrm>
            <a:off x="2484360" y="3699000"/>
            <a:ext cx="3952440" cy="2903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8" name="Picture 2" descr="ÚNM"/>
          <p:cNvPicPr/>
          <p:nvPr/>
        </p:nvPicPr>
        <p:blipFill>
          <a:blip r:embed="rId2"/>
          <a:stretch/>
        </p:blipFill>
        <p:spPr>
          <a:xfrm>
            <a:off x="5168880" y="189000"/>
            <a:ext cx="3960360" cy="186192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6000" cy="11361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4400" strike="noStrike" u="none">
                <a:solidFill>
                  <a:srgbClr val="ff0000"/>
                </a:solidFill>
                <a:uFillTx/>
                <a:latin typeface="Verdana"/>
                <a:ea typeface="Microsoft YaHei"/>
              </a:rPr>
              <a:t>Nadledviny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250" name="Picture 2" descr=""/>
          <p:cNvPicPr/>
          <p:nvPr/>
        </p:nvPicPr>
        <p:blipFill>
          <a:blip r:embed="rId1"/>
          <a:stretch/>
        </p:blipFill>
        <p:spPr>
          <a:xfrm>
            <a:off x="1041480" y="1600200"/>
            <a:ext cx="7054560" cy="452736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1" descr=""/>
          <p:cNvPicPr/>
          <p:nvPr/>
        </p:nvPicPr>
        <p:blipFill>
          <a:blip r:embed="rId1"/>
          <a:stretch/>
        </p:blipFill>
        <p:spPr>
          <a:xfrm>
            <a:off x="1571040" y="1007640"/>
            <a:ext cx="5880960" cy="4941000"/>
          </a:xfrm>
          <a:prstGeom prst="rect">
            <a:avLst/>
          </a:prstGeom>
          <a:solidFill>
            <a:srgbClr val="c00000"/>
          </a:solidFill>
          <a:ln cap="sq" w="9360">
            <a:solidFill>
              <a:srgbClr val="ff0000"/>
            </a:solidFill>
            <a:miter/>
          </a:ln>
        </p:spPr>
      </p:pic>
      <p:sp>
        <p:nvSpPr>
          <p:cNvPr id="166" name="Oval 2"/>
          <p:cNvSpPr/>
          <p:nvPr/>
        </p:nvSpPr>
        <p:spPr>
          <a:xfrm>
            <a:off x="3914640" y="2708280"/>
            <a:ext cx="914040" cy="914040"/>
          </a:xfrm>
          <a:prstGeom prst="ellipse">
            <a:avLst/>
          </a:prstGeom>
          <a:noFill/>
          <a:ln cap="sq" w="936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6000" cy="11361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36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Stavba nadledvin- kúra nadledvin</a:t>
            </a:r>
            <a:endParaRPr b="0" lang="en-GB" sz="36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5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6000" cy="52574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6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Kůra nadledvin</a:t>
            </a:r>
            <a:endParaRPr b="0" lang="en-GB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Řízena hypofýzou-&gt;ACTH</a:t>
            </a:r>
            <a:r>
              <a:rPr b="0" lang="cs-CZ" sz="2600" strike="noStrike" u="none">
                <a:solidFill>
                  <a:srgbClr val="000000"/>
                </a:solidFill>
                <a:uFillTx/>
                <a:latin typeface="Wingdings"/>
                <a:ea typeface="Microsoft YaHei"/>
              </a:rPr>
              <a:t></a:t>
            </a:r>
            <a:r>
              <a:rPr b="0" lang="cs-CZ" sz="2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kortizol</a:t>
            </a:r>
            <a:endParaRPr b="0" lang="en-GB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Produkuje:</a:t>
            </a:r>
            <a:endParaRPr b="0" lang="en-GB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1880" indent="-457200" defTabSz="449280">
              <a:lnSpc>
                <a:spcPct val="93000"/>
              </a:lnSpc>
              <a:spcBef>
                <a:spcPts val="1426"/>
              </a:spcBef>
              <a:buClr>
                <a:srgbClr val="c00000"/>
              </a:buClr>
              <a:buFont typeface="Arial"/>
              <a:buChar char="•"/>
              <a:tabLst>
                <a:tab algn="l" pos="34308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26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Kortizol</a:t>
            </a:r>
            <a:r>
              <a:rPr b="0" lang="cs-CZ" sz="26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-</a:t>
            </a:r>
            <a:r>
              <a:rPr b="0" lang="cs-CZ" sz="2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připravuje organismus na zátěž, zvyšuje glukosy, má protizánětlivý efekt</a:t>
            </a:r>
            <a:endParaRPr b="0" lang="en-GB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1880" indent="-457200" defTabSz="449280">
              <a:lnSpc>
                <a:spcPct val="93000"/>
              </a:lnSpc>
              <a:spcBef>
                <a:spcPts val="1426"/>
              </a:spcBef>
              <a:buClr>
                <a:srgbClr val="c00000"/>
              </a:buClr>
              <a:buFont typeface="Arial"/>
              <a:buChar char="•"/>
              <a:tabLst>
                <a:tab algn="l" pos="34308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26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Androgeny</a:t>
            </a:r>
            <a:endParaRPr b="0" lang="en-GB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1880" indent="-457200" defTabSz="449280">
              <a:lnSpc>
                <a:spcPct val="93000"/>
              </a:lnSpc>
              <a:spcBef>
                <a:spcPts val="1426"/>
              </a:spcBef>
              <a:buClr>
                <a:srgbClr val="c00000"/>
              </a:buClr>
              <a:buFont typeface="Arial"/>
              <a:buChar char="•"/>
              <a:tabLst>
                <a:tab algn="l" pos="34308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26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Aldosteron</a:t>
            </a:r>
            <a:r>
              <a:rPr b="0" lang="cs-CZ" sz="2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- reguluje  hospodaření s Na</a:t>
            </a:r>
            <a:endParaRPr b="0" lang="en-GB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Při </a:t>
            </a:r>
            <a:r>
              <a:rPr b="1" lang="cs-CZ" sz="2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přebytku</a:t>
            </a:r>
            <a:r>
              <a:rPr b="0" lang="cs-CZ" sz="2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nastává Cushingův syndrom (tloustnutí v obličeji a břiše, hypertense)</a:t>
            </a:r>
            <a:endParaRPr b="0" lang="en-GB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Při </a:t>
            </a:r>
            <a:r>
              <a:rPr b="1" lang="cs-CZ" sz="2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nedostatku</a:t>
            </a:r>
            <a:r>
              <a:rPr b="0" lang="cs-CZ" sz="2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hypotenze, celková adynamie</a:t>
            </a:r>
            <a:endParaRPr b="0" lang="en-GB" sz="2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360360" y="360360"/>
            <a:ext cx="8226000" cy="11361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0" lang="cs-CZ" sz="36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Stavba nadledvin-dřeň nadledvin</a:t>
            </a:r>
            <a:endParaRPr b="0" lang="en-GB" sz="36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5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6000" cy="45273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Dřeň  nadledvin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ff3333"/>
                </a:solidFill>
                <a:uFillTx/>
                <a:latin typeface="Arial"/>
                <a:ea typeface="Microsoft YaHei"/>
              </a:rPr>
              <a:t>Adrenalin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připravuje na zátěž :  zvyšuje srdeční frekvenci, systolický tlak,  stažlivost, vazodilataci ve svalech, vazokonstrikci v kůži, uvolňuje svaly dýchací soustavy,  zvyšuje hladinu krevní glukózy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804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ff3333"/>
                </a:solidFill>
                <a:uFillTx/>
                <a:latin typeface="Arial"/>
                <a:ea typeface="Microsoft YaHei"/>
              </a:rPr>
              <a:t>Noradrenalin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– vazokonstrikce, zvýšení diastolického tlaku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2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Onemocnění  nadledvin</a:t>
            </a:r>
            <a:br>
              <a:rPr sz="3200"/>
            </a:b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Onemocnění kůry nadledvin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Hypokortikální insuficience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Cushingův syndrom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Primární hyperaldosteronismus a Connův syndrom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Onemocnění dřeně nadledvin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Feochromocytom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468360" y="189000"/>
            <a:ext cx="8221320" cy="980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2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Onemocnění kůry nadledvin</a:t>
            </a:r>
            <a:br>
              <a:rPr sz="3200"/>
            </a:br>
            <a:r>
              <a:rPr b="1" lang="cs-CZ" sz="32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snížená sekrece kortizolu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/>
          </p:nvPr>
        </p:nvSpPr>
        <p:spPr>
          <a:xfrm>
            <a:off x="457200" y="1628640"/>
            <a:ext cx="8221320" cy="52290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Primárně postižení nadledvin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Wingdings"/>
                <a:ea typeface="Microsoft YaHei"/>
              </a:rPr>
              <a:t>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Addisonova choroba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Příčina: autoimunní proces, metastatické postižení, hemorhagie, infekce, hemochromatóza, amyloidóza, poléková insuficience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Sekundárně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Wingdings"/>
                <a:ea typeface="Microsoft YaHei"/>
              </a:rPr>
              <a:t>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onemocnění hypothalamo-hypofyzárního systém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Příčina: cysty, tumory, záněty, cévní postižení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7030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2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Hypokortikalismus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60" name="PlaceHolder 2"/>
          <p:cNvSpPr>
            <a:spLocks noGrp="1"/>
          </p:cNvSpPr>
          <p:nvPr>
            <p:ph/>
          </p:nvPr>
        </p:nvSpPr>
        <p:spPr>
          <a:xfrm>
            <a:off x="457200" y="981000"/>
            <a:ext cx="8221320" cy="5876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Klinický obraz: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Slabost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únavnost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anorexie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Hubnutí, bolesti břicha, průjem,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myalgie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hypotenze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Hypoglykemie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Hyperpigmentace u primárního postižení, zvýšení POMC,ACTH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title"/>
          </p:nvPr>
        </p:nvSpPr>
        <p:spPr>
          <a:xfrm>
            <a:off x="388800" y="324000"/>
            <a:ext cx="8221320" cy="9075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br>
              <a:rPr sz="4400"/>
            </a:br>
            <a:br>
              <a:rPr sz="4400"/>
            </a:br>
            <a:br>
              <a:rPr sz="4400"/>
            </a:br>
            <a:br>
              <a:rPr sz="4400"/>
            </a:br>
            <a:br>
              <a:rPr sz="4400"/>
            </a:br>
            <a:br>
              <a:rPr sz="4400"/>
            </a:br>
            <a:br>
              <a:rPr sz="4400"/>
            </a:b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	</a:t>
            </a:r>
            <a:br>
              <a:rPr sz="4400"/>
            </a:br>
            <a:r>
              <a:rPr b="0" lang="cs-CZ" sz="32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Hyperpigmentace</a:t>
            </a:r>
            <a:br>
              <a:rPr sz="3200"/>
            </a:b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262" name="Picture 2" descr=""/>
          <p:cNvPicPr/>
          <p:nvPr/>
        </p:nvPicPr>
        <p:blipFill>
          <a:blip r:embed="rId1"/>
          <a:stretch/>
        </p:blipFill>
        <p:spPr>
          <a:xfrm>
            <a:off x="2149560" y="4005360"/>
            <a:ext cx="3782520" cy="251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3" name="AutoShape 4"/>
          <p:cNvSpPr/>
          <p:nvPr/>
        </p:nvSpPr>
        <p:spPr>
          <a:xfrm>
            <a:off x="155520" y="-13320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264" name="AutoShape 6"/>
          <p:cNvSpPr/>
          <p:nvPr/>
        </p:nvSpPr>
        <p:spPr>
          <a:xfrm>
            <a:off x="307800" y="1908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265" name="AutoShape 8"/>
          <p:cNvSpPr/>
          <p:nvPr/>
        </p:nvSpPr>
        <p:spPr>
          <a:xfrm>
            <a:off x="460440" y="171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pic>
        <p:nvPicPr>
          <p:cNvPr id="266" name="Picture 10" descr="Diagnostika a diferenciální diagnostika hypokortikalizmu"/>
          <p:cNvPicPr/>
          <p:nvPr/>
        </p:nvPicPr>
        <p:blipFill>
          <a:blip r:embed="rId2"/>
          <a:stretch/>
        </p:blipFill>
        <p:spPr>
          <a:xfrm>
            <a:off x="612720" y="1052640"/>
            <a:ext cx="3166560" cy="2592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7" name="Picture 12" descr="Vyšetření kůže | Interní propedeutika.cz 2.0"/>
          <p:cNvPicPr/>
          <p:nvPr/>
        </p:nvPicPr>
        <p:blipFill>
          <a:blip r:embed="rId3"/>
          <a:stretch/>
        </p:blipFill>
        <p:spPr>
          <a:xfrm>
            <a:off x="4500720" y="476280"/>
            <a:ext cx="4401720" cy="33192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32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Akutní hypokortikální nedostatečnost –Addisonská krize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6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8528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Život ohrožující stav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akutní krvácení do nadledvin-meningokoková sepse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Chronická insuficience při akutním onemocnění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Vyšetření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Sérová hladiny kortizolu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Stimulační test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ACTH test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Stanovení ACTH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2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Hypokortikální nedostatečnot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Terapie: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Substituce glukokortikoidů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Hydrokortizon 10-30 mg p.o., Hydrokortizon 300-400mg iv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Fludrikortizon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2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Cushingův syndrom a Cushingova choroba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73" name="PlaceHolder 2"/>
          <p:cNvSpPr>
            <a:spLocks noGrp="1"/>
          </p:cNvSpPr>
          <p:nvPr>
            <p:ph/>
          </p:nvPr>
        </p:nvSpPr>
        <p:spPr>
          <a:xfrm>
            <a:off x="395280" y="162864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Cushingův syndrom 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dlouhodobé  vysoké hladiny kortizolu v cirkulaci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Cushingova choroba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Cushingův syndrom v důsledku nadměrné tvorby ACTH adenomem hypofýzy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2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Cushingův syndrom a Cushingova choroba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7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Nadbytek kortizolu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Centrální obezita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Tenká kůže a strie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Kožní infekce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Hematomy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Svalová atrofie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Hypertenze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Cukrovka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Osteoporóza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76" name="Obrázek 3" descr=""/>
          <p:cNvPicPr/>
          <p:nvPr/>
        </p:nvPicPr>
        <p:blipFill>
          <a:blip r:embed="rId1"/>
          <a:stretch/>
        </p:blipFill>
        <p:spPr>
          <a:xfrm>
            <a:off x="4595760" y="1557360"/>
            <a:ext cx="3528720" cy="53002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 Box 1"/>
          <p:cNvSpPr/>
          <p:nvPr/>
        </p:nvSpPr>
        <p:spPr>
          <a:xfrm>
            <a:off x="457200" y="277920"/>
            <a:ext cx="8229240" cy="113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449280">
              <a:lnSpc>
                <a:spcPct val="100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44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Funkce hypothalamu</a:t>
            </a:r>
            <a:endParaRPr b="0" lang="cs-CZ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8" name="Text Box 2"/>
          <p:cNvSpPr/>
          <p:nvPr/>
        </p:nvSpPr>
        <p:spPr>
          <a:xfrm>
            <a:off x="457200" y="1417680"/>
            <a:ext cx="8254800" cy="532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pPr marL="7920" defTabSz="449280">
              <a:lnSpc>
                <a:spcPct val="93000"/>
              </a:lnSpc>
              <a:tabLst>
                <a:tab algn="l" pos="0"/>
              </a:tabLst>
            </a:pPr>
            <a:r>
              <a:rPr b="1" lang="cs-CZ" sz="24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Tvorba hormonů: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93000"/>
              </a:lnSpc>
              <a:buClr>
                <a:srgbClr val="ff0000"/>
              </a:buClr>
              <a:buFont typeface="Wingdings" charset="2"/>
              <a:buChar char="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Antidiuretický hormon 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(vasopresin, ADH) 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93000"/>
              </a:lnSpc>
              <a:buClr>
                <a:srgbClr val="ff0000"/>
              </a:buClr>
              <a:buFont typeface="Wingdings" charset="2"/>
              <a:buChar char="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Oxytocin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4800" defTabSz="449280">
              <a:lnSpc>
                <a:spcPct val="93000"/>
              </a:lnSpc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 neurosekrečních drahách dopravovány do neurohypofýzy -&gt; vyplavovány do krve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4800" defTabSz="449280">
              <a:lnSpc>
                <a:spcPct val="93000"/>
              </a:lnSpc>
              <a:tabLst>
                <a:tab algn="l" pos="0"/>
              </a:tabLst>
            </a:pP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920" defTabSz="449280">
              <a:lnSpc>
                <a:spcPct val="93000"/>
              </a:lnSpc>
              <a:tabLst>
                <a:tab algn="l" pos="0"/>
              </a:tabLst>
            </a:pPr>
            <a:r>
              <a:rPr b="1" lang="cs-CZ" sz="24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Uvolňuje: 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93000"/>
              </a:lnSpc>
              <a:buClr>
                <a:srgbClr val="ff0000"/>
              </a:buClr>
              <a:buFont typeface="Wingdings" charset="2"/>
              <a:buChar char="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hypofýzotropní hormony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(řídí činnost adenohypofýzy)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4800" defTabSz="449280">
              <a:lnSpc>
                <a:spcPct val="93000"/>
              </a:lnSpc>
              <a:tabLst>
                <a:tab algn="l" pos="0"/>
              </a:tabLst>
            </a:pP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920" defTabSz="449280">
              <a:lnSpc>
                <a:spcPct val="93000"/>
              </a:lnSpc>
              <a:tabLst>
                <a:tab algn="l" pos="0"/>
              </a:tabLst>
            </a:pPr>
            <a:r>
              <a:rPr b="1" lang="cs-CZ" sz="24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Dále řídí: 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93000"/>
              </a:lnSpc>
              <a:buClr>
                <a:srgbClr val="000000"/>
              </a:buClr>
              <a:buFont typeface="Wingdings" charset="2"/>
              <a:buChar char="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pocity hladu, žízně, termoregulaci, kontrola emocí, sexuální aktivita, porucha spánku, sfinkterové poruchy, pocení ….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ext Box 1"/>
          <p:cNvSpPr/>
          <p:nvPr/>
        </p:nvSpPr>
        <p:spPr>
          <a:xfrm>
            <a:off x="457200" y="277920"/>
            <a:ext cx="8229240" cy="113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278" name="Text Box 2"/>
          <p:cNvSpPr/>
          <p:nvPr/>
        </p:nvSpPr>
        <p:spPr>
          <a:xfrm>
            <a:off x="457200" y="1600200"/>
            <a:ext cx="82548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pic>
        <p:nvPicPr>
          <p:cNvPr id="279" name="Picture 3" descr=""/>
          <p:cNvPicPr/>
          <p:nvPr/>
        </p:nvPicPr>
        <p:blipFill>
          <a:blip r:embed="rId1"/>
          <a:stretch/>
        </p:blipFill>
        <p:spPr>
          <a:xfrm>
            <a:off x="1243080" y="1663560"/>
            <a:ext cx="3220560" cy="4527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6000" cy="11361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0" lang="cs-CZ" sz="32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Cushingův syndrom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281" name="Picture 5" descr=""/>
          <p:cNvPicPr/>
          <p:nvPr/>
        </p:nvPicPr>
        <p:blipFill>
          <a:blip r:embed="rId2"/>
          <a:stretch/>
        </p:blipFill>
        <p:spPr>
          <a:xfrm>
            <a:off x="4786200" y="2376360"/>
            <a:ext cx="4247640" cy="32396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2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Primární hyperaldosteronismus a Connův syndrom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Autonomní nadprodukce aldosteronu v kůře nadledvin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Connův syndrom- primární hyperaldosteronismus nadprodukce aldosteronu adenomem kůry nadledvin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Sekundární hypertenze, hypokalemie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6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Dřeň nadledvin- Feochromocytom</a:t>
            </a:r>
            <a:endParaRPr b="0" lang="en-GB" sz="36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8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9240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Nádor z chromafinní tkáně sympatiku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Nadprodukce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Noradrenalinu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Adrenalinu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Dopaminu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Klinika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Změny TK, hypertenzní krize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Bolest hlavy, pocení, arytmie, zblednutí, zarudnutí,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Bolest na hrudi, DM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32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Dřeň nadledvin - Feochromocytom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Diagnostika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Stanovení metanefrinů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normetanefrinů v séru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Terapie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Adrenalektomie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Extirpace extraadrenálně uloženého tumoru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Farmakologická příprava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88" name="Picture 4" descr=""/>
          <p:cNvPicPr/>
          <p:nvPr/>
        </p:nvPicPr>
        <p:blipFill>
          <a:blip r:embed="rId1"/>
          <a:stretch/>
        </p:blipFill>
        <p:spPr>
          <a:xfrm>
            <a:off x="4309920" y="1628640"/>
            <a:ext cx="4608000" cy="34556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Osteoporóza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PlaceHolder 1"/>
          <p:cNvSpPr>
            <a:spLocks noGrp="1"/>
          </p:cNvSpPr>
          <p:nvPr>
            <p:ph/>
          </p:nvPr>
        </p:nvSpPr>
        <p:spPr>
          <a:xfrm>
            <a:off x="457200" y="1614600"/>
            <a:ext cx="8229240" cy="2328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en-GB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Skelet je dynamický orgán, který se skládá z více než 200 samostatných kostí, které mají mechanickou, ochrannou a metabolickou funkci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629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Skládá se ze dvou druhů kostí:</a:t>
            </a:r>
            <a:r>
              <a:rPr b="0" lang="en-GB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1" lang="en-GB" sz="1600" strike="noStrike" u="none">
                <a:solidFill>
                  <a:schemeClr val="dk2"/>
                </a:solidFill>
                <a:uFillTx/>
                <a:latin typeface="Arial"/>
                <a:ea typeface="Microsoft YaHei"/>
              </a:rPr>
              <a:t>Kortikální kost</a:t>
            </a:r>
            <a:r>
              <a:rPr b="0" lang="en-GB" sz="1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: </a:t>
            </a:r>
            <a:r>
              <a:rPr b="0" lang="cs-CZ" sz="1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zevní hutný obal (~80 % celkové hmoty skeletu)</a:t>
            </a:r>
            <a:endParaRPr b="0" lang="en-GB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1" lang="en-GB" sz="1600" strike="noStrike" u="none">
                <a:solidFill>
                  <a:schemeClr val="dk2"/>
                </a:solidFill>
                <a:uFillTx/>
                <a:latin typeface="Arial"/>
                <a:ea typeface="Microsoft YaHei"/>
              </a:rPr>
              <a:t>Trabekulární kost</a:t>
            </a:r>
            <a:r>
              <a:rPr b="0" lang="en-GB" sz="1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: systém propojených trámců uvnitř kortikálního obalu (~20</a:t>
            </a:r>
            <a:r>
              <a:rPr b="0" lang="cs-CZ" sz="1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en-GB" sz="1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% hmoty skeletu)</a:t>
            </a:r>
            <a:endParaRPr b="0" lang="en-GB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endParaRPr b="0" lang="en-GB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grpSp>
        <p:nvGrpSpPr>
          <p:cNvPr id="291" name="Group 45"/>
          <p:cNvGrpSpPr/>
          <p:nvPr/>
        </p:nvGrpSpPr>
        <p:grpSpPr>
          <a:xfrm>
            <a:off x="896760" y="3249720"/>
            <a:ext cx="7300800" cy="3153600"/>
            <a:chOff x="896760" y="3249720"/>
            <a:chExt cx="7300800" cy="3153600"/>
          </a:xfrm>
        </p:grpSpPr>
        <p:pic>
          <p:nvPicPr>
            <p:cNvPr id="292" name="Picture 2" descr="Bone Structure V1a"/>
            <p:cNvPicPr/>
            <p:nvPr/>
          </p:nvPicPr>
          <p:blipFill>
            <a:blip r:embed="rId1"/>
            <a:srcRect l="48892" t="43118" r="5301" b="6570"/>
            <a:stretch/>
          </p:blipFill>
          <p:spPr>
            <a:xfrm>
              <a:off x="4959360" y="4214880"/>
              <a:ext cx="2090520" cy="20253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293" name="Picture 4" descr="Bone Structure V1a"/>
            <p:cNvPicPr/>
            <p:nvPr/>
          </p:nvPicPr>
          <p:blipFill>
            <a:blip r:embed="rId2"/>
            <a:srcRect l="58322" t="5974" r="5379" b="71867"/>
            <a:stretch/>
          </p:blipFill>
          <p:spPr>
            <a:xfrm>
              <a:off x="6988320" y="3249720"/>
              <a:ext cx="1209240" cy="65196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294" name="Text Box 5"/>
            <p:cNvSpPr/>
            <p:nvPr/>
          </p:nvSpPr>
          <p:spPr>
            <a:xfrm>
              <a:off x="2846520" y="4551480"/>
              <a:ext cx="968040" cy="281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defTabSz="449280">
                <a:lnSpc>
                  <a:spcPct val="90000"/>
                </a:lnSpc>
              </a:pPr>
              <a:r>
                <a:rPr b="1" lang="en-GB" sz="1400" strike="noStrike" u="none">
                  <a:solidFill>
                    <a:schemeClr val="accent2"/>
                  </a:solidFill>
                  <a:uFillTx/>
                  <a:latin typeface="Calibri"/>
                  <a:ea typeface="Microsoft YaHei"/>
                </a:rPr>
                <a:t>Femur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95" name="Text Box 6"/>
            <p:cNvSpPr/>
            <p:nvPr/>
          </p:nvSpPr>
          <p:spPr>
            <a:xfrm>
              <a:off x="4451400" y="5684760"/>
              <a:ext cx="1601280" cy="281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 defTabSz="449280">
                <a:lnSpc>
                  <a:spcPct val="90000"/>
                </a:lnSpc>
              </a:pPr>
              <a:r>
                <a:rPr b="1" lang="en-GB" sz="1400" strike="noStrike" u="none">
                  <a:solidFill>
                    <a:schemeClr val="dk2"/>
                  </a:solidFill>
                  <a:uFillTx/>
                  <a:latin typeface="Calibri"/>
                  <a:ea typeface="Microsoft YaHei"/>
                </a:rPr>
                <a:t>Trabekulární kost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96" name="Text Box 7"/>
            <p:cNvSpPr/>
            <p:nvPr/>
          </p:nvSpPr>
          <p:spPr>
            <a:xfrm>
              <a:off x="5402160" y="5929200"/>
              <a:ext cx="1420560" cy="474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 defTabSz="449280">
                <a:lnSpc>
                  <a:spcPct val="90000"/>
                </a:lnSpc>
              </a:pPr>
              <a:r>
                <a:rPr b="1" lang="en-GB" sz="1400" strike="noStrike" u="none">
                  <a:solidFill>
                    <a:schemeClr val="dk2"/>
                  </a:solidFill>
                  <a:uFillTx/>
                  <a:latin typeface="Calibri"/>
                  <a:ea typeface="Microsoft YaHei"/>
                </a:rPr>
                <a:t>Kortikální 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algn="ctr" defTabSz="449280">
                <a:lnSpc>
                  <a:spcPct val="90000"/>
                </a:lnSpc>
              </a:pPr>
              <a:r>
                <a:rPr b="1" lang="en-GB" sz="1400" strike="noStrike" u="none">
                  <a:solidFill>
                    <a:schemeClr val="dk2"/>
                  </a:solidFill>
                  <a:uFillTx/>
                  <a:latin typeface="Calibri"/>
                  <a:ea typeface="Microsoft YaHei"/>
                </a:rPr>
                <a:t>kost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97" name="Text Box 8"/>
            <p:cNvSpPr/>
            <p:nvPr/>
          </p:nvSpPr>
          <p:spPr>
            <a:xfrm>
              <a:off x="6686640" y="5788080"/>
              <a:ext cx="1456920" cy="281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 defTabSz="449280">
                <a:lnSpc>
                  <a:spcPct val="90000"/>
                </a:lnSpc>
              </a:pPr>
              <a:r>
                <a:rPr b="1" lang="en-GB" sz="1400" strike="noStrike" u="none">
                  <a:solidFill>
                    <a:schemeClr val="dk2"/>
                  </a:solidFill>
                  <a:uFillTx/>
                  <a:latin typeface="Calibri"/>
                  <a:ea typeface="Microsoft YaHei"/>
                </a:rPr>
                <a:t>Periost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98" name="Text Box 9"/>
            <p:cNvSpPr/>
            <p:nvPr/>
          </p:nvSpPr>
          <p:spPr>
            <a:xfrm>
              <a:off x="5189400" y="3936960"/>
              <a:ext cx="1854000" cy="281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 defTabSz="449280">
                <a:lnSpc>
                  <a:spcPct val="90000"/>
                </a:lnSpc>
              </a:pPr>
              <a:r>
                <a:rPr b="1" lang="en-GB" sz="1400" strike="noStrike" u="none">
                  <a:solidFill>
                    <a:schemeClr val="dk2"/>
                  </a:solidFill>
                  <a:uFillTx/>
                  <a:latin typeface="Calibri"/>
                  <a:ea typeface="Microsoft YaHei"/>
                </a:rPr>
                <a:t>Haversův systém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99" name="Line 10"/>
            <p:cNvSpPr/>
            <p:nvPr/>
          </p:nvSpPr>
          <p:spPr>
            <a:xfrm flipV="1">
              <a:off x="1747800" y="3659040"/>
              <a:ext cx="5180040" cy="755640"/>
            </a:xfrm>
            <a:prstGeom prst="line">
              <a:avLst/>
            </a:prstGeom>
            <a:ln w="28575">
              <a:solidFill>
                <a:srgbClr val="000000"/>
              </a:solidFill>
              <a:round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300" name="Line 11"/>
            <p:cNvSpPr/>
            <p:nvPr/>
          </p:nvSpPr>
          <p:spPr>
            <a:xfrm flipV="1">
              <a:off x="1952280" y="4921200"/>
              <a:ext cx="1651320" cy="109440"/>
            </a:xfrm>
            <a:prstGeom prst="line">
              <a:avLst/>
            </a:prstGeom>
            <a:ln w="28575">
              <a:solidFill>
                <a:srgbClr val="000000"/>
              </a:solidFill>
              <a:round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grpSp>
          <p:nvGrpSpPr>
            <p:cNvPr id="301" name="Group 12"/>
            <p:cNvGrpSpPr/>
            <p:nvPr/>
          </p:nvGrpSpPr>
          <p:grpSpPr>
            <a:xfrm>
              <a:off x="5671800" y="5630760"/>
              <a:ext cx="1006560" cy="320760"/>
              <a:chOff x="5671800" y="5630760"/>
              <a:chExt cx="1006560" cy="320760"/>
            </a:xfrm>
          </p:grpSpPr>
          <p:sp>
            <p:nvSpPr>
              <p:cNvPr id="302" name="Line 13"/>
              <p:cNvSpPr/>
              <p:nvPr/>
            </p:nvSpPr>
            <p:spPr>
              <a:xfrm>
                <a:off x="5671800" y="5688720"/>
                <a:ext cx="1006560" cy="260640"/>
              </a:xfrm>
              <a:prstGeom prst="line">
                <a:avLst/>
              </a:prstGeom>
              <a:ln w="28575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ctr">
                <a:noAutofit/>
              </a:bodyPr>
              <a:p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303" name="Line 14"/>
              <p:cNvSpPr/>
              <p:nvPr/>
            </p:nvSpPr>
            <p:spPr>
              <a:xfrm>
                <a:off x="5678280" y="5630760"/>
                <a:ext cx="360" cy="66600"/>
              </a:xfrm>
              <a:prstGeom prst="line">
                <a:avLst/>
              </a:prstGeom>
              <a:ln w="28575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21600" bIns="21600" anchor="ctr">
                <a:noAutofit/>
              </a:bodyPr>
              <a:p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304" name="Line 15"/>
              <p:cNvSpPr/>
              <p:nvPr/>
            </p:nvSpPr>
            <p:spPr>
              <a:xfrm>
                <a:off x="6669000" y="5884560"/>
                <a:ext cx="360" cy="66960"/>
              </a:xfrm>
              <a:prstGeom prst="line">
                <a:avLst/>
              </a:prstGeom>
              <a:ln w="28575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21960" bIns="21960" anchor="ctr">
                <a:noAutofit/>
              </a:bodyPr>
              <a:p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305" name="Line 16"/>
              <p:cNvSpPr/>
              <p:nvPr/>
            </p:nvSpPr>
            <p:spPr>
              <a:xfrm>
                <a:off x="6130440" y="5815800"/>
                <a:ext cx="360" cy="66600"/>
              </a:xfrm>
              <a:prstGeom prst="line">
                <a:avLst/>
              </a:prstGeom>
              <a:ln w="28575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21600" bIns="21600" anchor="ctr">
                <a:noAutofit/>
              </a:bodyPr>
              <a:p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</p:grpSp>
        <p:grpSp>
          <p:nvGrpSpPr>
            <p:cNvPr id="306" name="Group 17"/>
            <p:cNvGrpSpPr/>
            <p:nvPr/>
          </p:nvGrpSpPr>
          <p:grpSpPr>
            <a:xfrm>
              <a:off x="5094000" y="5459400"/>
              <a:ext cx="524160" cy="206280"/>
              <a:chOff x="5094000" y="5459400"/>
              <a:chExt cx="524160" cy="206280"/>
            </a:xfrm>
          </p:grpSpPr>
          <p:sp>
            <p:nvSpPr>
              <p:cNvPr id="307" name="Line 18"/>
              <p:cNvSpPr/>
              <p:nvPr/>
            </p:nvSpPr>
            <p:spPr>
              <a:xfrm>
                <a:off x="5094000" y="5502600"/>
                <a:ext cx="524160" cy="162000"/>
              </a:xfrm>
              <a:prstGeom prst="line">
                <a:avLst/>
              </a:prstGeom>
              <a:ln w="28575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ctr">
                <a:noAutofit/>
              </a:bodyPr>
              <a:p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308" name="Line 19"/>
              <p:cNvSpPr/>
              <p:nvPr/>
            </p:nvSpPr>
            <p:spPr>
              <a:xfrm>
                <a:off x="5097240" y="5459400"/>
                <a:ext cx="360" cy="48600"/>
              </a:xfrm>
              <a:prstGeom prst="line">
                <a:avLst/>
              </a:prstGeom>
              <a:ln w="28575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3600" bIns="3600" anchor="ctr">
                <a:noAutofit/>
              </a:bodyPr>
              <a:p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309" name="Line 20"/>
              <p:cNvSpPr/>
              <p:nvPr/>
            </p:nvSpPr>
            <p:spPr>
              <a:xfrm>
                <a:off x="5612760" y="5611680"/>
                <a:ext cx="360" cy="54000"/>
              </a:xfrm>
              <a:prstGeom prst="line">
                <a:avLst/>
              </a:prstGeom>
              <a:ln w="28575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9000" bIns="9000" anchor="ctr">
                <a:noAutofit/>
              </a:bodyPr>
              <a:p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310" name="Line 21"/>
              <p:cNvSpPr/>
              <p:nvPr/>
            </p:nvSpPr>
            <p:spPr>
              <a:xfrm>
                <a:off x="5332680" y="5582160"/>
                <a:ext cx="360" cy="41040"/>
              </a:xfrm>
              <a:prstGeom prst="line">
                <a:avLst/>
              </a:prstGeom>
              <a:ln w="28575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-3960" bIns="-3960" anchor="ctr">
                <a:noAutofit/>
              </a:bodyPr>
              <a:p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</p:grpSp>
        <p:sp>
          <p:nvSpPr>
            <p:cNvPr id="311" name="Line 22"/>
            <p:cNvSpPr/>
            <p:nvPr/>
          </p:nvSpPr>
          <p:spPr>
            <a:xfrm flipH="1" flipV="1">
              <a:off x="6825960" y="5481360"/>
              <a:ext cx="319320" cy="304920"/>
            </a:xfrm>
            <a:prstGeom prst="line">
              <a:avLst/>
            </a:prstGeom>
            <a:ln w="28575">
              <a:solidFill>
                <a:srgbClr val="000000"/>
              </a:solidFill>
              <a:round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312" name="Rectangle 23"/>
            <p:cNvSpPr/>
            <p:nvPr/>
          </p:nvSpPr>
          <p:spPr>
            <a:xfrm>
              <a:off x="7966080" y="3619440"/>
              <a:ext cx="204480" cy="134640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>
              <a:noAutofit/>
            </a:bodyPr>
            <a:p>
              <a:pPr algn="ctr" defTabSz="449280">
                <a:lnSpc>
                  <a:spcPct val="95000"/>
                </a:lnSpc>
              </a:pPr>
              <a:endParaRPr b="0" lang="cs-CZ" sz="2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endParaRPr>
            </a:p>
          </p:txBody>
        </p:sp>
        <p:sp>
          <p:nvSpPr>
            <p:cNvPr id="313" name="Line 24"/>
            <p:cNvSpPr/>
            <p:nvPr/>
          </p:nvSpPr>
          <p:spPr>
            <a:xfrm flipH="1">
              <a:off x="7019640" y="3749400"/>
              <a:ext cx="933480" cy="594000"/>
            </a:xfrm>
            <a:prstGeom prst="line">
              <a:avLst/>
            </a:prstGeom>
            <a:ln w="28575">
              <a:solidFill>
                <a:srgbClr val="000000"/>
              </a:solidFill>
              <a:round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grpSp>
          <p:nvGrpSpPr>
            <p:cNvPr id="314" name="Group 25"/>
            <p:cNvGrpSpPr/>
            <p:nvPr/>
          </p:nvGrpSpPr>
          <p:grpSpPr>
            <a:xfrm>
              <a:off x="5877000" y="4251240"/>
              <a:ext cx="472680" cy="264960"/>
              <a:chOff x="5877000" y="4251240"/>
              <a:chExt cx="472680" cy="264960"/>
            </a:xfrm>
          </p:grpSpPr>
          <p:sp>
            <p:nvSpPr>
              <p:cNvPr id="315" name="Freeform 26"/>
              <p:cNvSpPr/>
              <p:nvPr/>
            </p:nvSpPr>
            <p:spPr>
              <a:xfrm>
                <a:off x="5877000" y="4337280"/>
                <a:ext cx="472680" cy="178920"/>
              </a:xfrm>
              <a:custGeom>
                <a:avLst/>
                <a:gdLst>
                  <a:gd name="textAreaLeft" fmla="*/ 0 w 472680"/>
                  <a:gd name="textAreaRight" fmla="*/ 473040 w 472680"/>
                  <a:gd name="textAreaTop" fmla="*/ 0 h 178920"/>
                  <a:gd name="textAreaBottom" fmla="*/ 179280 h 178920"/>
                </a:gdLst>
                <a:ahLst/>
                <a:rect l="textAreaLeft" t="textAreaTop" r="textAreaRight" b="textAreaBottom"/>
                <a:pathLst>
                  <a:path w="447" h="169">
                    <a:moveTo>
                      <a:pt x="0" y="168"/>
                    </a:moveTo>
                    <a:lnTo>
                      <a:pt x="0" y="0"/>
                    </a:lnTo>
                    <a:lnTo>
                      <a:pt x="447" y="0"/>
                    </a:lnTo>
                    <a:lnTo>
                      <a:pt x="447" y="169"/>
                    </a:lnTo>
                  </a:path>
                </a:pathLst>
              </a:custGeom>
              <a:noFill/>
              <a:ln w="28575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45000" bIns="45000" anchor="ctr">
                <a:noAutofit/>
              </a:bodyPr>
              <a:p>
                <a:pPr defTabSz="449280">
                  <a:lnSpc>
                    <a:spcPct val="93000"/>
                  </a:lnSpc>
                </a:pPr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316" name="Line 27"/>
              <p:cNvSpPr/>
              <p:nvPr/>
            </p:nvSpPr>
            <p:spPr>
              <a:xfrm>
                <a:off x="6111720" y="4251240"/>
                <a:ext cx="360" cy="82800"/>
              </a:xfrm>
              <a:prstGeom prst="line">
                <a:avLst/>
              </a:prstGeom>
              <a:ln w="28575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37800" bIns="37800" anchor="ctr">
                <a:noAutofit/>
              </a:bodyPr>
              <a:p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</p:grpSp>
        <p:pic>
          <p:nvPicPr>
            <p:cNvPr id="317" name="Picture 28" descr="55_skeleton_blank"/>
            <p:cNvPicPr/>
            <p:nvPr/>
          </p:nvPicPr>
          <p:blipFill>
            <a:blip r:embed="rId3"/>
            <a:stretch/>
          </p:blipFill>
          <p:spPr>
            <a:xfrm>
              <a:off x="896760" y="3330720"/>
              <a:ext cx="1466640" cy="306036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318" name="Text Box 30"/>
            <p:cNvSpPr/>
            <p:nvPr/>
          </p:nvSpPr>
          <p:spPr>
            <a:xfrm>
              <a:off x="5942160" y="3338640"/>
              <a:ext cx="1199880" cy="281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 defTabSz="449280">
                <a:lnSpc>
                  <a:spcPct val="90000"/>
                </a:lnSpc>
              </a:pPr>
              <a:r>
                <a:rPr b="1" lang="en-GB" sz="1400" strike="noStrike" u="none">
                  <a:solidFill>
                    <a:schemeClr val="dk2"/>
                  </a:solidFill>
                  <a:uFillTx/>
                  <a:latin typeface="Calibri"/>
                  <a:ea typeface="Microsoft YaHei"/>
                </a:rPr>
                <a:t>Obratle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pic>
          <p:nvPicPr>
            <p:cNvPr id="319" name="Picture 34" descr="Picture1"/>
            <p:cNvPicPr/>
            <p:nvPr/>
          </p:nvPicPr>
          <p:blipFill>
            <a:blip r:embed="rId4"/>
            <a:stretch/>
          </p:blipFill>
          <p:spPr>
            <a:xfrm>
              <a:off x="3405240" y="4419720"/>
              <a:ext cx="475920" cy="198252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320" name="Line 35"/>
            <p:cNvSpPr/>
            <p:nvPr/>
          </p:nvSpPr>
          <p:spPr>
            <a:xfrm flipV="1">
              <a:off x="3870000" y="5356080"/>
              <a:ext cx="995400" cy="792000"/>
            </a:xfrm>
            <a:prstGeom prst="line">
              <a:avLst/>
            </a:prstGeom>
            <a:ln w="28575">
              <a:solidFill>
                <a:srgbClr val="000000"/>
              </a:solidFill>
              <a:round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321" name="Rectangle 36"/>
            <p:cNvSpPr/>
            <p:nvPr/>
          </p:nvSpPr>
          <p:spPr>
            <a:xfrm>
              <a:off x="3652920" y="6164280"/>
              <a:ext cx="215640" cy="129960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>
              <a:noAutofit/>
            </a:bodyPr>
            <a:p>
              <a:pPr algn="ctr" defTabSz="449280">
                <a:lnSpc>
                  <a:spcPct val="95000"/>
                </a:lnSpc>
              </a:pPr>
              <a:endParaRPr b="0" lang="cs-CZ" sz="2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endParaRPr>
            </a:p>
          </p:txBody>
        </p:sp>
      </p:grpSp>
      <p:sp>
        <p:nvSpPr>
          <p:cNvPr id="322" name="PlaceHolder 2"/>
          <p:cNvSpPr>
            <a:spLocks noGrp="1"/>
          </p:cNvSpPr>
          <p:nvPr>
            <p:ph type="title"/>
          </p:nvPr>
        </p:nvSpPr>
        <p:spPr>
          <a:xfrm>
            <a:off x="450720" y="81000"/>
            <a:ext cx="8354520" cy="1248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Kostra</a:t>
            </a:r>
            <a:r>
              <a:rPr b="0" lang="en-GB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 je tvořen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a</a:t>
            </a:r>
            <a:r>
              <a:rPr b="0" lang="en-GB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 kortikální a trabekulární kostí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23" name="Text Box 42"/>
          <p:cNvSpPr/>
          <p:nvPr/>
        </p:nvSpPr>
        <p:spPr>
          <a:xfrm>
            <a:off x="79200" y="6635880"/>
            <a:ext cx="8772120" cy="23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defTabSz="449280">
              <a:lnSpc>
                <a:spcPct val="93000"/>
              </a:lnSpc>
              <a:spcBef>
                <a:spcPts val="249"/>
              </a:spcBef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Převzato z Dempster DW.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Primer on the Metabolic Bone Diseases and Disorders of Mineral Metabolism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. 6th ed. 2006:7-11.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transition>
    <p:wipe dir="r"/>
  </p:transition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PlaceHolder 1"/>
          <p:cNvSpPr>
            <a:spLocks noGrp="1"/>
          </p:cNvSpPr>
          <p:nvPr>
            <p:ph type="title"/>
          </p:nvPr>
        </p:nvSpPr>
        <p:spPr>
          <a:xfrm>
            <a:off x="457200" y="38160"/>
            <a:ext cx="8229240" cy="1248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Kortikální kost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25" name="PlaceHolder 2"/>
          <p:cNvSpPr>
            <a:spLocks noGrp="1"/>
          </p:cNvSpPr>
          <p:nvPr>
            <p:ph/>
          </p:nvPr>
        </p:nvSpPr>
        <p:spPr>
          <a:xfrm>
            <a:off x="457200" y="1614600"/>
            <a:ext cx="403812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Zevní hutný obal kosti;</a:t>
            </a:r>
            <a:r>
              <a:rPr b="0" lang="en-US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u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rčuje její tvar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10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80 % hmoty skeletu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10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Základní funkce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Poskytuje biomechanickou oporu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Místo pro připojení šlach a svalů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Ochrana proti nadměrné zátěži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10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Míra kostního obratu 2-3 % ročně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26" name="Picture 8" descr="shadow"/>
          <p:cNvPicPr/>
          <p:nvPr/>
        </p:nvPicPr>
        <p:blipFill>
          <a:blip r:embed="rId1"/>
          <a:stretch/>
        </p:blipFill>
        <p:spPr>
          <a:xfrm>
            <a:off x="5126040" y="1698480"/>
            <a:ext cx="4017600" cy="3204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7" name="Picture 4" descr="cortical bone 2"/>
          <p:cNvPicPr/>
          <p:nvPr/>
        </p:nvPicPr>
        <p:blipFill>
          <a:blip r:embed="rId2"/>
          <a:stretch/>
        </p:blipFill>
        <p:spPr>
          <a:xfrm>
            <a:off x="5429160" y="1938240"/>
            <a:ext cx="3381120" cy="2700000"/>
          </a:xfrm>
          <a:prstGeom prst="rect">
            <a:avLst/>
          </a:prstGeom>
          <a:noFill/>
          <a:ln w="57150">
            <a:solidFill>
              <a:srgbClr val="080808"/>
            </a:solidFill>
            <a:miter/>
          </a:ln>
        </p:spPr>
      </p:pic>
      <p:sp>
        <p:nvSpPr>
          <p:cNvPr id="328" name="Text Box 5"/>
          <p:cNvSpPr/>
          <p:nvPr/>
        </p:nvSpPr>
        <p:spPr>
          <a:xfrm>
            <a:off x="68400" y="6346800"/>
            <a:ext cx="9075240" cy="23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49280">
              <a:lnSpc>
                <a:spcPct val="93000"/>
              </a:lnSpc>
              <a:spcBef>
                <a:spcPts val="499"/>
              </a:spcBef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Dempster DW.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Primer on the Metabolic Bone Diseases and Disorders of Mineral Metabolism.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6th ed. 2006:7-11.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transition>
    <p:wipe dir="r"/>
  </p:transition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laceHolder 1"/>
          <p:cNvSpPr>
            <a:spLocks noGrp="1"/>
          </p:cNvSpPr>
          <p:nvPr>
            <p:ph type="title"/>
          </p:nvPr>
        </p:nvSpPr>
        <p:spPr>
          <a:xfrm>
            <a:off x="457200" y="55440"/>
            <a:ext cx="8229240" cy="1248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Trabekulární kost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30" name="PlaceHolder 2"/>
          <p:cNvSpPr>
            <a:spLocks noGrp="1"/>
          </p:cNvSpPr>
          <p:nvPr>
            <p:ph/>
          </p:nvPr>
        </p:nvSpPr>
        <p:spPr>
          <a:xfrm>
            <a:off x="457200" y="1614600"/>
            <a:ext cx="403812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10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Spongiózní pletivo jemných trámců kosti - trabekula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10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20 % hmoty skeletu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10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Základní funkce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Metabolismus minerálů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Síla a pružnost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100"/>
              </a:spcBef>
              <a:buNone/>
              <a:tabLst>
                <a:tab algn="l" pos="0"/>
              </a:tabLst>
            </a:pP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Vyšší míra kostního obratu v porovnání s kortikální kostí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grpSp>
        <p:nvGrpSpPr>
          <p:cNvPr id="331" name="Group 14"/>
          <p:cNvGrpSpPr/>
          <p:nvPr/>
        </p:nvGrpSpPr>
        <p:grpSpPr>
          <a:xfrm>
            <a:off x="5114880" y="1679400"/>
            <a:ext cx="3746160" cy="3654000"/>
            <a:chOff x="5114880" y="1679400"/>
            <a:chExt cx="3746160" cy="3654000"/>
          </a:xfrm>
        </p:grpSpPr>
        <p:pic>
          <p:nvPicPr>
            <p:cNvPr id="332" name="Picture 9" descr="shadow"/>
            <p:cNvPicPr/>
            <p:nvPr/>
          </p:nvPicPr>
          <p:blipFill>
            <a:blip r:embed="rId1"/>
            <a:stretch/>
          </p:blipFill>
          <p:spPr>
            <a:xfrm>
              <a:off x="5114880" y="1679400"/>
              <a:ext cx="3746160" cy="365400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333" name="Picture 6" descr="boyde_f30"/>
            <p:cNvPicPr/>
            <p:nvPr/>
          </p:nvPicPr>
          <p:blipFill>
            <a:blip r:embed="rId2"/>
            <a:stretch/>
          </p:blipFill>
          <p:spPr>
            <a:xfrm>
              <a:off x="5430960" y="1944720"/>
              <a:ext cx="3084120" cy="3107880"/>
            </a:xfrm>
            <a:prstGeom prst="rect">
              <a:avLst/>
            </a:prstGeom>
            <a:noFill/>
            <a:ln w="57150">
              <a:solidFill>
                <a:srgbClr val="080808"/>
              </a:solidFill>
              <a:miter/>
            </a:ln>
          </p:spPr>
        </p:pic>
      </p:grpSp>
      <p:sp>
        <p:nvSpPr>
          <p:cNvPr id="334" name="Text Box 14"/>
          <p:cNvSpPr/>
          <p:nvPr/>
        </p:nvSpPr>
        <p:spPr>
          <a:xfrm>
            <a:off x="85680" y="6432840"/>
            <a:ext cx="9057960" cy="23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defTabSz="449280">
              <a:lnSpc>
                <a:spcPct val="93000"/>
              </a:lnSpc>
              <a:spcBef>
                <a:spcPts val="249"/>
              </a:spcBef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Dempster DW.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Primer on the Metabolic Bone Diseases and Disorders of Mineral Metabolism.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6th ed. 2006: 7-11; Image courtesy of A. Boyde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transition>
    <p:wipe dir="r"/>
  </p:transition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Osteoklasty jsou buňky, které  resorbují kost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336" name="Picture 25" descr="Slide 5"/>
          <p:cNvPicPr/>
          <p:nvPr/>
        </p:nvPicPr>
        <p:blipFill>
          <a:blip r:embed="rId1"/>
          <a:stretch/>
        </p:blipFill>
        <p:spPr>
          <a:xfrm>
            <a:off x="2343240" y="1542960"/>
            <a:ext cx="6800400" cy="4114440"/>
          </a:xfrm>
          <a:prstGeom prst="rect">
            <a:avLst/>
          </a:prstGeom>
          <a:noFill/>
          <a:ln w="28575">
            <a:solidFill>
              <a:srgbClr val="000000"/>
            </a:solidFill>
            <a:miter/>
          </a:ln>
        </p:spPr>
      </p:pic>
      <p:grpSp>
        <p:nvGrpSpPr>
          <p:cNvPr id="337" name="Group 16"/>
          <p:cNvGrpSpPr/>
          <p:nvPr/>
        </p:nvGrpSpPr>
        <p:grpSpPr>
          <a:xfrm>
            <a:off x="6372360" y="2338560"/>
            <a:ext cx="1491840" cy="639360"/>
            <a:chOff x="6372360" y="2338560"/>
            <a:chExt cx="1491840" cy="639360"/>
          </a:xfrm>
        </p:grpSpPr>
        <p:sp>
          <p:nvSpPr>
            <p:cNvPr id="338" name="AutoShape 49"/>
            <p:cNvSpPr/>
            <p:nvPr/>
          </p:nvSpPr>
          <p:spPr>
            <a:xfrm>
              <a:off x="6372360" y="2338560"/>
              <a:ext cx="1491840" cy="639360"/>
            </a:xfrm>
            <a:prstGeom prst="roundRect">
              <a:avLst>
                <a:gd name="adj" fmla="val 8593"/>
              </a:avLst>
            </a:prstGeom>
            <a:solidFill>
              <a:schemeClr val="accent1"/>
            </a:solidFill>
            <a:ln w="1905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>
              <a:noAutofit/>
            </a:bodyPr>
            <a:p>
              <a:pPr algn="ctr" defTabSz="449280">
                <a:lnSpc>
                  <a:spcPct val="95000"/>
                </a:lnSpc>
              </a:pPr>
              <a:endParaRPr b="0" lang="cs-CZ" sz="16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endParaRPr>
            </a:p>
          </p:txBody>
        </p:sp>
        <p:sp>
          <p:nvSpPr>
            <p:cNvPr id="339" name="Rectangle 18"/>
            <p:cNvSpPr/>
            <p:nvPr/>
          </p:nvSpPr>
          <p:spPr>
            <a:xfrm>
              <a:off x="6462720" y="2535120"/>
              <a:ext cx="1310760" cy="227160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algn="ctr" defTabSz="449280">
                <a:lnSpc>
                  <a:spcPct val="93000"/>
                </a:lnSpc>
              </a:pPr>
              <a:r>
                <a:rPr b="1" lang="cs-CZ" sz="1600" strike="noStrike" u="none">
                  <a:solidFill>
                    <a:schemeClr val="dk1"/>
                  </a:solidFill>
                  <a:uFillTx/>
                  <a:latin typeface="Calibri"/>
                  <a:ea typeface="Microsoft YaHei"/>
                </a:rPr>
                <a:t>Osteoklast</a:t>
              </a:r>
              <a:endParaRPr b="0" lang="cs-CZ" sz="16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</p:grpSp>
      <p:grpSp>
        <p:nvGrpSpPr>
          <p:cNvPr id="340" name="Group 17"/>
          <p:cNvGrpSpPr/>
          <p:nvPr/>
        </p:nvGrpSpPr>
        <p:grpSpPr>
          <a:xfrm>
            <a:off x="5896080" y="5481720"/>
            <a:ext cx="2781000" cy="637920"/>
            <a:chOff x="5896080" y="5481720"/>
            <a:chExt cx="2781000" cy="637920"/>
          </a:xfrm>
        </p:grpSpPr>
        <p:sp>
          <p:nvSpPr>
            <p:cNvPr id="341" name="AutoShape 49"/>
            <p:cNvSpPr/>
            <p:nvPr/>
          </p:nvSpPr>
          <p:spPr>
            <a:xfrm>
              <a:off x="5896080" y="5481720"/>
              <a:ext cx="2781000" cy="637920"/>
            </a:xfrm>
            <a:prstGeom prst="roundRect">
              <a:avLst>
                <a:gd name="adj" fmla="val 8593"/>
              </a:avLst>
            </a:prstGeom>
            <a:solidFill>
              <a:schemeClr val="accent1"/>
            </a:solidFill>
            <a:ln w="1905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>
              <a:noAutofit/>
            </a:bodyPr>
            <a:p>
              <a:pPr algn="ctr" defTabSz="449280">
                <a:lnSpc>
                  <a:spcPct val="95000"/>
                </a:lnSpc>
              </a:pPr>
              <a:endParaRPr b="0" lang="cs-CZ" sz="16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endParaRPr>
            </a:p>
          </p:txBody>
        </p:sp>
        <p:sp>
          <p:nvSpPr>
            <p:cNvPr id="342" name="Rectangle 18"/>
            <p:cNvSpPr/>
            <p:nvPr/>
          </p:nvSpPr>
          <p:spPr>
            <a:xfrm>
              <a:off x="5969520" y="5522760"/>
              <a:ext cx="2707200" cy="414360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algn="ctr" defTabSz="449280">
                <a:lnSpc>
                  <a:spcPct val="85000"/>
                </a:lnSpc>
              </a:pPr>
              <a:r>
                <a:rPr b="1" lang="cs-CZ" sz="1600" strike="noStrike" u="none">
                  <a:solidFill>
                    <a:schemeClr val="dk1"/>
                  </a:solidFill>
                  <a:uFillTx/>
                  <a:latin typeface="Calibri"/>
                  <a:ea typeface="Microsoft YaHei"/>
                </a:rPr>
                <a:t>Povrch kosti resorbovaný osteoklastem</a:t>
              </a:r>
              <a:endParaRPr b="0" lang="cs-CZ" sz="16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</p:grpSp>
      <p:sp>
        <p:nvSpPr>
          <p:cNvPr id="343" name="AutoShape 5"/>
          <p:cNvSpPr/>
          <p:nvPr/>
        </p:nvSpPr>
        <p:spPr>
          <a:xfrm flipH="1" rot="19914000">
            <a:off x="5953680" y="2573280"/>
            <a:ext cx="326520" cy="496440"/>
          </a:xfrm>
          <a:prstGeom prst="rightArrow">
            <a:avLst>
              <a:gd name="adj1" fmla="val 50000"/>
              <a:gd name="adj2" fmla="val 71806"/>
            </a:avLst>
          </a:prstGeom>
          <a:solidFill>
            <a:schemeClr val="folHlink"/>
          </a:solidFill>
          <a:ln w="0">
            <a:noFill/>
          </a:ln>
          <a:effectLst>
            <a:outerShdw algn="tl" dir="2700000" dist="37674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defTabSz="449280">
              <a:lnSpc>
                <a:spcPct val="95000"/>
              </a:lnSpc>
            </a:pPr>
            <a:endParaRPr b="1" i="1" lang="en-US" sz="2000" strike="noStrike" u="none">
              <a:solidFill>
                <a:srgbClr val="ffccff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44" name="Text Box 16"/>
          <p:cNvSpPr/>
          <p:nvPr/>
        </p:nvSpPr>
        <p:spPr>
          <a:xfrm>
            <a:off x="3240" y="6262560"/>
            <a:ext cx="8892720" cy="37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49280">
              <a:lnSpc>
                <a:spcPct val="93000"/>
              </a:lnSpc>
              <a:spcBef>
                <a:spcPts val="249"/>
              </a:spcBef>
            </a:pPr>
            <a:r>
              <a:rPr b="0" lang="cs-CZ" sz="10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rPr>
              <a:t>Upraveno dle</a:t>
            </a:r>
            <a:r>
              <a:rPr b="0" lang="en-GB" sz="10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rPr>
              <a:t>: http://www.brsoc.org.uk/gallery/arnett_osteoclast.jpg.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</a:pPr>
            <a:r>
              <a:rPr b="0" lang="cs-CZ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Foto 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použit</a:t>
            </a:r>
            <a:r>
              <a:rPr b="0" lang="cs-CZ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o se souhlasem 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© Tim</a:t>
            </a:r>
            <a:r>
              <a:rPr b="0" lang="cs-CZ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a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Arnett</a:t>
            </a:r>
            <a:r>
              <a:rPr b="0" lang="cs-CZ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a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, Společnost pro výzkum kosti.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5" name="AutoShape 5"/>
          <p:cNvSpPr/>
          <p:nvPr/>
        </p:nvSpPr>
        <p:spPr>
          <a:xfrm flipH="1" rot="5325000">
            <a:off x="7611120" y="5044680"/>
            <a:ext cx="326520" cy="496080"/>
          </a:xfrm>
          <a:prstGeom prst="rightArrow">
            <a:avLst>
              <a:gd name="adj1" fmla="val 50000"/>
              <a:gd name="adj2" fmla="val 71806"/>
            </a:avLst>
          </a:prstGeom>
          <a:solidFill>
            <a:schemeClr val="folHlink"/>
          </a:solidFill>
          <a:ln w="0">
            <a:noFill/>
          </a:ln>
          <a:effectLst>
            <a:outerShdw algn="tl" dir="2700000" dist="37674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defTabSz="449280">
              <a:lnSpc>
                <a:spcPct val="95000"/>
              </a:lnSpc>
            </a:pPr>
            <a:endParaRPr b="1" i="1" lang="en-US" sz="2000" strike="noStrike" u="none">
              <a:solidFill>
                <a:srgbClr val="ffccff"/>
              </a:solidFill>
              <a:uFillTx/>
              <a:latin typeface="Arial"/>
              <a:ea typeface="Microsoft YaHei"/>
            </a:endParaRPr>
          </a:p>
        </p:txBody>
      </p:sp>
      <p:pic>
        <p:nvPicPr>
          <p:cNvPr id="346" name="Obrázek 2" descr=""/>
          <p:cNvPicPr/>
          <p:nvPr/>
        </p:nvPicPr>
        <p:blipFill>
          <a:blip r:embed="rId2"/>
          <a:stretch/>
        </p:blipFill>
        <p:spPr>
          <a:xfrm>
            <a:off x="-25560" y="4175280"/>
            <a:ext cx="2857320" cy="1904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7" name="Zaoblený obdélník 2"/>
          <p:cNvSpPr/>
          <p:nvPr/>
        </p:nvSpPr>
        <p:spPr>
          <a:xfrm>
            <a:off x="325440" y="3540240"/>
            <a:ext cx="1490400" cy="580680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449280">
              <a:lnSpc>
                <a:spcPct val="93000"/>
              </a:lnSpc>
            </a:pPr>
            <a:r>
              <a:rPr b="0" lang="cs-CZ" sz="18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osteoblast</a:t>
            </a:r>
            <a:endParaRPr b="0" lang="cs-CZ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Zdravý skelet se  vyznačuje rovnováhou mezi úbytkem a novotvorbou kosti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49" name="Text Box 53"/>
          <p:cNvSpPr/>
          <p:nvPr/>
        </p:nvSpPr>
        <p:spPr>
          <a:xfrm>
            <a:off x="66600" y="6167520"/>
            <a:ext cx="9077040" cy="540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 defTabSz="449280">
              <a:lnSpc>
                <a:spcPct val="93000"/>
              </a:lnSpc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Baron R.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Primer on the Metabolic Bone Diseases and Disorders of Mineral Metabolism.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5th ed. 2003:1-8. 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Bringhurst FR, et al.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Harrison’s Principles of Internal Medicine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. 16th ed. 2005:2238-2249.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449280">
              <a:lnSpc>
                <a:spcPct val="110000"/>
              </a:lnSpc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Lindsay R, et al.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Treatment of the Postmenopausal Woman: Basic and Clinical Aspects.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2nd ed. 1999:305-314.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50" name="Picture 2" descr="Picture3"/>
          <p:cNvPicPr/>
          <p:nvPr/>
        </p:nvPicPr>
        <p:blipFill>
          <a:blip r:embed="rId1"/>
          <a:srcRect l="782" t="1035" r="782" b="1035"/>
          <a:stretch/>
        </p:blipFill>
        <p:spPr>
          <a:xfrm>
            <a:off x="3382920" y="4653000"/>
            <a:ext cx="2147400" cy="1625400"/>
          </a:xfrm>
          <a:prstGeom prst="rect">
            <a:avLst/>
          </a:prstGeom>
          <a:noFill/>
          <a:ln w="28575">
            <a:solidFill>
              <a:srgbClr val="808080"/>
            </a:solidFill>
            <a:miter/>
          </a:ln>
        </p:spPr>
      </p:pic>
      <p:sp>
        <p:nvSpPr>
          <p:cNvPr id="351" name="Freeform 4"/>
          <p:cNvSpPr/>
          <p:nvPr/>
        </p:nvSpPr>
        <p:spPr>
          <a:xfrm>
            <a:off x="1849320" y="2212920"/>
            <a:ext cx="1356840" cy="655200"/>
          </a:xfrm>
          <a:custGeom>
            <a:avLst/>
            <a:gdLst>
              <a:gd name="textAreaLeft" fmla="*/ 0 w 1356840"/>
              <a:gd name="textAreaRight" fmla="*/ 1357200 w 1356840"/>
              <a:gd name="textAreaTop" fmla="*/ 0 h 655200"/>
              <a:gd name="textAreaBottom" fmla="*/ 655560 h 655200"/>
            </a:gdLst>
            <a:ahLst/>
            <a:rect l="textAreaLeft" t="textAreaTop" r="textAreaRight" b="textAreaBottom"/>
            <a:pathLst>
              <a:path w="893" h="432">
                <a:moveTo>
                  <a:pt x="0" y="432"/>
                </a:moveTo>
                <a:lnTo>
                  <a:pt x="0" y="0"/>
                </a:lnTo>
                <a:lnTo>
                  <a:pt x="893" y="0"/>
                </a:lnTo>
              </a:path>
            </a:pathLst>
          </a:custGeom>
          <a:noFill/>
          <a:ln w="152400">
            <a:solidFill>
              <a:srgbClr val="ffcc00"/>
            </a:solidFill>
            <a:round/>
            <a:tailEnd len="sm" type="triangle" w="sm"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pic>
        <p:nvPicPr>
          <p:cNvPr id="352" name="Picture 6" descr="Picture1"/>
          <p:cNvPicPr/>
          <p:nvPr/>
        </p:nvPicPr>
        <p:blipFill>
          <a:blip r:embed="rId2"/>
          <a:srcRect l="751" t="997" r="751" b="997"/>
          <a:stretch/>
        </p:blipFill>
        <p:spPr>
          <a:xfrm>
            <a:off x="3271680" y="1693800"/>
            <a:ext cx="2150640" cy="1622160"/>
          </a:xfrm>
          <a:prstGeom prst="rect">
            <a:avLst/>
          </a:prstGeom>
          <a:noFill/>
          <a:ln w="28575">
            <a:solidFill>
              <a:srgbClr val="808080"/>
            </a:solidFill>
            <a:miter/>
          </a:ln>
        </p:spPr>
      </p:pic>
      <p:pic>
        <p:nvPicPr>
          <p:cNvPr id="353" name="Picture 7" descr="Picture2"/>
          <p:cNvPicPr/>
          <p:nvPr/>
        </p:nvPicPr>
        <p:blipFill>
          <a:blip r:embed="rId3"/>
          <a:srcRect l="768" t="1018" r="768" b="1018"/>
          <a:stretch/>
        </p:blipFill>
        <p:spPr>
          <a:xfrm>
            <a:off x="5735520" y="2843280"/>
            <a:ext cx="2147400" cy="1726920"/>
          </a:xfrm>
          <a:prstGeom prst="rect">
            <a:avLst/>
          </a:prstGeom>
          <a:noFill/>
          <a:ln w="28575">
            <a:solidFill>
              <a:srgbClr val="808080"/>
            </a:solidFill>
            <a:miter/>
          </a:ln>
        </p:spPr>
      </p:pic>
      <p:sp>
        <p:nvSpPr>
          <p:cNvPr id="354" name="Line 8"/>
          <p:cNvSpPr/>
          <p:nvPr/>
        </p:nvSpPr>
        <p:spPr>
          <a:xfrm>
            <a:off x="4848120" y="2960640"/>
            <a:ext cx="144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55" name="Line 9"/>
          <p:cNvSpPr/>
          <p:nvPr/>
        </p:nvSpPr>
        <p:spPr>
          <a:xfrm>
            <a:off x="4848120" y="2960640"/>
            <a:ext cx="144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56" name="Line 14"/>
          <p:cNvSpPr/>
          <p:nvPr/>
        </p:nvSpPr>
        <p:spPr>
          <a:xfrm>
            <a:off x="7368840" y="4485960"/>
            <a:ext cx="180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57" name="Line 15"/>
          <p:cNvSpPr/>
          <p:nvPr/>
        </p:nvSpPr>
        <p:spPr>
          <a:xfrm>
            <a:off x="7368840" y="4485960"/>
            <a:ext cx="180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58" name="Line 16"/>
          <p:cNvSpPr/>
          <p:nvPr/>
        </p:nvSpPr>
        <p:spPr>
          <a:xfrm>
            <a:off x="4782960" y="3036600"/>
            <a:ext cx="144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59" name="Line 17"/>
          <p:cNvSpPr/>
          <p:nvPr/>
        </p:nvSpPr>
        <p:spPr>
          <a:xfrm>
            <a:off x="4782960" y="3036600"/>
            <a:ext cx="144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60" name="Line 22"/>
          <p:cNvSpPr/>
          <p:nvPr/>
        </p:nvSpPr>
        <p:spPr>
          <a:xfrm>
            <a:off x="7299000" y="4560840"/>
            <a:ext cx="180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61" name="Line 23"/>
          <p:cNvSpPr/>
          <p:nvPr/>
        </p:nvSpPr>
        <p:spPr>
          <a:xfrm>
            <a:off x="7299000" y="4560840"/>
            <a:ext cx="180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62" name="Line 24"/>
          <p:cNvSpPr/>
          <p:nvPr/>
        </p:nvSpPr>
        <p:spPr>
          <a:xfrm>
            <a:off x="6629400" y="3897000"/>
            <a:ext cx="144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63" name="Line 25"/>
          <p:cNvSpPr/>
          <p:nvPr/>
        </p:nvSpPr>
        <p:spPr>
          <a:xfrm>
            <a:off x="6613200" y="3914640"/>
            <a:ext cx="180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64" name="Line 26"/>
          <p:cNvSpPr/>
          <p:nvPr/>
        </p:nvSpPr>
        <p:spPr>
          <a:xfrm>
            <a:off x="6613200" y="3914640"/>
            <a:ext cx="180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65" name="Line 27"/>
          <p:cNvSpPr/>
          <p:nvPr/>
        </p:nvSpPr>
        <p:spPr>
          <a:xfrm>
            <a:off x="6518160" y="3956040"/>
            <a:ext cx="144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66" name="Line 28"/>
          <p:cNvSpPr/>
          <p:nvPr/>
        </p:nvSpPr>
        <p:spPr>
          <a:xfrm>
            <a:off x="6518160" y="3956040"/>
            <a:ext cx="144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67" name="Line 29"/>
          <p:cNvSpPr/>
          <p:nvPr/>
        </p:nvSpPr>
        <p:spPr>
          <a:xfrm>
            <a:off x="4906800" y="3084480"/>
            <a:ext cx="144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68" name="Line 30"/>
          <p:cNvSpPr/>
          <p:nvPr/>
        </p:nvSpPr>
        <p:spPr>
          <a:xfrm>
            <a:off x="4906800" y="3084480"/>
            <a:ext cx="144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69" name="Line 35"/>
          <p:cNvSpPr/>
          <p:nvPr/>
        </p:nvSpPr>
        <p:spPr>
          <a:xfrm>
            <a:off x="7375320" y="4533840"/>
            <a:ext cx="36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70" name="Line 36"/>
          <p:cNvSpPr/>
          <p:nvPr/>
        </p:nvSpPr>
        <p:spPr>
          <a:xfrm>
            <a:off x="7375320" y="4533840"/>
            <a:ext cx="36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71" name="Line 37"/>
          <p:cNvSpPr/>
          <p:nvPr/>
        </p:nvSpPr>
        <p:spPr>
          <a:xfrm>
            <a:off x="6717960" y="3881160"/>
            <a:ext cx="180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72" name="Line 38"/>
          <p:cNvSpPr/>
          <p:nvPr/>
        </p:nvSpPr>
        <p:spPr>
          <a:xfrm>
            <a:off x="6702120" y="3902040"/>
            <a:ext cx="1800" cy="36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73" name="Line 39"/>
          <p:cNvSpPr/>
          <p:nvPr/>
        </p:nvSpPr>
        <p:spPr>
          <a:xfrm>
            <a:off x="6702120" y="3902040"/>
            <a:ext cx="1800" cy="36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74" name="Line 40"/>
          <p:cNvSpPr/>
          <p:nvPr/>
        </p:nvSpPr>
        <p:spPr>
          <a:xfrm>
            <a:off x="6610320" y="3939840"/>
            <a:ext cx="144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75" name="Line 41"/>
          <p:cNvSpPr/>
          <p:nvPr/>
        </p:nvSpPr>
        <p:spPr>
          <a:xfrm>
            <a:off x="6610320" y="3939840"/>
            <a:ext cx="144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76" name="Line 42"/>
          <p:cNvSpPr/>
          <p:nvPr/>
        </p:nvSpPr>
        <p:spPr>
          <a:xfrm>
            <a:off x="4981320" y="3109680"/>
            <a:ext cx="180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77" name="Line 43"/>
          <p:cNvSpPr/>
          <p:nvPr/>
        </p:nvSpPr>
        <p:spPr>
          <a:xfrm>
            <a:off x="4981320" y="3109680"/>
            <a:ext cx="180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78" name="Line 48"/>
          <p:cNvSpPr/>
          <p:nvPr/>
        </p:nvSpPr>
        <p:spPr>
          <a:xfrm>
            <a:off x="7422840" y="4545000"/>
            <a:ext cx="180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79" name="Line 49"/>
          <p:cNvSpPr/>
          <p:nvPr/>
        </p:nvSpPr>
        <p:spPr>
          <a:xfrm>
            <a:off x="7422840" y="4545000"/>
            <a:ext cx="1800" cy="144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560" bIns="-4356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80" name="Line 50"/>
          <p:cNvSpPr/>
          <p:nvPr/>
        </p:nvSpPr>
        <p:spPr>
          <a:xfrm>
            <a:off x="6771960" y="3900240"/>
            <a:ext cx="180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81" name="Line 51"/>
          <p:cNvSpPr/>
          <p:nvPr/>
        </p:nvSpPr>
        <p:spPr>
          <a:xfrm>
            <a:off x="6757920" y="3919320"/>
            <a:ext cx="144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82" name="Line 52"/>
          <p:cNvSpPr/>
          <p:nvPr/>
        </p:nvSpPr>
        <p:spPr>
          <a:xfrm>
            <a:off x="6757920" y="3919320"/>
            <a:ext cx="144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83" name="Line 53"/>
          <p:cNvSpPr/>
          <p:nvPr/>
        </p:nvSpPr>
        <p:spPr>
          <a:xfrm>
            <a:off x="6665760" y="3958920"/>
            <a:ext cx="144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84" name="Line 54"/>
          <p:cNvSpPr/>
          <p:nvPr/>
        </p:nvSpPr>
        <p:spPr>
          <a:xfrm>
            <a:off x="6665760" y="3958920"/>
            <a:ext cx="1440" cy="1800"/>
          </a:xfrm>
          <a:prstGeom prst="line">
            <a:avLst/>
          </a:prstGeom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-43200" bIns="-43200" anchor="t">
            <a:noAutofit/>
          </a:bodyPr>
          <a:p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85" name="Rectangle 55"/>
          <p:cNvSpPr/>
          <p:nvPr/>
        </p:nvSpPr>
        <p:spPr>
          <a:xfrm>
            <a:off x="824040" y="4653000"/>
            <a:ext cx="1848960" cy="22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449280">
              <a:lnSpc>
                <a:spcPct val="93000"/>
              </a:lnSpc>
            </a:pPr>
            <a:r>
              <a:rPr b="1" lang="en-GB" sz="1600" strike="noStrike" u="none">
                <a:solidFill>
                  <a:srgbClr val="ffc828"/>
                </a:solidFill>
                <a:uFillTx/>
                <a:latin typeface="Calibri"/>
                <a:ea typeface="Microsoft YaHei"/>
              </a:rPr>
              <a:t>Klidový stav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6" name="Rectangle 60"/>
          <p:cNvSpPr/>
          <p:nvPr/>
        </p:nvSpPr>
        <p:spPr>
          <a:xfrm>
            <a:off x="5977080" y="4653000"/>
            <a:ext cx="1757160" cy="22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449280">
              <a:lnSpc>
                <a:spcPct val="93000"/>
              </a:lnSpc>
            </a:pPr>
            <a:r>
              <a:rPr b="1" lang="en-GB" sz="1600" strike="noStrike" u="none">
                <a:solidFill>
                  <a:srgbClr val="ffc828"/>
                </a:solidFill>
                <a:uFillTx/>
                <a:latin typeface="Calibri"/>
                <a:ea typeface="Microsoft YaHei"/>
              </a:rPr>
              <a:t>Reverze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7" name="Freeform 61"/>
          <p:cNvSpPr/>
          <p:nvPr/>
        </p:nvSpPr>
        <p:spPr>
          <a:xfrm>
            <a:off x="1146240" y="1974960"/>
            <a:ext cx="1420560" cy="529920"/>
          </a:xfrm>
          <a:custGeom>
            <a:avLst/>
            <a:gdLst>
              <a:gd name="textAreaLeft" fmla="*/ 0 w 1420560"/>
              <a:gd name="textAreaRight" fmla="*/ 1420920 w 1420560"/>
              <a:gd name="textAreaTop" fmla="*/ 0 h 529920"/>
              <a:gd name="textAreaBottom" fmla="*/ 530280 h 529920"/>
            </a:gdLst>
            <a:ahLst/>
            <a:rect l="textAreaLeft" t="textAreaTop" r="textAreaRight" b="textAreaBottom"/>
            <a:pathLst>
              <a:path w="944" h="349">
                <a:moveTo>
                  <a:pt x="119" y="101"/>
                </a:moveTo>
                <a:lnTo>
                  <a:pt x="144" y="24"/>
                </a:lnTo>
                <a:lnTo>
                  <a:pt x="244" y="85"/>
                </a:lnTo>
                <a:lnTo>
                  <a:pt x="347" y="17"/>
                </a:lnTo>
                <a:lnTo>
                  <a:pt x="411" y="83"/>
                </a:lnTo>
                <a:lnTo>
                  <a:pt x="513" y="0"/>
                </a:lnTo>
                <a:lnTo>
                  <a:pt x="597" y="85"/>
                </a:lnTo>
                <a:lnTo>
                  <a:pt x="682" y="17"/>
                </a:lnTo>
                <a:lnTo>
                  <a:pt x="758" y="71"/>
                </a:lnTo>
                <a:lnTo>
                  <a:pt x="869" y="28"/>
                </a:lnTo>
                <a:lnTo>
                  <a:pt x="839" y="111"/>
                </a:lnTo>
                <a:lnTo>
                  <a:pt x="944" y="146"/>
                </a:lnTo>
                <a:lnTo>
                  <a:pt x="881" y="192"/>
                </a:lnTo>
                <a:lnTo>
                  <a:pt x="918" y="248"/>
                </a:lnTo>
                <a:lnTo>
                  <a:pt x="810" y="260"/>
                </a:lnTo>
                <a:lnTo>
                  <a:pt x="772" y="342"/>
                </a:lnTo>
                <a:lnTo>
                  <a:pt x="662" y="290"/>
                </a:lnTo>
                <a:lnTo>
                  <a:pt x="588" y="349"/>
                </a:lnTo>
                <a:lnTo>
                  <a:pt x="494" y="300"/>
                </a:lnTo>
                <a:lnTo>
                  <a:pt x="430" y="342"/>
                </a:lnTo>
                <a:lnTo>
                  <a:pt x="343" y="290"/>
                </a:lnTo>
                <a:lnTo>
                  <a:pt x="281" y="342"/>
                </a:lnTo>
                <a:lnTo>
                  <a:pt x="199" y="283"/>
                </a:lnTo>
                <a:lnTo>
                  <a:pt x="93" y="312"/>
                </a:lnTo>
                <a:lnTo>
                  <a:pt x="93" y="250"/>
                </a:lnTo>
                <a:lnTo>
                  <a:pt x="8" y="215"/>
                </a:lnTo>
                <a:lnTo>
                  <a:pt x="52" y="165"/>
                </a:lnTo>
                <a:lnTo>
                  <a:pt x="0" y="116"/>
                </a:lnTo>
                <a:lnTo>
                  <a:pt x="119" y="101"/>
                </a:lnTo>
                <a:close/>
              </a:path>
            </a:pathLst>
          </a:custGeom>
          <a:solidFill>
            <a:schemeClr val="accent1"/>
          </a:solidFill>
          <a:ln cap="sq" w="254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88" name="Rectangle 62"/>
          <p:cNvSpPr/>
          <p:nvPr/>
        </p:nvSpPr>
        <p:spPr>
          <a:xfrm>
            <a:off x="1519920" y="2106720"/>
            <a:ext cx="718560" cy="45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 algn="ctr" defTabSz="449280">
              <a:lnSpc>
                <a:spcPct val="93000"/>
              </a:lnSpc>
            </a:pPr>
            <a:r>
              <a:rPr b="1" lang="en-GB" sz="16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Aktivace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449280">
              <a:lnSpc>
                <a:spcPct val="93000"/>
              </a:lnSpc>
            </a:pP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9" name="Freeform 63"/>
          <p:cNvSpPr/>
          <p:nvPr/>
        </p:nvSpPr>
        <p:spPr>
          <a:xfrm>
            <a:off x="5530680" y="2189160"/>
            <a:ext cx="1282320" cy="606240"/>
          </a:xfrm>
          <a:custGeom>
            <a:avLst/>
            <a:gdLst>
              <a:gd name="textAreaLeft" fmla="*/ 0 w 1282320"/>
              <a:gd name="textAreaRight" fmla="*/ 1282680 w 1282320"/>
              <a:gd name="textAreaTop" fmla="*/ 0 h 606240"/>
              <a:gd name="textAreaBottom" fmla="*/ 606600 h 606240"/>
            </a:gdLst>
            <a:ahLst/>
            <a:rect l="textAreaLeft" t="textAreaTop" r="textAreaRight" b="textAreaBottom"/>
            <a:pathLst>
              <a:path w="916" h="400">
                <a:moveTo>
                  <a:pt x="0" y="0"/>
                </a:moveTo>
                <a:lnTo>
                  <a:pt x="916" y="0"/>
                </a:lnTo>
                <a:lnTo>
                  <a:pt x="916" y="400"/>
                </a:lnTo>
              </a:path>
            </a:pathLst>
          </a:custGeom>
          <a:noFill/>
          <a:ln w="152400">
            <a:solidFill>
              <a:srgbClr val="ffcc00"/>
            </a:solidFill>
            <a:round/>
            <a:tailEnd len="sm" type="triangle" w="sm"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90" name="Freeform 64"/>
          <p:cNvSpPr/>
          <p:nvPr/>
        </p:nvSpPr>
        <p:spPr>
          <a:xfrm>
            <a:off x="5629320" y="4948200"/>
            <a:ext cx="1213920" cy="698040"/>
          </a:xfrm>
          <a:custGeom>
            <a:avLst/>
            <a:gdLst>
              <a:gd name="textAreaLeft" fmla="*/ 0 w 1213920"/>
              <a:gd name="textAreaRight" fmla="*/ 1214280 w 1213920"/>
              <a:gd name="textAreaTop" fmla="*/ 0 h 698040"/>
              <a:gd name="textAreaBottom" fmla="*/ 698400 h 698040"/>
            </a:gdLst>
            <a:ahLst/>
            <a:rect l="textAreaLeft" t="textAreaTop" r="textAreaRight" b="textAreaBottom"/>
            <a:pathLst>
              <a:path w="922" h="461">
                <a:moveTo>
                  <a:pt x="922" y="0"/>
                </a:moveTo>
                <a:lnTo>
                  <a:pt x="922" y="461"/>
                </a:lnTo>
                <a:lnTo>
                  <a:pt x="0" y="461"/>
                </a:lnTo>
              </a:path>
            </a:pathLst>
          </a:custGeom>
          <a:noFill/>
          <a:ln w="152400">
            <a:solidFill>
              <a:srgbClr val="ffcc00"/>
            </a:solidFill>
            <a:round/>
            <a:tailEnd len="sm" type="triangle" w="sm"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91" name="Freeform 65"/>
          <p:cNvSpPr/>
          <p:nvPr/>
        </p:nvSpPr>
        <p:spPr>
          <a:xfrm>
            <a:off x="1809720" y="4948200"/>
            <a:ext cx="1287000" cy="653760"/>
          </a:xfrm>
          <a:custGeom>
            <a:avLst/>
            <a:gdLst>
              <a:gd name="textAreaLeft" fmla="*/ 0 w 1287000"/>
              <a:gd name="textAreaRight" fmla="*/ 1287360 w 1287000"/>
              <a:gd name="textAreaTop" fmla="*/ 0 h 653760"/>
              <a:gd name="textAreaBottom" fmla="*/ 654120 h 653760"/>
            </a:gdLst>
            <a:ahLst/>
            <a:rect l="textAreaLeft" t="textAreaTop" r="textAreaRight" b="textAreaBottom"/>
            <a:pathLst>
              <a:path w="1008" h="432">
                <a:moveTo>
                  <a:pt x="1008" y="432"/>
                </a:moveTo>
                <a:lnTo>
                  <a:pt x="0" y="432"/>
                </a:lnTo>
                <a:lnTo>
                  <a:pt x="0" y="0"/>
                </a:lnTo>
              </a:path>
            </a:pathLst>
          </a:custGeom>
          <a:noFill/>
          <a:ln w="152400">
            <a:solidFill>
              <a:srgbClr val="ffcc00"/>
            </a:solidFill>
            <a:round/>
            <a:tailEnd len="sm" type="triangle" w="sm"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392" name="Text Box 67"/>
          <p:cNvSpPr/>
          <p:nvPr/>
        </p:nvSpPr>
        <p:spPr>
          <a:xfrm>
            <a:off x="2982960" y="3397320"/>
            <a:ext cx="2665080" cy="528120"/>
          </a:xfrm>
          <a:prstGeom prst="rect">
            <a:avLst/>
          </a:prstGeom>
          <a:solidFill>
            <a:schemeClr val="tx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449280">
              <a:lnSpc>
                <a:spcPct val="90000"/>
              </a:lnSpc>
            </a:pPr>
            <a:r>
              <a:rPr b="1" lang="en-GB" sz="1600" strike="noStrike" u="none">
                <a:solidFill>
                  <a:srgbClr val="000000"/>
                </a:solidFill>
                <a:uFillTx/>
                <a:latin typeface="Calibri"/>
                <a:ea typeface="Microsoft YaHei"/>
              </a:rPr>
              <a:t>Při zvýšeném kostním obratu převažuje úbytek kosti</a:t>
            </a:r>
            <a:endParaRPr b="0" lang="cs-CZ" sz="16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93" name="Rectangle 68"/>
          <p:cNvSpPr/>
          <p:nvPr/>
        </p:nvSpPr>
        <p:spPr>
          <a:xfrm>
            <a:off x="3278160" y="5695920"/>
            <a:ext cx="2165040" cy="22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449280">
              <a:lnSpc>
                <a:spcPct val="93000"/>
              </a:lnSpc>
            </a:pPr>
            <a:r>
              <a:rPr b="1" lang="en-GB" sz="16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rPr>
              <a:t>Novotvorba:3 měsíce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4" name="Rectangle 69"/>
          <p:cNvSpPr/>
          <p:nvPr/>
        </p:nvSpPr>
        <p:spPr>
          <a:xfrm>
            <a:off x="3322800" y="2887560"/>
            <a:ext cx="2047680" cy="22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449280">
              <a:lnSpc>
                <a:spcPct val="93000"/>
              </a:lnSpc>
            </a:pPr>
            <a:r>
              <a:rPr b="1" lang="en-GB" sz="16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rPr>
              <a:t>Resorpce:10 dní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95" name="Picture 3" descr="Picture4"/>
          <p:cNvPicPr/>
          <p:nvPr/>
        </p:nvPicPr>
        <p:blipFill>
          <a:blip r:embed="rId4"/>
          <a:srcRect l="747" t="994" r="747" b="994"/>
          <a:stretch/>
        </p:blipFill>
        <p:spPr>
          <a:xfrm>
            <a:off x="736560" y="2843280"/>
            <a:ext cx="2161800" cy="1726920"/>
          </a:xfrm>
          <a:prstGeom prst="rect">
            <a:avLst/>
          </a:prstGeom>
          <a:noFill/>
          <a:ln w="28575">
            <a:solidFill>
              <a:srgbClr val="808080"/>
            </a:solidFill>
            <a:miter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 Box 1"/>
          <p:cNvSpPr/>
          <p:nvPr/>
        </p:nvSpPr>
        <p:spPr>
          <a:xfrm>
            <a:off x="457200" y="277920"/>
            <a:ext cx="8229240" cy="113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449280">
              <a:lnSpc>
                <a:spcPct val="100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1" lang="cs-CZ" sz="44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Hypothalamus</a:t>
            </a:r>
            <a:endParaRPr b="0" lang="cs-CZ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0" name="Text Box 2"/>
          <p:cNvSpPr/>
          <p:nvPr/>
        </p:nvSpPr>
        <p:spPr>
          <a:xfrm>
            <a:off x="457200" y="1600200"/>
            <a:ext cx="8254800" cy="499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pPr marL="7920" defTabSz="449280">
              <a:lnSpc>
                <a:spcPct val="100000"/>
              </a:lnSpc>
              <a:spcBef>
                <a:spcPts val="564"/>
              </a:spcBef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Komplikovaný </a:t>
            </a: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systém-regulace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štítné žlázy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nadledvin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pohlavních žláz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sekrece růstového hormonu(GH)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prolaktin (PRL)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vasopresin, ADH 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5120" indent="-457200" defTabSz="449280">
              <a:lnSpc>
                <a:spcPct val="100000"/>
              </a:lnSpc>
              <a:spcBef>
                <a:spcPts val="564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Oxytocin 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920" defTabSz="449280">
              <a:lnSpc>
                <a:spcPct val="100000"/>
              </a:lnSpc>
              <a:spcBef>
                <a:spcPts val="564"/>
              </a:spcBef>
              <a:tabLst>
                <a:tab algn="l" pos="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Koordinuje vnitřní orgány 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a jejich komplexní odpověď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920" defTabSz="449280">
              <a:lnSpc>
                <a:spcPct val="100000"/>
              </a:lnSpc>
              <a:spcBef>
                <a:spcPts val="564"/>
              </a:spcBef>
              <a:tabLst>
                <a:tab algn="l" pos="0"/>
              </a:tabLst>
            </a:pP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449280">
              <a:lnSpc>
                <a:spcPct val="100000"/>
              </a:lnSpc>
              <a:spcBef>
                <a:spcPts val="564"/>
              </a:spcBef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449280">
              <a:lnSpc>
                <a:spcPct val="100000"/>
              </a:lnSpc>
              <a:spcBef>
                <a:spcPts val="564"/>
              </a:spcBef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449280">
              <a:lnSpc>
                <a:spcPct val="100000"/>
              </a:lnSpc>
              <a:spcBef>
                <a:spcPts val="564"/>
              </a:spcBef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920" defTabSz="449280">
              <a:lnSpc>
                <a:spcPct val="100000"/>
              </a:lnSpc>
              <a:spcBef>
                <a:spcPts val="564"/>
              </a:spcBef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        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Nadměrná resorpce kosti přispívá ke vzniku osteoporózy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grpSp>
        <p:nvGrpSpPr>
          <p:cNvPr id="397" name="Group 3"/>
          <p:cNvGrpSpPr/>
          <p:nvPr/>
        </p:nvGrpSpPr>
        <p:grpSpPr>
          <a:xfrm>
            <a:off x="635040" y="3914640"/>
            <a:ext cx="2058480" cy="2570040"/>
            <a:chOff x="635040" y="3914640"/>
            <a:chExt cx="2058480" cy="2570040"/>
          </a:xfrm>
        </p:grpSpPr>
        <p:sp>
          <p:nvSpPr>
            <p:cNvPr id="398" name="Line 4"/>
            <p:cNvSpPr/>
            <p:nvPr/>
          </p:nvSpPr>
          <p:spPr>
            <a:xfrm>
              <a:off x="873000" y="4814640"/>
              <a:ext cx="360" cy="1670040"/>
            </a:xfrm>
            <a:prstGeom prst="line">
              <a:avLst/>
            </a:prstGeom>
            <a:ln w="762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399" name="Line 5"/>
            <p:cNvSpPr/>
            <p:nvPr/>
          </p:nvSpPr>
          <p:spPr>
            <a:xfrm>
              <a:off x="873000" y="4814640"/>
              <a:ext cx="1423800" cy="360"/>
            </a:xfrm>
            <a:prstGeom prst="line">
              <a:avLst/>
            </a:prstGeom>
            <a:ln w="762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-44640" bIns="-4464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00" name="Line 6"/>
            <p:cNvSpPr/>
            <p:nvPr/>
          </p:nvSpPr>
          <p:spPr>
            <a:xfrm>
              <a:off x="873000" y="5263920"/>
              <a:ext cx="1423800" cy="360"/>
            </a:xfrm>
            <a:prstGeom prst="line">
              <a:avLst/>
            </a:prstGeom>
            <a:ln w="762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-44640" bIns="-4464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01" name="Line 7"/>
            <p:cNvSpPr/>
            <p:nvPr/>
          </p:nvSpPr>
          <p:spPr>
            <a:xfrm>
              <a:off x="873000" y="5649840"/>
              <a:ext cx="1423800" cy="360"/>
            </a:xfrm>
            <a:prstGeom prst="line">
              <a:avLst/>
            </a:prstGeom>
            <a:ln w="762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-44640" bIns="-4464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02" name="Line 8"/>
            <p:cNvSpPr/>
            <p:nvPr/>
          </p:nvSpPr>
          <p:spPr>
            <a:xfrm>
              <a:off x="873000" y="6035400"/>
              <a:ext cx="1423800" cy="360"/>
            </a:xfrm>
            <a:prstGeom prst="line">
              <a:avLst/>
            </a:prstGeom>
            <a:ln w="762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-44640" bIns="-4464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03" name="Line 9"/>
            <p:cNvSpPr/>
            <p:nvPr/>
          </p:nvSpPr>
          <p:spPr>
            <a:xfrm>
              <a:off x="2296800" y="4814640"/>
              <a:ext cx="360" cy="1670040"/>
            </a:xfrm>
            <a:prstGeom prst="line">
              <a:avLst/>
            </a:prstGeom>
            <a:ln w="762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pic>
          <p:nvPicPr>
            <p:cNvPr id="404" name="Picture 10" descr="BS00554_"/>
            <p:cNvPicPr/>
            <p:nvPr/>
          </p:nvPicPr>
          <p:blipFill>
            <a:blip r:embed="rId1"/>
            <a:stretch/>
          </p:blipFill>
          <p:spPr>
            <a:xfrm>
              <a:off x="1268280" y="4317840"/>
              <a:ext cx="791640" cy="5601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05" name="Picture 11" descr="BS00554_"/>
            <p:cNvPicPr/>
            <p:nvPr/>
          </p:nvPicPr>
          <p:blipFill>
            <a:blip r:embed="rId2"/>
            <a:stretch/>
          </p:blipFill>
          <p:spPr>
            <a:xfrm>
              <a:off x="1268280" y="3914640"/>
              <a:ext cx="791640" cy="5601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06" name="Picture 12" descr="BS00554_"/>
            <p:cNvPicPr/>
            <p:nvPr/>
          </p:nvPicPr>
          <p:blipFill>
            <a:blip r:embed="rId3"/>
            <a:stretch/>
          </p:blipFill>
          <p:spPr>
            <a:xfrm>
              <a:off x="1901880" y="4317840"/>
              <a:ext cx="791640" cy="5601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07" name="Picture 13" descr="BS00554_"/>
            <p:cNvPicPr/>
            <p:nvPr/>
          </p:nvPicPr>
          <p:blipFill>
            <a:blip r:embed="rId4"/>
            <a:stretch/>
          </p:blipFill>
          <p:spPr>
            <a:xfrm>
              <a:off x="1901880" y="3914640"/>
              <a:ext cx="791640" cy="5601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08" name="Picture 14" descr="BS00554_"/>
            <p:cNvPicPr/>
            <p:nvPr/>
          </p:nvPicPr>
          <p:blipFill>
            <a:blip r:embed="rId5"/>
            <a:stretch/>
          </p:blipFill>
          <p:spPr>
            <a:xfrm>
              <a:off x="635040" y="4317840"/>
              <a:ext cx="791640" cy="5601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09" name="Picture 15" descr="BS00554_"/>
            <p:cNvPicPr/>
            <p:nvPr/>
          </p:nvPicPr>
          <p:blipFill>
            <a:blip r:embed="rId6"/>
            <a:stretch/>
          </p:blipFill>
          <p:spPr>
            <a:xfrm>
              <a:off x="635040" y="3914640"/>
              <a:ext cx="791640" cy="56016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410" name="Group 16"/>
          <p:cNvGrpSpPr/>
          <p:nvPr/>
        </p:nvGrpSpPr>
        <p:grpSpPr>
          <a:xfrm>
            <a:off x="6097320" y="3914640"/>
            <a:ext cx="1895400" cy="2570040"/>
            <a:chOff x="6097320" y="3914640"/>
            <a:chExt cx="1895400" cy="2570040"/>
          </a:xfrm>
        </p:grpSpPr>
        <p:sp>
          <p:nvSpPr>
            <p:cNvPr id="411" name="Line 17"/>
            <p:cNvSpPr/>
            <p:nvPr/>
          </p:nvSpPr>
          <p:spPr>
            <a:xfrm>
              <a:off x="6136920" y="4814640"/>
              <a:ext cx="360" cy="1670040"/>
            </a:xfrm>
            <a:prstGeom prst="line">
              <a:avLst/>
            </a:prstGeom>
            <a:ln w="762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grpSp>
          <p:nvGrpSpPr>
            <p:cNvPr id="412" name="Group 18"/>
            <p:cNvGrpSpPr/>
            <p:nvPr/>
          </p:nvGrpSpPr>
          <p:grpSpPr>
            <a:xfrm>
              <a:off x="6097320" y="3914640"/>
              <a:ext cx="1895400" cy="2473200"/>
              <a:chOff x="6097320" y="3914640"/>
              <a:chExt cx="1895400" cy="2473200"/>
            </a:xfrm>
          </p:grpSpPr>
          <p:sp>
            <p:nvSpPr>
              <p:cNvPr id="413" name="AutoShape 19"/>
              <p:cNvSpPr/>
              <p:nvPr/>
            </p:nvSpPr>
            <p:spPr>
              <a:xfrm>
                <a:off x="6110280" y="5135400"/>
                <a:ext cx="1504440" cy="64800"/>
              </a:xfrm>
              <a:prstGeom prst="cube">
                <a:avLst>
                  <a:gd name="adj" fmla="val 25000"/>
                </a:avLst>
              </a:prstGeom>
              <a:solidFill>
                <a:srgbClr val="dddddd"/>
              </a:solidFill>
              <a:ln w="9525">
                <a:solidFill>
                  <a:srgbClr val="969696"/>
                </a:solidFill>
                <a:miter/>
              </a:ln>
              <a:effectLst>
                <a:outerShdw algn="ctr" dir="1593903" dist="28174" rotWithShape="0">
                  <a:srgbClr val="b2b2b2"/>
                </a:outerShdw>
              </a:effectLst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3960" bIns="3960" anchor="ctr">
                <a:noAutofit/>
              </a:bodyPr>
              <a:p>
                <a:pPr defTabSz="449280">
                  <a:lnSpc>
                    <a:spcPct val="93000"/>
                  </a:lnSpc>
                </a:pPr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414" name="AutoShape 20"/>
              <p:cNvSpPr/>
              <p:nvPr/>
            </p:nvSpPr>
            <p:spPr>
              <a:xfrm rot="1029600">
                <a:off x="6097320" y="5532480"/>
                <a:ext cx="712440" cy="61560"/>
              </a:xfrm>
              <a:prstGeom prst="cube">
                <a:avLst>
                  <a:gd name="adj" fmla="val 25000"/>
                </a:avLst>
              </a:prstGeom>
              <a:solidFill>
                <a:srgbClr val="dddddd"/>
              </a:solidFill>
              <a:ln w="9525">
                <a:solidFill>
                  <a:srgbClr val="969696"/>
                </a:solidFill>
                <a:miter/>
              </a:ln>
              <a:effectLst>
                <a:outerShdw algn="ctr" dir="1593903" dist="28174" rotWithShape="0">
                  <a:srgbClr val="b2b2b2"/>
                </a:outerShdw>
              </a:effectLst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1440" bIns="1440" anchor="ctr">
                <a:noAutofit/>
              </a:bodyPr>
              <a:p>
                <a:pPr defTabSz="449280">
                  <a:lnSpc>
                    <a:spcPct val="93000"/>
                  </a:lnSpc>
                </a:pPr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415" name="AutoShape 21"/>
              <p:cNvSpPr/>
              <p:nvPr/>
            </p:nvSpPr>
            <p:spPr>
              <a:xfrm rot="21030000">
                <a:off x="6806880" y="5430600"/>
                <a:ext cx="1107720" cy="63000"/>
              </a:xfrm>
              <a:prstGeom prst="cube">
                <a:avLst>
                  <a:gd name="adj" fmla="val 82125"/>
                </a:avLst>
              </a:prstGeom>
              <a:solidFill>
                <a:srgbClr val="dddddd"/>
              </a:solidFill>
              <a:ln w="9525">
                <a:solidFill>
                  <a:srgbClr val="969696"/>
                </a:solidFill>
                <a:miter/>
              </a:ln>
              <a:effectLst>
                <a:outerShdw algn="ctr" dir="1593903" dist="28174" rotWithShape="0">
                  <a:srgbClr val="b2b2b2"/>
                </a:outerShdw>
              </a:effectLst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-33480" bIns="-33480" anchor="ctr">
                <a:noAutofit/>
              </a:bodyPr>
              <a:p>
                <a:pPr defTabSz="449280">
                  <a:lnSpc>
                    <a:spcPct val="93000"/>
                  </a:lnSpc>
                </a:pPr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416" name="AutoShape 22"/>
              <p:cNvSpPr/>
              <p:nvPr/>
            </p:nvSpPr>
            <p:spPr>
              <a:xfrm rot="690600">
                <a:off x="6097320" y="5972040"/>
                <a:ext cx="712440" cy="63000"/>
              </a:xfrm>
              <a:prstGeom prst="cube">
                <a:avLst>
                  <a:gd name="adj" fmla="val 25000"/>
                </a:avLst>
              </a:prstGeom>
              <a:solidFill>
                <a:srgbClr val="dddddd"/>
              </a:solidFill>
              <a:ln w="9525">
                <a:solidFill>
                  <a:srgbClr val="969696"/>
                </a:solidFill>
                <a:miter/>
              </a:ln>
              <a:effectLst>
                <a:outerShdw algn="ctr" dir="1593903" dist="28174" rotWithShape="0">
                  <a:srgbClr val="b2b2b2"/>
                </a:outerShdw>
              </a:effectLst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2520" bIns="2520" anchor="ctr">
                <a:noAutofit/>
              </a:bodyPr>
              <a:p>
                <a:pPr defTabSz="449280">
                  <a:lnSpc>
                    <a:spcPct val="93000"/>
                  </a:lnSpc>
                </a:pPr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417" name="AutoShape 23"/>
              <p:cNvSpPr/>
              <p:nvPr/>
            </p:nvSpPr>
            <p:spPr>
              <a:xfrm rot="19411800">
                <a:off x="6889320" y="5907240"/>
                <a:ext cx="1107720" cy="63000"/>
              </a:xfrm>
              <a:prstGeom prst="cube">
                <a:avLst>
                  <a:gd name="adj" fmla="val 82125"/>
                </a:avLst>
              </a:prstGeom>
              <a:solidFill>
                <a:srgbClr val="dddddd"/>
              </a:solidFill>
              <a:ln w="9525">
                <a:solidFill>
                  <a:srgbClr val="969696"/>
                </a:solidFill>
                <a:miter/>
              </a:ln>
              <a:effectLst>
                <a:outerShdw algn="ctr" dir="1593903" dist="28174" rotWithShape="0">
                  <a:srgbClr val="b2b2b2"/>
                </a:outerShdw>
              </a:effectLst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rIns="90000" tIns="-33480" bIns="-33480" anchor="ctr">
                <a:noAutofit/>
              </a:bodyPr>
              <a:p>
                <a:pPr defTabSz="449280">
                  <a:lnSpc>
                    <a:spcPct val="93000"/>
                  </a:lnSpc>
                </a:pPr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418" name="Line 24"/>
              <p:cNvSpPr/>
              <p:nvPr/>
            </p:nvSpPr>
            <p:spPr>
              <a:xfrm>
                <a:off x="7524720" y="4782960"/>
                <a:ext cx="468000" cy="1604880"/>
              </a:xfrm>
              <a:prstGeom prst="line">
                <a:avLst/>
              </a:prstGeom>
              <a:ln w="76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noAutofit/>
              </a:bodyPr>
              <a:p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sp>
            <p:nvSpPr>
              <p:cNvPr id="419" name="Line 25"/>
              <p:cNvSpPr/>
              <p:nvPr/>
            </p:nvSpPr>
            <p:spPr>
              <a:xfrm>
                <a:off x="6097320" y="4814640"/>
                <a:ext cx="1425600" cy="360"/>
              </a:xfrm>
              <a:prstGeom prst="line">
                <a:avLst/>
              </a:prstGeom>
              <a:ln w="76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-44640" bIns="-44640" anchor="t">
                <a:noAutofit/>
              </a:bodyPr>
              <a:p>
                <a:endParaRPr b="0" lang="cs-CZ" sz="1800" strike="noStrike" u="none">
                  <a:solidFill>
                    <a:schemeClr val="lt1"/>
                  </a:solidFill>
                  <a:uFillTx/>
                  <a:latin typeface="Arial"/>
                  <a:ea typeface="Microsoft YaHei"/>
                </a:endParaRPr>
              </a:p>
            </p:txBody>
          </p:sp>
          <p:pic>
            <p:nvPicPr>
              <p:cNvPr id="420" name="Picture 26" descr="BS00554_"/>
              <p:cNvPicPr/>
              <p:nvPr/>
            </p:nvPicPr>
            <p:blipFill>
              <a:blip r:embed="rId7"/>
              <a:stretch/>
            </p:blipFill>
            <p:spPr>
              <a:xfrm>
                <a:off x="6572160" y="3914640"/>
                <a:ext cx="791640" cy="56016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421" name="Picture 27" descr="BS00554_"/>
              <p:cNvPicPr/>
              <p:nvPr/>
            </p:nvPicPr>
            <p:blipFill>
              <a:blip r:embed="rId8"/>
              <a:stretch/>
            </p:blipFill>
            <p:spPr>
              <a:xfrm>
                <a:off x="6572160" y="4317840"/>
                <a:ext cx="791640" cy="560160"/>
              </a:xfrm>
              <a:prstGeom prst="rect">
                <a:avLst/>
              </a:prstGeom>
              <a:noFill/>
              <a:ln w="0">
                <a:noFill/>
              </a:ln>
            </p:spPr>
          </p:pic>
        </p:grpSp>
      </p:grpSp>
      <p:grpSp>
        <p:nvGrpSpPr>
          <p:cNvPr id="422" name="Group 28"/>
          <p:cNvGrpSpPr/>
          <p:nvPr/>
        </p:nvGrpSpPr>
        <p:grpSpPr>
          <a:xfrm>
            <a:off x="3779640" y="3914640"/>
            <a:ext cx="1584000" cy="2570040"/>
            <a:chOff x="3779640" y="3914640"/>
            <a:chExt cx="1584000" cy="2570040"/>
          </a:xfrm>
        </p:grpSpPr>
        <p:sp>
          <p:nvSpPr>
            <p:cNvPr id="423" name="Line 29"/>
            <p:cNvSpPr/>
            <p:nvPr/>
          </p:nvSpPr>
          <p:spPr>
            <a:xfrm>
              <a:off x="3779640" y="4814640"/>
              <a:ext cx="1425600" cy="360"/>
            </a:xfrm>
            <a:prstGeom prst="line">
              <a:avLst/>
            </a:prstGeom>
            <a:ln w="762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-44640" bIns="-4464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pic>
          <p:nvPicPr>
            <p:cNvPr id="424" name="Picture 30" descr="BS00554_"/>
            <p:cNvPicPr/>
            <p:nvPr/>
          </p:nvPicPr>
          <p:blipFill>
            <a:blip r:embed="rId9"/>
            <a:stretch/>
          </p:blipFill>
          <p:spPr>
            <a:xfrm>
              <a:off x="3938760" y="4317840"/>
              <a:ext cx="791640" cy="5601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25" name="Picture 31" descr="BS00554_"/>
            <p:cNvPicPr/>
            <p:nvPr/>
          </p:nvPicPr>
          <p:blipFill>
            <a:blip r:embed="rId10"/>
            <a:stretch/>
          </p:blipFill>
          <p:spPr>
            <a:xfrm>
              <a:off x="3938760" y="3914640"/>
              <a:ext cx="791640" cy="5601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26" name="Picture 32" descr="BS00554_"/>
            <p:cNvPicPr/>
            <p:nvPr/>
          </p:nvPicPr>
          <p:blipFill>
            <a:blip r:embed="rId11"/>
            <a:stretch/>
          </p:blipFill>
          <p:spPr>
            <a:xfrm>
              <a:off x="4572000" y="4317840"/>
              <a:ext cx="791640" cy="5601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27" name="Picture 33" descr="BS00554_"/>
            <p:cNvPicPr/>
            <p:nvPr/>
          </p:nvPicPr>
          <p:blipFill>
            <a:blip r:embed="rId12"/>
            <a:stretch/>
          </p:blipFill>
          <p:spPr>
            <a:xfrm>
              <a:off x="4572000" y="3914640"/>
              <a:ext cx="791640" cy="56016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428" name="Line 34"/>
            <p:cNvSpPr/>
            <p:nvPr/>
          </p:nvSpPr>
          <p:spPr>
            <a:xfrm>
              <a:off x="3779640" y="4814640"/>
              <a:ext cx="360" cy="1670040"/>
            </a:xfrm>
            <a:prstGeom prst="line">
              <a:avLst/>
            </a:prstGeom>
            <a:ln w="762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29" name="AutoShape 35"/>
            <p:cNvSpPr/>
            <p:nvPr/>
          </p:nvSpPr>
          <p:spPr>
            <a:xfrm>
              <a:off x="3807000" y="5200560"/>
              <a:ext cx="1503000" cy="63000"/>
            </a:xfrm>
            <a:prstGeom prst="cube">
              <a:avLst>
                <a:gd name="adj" fmla="val 25000"/>
              </a:avLst>
            </a:prstGeom>
            <a:solidFill>
              <a:srgbClr val="c0c0c0"/>
            </a:solidFill>
            <a:ln w="9525">
              <a:solidFill>
                <a:srgbClr val="969696"/>
              </a:solidFill>
              <a:miter/>
            </a:ln>
            <a:effectLst>
              <a:outerShdw algn="ctr" dir="1593903" dist="28174" rotWithShape="0">
                <a:srgbClr val="b2b2b2"/>
              </a:outerShdw>
            </a:effectLst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2520" bIns="2520" anchor="ctr">
              <a:noAutofit/>
            </a:bodyPr>
            <a:p>
              <a:pPr defTabSz="449280">
                <a:lnSpc>
                  <a:spcPct val="93000"/>
                </a:lnSpc>
              </a:pPr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30" name="AutoShape 36"/>
            <p:cNvSpPr/>
            <p:nvPr/>
          </p:nvSpPr>
          <p:spPr>
            <a:xfrm>
              <a:off x="3807000" y="5970600"/>
              <a:ext cx="1503000" cy="64800"/>
            </a:xfrm>
            <a:prstGeom prst="cube">
              <a:avLst>
                <a:gd name="adj" fmla="val 25000"/>
              </a:avLst>
            </a:prstGeom>
            <a:solidFill>
              <a:srgbClr val="c0c0c0"/>
            </a:solidFill>
            <a:ln w="9525">
              <a:solidFill>
                <a:srgbClr val="969696"/>
              </a:solidFill>
              <a:miter/>
            </a:ln>
            <a:effectLst>
              <a:outerShdw algn="ctr" dir="1593903" dist="28174" rotWithShape="0">
                <a:srgbClr val="b2b2b2"/>
              </a:outerShdw>
            </a:effectLst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3960" bIns="3960" anchor="ctr">
              <a:noAutofit/>
            </a:bodyPr>
            <a:p>
              <a:pPr defTabSz="449280">
                <a:lnSpc>
                  <a:spcPct val="93000"/>
                </a:lnSpc>
              </a:pPr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31" name="AutoShape 37"/>
            <p:cNvSpPr/>
            <p:nvPr/>
          </p:nvSpPr>
          <p:spPr>
            <a:xfrm>
              <a:off x="3807000" y="5584680"/>
              <a:ext cx="1503000" cy="64800"/>
            </a:xfrm>
            <a:prstGeom prst="cube">
              <a:avLst>
                <a:gd name="adj" fmla="val 25000"/>
              </a:avLst>
            </a:prstGeom>
            <a:solidFill>
              <a:srgbClr val="c0c0c0"/>
            </a:solidFill>
            <a:ln w="9525">
              <a:solidFill>
                <a:srgbClr val="969696"/>
              </a:solidFill>
              <a:miter/>
            </a:ln>
            <a:effectLst>
              <a:outerShdw algn="ctr" dir="1593903" dist="28174" rotWithShape="0">
                <a:srgbClr val="b2b2b2"/>
              </a:outerShdw>
            </a:effectLst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3960" bIns="3960" anchor="ctr">
              <a:noAutofit/>
            </a:bodyPr>
            <a:p>
              <a:pPr defTabSz="449280">
                <a:lnSpc>
                  <a:spcPct val="93000"/>
                </a:lnSpc>
              </a:pPr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32" name="Line 38"/>
            <p:cNvSpPr/>
            <p:nvPr/>
          </p:nvSpPr>
          <p:spPr>
            <a:xfrm>
              <a:off x="5205240" y="4814640"/>
              <a:ext cx="360" cy="1670040"/>
            </a:xfrm>
            <a:prstGeom prst="line">
              <a:avLst/>
            </a:prstGeom>
            <a:ln w="762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</p:grpSp>
      <p:pic>
        <p:nvPicPr>
          <p:cNvPr id="433" name="Picture 11" descr="norm"/>
          <p:cNvPicPr/>
          <p:nvPr/>
        </p:nvPicPr>
        <p:blipFill>
          <a:blip r:embed="rId13"/>
          <a:stretch/>
        </p:blipFill>
        <p:spPr>
          <a:xfrm>
            <a:off x="558720" y="1514520"/>
            <a:ext cx="2150640" cy="2271240"/>
          </a:xfrm>
          <a:prstGeom prst="rect">
            <a:avLst/>
          </a:prstGeom>
          <a:noFill/>
          <a:ln w="19050">
            <a:solidFill>
              <a:srgbClr val="000000"/>
            </a:solidFill>
            <a:miter/>
          </a:ln>
        </p:spPr>
      </p:pic>
      <p:grpSp>
        <p:nvGrpSpPr>
          <p:cNvPr id="434" name="Group 40"/>
          <p:cNvGrpSpPr/>
          <p:nvPr/>
        </p:nvGrpSpPr>
        <p:grpSpPr>
          <a:xfrm>
            <a:off x="5270400" y="1514520"/>
            <a:ext cx="3444480" cy="2342520"/>
            <a:chOff x="5270400" y="1514520"/>
            <a:chExt cx="3444480" cy="2342520"/>
          </a:xfrm>
        </p:grpSpPr>
        <p:pic>
          <p:nvPicPr>
            <p:cNvPr id="435" name="Picture 5" descr="op"/>
            <p:cNvPicPr/>
            <p:nvPr/>
          </p:nvPicPr>
          <p:blipFill>
            <a:blip r:embed="rId14"/>
            <a:stretch/>
          </p:blipFill>
          <p:spPr>
            <a:xfrm>
              <a:off x="5911920" y="1514520"/>
              <a:ext cx="2150640" cy="2303280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/>
            </a:ln>
          </p:spPr>
        </p:pic>
        <p:pic>
          <p:nvPicPr>
            <p:cNvPr id="436" name="Picture 12" descr="Slide 8a"/>
            <p:cNvPicPr/>
            <p:nvPr/>
          </p:nvPicPr>
          <p:blipFill>
            <a:blip r:embed="rId15"/>
            <a:stretch/>
          </p:blipFill>
          <p:spPr>
            <a:xfrm>
              <a:off x="7242120" y="2384280"/>
              <a:ext cx="1472760" cy="14727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37" name="Picture 13" descr="Slide 8b"/>
            <p:cNvPicPr/>
            <p:nvPr/>
          </p:nvPicPr>
          <p:blipFill>
            <a:blip r:embed="rId16"/>
            <a:stretch/>
          </p:blipFill>
          <p:spPr>
            <a:xfrm>
              <a:off x="5270400" y="1717560"/>
              <a:ext cx="1474560" cy="147456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438" name="AutoShape 25"/>
          <p:cNvSpPr/>
          <p:nvPr/>
        </p:nvSpPr>
        <p:spPr>
          <a:xfrm>
            <a:off x="2131920" y="5372280"/>
            <a:ext cx="491760" cy="377640"/>
          </a:xfrm>
          <a:prstGeom prst="rightArrow">
            <a:avLst>
              <a:gd name="adj1" fmla="val 49583"/>
              <a:gd name="adj2" fmla="val 57142"/>
            </a:avLst>
          </a:prstGeom>
          <a:solidFill>
            <a:schemeClr val="bg1"/>
          </a:solidFill>
          <a:ln w="127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 defTabSz="449280">
              <a:lnSpc>
                <a:spcPct val="93000"/>
              </a:lnSpc>
            </a:pPr>
            <a:endParaRPr b="0" lang="cs-CZ" sz="2000" strike="noStrike" u="none">
              <a:solidFill>
                <a:schemeClr val="dk1"/>
              </a:solidFill>
              <a:uFillTx/>
              <a:latin typeface="Calibri"/>
              <a:ea typeface="Microsoft YaHei"/>
            </a:endParaRPr>
          </a:p>
        </p:txBody>
      </p:sp>
      <p:sp>
        <p:nvSpPr>
          <p:cNvPr id="439" name="Text Box 26"/>
          <p:cNvSpPr/>
          <p:nvPr/>
        </p:nvSpPr>
        <p:spPr>
          <a:xfrm rot="16200000">
            <a:off x="839880" y="4586760"/>
            <a:ext cx="739440" cy="19648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45000" rIns="45000" tIns="90000" bIns="90000" anchor="t" vert="eaVert">
            <a:noAutofit/>
          </a:bodyPr>
          <a:p>
            <a:pPr algn="ctr" defTabSz="449280">
              <a:lnSpc>
                <a:spcPct val="93000"/>
              </a:lnSpc>
              <a:spcBef>
                <a:spcPts val="901"/>
              </a:spcBef>
            </a:pPr>
            <a:r>
              <a:rPr b="0" lang="en-GB" sz="18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Zvýšená přestavba kosti</a:t>
            </a:r>
            <a:endParaRPr b="0" lang="cs-CZ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0" name="Text Box 28"/>
          <p:cNvSpPr/>
          <p:nvPr/>
        </p:nvSpPr>
        <p:spPr>
          <a:xfrm rot="16200000">
            <a:off x="5208480" y="4637160"/>
            <a:ext cx="739440" cy="186012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45000" rIns="45000" tIns="90000" bIns="90000" anchor="t" vert="eaVert">
            <a:noAutofit/>
          </a:bodyPr>
          <a:p>
            <a:pPr algn="ctr" defTabSz="449280">
              <a:lnSpc>
                <a:spcPct val="93000"/>
              </a:lnSpc>
              <a:spcBef>
                <a:spcPts val="901"/>
              </a:spcBef>
            </a:pPr>
            <a:r>
              <a:rPr b="0" lang="cs-CZ" sz="18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Zvýšená fragilita skeletu</a:t>
            </a:r>
            <a:endParaRPr b="0" lang="cs-CZ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1" name="Text Box 31"/>
          <p:cNvSpPr/>
          <p:nvPr/>
        </p:nvSpPr>
        <p:spPr>
          <a:xfrm rot="16200000">
            <a:off x="2979720" y="4840560"/>
            <a:ext cx="739440" cy="14536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45000" rIns="45000" tIns="90000" bIns="90000" anchor="t" vert="eaVert">
            <a:noAutofit/>
          </a:bodyPr>
          <a:p>
            <a:pPr algn="ctr" defTabSz="449280">
              <a:lnSpc>
                <a:spcPct val="93000"/>
              </a:lnSpc>
              <a:spcBef>
                <a:spcPts val="901"/>
              </a:spcBef>
            </a:pPr>
            <a:r>
              <a:rPr b="0" lang="cs-CZ" sz="18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Strukturální porucha</a:t>
            </a:r>
            <a:endParaRPr b="0" lang="cs-CZ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2" name="Rectangle 32"/>
          <p:cNvSpPr/>
          <p:nvPr/>
        </p:nvSpPr>
        <p:spPr>
          <a:xfrm>
            <a:off x="7153200" y="5025960"/>
            <a:ext cx="1571400" cy="108216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 defTabSz="449280">
              <a:lnSpc>
                <a:spcPct val="93000"/>
              </a:lnSpc>
            </a:pPr>
            <a:r>
              <a:rPr b="1" lang="en-GB" sz="18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Zvýšené </a:t>
            </a:r>
            <a:endParaRPr b="0" lang="cs-CZ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449280">
              <a:lnSpc>
                <a:spcPct val="93000"/>
              </a:lnSpc>
            </a:pPr>
            <a:r>
              <a:rPr b="1" lang="en-GB" sz="18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riziko </a:t>
            </a:r>
            <a:endParaRPr b="0" lang="cs-CZ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449280">
              <a:lnSpc>
                <a:spcPct val="93000"/>
              </a:lnSpc>
            </a:pPr>
            <a:r>
              <a:rPr b="1" lang="cs-CZ" sz="18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zlomenin</a:t>
            </a:r>
            <a:endParaRPr b="0" lang="cs-CZ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3" name="AutoShape 38"/>
          <p:cNvSpPr/>
          <p:nvPr/>
        </p:nvSpPr>
        <p:spPr>
          <a:xfrm>
            <a:off x="4086360" y="5372280"/>
            <a:ext cx="580680" cy="377640"/>
          </a:xfrm>
          <a:prstGeom prst="rightArrow">
            <a:avLst>
              <a:gd name="adj1" fmla="val 49583"/>
              <a:gd name="adj2" fmla="val 67465"/>
            </a:avLst>
          </a:prstGeom>
          <a:solidFill>
            <a:schemeClr val="bg1"/>
          </a:solidFill>
          <a:ln w="127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 defTabSz="449280">
              <a:lnSpc>
                <a:spcPct val="93000"/>
              </a:lnSpc>
            </a:pPr>
            <a:endParaRPr b="0" lang="cs-CZ" sz="2000" strike="noStrike" u="none">
              <a:solidFill>
                <a:schemeClr val="dk1"/>
              </a:solidFill>
              <a:uFillTx/>
              <a:latin typeface="Calibri"/>
              <a:ea typeface="Microsoft YaHei"/>
            </a:endParaRPr>
          </a:p>
        </p:txBody>
      </p:sp>
      <p:sp>
        <p:nvSpPr>
          <p:cNvPr id="444" name="Text Box 53"/>
          <p:cNvSpPr/>
          <p:nvPr/>
        </p:nvSpPr>
        <p:spPr>
          <a:xfrm>
            <a:off x="239400" y="6496200"/>
            <a:ext cx="2250000" cy="23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49280">
              <a:lnSpc>
                <a:spcPct val="93000"/>
              </a:lnSpc>
            </a:pPr>
            <a:r>
              <a:rPr b="0" lang="cs-CZ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Obrázek od 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David</a:t>
            </a:r>
            <a:r>
              <a:rPr b="0" lang="cs-CZ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a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W. Dempster</a:t>
            </a:r>
            <a:r>
              <a:rPr b="0" lang="cs-CZ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a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, PhD.  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5" name="AutoShape 39"/>
          <p:cNvSpPr/>
          <p:nvPr/>
        </p:nvSpPr>
        <p:spPr>
          <a:xfrm>
            <a:off x="6504120" y="5370480"/>
            <a:ext cx="641160" cy="358560"/>
          </a:xfrm>
          <a:prstGeom prst="rightArrow">
            <a:avLst>
              <a:gd name="adj1" fmla="val 49583"/>
              <a:gd name="adj2" fmla="val 78423"/>
            </a:avLst>
          </a:prstGeom>
          <a:solidFill>
            <a:schemeClr val="bg1"/>
          </a:solidFill>
          <a:ln w="127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 defTabSz="449280">
              <a:lnSpc>
                <a:spcPct val="93000"/>
              </a:lnSpc>
            </a:pPr>
            <a:endParaRPr b="0" lang="cs-CZ" sz="2000" strike="noStrike" u="none">
              <a:solidFill>
                <a:schemeClr val="dk1"/>
              </a:solidFill>
              <a:uFillTx/>
              <a:latin typeface="Calibri"/>
              <a:ea typeface="Microsoft YaHe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nodeType="clickEffect" fill="hold">
                      <p:stCondLst>
                        <p:cond delay="0"/>
                      </p:stCondLst>
                      <p:childTnLst>
                        <p:par>
                          <p:cTn id="4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nodeType="clickEffect" fill="hold">
                      <p:stCondLst>
                        <p:cond delay="indefinite"/>
                      </p:stCondLst>
                      <p:childTnLst>
                        <p:par>
                          <p:cTn id="10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nodeType="with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nodeType="clickEffect" fill="hold">
                      <p:stCondLst>
                        <p:cond delay="indefinite"/>
                      </p:stCondLst>
                      <p:childTnLst>
                        <p:par>
                          <p:cTn id="20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nodeType="clickEffect" fill="hold">
                      <p:stCondLst>
                        <p:cond delay="indefinite"/>
                      </p:stCondLst>
                      <p:childTnLst>
                        <p:par>
                          <p:cTn id="24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nodeType="with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nodeType="clickEffect" fill="hold">
                      <p:stCondLst>
                        <p:cond delay="indefinite"/>
                      </p:stCondLst>
                      <p:childTnLst>
                        <p:par>
                          <p:cTn id="34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nodeType="clickEffect" fill="hold">
                      <p:stCondLst>
                        <p:cond delay="indefinite"/>
                      </p:stCondLst>
                      <p:childTnLst>
                        <p:par>
                          <p:cTn id="40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41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nodeType="clickEffect" fill="hold">
                      <p:stCondLst>
                        <p:cond delay="indefinite"/>
                      </p:stCondLst>
                      <p:childTnLst>
                        <p:par>
                          <p:cTn id="46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nodeType="with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Rectangle 29"/>
          <p:cNvSpPr/>
          <p:nvPr/>
        </p:nvSpPr>
        <p:spPr>
          <a:xfrm rot="16200000">
            <a:off x="2792520" y="1708560"/>
            <a:ext cx="1082160" cy="4946400"/>
          </a:xfrm>
          <a:prstGeom prst="rect">
            <a:avLst/>
          </a:prstGeom>
          <a:gradFill rotWithShape="0">
            <a:gsLst>
              <a:gs pos="0">
                <a:srgbClr val="003876"/>
              </a:gs>
              <a:gs pos="100000">
                <a:srgbClr val="001a37">
                  <a:alpha val="0"/>
                </a:srgbClr>
              </a:gs>
            </a:gsLst>
            <a:lin ang="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45000" rIns="45000" tIns="90000" bIns="90000" anchor="ctr" vert="eaVert">
            <a:noAutofit/>
          </a:bodyPr>
          <a:p>
            <a:pPr algn="ctr" defTabSz="449280">
              <a:lnSpc>
                <a:spcPct val="95000"/>
              </a:lnSpc>
            </a:pPr>
            <a:endParaRPr b="0" lang="en-US" sz="2000" strike="noStrike" u="none">
              <a:solidFill>
                <a:schemeClr val="dk1"/>
              </a:solidFill>
              <a:uFillTx/>
              <a:latin typeface="Calibri"/>
              <a:ea typeface="Microsoft YaHei"/>
            </a:endParaRPr>
          </a:p>
        </p:txBody>
      </p:sp>
      <p:sp>
        <p:nvSpPr>
          <p:cNvPr id="447" name="PlaceHolder 1"/>
          <p:cNvSpPr>
            <a:spLocks noGrp="1"/>
          </p:cNvSpPr>
          <p:nvPr>
            <p:ph type="title"/>
          </p:nvPr>
        </p:nvSpPr>
        <p:spPr>
          <a:xfrm>
            <a:off x="457200" y="81000"/>
            <a:ext cx="8229240" cy="1248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Osteoporóza je běžná nemoc se zvýšeným rizikem zlomenin v celém skeletu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48" name="PlaceHolder 2"/>
          <p:cNvSpPr>
            <a:spLocks noGrp="1"/>
          </p:cNvSpPr>
          <p:nvPr>
            <p:ph/>
          </p:nvPr>
        </p:nvSpPr>
        <p:spPr>
          <a:xfrm>
            <a:off x="457200" y="1725480"/>
            <a:ext cx="530676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1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Systémové onemocnění  skeletu charakterizované úbytkem kostní hmoty a poškozením mikroarchitektury kostní tkáně, s následným zvýšením fragility kostí a náchylností ke zlomeninám</a:t>
            </a:r>
            <a:endParaRPr b="0" lang="en-GB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720"/>
              </a:spcBef>
              <a:buNone/>
              <a:tabLst>
                <a:tab algn="l" pos="0"/>
              </a:tabLst>
            </a:pPr>
            <a:r>
              <a:rPr b="0" lang="cs-CZ" sz="16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Jejím typickým projevem je, že úbytek kostní hmoty převáží nad její novotvorbou</a:t>
            </a:r>
            <a:endParaRPr b="0" lang="en-GB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9" name="Text Box 6"/>
          <p:cNvSpPr/>
          <p:nvPr/>
        </p:nvSpPr>
        <p:spPr>
          <a:xfrm>
            <a:off x="85680" y="6415920"/>
            <a:ext cx="8305560" cy="22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defTabSz="449280">
              <a:lnSpc>
                <a:spcPct val="90000"/>
              </a:lnSpc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Boyle WJ, et al.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Nature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2003;423: 337-342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0" name="Text Box 8"/>
          <p:cNvSpPr/>
          <p:nvPr/>
        </p:nvSpPr>
        <p:spPr>
          <a:xfrm>
            <a:off x="6925680" y="1614600"/>
            <a:ext cx="1260720" cy="34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49280">
              <a:lnSpc>
                <a:spcPct val="93000"/>
              </a:lnSpc>
            </a:pPr>
            <a:r>
              <a:rPr b="1" lang="cs-CZ" sz="1800" strike="noStrike" u="none">
                <a:solidFill>
                  <a:schemeClr val="dk2"/>
                </a:solidFill>
                <a:uFillTx/>
                <a:latin typeface="Calibri"/>
                <a:ea typeface="Microsoft YaHei"/>
              </a:rPr>
              <a:t>Zdravá kost</a:t>
            </a:r>
            <a:endParaRPr b="0" lang="cs-CZ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1" name="Text Box 9"/>
          <p:cNvSpPr/>
          <p:nvPr/>
        </p:nvSpPr>
        <p:spPr>
          <a:xfrm>
            <a:off x="985680" y="3763800"/>
            <a:ext cx="491472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37160" rIns="137160" tIns="91440" bIns="91440" anchor="t">
            <a:spAutoFit/>
          </a:bodyPr>
          <a:p>
            <a:pPr defTabSz="449280">
              <a:lnSpc>
                <a:spcPct val="90000"/>
              </a:lnSpc>
              <a:spcBef>
                <a:spcPts val="281"/>
              </a:spcBef>
              <a:tabLst>
                <a:tab algn="r" pos="6515280"/>
              </a:tabLst>
            </a:pPr>
            <a:r>
              <a:rPr b="0" lang="en-GB" sz="14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“</a:t>
            </a:r>
            <a:r>
              <a:rPr b="0" lang="cs-CZ" sz="14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Osteoporóza je jedna z nejběžnějších a nejvíce ohrožujících chronických onemocnění, je to globální zdravotnický problém.</a:t>
            </a:r>
            <a:r>
              <a:rPr b="0" lang="en-GB" sz="14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”</a:t>
            </a:r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r" defTabSz="449280">
              <a:lnSpc>
                <a:spcPct val="90000"/>
              </a:lnSpc>
              <a:spcBef>
                <a:spcPts val="490"/>
              </a:spcBef>
              <a:tabLst>
                <a:tab algn="r" pos="6515280"/>
              </a:tabLst>
            </a:pPr>
            <a:r>
              <a:rPr b="0" lang="cs-CZ" sz="1400" strike="noStrike" u="none">
                <a:solidFill>
                  <a:schemeClr val="dk2"/>
                </a:solidFill>
                <a:uFillTx/>
                <a:latin typeface="Calibri"/>
                <a:ea typeface="Microsoft YaHei"/>
              </a:rPr>
              <a:t>International Osteoporosis Foundation</a:t>
            </a:r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2" name="Text Box 10"/>
          <p:cNvSpPr/>
          <p:nvPr/>
        </p:nvSpPr>
        <p:spPr>
          <a:xfrm>
            <a:off x="6864120" y="3971880"/>
            <a:ext cx="1384200" cy="34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49280">
              <a:lnSpc>
                <a:spcPct val="93000"/>
              </a:lnSpc>
            </a:pPr>
            <a:r>
              <a:rPr b="1" lang="en-GB" sz="1800" strike="noStrike" u="none">
                <a:solidFill>
                  <a:schemeClr val="dk2"/>
                </a:solidFill>
                <a:uFillTx/>
                <a:latin typeface="Calibri"/>
                <a:ea typeface="Microsoft YaHei"/>
              </a:rPr>
              <a:t>Osteoporóza</a:t>
            </a:r>
            <a:endParaRPr b="0" lang="cs-CZ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3" name="Rectangle 32"/>
          <p:cNvSpPr/>
          <p:nvPr/>
        </p:nvSpPr>
        <p:spPr>
          <a:xfrm rot="16200000">
            <a:off x="2792520" y="2924640"/>
            <a:ext cx="1082160" cy="4946400"/>
          </a:xfrm>
          <a:prstGeom prst="rect">
            <a:avLst/>
          </a:prstGeom>
          <a:gradFill rotWithShape="0">
            <a:gsLst>
              <a:gs pos="0">
                <a:srgbClr val="003876"/>
              </a:gs>
              <a:gs pos="100000">
                <a:srgbClr val="001a37">
                  <a:alpha val="0"/>
                </a:srgbClr>
              </a:gs>
            </a:gsLst>
            <a:lin ang="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 defTabSz="449280">
              <a:lnSpc>
                <a:spcPct val="95000"/>
              </a:lnSpc>
            </a:pPr>
            <a:endParaRPr b="0" lang="en-US" sz="2000" strike="noStrike" u="none">
              <a:solidFill>
                <a:schemeClr val="dk1"/>
              </a:solidFill>
              <a:uFillTx/>
              <a:latin typeface="Calibri"/>
              <a:ea typeface="Microsoft YaHei"/>
            </a:endParaRPr>
          </a:p>
        </p:txBody>
      </p:sp>
      <p:sp>
        <p:nvSpPr>
          <p:cNvPr id="454" name="Text Box 33"/>
          <p:cNvSpPr/>
          <p:nvPr/>
        </p:nvSpPr>
        <p:spPr>
          <a:xfrm>
            <a:off x="985680" y="4884840"/>
            <a:ext cx="4914720" cy="1205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37160" rIns="137160" tIns="91440" bIns="91440" anchor="t">
            <a:spAutoFit/>
          </a:bodyPr>
          <a:p>
            <a:pPr defTabSz="449280">
              <a:lnSpc>
                <a:spcPct val="90000"/>
              </a:lnSpc>
              <a:spcBef>
                <a:spcPts val="281"/>
              </a:spcBef>
              <a:tabLst>
                <a:tab algn="r" pos="6515280"/>
              </a:tabLst>
            </a:pPr>
            <a:r>
              <a:rPr b="0" lang="en-GB" sz="14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“</a:t>
            </a:r>
            <a:r>
              <a:rPr b="0" lang="en-GB" sz="14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Osteoporóza vystavuje milióny žen zvýšenému riziku zlomenin, potenciálním životním změnám a dlouhodobým oslabujícím účinkům</a:t>
            </a:r>
            <a:r>
              <a:rPr b="0" lang="en-US" sz="14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.</a:t>
            </a:r>
            <a:r>
              <a:rPr b="0" lang="en-GB" sz="14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”</a:t>
            </a:r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r" defTabSz="449280">
              <a:lnSpc>
                <a:spcPct val="90000"/>
              </a:lnSpc>
              <a:spcBef>
                <a:spcPts val="490"/>
              </a:spcBef>
              <a:tabLst>
                <a:tab algn="r" pos="6515280"/>
              </a:tabLst>
            </a:pPr>
            <a:r>
              <a:rPr b="0" lang="cs-CZ" sz="1400" strike="noStrike" u="none">
                <a:solidFill>
                  <a:schemeClr val="dk2"/>
                </a:solidFill>
                <a:uFillTx/>
                <a:latin typeface="Calibri"/>
                <a:ea typeface="Microsoft YaHei"/>
              </a:rPr>
              <a:t>WHO</a:t>
            </a:r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r" defTabSz="449280">
              <a:lnSpc>
                <a:spcPct val="90000"/>
              </a:lnSpc>
              <a:spcBef>
                <a:spcPts val="490"/>
              </a:spcBef>
              <a:tabLst>
                <a:tab algn="r" pos="6515280"/>
              </a:tabLst>
            </a:pPr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5" name="Rectangle 35"/>
          <p:cNvSpPr/>
          <p:nvPr/>
        </p:nvSpPr>
        <p:spPr>
          <a:xfrm>
            <a:off x="374760" y="1620720"/>
            <a:ext cx="8278560" cy="41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287280" indent="-287280" defTabSz="449280">
              <a:lnSpc>
                <a:spcPct val="90000"/>
              </a:lnSpc>
              <a:spcBef>
                <a:spcPts val="720"/>
              </a:spcBef>
              <a:tabLst>
                <a:tab algn="l" pos="0"/>
              </a:tabLst>
            </a:pPr>
            <a:r>
              <a:rPr b="0" lang="cs-CZ" sz="24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Definice osteoporózy</a:t>
            </a:r>
            <a:r>
              <a:rPr b="0" lang="en-GB" sz="24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: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6" name="Rectangle 38"/>
          <p:cNvSpPr/>
          <p:nvPr/>
        </p:nvSpPr>
        <p:spPr>
          <a:xfrm rot="16200000">
            <a:off x="340560" y="4158720"/>
            <a:ext cx="1082160" cy="45720"/>
          </a:xfrm>
          <a:prstGeom prst="rect">
            <a:avLst/>
          </a:prstGeom>
          <a:solidFill>
            <a:schemeClr val="tx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1080" rIns="1080" tIns="90000" bIns="90000" anchor="ctr" vert="eaVert">
            <a:noAutofit/>
          </a:bodyPr>
          <a:p>
            <a:pPr algn="ctr" defTabSz="449280">
              <a:lnSpc>
                <a:spcPct val="95000"/>
              </a:lnSpc>
            </a:pPr>
            <a:endParaRPr b="0" lang="en-US" sz="2000" strike="noStrike" u="none">
              <a:solidFill>
                <a:schemeClr val="dk1"/>
              </a:solidFill>
              <a:uFillTx/>
              <a:latin typeface="Calibri"/>
              <a:ea typeface="Microsoft YaHei"/>
            </a:endParaRPr>
          </a:p>
        </p:txBody>
      </p:sp>
      <p:sp>
        <p:nvSpPr>
          <p:cNvPr id="457" name="Rectangle 39"/>
          <p:cNvSpPr/>
          <p:nvPr/>
        </p:nvSpPr>
        <p:spPr>
          <a:xfrm rot="16200000">
            <a:off x="340560" y="5374800"/>
            <a:ext cx="1082160" cy="45720"/>
          </a:xfrm>
          <a:prstGeom prst="rect">
            <a:avLst/>
          </a:prstGeom>
          <a:solidFill>
            <a:schemeClr val="tx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1080" bIns="1080" anchor="ctr">
            <a:noAutofit/>
          </a:bodyPr>
          <a:p>
            <a:pPr algn="ctr" defTabSz="449280">
              <a:lnSpc>
                <a:spcPct val="95000"/>
              </a:lnSpc>
            </a:pPr>
            <a:endParaRPr b="0" lang="en-US" sz="2000" strike="noStrike" u="none">
              <a:solidFill>
                <a:schemeClr val="dk1"/>
              </a:solidFill>
              <a:uFillTx/>
              <a:latin typeface="Calibri"/>
              <a:ea typeface="Microsoft YaHei"/>
            </a:endParaRPr>
          </a:p>
        </p:txBody>
      </p:sp>
      <p:pic>
        <p:nvPicPr>
          <p:cNvPr id="458" name="Picture 14" descr=""/>
          <p:cNvPicPr/>
          <p:nvPr/>
        </p:nvPicPr>
        <p:blipFill>
          <a:blip r:embed="rId1"/>
          <a:stretch/>
        </p:blipFill>
        <p:spPr>
          <a:xfrm>
            <a:off x="6588000" y="2060640"/>
            <a:ext cx="1936440" cy="1626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59" name="Picture 15" descr=""/>
          <p:cNvPicPr/>
          <p:nvPr/>
        </p:nvPicPr>
        <p:blipFill>
          <a:blip r:embed="rId2"/>
          <a:stretch/>
        </p:blipFill>
        <p:spPr>
          <a:xfrm>
            <a:off x="6632640" y="4479840"/>
            <a:ext cx="1847520" cy="1558440"/>
          </a:xfrm>
          <a:prstGeom prst="rect">
            <a:avLst/>
          </a:prstGeom>
          <a:noFill/>
          <a:ln w="0">
            <a:noFill/>
          </a:ln>
        </p:spPr>
      </p:pic>
    </p:spTree>
  </p:cSld>
  <p:transition>
    <p:wipe dir="r"/>
  </p:transition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Text Box 59"/>
          <p:cNvSpPr/>
          <p:nvPr/>
        </p:nvSpPr>
        <p:spPr>
          <a:xfrm>
            <a:off x="66600" y="6154560"/>
            <a:ext cx="90770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49280">
              <a:lnSpc>
                <a:spcPct val="90000"/>
              </a:lnSpc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Lanham-New SA.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Proc Nutr Soc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. 2008;67: 163-176; Burger H, et al.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Am J Epidemiol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1998;147: 871-879; Recker R, et al.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J Bone Miner Res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2000;15:1965-1973; Sambrook P, et al.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Baillieres Clin Rheumatol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1993;7: 445-457; Weaver CM, et al.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Primer on the Metabolic Bone Diseases and Disorders of Mineral Metabolism. 7th ed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. 2008:206-208.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61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Kostní hmota rychle ubývá s nástupem menopauzy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62" name="Text Box 49"/>
          <p:cNvSpPr/>
          <p:nvPr/>
        </p:nvSpPr>
        <p:spPr>
          <a:xfrm>
            <a:off x="6705720" y="123840"/>
            <a:ext cx="2101320" cy="366480"/>
          </a:xfrm>
          <a:prstGeom prst="rect">
            <a:avLst/>
          </a:prstGeom>
          <a:noFill/>
          <a:ln w="76200">
            <a:noFill/>
          </a:ln>
          <a:effectLst>
            <a:outerShdw algn="ctr" dir="2700000" dist="35638" rotWithShape="0">
              <a:srgbClr val="000000"/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449280">
              <a:lnSpc>
                <a:spcPct val="93000"/>
              </a:lnSpc>
              <a:spcBef>
                <a:spcPts val="601"/>
              </a:spcBef>
            </a:pPr>
            <a:endParaRPr b="1" lang="en-US" sz="1800" strike="noStrike" u="none">
              <a:solidFill>
                <a:srgbClr val="ffffff"/>
              </a:solidFill>
              <a:uFillTx/>
              <a:latin typeface="Arial"/>
              <a:ea typeface="Microsoft YaHei"/>
            </a:endParaRPr>
          </a:p>
        </p:txBody>
      </p:sp>
      <p:grpSp>
        <p:nvGrpSpPr>
          <p:cNvPr id="463" name="Group 45"/>
          <p:cNvGrpSpPr/>
          <p:nvPr/>
        </p:nvGrpSpPr>
        <p:grpSpPr>
          <a:xfrm>
            <a:off x="1123200" y="1447920"/>
            <a:ext cx="7495200" cy="4338360"/>
            <a:chOff x="1123200" y="1447920"/>
            <a:chExt cx="7495200" cy="4338360"/>
          </a:xfrm>
        </p:grpSpPr>
        <p:sp>
          <p:nvSpPr>
            <p:cNvPr id="464" name="Text Box 24"/>
            <p:cNvSpPr/>
            <p:nvPr/>
          </p:nvSpPr>
          <p:spPr>
            <a:xfrm>
              <a:off x="5568840" y="1447920"/>
              <a:ext cx="1388880" cy="486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 defTabSz="449280">
                <a:lnSpc>
                  <a:spcPct val="93000"/>
                </a:lnSpc>
              </a:pPr>
              <a:r>
                <a:rPr b="1" lang="en-GB" sz="1400" strike="noStrike" u="none">
                  <a:solidFill>
                    <a:schemeClr val="dk2"/>
                  </a:solidFill>
                  <a:uFillTx/>
                  <a:latin typeface="Calibri"/>
                  <a:ea typeface="Microsoft YaHei"/>
                </a:rPr>
                <a:t>Nástup menopauzy *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65" name="Text Box 23"/>
            <p:cNvSpPr/>
            <p:nvPr/>
          </p:nvSpPr>
          <p:spPr>
            <a:xfrm>
              <a:off x="1352520" y="1447920"/>
              <a:ext cx="1883880" cy="486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 defTabSz="449280">
                <a:lnSpc>
                  <a:spcPct val="93000"/>
                </a:lnSpc>
              </a:pPr>
              <a:r>
                <a:rPr b="1" lang="en-GB" sz="14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Dosažení maxima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algn="ctr" defTabSz="449280">
                <a:lnSpc>
                  <a:spcPct val="93000"/>
                </a:lnSpc>
              </a:pPr>
              <a:r>
                <a:rPr b="1" lang="en-GB" sz="14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kostní hmoty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66" name="Line 9"/>
            <p:cNvSpPr/>
            <p:nvPr/>
          </p:nvSpPr>
          <p:spPr>
            <a:xfrm>
              <a:off x="6616440" y="2012760"/>
              <a:ext cx="360" cy="3238560"/>
            </a:xfrm>
            <a:prstGeom prst="line">
              <a:avLst/>
            </a:prstGeom>
            <a:ln w="38100">
              <a:solidFill>
                <a:srgbClr val="cccc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67" name="Text Box 215"/>
            <p:cNvSpPr/>
            <p:nvPr/>
          </p:nvSpPr>
          <p:spPr>
            <a:xfrm rot="16200000">
              <a:off x="630720" y="3710160"/>
              <a:ext cx="1301040" cy="3164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>
              <a:spAutoFit/>
            </a:bodyPr>
            <a:p>
              <a:pPr algn="ctr" defTabSz="449280">
                <a:lnSpc>
                  <a:spcPct val="93000"/>
                </a:lnSpc>
              </a:pPr>
              <a:r>
                <a:rPr b="1" lang="en-GB" sz="16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Kostn</a:t>
              </a:r>
              <a:r>
                <a:rPr b="1" lang="cs-CZ" sz="16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í hmota</a:t>
              </a:r>
              <a:endParaRPr b="0" lang="cs-CZ" sz="1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68" name="Text Box 216"/>
            <p:cNvSpPr/>
            <p:nvPr/>
          </p:nvSpPr>
          <p:spPr>
            <a:xfrm>
              <a:off x="4010040" y="5470200"/>
              <a:ext cx="1944360" cy="316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spAutoFit/>
            </a:bodyPr>
            <a:p>
              <a:pPr algn="ctr" defTabSz="449280">
                <a:lnSpc>
                  <a:spcPct val="93000"/>
                </a:lnSpc>
              </a:pPr>
              <a:r>
                <a:rPr b="1" lang="en-GB" sz="16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Věk</a:t>
              </a:r>
              <a:r>
                <a:rPr b="1" lang="cs-CZ" sz="16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 </a:t>
              </a:r>
              <a:r>
                <a:rPr b="1" lang="en-GB" sz="16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(roky)</a:t>
              </a:r>
              <a:endParaRPr b="0" lang="cs-CZ" sz="1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69" name="Rectangle 28"/>
            <p:cNvSpPr/>
            <p:nvPr/>
          </p:nvSpPr>
          <p:spPr>
            <a:xfrm>
              <a:off x="1986120" y="5157720"/>
              <a:ext cx="875880" cy="483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  <a:spcBef>
                  <a:spcPts val="561"/>
                </a:spcBef>
              </a:pPr>
              <a:r>
                <a:rPr b="1" lang="en-GB" sz="14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10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70" name="Rectangle 29"/>
            <p:cNvSpPr/>
            <p:nvPr/>
          </p:nvSpPr>
          <p:spPr>
            <a:xfrm>
              <a:off x="2844720" y="5157720"/>
              <a:ext cx="871200" cy="483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  <a:spcBef>
                  <a:spcPts val="561"/>
                </a:spcBef>
              </a:pPr>
              <a:r>
                <a:rPr b="1" lang="en-GB" sz="14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20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71" name="Rectangle 31"/>
            <p:cNvSpPr/>
            <p:nvPr/>
          </p:nvSpPr>
          <p:spPr>
            <a:xfrm>
              <a:off x="4557600" y="5157720"/>
              <a:ext cx="872640" cy="483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  <a:spcBef>
                  <a:spcPts val="561"/>
                </a:spcBef>
              </a:pPr>
              <a:r>
                <a:rPr b="1" lang="en-GB" sz="14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40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72" name="Rectangle 32"/>
            <p:cNvSpPr/>
            <p:nvPr/>
          </p:nvSpPr>
          <p:spPr>
            <a:xfrm>
              <a:off x="5415120" y="5157720"/>
              <a:ext cx="874440" cy="483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  <a:spcBef>
                  <a:spcPts val="561"/>
                </a:spcBef>
              </a:pPr>
              <a:r>
                <a:rPr b="1" lang="en-GB" sz="14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50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73" name="Rectangle 33"/>
            <p:cNvSpPr/>
            <p:nvPr/>
          </p:nvSpPr>
          <p:spPr>
            <a:xfrm>
              <a:off x="6272280" y="5157720"/>
              <a:ext cx="871200" cy="483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  <a:spcBef>
                  <a:spcPts val="561"/>
                </a:spcBef>
              </a:pPr>
              <a:r>
                <a:rPr b="1" lang="en-GB" sz="14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60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74" name="Rectangle 34"/>
            <p:cNvSpPr/>
            <p:nvPr/>
          </p:nvSpPr>
          <p:spPr>
            <a:xfrm>
              <a:off x="7126200" y="5157720"/>
              <a:ext cx="875880" cy="483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  <a:spcBef>
                  <a:spcPts val="561"/>
                </a:spcBef>
              </a:pPr>
              <a:r>
                <a:rPr b="1" lang="en-GB" sz="14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70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75" name="Rectangle 35"/>
            <p:cNvSpPr/>
            <p:nvPr/>
          </p:nvSpPr>
          <p:spPr>
            <a:xfrm>
              <a:off x="7985160" y="5157720"/>
              <a:ext cx="431280" cy="483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  <a:spcBef>
                  <a:spcPts val="561"/>
                </a:spcBef>
              </a:pPr>
              <a:r>
                <a:rPr b="1" lang="en-GB" sz="14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80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76" name="Rectangle 28"/>
            <p:cNvSpPr/>
            <p:nvPr/>
          </p:nvSpPr>
          <p:spPr>
            <a:xfrm>
              <a:off x="3699000" y="5157720"/>
              <a:ext cx="874440" cy="483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  <a:spcBef>
                  <a:spcPts val="561"/>
                </a:spcBef>
              </a:pPr>
              <a:r>
                <a:rPr b="1" lang="en-GB" sz="14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30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77" name="Freeform 36"/>
            <p:cNvSpPr/>
            <p:nvPr/>
          </p:nvSpPr>
          <p:spPr>
            <a:xfrm>
              <a:off x="1544760" y="2035080"/>
              <a:ext cx="6881400" cy="3233520"/>
            </a:xfrm>
            <a:custGeom>
              <a:avLst/>
              <a:gdLst>
                <a:gd name="textAreaLeft" fmla="*/ 0 w 6881400"/>
                <a:gd name="textAreaRight" fmla="*/ 6881760 w 6881400"/>
                <a:gd name="textAreaTop" fmla="*/ 0 h 3233520"/>
                <a:gd name="textAreaBottom" fmla="*/ 3233880 h 3233520"/>
              </a:gdLst>
              <a:ahLst/>
              <a:rect l="textAreaLeft" t="textAreaTop" r="textAreaRight" b="textAreaBottom"/>
              <a:pathLst>
                <a:path w="4224" h="1920">
                  <a:moveTo>
                    <a:pt x="0" y="0"/>
                  </a:moveTo>
                  <a:lnTo>
                    <a:pt x="0" y="1920"/>
                  </a:lnTo>
                  <a:lnTo>
                    <a:pt x="4224" y="192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449280">
                <a:lnSpc>
                  <a:spcPct val="93000"/>
                </a:lnSpc>
              </a:pPr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78" name="Rectangle 28"/>
            <p:cNvSpPr/>
            <p:nvPr/>
          </p:nvSpPr>
          <p:spPr>
            <a:xfrm>
              <a:off x="1127160" y="5157720"/>
              <a:ext cx="874440" cy="483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  <a:spcBef>
                  <a:spcPts val="561"/>
                </a:spcBef>
              </a:pPr>
              <a:r>
                <a:rPr b="1" lang="en-GB" sz="14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0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79" name="Line 206"/>
            <p:cNvSpPr/>
            <p:nvPr/>
          </p:nvSpPr>
          <p:spPr>
            <a:xfrm>
              <a:off x="2519280" y="5162400"/>
              <a:ext cx="1440" cy="185760"/>
            </a:xfrm>
            <a:prstGeom prst="line">
              <a:avLst/>
            </a:prstGeom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80" name="Line 208"/>
            <p:cNvSpPr/>
            <p:nvPr/>
          </p:nvSpPr>
          <p:spPr>
            <a:xfrm>
              <a:off x="3884400" y="5162400"/>
              <a:ext cx="1800" cy="185760"/>
            </a:xfrm>
            <a:prstGeom prst="line">
              <a:avLst/>
            </a:prstGeom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81" name="Line 209"/>
            <p:cNvSpPr/>
            <p:nvPr/>
          </p:nvSpPr>
          <p:spPr>
            <a:xfrm>
              <a:off x="4781520" y="5162400"/>
              <a:ext cx="1440" cy="185760"/>
            </a:xfrm>
            <a:prstGeom prst="line">
              <a:avLst/>
            </a:prstGeom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82" name="Text Box 38"/>
            <p:cNvSpPr/>
            <p:nvPr/>
          </p:nvSpPr>
          <p:spPr>
            <a:xfrm>
              <a:off x="1620720" y="2170080"/>
              <a:ext cx="1077480" cy="577080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algn="ctr" defTabSz="449280">
                <a:lnSpc>
                  <a:spcPct val="90000"/>
                </a:lnSpc>
              </a:pPr>
              <a:r>
                <a:rPr b="1" lang="cs-CZ" sz="1400" strike="noStrike" u="none">
                  <a:solidFill>
                    <a:schemeClr val="dk1"/>
                  </a:solidFill>
                  <a:uFillTx/>
                  <a:latin typeface="Calibri"/>
                  <a:ea typeface="Microsoft YaHei"/>
                </a:rPr>
                <a:t>Tvorba</a:t>
              </a:r>
              <a:r>
                <a:rPr b="1" lang="en-GB" sz="1400" strike="noStrike" u="none">
                  <a:solidFill>
                    <a:schemeClr val="dk1"/>
                  </a:solidFill>
                  <a:uFillTx/>
                  <a:latin typeface="Calibri"/>
                  <a:ea typeface="Microsoft YaHei"/>
                </a:rPr>
                <a:t> </a:t>
              </a:r>
              <a:endParaRPr b="0" lang="cs-CZ" sz="14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 defTabSz="449280">
                <a:lnSpc>
                  <a:spcPct val="90000"/>
                </a:lnSpc>
              </a:pPr>
              <a:r>
                <a:rPr b="1" lang="en-GB" sz="1400" strike="noStrike" u="none">
                  <a:solidFill>
                    <a:schemeClr val="dk1"/>
                  </a:solidFill>
                  <a:uFillTx/>
                  <a:latin typeface="Calibri"/>
                  <a:ea typeface="Microsoft YaHei"/>
                </a:rPr>
                <a:t>&gt; </a:t>
              </a:r>
              <a:endParaRPr b="0" lang="cs-CZ" sz="14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 defTabSz="449280">
                <a:lnSpc>
                  <a:spcPct val="90000"/>
                </a:lnSpc>
              </a:pPr>
              <a:r>
                <a:rPr b="0" lang="en-GB" sz="1400" strike="noStrike" u="none">
                  <a:solidFill>
                    <a:schemeClr val="dk1"/>
                  </a:solidFill>
                  <a:uFillTx/>
                  <a:latin typeface="Calibri"/>
                  <a:ea typeface="Microsoft YaHei"/>
                </a:rPr>
                <a:t>Resorpce</a:t>
              </a:r>
              <a:endParaRPr b="0" lang="cs-CZ" sz="14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483" name="Line 207"/>
            <p:cNvSpPr/>
            <p:nvPr/>
          </p:nvSpPr>
          <p:spPr>
            <a:xfrm>
              <a:off x="3308040" y="5162400"/>
              <a:ext cx="1800" cy="185760"/>
            </a:xfrm>
            <a:prstGeom prst="line">
              <a:avLst/>
            </a:prstGeom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84" name="Text Box 23"/>
            <p:cNvSpPr/>
            <p:nvPr/>
          </p:nvSpPr>
          <p:spPr>
            <a:xfrm>
              <a:off x="3206880" y="1504800"/>
              <a:ext cx="2403000" cy="2880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 defTabSz="449280">
                <a:lnSpc>
                  <a:spcPct val="93000"/>
                </a:lnSpc>
              </a:pPr>
              <a:r>
                <a:rPr b="1" lang="en-GB" sz="14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Maximum kostní hmoty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85" name="Line 210"/>
            <p:cNvSpPr/>
            <p:nvPr/>
          </p:nvSpPr>
          <p:spPr>
            <a:xfrm>
              <a:off x="5943600" y="5162400"/>
              <a:ext cx="1440" cy="185760"/>
            </a:xfrm>
            <a:prstGeom prst="line">
              <a:avLst/>
            </a:prstGeom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86" name="Line 211"/>
            <p:cNvSpPr/>
            <p:nvPr/>
          </p:nvSpPr>
          <p:spPr>
            <a:xfrm>
              <a:off x="6402240" y="5162400"/>
              <a:ext cx="1440" cy="185760"/>
            </a:xfrm>
            <a:prstGeom prst="line">
              <a:avLst/>
            </a:prstGeom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87" name="Line 212"/>
            <p:cNvSpPr/>
            <p:nvPr/>
          </p:nvSpPr>
          <p:spPr>
            <a:xfrm>
              <a:off x="7283160" y="5162400"/>
              <a:ext cx="1800" cy="185760"/>
            </a:xfrm>
            <a:prstGeom prst="line">
              <a:avLst/>
            </a:prstGeom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88" name="Line 213"/>
            <p:cNvSpPr/>
            <p:nvPr/>
          </p:nvSpPr>
          <p:spPr>
            <a:xfrm>
              <a:off x="8153280" y="5162400"/>
              <a:ext cx="1440" cy="185760"/>
            </a:xfrm>
            <a:prstGeom prst="line">
              <a:avLst/>
            </a:prstGeom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89" name="Rectangle 54"/>
            <p:cNvSpPr/>
            <p:nvPr/>
          </p:nvSpPr>
          <p:spPr>
            <a:xfrm>
              <a:off x="6877080" y="3979800"/>
              <a:ext cx="1260000" cy="577080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algn="ctr" defTabSz="449280">
                <a:lnSpc>
                  <a:spcPct val="90000"/>
                </a:lnSpc>
              </a:pPr>
              <a:r>
                <a:rPr b="1" lang="en-GB" sz="1400" strike="noStrike" u="none">
                  <a:solidFill>
                    <a:schemeClr val="dk1"/>
                  </a:solidFill>
                  <a:uFillTx/>
                  <a:latin typeface="Calibri"/>
                  <a:ea typeface="Microsoft YaHei"/>
                </a:rPr>
                <a:t>Resorpce</a:t>
              </a:r>
              <a:endParaRPr b="0" lang="cs-CZ" sz="14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 defTabSz="449280">
                <a:lnSpc>
                  <a:spcPct val="90000"/>
                </a:lnSpc>
              </a:pPr>
              <a:r>
                <a:rPr b="1" lang="en-GB" sz="1400" strike="noStrike" u="none">
                  <a:solidFill>
                    <a:schemeClr val="dk1"/>
                  </a:solidFill>
                  <a:uFillTx/>
                  <a:latin typeface="Calibri"/>
                  <a:ea typeface="Microsoft YaHei"/>
                </a:rPr>
                <a:t>&gt;</a:t>
              </a:r>
              <a:endParaRPr b="0" lang="cs-CZ" sz="14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 defTabSz="449280">
                <a:lnSpc>
                  <a:spcPct val="90000"/>
                </a:lnSpc>
              </a:pPr>
              <a:r>
                <a:rPr b="1" lang="en-GB" sz="1400" strike="noStrike" u="none">
                  <a:solidFill>
                    <a:schemeClr val="dk1"/>
                  </a:solidFill>
                  <a:uFillTx/>
                  <a:latin typeface="Calibri"/>
                  <a:ea typeface="Microsoft YaHei"/>
                </a:rPr>
                <a:t> </a:t>
              </a:r>
              <a:r>
                <a:rPr b="0" lang="cs-CZ" sz="1400" strike="noStrike" u="none">
                  <a:solidFill>
                    <a:schemeClr val="dk1"/>
                  </a:solidFill>
                  <a:uFillTx/>
                  <a:latin typeface="Calibri"/>
                  <a:ea typeface="Microsoft YaHei"/>
                </a:rPr>
                <a:t>Tvorba</a:t>
              </a:r>
              <a:endParaRPr b="0" lang="cs-CZ" sz="14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490" name="Text Box 25"/>
            <p:cNvSpPr/>
            <p:nvPr/>
          </p:nvSpPr>
          <p:spPr>
            <a:xfrm>
              <a:off x="6732720" y="1660680"/>
              <a:ext cx="1885680" cy="2880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 defTabSz="449280">
                <a:lnSpc>
                  <a:spcPct val="93000"/>
                </a:lnSpc>
              </a:pPr>
              <a:r>
                <a:rPr b="1" lang="en-GB" sz="1400" strike="noStrike" u="none">
                  <a:solidFill>
                    <a:schemeClr val="dk2"/>
                  </a:solidFill>
                  <a:uFillTx/>
                  <a:latin typeface="Calibri"/>
                  <a:ea typeface="Microsoft YaHei"/>
                </a:rPr>
                <a:t>Úbytek kosti</a:t>
              </a:r>
              <a:endParaRPr b="0" lang="cs-CZ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491" name="AutoShape 231"/>
            <p:cNvSpPr/>
            <p:nvPr/>
          </p:nvSpPr>
          <p:spPr>
            <a:xfrm flipV="1">
              <a:off x="5972040" y="1982160"/>
              <a:ext cx="618840" cy="20268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28575">
              <a:noFill/>
            </a:ln>
            <a:effectLst>
              <a:outerShdw algn="tl" dir="2700000" dist="37674" rotWithShape="0">
                <a:srgbClr val="000000">
                  <a:alpha val="40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 rot="10800000">
              <a:noAutofit/>
            </a:bodyPr>
            <a:p>
              <a:pPr algn="ctr" defTabSz="449280">
                <a:lnSpc>
                  <a:spcPct val="95000"/>
                </a:lnSpc>
              </a:pPr>
              <a:endParaRPr b="0" lang="cs-CZ" sz="1400" strike="noStrike" u="none">
                <a:solidFill>
                  <a:schemeClr val="dk2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92" name="Freeform 33"/>
            <p:cNvSpPr/>
            <p:nvPr/>
          </p:nvSpPr>
          <p:spPr>
            <a:xfrm>
              <a:off x="1547640" y="3594240"/>
              <a:ext cx="807840" cy="1356840"/>
            </a:xfrm>
            <a:custGeom>
              <a:avLst/>
              <a:gdLst>
                <a:gd name="textAreaLeft" fmla="*/ 0 w 807840"/>
                <a:gd name="textAreaRight" fmla="*/ 808200 w 807840"/>
                <a:gd name="textAreaTop" fmla="*/ 0 h 1356840"/>
                <a:gd name="textAreaBottom" fmla="*/ 1357200 h 1356840"/>
              </a:gdLst>
              <a:ahLst/>
              <a:rect l="textAreaLeft" t="textAreaTop" r="textAreaRight" b="textAreaBottom"/>
              <a:pathLst>
                <a:path w="509" h="855">
                  <a:moveTo>
                    <a:pt x="0" y="855"/>
                  </a:moveTo>
                  <a:lnTo>
                    <a:pt x="509" y="0"/>
                  </a:lnTo>
                </a:path>
              </a:pathLst>
            </a:custGeom>
            <a:noFill/>
            <a:ln w="5715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449280">
                <a:lnSpc>
                  <a:spcPct val="93000"/>
                </a:lnSpc>
              </a:pPr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93" name="Line 34"/>
            <p:cNvSpPr/>
            <p:nvPr/>
          </p:nvSpPr>
          <p:spPr>
            <a:xfrm flipV="1">
              <a:off x="2352600" y="3274920"/>
              <a:ext cx="217440" cy="322200"/>
            </a:xfrm>
            <a:prstGeom prst="line">
              <a:avLst/>
            </a:prstGeom>
            <a:ln w="5715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94" name="Line 35"/>
            <p:cNvSpPr/>
            <p:nvPr/>
          </p:nvSpPr>
          <p:spPr>
            <a:xfrm flipV="1">
              <a:off x="2554200" y="2400120"/>
              <a:ext cx="601560" cy="901800"/>
            </a:xfrm>
            <a:prstGeom prst="line">
              <a:avLst/>
            </a:prstGeom>
            <a:ln w="5715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95" name="Line 36"/>
            <p:cNvSpPr/>
            <p:nvPr/>
          </p:nvSpPr>
          <p:spPr>
            <a:xfrm flipV="1">
              <a:off x="3143160" y="2098440"/>
              <a:ext cx="565200" cy="311040"/>
            </a:xfrm>
            <a:prstGeom prst="line">
              <a:avLst/>
            </a:prstGeom>
            <a:ln w="5715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96" name="Line 37"/>
            <p:cNvSpPr/>
            <p:nvPr/>
          </p:nvSpPr>
          <p:spPr>
            <a:xfrm>
              <a:off x="4848120" y="2097000"/>
              <a:ext cx="1144440" cy="368280"/>
            </a:xfrm>
            <a:prstGeom prst="line">
              <a:avLst/>
            </a:prstGeom>
            <a:ln w="5715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97" name="Line 38"/>
            <p:cNvSpPr/>
            <p:nvPr/>
          </p:nvSpPr>
          <p:spPr>
            <a:xfrm>
              <a:off x="5954400" y="2444400"/>
              <a:ext cx="669960" cy="603360"/>
            </a:xfrm>
            <a:prstGeom prst="line">
              <a:avLst/>
            </a:prstGeom>
            <a:ln w="57150">
              <a:solidFill>
                <a:srgbClr val="000000"/>
              </a:solidFill>
              <a:prstDash val="sysDot"/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98" name="Line 39"/>
            <p:cNvSpPr/>
            <p:nvPr/>
          </p:nvSpPr>
          <p:spPr>
            <a:xfrm>
              <a:off x="6603840" y="3039840"/>
              <a:ext cx="1784160" cy="776160"/>
            </a:xfrm>
            <a:prstGeom prst="line">
              <a:avLst/>
            </a:prstGeom>
            <a:ln w="5715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499" name="Line 40"/>
            <p:cNvSpPr/>
            <p:nvPr/>
          </p:nvSpPr>
          <p:spPr>
            <a:xfrm>
              <a:off x="3733560" y="2098440"/>
              <a:ext cx="1127160" cy="360"/>
            </a:xfrm>
            <a:prstGeom prst="line">
              <a:avLst/>
            </a:prstGeom>
            <a:ln w="5715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-44640" bIns="-4464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500" name="Line 9"/>
            <p:cNvSpPr/>
            <p:nvPr/>
          </p:nvSpPr>
          <p:spPr>
            <a:xfrm>
              <a:off x="5954400" y="2012760"/>
              <a:ext cx="360" cy="3238560"/>
            </a:xfrm>
            <a:prstGeom prst="line">
              <a:avLst/>
            </a:prstGeom>
            <a:ln w="38100">
              <a:solidFill>
                <a:srgbClr val="cccc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501" name="Line 24"/>
            <p:cNvSpPr/>
            <p:nvPr/>
          </p:nvSpPr>
          <p:spPr>
            <a:xfrm>
              <a:off x="3716280" y="2012760"/>
              <a:ext cx="360" cy="3238560"/>
            </a:xfrm>
            <a:prstGeom prst="line">
              <a:avLst/>
            </a:prstGeom>
            <a:ln w="38100">
              <a:solidFill>
                <a:srgbClr val="cccc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</p:grpSp>
      <p:sp>
        <p:nvSpPr>
          <p:cNvPr id="502" name="Rectangle 44"/>
          <p:cNvSpPr/>
          <p:nvPr/>
        </p:nvSpPr>
        <p:spPr>
          <a:xfrm>
            <a:off x="28440" y="5791320"/>
            <a:ext cx="6710040" cy="288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88920" indent="-88920" defTabSz="449280">
              <a:lnSpc>
                <a:spcPct val="93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14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Během tohoto časového období probíhá menopauza</a:t>
            </a:r>
            <a:endParaRPr b="0" lang="cs-CZ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PlaceHolder 1"/>
          <p:cNvSpPr>
            <a:spLocks noGrp="1"/>
          </p:cNvSpPr>
          <p:nvPr>
            <p:ph type="title"/>
          </p:nvPr>
        </p:nvSpPr>
        <p:spPr>
          <a:xfrm>
            <a:off x="457200" y="81000"/>
            <a:ext cx="8229240" cy="1248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Diagnostika osteoporózy pomocí celotělové DXA: Definice podle WHO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04" name="PlaceHolder 2"/>
          <p:cNvSpPr>
            <a:spLocks noGrp="1"/>
          </p:cNvSpPr>
          <p:nvPr>
            <p:ph/>
          </p:nvPr>
        </p:nvSpPr>
        <p:spPr>
          <a:xfrm>
            <a:off x="457200" y="1500120"/>
            <a:ext cx="403812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080"/>
              </a:spcBef>
              <a:buNone/>
              <a:tabLst>
                <a:tab algn="l" pos="0"/>
              </a:tabLst>
            </a:pP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080"/>
              </a:spcBef>
              <a:buNone/>
              <a:tabLst>
                <a:tab algn="l" pos="0"/>
              </a:tabLst>
            </a:pPr>
            <a:r>
              <a:rPr b="0" lang="en-GB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DXA = </a:t>
            </a: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굴림"/>
              </a:rPr>
              <a:t>D</a:t>
            </a:r>
            <a:r>
              <a:rPr b="0" lang="en-GB" sz="1800" strike="noStrike" u="none">
                <a:solidFill>
                  <a:srgbClr val="000000"/>
                </a:solidFill>
                <a:uFillTx/>
                <a:latin typeface="Arial"/>
                <a:ea typeface="굴림"/>
              </a:rPr>
              <a:t>vouenergiová rentgenová absorp</a:t>
            </a: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굴림"/>
              </a:rPr>
              <a:t>ciometrie </a:t>
            </a:r>
            <a:r>
              <a:rPr b="0" lang="en-GB" sz="1800" strike="noStrike" u="none">
                <a:solidFill>
                  <a:srgbClr val="000000"/>
                </a:solidFill>
                <a:uFillTx/>
                <a:latin typeface="Arial"/>
                <a:ea typeface="굴림"/>
              </a:rPr>
              <a:t> (denzitometrie)  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080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 klinické praxi slouží k diagnostice osteoporózy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080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Měření BMD hlavně v oblasti páteře a kyčle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080"/>
              </a:spcBef>
              <a:buNone/>
              <a:tabLst>
                <a:tab algn="l" pos="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T-skóre porovnává pacientovu BMD s průměrnou hodnotou  mladé zdravé populace</a:t>
            </a:r>
            <a:endParaRPr b="0" lang="en-GB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199"/>
              </a:spcBef>
              <a:buNone/>
              <a:tabLst>
                <a:tab algn="l" pos="0"/>
              </a:tabLst>
            </a:pP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5" name="PlaceHolder 3"/>
          <p:cNvSpPr>
            <a:spLocks noGrp="1"/>
          </p:cNvSpPr>
          <p:nvPr>
            <p:ph/>
          </p:nvPr>
        </p:nvSpPr>
        <p:spPr>
          <a:xfrm>
            <a:off x="4648320" y="1474920"/>
            <a:ext cx="403812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>
              <a:lnSpc>
                <a:spcPct val="93000"/>
              </a:lnSpc>
              <a:spcBef>
                <a:spcPts val="1417"/>
              </a:spcBef>
              <a:buNone/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506" name="Text Box 7"/>
          <p:cNvSpPr/>
          <p:nvPr/>
        </p:nvSpPr>
        <p:spPr>
          <a:xfrm>
            <a:off x="100080" y="6261120"/>
            <a:ext cx="9043560" cy="36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49280">
              <a:lnSpc>
                <a:spcPct val="90000"/>
              </a:lnSpc>
              <a:spcBef>
                <a:spcPts val="201"/>
              </a:spcBef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World Health Organization. Technical Report Series 921. Prevence a management osteoporózy:Zpráva WHO Scientific Group. 2003.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National Osteoporosis Foundation. Clinician’s Guide to Prevention and Treatment of Osteoporosis. 2008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grpSp>
        <p:nvGrpSpPr>
          <p:cNvPr id="507" name="Group 62"/>
          <p:cNvGrpSpPr/>
          <p:nvPr/>
        </p:nvGrpSpPr>
        <p:grpSpPr>
          <a:xfrm>
            <a:off x="4574160" y="1797120"/>
            <a:ext cx="4037760" cy="3801600"/>
            <a:chOff x="4574160" y="1797120"/>
            <a:chExt cx="4037760" cy="3801600"/>
          </a:xfrm>
        </p:grpSpPr>
        <p:sp>
          <p:nvSpPr>
            <p:cNvPr id="508" name="Rectangle 7"/>
            <p:cNvSpPr/>
            <p:nvPr/>
          </p:nvSpPr>
          <p:spPr>
            <a:xfrm>
              <a:off x="5248440" y="4235760"/>
              <a:ext cx="3363480" cy="790920"/>
            </a:xfrm>
            <a:prstGeom prst="rect">
              <a:avLst/>
            </a:prstGeom>
            <a:solidFill>
              <a:srgbClr val="ff6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 defTabSz="449280">
                <a:lnSpc>
                  <a:spcPct val="93000"/>
                </a:lnSpc>
              </a:pPr>
              <a:endParaRPr b="1" lang="cs-CZ" sz="18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endParaRPr>
            </a:p>
          </p:txBody>
        </p:sp>
        <p:sp>
          <p:nvSpPr>
            <p:cNvPr id="509" name="Rectangle 2"/>
            <p:cNvSpPr/>
            <p:nvPr/>
          </p:nvSpPr>
          <p:spPr>
            <a:xfrm>
              <a:off x="5248440" y="2523600"/>
              <a:ext cx="3363480" cy="947520"/>
            </a:xfrm>
            <a:prstGeom prst="rect">
              <a:avLst/>
            </a:prstGeom>
            <a:solidFill>
              <a:srgbClr val="00b05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 defTabSz="449280">
                <a:lnSpc>
                  <a:spcPct val="93000"/>
                </a:lnSpc>
              </a:pPr>
              <a:endParaRPr b="1" lang="cs-CZ" sz="18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endParaRPr>
            </a:p>
          </p:txBody>
        </p:sp>
        <p:sp>
          <p:nvSpPr>
            <p:cNvPr id="510" name="Rectangle 5"/>
            <p:cNvSpPr/>
            <p:nvPr/>
          </p:nvSpPr>
          <p:spPr>
            <a:xfrm>
              <a:off x="5248440" y="3392280"/>
              <a:ext cx="3363480" cy="850320"/>
            </a:xfrm>
            <a:prstGeom prst="rect">
              <a:avLst/>
            </a:prstGeom>
            <a:solidFill>
              <a:srgbClr val="ffff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 defTabSz="449280">
                <a:lnSpc>
                  <a:spcPct val="93000"/>
                </a:lnSpc>
              </a:pPr>
              <a:endParaRPr b="1" lang="cs-CZ" sz="18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endParaRPr>
            </a:p>
          </p:txBody>
        </p:sp>
        <p:sp>
          <p:nvSpPr>
            <p:cNvPr id="511" name="Rectangle 3"/>
            <p:cNvSpPr/>
            <p:nvPr/>
          </p:nvSpPr>
          <p:spPr>
            <a:xfrm>
              <a:off x="6207120" y="2593800"/>
              <a:ext cx="2041200" cy="8107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</a:pPr>
              <a:r>
                <a:rPr b="1" lang="en-GB" sz="1800" strike="noStrike" u="none">
                  <a:solidFill>
                    <a:schemeClr val="dk1"/>
                  </a:solidFill>
                  <a:uFillTx/>
                  <a:latin typeface="Calibri"/>
                  <a:ea typeface="Microsoft YaHei"/>
                </a:rPr>
                <a:t>Normální hustota </a:t>
              </a:r>
              <a:endParaRPr b="0" lang="cs-CZ" sz="18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algn="ctr" defTabSz="449280">
                <a:lnSpc>
                  <a:spcPct val="93000"/>
                </a:lnSpc>
              </a:pPr>
              <a:r>
                <a:rPr b="1" lang="en-GB" sz="1800" strike="noStrike" u="none">
                  <a:solidFill>
                    <a:schemeClr val="dk1"/>
                  </a:solidFill>
                  <a:uFillTx/>
                  <a:latin typeface="Calibri"/>
                  <a:ea typeface="Microsoft YaHei"/>
                </a:rPr>
                <a:t>kostní tkáně</a:t>
              </a:r>
              <a:endParaRPr b="0" lang="cs-CZ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512" name="Rectangle 6"/>
            <p:cNvSpPr/>
            <p:nvPr/>
          </p:nvSpPr>
          <p:spPr>
            <a:xfrm>
              <a:off x="6207120" y="3525480"/>
              <a:ext cx="2041200" cy="6577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</a:pPr>
              <a:r>
                <a:rPr b="1" lang="en-GB" sz="1800" strike="noStrike" u="none">
                  <a:solidFill>
                    <a:srgbClr val="000000"/>
                  </a:solidFill>
                  <a:uFillTx/>
                  <a:latin typeface="Calibri"/>
                  <a:ea typeface="Microsoft YaHei"/>
                </a:rPr>
                <a:t>Osteopenie</a:t>
              </a:r>
              <a:endParaRPr b="0" lang="cs-CZ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513" name="Rectangle 10"/>
            <p:cNvSpPr/>
            <p:nvPr/>
          </p:nvSpPr>
          <p:spPr>
            <a:xfrm rot="16200000">
              <a:off x="4127400" y="3547080"/>
              <a:ext cx="1356840" cy="463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</a:pPr>
              <a:r>
                <a:rPr b="1" lang="en-GB" sz="1800" strike="noStrike" u="none">
                  <a:solidFill>
                    <a:srgbClr val="ffffff"/>
                  </a:solidFill>
                  <a:uFillTx/>
                  <a:latin typeface="Calibri"/>
                  <a:ea typeface="Microsoft YaHei"/>
                </a:rPr>
                <a:t>T-skóre</a:t>
              </a:r>
              <a:endParaRPr b="0" lang="cs-CZ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514" name="AutoShape 33"/>
            <p:cNvSpPr/>
            <p:nvPr/>
          </p:nvSpPr>
          <p:spPr>
            <a:xfrm>
              <a:off x="4960800" y="1797120"/>
              <a:ext cx="1144080" cy="3801600"/>
            </a:xfrm>
            <a:prstGeom prst="upDownArrow">
              <a:avLst>
                <a:gd name="adj1" fmla="val 76556"/>
                <a:gd name="adj2" fmla="val 33678"/>
              </a:avLst>
            </a:prstGeom>
            <a:gradFill rotWithShape="0">
              <a:gsLst>
                <a:gs pos="0">
                  <a:srgbClr val="00b050"/>
                </a:gs>
                <a:gs pos="50000">
                  <a:srgbClr val="ffff00"/>
                </a:gs>
                <a:gs pos="100000">
                  <a:srgbClr val="ff0000"/>
                </a:gs>
              </a:gsLst>
              <a:lin ang="5400000"/>
            </a:gradFill>
            <a:ln w="12700">
              <a:solidFill>
                <a:srgbClr val="000000"/>
              </a:solidFill>
              <a:miter/>
            </a:ln>
            <a:effectLst>
              <a:outerShdw algn="ctr" dir="3187806" dist="63000" rotWithShape="0">
                <a:srgbClr val="000000">
                  <a:alpha val="50000"/>
                </a:srgbClr>
              </a:outerShdw>
            </a:effectLst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</a:pPr>
              <a:endParaRPr b="1" lang="en-US" sz="1800" strike="noStrike" u="none">
                <a:solidFill>
                  <a:srgbClr val="ffffff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515" name="Line 41"/>
            <p:cNvSpPr/>
            <p:nvPr/>
          </p:nvSpPr>
          <p:spPr>
            <a:xfrm>
              <a:off x="5702040" y="3385080"/>
              <a:ext cx="266760" cy="360"/>
            </a:xfrm>
            <a:prstGeom prst="line">
              <a:avLst/>
            </a:prstGeom>
            <a:ln w="28575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-44640" bIns="-4464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516" name="Text Box 57"/>
            <p:cNvSpPr/>
            <p:nvPr/>
          </p:nvSpPr>
          <p:spPr>
            <a:xfrm>
              <a:off x="5264640" y="3256560"/>
              <a:ext cx="368640" cy="227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ctr">
              <a:spAutoFit/>
            </a:bodyPr>
            <a:p>
              <a:pPr algn="r" defTabSz="449280">
                <a:lnSpc>
                  <a:spcPct val="93000"/>
                </a:lnSpc>
              </a:pPr>
              <a:r>
                <a:rPr b="1" lang="en-GB" sz="1600" strike="noStrike" u="none">
                  <a:solidFill>
                    <a:srgbClr val="000000"/>
                  </a:solidFill>
                  <a:uFillTx/>
                  <a:latin typeface="Calibri"/>
                  <a:ea typeface="Microsoft YaHei"/>
                </a:rPr>
                <a:t>- 1.0</a:t>
              </a:r>
              <a:endParaRPr b="0" lang="cs-CZ" sz="1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517" name="Line 44"/>
            <p:cNvSpPr/>
            <p:nvPr/>
          </p:nvSpPr>
          <p:spPr>
            <a:xfrm>
              <a:off x="5702040" y="4242960"/>
              <a:ext cx="266760" cy="360"/>
            </a:xfrm>
            <a:prstGeom prst="line">
              <a:avLst/>
            </a:prstGeom>
            <a:ln w="28575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-44640" bIns="-44640" anchor="t">
              <a:noAutofit/>
            </a:bodyPr>
            <a:p>
              <a:endParaRPr b="0" lang="cs-CZ" sz="1800" strike="noStrike" u="none">
                <a:solidFill>
                  <a:schemeClr val="lt1"/>
                </a:solidFill>
                <a:uFillTx/>
                <a:latin typeface="Arial"/>
                <a:ea typeface="Microsoft YaHei"/>
              </a:endParaRPr>
            </a:p>
          </p:txBody>
        </p:sp>
        <p:sp>
          <p:nvSpPr>
            <p:cNvPr id="518" name="Text Box 60"/>
            <p:cNvSpPr/>
            <p:nvPr/>
          </p:nvSpPr>
          <p:spPr>
            <a:xfrm>
              <a:off x="5264640" y="4118400"/>
              <a:ext cx="368640" cy="227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ctr">
              <a:spAutoFit/>
            </a:bodyPr>
            <a:p>
              <a:pPr algn="r" defTabSz="449280">
                <a:lnSpc>
                  <a:spcPct val="93000"/>
                </a:lnSpc>
              </a:pPr>
              <a:r>
                <a:rPr b="1" lang="en-GB" sz="1600" strike="noStrike" u="none">
                  <a:solidFill>
                    <a:srgbClr val="000000"/>
                  </a:solidFill>
                  <a:uFillTx/>
                  <a:latin typeface="Calibri"/>
                  <a:ea typeface="Microsoft YaHei"/>
                </a:rPr>
                <a:t>- 2.5</a:t>
              </a:r>
              <a:endParaRPr b="0" lang="cs-CZ" sz="1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519" name="Rectangle 6"/>
            <p:cNvSpPr/>
            <p:nvPr/>
          </p:nvSpPr>
          <p:spPr>
            <a:xfrm>
              <a:off x="6207120" y="4304160"/>
              <a:ext cx="2041200" cy="6577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>
              <a:noAutofit/>
            </a:bodyPr>
            <a:p>
              <a:pPr algn="ctr" defTabSz="449280">
                <a:lnSpc>
                  <a:spcPct val="93000"/>
                </a:lnSpc>
              </a:pPr>
              <a:r>
                <a:rPr b="1" lang="en-GB" sz="1800" strike="noStrike" u="none">
                  <a:solidFill>
                    <a:srgbClr val="000000"/>
                  </a:solidFill>
                  <a:uFillTx/>
                  <a:latin typeface="Calibri"/>
                  <a:ea typeface="Microsoft YaHei"/>
                </a:rPr>
                <a:t>Osteoporóza</a:t>
              </a:r>
              <a:endParaRPr b="0" lang="cs-CZ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</p:spTree>
  </p:cSld>
  <p:transition>
    <p:wipe dir="r"/>
  </p:transition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4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DXA</a:t>
            </a:r>
            <a:endParaRPr b="0" lang="en-GB" sz="44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521" name="Picture 3" descr="DELPHIwGUI"/>
          <p:cNvPicPr/>
          <p:nvPr/>
        </p:nvPicPr>
        <p:blipFill>
          <a:blip r:embed="rId1"/>
          <a:stretch/>
        </p:blipFill>
        <p:spPr>
          <a:xfrm>
            <a:off x="1042920" y="1557360"/>
            <a:ext cx="3368160" cy="2220480"/>
          </a:xfrm>
          <a:prstGeom prst="rect">
            <a:avLst/>
          </a:prstGeom>
          <a:noFill/>
          <a:ln w="0">
            <a:solidFill>
              <a:srgbClr val="bbd9f0"/>
            </a:solidFill>
          </a:ln>
        </p:spPr>
      </p:pic>
      <p:pic>
        <p:nvPicPr>
          <p:cNvPr id="522" name="Picture 8" descr=""/>
          <p:cNvPicPr/>
          <p:nvPr/>
        </p:nvPicPr>
        <p:blipFill>
          <a:blip r:embed="rId2"/>
          <a:stretch/>
        </p:blipFill>
        <p:spPr>
          <a:xfrm>
            <a:off x="539640" y="4076640"/>
            <a:ext cx="2952360" cy="2420640"/>
          </a:xfrm>
          <a:prstGeom prst="rect">
            <a:avLst/>
          </a:prstGeom>
          <a:noFill/>
          <a:ln w="9525">
            <a:solidFill>
              <a:srgbClr val="bbd9f0"/>
            </a:solidFill>
            <a:miter/>
          </a:ln>
        </p:spPr>
      </p:pic>
      <p:pic>
        <p:nvPicPr>
          <p:cNvPr id="523" name="Picture 7" descr=""/>
          <p:cNvPicPr/>
          <p:nvPr/>
        </p:nvPicPr>
        <p:blipFill>
          <a:blip r:embed="rId3"/>
          <a:stretch/>
        </p:blipFill>
        <p:spPr>
          <a:xfrm>
            <a:off x="3727440" y="4076640"/>
            <a:ext cx="2952360" cy="2420640"/>
          </a:xfrm>
          <a:prstGeom prst="rect">
            <a:avLst/>
          </a:prstGeom>
          <a:noFill/>
          <a:ln w="9525">
            <a:solidFill>
              <a:srgbClr val="bbd9f0"/>
            </a:solidFill>
            <a:miter/>
          </a:ln>
        </p:spPr>
      </p:pic>
      <p:grpSp>
        <p:nvGrpSpPr>
          <p:cNvPr id="524" name="Group 4"/>
          <p:cNvGrpSpPr/>
          <p:nvPr/>
        </p:nvGrpSpPr>
        <p:grpSpPr>
          <a:xfrm>
            <a:off x="6932520" y="1400040"/>
            <a:ext cx="1549080" cy="4632120"/>
            <a:chOff x="6932520" y="1400040"/>
            <a:chExt cx="1549080" cy="4632120"/>
          </a:xfrm>
        </p:grpSpPr>
        <p:pic>
          <p:nvPicPr>
            <p:cNvPr id="525" name="Picture 5" descr="image1c_2"/>
            <p:cNvPicPr/>
            <p:nvPr/>
          </p:nvPicPr>
          <p:blipFill>
            <a:blip r:embed="rId4"/>
            <a:stretch/>
          </p:blipFill>
          <p:spPr>
            <a:xfrm>
              <a:off x="6932520" y="1400040"/>
              <a:ext cx="1549080" cy="4632120"/>
            </a:xfrm>
            <a:prstGeom prst="rect">
              <a:avLst/>
            </a:prstGeom>
            <a:noFill/>
            <a:ln w="9525">
              <a:solidFill>
                <a:srgbClr val="bbd9f0"/>
              </a:solidFill>
              <a:miter/>
            </a:ln>
          </p:spPr>
        </p:pic>
        <p:sp>
          <p:nvSpPr>
            <p:cNvPr id="526" name="Oval 6"/>
            <p:cNvSpPr/>
            <p:nvPr/>
          </p:nvSpPr>
          <p:spPr>
            <a:xfrm>
              <a:off x="7287120" y="4320000"/>
              <a:ext cx="853920" cy="823320"/>
            </a:xfrm>
            <a:prstGeom prst="ellipse">
              <a:avLst/>
            </a:prstGeom>
            <a:noFill/>
            <a:ln w="25400">
              <a:solidFill>
                <a:srgbClr val="bbd9f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>
              <a:noAutofit/>
            </a:bodyPr>
            <a:p>
              <a:pPr defTabSz="449280">
                <a:lnSpc>
                  <a:spcPct val="93000"/>
                </a:lnSpc>
              </a:pPr>
              <a:endParaRPr b="0" lang="cs-CZ" sz="18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endParaRPr>
            </a:p>
          </p:txBody>
        </p:sp>
      </p:grpSp>
    </p:spTree>
  </p:cSld>
  <p:transition>
    <p:wipe dir="r"/>
  </p:transition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PlaceHolder 1"/>
          <p:cNvSpPr>
            <a:spLocks noGrp="1"/>
          </p:cNvSpPr>
          <p:nvPr>
            <p:ph type="title"/>
          </p:nvPr>
        </p:nvSpPr>
        <p:spPr>
          <a:xfrm>
            <a:off x="457200" y="81000"/>
            <a:ext cx="8686440" cy="1248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Nezávislé rizikové faktory zlomenin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28" name="PlaceHolder 2"/>
          <p:cNvSpPr>
            <a:spLocks noGrp="1"/>
          </p:cNvSpPr>
          <p:nvPr>
            <p:ph/>
          </p:nvPr>
        </p:nvSpPr>
        <p:spPr>
          <a:xfrm>
            <a:off x="438120" y="1614600"/>
            <a:ext cx="4279680" cy="48114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Rizikové faktory: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Věk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Nízké BMD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Předchozí 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zlomeniny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í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zk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ý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BMI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Rodinná anamnéza zlomenin kyčle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o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uř</a:t>
            </a:r>
            <a:r>
              <a:rPr b="0" lang="cs-CZ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ení</a:t>
            </a: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v současnosti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Vysoká konzumace alkoholu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Revmatoidní artritida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r>
              <a:rPr b="0" lang="en-GB" sz="20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Léčba glukokortikoidy</a:t>
            </a: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743040" indent="-285840" defTabSz="449280">
              <a:lnSpc>
                <a:spcPct val="93000"/>
              </a:lnSpc>
              <a:spcBef>
                <a:spcPts val="1137"/>
              </a:spcBef>
              <a:buNone/>
              <a:tabLst>
                <a:tab algn="l" pos="0"/>
              </a:tabLst>
            </a:pPr>
            <a:endParaRPr b="0" lang="en-GB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9" name="Rectangle 3"/>
          <p:cNvSpPr/>
          <p:nvPr/>
        </p:nvSpPr>
        <p:spPr>
          <a:xfrm>
            <a:off x="87480" y="6276240"/>
            <a:ext cx="8392680" cy="37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defTabSz="449280">
              <a:lnSpc>
                <a:spcPct val="93000"/>
              </a:lnSpc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Kanis</a:t>
            </a:r>
            <a:r>
              <a:rPr b="0" lang="en-GB" sz="10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rPr>
              <a:t> JA, et al. </a:t>
            </a:r>
            <a:r>
              <a:rPr b="0" i="1" lang="en-GB" sz="10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rPr>
              <a:t>Osteoporos Int.</a:t>
            </a:r>
            <a:r>
              <a:rPr b="0" lang="en-GB" sz="10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rPr>
              <a:t> 2001;12:989-995.  Kanis JA, et al. </a:t>
            </a:r>
            <a:r>
              <a:rPr b="0" i="1" lang="en-GB" sz="10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rPr>
              <a:t>Osteoporos Int</a:t>
            </a:r>
            <a:r>
              <a:rPr b="0" lang="en-GB" sz="10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rPr>
              <a:t>. 2001;12:417-427. 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</a:pPr>
            <a:r>
              <a:rPr b="0" lang="en-GB" sz="10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rPr>
              <a:t>Kanis JA, et al. </a:t>
            </a:r>
            <a:r>
              <a:rPr b="0" i="1" lang="en-GB" sz="10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rPr>
              <a:t>Osteoporos Int</a:t>
            </a:r>
            <a:r>
              <a:rPr b="0" lang="en-GB" sz="1000" strike="noStrike" u="none">
                <a:solidFill>
                  <a:srgbClr val="ffffff"/>
                </a:solidFill>
                <a:uFillTx/>
                <a:latin typeface="Calibri"/>
                <a:ea typeface="Microsoft YaHei"/>
              </a:rPr>
              <a:t>. 2005;16:581-589.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0" name="AutoShape 5"/>
          <p:cNvSpPr/>
          <p:nvPr/>
        </p:nvSpPr>
        <p:spPr>
          <a:xfrm rot="5400000">
            <a:off x="2965680" y="3511440"/>
            <a:ext cx="3917520" cy="39348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dk1"/>
              </a:solidFill>
              <a:uFillTx/>
              <a:latin typeface="Calibri"/>
              <a:ea typeface="Microsoft YaHei"/>
            </a:endParaRPr>
          </a:p>
        </p:txBody>
      </p:sp>
      <p:sp>
        <p:nvSpPr>
          <p:cNvPr id="531" name="Rectangle 6"/>
          <p:cNvSpPr/>
          <p:nvPr/>
        </p:nvSpPr>
        <p:spPr>
          <a:xfrm>
            <a:off x="5499000" y="2527200"/>
            <a:ext cx="3168360" cy="23205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180000"/>
              </a:lnSpc>
            </a:pPr>
            <a:endParaRPr b="0" lang="cs-CZ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180000"/>
              </a:lnSpc>
            </a:pPr>
            <a:endParaRPr b="0" lang="cs-CZ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180000"/>
              </a:lnSpc>
            </a:pPr>
            <a:endParaRPr b="0" lang="cs-CZ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180000"/>
              </a:lnSpc>
            </a:pPr>
            <a:endParaRPr b="0" lang="cs-CZ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</a:pPr>
            <a:r>
              <a:rPr b="0" lang="cs-CZ" sz="2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Všechna tato rizika zvyšují</a:t>
            </a:r>
            <a:endParaRPr b="0" lang="cs-CZ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</a:pPr>
            <a:r>
              <a:rPr b="0" lang="cs-CZ" sz="2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pravděpodobnost </a:t>
            </a:r>
            <a:endParaRPr b="0" lang="cs-CZ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</a:pPr>
            <a:r>
              <a:rPr b="0" lang="cs-CZ" sz="2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zlomeniny během dalších </a:t>
            </a:r>
            <a:endParaRPr b="0" lang="cs-CZ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</a:pPr>
            <a:r>
              <a:rPr b="0" lang="cs-CZ" sz="2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10 let, která může být </a:t>
            </a:r>
            <a:endParaRPr b="0" lang="cs-CZ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</a:pPr>
            <a:r>
              <a:rPr b="0" lang="cs-CZ" sz="2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odhadnuta s použitím</a:t>
            </a: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</a:t>
            </a:r>
            <a:endParaRPr b="0" lang="cs-CZ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</a:pPr>
            <a:r>
              <a:rPr b="0" lang="cs-CZ" sz="2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FRAXu</a:t>
            </a:r>
            <a:r>
              <a:rPr b="0" lang="en-GB" sz="20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</a:t>
            </a:r>
            <a:r>
              <a:rPr b="0" lang="en-GB" sz="2000" strike="noStrike" u="none" baseline="30000">
                <a:solidFill>
                  <a:schemeClr val="dk1"/>
                </a:solidFill>
                <a:uFillTx/>
                <a:latin typeface="Calibri"/>
                <a:ea typeface="Microsoft YaHei"/>
              </a:rPr>
              <a:t>®</a:t>
            </a:r>
            <a:endParaRPr b="0" lang="cs-CZ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180000"/>
              </a:lnSpc>
            </a:pPr>
            <a:endParaRPr b="0" lang="cs-CZ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180000"/>
              </a:lnSpc>
            </a:pPr>
            <a:endParaRPr b="0" lang="cs-CZ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180000"/>
              </a:lnSpc>
            </a:pPr>
            <a:endParaRPr b="0" lang="cs-CZ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180000"/>
              </a:lnSpc>
            </a:pPr>
            <a:endParaRPr b="0" lang="cs-CZ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180000"/>
              </a:lnSpc>
            </a:pPr>
            <a:endParaRPr b="0" lang="cs-CZ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defTabSz="449280">
              <a:lnSpc>
                <a:spcPct val="180000"/>
              </a:lnSpc>
            </a:pPr>
            <a:r>
              <a:rPr b="1" lang="en-GB" sz="1800" strike="noStrike" u="none">
                <a:solidFill>
                  <a:schemeClr val="dk1"/>
                </a:solidFill>
                <a:uFillTx/>
                <a:latin typeface="Calibri"/>
                <a:ea typeface="Microsoft YaHei"/>
              </a:rPr>
              <a:t> </a:t>
            </a:r>
            <a:endParaRPr b="0" lang="cs-CZ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PlaceHolder 1"/>
          <p:cNvSpPr>
            <a:spLocks noGrp="1"/>
          </p:cNvSpPr>
          <p:nvPr>
            <p:ph type="title"/>
          </p:nvPr>
        </p:nvSpPr>
        <p:spPr>
          <a:xfrm>
            <a:off x="714240" y="571680"/>
            <a:ext cx="7772040" cy="6966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sng">
                <a:solidFill>
                  <a:srgbClr val="000000"/>
                </a:solidFill>
                <a:uFillTx/>
                <a:latin typeface="Verdana"/>
                <a:ea typeface="Microsoft YaHei"/>
              </a:rPr>
              <a:t>Diferenciální diagnostika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3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sng">
                <a:solidFill>
                  <a:srgbClr val="000000"/>
                </a:solidFill>
                <a:uFillTx/>
                <a:latin typeface="Arial"/>
                <a:ea typeface="Microsoft YaHei"/>
              </a:rPr>
              <a:t>Primární osteoporóza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Postmenopauzalní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Involuční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sng">
                <a:solidFill>
                  <a:srgbClr val="000000"/>
                </a:solidFill>
                <a:uFillTx/>
                <a:latin typeface="Arial"/>
                <a:ea typeface="Microsoft YaHei"/>
              </a:rPr>
              <a:t>Osteomalacie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4" name="PlaceHolder 3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sng">
                <a:solidFill>
                  <a:srgbClr val="000000"/>
                </a:solidFill>
                <a:uFillTx/>
                <a:latin typeface="Arial"/>
                <a:ea typeface="Microsoft YaHei"/>
              </a:rPr>
              <a:t>Sekundární  postižení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Endokrinní poruchy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Poruchy pojivové tkáně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Gastrointestinální postižení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Hematologická onemocněn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Nefrologické onemocnění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Nádory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Léky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Imobilizace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PlaceHolder 1"/>
          <p:cNvSpPr>
            <a:spLocks noGrp="1"/>
          </p:cNvSpPr>
          <p:nvPr>
            <p:ph type="title"/>
          </p:nvPr>
        </p:nvSpPr>
        <p:spPr>
          <a:xfrm>
            <a:off x="314280" y="0"/>
            <a:ext cx="8829360" cy="1248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Incidence osteoporotických zlomenin v Evropě</a:t>
            </a:r>
            <a:r>
              <a:rPr b="0" lang="en-GB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 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36" name="PlaceHolder 2"/>
          <p:cNvSpPr>
            <a:spLocks noGrp="1"/>
          </p:cNvSpPr>
          <p:nvPr>
            <p:ph/>
          </p:nvPr>
        </p:nvSpPr>
        <p:spPr>
          <a:xfrm>
            <a:off x="457200" y="1868400"/>
            <a:ext cx="4520880" cy="35859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2401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 roce 2000 bylo odhadem 3,1 milionu nových osteoporotických zlomenin</a:t>
            </a:r>
            <a:r>
              <a:rPr b="0" lang="en-GB" sz="2400" strike="noStrike" u="none" baseline="30000">
                <a:solidFill>
                  <a:srgbClr val="000000"/>
                </a:solidFill>
                <a:uFillTx/>
                <a:latin typeface="Arial"/>
                <a:ea typeface="Microsoft YaHei"/>
              </a:rPr>
              <a:t>1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2401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Odhaduje se, že počet zlomenin kyčle v EU stoupne o téměř 135 % do roku 2050</a:t>
            </a:r>
            <a:r>
              <a:rPr b="0" lang="en-GB" sz="2400" strike="noStrike" u="none" baseline="30000">
                <a:solidFill>
                  <a:srgbClr val="000000"/>
                </a:solidFill>
                <a:uFillTx/>
                <a:latin typeface="Arial"/>
                <a:ea typeface="Microsoft YaHei"/>
              </a:rPr>
              <a:t>2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7" name="Text Box 4"/>
          <p:cNvSpPr/>
          <p:nvPr/>
        </p:nvSpPr>
        <p:spPr>
          <a:xfrm>
            <a:off x="73080" y="6132600"/>
            <a:ext cx="9070560" cy="37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49280">
              <a:lnSpc>
                <a:spcPct val="93000"/>
              </a:lnSpc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1. Johnell O and Kanis JA. </a:t>
            </a:r>
            <a:r>
              <a:rPr b="0" i="1" lang="en-GB" sz="10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Osteoporos Int</a:t>
            </a:r>
            <a:r>
              <a:rPr b="0" lang="en-GB" sz="10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 2006;17:1726-1733. 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449280">
              <a:lnSpc>
                <a:spcPct val="93000"/>
              </a:lnSpc>
            </a:pPr>
            <a:r>
              <a:rPr b="0" lang="en-GB" sz="10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2. European Commission. Report on osteoporosis in the European Community-action for prevention, 1998.</a:t>
            </a:r>
            <a:endParaRPr b="0" lang="cs-CZ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38" name="Picture 43" descr=""/>
          <p:cNvPicPr/>
          <p:nvPr/>
        </p:nvPicPr>
        <p:blipFill>
          <a:blip r:embed="rId1"/>
          <a:stretch/>
        </p:blipFill>
        <p:spPr>
          <a:xfrm>
            <a:off x="4824360" y="3683160"/>
            <a:ext cx="3673080" cy="84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9" name="Rectangle 46"/>
          <p:cNvSpPr/>
          <p:nvPr/>
        </p:nvSpPr>
        <p:spPr>
          <a:xfrm>
            <a:off x="5259240" y="1531800"/>
            <a:ext cx="3655800" cy="37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 defTabSz="449280">
              <a:lnSpc>
                <a:spcPct val="95000"/>
              </a:lnSpc>
            </a:pPr>
            <a:r>
              <a:rPr b="0" lang="pl-PL" sz="20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Zlomeniny  podle lokalizace</a:t>
            </a:r>
            <a:r>
              <a:rPr b="0" lang="en-US" sz="20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 </a:t>
            </a:r>
            <a:r>
              <a:rPr b="0" lang="pl-PL" sz="20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(EU 2000)</a:t>
            </a:r>
            <a:r>
              <a:rPr b="0" lang="en-GB" sz="2000" strike="noStrike" u="none" baseline="30000">
                <a:solidFill>
                  <a:schemeClr val="dk1"/>
                </a:solidFill>
                <a:uFillTx/>
                <a:latin typeface="Arial"/>
                <a:ea typeface="Microsoft YaHei"/>
              </a:rPr>
              <a:t>1</a:t>
            </a:r>
            <a:br>
              <a:rPr sz="2000"/>
            </a:br>
            <a:endParaRPr b="0" lang="cs-CZ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40" name="Text Box 14"/>
          <p:cNvSpPr/>
          <p:nvPr/>
        </p:nvSpPr>
        <p:spPr>
          <a:xfrm>
            <a:off x="150840" y="5681520"/>
            <a:ext cx="9205560" cy="34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49280">
              <a:lnSpc>
                <a:spcPct val="93000"/>
              </a:lnSpc>
            </a:pPr>
            <a:r>
              <a:rPr b="1" lang="en-GB" sz="1800" strike="noStrike" u="none">
                <a:solidFill>
                  <a:schemeClr val="accent2"/>
                </a:solidFill>
                <a:uFillTx/>
                <a:latin typeface="Arial"/>
                <a:ea typeface="Microsoft YaHei"/>
              </a:rPr>
              <a:t>U pacientů s osteoporózou se zlomeniny vyskytují v celém skeletu</a:t>
            </a:r>
            <a:endParaRPr b="0" lang="cs-CZ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graphicFrame>
        <p:nvGraphicFramePr>
          <p:cNvPr id="541" name="Object 16"/>
          <p:cNvGraphicFramePr/>
          <p:nvPr/>
        </p:nvGraphicFramePr>
        <p:xfrm>
          <a:off x="4965840" y="1955880"/>
          <a:ext cx="4269960" cy="3955680"/>
        </p:xfrm>
        <a:graphic>
          <a:graphicData uri="http://schemas.openxmlformats.org/presentationml/2006/ole">
            <p:oleObj progId="Excel.Chart.8" r:id="rId2" spid="">
              <p:embed/>
              <p:pic>
                <p:nvPicPr>
                  <p:cNvPr id="542" name="Object 16" descr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4965840" y="1955880"/>
                    <a:ext cx="4269960" cy="3955680"/>
                  </a:xfrm>
                  <a:prstGeom prst="rect">
                    <a:avLst/>
                  </a:prstGeom>
                  <a:noFill/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543" name="Rectangle 18"/>
          <p:cNvSpPr/>
          <p:nvPr/>
        </p:nvSpPr>
        <p:spPr>
          <a:xfrm>
            <a:off x="5991840" y="3124080"/>
            <a:ext cx="586800" cy="52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49280">
              <a:lnSpc>
                <a:spcPct val="90000"/>
              </a:lnSpc>
            </a:pPr>
            <a:r>
              <a:rPr b="0" lang="en-GB" sz="1600" strike="noStrike" u="none">
                <a:solidFill>
                  <a:schemeClr val="lt2"/>
                </a:solidFill>
                <a:uFillTx/>
                <a:latin typeface="Arial"/>
                <a:ea typeface="Microsoft YaHei"/>
              </a:rPr>
              <a:t>Jiné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449280">
              <a:lnSpc>
                <a:spcPct val="90000"/>
              </a:lnSpc>
            </a:pPr>
            <a:r>
              <a:rPr b="0" lang="en-GB" sz="1600" strike="noStrike" u="none">
                <a:solidFill>
                  <a:schemeClr val="lt2"/>
                </a:solidFill>
                <a:uFillTx/>
                <a:latin typeface="Arial"/>
                <a:ea typeface="Microsoft YaHei"/>
              </a:rPr>
              <a:t>30%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44" name="Rectangle 19"/>
          <p:cNvSpPr/>
          <p:nvPr/>
        </p:nvSpPr>
        <p:spPr>
          <a:xfrm>
            <a:off x="7291080" y="2895480"/>
            <a:ext cx="676800" cy="52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49280">
              <a:lnSpc>
                <a:spcPct val="90000"/>
              </a:lnSpc>
            </a:pPr>
            <a:r>
              <a:rPr b="0" lang="cs-CZ" sz="16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Kyčel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449280">
              <a:lnSpc>
                <a:spcPct val="90000"/>
              </a:lnSpc>
            </a:pPr>
            <a:r>
              <a:rPr b="0" lang="en-GB" sz="16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21%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45" name="Rectangle 20"/>
          <p:cNvSpPr/>
          <p:nvPr/>
        </p:nvSpPr>
        <p:spPr>
          <a:xfrm>
            <a:off x="7823520" y="3892680"/>
            <a:ext cx="665640" cy="52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49280">
              <a:lnSpc>
                <a:spcPct val="90000"/>
              </a:lnSpc>
            </a:pPr>
            <a:r>
              <a:rPr b="0" lang="en-GB" sz="1600" strike="noStrike" u="none">
                <a:solidFill>
                  <a:schemeClr val="lt2"/>
                </a:solidFill>
                <a:uFillTx/>
                <a:latin typeface="Arial"/>
                <a:ea typeface="Microsoft YaHei"/>
              </a:rPr>
              <a:t>Páteř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449280">
              <a:lnSpc>
                <a:spcPct val="90000"/>
              </a:lnSpc>
            </a:pPr>
            <a:r>
              <a:rPr b="0" lang="en-GB" sz="1600" strike="noStrike" u="none">
                <a:solidFill>
                  <a:schemeClr val="lt2"/>
                </a:solidFill>
                <a:uFillTx/>
                <a:latin typeface="Arial"/>
                <a:ea typeface="Microsoft YaHei"/>
              </a:rPr>
              <a:t>16%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46" name="Rectangle 21"/>
          <p:cNvSpPr/>
          <p:nvPr/>
        </p:nvSpPr>
        <p:spPr>
          <a:xfrm>
            <a:off x="6662520" y="4600440"/>
            <a:ext cx="981000" cy="52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49280">
              <a:lnSpc>
                <a:spcPct val="90000"/>
              </a:lnSpc>
            </a:pPr>
            <a:r>
              <a:rPr b="0" lang="cs-CZ" sz="16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Předloktí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449280">
              <a:lnSpc>
                <a:spcPct val="90000"/>
              </a:lnSpc>
            </a:pPr>
            <a:r>
              <a:rPr b="0" lang="en-GB" sz="16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24%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47" name="Rectangle 22"/>
          <p:cNvSpPr/>
          <p:nvPr/>
        </p:nvSpPr>
        <p:spPr>
          <a:xfrm>
            <a:off x="5534280" y="4327560"/>
            <a:ext cx="1127520" cy="52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49280">
              <a:lnSpc>
                <a:spcPct val="90000"/>
              </a:lnSpc>
            </a:pPr>
            <a:r>
              <a:rPr b="0" lang="cs-CZ" sz="16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Pažní kost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449280">
              <a:lnSpc>
                <a:spcPct val="90000"/>
              </a:lnSpc>
            </a:pPr>
            <a:r>
              <a:rPr b="0" lang="en-GB" sz="16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9%</a:t>
            </a:r>
            <a:endParaRPr b="0" lang="cs-CZ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8" name="Picture 44" descr="TEMP19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</p:spTree>
  </p:cSld>
  <p:transition spd="slow">
    <p:wipe dir="r"/>
  </p:transition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8229240" cy="691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Pyramida prevence a léčby osteoporózy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50" name="Rovnoramenný trojúhelník 2"/>
          <p:cNvSpPr/>
          <p:nvPr/>
        </p:nvSpPr>
        <p:spPr>
          <a:xfrm>
            <a:off x="1042920" y="765000"/>
            <a:ext cx="6624360" cy="5805000"/>
          </a:xfrm>
          <a:prstGeom prst="triangle">
            <a:avLst>
              <a:gd name="adj" fmla="val 51674"/>
            </a:avLst>
          </a:prstGeom>
          <a:solidFill>
            <a:schemeClr val="bg2">
              <a:lumMod val="50000"/>
            </a:schemeClr>
          </a:solidFill>
          <a:ln>
            <a:solidFill>
              <a:srgbClr val="000000">
                <a:lumMod val="95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49280">
              <a:lnSpc>
                <a:spcPct val="93000"/>
              </a:lnSpc>
            </a:pPr>
            <a:r>
              <a:rPr b="1" lang="cs-CZ" sz="2400" strike="noStrike" u="none">
                <a:solidFill>
                  <a:srgbClr val="ffc000"/>
                </a:solidFill>
                <a:uFillTx/>
                <a:latin typeface="Arial"/>
                <a:ea typeface="Microsoft YaHei"/>
              </a:rPr>
              <a:t>Farmakoterapie</a:t>
            </a:r>
            <a:endParaRPr b="0" lang="cs-CZ" sz="24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449280">
              <a:lnSpc>
                <a:spcPct val="93000"/>
              </a:lnSpc>
            </a:pPr>
            <a:endParaRPr b="0" lang="cs-CZ" sz="24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449280">
              <a:lnSpc>
                <a:spcPct val="93000"/>
              </a:lnSpc>
            </a:pPr>
            <a:r>
              <a:rPr b="1" lang="cs-CZ" sz="2400" strike="noStrike" u="none">
                <a:solidFill>
                  <a:srgbClr val="ffc000"/>
                </a:solidFill>
                <a:uFillTx/>
                <a:latin typeface="Arial"/>
                <a:ea typeface="Microsoft YaHei"/>
              </a:rPr>
              <a:t>Ovlivnění sekundárních faktorů</a:t>
            </a:r>
            <a:endParaRPr b="0" lang="cs-CZ" sz="24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449280">
              <a:lnSpc>
                <a:spcPct val="93000"/>
              </a:lnSpc>
            </a:pPr>
            <a:r>
              <a:rPr b="0" lang="cs-CZ" sz="2000" strike="noStrike" u="none">
                <a:solidFill>
                  <a:srgbClr val="ffc000"/>
                </a:solidFill>
                <a:uFillTx/>
                <a:latin typeface="Arial"/>
                <a:ea typeface="Microsoft YaHei"/>
              </a:rPr>
              <a:t>/léky ,choroby/</a:t>
            </a:r>
            <a:endParaRPr b="0" lang="cs-CZ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449280">
              <a:lnSpc>
                <a:spcPct val="93000"/>
              </a:lnSpc>
            </a:pPr>
            <a:endParaRPr b="0" lang="cs-CZ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449280">
              <a:lnSpc>
                <a:spcPct val="93000"/>
              </a:lnSpc>
            </a:pPr>
            <a:r>
              <a:rPr b="1" lang="cs-CZ" sz="2400" strike="noStrike" u="none">
                <a:solidFill>
                  <a:srgbClr val="ffc000"/>
                </a:solidFill>
                <a:uFillTx/>
                <a:latin typeface="Arial"/>
                <a:ea typeface="Microsoft YaHei"/>
              </a:rPr>
              <a:t>Změny životního stylu</a:t>
            </a:r>
            <a:endParaRPr b="0" lang="cs-CZ" sz="24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449280">
              <a:lnSpc>
                <a:spcPct val="93000"/>
              </a:lnSpc>
            </a:pPr>
            <a:r>
              <a:rPr b="0" lang="cs-CZ" sz="2000" strike="noStrike" u="none">
                <a:solidFill>
                  <a:srgbClr val="ffc000"/>
                </a:solidFill>
                <a:uFillTx/>
                <a:latin typeface="Arial"/>
                <a:ea typeface="Microsoft YaHei"/>
              </a:rPr>
              <a:t>/nutrice,fyzická aktivita, prevence pádů</a:t>
            </a:r>
            <a:r>
              <a:rPr b="1" lang="cs-CZ" sz="2000" strike="noStrike" u="none">
                <a:solidFill>
                  <a:srgbClr val="ffc000"/>
                </a:solidFill>
                <a:uFillTx/>
                <a:latin typeface="Arial"/>
                <a:ea typeface="Microsoft YaHei"/>
              </a:rPr>
              <a:t>/</a:t>
            </a:r>
            <a:endParaRPr b="0" lang="cs-CZ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449280">
              <a:lnSpc>
                <a:spcPct val="93000"/>
              </a:lnSpc>
            </a:pPr>
            <a:endParaRPr b="0" lang="cs-CZ" sz="20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 Box 1"/>
          <p:cNvSpPr/>
          <p:nvPr/>
        </p:nvSpPr>
        <p:spPr>
          <a:xfrm>
            <a:off x="457200" y="277920"/>
            <a:ext cx="8229240" cy="113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sp>
        <p:nvSpPr>
          <p:cNvPr id="172" name="Text Box 2"/>
          <p:cNvSpPr/>
          <p:nvPr/>
        </p:nvSpPr>
        <p:spPr>
          <a:xfrm>
            <a:off x="457200" y="1600200"/>
            <a:ext cx="82548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defTabSz="449280">
              <a:lnSpc>
                <a:spcPct val="93000"/>
              </a:lnSpc>
            </a:pPr>
            <a:endParaRPr b="0" lang="cs-CZ" sz="1800" strike="noStrike" u="none">
              <a:solidFill>
                <a:schemeClr val="lt1"/>
              </a:solidFill>
              <a:uFillTx/>
              <a:latin typeface="Arial"/>
              <a:ea typeface="Microsoft YaHei"/>
            </a:endParaRPr>
          </a:p>
        </p:txBody>
      </p:sp>
      <p:pic>
        <p:nvPicPr>
          <p:cNvPr id="173" name="Picture 3" descr=""/>
          <p:cNvPicPr/>
          <p:nvPr/>
        </p:nvPicPr>
        <p:blipFill>
          <a:blip r:embed="rId1"/>
          <a:stretch/>
        </p:blipFill>
        <p:spPr>
          <a:xfrm>
            <a:off x="457200" y="0"/>
            <a:ext cx="8578440" cy="6668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4" name="Oval 4"/>
          <p:cNvSpPr/>
          <p:nvPr/>
        </p:nvSpPr>
        <p:spPr>
          <a:xfrm>
            <a:off x="4859280" y="620640"/>
            <a:ext cx="2736360" cy="1418760"/>
          </a:xfrm>
          <a:prstGeom prst="ellipse">
            <a:avLst/>
          </a:prstGeom>
          <a:solidFill>
            <a:srgbClr val="ffffff"/>
          </a:solidFill>
          <a:ln cap="sq"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pPr defTabSz="449280">
              <a:lnSpc>
                <a:spcPct val="93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0" lang="cs-CZ" sz="1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Hypothalamická jádra spoje do neurohypofýzy</a:t>
            </a:r>
            <a:endParaRPr b="0" lang="cs-CZ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PlaceHolder 1"/>
          <p:cNvSpPr>
            <a:spLocks noGrp="1"/>
          </p:cNvSpPr>
          <p:nvPr>
            <p:ph type="title"/>
          </p:nvPr>
        </p:nvSpPr>
        <p:spPr>
          <a:xfrm>
            <a:off x="1258920" y="7920"/>
            <a:ext cx="6141600" cy="9075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1" lang="cs-CZ" sz="3200" strike="noStrike" u="none">
                <a:solidFill>
                  <a:schemeClr val="dk1"/>
                </a:solidFill>
                <a:uFillTx/>
                <a:latin typeface="Verdana"/>
                <a:ea typeface="Microsoft YaHei"/>
              </a:rPr>
              <a:t>Vitamin D</a:t>
            </a: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52" name="PlaceHolder 2"/>
          <p:cNvSpPr>
            <a:spLocks noGrp="1"/>
          </p:cNvSpPr>
          <p:nvPr>
            <p:ph/>
          </p:nvPr>
        </p:nvSpPr>
        <p:spPr>
          <a:xfrm>
            <a:off x="457200" y="981000"/>
            <a:ext cx="8578440" cy="5471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 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Deficit vitaminu D </a:t>
            </a:r>
            <a:r>
              <a:rPr b="1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pod 40 nmol/l</a:t>
            </a:r>
            <a:r>
              <a:rPr b="0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 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 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sekundární zvýšení PTH a zvýšení kostní resorpce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Pokles koncentrace vitaminu D  </a:t>
            </a:r>
            <a:r>
              <a:rPr b="1" lang="cs-CZ" sz="28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pod 30 nmol/l</a:t>
            </a: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pokles svalové síly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53" name="Picture 4" descr=""/>
          <p:cNvPicPr/>
          <p:nvPr/>
        </p:nvPicPr>
        <p:blipFill>
          <a:blip r:embed="rId1"/>
          <a:stretch/>
        </p:blipFill>
        <p:spPr>
          <a:xfrm>
            <a:off x="0" y="3284640"/>
            <a:ext cx="9143640" cy="35730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Léky používané v terapii osteoporózy</a:t>
            </a:r>
            <a:endParaRPr b="0" lang="en-GB" sz="2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5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rmAutofit fontScale="70000" lnSpcReduction="19999"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Léky ,,odstraňující“příčinu v časné menopauze(úbytek ženských hormonú)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Estrogeny se už nepoužívají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SERM – selektivní estrogenové modulátory, u nás se nepoužívají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Chemická blokace metabolismu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Bifosfonáty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Stimulace nebo inhibice buněk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PTH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a jeho deriváty,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chemeClr val="dk1"/>
                </a:solidFill>
                <a:uFillTx/>
                <a:latin typeface="Arial"/>
                <a:ea typeface="Microsoft YaHei"/>
              </a:rPr>
              <a:t>Zásah do mezibuněčných regulací(biologická terapie)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Denosumab (Prolia)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Antisklerostin protilátky (Romosozumab)Evenity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0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Osteomalácie u dětí-křivice, rachitis</a:t>
            </a:r>
            <a:endParaRPr b="0" lang="en-GB" sz="40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5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Příčiny: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Deficit vitamínu D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Nedostatek v potravě, porucha vstřebávání,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Porucha metabolismu (kůže,játra,ledviny)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Porucha receptorů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36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Osteomalácie</a:t>
            </a:r>
            <a:endParaRPr b="0" lang="en-GB" sz="36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5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Bolesti kostí(hlavně v oblasti kyčlí)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Svalová slabost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Zlomeniny po malém traumatu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U dětí poruchy růstu, deformace kostí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Nálezy: nízké Ca, vyšší PTH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PlaceHolder 1"/>
          <p:cNvSpPr>
            <a:spLocks noGrp="1"/>
          </p:cNvSpPr>
          <p:nvPr>
            <p:ph type="title"/>
          </p:nvPr>
        </p:nvSpPr>
        <p:spPr>
          <a:xfrm>
            <a:off x="250920" y="333360"/>
            <a:ext cx="8221320" cy="980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br>
              <a:rPr sz="3200"/>
            </a:br>
            <a:br>
              <a:rPr sz="3200"/>
            </a:br>
            <a:r>
              <a:rPr b="0" lang="cs-CZ" sz="32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Rachitida</a:t>
            </a:r>
            <a:br>
              <a:rPr sz="3200"/>
            </a:br>
            <a:endParaRPr b="0" lang="en-GB" sz="32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561" name="Zástupný symbol pro obsah 3" descr=""/>
          <p:cNvPicPr/>
          <p:nvPr/>
        </p:nvPicPr>
        <p:blipFill>
          <a:blip r:embed="rId1"/>
          <a:stretch/>
        </p:blipFill>
        <p:spPr>
          <a:xfrm>
            <a:off x="3276720" y="2535120"/>
            <a:ext cx="2609640" cy="1752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62" name="Obrázek 4" descr=""/>
          <p:cNvPicPr/>
          <p:nvPr/>
        </p:nvPicPr>
        <p:blipFill>
          <a:blip r:embed="rId2"/>
          <a:stretch/>
        </p:blipFill>
        <p:spPr>
          <a:xfrm>
            <a:off x="6588000" y="2325600"/>
            <a:ext cx="1780920" cy="25714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63" name="Obrázek 6" descr=""/>
          <p:cNvPicPr/>
          <p:nvPr/>
        </p:nvPicPr>
        <p:blipFill>
          <a:blip r:embed="rId3"/>
          <a:stretch/>
        </p:blipFill>
        <p:spPr>
          <a:xfrm>
            <a:off x="826920" y="2565360"/>
            <a:ext cx="1952280" cy="23428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1320" cy="113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b">
            <a:noAutofit/>
          </a:bodyPr>
          <a:p>
            <a:pPr indent="0" defTabSz="449280">
              <a:lnSpc>
                <a:spcPct val="101000"/>
              </a:lnSpc>
              <a:buNone/>
            </a:pPr>
            <a:r>
              <a:rPr b="0" lang="cs-CZ" sz="40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Hormony- hypothalamo hypofyzární osa</a:t>
            </a:r>
            <a:endParaRPr b="0" lang="en-GB" sz="40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1320" cy="4522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6800" bIns="46800" anchor="t">
            <a:noAutofit/>
          </a:bodyPr>
          <a:p>
            <a:pPr marL="6480"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1" lang="cs-CZ" sz="28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Liberiny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6480" indent="0" defTabSz="449280">
              <a:lnSpc>
                <a:spcPct val="93000"/>
              </a:lnSpc>
              <a:spcBef>
                <a:spcPts val="1426"/>
              </a:spcBef>
              <a:buNone/>
              <a:tabLst>
                <a:tab algn="l" pos="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hypothalamo-hypofyzárním krevním oběhem dopravovány </a:t>
            </a:r>
            <a:r>
              <a:rPr b="1" lang="cs-CZ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do adenohypofýzy </a:t>
            </a:r>
            <a:endParaRPr b="0" lang="en-GB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3680" indent="-457200" defTabSz="449280">
              <a:lnSpc>
                <a:spcPct val="93000"/>
              </a:lnSpc>
              <a:spcBef>
                <a:spcPts val="1426"/>
              </a:spcBef>
              <a:buClr>
                <a:srgbClr val="ff0000"/>
              </a:buClr>
              <a:buFont typeface="Arial"/>
              <a:buChar char="•"/>
              <a:tabLst>
                <a:tab algn="l" pos="0"/>
              </a:tabLst>
            </a:pP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Tyroliberin</a:t>
            </a: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 (</a:t>
            </a: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TRH</a:t>
            </a: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)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spouští sekreci </a:t>
            </a:r>
            <a:r>
              <a:rPr b="0" i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thyrotropinu(TSH)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3680" indent="-457200" defTabSz="449280">
              <a:lnSpc>
                <a:spcPct val="93000"/>
              </a:lnSpc>
              <a:spcBef>
                <a:spcPts val="1426"/>
              </a:spcBef>
              <a:buClr>
                <a:srgbClr val="ff0000"/>
              </a:buClr>
              <a:buFont typeface="Arial"/>
              <a:buChar char="•"/>
              <a:tabLst>
                <a:tab algn="l" pos="0"/>
              </a:tabLst>
            </a:pP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Luliberin</a:t>
            </a: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 (</a:t>
            </a: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LHRH)</a:t>
            </a: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uvolňujícím faktorem folikulárního hormonu 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3680" indent="-457200" defTabSz="449280">
              <a:lnSpc>
                <a:spcPct val="93000"/>
              </a:lnSpc>
              <a:spcBef>
                <a:spcPts val="1426"/>
              </a:spcBef>
              <a:buClr>
                <a:srgbClr val="ff0000"/>
              </a:buClr>
              <a:buFont typeface="Arial"/>
              <a:buChar char="•"/>
              <a:tabLst>
                <a:tab algn="l" pos="0"/>
              </a:tabLst>
            </a:pP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FSH RH</a:t>
            </a: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 </a:t>
            </a: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somatostatin</a:t>
            </a: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 (</a:t>
            </a: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SST, GHIF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) zastavuje tvorbu růstového hormonu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63680" indent="-457200" defTabSz="449280">
              <a:lnSpc>
                <a:spcPct val="93000"/>
              </a:lnSpc>
              <a:spcBef>
                <a:spcPts val="1426"/>
              </a:spcBef>
              <a:buClr>
                <a:srgbClr val="ff0000"/>
              </a:buClr>
              <a:buFont typeface="Arial"/>
              <a:buChar char="•"/>
              <a:tabLst>
                <a:tab algn="l" pos="0"/>
              </a:tabLst>
            </a:pPr>
            <a:r>
              <a:rPr b="1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Somatokrinin</a:t>
            </a:r>
            <a:r>
              <a:rPr b="0" lang="cs-CZ" sz="2400" strike="noStrike" u="none">
                <a:solidFill>
                  <a:srgbClr val="ff0000"/>
                </a:solidFill>
                <a:uFillTx/>
                <a:latin typeface="Arial"/>
                <a:ea typeface="Microsoft YaHei"/>
              </a:rPr>
              <a:t>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podporuje produkci růstového hormonu</a:t>
            </a:r>
            <a:endParaRPr b="0" lang="en-GB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 Box 1"/>
          <p:cNvSpPr/>
          <p:nvPr/>
        </p:nvSpPr>
        <p:spPr>
          <a:xfrm>
            <a:off x="457200" y="277920"/>
            <a:ext cx="8227800" cy="63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449280">
              <a:lnSpc>
                <a:spcPct val="101000"/>
              </a:lnSpc>
              <a:tabLst>
                <a:tab algn="l" pos="0"/>
                <a:tab algn="l" pos="447840"/>
                <a:tab algn="l" pos="896760"/>
                <a:tab algn="l" pos="1346040"/>
                <a:tab algn="l" pos="1795320"/>
                <a:tab algn="l" pos="2244600"/>
                <a:tab algn="l" pos="2693880"/>
                <a:tab algn="l" pos="3143160"/>
                <a:tab algn="l" pos="3592440"/>
                <a:tab algn="l" pos="4041720"/>
                <a:tab algn="l" pos="4491000"/>
                <a:tab algn="l" pos="4940280"/>
                <a:tab algn="l" pos="5389560"/>
                <a:tab algn="l" pos="5838840"/>
                <a:tab algn="l" pos="6288120"/>
                <a:tab algn="l" pos="6737400"/>
                <a:tab algn="l" pos="7186680"/>
                <a:tab algn="l" pos="7635960"/>
                <a:tab algn="l" pos="8085240"/>
                <a:tab algn="l" pos="8534520"/>
                <a:tab algn="l" pos="8983800"/>
              </a:tabLst>
            </a:pPr>
            <a:r>
              <a:rPr b="0" lang="cs-CZ" sz="2800" strike="noStrike" u="none">
                <a:solidFill>
                  <a:srgbClr val="000000"/>
                </a:solidFill>
                <a:uFillTx/>
                <a:latin typeface="Verdana"/>
                <a:ea typeface="Microsoft YaHei"/>
              </a:rPr>
              <a:t>Hormony  hypothamo-hypofýzarní osa</a:t>
            </a:r>
            <a:endParaRPr b="0" lang="cs-CZ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8" name="Text Box 2"/>
          <p:cNvSpPr/>
          <p:nvPr/>
        </p:nvSpPr>
        <p:spPr>
          <a:xfrm>
            <a:off x="611280" y="1484280"/>
            <a:ext cx="6984720" cy="496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6480" defTabSz="449280">
              <a:lnSpc>
                <a:spcPct val="93000"/>
              </a:lnSpc>
              <a:spcBef>
                <a:spcPts val="1426"/>
              </a:spcBef>
              <a:tabLst>
                <a:tab algn="l" pos="0"/>
              </a:tabLst>
            </a:pPr>
            <a:r>
              <a:rPr b="1" lang="cs-CZ" sz="24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Vazopresin(Antidiuretický hormon)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920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 oblasti tvorby jsou osmoreceptory, reagují na změnu </a:t>
            </a: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koncentrace iontů v plazmě a extracelulární tekutině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36600" defTabSz="449280">
              <a:lnSpc>
                <a:spcPct val="93000"/>
              </a:lnSpc>
              <a:spcBef>
                <a:spcPts val="1426"/>
              </a:spcBef>
              <a:tabLst>
                <a:tab algn="l" pos="0"/>
              </a:tabLst>
            </a:pP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Poškození: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vznik žíznivky </a:t>
            </a: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(diabetes insipidus), 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nadměrné pití a neschopnost zadržet vodu v organismu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6480" defTabSz="449280">
              <a:lnSpc>
                <a:spcPct val="93000"/>
              </a:lnSpc>
              <a:spcBef>
                <a:spcPts val="1426"/>
              </a:spcBef>
              <a:tabLst>
                <a:tab algn="l" pos="0"/>
              </a:tabLst>
            </a:pPr>
            <a:r>
              <a:rPr b="1" lang="cs-CZ" sz="2400" strike="noStrike" u="none">
                <a:solidFill>
                  <a:srgbClr val="c00000"/>
                </a:solidFill>
                <a:uFillTx/>
                <a:latin typeface="Arial"/>
                <a:ea typeface="Microsoft YaHei"/>
              </a:rPr>
              <a:t>Oxytocin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9200" indent="-343080" defTabSz="449280">
              <a:lnSpc>
                <a:spcPct val="93000"/>
              </a:lnSpc>
              <a:spcBef>
                <a:spcPts val="1426"/>
              </a:spcBef>
              <a:buClr>
                <a:srgbClr val="000000"/>
              </a:buClr>
              <a:buFont typeface="Arial"/>
              <a:buChar char="•"/>
              <a:tabLst>
                <a:tab algn="l" pos="343080"/>
                <a:tab algn="l" pos="790560"/>
                <a:tab algn="l" pos="1239840"/>
                <a:tab algn="l" pos="1689120"/>
                <a:tab algn="l" pos="2138400"/>
                <a:tab algn="l" pos="2587680"/>
                <a:tab algn="l" pos="3036960"/>
                <a:tab algn="l" pos="3486240"/>
                <a:tab algn="l" pos="3935520"/>
                <a:tab algn="l" pos="4384800"/>
                <a:tab algn="l" pos="4834080"/>
                <a:tab algn="l" pos="5283360"/>
                <a:tab algn="l" pos="5732640"/>
                <a:tab algn="l" pos="6181560"/>
                <a:tab algn="l" pos="6630840"/>
                <a:tab algn="l" pos="7080120"/>
                <a:tab algn="l" pos="7529400"/>
                <a:tab algn="l" pos="7978680"/>
                <a:tab algn="l" pos="8427960"/>
                <a:tab algn="l" pos="8877240"/>
                <a:tab algn="l" pos="9326520"/>
              </a:tabLst>
            </a:pP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ovlivňuje </a:t>
            </a:r>
            <a:r>
              <a:rPr b="1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děložní stahy(rychlost a frekvenci</a:t>
            </a:r>
            <a:r>
              <a:rPr b="0" lang="cs-CZ" sz="2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),rozvolňuje vazivo v oblasti pánve při porodu, výron mléka při kojení</a:t>
            </a:r>
            <a:endParaRPr b="0" lang="cs-CZ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5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1_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Verdana" pitchFamily="0" charset="1"/>
        <a:ea typeface="Microsoft YaHei" pitchFamily="0" charset="1"/>
        <a:cs typeface=""/>
      </a:majorFont>
      <a:minorFont>
        <a:latin typeface="Arial" pitchFamily="0" charset="1"/>
        <a:ea typeface="Microsoft YaHei" pitchFamily="0" charset="1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681</TotalTime>
  <Application>LibreOffice/24.8.5.2$Windows_X86_64 LibreOffice_project/fddf2685c70b461e7832239a0162a77216259f22</Application>
  <AppVersion>15.0000</AppVersion>
  <Words>2625</Words>
  <Paragraphs>739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2014-10-07T00:14:53Z</dcterms:created>
  <dc:creator>Jakub Seget</dc:creator>
  <dc:description/>
  <dc:language>cs-CZ</dc:language>
  <cp:lastModifiedBy>Ingrid Rýznarová</cp:lastModifiedBy>
  <cp:lastPrinted>1601-01-01T00:00:00Z</cp:lastPrinted>
  <dcterms:modified xsi:type="dcterms:W3CDTF">2025-03-26T06:10:22Z</dcterms:modified>
  <cp:revision>165</cp:revision>
  <dc:subject/>
  <dc:title>SIADH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r8>0</vt:r8>
  </property>
  <property fmtid="{D5CDD505-2E9C-101B-9397-08002B2CF9AE}" pid="3" name="HyperlinksChanged">
    <vt:bool>0</vt:bool>
  </property>
  <property fmtid="{D5CDD505-2E9C-101B-9397-08002B2CF9AE}" pid="4" name="LinksUpToDate">
    <vt:bool>0</vt:bool>
  </property>
  <property fmtid="{D5CDD505-2E9C-101B-9397-08002B2CF9AE}" pid="5" name="MMClips">
    <vt:r8>3</vt:r8>
  </property>
  <property fmtid="{D5CDD505-2E9C-101B-9397-08002B2CF9AE}" pid="6" name="Notes">
    <vt:i4>35</vt:i4>
  </property>
  <property fmtid="{D5CDD505-2E9C-101B-9397-08002B2CF9AE}" pid="7" name="PresentationFormat">
    <vt:lpwstr>Předvádění na obrazovce (4:3)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74</vt:i4>
  </property>
</Properties>
</file>