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slideMasters/_rels/slideMaster3.xml.rels" ContentType="application/vnd.openxmlformats-package.relationships+xml"/>
  <Override PartName="/ppt/slideMasters/_rels/slideMaster4.xml.rels" ContentType="application/vnd.openxmlformats-package.relationships+xml"/>
  <Override PartName="/ppt/slideMasters/_rels/slideMaster5.xml.rels" ContentType="application/vnd.openxmlformats-package.relationships+xml"/>
  <Override PartName="/ppt/slideMasters/_rels/slideMaster6.xml.rels" ContentType="application/vnd.openxmlformats-package.relationships+xml"/>
  <Override PartName="/ppt/slideMasters/_rels/slideMaster7.xml.rels" ContentType="application/vnd.openxmlformats-package.relationships+xml"/>
  <Override PartName="/ppt/slideMasters/_rels/slideMaster8.xml.rels" ContentType="application/vnd.openxmlformats-package.relationships+xml"/>
  <Override PartName="/ppt/slideMasters/_rels/slideMaster9.xml.rels" ContentType="application/vnd.openxmlformats-package.relationships+xml"/>
  <Override PartName="/ppt/slideMasters/_rels/slideMaster10.xml.rels" ContentType="application/vnd.openxmlformats-package.relationships+xml"/>
  <Override PartName="/ppt/slideMasters/_rels/slideMaster11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theme/theme7.xml" ContentType="application/vnd.openxmlformats-officedocument.theme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ppt/theme/theme1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3.xml" ContentType="application/vnd.openxmlformats-officedocument.presentationml.slide+xml"/>
  <Override PartName="/ppt/slides/slide21.xml" ContentType="application/vnd.openxmlformats-officedocument.presentationml.slide+xml"/>
  <Override PartName="/ppt/slides/slide4.xml" ContentType="application/vnd.openxmlformats-officedocument.presentationml.slide+xml"/>
  <Override PartName="/ppt/slides/slide22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23.xml" ContentType="application/vnd.openxmlformats-officedocument.presentationml.slide+xml"/>
  <Override PartName="/ppt/slides/slide7.xml" ContentType="application/vnd.openxmlformats-officedocument.presentationml.slide+xml"/>
  <Override PartName="/ppt/slides/slide24.xml" ContentType="application/vnd.openxmlformats-officedocument.presentationml.slide+xml"/>
  <Override PartName="/ppt/slides/slide8.xml" ContentType="application/vnd.openxmlformats-officedocument.presentationml.slide+xml"/>
  <Override PartName="/ppt/slides/slide25.xml" ContentType="application/vnd.openxmlformats-officedocument.presentationml.slide+xml"/>
  <Override PartName="/ppt/slides/slide9.xml" ContentType="application/vnd.openxmlformats-officedocument.presentationml.slide+xml"/>
  <Override PartName="/ppt/slides/slide26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_rels/slide1.xml.rels" ContentType="application/vnd.openxmlformats-package.relationships+xml"/>
  <Override PartName="/ppt/slides/_rels/slide22.xml.rels" ContentType="application/vnd.openxmlformats-package.relationships+xml"/>
  <Override PartName="/ppt/slides/_rels/slide2.xml.rels" ContentType="application/vnd.openxmlformats-package.relationships+xml"/>
  <Override PartName="/ppt/slides/_rels/slide20.xml.rels" ContentType="application/vnd.openxmlformats-package.relationships+xml"/>
  <Override PartName="/ppt/slides/_rels/slide3.xml.rels" ContentType="application/vnd.openxmlformats-package.relationships+xml"/>
  <Override PartName="/ppt/slides/_rels/slide21.xml.rels" ContentType="application/vnd.openxmlformats-package.relationships+xml"/>
  <Override PartName="/ppt/slides/_rels/slide4.xml.rels" ContentType="application/vnd.openxmlformats-package.relationships+xml"/>
  <Override PartName="/ppt/slides/_rels/slide5.xml.rels" ContentType="application/vnd.openxmlformats-package.relationships+xml"/>
  <Override PartName="/ppt/slides/_rels/slide23.xml.rels" ContentType="application/vnd.openxmlformats-package.relationships+xml"/>
  <Override PartName="/ppt/slides/_rels/slide6.xml.rels" ContentType="application/vnd.openxmlformats-package.relationships+xml"/>
  <Override PartName="/ppt/slides/_rels/slide24.xml.rels" ContentType="application/vnd.openxmlformats-package.relationships+xml"/>
  <Override PartName="/ppt/slides/_rels/slide7.xml.rels" ContentType="application/vnd.openxmlformats-package.relationships+xml"/>
  <Override PartName="/ppt/slides/_rels/slide25.xml.rels" ContentType="application/vnd.openxmlformats-package.relationships+xml"/>
  <Override PartName="/ppt/slides/_rels/slide8.xml.rels" ContentType="application/vnd.openxmlformats-package.relationships+xml"/>
  <Override PartName="/ppt/slides/_rels/slide26.xml.rels" ContentType="application/vnd.openxmlformats-package.relationships+xml"/>
  <Override PartName="/ppt/slides/_rels/slide9.xml.rels" ContentType="application/vnd.openxmlformats-package.relationships+xml"/>
  <Override PartName="/ppt/slides/_rels/slide10.xml.rels" ContentType="application/vnd.openxmlformats-package.relationships+xml"/>
  <Override PartName="/ppt/slides/_rels/slide11.xml.rels" ContentType="application/vnd.openxmlformats-package.relationships+xml"/>
  <Override PartName="/ppt/slides/_rels/slide12.xml.rels" ContentType="application/vnd.openxmlformats-package.relationships+xml"/>
  <Override PartName="/ppt/slides/_rels/slide13.xml.rels" ContentType="application/vnd.openxmlformats-package.relationships+xml"/>
  <Override PartName="/ppt/slides/_rels/slide14.xml.rels" ContentType="application/vnd.openxmlformats-package.relationships+xml"/>
  <Override PartName="/ppt/slides/_rels/slide15.xml.rels" ContentType="application/vnd.openxmlformats-package.relationships+xml"/>
  <Override PartName="/ppt/slides/_rels/slide16.xml.rels" ContentType="application/vnd.openxmlformats-package.relationships+xml"/>
  <Override PartName="/ppt/slides/_rels/slide17.xml.rels" ContentType="application/vnd.openxmlformats-package.relationships+xml"/>
  <Override PartName="/ppt/slides/_rels/slide18.xml.rels" ContentType="application/vnd.openxmlformats-package.relationships+xml"/>
  <Override PartName="/ppt/slides/_rels/slide19.xml.rels" ContentType="application/vnd.openxmlformats-package.relationships+xml"/>
  <Override PartName="/ppt/slides/_rels/slide27.xml.rels" ContentType="application/vnd.openxmlformats-package.relationships+xml"/>
  <Override PartName="/ppt/slides/_rels/slide28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50" r:id="rId3"/>
    <p:sldMasterId id="2147483652" r:id="rId4"/>
    <p:sldMasterId id="2147483654" r:id="rId5"/>
    <p:sldMasterId id="2147483659" r:id="rId6"/>
    <p:sldMasterId id="2147483661" r:id="rId7"/>
    <p:sldMasterId id="2147483663" r:id="rId8"/>
    <p:sldMasterId id="2147483665" r:id="rId9"/>
    <p:sldMasterId id="2147483667" r:id="rId10"/>
    <p:sldMasterId id="2147483669" r:id="rId11"/>
    <p:sldMasterId id="2147483671" r:id="rId12"/>
  </p:sldMasterIdLst>
  <p:sldIdLst>
    <p:sldId id="256" r:id="rId13"/>
    <p:sldId id="257" r:id="rId14"/>
    <p:sldId id="258" r:id="rId15"/>
    <p:sldId id="259" r:id="rId16"/>
    <p:sldId id="260" r:id="rId17"/>
    <p:sldId id="261" r:id="rId18"/>
    <p:sldId id="262" r:id="rId19"/>
    <p:sldId id="263" r:id="rId20"/>
    <p:sldId id="264" r:id="rId21"/>
    <p:sldId id="265" r:id="rId22"/>
    <p:sldId id="266" r:id="rId23"/>
    <p:sldId id="267" r:id="rId24"/>
    <p:sldId id="268" r:id="rId25"/>
    <p:sldId id="269" r:id="rId26"/>
    <p:sldId id="270" r:id="rId27"/>
    <p:sldId id="271" r:id="rId28"/>
    <p:sldId id="272" r:id="rId29"/>
    <p:sldId id="273" r:id="rId30"/>
    <p:sldId id="274" r:id="rId31"/>
    <p:sldId id="275" r:id="rId32"/>
    <p:sldId id="276" r:id="rId33"/>
    <p:sldId id="277" r:id="rId34"/>
    <p:sldId id="278" r:id="rId35"/>
    <p:sldId id="279" r:id="rId36"/>
    <p:sldId id="280" r:id="rId37"/>
    <p:sldId id="281" r:id="rId38"/>
    <p:sldId id="282" r:id="rId39"/>
    <p:sldId id="283" r:id="rId40"/>
  </p:sldIdLst>
  <p:sldSz cx="9144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slideMaster" Target="slideMasters/slideMaster4.xml"/><Relationship Id="rId6" Type="http://schemas.openxmlformats.org/officeDocument/2006/relationships/slideMaster" Target="slideMasters/slideMaster5.xml"/><Relationship Id="rId7" Type="http://schemas.openxmlformats.org/officeDocument/2006/relationships/slideMaster" Target="slideMasters/slideMaster6.xml"/><Relationship Id="rId8" Type="http://schemas.openxmlformats.org/officeDocument/2006/relationships/slideMaster" Target="slideMasters/slideMaster7.xml"/><Relationship Id="rId9" Type="http://schemas.openxmlformats.org/officeDocument/2006/relationships/slideMaster" Target="slideMasters/slideMaster8.xml"/><Relationship Id="rId10" Type="http://schemas.openxmlformats.org/officeDocument/2006/relationships/slideMaster" Target="slideMasters/slideMaster9.xml"/><Relationship Id="rId11" Type="http://schemas.openxmlformats.org/officeDocument/2006/relationships/slideMaster" Target="slideMasters/slideMaster10.xml"/><Relationship Id="rId12" Type="http://schemas.openxmlformats.org/officeDocument/2006/relationships/slideMaster" Target="slideMasters/slideMaster11.xml"/><Relationship Id="rId13" Type="http://schemas.openxmlformats.org/officeDocument/2006/relationships/slide" Target="slides/slide1.xml"/><Relationship Id="rId14" Type="http://schemas.openxmlformats.org/officeDocument/2006/relationships/slide" Target="slides/slide2.xml"/><Relationship Id="rId15" Type="http://schemas.openxmlformats.org/officeDocument/2006/relationships/slide" Target="slides/slide3.xml"/><Relationship Id="rId16" Type="http://schemas.openxmlformats.org/officeDocument/2006/relationships/slide" Target="slides/slide4.xml"/><Relationship Id="rId17" Type="http://schemas.openxmlformats.org/officeDocument/2006/relationships/slide" Target="slides/slide5.xml"/><Relationship Id="rId18" Type="http://schemas.openxmlformats.org/officeDocument/2006/relationships/slide" Target="slides/slide6.xml"/><Relationship Id="rId19" Type="http://schemas.openxmlformats.org/officeDocument/2006/relationships/slide" Target="slides/slide7.xml"/><Relationship Id="rId20" Type="http://schemas.openxmlformats.org/officeDocument/2006/relationships/slide" Target="slides/slide8.xml"/><Relationship Id="rId21" Type="http://schemas.openxmlformats.org/officeDocument/2006/relationships/slide" Target="slides/slide9.xml"/><Relationship Id="rId22" Type="http://schemas.openxmlformats.org/officeDocument/2006/relationships/slide" Target="slides/slide10.xml"/><Relationship Id="rId23" Type="http://schemas.openxmlformats.org/officeDocument/2006/relationships/slide" Target="slides/slide11.xml"/><Relationship Id="rId24" Type="http://schemas.openxmlformats.org/officeDocument/2006/relationships/slide" Target="slides/slide12.xml"/><Relationship Id="rId25" Type="http://schemas.openxmlformats.org/officeDocument/2006/relationships/slide" Target="slides/slide13.xml"/><Relationship Id="rId26" Type="http://schemas.openxmlformats.org/officeDocument/2006/relationships/slide" Target="slides/slide14.xml"/><Relationship Id="rId27" Type="http://schemas.openxmlformats.org/officeDocument/2006/relationships/slide" Target="slides/slide15.xml"/><Relationship Id="rId28" Type="http://schemas.openxmlformats.org/officeDocument/2006/relationships/slide" Target="slides/slide16.xml"/><Relationship Id="rId29" Type="http://schemas.openxmlformats.org/officeDocument/2006/relationships/slide" Target="slides/slide17.xml"/><Relationship Id="rId30" Type="http://schemas.openxmlformats.org/officeDocument/2006/relationships/slide" Target="slides/slide18.xml"/><Relationship Id="rId31" Type="http://schemas.openxmlformats.org/officeDocument/2006/relationships/slide" Target="slides/slide19.xml"/><Relationship Id="rId32" Type="http://schemas.openxmlformats.org/officeDocument/2006/relationships/slide" Target="slides/slide20.xml"/><Relationship Id="rId33" Type="http://schemas.openxmlformats.org/officeDocument/2006/relationships/slide" Target="slides/slide21.xml"/><Relationship Id="rId34" Type="http://schemas.openxmlformats.org/officeDocument/2006/relationships/slide" Target="slides/slide22.xml"/><Relationship Id="rId35" Type="http://schemas.openxmlformats.org/officeDocument/2006/relationships/slide" Target="slides/slide23.xml"/><Relationship Id="rId36" Type="http://schemas.openxmlformats.org/officeDocument/2006/relationships/slide" Target="slides/slide24.xml"/><Relationship Id="rId37" Type="http://schemas.openxmlformats.org/officeDocument/2006/relationships/slide" Target="slides/slide25.xml"/><Relationship Id="rId38" Type="http://schemas.openxmlformats.org/officeDocument/2006/relationships/slide" Target="slides/slide26.xml"/><Relationship Id="rId39" Type="http://schemas.openxmlformats.org/officeDocument/2006/relationships/slide" Target="slides/slide27.xml"/><Relationship Id="rId40" Type="http://schemas.openxmlformats.org/officeDocument/2006/relationships/slide" Target="slides/slide28.xml"/><Relationship Id="rId41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8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9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0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5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6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cs-CZ" sz="3200" strike="noStrike" u="none">
              <a:solidFill>
                <a:srgbClr val="000000"/>
              </a:solidFill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797A125-75B4-4176-A11B-1652A66EBE74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7E8B29C8-808A-444A-9906-A690C2F66E6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3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4"/>
          </p:nvPr>
        </p:nvSpPr>
        <p:spPr/>
        <p:txBody>
          <a:bodyPr/>
          <a:p>
            <a:fld id="{A232EC4C-DC02-4F6D-BF61-33381DD96E86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22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6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7"/>
          </p:nvPr>
        </p:nvSpPr>
        <p:spPr/>
        <p:txBody>
          <a:bodyPr/>
          <a:p>
            <a:fld id="{879EB9A9-9CE7-436D-BA6E-BB86C79B3BC5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5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9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0"/>
          </p:nvPr>
        </p:nvSpPr>
        <p:spPr/>
        <p:txBody>
          <a:bodyPr/>
          <a:p>
            <a:fld id="{CA51954B-6707-4DFB-93FE-55854698D10F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8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3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3"/>
          </p:nvPr>
        </p:nvSpPr>
        <p:spPr/>
        <p:txBody>
          <a:bodyPr/>
          <a:p>
            <a:fld id="{42608909-FF04-4A6B-9632-9AC264A0C03F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31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794CEA78-2109-478D-BC74-1F1EDE371630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90980345-A03B-4C00-92F9-FA14E3431084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DECF8622-CA05-4ACB-A058-7F1BF911CC19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cs-CZ" sz="3200" strike="noStrike" u="none">
              <a:solidFill>
                <a:srgbClr val="000000"/>
              </a:solidFill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B27C92A9-8D46-48C4-BDE6-A86CEA3777FA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x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D8AA3EEB-7897-4175-BA67-E015BAA80177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itleAndTx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C796C6C2-3DA2-40A9-898D-3028630B8452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4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5"/>
          </p:nvPr>
        </p:nvSpPr>
        <p:spPr/>
        <p:txBody>
          <a:bodyPr/>
          <a:p>
            <a:fld id="{46607EC8-4CB1-46ED-9378-B33AAFEBC46A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3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8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9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7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18"/>
          </p:nvPr>
        </p:nvSpPr>
        <p:spPr/>
        <p:txBody>
          <a:bodyPr/>
          <a:p>
            <a:fld id="{B18BCA19-0194-4DDA-B951-42A50C82672D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6"/>
          </p:nvPr>
        </p:nvSpPr>
        <p:spPr/>
        <p:txBody>
          <a:bodyPr/>
          <a:p>
            <a:r>
              <a:rPr lang="cs-CZ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10.xml.rels><?xml version="1.0" encoding="UTF-8"?>
<Relationships xmlns="http://schemas.openxmlformats.org/package/2006/relationships"><Relationship Id="rId1" Type="http://schemas.openxmlformats.org/officeDocument/2006/relationships/theme" Target="../theme/theme10.xml"/><Relationship Id="rId2" Type="http://schemas.openxmlformats.org/officeDocument/2006/relationships/slideLayout" Target="../slideLayouts/slideLayout13.xml"/>
</Relationships>
</file>

<file path=ppt/slideMasters/_rels/slideMaster11.xml.rels><?xml version="1.0" encoding="UTF-8"?>
<Relationships xmlns="http://schemas.openxmlformats.org/package/2006/relationships"><Relationship Id="rId1" Type="http://schemas.openxmlformats.org/officeDocument/2006/relationships/theme" Target="../theme/theme11.xml"/><Relationship Id="rId2" Type="http://schemas.openxmlformats.org/officeDocument/2006/relationships/slideLayout" Target="../slideLayouts/slideLayout14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slideLayout" Target="../slideLayouts/slideLayout3.xml"/>
</Relationships>
</file>

<file path=ppt/slideMasters/_rels/slideMaster4.xml.rels><?xml version="1.0" encoding="UTF-8"?>
<Relationships xmlns="http://schemas.openxmlformats.org/package/2006/relationships"><Relationship Id="rId1" Type="http://schemas.openxmlformats.org/officeDocument/2006/relationships/theme" Target="../theme/theme4.xml"/><Relationship Id="rId2" Type="http://schemas.openxmlformats.org/officeDocument/2006/relationships/slideLayout" Target="../slideLayouts/slideLayout4.xml"/><Relationship Id="rId3" Type="http://schemas.openxmlformats.org/officeDocument/2006/relationships/slideLayout" Target="../slideLayouts/slideLayout5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
</Relationships>
</file>

<file path=ppt/slideMasters/_rels/slideMaster5.xml.rels><?xml version="1.0" encoding="UTF-8"?>
<Relationships xmlns="http://schemas.openxmlformats.org/package/2006/relationships"><Relationship Id="rId1" Type="http://schemas.openxmlformats.org/officeDocument/2006/relationships/theme" Target="../theme/theme5.xml"/><Relationship Id="rId2" Type="http://schemas.openxmlformats.org/officeDocument/2006/relationships/slideLayout" Target="../slideLayouts/slideLayout8.xml"/>
</Relationships>
</file>

<file path=ppt/slideMasters/_rels/slideMaster6.xml.rels><?xml version="1.0" encoding="UTF-8"?>
<Relationships xmlns="http://schemas.openxmlformats.org/package/2006/relationships"><Relationship Id="rId1" Type="http://schemas.openxmlformats.org/officeDocument/2006/relationships/theme" Target="../theme/theme6.xml"/><Relationship Id="rId2" Type="http://schemas.openxmlformats.org/officeDocument/2006/relationships/slideLayout" Target="../slideLayouts/slideLayout9.xml"/>
</Relationships>
</file>

<file path=ppt/slideMasters/_rels/slideMaster7.xml.rels><?xml version="1.0" encoding="UTF-8"?>
<Relationships xmlns="http://schemas.openxmlformats.org/package/2006/relationships"><Relationship Id="rId1" Type="http://schemas.openxmlformats.org/officeDocument/2006/relationships/theme" Target="../theme/theme7.xml"/><Relationship Id="rId2" Type="http://schemas.openxmlformats.org/officeDocument/2006/relationships/slideLayout" Target="../slideLayouts/slideLayout10.xml"/>
</Relationships>
</file>

<file path=ppt/slideMasters/_rels/slideMaster8.xml.rels><?xml version="1.0" encoding="UTF-8"?>
<Relationships xmlns="http://schemas.openxmlformats.org/package/2006/relationships"><Relationship Id="rId1" Type="http://schemas.openxmlformats.org/officeDocument/2006/relationships/theme" Target="../theme/theme8.xml"/><Relationship Id="rId2" Type="http://schemas.openxmlformats.org/officeDocument/2006/relationships/slideLayout" Target="../slideLayouts/slideLayout11.xml"/>
</Relationships>
</file>

<file path=ppt/slideMasters/_rels/slideMaster9.xml.rels><?xml version="1.0" encoding="UTF-8"?>
<Relationships xmlns="http://schemas.openxmlformats.org/package/2006/relationships"><Relationship Id="rId1" Type="http://schemas.openxmlformats.org/officeDocument/2006/relationships/theme" Target="../theme/theme9.xml"/><Relationship Id="rId2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 idx="1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&lt;datum/čas&gt;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&lt;zápatí&gt;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ED1F81A9-D720-4368-93B8-5D0859859004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&lt;číslo&gt;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Klikněte pro úpravu formátu textu osnovy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Čtvrtá úroveň osnovy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Pátá úroveň osnovy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Šestá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Sedmá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Masters/slideMaster10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PlaceHolder 1"/>
          <p:cNvSpPr>
            <a:spLocks noGrp="1"/>
          </p:cNvSpPr>
          <p:nvPr>
            <p:ph type="title"/>
          </p:nvPr>
        </p:nvSpPr>
        <p:spPr>
          <a:xfrm>
            <a:off x="457200" y="272880"/>
            <a:ext cx="3007800" cy="11617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100000"/>
              </a:lnSpc>
              <a:buNone/>
            </a:pPr>
            <a:r>
              <a:rPr b="1" lang="cs-CZ" sz="20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57" name="PlaceHolder 2"/>
          <p:cNvSpPr>
            <a:spLocks noGrp="1"/>
          </p:cNvSpPr>
          <p:nvPr>
            <p:ph type="body"/>
          </p:nvPr>
        </p:nvSpPr>
        <p:spPr>
          <a:xfrm>
            <a:off x="3575160" y="272880"/>
            <a:ext cx="5111280" cy="58528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743040" indent="-28584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Čtvrtá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»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Pátá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58" name="PlaceHolder 3"/>
          <p:cNvSpPr>
            <a:spLocks noGrp="1"/>
          </p:cNvSpPr>
          <p:nvPr>
            <p:ph type="body"/>
          </p:nvPr>
        </p:nvSpPr>
        <p:spPr>
          <a:xfrm>
            <a:off x="457200" y="1434960"/>
            <a:ext cx="3007800" cy="46908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100000"/>
              </a:lnSpc>
              <a:spcBef>
                <a:spcPts val="281"/>
              </a:spcBef>
              <a:buNone/>
              <a:tabLst>
                <a:tab algn="l" pos="0"/>
              </a:tabLst>
            </a:pPr>
            <a:r>
              <a:rPr b="0" lang="cs-CZ" sz="1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1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59" name="PlaceHolder 4"/>
          <p:cNvSpPr>
            <a:spLocks noGrp="1"/>
          </p:cNvSpPr>
          <p:nvPr>
            <p:ph type="dt" idx="28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60" name="PlaceHolder 5"/>
          <p:cNvSpPr>
            <a:spLocks noGrp="1"/>
          </p:cNvSpPr>
          <p:nvPr>
            <p:ph type="ftr" idx="29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61" name="PlaceHolder 6"/>
          <p:cNvSpPr>
            <a:spLocks noGrp="1"/>
          </p:cNvSpPr>
          <p:nvPr>
            <p:ph type="sldNum" idx="30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A6C85CCF-7452-49C6-8617-39ACF31F81A5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2"/>
  </p:sldLayoutIdLst>
</p:sldMaster>
</file>

<file path=ppt/slideMasters/slideMaster1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PlaceHolder 1"/>
          <p:cNvSpPr>
            <a:spLocks noGrp="1"/>
          </p:cNvSpPr>
          <p:nvPr>
            <p:ph type="title"/>
          </p:nvPr>
        </p:nvSpPr>
        <p:spPr>
          <a:xfrm>
            <a:off x="1792440" y="4800600"/>
            <a:ext cx="5486040" cy="5662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100000"/>
              </a:lnSpc>
              <a:buNone/>
            </a:pPr>
            <a:r>
              <a:rPr b="1" lang="cs-CZ" sz="20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63" name="PlaceHolder 2"/>
          <p:cNvSpPr>
            <a:spLocks noGrp="1"/>
          </p:cNvSpPr>
          <p:nvPr>
            <p:ph type="body"/>
          </p:nvPr>
        </p:nvSpPr>
        <p:spPr>
          <a:xfrm>
            <a:off x="1792440" y="61272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t">
            <a:no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Klikněte pro úpravu formátu textu osnovy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Čtvrtá úroveň osnovy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Pátá úroveň osnovy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Šestá úroveň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Sedmá úroveň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64" name="PlaceHolder 3"/>
          <p:cNvSpPr>
            <a:spLocks noGrp="1"/>
          </p:cNvSpPr>
          <p:nvPr>
            <p:ph type="body"/>
          </p:nvPr>
        </p:nvSpPr>
        <p:spPr>
          <a:xfrm>
            <a:off x="1792440" y="5367240"/>
            <a:ext cx="5486040" cy="8046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100000"/>
              </a:lnSpc>
              <a:spcBef>
                <a:spcPts val="281"/>
              </a:spcBef>
              <a:buNone/>
              <a:tabLst>
                <a:tab algn="l" pos="0"/>
              </a:tabLst>
            </a:pPr>
            <a:r>
              <a:rPr b="0" lang="cs-CZ" sz="1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1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65" name="PlaceHolder 4"/>
          <p:cNvSpPr>
            <a:spLocks noGrp="1"/>
          </p:cNvSpPr>
          <p:nvPr>
            <p:ph type="dt" idx="31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66" name="PlaceHolder 5"/>
          <p:cNvSpPr>
            <a:spLocks noGrp="1"/>
          </p:cNvSpPr>
          <p:nvPr>
            <p:ph type="ftr" idx="32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67" name="PlaceHolder 6"/>
          <p:cNvSpPr>
            <a:spLocks noGrp="1"/>
          </p:cNvSpPr>
          <p:nvPr>
            <p:ph type="sldNum" idx="33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363C16B7-E703-4D7B-AD2B-CC0D3B41D0D7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743040" indent="-28584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Čtvrtá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»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Pátá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 type="dt" idx="4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10" name="PlaceHolder 4"/>
          <p:cNvSpPr>
            <a:spLocks noGrp="1"/>
          </p:cNvSpPr>
          <p:nvPr>
            <p:ph type="ftr" idx="5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11" name="PlaceHolder 5"/>
          <p:cNvSpPr>
            <a:spLocks noGrp="1"/>
          </p:cNvSpPr>
          <p:nvPr>
            <p:ph type="sldNum" idx="6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BFF5833A-6DF2-43D1-9E6A-189889D6AD9F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2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629400" y="274680"/>
            <a:ext cx="2057040" cy="58510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 vert="eaVert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457200" y="274680"/>
            <a:ext cx="6019560" cy="58510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743040" indent="-28584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Čtvrtá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»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Pátá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 type="dt" idx="7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15" name="PlaceHolder 4"/>
          <p:cNvSpPr>
            <a:spLocks noGrp="1"/>
          </p:cNvSpPr>
          <p:nvPr>
            <p:ph type="ftr" idx="8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16" name="PlaceHolder 5"/>
          <p:cNvSpPr>
            <a:spLocks noGrp="1"/>
          </p:cNvSpPr>
          <p:nvPr>
            <p:ph type="sldNum" idx="9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00F72DF8-FF25-472E-804D-59A297C68109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2"/>
  </p:sldLayoutIdLst>
</p:sldMaster>
</file>

<file path=ppt/slideMasters/slideMaster4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743040" indent="-28584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Čtvrtá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»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Pátá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dt" idx="10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ftr" idx="11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21" name="PlaceHolder 5"/>
          <p:cNvSpPr>
            <a:spLocks noGrp="1"/>
          </p:cNvSpPr>
          <p:nvPr>
            <p:ph type="sldNum" idx="12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0128D45B-28C4-4E15-B088-C17D0A4B066C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2"/>
    <p:sldLayoutId id="2147483656" r:id="rId3"/>
    <p:sldLayoutId id="2147483657" r:id="rId4"/>
    <p:sldLayoutId id="2147483658" r:id="rId5"/>
  </p:sldLayoutIdLst>
</p:sldMaster>
</file>

<file path=ppt/slideMasters/slideMaster5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722160" y="4406760"/>
            <a:ext cx="7772040" cy="13618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100000"/>
              </a:lnSpc>
              <a:buNone/>
            </a:pPr>
            <a:r>
              <a:rPr b="1" lang="cs-CZ" sz="4000" strike="noStrike" u="none" cap="all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4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722160" y="2906640"/>
            <a:ext cx="7772040" cy="14997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100000"/>
              </a:lnSpc>
              <a:spcBef>
                <a:spcPts val="400"/>
              </a:spcBef>
              <a:buNone/>
              <a:tabLst>
                <a:tab algn="l" pos="0"/>
              </a:tabLst>
            </a:pPr>
            <a:r>
              <a:rPr b="0" lang="cs-CZ" sz="20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Kliknutím lze upravit styly předlohy textu.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dt" idx="13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ftr" idx="14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sldNum" idx="15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64FB0639-4CA0-40B6-9D96-4E0220081DD1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2"/>
  </p:sldLayoutIdLst>
</p:sldMaster>
</file>

<file path=ppt/slideMasters/slideMaster6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3812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743040" indent="-28584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Čtvrtá úroveň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»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Pátá úroveň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648320" y="1600200"/>
            <a:ext cx="403812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743040" indent="-28584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Čtvrtá úroveň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»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Pátá úroveň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dt" idx="16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ftr" idx="17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sldNum" idx="18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CC9885C5-E958-4F6A-879C-1A941AD737E7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2"/>
  </p:sldLayoutIdLst>
</p:sldMaster>
</file>

<file path=ppt/slideMasters/slideMaster7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457200" y="1535040"/>
            <a:ext cx="4039920" cy="6393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100000"/>
              </a:lnSpc>
              <a:spcBef>
                <a:spcPts val="479"/>
              </a:spcBef>
              <a:buNone/>
              <a:tabLst>
                <a:tab algn="l" pos="0"/>
              </a:tabLst>
            </a:pPr>
            <a:r>
              <a:rPr b="1" lang="cs-CZ" sz="2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2" name="PlaceHolder 3"/>
          <p:cNvSpPr>
            <a:spLocks noGrp="1"/>
          </p:cNvSpPr>
          <p:nvPr>
            <p:ph type="body"/>
          </p:nvPr>
        </p:nvSpPr>
        <p:spPr>
          <a:xfrm>
            <a:off x="457200" y="2174760"/>
            <a:ext cx="4039920" cy="39510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743040" indent="-28584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100000"/>
              </a:lnSpc>
              <a:spcBef>
                <a:spcPts val="32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1600" strike="noStrike" u="none">
                <a:solidFill>
                  <a:schemeClr val="dk1"/>
                </a:solidFill>
                <a:uFillTx/>
                <a:latin typeface="Calibri"/>
              </a:rPr>
              <a:t>Čtvrtá úroveň</a:t>
            </a:r>
            <a:endParaRPr b="0" lang="cs-CZ" sz="16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100000"/>
              </a:lnSpc>
              <a:spcBef>
                <a:spcPts val="320"/>
              </a:spcBef>
              <a:buClr>
                <a:srgbClr val="000000"/>
              </a:buClr>
              <a:buFont typeface="Arial"/>
              <a:buChar char="»"/>
            </a:pPr>
            <a:r>
              <a:rPr b="0" lang="cs-CZ" sz="1600" strike="noStrike" u="none">
                <a:solidFill>
                  <a:schemeClr val="dk1"/>
                </a:solidFill>
                <a:uFillTx/>
                <a:latin typeface="Calibri"/>
              </a:rPr>
              <a:t>Pátá úroveň</a:t>
            </a:r>
            <a:endParaRPr b="0" lang="cs-CZ" sz="16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3" name="PlaceHolder 4"/>
          <p:cNvSpPr>
            <a:spLocks noGrp="1"/>
          </p:cNvSpPr>
          <p:nvPr>
            <p:ph type="body"/>
          </p:nvPr>
        </p:nvSpPr>
        <p:spPr>
          <a:xfrm>
            <a:off x="4645080" y="1535040"/>
            <a:ext cx="4041360" cy="6393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100000"/>
              </a:lnSpc>
              <a:spcBef>
                <a:spcPts val="479"/>
              </a:spcBef>
              <a:buNone/>
              <a:tabLst>
                <a:tab algn="l" pos="0"/>
              </a:tabLst>
            </a:pPr>
            <a:r>
              <a:rPr b="1" lang="cs-CZ" sz="2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4" name="PlaceHolder 5"/>
          <p:cNvSpPr>
            <a:spLocks noGrp="1"/>
          </p:cNvSpPr>
          <p:nvPr>
            <p:ph type="body"/>
          </p:nvPr>
        </p:nvSpPr>
        <p:spPr>
          <a:xfrm>
            <a:off x="4645080" y="2174760"/>
            <a:ext cx="4041360" cy="39510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styly předlohy textu.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743040" indent="-285840" defTabSz="9144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2000" strike="noStrike" u="none">
                <a:solidFill>
                  <a:schemeClr val="dk1"/>
                </a:solidFill>
                <a:uFillTx/>
                <a:latin typeface="Calibri"/>
              </a:rPr>
              <a:t>Druhá úroveň</a:t>
            </a:r>
            <a:endParaRPr b="0" lang="cs-CZ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Třetí úroveň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100000"/>
              </a:lnSpc>
              <a:spcBef>
                <a:spcPts val="320"/>
              </a:spcBef>
              <a:buClr>
                <a:srgbClr val="000000"/>
              </a:buClr>
              <a:buFont typeface="Arial"/>
              <a:buChar char="–"/>
            </a:pPr>
            <a:r>
              <a:rPr b="0" lang="cs-CZ" sz="1600" strike="noStrike" u="none">
                <a:solidFill>
                  <a:schemeClr val="dk1"/>
                </a:solidFill>
                <a:uFillTx/>
                <a:latin typeface="Calibri"/>
              </a:rPr>
              <a:t>Čtvrtá úroveň</a:t>
            </a:r>
            <a:endParaRPr b="0" lang="cs-CZ" sz="16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100000"/>
              </a:lnSpc>
              <a:spcBef>
                <a:spcPts val="320"/>
              </a:spcBef>
              <a:buClr>
                <a:srgbClr val="000000"/>
              </a:buClr>
              <a:buFont typeface="Arial"/>
              <a:buChar char="»"/>
            </a:pPr>
            <a:r>
              <a:rPr b="0" lang="cs-CZ" sz="1600" strike="noStrike" u="none">
                <a:solidFill>
                  <a:schemeClr val="dk1"/>
                </a:solidFill>
                <a:uFillTx/>
                <a:latin typeface="Calibri"/>
              </a:rPr>
              <a:t>Pátá úroveň</a:t>
            </a:r>
            <a:endParaRPr b="0" lang="cs-CZ" sz="16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5" name="PlaceHolder 6"/>
          <p:cNvSpPr>
            <a:spLocks noGrp="1"/>
          </p:cNvSpPr>
          <p:nvPr>
            <p:ph type="dt" idx="19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46" name="PlaceHolder 7"/>
          <p:cNvSpPr>
            <a:spLocks noGrp="1"/>
          </p:cNvSpPr>
          <p:nvPr>
            <p:ph type="ftr" idx="20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47" name="PlaceHolder 8"/>
          <p:cNvSpPr>
            <a:spLocks noGrp="1"/>
          </p:cNvSpPr>
          <p:nvPr>
            <p:ph type="sldNum" idx="21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A1764F64-34D6-49E7-A898-4B6E395E30BF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2"/>
  </p:sldLayoutIdLst>
</p:sldMaster>
</file>

<file path=ppt/slideMasters/slideMaster8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Kliknutím lze upravit styl.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dt" idx="22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50" name="PlaceHolder 3"/>
          <p:cNvSpPr>
            <a:spLocks noGrp="1"/>
          </p:cNvSpPr>
          <p:nvPr>
            <p:ph type="ftr" idx="23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51" name="PlaceHolder 4"/>
          <p:cNvSpPr>
            <a:spLocks noGrp="1"/>
          </p:cNvSpPr>
          <p:nvPr>
            <p:ph type="sldNum" idx="24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801ED63D-61BC-41A3-960A-BDE8C0863F59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2"/>
  </p:sldLayoutIdLst>
</p:sldMaster>
</file>

<file path=ppt/slideMasters/slideMaster9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dt" idx="25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 </a:t>
            </a:r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ftr" idx="26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cs-CZ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cs-CZ" sz="1400" strike="noStrike" u="none">
                <a:solidFill>
                  <a:srgbClr val="000000"/>
                </a:solidFill>
                <a:uFillTx/>
                <a:latin typeface="Times New Roman"/>
              </a:rPr>
              <a:t> </a:t>
            </a:r>
            <a:endParaRPr b="0" lang="cs-CZ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sldNum" idx="27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58509A45-6CCA-4C68-A45F-140F51ED0984}" type="slidenum">
              <a:rPr b="0" lang="cs-CZ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1</a:t>
            </a:fld>
            <a:endParaRPr b="0" lang="cs-CZ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8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Gestační diabetes mellitus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69" name="PlaceHolder 2"/>
          <p:cNvSpPr>
            <a:spLocks noGrp="1"/>
          </p:cNvSpPr>
          <p:nvPr>
            <p:ph type="subTitle"/>
          </p:nvPr>
        </p:nvSpPr>
        <p:spPr>
          <a:xfrm>
            <a:off x="1371600" y="3886200"/>
            <a:ext cx="6400440" cy="17521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algn="ctr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SLUO letní semestr 2024</a:t>
            </a:r>
            <a:endParaRPr b="0" lang="cs-CZ" sz="3200" strike="noStrike" u="none">
              <a:solidFill>
                <a:srgbClr val="000000"/>
              </a:solidFill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Hodnocení výsledků a další postup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87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fontScale="92500" lnSpcReduction="19999"/>
          </a:bodyPr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všechny výsledky glykémie jsou v normě: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nalačno &lt; 5,1 mmol/l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v 60. min &lt; 10,0 mmol/l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ve 120. min &lt; 8,5 mmol/l = </a:t>
            </a: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negativní screening standardní péče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cs-CZ" sz="3200" strike="noStrike" u="none">
                <a:solidFill>
                  <a:srgbClr val="ff0000"/>
                </a:solidFill>
                <a:uFillTx/>
                <a:latin typeface="Calibri"/>
              </a:rPr>
              <a:t>splněno kterékoliv z následujících kritérií: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nalačno opakovaně ≥ 5,1 mmol/l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v 60. min ≥ 10,0 mmol/l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ve 120. min ≥ 8,5 mmol/l = </a:t>
            </a:r>
            <a:r>
              <a:rPr b="1" lang="cs-CZ" sz="3200" strike="noStrike" u="none">
                <a:solidFill>
                  <a:srgbClr val="ff0000"/>
                </a:solidFill>
                <a:uFillTx/>
                <a:latin typeface="Calibri"/>
              </a:rPr>
              <a:t>GDM žena je odeslána na diabetologii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2800" strike="noStrike" u="none">
                <a:solidFill>
                  <a:schemeClr val="dk1"/>
                </a:solidFill>
                <a:uFillTx/>
                <a:latin typeface="Calibri"/>
              </a:rPr>
              <a:t>Gynekologická a perinatologická péče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89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lnSpcReduction="9999"/>
          </a:bodyPr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GDM s nízkým rizikem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= </a:t>
            </a: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GDM splňující všechny následující podmínky: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léčba pouze dietou nebo malými dávkami metforminu (do cca 1000 mg/den)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nebo malými dávkami inzulinu (do cca 10 j/den)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uspokojivá kompenzace - eutrofický plod podle vyšetření ultrazvukem - bez dalších přidružených rizik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Gynekologická a perinatologická péče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91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fontScale="92500" lnSpcReduction="19999"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GDM se zvýšeným rizikem = GDM splňující kteroukoliv z následujících podmínek: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léčba vyššími dávkami inzulinu (nad cca 10 j/den)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nebo vyššími dávkami metforminu (nad cca 1000 mg/den) –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neuspokojivá kompenzace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abnormální růst plodu podle vyšetření ultrazvukem –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přidružené riziko, např. obezita (BMI pregestačně ≥ 30), hypertenze, nadměrný hmotnostní přírůstek matky v těhotenství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Prenatální péče 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9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Prenatální péče o ženy s GDM s nízkým rizikem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- zajišťuje ambulantní gynekolog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ve 36. – 38. týdnu těhotenství je nad rámec pravidelných ultrazvukových vyšetření v průběhu prenatální péče provedeno ultrazvukové vyšetření k vyloučení abnormálního růstu plodu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Prenatální péče 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95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Prenatální péče o ženy s GDM se zvýšeným rizikem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zajišťuje perinatologické centrum intenzivní péče nebo perinatologické centrum intermediární péče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Časování porodu 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97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Časování porodu u žen s GDM s nízkým rizikem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ukončení těhotenství před termínem porodu není indikováno - po termínu porodu směřovat k ukončení po 41 +0 týdnu těhotenství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Časování porodu 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99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lnSpcReduction="9999"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Časování porodu u žen s GDM se zvýšeným rizikem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u těchto žen se zahájí kroky k ukončení těhotenství nejpozději v termínu porodu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je-li podle vyšetření ultrazvukem očekávaná hmotnost plodu nad 4000 g, péče se řídí doporučeným postupem „Porod velkého plodu“ (blíže viz doporučený postup Porod velkého plodu)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Vedení porodu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01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GDM není indikací k ukončení těhotenství císařským řezem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při rozhodování o způsobu vedení porodu je nutné postupovat vždy individuálně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Intrapartální léčba a sledování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0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fontScale="77500" lnSpcReduction="19999"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ff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rgbClr val="ff0000"/>
                </a:solidFill>
                <a:uFillTx/>
                <a:latin typeface="Calibri"/>
              </a:rPr>
              <a:t>Intrapartální sledování u žen s GDM léčeným pouze dietou nebo metforminem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</a:pP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dietní opatření je nutné dodržovat i v průběhu porodu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metformin se vysazuje 48 hodin před plánovaným ukončením těhotenství, jinak na začátku porodu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je-li během porodu nutná infuzní léčba, jejíž součástí je podání glukózy, je nutné do infuze přidat krátkodobě působící inzulin, kontrolovat glykémie a udržovat v rozmezí 5 - 8 mmol/l; po porodu se infuzní léčba ukončuje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není-li u žen s GDM na dietě nebo metforminu v průběhu porodu podávána infuzní léčba s obsahem glukózy a inzulinu, monitorování glykémie není třeba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Intrapartální léčba a sledování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05" name="PlaceHolder 2"/>
          <p:cNvSpPr>
            <a:spLocks noGrp="1"/>
          </p:cNvSpPr>
          <p:nvPr>
            <p:ph/>
          </p:nvPr>
        </p:nvSpPr>
        <p:spPr>
          <a:xfrm>
            <a:off x="457200" y="1268640"/>
            <a:ext cx="8229240" cy="55890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100000"/>
              </a:lnSpc>
              <a:spcBef>
                <a:spcPts val="479"/>
              </a:spcBef>
              <a:buNone/>
              <a:tabLst>
                <a:tab algn="l" pos="0"/>
              </a:tabLst>
            </a:pPr>
            <a:r>
              <a:rPr b="0" lang="cs-CZ" sz="2400" strike="noStrike" u="none">
                <a:solidFill>
                  <a:srgbClr val="ff0000"/>
                </a:solidFill>
                <a:uFillTx/>
                <a:latin typeface="Calibri"/>
              </a:rPr>
              <a:t>Intrapartální sledování u žen s GDM léčeným inzulinem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479"/>
              </a:spcBef>
              <a:buNone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- do porodu léčba inzulinem probíhá beze změny 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pro riziko dekompenzace diabetu při lačnění jsou nutné pravidelné kontroly glykémií, zpravidla á 1-2 hodiny 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glykémie je udržována v rozmezí 5 - 8 mmol/l metodou podle zvyklostí pracoviště 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je-li během porodu nutná infuzní léčba, jejíž součástí je podání glukózy, je nutné do infuze přidat krátkodobě působící inzulin 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po porodu léčba subkutánním inzulinem již nepokračuje - po obnovení perorálního příjmu se provádí u matky glykemický profil (4-6ti bodový)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v případě zvýšených hodnot je konzultován internista/diabetolog 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Gestační diabetes mellitus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71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/>
          </a:bodyPr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porucha metabolizmu glukózy různého stupně, která se objeví v těhotenství a spontánně odezní v průběhu šestinedělí (WHO)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561"/>
              </a:spcBef>
              <a:buNone/>
              <a:tabLst>
                <a:tab algn="l" pos="0"/>
              </a:tabLst>
            </a:pP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ff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rgbClr val="ff0000"/>
                </a:solidFill>
                <a:uFillTx/>
                <a:latin typeface="Calibri"/>
              </a:rPr>
              <a:t>Ale </a:t>
            </a: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může být také zjištěn DM, který splňuje diagnostická kritéria diabetu platná pro všeobecnou populaci (glykémie nalačno ≥ 7,0 mmol/l a/nebo v 120. min oGTT ≥ 11,1 mmol/l) a zpravidla přetrvává i po šestinedělí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Poporodní období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07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kojení je u žen s GDM podporováno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léčba metforminem je při kojení kontraindikována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pacientky s GDM zůstávají po porodu v dispenzarizaci praktického lékaře nebo diabetologa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 fontScale="92500" lnSpcReduction="19999"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pt-BR" sz="4400" strike="noStrike" u="none">
                <a:solidFill>
                  <a:schemeClr val="dk1"/>
                </a:solidFill>
                <a:uFillTx/>
                <a:latin typeface="Calibri"/>
              </a:rPr>
              <a:t>Diabetologická péče o pacientky s GDM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09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fontScale="77500" lnSpcReduction="19999"/>
          </a:bodyPr>
          <a:p>
            <a:pPr indent="0" defTabSz="914400">
              <a:lnSpc>
                <a:spcPct val="100000"/>
              </a:lnSpc>
              <a:spcBef>
                <a:spcPts val="561"/>
              </a:spcBef>
              <a:buNone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V diabetologické ambulanci  seznámení s povahou onemocnění, jeho riziky, léčbou a způsobem sledování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561"/>
              </a:spcBef>
              <a:buNone/>
              <a:tabLst>
                <a:tab algn="l" pos="0"/>
              </a:tabLst>
            </a:pPr>
            <a:r>
              <a:rPr b="1" lang="cs-CZ" sz="2800" strike="noStrike" u="none">
                <a:solidFill>
                  <a:schemeClr val="dk1"/>
                </a:solidFill>
                <a:uFillTx/>
                <a:latin typeface="Calibri"/>
              </a:rPr>
              <a:t>Edukace: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rizika GDM pro matku a plod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rizika kouření (zejména v kombinaci s GDM)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dietní doporučení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vysvětlení nutnosti správného odhadu sacharidů v jídle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význam pravidelné fyzické aktivity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význam pravidelného selfmonitoringu glykémií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význam kojení pro plod i snížení rizika následného rozvoje DM 2. typu u matky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561"/>
              </a:spcBef>
              <a:buNone/>
              <a:tabLst>
                <a:tab algn="l" pos="0"/>
              </a:tabLst>
            </a:pP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Pacientka je vybavena glukometrem a zaučena v jeho používání. 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Léčba GDM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11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Diabetická dieta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Pravidelná přiměřená pohybová aktivita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Pouhá úprava životního stylu může až u 90 % žen stačit k docílení výborné kompenzace GDM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Léčba GDM vede ke snížení rizika těhotenských a perinatálních komplikací.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Farmakoterapie</a:t>
            </a: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1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Metformin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je bezpečnou léčbou GDM.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Léčba se zahajuje dávkou 500 mg večer, kterou lze po několika dnech podle odpovědi zvýšit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U více než 40% léčených žen bývá nutné přidání </a:t>
            </a: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inzulinu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Při nutnosti přidání inzulinu je vhodné v léčbě metforminem pokračovat, neboť může snížit potřebu dávek inzulinu až o třetinu.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Inzulin</a:t>
            </a: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15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humánní inzulin nebo analoga inzulinu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Režimy léčby inzulinem jsou individuální podle potřeby konkrétní pacientky (jedna a více dávek krátkodobého prandiálního inzulinu, samostatné podání bazálního inzulinu, intenzifikovaný inzulinový režim ..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Po porodu je léčba inzulinem ukončena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Cíle léčby GDM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17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lnSpcReduction="9999"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fyziologické hladiny glykémií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optimální hmotnostní přírůstky matky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fyziologický růst plodu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</a:pP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Cílové glykémie při léčbě GDM :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&lt; 5,3 mmol/l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1 hodinu po jídle &lt; 7,8 mmol/l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2 hodiny po jídle &lt; 6,7 mmol/l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Pravidelné diabetologické kontroly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19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měření krevního tlaku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měření tělesné hmotnosti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vyšetření přítomnosti otoků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zhodnocení přírůstků tělesné hmotnosti těhotné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provedení rozboru glykemických profilů a jídelníčku (kontrola deníčku glykémii, event. stažení dat z glukometru)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Sledování po porodu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21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fontScale="92500" lnSpcReduction="9999"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racionální strava, zejména s ohledem na potřebu kojení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Vhodná je pravidelná fyzická aktivita (5x týdně 30-45 min, stačí rychlá chůze)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Pro vysoké riziko manifestace DM v dalším průběhu života (30-60%) má být každá žena s anamnézou GDM dispenzarizována praktickým lékařem nebo diabetologem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Nejvyšší pravděpodobnost manifestace DM je prvních pět let po porodu.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it-IT" sz="3200" strike="noStrike" u="none">
                <a:solidFill>
                  <a:schemeClr val="dk1"/>
                </a:solidFill>
                <a:uFillTx/>
                <a:latin typeface="Calibri"/>
              </a:rPr>
              <a:t>Prediktory pro manifestaci trvalého DM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23" name="PlaceHolder 2"/>
          <p:cNvSpPr>
            <a:spLocks noGrp="1"/>
          </p:cNvSpPr>
          <p:nvPr>
            <p:ph/>
          </p:nvPr>
        </p:nvSpPr>
        <p:spPr>
          <a:xfrm>
            <a:off x="457200" y="1052640"/>
            <a:ext cx="8229240" cy="59043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GDM s vyšší glykémií nalačno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s potřebou inzulinoterapie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vyšší BMI před i během těhotenství 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pozitivní rodinná anamnéza pro DM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479"/>
              </a:spcBef>
              <a:buNone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riziko manifestaci DM 2. typu, méně často DM 1. typu.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479"/>
              </a:spcBef>
              <a:buNone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Kojení snižuje riziko následného rozvoje DM 2. typu u matky i dítěte. 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479"/>
              </a:spcBef>
              <a:buNone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Za 3-6 měsíců po porodu je indikováno provedení kontrolního oGTT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V případě plného kojení je test odložit do doby </a:t>
            </a:r>
            <a:r>
              <a:rPr b="0" lang="cs-CZ" sz="2400" strike="noStrike" u="none">
                <a:solidFill>
                  <a:schemeClr val="dk1"/>
                </a:solidFill>
                <a:uFillTx/>
                <a:latin typeface="Wingdings"/>
              </a:rPr>
              <a:t></a:t>
            </a: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 bez kojení bezprostředně před a během testu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GDM v anamnéze řadíme do stavů rizikových z hlediska rozvoje diabetu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400" strike="noStrike" u="none">
                <a:solidFill>
                  <a:schemeClr val="dk1"/>
                </a:solidFill>
                <a:uFillTx/>
                <a:latin typeface="Calibri"/>
              </a:rPr>
              <a:t>screening DM 1x za rok(glykemie, HbA1c nebo OGTT</a:t>
            </a: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479"/>
              </a:spcBef>
              <a:buNone/>
              <a:tabLst>
                <a:tab algn="l" pos="0"/>
              </a:tabLst>
            </a:pPr>
            <a:endParaRPr b="0" lang="cs-CZ" sz="2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Gestační diabetes mellitus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7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nově definován jako diabetes zachycený ve II. až III. trimestru těhotenství u žen, u kterých nebyl přítomen zjevný diabetes před těhotenstvím (ADA 2017)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Screening GDM v těhotenství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75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lnSpcReduction="9999"/>
          </a:bodyPr>
          <a:p>
            <a:pPr indent="0" defTabSz="914400">
              <a:lnSpc>
                <a:spcPct val="100000"/>
              </a:lnSpc>
              <a:spcBef>
                <a:spcPts val="561"/>
              </a:spcBef>
              <a:buNone/>
              <a:tabLst>
                <a:tab algn="l" pos="0"/>
              </a:tabLst>
            </a:pPr>
            <a:r>
              <a:rPr b="1" lang="cs-CZ" sz="2800" strike="noStrike" u="none">
                <a:solidFill>
                  <a:schemeClr val="dk1"/>
                </a:solidFill>
                <a:uFillTx/>
                <a:latin typeface="Calibri"/>
              </a:rPr>
              <a:t>dvoufázový: 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ff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rgbClr val="ff0000"/>
                </a:solidFill>
                <a:uFillTx/>
                <a:latin typeface="Calibri"/>
              </a:rPr>
              <a:t>I. fáze: do 14. týdne 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ff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rgbClr val="ff0000"/>
                </a:solidFill>
                <a:uFillTx/>
                <a:latin typeface="Calibri"/>
              </a:rPr>
              <a:t>II. fáze: ve 24. – 28. týdnu - </a:t>
            </a: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indikován u všech těhotných s výjimkou žen s již známou pre gestačně vzniklou poruchou metabolizmu glukózy 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561"/>
              </a:spcBef>
              <a:buNone/>
              <a:tabLst>
                <a:tab algn="l" pos="0"/>
              </a:tabLst>
            </a:pP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 </a:t>
            </a: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organizován gynekologem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prováděn v certifikované laboratoři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2800" strike="noStrike" u="none">
                <a:solidFill>
                  <a:schemeClr val="dk1"/>
                </a:solidFill>
                <a:uFillTx/>
                <a:latin typeface="Calibri"/>
              </a:rPr>
              <a:t>vyšetření glykémie nalačno z žilní krve a 75 g orálního glukózového tolerančního testu (dále také oGTT)</a:t>
            </a:r>
            <a:endParaRPr b="0" lang="cs-CZ" sz="2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Screening GDM v těhotenství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77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fontScale="70000" lnSpcReduction="19999"/>
          </a:bodyPr>
          <a:p>
            <a:pPr marL="571680" indent="-5716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AutoNum type="romanUcPeriod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fáze screeningu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Indikace: všechny těhotné ženy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Termín: do 14. týdne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Metoda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: glykémie nalačno z žilní krve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Diagnostický postup: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&lt; 5,1 mmol/l glykémii-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Wingdings"/>
              </a:rPr>
              <a:t>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není třeba opakovat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≥ 5,1 mmol/l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Wingdings"/>
              </a:rPr>
              <a:t>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glykémii nalačno je nutné opakovat co nejdříve, ale ne ve stejný den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≥ 5,1 mmol/l a opakovaná glykémie &lt; 5,1 mmol/l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Wingdings"/>
              </a:rPr>
              <a:t>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doporučeno provedení 75 g oGTT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PlaceHolder 1"/>
          <p:cNvSpPr>
            <a:spLocks noGrp="1"/>
          </p:cNvSpPr>
          <p:nvPr>
            <p:ph type="title"/>
          </p:nvPr>
        </p:nvSpPr>
        <p:spPr>
          <a:xfrm>
            <a:off x="611640" y="33264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Screening GDM v těhotenství</a:t>
            </a:r>
            <a:br>
              <a:rPr sz="3200"/>
            </a:b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I.fáze screeningu</a:t>
            </a:r>
            <a:br>
              <a:rPr sz="3200"/>
            </a:b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79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100000"/>
              </a:lnSpc>
              <a:spcBef>
                <a:spcPts val="641"/>
              </a:spcBef>
              <a:buNone/>
              <a:tabLst>
                <a:tab algn="l" pos="0"/>
              </a:tabLst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Hodnocení výsledků a další postup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&lt; 5,1 mmol/l v normě žena podstoupí II. fázi screeningu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opakovaně 5,1 – 6,9 mmol/l = GDM žena je odeslána na diabetologii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  <a:tabLst>
                <a:tab algn="l" pos="0"/>
              </a:tabLst>
            </a:pP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opakovaně ≥ 7,0 mmol/l = zjevný DM žena je odeslána na diabetologii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0" lang="cs-CZ" sz="4400" strike="noStrike" u="none">
                <a:solidFill>
                  <a:schemeClr val="dk1"/>
                </a:solidFill>
                <a:uFillTx/>
                <a:latin typeface="Calibri"/>
              </a:rPr>
              <a:t>Screening GDM v těhotenství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81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ff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rgbClr val="ff0000"/>
                </a:solidFill>
                <a:uFillTx/>
                <a:latin typeface="Calibri"/>
              </a:rPr>
              <a:t>II. fáze screeningu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Indikace: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všechny těhotné ženy s negativním výsledkem v I. fázi screeningu (i ženy, které I. fázi screeningu z nějakého důvodu nepodstoupily)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Termín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: ve 24. – 28. týdnu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Metoda: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tříbodový 75 g oGTT, a to vždy za standardních podmínek: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 fontScale="92500" lnSpcReduction="19999"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4400" strike="noStrike" u="none">
                <a:solidFill>
                  <a:schemeClr val="dk1"/>
                </a:solidFill>
                <a:uFillTx/>
                <a:latin typeface="Calibri"/>
              </a:rPr>
              <a:t>Screening GDM v těhotenství</a:t>
            </a:r>
            <a:br>
              <a:rPr sz="4400"/>
            </a:br>
            <a:r>
              <a:rPr b="1" lang="cs-CZ" sz="4400" strike="noStrike" u="none">
                <a:solidFill>
                  <a:srgbClr val="ff0000"/>
                </a:solidFill>
                <a:uFillTx/>
                <a:latin typeface="Calibri"/>
              </a:rPr>
              <a:t>II. fáze</a:t>
            </a:r>
            <a:endParaRPr b="0" lang="cs-CZ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8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343080" indent="-34308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test se provádí v ranních hodinách po minimálně 8 hodinovém lačnění (těhotná žena smí pít pouze čistou vodu) 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těhotná má být poučena, aby 3 dny před testem měla své obvyklé stravovací návyky (neomezovala příjem sacharidů) a den před testem vyloučila zvýšenou fyzickou námahu 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všechny odběry musí být provedeny ze žíly, nelze použít kapilární krev z prstu - jednotlivé glykémie musí být stanoveny standardní metodou:  ze standardní zkumavky nejpozději do 30 minut od odběru 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po celou dobu testu zůstává vyšetřovaná žena ve fyzickém klidu v laboratoři, před testem a během testu nesmí kouřit 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pravidelné dávky léků s anti-inzulinovým efektem (zejména hydrokortizon, thyroxin, betasympatikomimetika, progesteron) lze užít v den testu až po jeho dokončení 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•"/>
            </a:pPr>
            <a:r>
              <a:rPr b="0" lang="cs-CZ" sz="1800" strike="noStrike" u="none">
                <a:solidFill>
                  <a:schemeClr val="dk1"/>
                </a:solidFill>
                <a:uFillTx/>
                <a:latin typeface="Calibri"/>
              </a:rPr>
              <a:t>důvodem k odložení testu je akutní onemocnění např. viróza, hyperemesis gravidarum apod. </a:t>
            </a:r>
            <a:endParaRPr b="0" lang="cs-CZ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rmAutofit/>
          </a:bodyPr>
          <a:p>
            <a:pPr indent="0" algn="ctr" defTabSz="914400">
              <a:lnSpc>
                <a:spcPct val="100000"/>
              </a:lnSpc>
              <a:buNone/>
            </a:pPr>
            <a:r>
              <a:rPr b="1" lang="cs-CZ" sz="3100" strike="noStrike" u="none">
                <a:solidFill>
                  <a:schemeClr val="dk1"/>
                </a:solidFill>
                <a:uFillTx/>
                <a:latin typeface="Calibri"/>
              </a:rPr>
              <a:t>Diagnostický postup</a:t>
            </a:r>
            <a:r>
              <a:rPr b="0" lang="cs-CZ" sz="3100" strike="noStrike" u="none">
                <a:solidFill>
                  <a:schemeClr val="dk1"/>
                </a:solidFill>
                <a:uFillTx/>
                <a:latin typeface="Calibri"/>
              </a:rPr>
              <a:t>-nejprve je stanovena glykémie nalačno a postup dle výsledku</a:t>
            </a:r>
            <a:endParaRPr b="0" lang="cs-CZ" sz="31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85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rmAutofit fontScale="85000" lnSpcReduction="9999"/>
          </a:bodyPr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&lt; 5,1 mmol/l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Wingdings"/>
              </a:rPr>
              <a:t>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žena podstupuje 75 g oGTT: vypije roztok 75 g glukózy rozpuštěný ve 300 ml vody během 3 - 5 minut, další vzorek krve se odebírá v 60. a 120. minutě po zátěži glukózou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≥ 5,1 mmol/l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Wingdings"/>
              </a:rPr>
              <a:t>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glykémii nalačno je nutné opakovat co nejdříve, ale ne ve stejný den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≥ 5,1 mmol/l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a opakovaná glykémie nalačno </a:t>
            </a: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&lt; 5,1 mmol/l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Wingdings"/>
              </a:rPr>
              <a:t>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 žena podstupuje 75 g oGTT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marL="343080" indent="-343080" defTabSz="9144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1" lang="cs-CZ" sz="3200" strike="noStrike" u="none">
                <a:solidFill>
                  <a:schemeClr val="dk1"/>
                </a:solidFill>
                <a:uFillTx/>
                <a:latin typeface="Calibri"/>
              </a:rPr>
              <a:t>Glykémie nalačno ≥ 5,1 mmol/l </a:t>
            </a:r>
            <a:r>
              <a:rPr b="0" lang="cs-CZ" sz="3200" strike="noStrike" u="none">
                <a:solidFill>
                  <a:schemeClr val="dk1"/>
                </a:solidFill>
                <a:uFillTx/>
                <a:latin typeface="Calibri"/>
              </a:rPr>
              <a:t>a opakovaná glykémie nalačno ≥ 5,1 mmol/l = GDM, žena nepodstupuje oGTT </a:t>
            </a:r>
            <a:endParaRPr b="0" lang="cs-CZ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10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11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5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6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7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8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ppt/theme/theme9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70</TotalTime>
  <Application>LibreOffice/24.8.5.2$Windows_X86_64 LibreOffice_project/fddf2685c70b461e7832239a0162a77216259f22</Application>
  <AppVersion>15.0000</AppVersion>
  <Words>1634</Words>
  <Paragraphs>164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2024-04-17T20:11:39Z</dcterms:created>
  <dc:creator>Ingrid Rýznarová</dc:creator>
  <dc:description/>
  <dc:language>cs-CZ</dc:language>
  <cp:lastModifiedBy>Ingrid Rýznarová</cp:lastModifiedBy>
  <dcterms:modified xsi:type="dcterms:W3CDTF">2024-04-17T21:22:32Z</dcterms:modified>
  <cp:revision>8</cp:revision>
  <dc:subject/>
  <dc:title>Gestační diabetes mellitus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Předvádění na obrazovce (4:3)</vt:lpwstr>
  </property>
  <property fmtid="{D5CDD505-2E9C-101B-9397-08002B2CF9AE}" pid="3" name="Slides">
    <vt:i4>28</vt:i4>
  </property>
</Properties>
</file>