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9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23.xml.rels" ContentType="application/vnd.openxmlformats-package.relationships+xml"/>
  <Override PartName="/ppt/notesSlides/notesSlide2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9" r:id="rId6"/>
    <p:sldMasterId id="2147483661" r:id="rId7"/>
    <p:sldMasterId id="2147483663" r:id="rId8"/>
    <p:sldMasterId id="2147483665" r:id="rId9"/>
    <p:sldMasterId id="2147483667" r:id="rId10"/>
    <p:sldMasterId id="2147483669" r:id="rId11"/>
    <p:sldMasterId id="2147483671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289" r:id="rId47"/>
    <p:sldId id="290" r:id="rId48"/>
    <p:sldId id="291" r:id="rId49"/>
    <p:sldId id="292" r:id="rId50"/>
    <p:sldId id="293" r:id="rId51"/>
    <p:sldId id="294" r:id="rId52"/>
    <p:sldId id="295" r:id="rId53"/>
    <p:sldId id="296" r:id="rId54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slide" Target="slides/slide26.xml"/><Relationship Id="rId40" Type="http://schemas.openxmlformats.org/officeDocument/2006/relationships/slide" Target="slides/slide27.xml"/><Relationship Id="rId41" Type="http://schemas.openxmlformats.org/officeDocument/2006/relationships/slide" Target="slides/slide28.xml"/><Relationship Id="rId42" Type="http://schemas.openxmlformats.org/officeDocument/2006/relationships/slide" Target="slides/slide29.xml"/><Relationship Id="rId43" Type="http://schemas.openxmlformats.org/officeDocument/2006/relationships/slide" Target="slides/slide30.xml"/><Relationship Id="rId44" Type="http://schemas.openxmlformats.org/officeDocument/2006/relationships/slide" Target="slides/slide31.xml"/><Relationship Id="rId45" Type="http://schemas.openxmlformats.org/officeDocument/2006/relationships/slide" Target="slides/slide32.xml"/><Relationship Id="rId46" Type="http://schemas.openxmlformats.org/officeDocument/2006/relationships/slide" Target="slides/slide33.xml"/><Relationship Id="rId47" Type="http://schemas.openxmlformats.org/officeDocument/2006/relationships/slide" Target="slides/slide34.xml"/><Relationship Id="rId48" Type="http://schemas.openxmlformats.org/officeDocument/2006/relationships/slide" Target="slides/slide35.xml"/><Relationship Id="rId49" Type="http://schemas.openxmlformats.org/officeDocument/2006/relationships/slide" Target="slides/slide36.xml"/><Relationship Id="rId50" Type="http://schemas.openxmlformats.org/officeDocument/2006/relationships/slide" Target="slides/slide37.xml"/><Relationship Id="rId51" Type="http://schemas.openxmlformats.org/officeDocument/2006/relationships/slide" Target="slides/slide38.xml"/><Relationship Id="rId52" Type="http://schemas.openxmlformats.org/officeDocument/2006/relationships/slide" Target="slides/slide39.xml"/><Relationship Id="rId53" Type="http://schemas.openxmlformats.org/officeDocument/2006/relationships/slide" Target="slides/slide40.xml"/><Relationship Id="rId54" Type="http://schemas.openxmlformats.org/officeDocument/2006/relationships/slide" Target="slides/slide41.xml"/><Relationship Id="rId5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Klikněte pro přesun snímku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cs-CZ" sz="2000" strike="noStrike" u="none">
                <a:solidFill>
                  <a:srgbClr val="000000"/>
                </a:solidFill>
                <a:uFillTx/>
                <a:latin typeface="Arial"/>
              </a:rPr>
              <a:t>Klikněte pro úpravu formátu komentářů</a:t>
            </a:r>
            <a:endParaRPr b="0" lang="cs-CZ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dt" idx="3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ftr" idx="3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6"/>
          <p:cNvSpPr>
            <a:spLocks noGrp="1"/>
          </p:cNvSpPr>
          <p:nvPr>
            <p:ph type="sldNum" idx="3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0C092CFB-9B29-4B57-9EF4-470B6A2FD78F}" type="slidenum"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1</a:t>
            </a:fld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cs-CZ" sz="2000" strike="noStrike" u="none">
                <a:solidFill>
                  <a:srgbClr val="000000"/>
                </a:solidFill>
                <a:uFillTx/>
                <a:latin typeface="Arial"/>
              </a:rPr>
              <a:t>Screeningový test je založen na správně odebrané anamnéze, změření krevního tlaku podle standartu, vyšetření uterinních arterií dopplerovskou metodou a odebrání krve na zjištění hodnoty proangiogeního faktoru PlGF. Tato hodnota slouží k doplnění specifické těhotenské bílkoviny PAPP-A produkované placentou, která se odebírá ideálně na začátku 11. týdne jako nejdůležitější biochemický ukazatel Downova syndromu.</a:t>
            </a:r>
            <a:endParaRPr b="0" lang="cs-CZ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7511244-3868-4AA9-A87B-8C8EAEA39A1E}" type="slidenum">
              <a:rPr b="0" lang="cs-CZ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&lt;číslo&gt;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  <a:ln w="0">
            <a:noFill/>
          </a:ln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obavy z nežádoucích účinků léků na plod a ze změn uteroplacentární cirkulace, na druhé straně je prokázáno, že preexistující hypertenze představuje zvýšené riziko komplikací pro matku a plod a také její léčba může zabránit dalšímu zvyšování TK, a tím progresi do závažné hypertenze</a:t>
            </a:r>
            <a:endParaRPr b="0" lang="cs-CZ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/>
                </a:solidFill>
                <a:uFillTx/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6629589-AEC7-4F6A-951F-41A4127AB223}" type="slidenum">
              <a:rPr b="0" lang="cs-CZ" sz="1200" strike="noStrike" u="none">
                <a:solidFill>
                  <a:schemeClr val="dk1"/>
                </a:solidFill>
                <a:uFillTx/>
                <a:latin typeface="+mn-lt"/>
                <a:ea typeface="+mn-ea"/>
              </a:rPr>
              <a:t>&lt;číslo&gt;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s-CZ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79B3D9A-ADEF-44C0-8B9D-B58B8CC8EC7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3225A9FF-E768-41D2-8B71-6B55C1B02B6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56C1B103-A5A3-4343-9EE5-CC8F5E3D794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F032095E-CEB5-4800-B8E9-ECCF40A92AB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6126AB2C-1896-46A4-A0DA-4AA8C308168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DF3F6186-FBAF-4EBC-ABA9-53B51C4845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E39DB60-841E-45C7-B462-456B7A676B4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C95A4D9-3A4E-4520-8FD8-855FA08CE1D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FFC0C8B-473C-4897-A729-18A71AEFDFC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s-CZ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09BD093-7C41-4979-8EA2-211CA291DD9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E32E363F-752E-4D4F-A46A-F94888AE02F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4593F2E-572D-438C-8248-5B2DDDA2C2F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F87EDB13-359C-470F-971D-25860DF77F7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7E7A246D-8A34-4374-91EB-3FED4BC7878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3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8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9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0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1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&lt;datum/čas&gt;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4D4CA6E-612A-4CD9-BF08-F42C53AB2E7E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&lt;číslo&gt;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Klikněte pro úpravu formátu textu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 osnovy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cs-CZ" sz="20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800" cy="4690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dt" idx="28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ftr" idx="29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sldNum" idx="30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FD985A1-13D5-4676-933E-FC1209BE0447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cs-CZ" sz="20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Klikněte pro úpravu formátu textu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Čtvrtá úroveň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Pátá úroveň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Šestá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Sedmá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dt" idx="3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ftr" idx="3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7" name="PlaceHolder 6"/>
          <p:cNvSpPr>
            <a:spLocks noGrp="1"/>
          </p:cNvSpPr>
          <p:nvPr>
            <p:ph type="sldNum" idx="3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26349DF-13D6-4335-8C81-B8E96ED54D56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995C98E-F404-46A3-97CC-5A7903AA3481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04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56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19A5C64-2B07-4033-BDC1-27D9927AA191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9C21CD9-7655-4B5F-864D-3ECB5E4DE862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  <p:sldLayoutId id="2147483656" r:id="rId3"/>
    <p:sldLayoutId id="2147483657" r:id="rId4"/>
    <p:sldLayoutId id="2147483658" r:id="rId5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040" cy="1361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cs-CZ" sz="4000" strike="noStrike" u="none" cap="all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0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Kliknutím lze upravit styly předlohy textu.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3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4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5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502766C-ADF2-4036-A0A7-E070A546B87D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dt" idx="16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ftr" idx="17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sldNum" idx="18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B3D74D1-8186-46BD-8150-7EAD203D5A73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dt" idx="19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ftr" idx="20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7" name="PlaceHolder 8"/>
          <p:cNvSpPr>
            <a:spLocks noGrp="1"/>
          </p:cNvSpPr>
          <p:nvPr>
            <p:ph type="sldNum" idx="21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DF0D450-DD14-4FA8-AA53-A6A7C5BC03ED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dt" idx="22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ftr" idx="23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sldNum" idx="24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550119F-0508-4B97-99F7-1015BB3C22BC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dt" idx="25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ftr" idx="26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sldNum" idx="27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DDE05C8-FFC3-4CF3-A894-8921547203B6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v graviditě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Letní semestr SUO 2024</a:t>
            </a:r>
            <a:endParaRPr b="0" lang="cs-CZ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>
              <a:buNone/>
            </a:pP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93" name="Picture 2" descr=""/>
          <p:cNvPicPr/>
          <p:nvPr/>
        </p:nvPicPr>
        <p:blipFill>
          <a:blip r:embed="rId1"/>
          <a:stretch/>
        </p:blipFill>
        <p:spPr>
          <a:xfrm>
            <a:off x="467640" y="116640"/>
            <a:ext cx="8155080" cy="67150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Nefarmakologická léčba hypertenze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omezený význam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 těžké hypertenze či počínající PE - klidový režim s omezením fyzické i psychické zátěže těhotné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Zákaz kouření, alkoholu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omezení -&gt;restrikce soli, dietní intervence nebo restrikce energetického příjmu, nejsou vhodná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Redukční dieta a redukce hmotnosti nejsou doporučeny ani u obézních žen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riziko  retardace růstu plodu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 obézních žen vhodné racionální stravování s udržením přiměřeného váhového vzestupu –  ne více než 6,8 kg během těhotenství.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rgbClr val="ff0000"/>
                </a:solidFill>
                <a:uFillTx/>
                <a:latin typeface="Calibri"/>
              </a:rPr>
              <a:t>Preexistující hypertenze </a:t>
            </a: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(esenciální i sekundární)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Pokračují v jejich chronické medikaci 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Ukončit 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ACEI, blokátorů AT1 receptoru (sartany), blokátorů reninu, spironolaktonu a atenololu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 těchto léků byla popsána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fetotoxicita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nebo nežádoucí vliv na vývoj plodu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v graviditě  absolutně kontraindikovány 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zachycená </a:t>
            </a:r>
            <a:r>
              <a:rPr b="1" lang="cs-CZ" sz="4400" strike="noStrike" u="none">
                <a:solidFill>
                  <a:srgbClr val="ff0000"/>
                </a:solidFill>
                <a:uFillTx/>
                <a:latin typeface="Calibri"/>
              </a:rPr>
              <a:t>před 20. týdnem těhotenství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340640"/>
            <a:ext cx="8229240" cy="5616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Většinou se jedná o </a:t>
            </a:r>
            <a:r>
              <a:rPr b="1" lang="cs-CZ" sz="2400" strike="noStrike" u="none">
                <a:solidFill>
                  <a:srgbClr val="ff0000"/>
                </a:solidFill>
                <a:uFillTx/>
                <a:latin typeface="Calibri"/>
              </a:rPr>
              <a:t>esenciální hypertenzi</a:t>
            </a:r>
            <a:r>
              <a:rPr b="0" lang="cs-CZ" sz="2400" strike="noStrike" u="none">
                <a:solidFill>
                  <a:srgbClr val="ff0000"/>
                </a:solidFill>
                <a:uFillTx/>
                <a:latin typeface="Calibri"/>
              </a:rPr>
              <a:t>(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nebyla diagnostikována pro neměření TK měření TK před otěhotněním)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myslet i na možnost </a:t>
            </a:r>
            <a:r>
              <a:rPr b="1" lang="cs-CZ" sz="2400" strike="noStrike" u="none">
                <a:solidFill>
                  <a:srgbClr val="ff0000"/>
                </a:solidFill>
                <a:uFillTx/>
                <a:latin typeface="Calibri"/>
              </a:rPr>
              <a:t>sekundární hypertenzi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malá skupina žen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 náhle těžká hypertenze nebo se výrazně zhorší do té doby stabilní chronická hypertenze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s velmi závažným a většinou </a:t>
            </a: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nepříznivým průběhem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končícím předčasným porodem těžce nezralého novorozence nebo ztrátou plodu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Často  přítomno </a:t>
            </a: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komplikující onemocnění matky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 – autoimunitní, renální nebo hematologické, vzácné patologické nálezy v oblasti placentární cirkulace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po ukončení gravidity je </a:t>
            </a: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nutné došetření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a stabilizace základního onemocnění ,Zj. před plánovanou graviditou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Gestační hypertenze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vzniká po 20. týdnu gravidity a v průběhu šestinedělí vymizí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Lékem první volby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methyldopa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 (maximálně 8 tbl. denně –  optimálně ve 2– 4 dávkách)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Za bezpečné -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blokátory kalciových kanálů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(pouze s rizikem synergizmu a poklesu TK při současném podání magnesium sulfátu i.v.)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betablokátory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(labetalol pouze i.v.)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>
              <a:buNone/>
            </a:pP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103" name="Picture 2" descr=""/>
          <p:cNvPicPr/>
          <p:nvPr/>
        </p:nvPicPr>
        <p:blipFill>
          <a:blip r:embed="rId1"/>
          <a:stretch/>
        </p:blipFill>
        <p:spPr>
          <a:xfrm>
            <a:off x="0" y="51840"/>
            <a:ext cx="8964000" cy="68097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rgbClr val="ff0000"/>
                </a:solidFill>
                <a:uFillTx/>
                <a:latin typeface="Calibri"/>
              </a:rPr>
              <a:t>Preeklampsie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komplikací gestační i chronické hypertenze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výrazná proteinurie a multiorgánové postižení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rizikové faktory PE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: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výskyt v předchozím těhotenství primigravidita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vícečetné těhotenství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preexistující hypertenze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diabetes mellitus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ledvinné onemocnění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systémové onemocnění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pozitivní rodinná anamnéza PE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Etiologie </a:t>
            </a: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( zjednodušeno </a:t>
            </a:r>
            <a:r>
              <a:rPr b="0" lang="cs-CZ" sz="1000" strike="noStrike" u="none">
                <a:solidFill>
                  <a:schemeClr val="dk1"/>
                </a:solidFill>
                <a:uFillTx/>
                <a:latin typeface="Calibri"/>
              </a:rPr>
              <a:t>)</a:t>
            </a:r>
            <a:endParaRPr b="0" lang="cs-CZ" sz="1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poškození cévního endotelu (vasospasmus – orgánová hypoperfuze) - &gt; hemokoagulace, hypertenze, proteinurie, edémy, poškození jaterního parenchymu, hyperurikémie, poškození ledvin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Těžká preeklampsie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556640"/>
            <a:ext cx="8229240" cy="4896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Hypertenze &gt; 160/110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Proteinurie &gt; 5g/24 h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Vzestup kreatininu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Oligurie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Hyperreflexie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Poruchy vidění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Změny na očním pozadí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Plicní edém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Bolesti hlavy v okcipitální krajině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Poruchy vědomí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Bolesti v epigastriu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Pokles trombocytů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Klinické příznaky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Cefalea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( spasmus endotelu CNS)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Epigastrická bolest či bolest pravého hypochondria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 napětí jaterního pouzdra- petechie, hemoragie, fibrinové tromby v kapilárách,..)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Poruchy visu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 skotomy, fotofobie)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Změny na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očním pozadí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Retence tekutin- ! Rychlý váhový přírůstek ( vliv placentárních estrogenů)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   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500g/týden = norma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v graviditě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Vysoký TK komplikuje přibližně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5– 10 % těhotenství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Příčina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morbidity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a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mortality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matky, plodu i novorozence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1/ 3 vážných zdravotních komplikací gravidity a téměř 1/ 4 hospitalizací těhotných žen je spojena s vysokým TK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vysoký TK může být příčinou cca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10 % předčasných porodů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Laboratorní ukazatele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Kreatinin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Kyselina močová &gt;360mmol/l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ALT,AST,LDH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Hb/Ht..zvýšení, snížení iv objemu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Trombocyty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Proteinurie &gt;3g/l/24 hod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rgbClr val="ff0000"/>
                </a:solidFill>
                <a:uFillTx/>
                <a:latin typeface="Calibri"/>
              </a:rPr>
              <a:t>Vyšetřovací algoritmus preeklampsie v těhotenství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Dispenzarizace těhotných s hypertenzí spec. poradna – UTZ, laboratoř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úzká spolupráce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gynekolog – internista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Je-li dg. preeklampsie – hospitalizace s vyšetřením a stanovení terapie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Rozhodování o léčbě, době a způsobu ukončení gravidity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Prevence preeklampsie a bio­markery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stanovení rizika preeklampsie na konci prvního trimestru jako součást </a:t>
            </a: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tzv. kombinovaného prvotrimestrálního screeningu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Prvotrimestrální screening se musí provést v období mezi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11.–14. týdnem těhotenství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(kdy plod měří od hlavy k zadečku mezi 45–85 mm)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Stanovuje se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osobní riziko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preeklampsie, růstové restrikce, riziko předčasného porodu a riziko chromozomálních poruch.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Prevence preeklampsie a bio­markery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852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Zdravotní anamnéza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přesné stáří těhotenství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měření průtoku krve v děložních arteriích (tepnách) ultrazvukem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stanovení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biochemický parametrů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 mateřské krvi (specifického těhotenského proteinu PAPP-A a PlGF)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Diagnostika preeklampsie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Nové markery u preeklampsie – laboratorní vyšetření (oběr krve matky)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PIGF (placentární růstový faktor)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– normálně narůstá během dvou trimestrů a ke konci gravidity klesá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Sflt-1 (rozpustná tyrozinkináza-1)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– stabilní v prvních dvou trimestrech, narůstá až do porodu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 preeklampsie – sFlt-1 se zvyšuje už na začátku gravidity; PIGF se sníží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Farmakoprevence preeklampsie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Prevence :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</a:pP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U žen s vysokým rizikem, středním rizika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nízká dávky </a:t>
            </a:r>
            <a:r>
              <a:rPr b="0" lang="cs-CZ" sz="2400" strike="noStrike" u="none">
                <a:solidFill>
                  <a:srgbClr val="ff0000"/>
                </a:solidFill>
                <a:uFillTx/>
                <a:latin typeface="Calibri"/>
              </a:rPr>
              <a:t>kyseliny acetylsalicylové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(100 mg denně) od 12. týdne těhotenství až do porodu 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Principy terapie preeklampsie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Léčba hypertenze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– při zajištění dobré placentární perfúze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Prevence křečí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Vyrovnaná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bilance tekutin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Včasné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ukončení těhotenství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Antihypertenzní terapie (1)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457200" y="1340640"/>
            <a:ext cx="8229240" cy="5184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Prevence nitrolebního krvácení a abrupce placenty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Medikace je indikována při </a:t>
            </a:r>
            <a:r>
              <a:rPr b="1" lang="cs-CZ" sz="2800" strike="noStrike" u="none">
                <a:solidFill>
                  <a:schemeClr val="dk1"/>
                </a:solidFill>
                <a:uFillTx/>
                <a:latin typeface="Calibri"/>
              </a:rPr>
              <a:t>diastole 95-100mmHg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Alfamethyldopa- </a:t>
            </a:r>
            <a:r>
              <a:rPr b="1" lang="cs-CZ" sz="2800" strike="noStrike" u="none">
                <a:solidFill>
                  <a:schemeClr val="dk1"/>
                </a:solidFill>
                <a:uFillTx/>
                <a:latin typeface="Calibri"/>
              </a:rPr>
              <a:t>Dopegyt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á 6-8 h 1/2- 1 tbl. vytěsňuje noradrenalin v synapsích brání vasokonstrikci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Lehká preeklampsie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– cíl je d TK 90 mm Hg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Těžká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–dTK 100 ( ! Ne méně než 95)!!!!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</a:pP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Před použitím vasodilatancií doplnit intravas. objem – albumin, krystaloidy, koloidy (!!!edém plic či mozku)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Antihypertenzní terapie (2)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5140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cs-CZ" sz="2000" strike="noStrike" u="none">
                <a:solidFill>
                  <a:srgbClr val="ff0000"/>
                </a:solidFill>
                <a:uFillTx/>
                <a:latin typeface="Calibri"/>
              </a:rPr>
              <a:t>Alfamethyldopa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Dopegyt á 6-8 h 1/2- 1 tbl. vytěsňuje noradrenalin v synapsích brání vasokonstrikci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cs-CZ" sz="2000" strike="noStrike" u="none">
                <a:solidFill>
                  <a:srgbClr val="ff0000"/>
                </a:solidFill>
                <a:uFillTx/>
                <a:latin typeface="Calibri"/>
              </a:rPr>
              <a:t>Hydrazinoftalaziny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Dihydralazin - není na trhu Nepresol - i.v.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cs-CZ" sz="2000" strike="noStrike" u="none">
                <a:solidFill>
                  <a:srgbClr val="ff0000"/>
                </a:solidFill>
                <a:uFillTx/>
                <a:latin typeface="Calibri"/>
              </a:rPr>
              <a:t>Betablokátory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redukují minutový výdej a frekvenci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nejsou vhodné k léčbě těžké formy  eklampsie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Vasocardin, Betaloc 8-12 h 1/2-1 tbl Labetalol – kardioneselektivní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1" lang="cs-CZ" sz="2000" strike="noStrike" u="none">
                <a:solidFill>
                  <a:srgbClr val="ff0000"/>
                </a:solidFill>
                <a:uFillTx/>
                <a:latin typeface="Calibri"/>
              </a:rPr>
              <a:t>Blokátory kalciového kanálu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zabraňují vstupu Ca do buněk myokardu a svaloviny arterií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Isoptin (Verapamil) á 6-8h 40 - 80 mg 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Blocalcin (Diltiazem) á 8h 60 mg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Diacordin - stejná dávka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Antihypertenzivní terapie (3)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Akutní stav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nutnost rychlého poklesu TK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Isosorbit dinitrát (Nitroglycerin)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labetalol ( Trandate)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Urapidil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Pokud snížíme tlak rychle nebo diastolu na nižší hodnoty – snížení uteroplacentátní perfuze a vznik hypoxie!!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v graviditě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Rizika pro matku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vzniku abrupce placenty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mozkové příhody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multiorgánového selhání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diseminované intravaskulární koagulace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Rizika pro plod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Růstová retardací (až u 25 % případů preeklampsie (PE)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předčasný porod (ve 27 % PE)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intrauterinním úmrtím (ve 4 % PE).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Antikonvulziva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Magnesium sulphuricum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mírný vasodilatační účinek, mírné hypotenzivum, zvýšení průtoku ledvinami a dělohou MgSO4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lehce vazodilatačně snižuje vyplavování katecholaminů minimální antihypertenzivní účinnek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uvolňuje spasmus mozkových cév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prevence eklamptického záchvatu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Kontraindikace: ACE inhibitory, blokátory ganglií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Benzodiazepiny Apaurin – jeho iv. Podání je vyhrazeno pro křečový stav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Bilance tekutin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780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Udržovací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dávka tekutin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75 - 125ml/hod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Průměrná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diuréza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ne vyšší než 0,5 ml/kg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Při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oligourii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- 250-500ml krystaloidů opakovaně nebo 100-200 koloidů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Monitorace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oxygenace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Diuretika snižují prokrvení placenty výjimečně při silných otocích - Rhefluin, Furosemid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Intenzivní terapie při těžké formě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Nepresol 25 - 5O mg v infuzi i.v. rychlost dle TK Labetalol, Ebrantil, Nitráty-Isoket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MgSO4 4g i.v. = 2 amp. 2O% MgSO4 4g i.v. á 4 h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sledovat hladinu Mg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počet dechů (12/min.)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Benzodiazepiny Apaurin, Seduxen, Diazepam 10-20 mg i.m.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Indikace k ukončení těhotenství ze strany matky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7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Těžká preeklampsie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(TK &gt; 160/110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proteinurie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5 g/24 hodin) při adekvátní léčbě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Oligourie</a:t>
            </a: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&lt; 400 ml/ 24 hodin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Iniciální prodromy eklampsie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(bolest hlavy, bolest v epigastriu či v pravém hypochondriu, poruchy vidění, zvracení, hyperreflexie)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Iniciální či rozvinuté stadium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plicního edému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Zvyšující se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proteinurie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Vzestup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jaterních enzymů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Stoupající hladina</a:t>
            </a:r>
            <a:r>
              <a:rPr b="1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kyseliny močové</a:t>
            </a: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 séru či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kreatininu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(urey)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Abrupce placenty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Příznak rozvoje DIC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Trombocytopenie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HELLP syndrom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2800" strike="noStrike" u="none">
                <a:solidFill>
                  <a:srgbClr val="ff0000"/>
                </a:solidFill>
                <a:uFillTx/>
                <a:latin typeface="Calibri"/>
              </a:rPr>
              <a:t>Závážná retinopathia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gravidarum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Po stabilizaci eklamptického záchvatu, či v následném kómatu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Komplikace preeklampsie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Eklampsie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Abrupce placenty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Poruchy hemostázy DIC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TEN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Encefalopatie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Nefropatie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Hepatopatie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kardiomyopatie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rgbClr val="ff0000"/>
                </a:solidFill>
                <a:uFillTx/>
                <a:latin typeface="Calibri"/>
              </a:rPr>
              <a:t>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Záchvatovitý konvulzivní stav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jako následek neléčené nebo neadekvátně léčené preeklampsie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Záchvat 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tonicko klonických křečí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 důsledku vystupňovaného postižení mozku při preeklampsii (spasmus mozkových cév, hypoxie a edém mozku, mikrotraumatizace mozkových cév)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Výskyt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na konci těhotenství, za porodu, vzácně po porodu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Dif.dg.-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odlišit od jiných příčin (bezvědomí a křečové stavy,epilepsie, intoxikace)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4 stádia záchvatu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1.fáze prodromů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 epigastrická bolest, nauzea, neklid a úzkost, záškuby faciálních svalů, závrať, silná bolest hlavy, zrakové vjemy, stáčení bulbů a hlavy laterálně)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2. Fáze tonických křečí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– vteřiny. Nejprve žvýkací svaly, pak svaly hrudníku – apnoe, pak generalizovaný opistotonus, zaťaté pěsti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3. stádium klonických křečí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– minuty, záškuby, nekoordinované pohyby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4. koma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– několik minut -po probuzení úplná amnézie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Léčba 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Není-li léčba = opakování záchvatů až status eklamptikus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Eklamptický záchvat řeší: porodník, anesteziolog, porodní asistentka, ARO sestra Zajištění dýchacích cest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zamezení poranění těhotné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stabilizovaná poloha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špachtle mezi zuby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Venózní přístup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Terapie křečí – MgSO4 a benzodiazepiny (Apaurin, Diazepan)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Léčba 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Antihypeertenziva iv.- Nepresol, Isoket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Kyslík maskou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Temná místnost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Močový katetr- při oligourii a anurii Manitol, Furosemid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Ihned po stabilizaci stavu ukončit těhotenství z vitální indikace matky bez ohledu na plod – vždy sc!!!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Komplikace preeklampsie a eklampsie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Nekróza kůry ledvin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Varovnými příznaky - oligurie, anémie a rychlý nástup ledvinné insuficience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Ruptura jater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vzácně, vznik velkých subkapsulárních hematomů a hemoragický šok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Mozkové krvácení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stadia petechií do vzniku velkého hematomu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Edém plic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závažná komplikace vzniklá v důsledku srdeční insuficience.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v graviditě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Nárůst hypertenze v těhotenství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(chronické i vzniklé v graviditě)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zvyšující se věk rodiček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Narůstající obezita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přidružená onemocnění (diabetes, renální, endokrinologická onemocnění)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a laktace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Porodem je okamžitě vyřešeno riziko ohrožení plodu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riziko komplikací pro matku zůstává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gestační hypertenze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 nemizí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okamžikem porodu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Většina žen dosahuje nejvyšších hodnot TK mezi 2. a 7. dnem po porodu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Kojení sice nezvyšuje TK matky, ale omezuje naši možnou volbu antihypertenziva. 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Hypertenze a laktace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Podle SPC není většina antihypertenziv (vč. methyldopy) v období laktace doporučená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použití v případě, že benefit pro matku převáží riziko pro dítě pouze u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metoprololu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,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amlodipinu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 a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verapamilu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Diuretika  nevhodná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vedou ke snížení produkce mléka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pokud musíme podávat v průběhu kojení antihypertenzní medikaci-konzultace pediatra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6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000"/>
            </a:br>
            <a:r>
              <a:rPr b="1" lang="cs-CZ" sz="4000" strike="noStrike" u="none">
                <a:solidFill>
                  <a:schemeClr val="dk1"/>
                </a:solidFill>
                <a:uFillTx/>
                <a:latin typeface="Calibri"/>
              </a:rPr>
              <a:t>Fyziologické změny krevního tlaku v těhotenství</a:t>
            </a:r>
            <a:br>
              <a:rPr sz="4400"/>
            </a:br>
            <a:endParaRPr b="0" lang="cs-CZ" sz="4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852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Fyziologicky probíhající těhotenství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pokles periferní cévní rezistence, zvýšení srdečního výdeje a změny TK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průběhu 1. trimestru TK klesá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nejnižší je mezi 20 a 24. týdnem (pokles o 5 – 15 mm Hg)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dalších týdnech postupně stoupá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době porodu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dosahuje hodnot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jako před početím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Bezprostředně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po porodu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TK přechodně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klesne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, ale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5 dní po porodu výrazně stoupá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(a to i u normotenzních žen)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různým tempem se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normalizuje v průběhu šestinedělí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Měření krevního tlaku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852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sedící pa­cientka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 5– 10 min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zklidnění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(u těhotných lépe 15 min)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na paži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 volně položeným předloktím ve výši srdce.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Zlatým standardem pro měření TK v těhotenství  měření auskultační metodou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přiměřeně široká a dlouhou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 manžeta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!!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Diastolický TK odečítáme u těhotných a při úplném vymizení ozev (tzn. V. fáze Korotkovových fenoménů)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ověření zvýšeného TK -&gt; 24hod monitorování (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ambulantní měření TK –  AMTK)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 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domácí měření TK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 digitálních přístrojů nutné používat pouze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validizované přístroje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pro použití v graviditě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Definice hypertenze v těhotenství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absolutní hodnoty TK :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systolický TK ≥ 140</a:t>
            </a:r>
            <a:r>
              <a:rPr b="0" lang="cs-CZ" sz="3200" strike="noStrike" u="none">
                <a:solidFill>
                  <a:srgbClr val="ff0000"/>
                </a:solidFill>
                <a:uFillTx/>
                <a:latin typeface="Calibri"/>
              </a:rPr>
              <a:t> nebo </a:t>
            </a: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diastolický TK ≥ 90 mm Hg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mírná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(140– 159/90– 109 mm Hg)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těžká hypertenze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(TK ≥ 160/ 110 mm Hg)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Klasifikace hypertenze v těhotenství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pic>
        <p:nvPicPr>
          <p:cNvPr id="89" name="Picture 2" descr=""/>
          <p:cNvPicPr/>
          <p:nvPr/>
        </p:nvPicPr>
        <p:blipFill>
          <a:blip r:embed="rId1"/>
          <a:stretch/>
        </p:blipFill>
        <p:spPr>
          <a:xfrm>
            <a:off x="0" y="1412640"/>
            <a:ext cx="9118800" cy="51843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55000" lnSpcReduction="19999"/>
          </a:bodyPr>
          <a:p>
            <a:pPr indent="0" algn="ctr" defTabSz="914400">
              <a:lnSpc>
                <a:spcPct val="100000"/>
              </a:lnSpc>
              <a:buNone/>
            </a:pPr>
            <a:br>
              <a:rPr sz="4400"/>
            </a:b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Léčba hypertenze v těhotenství</a:t>
            </a:r>
            <a:br>
              <a:rPr sz="4400"/>
            </a:b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Záleží na: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záleží na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aktuální hodnotě TK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gestačním stáří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výskytu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rizikových faktorů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pro matku i plod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okamžitá léčba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těžké hypertenze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léčba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mírné hypertenze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individuální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Application>LibreOffice/24.8.5.2$Windows_X86_64 LibreOffice_project/fddf2685c70b461e7832239a0162a77216259f22</Application>
  <AppVersion>15.0000</AppVersion>
  <Words>1247</Words>
  <Paragraphs>274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2024-04-21T14:19:09Z</dcterms:created>
  <dc:creator>Ingrid Rýznarová</dc:creator>
  <dc:description/>
  <dc:language>cs-CZ</dc:language>
  <cp:lastModifiedBy>Ingrid Rýznarová</cp:lastModifiedBy>
  <dcterms:modified xsi:type="dcterms:W3CDTF">2024-04-23T19:58:48Z</dcterms:modified>
  <cp:revision>22</cp:revision>
  <dc:subject/>
  <dc:title>Hypertenze v graviditě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4</vt:i4>
  </property>
  <property fmtid="{D5CDD505-2E9C-101B-9397-08002B2CF9AE}" pid="3" name="Notes">
    <vt:i4>2</vt:i4>
  </property>
  <property fmtid="{D5CDD505-2E9C-101B-9397-08002B2CF9AE}" pid="4" name="PresentationFormat">
    <vt:lpwstr>Předvádění na obrazovce (4:3)</vt:lpwstr>
  </property>
  <property fmtid="{D5CDD505-2E9C-101B-9397-08002B2CF9AE}" pid="5" name="Slides">
    <vt:i4>41</vt:i4>
  </property>
</Properties>
</file>