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1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25.xml.rels" ContentType="application/vnd.openxmlformats-package.relationships+xml"/>
  <Override PartName="/ppt/slides/_rels/slide8.xml.rels" ContentType="application/vnd.openxmlformats-package.relationships+xml"/>
  <Override PartName="/ppt/slides/_rels/slide26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9" r:id="rId6"/>
    <p:sldMasterId id="2147483661" r:id="rId7"/>
    <p:sldMasterId id="2147483663" r:id="rId8"/>
    <p:sldMasterId id="2147483665" r:id="rId9"/>
    <p:sldMasterId id="2147483667" r:id="rId10"/>
    <p:sldMasterId id="2147483669" r:id="rId11"/>
    <p:sldMasterId id="2147483671" r:id="rId12"/>
  </p:sldMasterIdLst>
  <p:sldIdLst>
    <p:sldId id="256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75" r:id="rId32"/>
    <p:sldId id="276" r:id="rId33"/>
    <p:sldId id="277" r:id="rId34"/>
    <p:sldId id="278" r:id="rId35"/>
    <p:sldId id="279" r:id="rId36"/>
    <p:sldId id="280" r:id="rId37"/>
    <p:sldId id="281" r:id="rId38"/>
    <p:sldId id="282" r:id="rId39"/>
    <p:sldId id="283" r:id="rId40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" Target="slides/slide1.xml"/><Relationship Id="rId14" Type="http://schemas.openxmlformats.org/officeDocument/2006/relationships/slide" Target="slides/slide2.xml"/><Relationship Id="rId15" Type="http://schemas.openxmlformats.org/officeDocument/2006/relationships/slide" Target="slides/slide3.xml"/><Relationship Id="rId16" Type="http://schemas.openxmlformats.org/officeDocument/2006/relationships/slide" Target="slides/slide4.xml"/><Relationship Id="rId17" Type="http://schemas.openxmlformats.org/officeDocument/2006/relationships/slide" Target="slides/slide5.xml"/><Relationship Id="rId18" Type="http://schemas.openxmlformats.org/officeDocument/2006/relationships/slide" Target="slides/slide6.xml"/><Relationship Id="rId19" Type="http://schemas.openxmlformats.org/officeDocument/2006/relationships/slide" Target="slides/slide7.xml"/><Relationship Id="rId20" Type="http://schemas.openxmlformats.org/officeDocument/2006/relationships/slide" Target="slides/slide8.xml"/><Relationship Id="rId21" Type="http://schemas.openxmlformats.org/officeDocument/2006/relationships/slide" Target="slides/slide9.xml"/><Relationship Id="rId22" Type="http://schemas.openxmlformats.org/officeDocument/2006/relationships/slide" Target="slides/slide10.xml"/><Relationship Id="rId23" Type="http://schemas.openxmlformats.org/officeDocument/2006/relationships/slide" Target="slides/slide11.xml"/><Relationship Id="rId24" Type="http://schemas.openxmlformats.org/officeDocument/2006/relationships/slide" Target="slides/slide12.xml"/><Relationship Id="rId25" Type="http://schemas.openxmlformats.org/officeDocument/2006/relationships/slide" Target="slides/slide13.xml"/><Relationship Id="rId26" Type="http://schemas.openxmlformats.org/officeDocument/2006/relationships/slide" Target="slides/slide14.xml"/><Relationship Id="rId27" Type="http://schemas.openxmlformats.org/officeDocument/2006/relationships/slide" Target="slides/slide15.xml"/><Relationship Id="rId28" Type="http://schemas.openxmlformats.org/officeDocument/2006/relationships/slide" Target="slides/slide16.xml"/><Relationship Id="rId29" Type="http://schemas.openxmlformats.org/officeDocument/2006/relationships/slide" Target="slides/slide17.xml"/><Relationship Id="rId30" Type="http://schemas.openxmlformats.org/officeDocument/2006/relationships/slide" Target="slides/slide18.xml"/><Relationship Id="rId31" Type="http://schemas.openxmlformats.org/officeDocument/2006/relationships/slide" Target="slides/slide19.xml"/><Relationship Id="rId32" Type="http://schemas.openxmlformats.org/officeDocument/2006/relationships/slide" Target="slides/slide20.xml"/><Relationship Id="rId33" Type="http://schemas.openxmlformats.org/officeDocument/2006/relationships/slide" Target="slides/slide21.xml"/><Relationship Id="rId34" Type="http://schemas.openxmlformats.org/officeDocument/2006/relationships/slide" Target="slides/slide22.xml"/><Relationship Id="rId35" Type="http://schemas.openxmlformats.org/officeDocument/2006/relationships/slide" Target="slides/slide23.xml"/><Relationship Id="rId36" Type="http://schemas.openxmlformats.org/officeDocument/2006/relationships/slide" Target="slides/slide24.xml"/><Relationship Id="rId37" Type="http://schemas.openxmlformats.org/officeDocument/2006/relationships/slide" Target="slides/slide25.xml"/><Relationship Id="rId38" Type="http://schemas.openxmlformats.org/officeDocument/2006/relationships/slide" Target="slides/slide26.xml"/><Relationship Id="rId39" Type="http://schemas.openxmlformats.org/officeDocument/2006/relationships/slide" Target="slides/slide27.xml"/><Relationship Id="rId40" Type="http://schemas.openxmlformats.org/officeDocument/2006/relationships/slide" Target="slides/slide28.xml"/><Relationship Id="rId41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cs-CZ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cs-CZ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797A125-75B4-4176-A11B-1652A66EBE7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7E8B29C8-808A-444A-9906-A690C2F66E6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cs-CZ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A232EC4C-DC02-4F6D-BF61-33381DD96E8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879EB9A9-9CE7-436D-BA6E-BB86C79B3BC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0"/>
          </p:nvPr>
        </p:nvSpPr>
        <p:spPr/>
        <p:txBody>
          <a:bodyPr/>
          <a:p>
            <a:fld id="{CA51954B-6707-4DFB-93FE-55854698D10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8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42608909-FF04-4A6B-9632-9AC264A0C03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1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94CEA78-2109-478D-BC74-1F1EDE37163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90980345-A03B-4C00-92F9-FA14E343108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cs-CZ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DECF8622-CA05-4ACB-A058-7F1BF911CC1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cs-CZ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cs-CZ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B27C92A9-8D46-48C4-BDE6-A86CEA3777F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D8AA3EEB-7897-4175-BA67-E015BAA8017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C796C6C2-3DA2-40A9-898D-3028630B845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46607EC8-4CB1-46ED-9378-B33AAFEBC46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cs-CZ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B18BCA19-0194-4DDA-B951-42A50C82672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cs-CZ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3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4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8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9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10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11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styl.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&lt;datum/čas&gt;</a:t>
            </a:r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uFillTx/>
                <a:latin typeface="Times New Roman"/>
              </a:rPr>
              <a:t>&lt;zápatí&gt;</a:t>
            </a:r>
            <a:endParaRPr b="0" lang="cs-CZ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ED1F81A9-D720-4368-93B8-5D0859859004}" type="slidenum"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&lt;číslo&gt;</a:t>
            </a:fld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Klikněte pro úpravu formátu textu osnovy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Druhá úroveň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Třetí úroveň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Čtvrtá úroveň osnovy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Pátá úroveň osnovy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Šestá úroveň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Sedmá úroveň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2880"/>
            <a:ext cx="3007800" cy="11617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cs-CZ" sz="20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styl.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3575160" y="272880"/>
            <a:ext cx="5111280" cy="5852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styly předlohy textu.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Druhá úroveň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Třetí úroveň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Čtvrtá úroveň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Pátá úroveň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57200" y="1434960"/>
            <a:ext cx="3007800" cy="4690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100000"/>
              </a:lnSpc>
              <a:spcBef>
                <a:spcPts val="281"/>
              </a:spcBef>
              <a:buNone/>
              <a:tabLst>
                <a:tab algn="l" pos="0"/>
              </a:tabLst>
            </a:pPr>
            <a:r>
              <a:rPr b="0" lang="cs-CZ" sz="14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styly předlohy textu.</a:t>
            </a:r>
            <a:endParaRPr b="0" lang="cs-CZ" sz="1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dt" idx="28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0" name="PlaceHolder 5"/>
          <p:cNvSpPr>
            <a:spLocks noGrp="1"/>
          </p:cNvSpPr>
          <p:nvPr>
            <p:ph type="ftr" idx="29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cs-CZ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1" name="PlaceHolder 6"/>
          <p:cNvSpPr>
            <a:spLocks noGrp="1"/>
          </p:cNvSpPr>
          <p:nvPr>
            <p:ph type="sldNum" idx="30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6C85CCF-7452-49C6-8617-39ACF31F81A5}" type="slidenum"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1792440" y="4800600"/>
            <a:ext cx="5486040" cy="566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cs-CZ" sz="20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styl.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1792440" y="612720"/>
            <a:ext cx="5486040" cy="41144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Klikněte pro úpravu formátu textu osnovy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Druhá úroveň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Třetí úroveň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Čtvrtá úroveň osnovy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Pátá úroveň osnovy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Šestá úroveň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Sedmá úroveň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1792440" y="5367240"/>
            <a:ext cx="5486040" cy="804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100000"/>
              </a:lnSpc>
              <a:spcBef>
                <a:spcPts val="281"/>
              </a:spcBef>
              <a:buNone/>
              <a:tabLst>
                <a:tab algn="l" pos="0"/>
              </a:tabLst>
            </a:pPr>
            <a:r>
              <a:rPr b="0" lang="cs-CZ" sz="14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styly předlohy textu.</a:t>
            </a:r>
            <a:endParaRPr b="0" lang="cs-CZ" sz="1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dt" idx="3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6" name="PlaceHolder 5"/>
          <p:cNvSpPr>
            <a:spLocks noGrp="1"/>
          </p:cNvSpPr>
          <p:nvPr>
            <p:ph type="ftr" idx="3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cs-CZ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7" name="PlaceHolder 6"/>
          <p:cNvSpPr>
            <a:spLocks noGrp="1"/>
          </p:cNvSpPr>
          <p:nvPr>
            <p:ph type="sldNum" idx="3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63C16B7-E703-4D7B-AD2B-CC0D3B41D0D7}" type="slidenum"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styl.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styly předlohy textu.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Druhá úroveň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Třetí úroveň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Čtvrtá úroveň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Pátá úroveň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dt" idx="4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0" name="PlaceHolder 4"/>
          <p:cNvSpPr>
            <a:spLocks noGrp="1"/>
          </p:cNvSpPr>
          <p:nvPr>
            <p:ph type="ftr" idx="5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cs-CZ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sldNum" idx="6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FF5833A-6DF2-43D1-9E6A-189889D6AD9F}" type="slidenum"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629400" y="274680"/>
            <a:ext cx="2057040" cy="5851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styl.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274680"/>
            <a:ext cx="6019560" cy="5851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styly předlohy textu.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Druhá úroveň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Třetí úroveň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Čtvrtá úroveň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Pátá úroveň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dt" idx="7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ftr" idx="8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cs-CZ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6" name="PlaceHolder 5"/>
          <p:cNvSpPr>
            <a:spLocks noGrp="1"/>
          </p:cNvSpPr>
          <p:nvPr>
            <p:ph type="sldNum" idx="9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00F72DF8-FF25-472E-804D-59A297C68109}" type="slidenum"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styl.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styly předlohy textu.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Druhá úroveň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Třetí úroveň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Čtvrtá úroveň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Pátá úroveň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dt" idx="10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ftr" idx="11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cs-CZ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1" name="PlaceHolder 5"/>
          <p:cNvSpPr>
            <a:spLocks noGrp="1"/>
          </p:cNvSpPr>
          <p:nvPr>
            <p:ph type="sldNum" idx="12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0128D45B-28C4-4E15-B088-C17D0A4B066C}" type="slidenum"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2"/>
    <p:sldLayoutId id="2147483656" r:id="rId3"/>
    <p:sldLayoutId id="2147483657" r:id="rId4"/>
    <p:sldLayoutId id="2147483658" r:id="rId5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722160" y="4406760"/>
            <a:ext cx="7772040" cy="1361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100000"/>
              </a:lnSpc>
              <a:buNone/>
            </a:pPr>
            <a:r>
              <a:rPr b="1" lang="cs-CZ" sz="4000" strike="noStrike" u="none" cap="all">
                <a:solidFill>
                  <a:schemeClr val="dk1"/>
                </a:solidFill>
                <a:uFillTx/>
                <a:latin typeface="Calibri"/>
              </a:rPr>
              <a:t>Kliknutím lze upravit styl.</a:t>
            </a:r>
            <a:endParaRPr b="0" lang="cs-CZ" sz="4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722160" y="2906640"/>
            <a:ext cx="7772040" cy="1499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0" lang="cs-CZ" sz="20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Kliknutím lze upravit styly předlohy textu.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dt" idx="13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ftr" idx="14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cs-CZ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sldNum" idx="15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4FB0639-4CA0-40B6-9D96-4E0220081DD1}" type="slidenum"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styl.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styly předlohy textu.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Druhá úroveň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Třetí úroveň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1800" strike="noStrike" u="none">
                <a:solidFill>
                  <a:schemeClr val="dk1"/>
                </a:solidFill>
                <a:uFillTx/>
                <a:latin typeface="Calibri"/>
              </a:rPr>
              <a:t>Čtvrtá úroveň</a:t>
            </a:r>
            <a:endParaRPr b="0" lang="cs-CZ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»"/>
            </a:pPr>
            <a:r>
              <a:rPr b="0" lang="cs-CZ" sz="1800" strike="noStrike" u="none">
                <a:solidFill>
                  <a:schemeClr val="dk1"/>
                </a:solidFill>
                <a:uFillTx/>
                <a:latin typeface="Calibri"/>
              </a:rPr>
              <a:t>Pátá úroveň</a:t>
            </a:r>
            <a:endParaRPr b="0" lang="cs-CZ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48320" y="1600200"/>
            <a:ext cx="403812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styly předlohy textu.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Druhá úroveň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Třetí úroveň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1800" strike="noStrike" u="none">
                <a:solidFill>
                  <a:schemeClr val="dk1"/>
                </a:solidFill>
                <a:uFillTx/>
                <a:latin typeface="Calibri"/>
              </a:rPr>
              <a:t>Čtvrtá úroveň</a:t>
            </a:r>
            <a:endParaRPr b="0" lang="cs-CZ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»"/>
            </a:pPr>
            <a:r>
              <a:rPr b="0" lang="cs-CZ" sz="1800" strike="noStrike" u="none">
                <a:solidFill>
                  <a:schemeClr val="dk1"/>
                </a:solidFill>
                <a:uFillTx/>
                <a:latin typeface="Calibri"/>
              </a:rPr>
              <a:t>Pátá úroveň</a:t>
            </a:r>
            <a:endParaRPr b="0" lang="cs-CZ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dt" idx="16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ftr" idx="17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cs-CZ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sldNum" idx="18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C9885C5-E958-4F6A-879C-1A941AD737E7}" type="slidenum"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styl.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535040"/>
            <a:ext cx="4039920" cy="639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cs-CZ" sz="24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styly předlohy textu.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57200" y="2174760"/>
            <a:ext cx="4039920" cy="3951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styly předlohy textu.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Druhá úroveň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uFillTx/>
                <a:latin typeface="Calibri"/>
              </a:rPr>
              <a:t>Třetí úroveň</a:t>
            </a:r>
            <a:endParaRPr b="0" lang="cs-CZ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1600" strike="noStrike" u="none">
                <a:solidFill>
                  <a:schemeClr val="dk1"/>
                </a:solidFill>
                <a:uFillTx/>
                <a:latin typeface="Calibri"/>
              </a:rPr>
              <a:t>Čtvrtá úroveň</a:t>
            </a:r>
            <a:endParaRPr b="0" lang="cs-CZ" sz="16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»"/>
            </a:pPr>
            <a:r>
              <a:rPr b="0" lang="cs-CZ" sz="1600" strike="noStrike" u="none">
                <a:solidFill>
                  <a:schemeClr val="dk1"/>
                </a:solidFill>
                <a:uFillTx/>
                <a:latin typeface="Calibri"/>
              </a:rPr>
              <a:t>Pátá úroveň</a:t>
            </a:r>
            <a:endParaRPr b="0" lang="cs-CZ" sz="16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4645080" y="1535040"/>
            <a:ext cx="4041360" cy="639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1" lang="cs-CZ" sz="24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styly předlohy textu.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body"/>
          </p:nvPr>
        </p:nvSpPr>
        <p:spPr>
          <a:xfrm>
            <a:off x="4645080" y="2174760"/>
            <a:ext cx="4041360" cy="3951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styly předlohy textu.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743040" indent="-285840" defTabSz="9144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2000" strike="noStrike" u="none">
                <a:solidFill>
                  <a:schemeClr val="dk1"/>
                </a:solidFill>
                <a:uFillTx/>
                <a:latin typeface="Calibri"/>
              </a:rPr>
              <a:t>Druhá úroveň</a:t>
            </a:r>
            <a:endParaRPr b="0" lang="cs-CZ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uFillTx/>
                <a:latin typeface="Calibri"/>
              </a:rPr>
              <a:t>Třetí úroveň</a:t>
            </a:r>
            <a:endParaRPr b="0" lang="cs-CZ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–"/>
            </a:pPr>
            <a:r>
              <a:rPr b="0" lang="cs-CZ" sz="1600" strike="noStrike" u="none">
                <a:solidFill>
                  <a:schemeClr val="dk1"/>
                </a:solidFill>
                <a:uFillTx/>
                <a:latin typeface="Calibri"/>
              </a:rPr>
              <a:t>Čtvrtá úroveň</a:t>
            </a:r>
            <a:endParaRPr b="0" lang="cs-CZ" sz="16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Char char="»"/>
            </a:pPr>
            <a:r>
              <a:rPr b="0" lang="cs-CZ" sz="1600" strike="noStrike" u="none">
                <a:solidFill>
                  <a:schemeClr val="dk1"/>
                </a:solidFill>
                <a:uFillTx/>
                <a:latin typeface="Calibri"/>
              </a:rPr>
              <a:t>Pátá úroveň</a:t>
            </a:r>
            <a:endParaRPr b="0" lang="cs-CZ" sz="16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5" name="PlaceHolder 6"/>
          <p:cNvSpPr>
            <a:spLocks noGrp="1"/>
          </p:cNvSpPr>
          <p:nvPr>
            <p:ph type="dt" idx="19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6" name="PlaceHolder 7"/>
          <p:cNvSpPr>
            <a:spLocks noGrp="1"/>
          </p:cNvSpPr>
          <p:nvPr>
            <p:ph type="ftr" idx="20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cs-CZ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7" name="PlaceHolder 8"/>
          <p:cNvSpPr>
            <a:spLocks noGrp="1"/>
          </p:cNvSpPr>
          <p:nvPr>
            <p:ph type="sldNum" idx="21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1764F64-34D6-49E7-A898-4B6E395E30BF}" type="slidenum"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Kliknutím lze upravit styl.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dt" idx="22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ftr" idx="23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cs-CZ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 type="sldNum" idx="24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801ED63D-61BC-41A3-960A-BDE8C0863F59}" type="slidenum"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dt" idx="25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ftr" idx="26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cs-CZ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cs-CZ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cs-CZ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sldNum" idx="27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8509A45-6CCA-4C68-A45F-140F51ED0984}" type="slidenum">
              <a:rPr b="0" lang="cs-CZ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cs-CZ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Gestační diabetes mellitus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subTitle"/>
          </p:nvPr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ctr" defTabSz="9144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SLUO letní semestr 2024</a:t>
            </a:r>
            <a:endParaRPr b="0" lang="cs-CZ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Hodnocení výsledků a další postup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2500" lnSpcReduction="19999"/>
          </a:bodyPr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všechny výsledky glykémie jsou v normě: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nalačno &lt; 5,1 mmol/l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v 60. min &lt; 10,0 mmol/l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ve 120. min &lt; 8,5 mmol/l = 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negativní screening standardní péče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cs-CZ" sz="3200" strike="noStrike" u="none">
                <a:solidFill>
                  <a:srgbClr val="ff0000"/>
                </a:solidFill>
                <a:uFillTx/>
                <a:latin typeface="Calibri"/>
              </a:rPr>
              <a:t>splněno kterékoliv z následujících kritérií: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nalačno opakovaně ≥ 5,1 mmol/l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v 60. min ≥ 10,0 mmol/l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ve 120. min ≥ 8,5 mmol/l = </a:t>
            </a:r>
            <a:r>
              <a:rPr b="1" lang="cs-CZ" sz="3200" strike="noStrike" u="none">
                <a:solidFill>
                  <a:srgbClr val="ff0000"/>
                </a:solidFill>
                <a:uFillTx/>
                <a:latin typeface="Calibri"/>
              </a:rPr>
              <a:t>GDM žena je odeslána na diabetologii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cs-CZ" sz="2800" strike="noStrike" u="none">
                <a:solidFill>
                  <a:schemeClr val="dk1"/>
                </a:solidFill>
                <a:uFillTx/>
                <a:latin typeface="Calibri"/>
              </a:rPr>
              <a:t>Gynekologická a perinatologická péče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lnSpcReduction="9999"/>
          </a:bodyPr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GDM s nízkým rizikem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= 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GDM splňující všechny následující podmínky: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léčba pouze dietou nebo malými dávkami metforminu (do cca 1000 mg/den)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nebo malými dávkami inzulinu (do cca 10 j/den)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uspokojivá kompenzace - eutrofický plod podle vyšetření ultrazvukem - bez dalších přidružených rizik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Gynekologická a perinatologická péče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2500" lnSpcReduction="19999"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GDM se zvýšeným rizikem = GDM splňující kteroukoliv z následujících podmínek: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léčba vyššími dávkami inzulinu (nad cca 10 j/den)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nebo vyššími dávkami metforminu (nad cca 1000 mg/den) –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neuspokojivá kompenzace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abnormální růst plodu podle vyšetření ultrazvukem –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přidružené riziko, např. obezita (BMI pregestačně ≥ 30), hypertenze, nadměrný hmotnostní přírůstek matky v těhotenství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Prenatální péče 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Prenatální péče o ženy s GDM s nízkým rizikem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- zajišťuje ambulantní gynekolog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ve 36. – 38. týdnu těhotenství je nad rámec pravidelných ultrazvukových vyšetření v průběhu prenatální péče provedeno ultrazvukové vyšetření k vyloučení abnormálního růstu plodu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Prenatální péče 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Prenatální péče o ženy s GDM se zvýšeným rizikem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zajišťuje perinatologické centrum intenzivní péče nebo perinatologické centrum intermediární péče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Časování porodu 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Časování porodu u žen s GDM s nízkým rizikem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ukončení těhotenství před termínem porodu není indikováno - po termínu porodu směřovat k ukončení po 41 +0 týdnu těhotenství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Časování porodu 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lnSpcReduction="9999"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Časování porodu u žen s GDM se zvýšeným rizikem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u těchto žen se zahájí kroky k ukončení těhotenství nejpozději v termínu porodu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je-li podle vyšetření ultrazvukem očekávaná hmotnost plodu nad 4000 g, péče se řídí doporučeným postupem „Porod velkého plodu“ (blíže viz doporučený postup Porod velkého plodu)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Vedení porodu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GDM není indikací k ukončení těhotenství císařským řezem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při rozhodování o způsobu vedení porodu je nutné postupovat vždy individuálně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Intrapartální léčba a sledování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77500" lnSpcReduction="19999"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1" lang="cs-CZ" sz="3200" strike="noStrike" u="none">
                <a:solidFill>
                  <a:srgbClr val="ff0000"/>
                </a:solidFill>
                <a:uFillTx/>
                <a:latin typeface="Calibri"/>
              </a:rPr>
              <a:t>Intrapartální sledování u žen s GDM léčeným pouze dietou nebo metforminem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dietní opatření je nutné dodržovat i v průběhu porodu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metformin se vysazuje 48 hodin před plánovaným ukončením těhotenství, jinak na začátku porodu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je-li během porodu nutná infuzní léčba, jejíž součástí je podání glukózy, je nutné do infuze přidat krátkodobě působící inzulin, kontrolovat glykémie a udržovat v rozmezí 5 - 8 mmol/l; po porodu se infuzní léčba ukončuje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není-li u žen s GDM na dietě nebo metforminu v průběhu porodu podávána infuzní léčba s obsahem glukózy a inzulinu, monitorování glykémie není třeba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Intrapartální léčba a sledování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457200" y="1268640"/>
            <a:ext cx="8229240" cy="5589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0" lang="cs-CZ" sz="2400" strike="noStrike" u="none">
                <a:solidFill>
                  <a:srgbClr val="ff0000"/>
                </a:solidFill>
                <a:uFillTx/>
                <a:latin typeface="Calibri"/>
              </a:rPr>
              <a:t>Intrapartální sledování u žen s GDM léčeným inzulinem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- do porodu léčba inzulinem probíhá beze změny 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pro riziko dekompenzace diabetu při lačnění jsou nutné pravidelné kontroly glykémií, zpravidla á 1-2 hodiny 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glykémie je udržována v rozmezí 5 - 8 mmol/l metodou podle zvyklostí pracoviště 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je-li během porodu nutná infuzní léčba, jejíž součástí je podání glukózy, je nutné do infuze přidat krátkodobě působící inzulin 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po porodu léčba subkutánním inzulinem již nepokračuje - po obnovení perorálního příjmu se provádí u matky glykemický profil (4-6ti bodový)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v případě zvýšených hodnot je konzultován internista/diabetolog 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Gestační diabetes mellitus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porucha metabolizmu glukózy různého stupně, která se objeví v těhotenství a spontánně odezní v průběhu šestinedělí (WHO)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2800" strike="noStrike" u="none">
                <a:solidFill>
                  <a:srgbClr val="ff0000"/>
                </a:solidFill>
                <a:uFillTx/>
                <a:latin typeface="Calibri"/>
              </a:rPr>
              <a:t>Ale </a:t>
            </a: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může být také zjištěn DM, který splňuje diagnostická kritéria diabetu platná pro všeobecnou populaci (glykémie nalačno ≥ 7,0 mmol/l a/nebo v 120. min oGTT ≥ 11,1 mmol/l) a zpravidla přetrvává i po šestinedělí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cs-CZ" sz="4400" strike="noStrike" u="none">
                <a:solidFill>
                  <a:schemeClr val="dk1"/>
                </a:solidFill>
                <a:uFillTx/>
                <a:latin typeface="Calibri"/>
              </a:rPr>
              <a:t>Poporodní období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kojení je u žen s GDM podporováno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léčba metforminem je při kojení kontraindikována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pacientky s GDM zůstávají po porodu v dispenzarizaci praktického lékaře nebo diabetologa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92500" lnSpcReduction="19999"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pt-BR" sz="4400" strike="noStrike" u="none">
                <a:solidFill>
                  <a:schemeClr val="dk1"/>
                </a:solidFill>
                <a:uFillTx/>
                <a:latin typeface="Calibri"/>
              </a:rPr>
              <a:t>Diabetologická péče o pacientky s GDM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77500" lnSpcReduction="19999"/>
          </a:bodyPr>
          <a:p>
            <a:pPr indent="0" defTabSz="914400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V diabetologické ambulanci  seznámení s povahou onemocnění, jeho riziky, léčbou a způsobem sledování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cs-CZ" sz="2800" strike="noStrike" u="none">
                <a:solidFill>
                  <a:schemeClr val="dk1"/>
                </a:solidFill>
                <a:uFillTx/>
                <a:latin typeface="Calibri"/>
              </a:rPr>
              <a:t>Edukace: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rizika GDM pro matku a plod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rizika kouření (zejména v kombinaci s GDM)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dietní doporučení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vysvětlení nutnosti správného odhadu sacharidů v jídle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význam pravidelné fyzické aktivity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význam pravidelného selfmonitoringu glykémií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význam kojení pro plod i snížení rizika následného rozvoje DM 2. typu u matky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Pacientka je vybavena glukometrem a zaučena v jeho používání. 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cs-CZ" sz="4400" strike="noStrike" u="none">
                <a:solidFill>
                  <a:schemeClr val="dk1"/>
                </a:solidFill>
                <a:uFillTx/>
                <a:latin typeface="Calibri"/>
              </a:rPr>
              <a:t>Léčba GDM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Diabetická dieta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Pravidelná přiměřená pohybová aktivita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Pouhá úprava životního stylu může až u 90 % žen stačit k docílení výborné kompenzace GDM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Léčba GDM vede ke snížení rizika těhotenských a perinatálních komplikací.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cs-CZ" sz="4400" strike="noStrike" u="none">
                <a:solidFill>
                  <a:schemeClr val="dk1"/>
                </a:solidFill>
                <a:uFillTx/>
                <a:latin typeface="Calibri"/>
              </a:rPr>
              <a:t>Farmakoterapie</a:t>
            </a: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Metformin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 je bezpečnou léčbou GDM.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Léčba se zahajuje dávkou 500 mg večer, kterou lze po několika dnech podle odpovědi zvýšit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U více než 40% léčených žen bývá nutné přidání 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inzulinu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Při nutnosti přidání inzulinu je vhodné v léčbě metforminem pokračovat, neboť může snížit potřebu dávek inzulinu až o třetinu.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cs-CZ" sz="4400" strike="noStrike" u="none">
                <a:solidFill>
                  <a:schemeClr val="dk1"/>
                </a:solidFill>
                <a:uFillTx/>
                <a:latin typeface="Calibri"/>
              </a:rPr>
              <a:t>Inzulin</a:t>
            </a: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humánní inzulin nebo analoga inzulinu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Režimy léčby inzulinem jsou individuální podle potřeby konkrétní pacientky (jedna a více dávek krátkodobého prandiálního inzulinu, samostatné podání bazálního inzulinu, intenzifikovaný inzulinový režim ..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Po porodu je léčba inzulinem ukončena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cs-CZ" sz="4400" strike="noStrike" u="none">
                <a:solidFill>
                  <a:schemeClr val="dk1"/>
                </a:solidFill>
                <a:uFillTx/>
                <a:latin typeface="Calibri"/>
              </a:rPr>
              <a:t>Cíle léčby GDM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lnSpcReduction="9999"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fyziologické hladiny glykémií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optimální hmotnostní přírůstky matky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fyziologický růst plodu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</a:pP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Cílové glykémie při léčbě GDM :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Glykémie nalačno &lt; 5,3 mmol/l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Glykémie 1 hodinu po jídle &lt; 7,8 mmol/l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Glykémie 2 hodiny po jídle &lt; 6,7 mmol/l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Pravidelné diabetologické kontroly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měření krevního tlaku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měření tělesné hmotnosti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vyšetření přítomnosti otoků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zhodnocení přírůstků tělesné hmotnosti těhotné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provedení rozboru glykemických profilů a jídelníčku (kontrola deníčku glykémii, event. stažení dat z glukometru)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cs-CZ" sz="4400" strike="noStrike" u="none">
                <a:solidFill>
                  <a:schemeClr val="dk1"/>
                </a:solidFill>
                <a:uFillTx/>
                <a:latin typeface="Calibri"/>
              </a:rPr>
              <a:t>Sledování po porodu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2500" lnSpcReduction="9999"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racionální strava, zejména s ohledem na potřebu kojení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Vhodná je pravidelná fyzická aktivita (5x týdně 30-45 min, stačí rychlá chůze)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Pro vysoké riziko manifestace DM v dalším průběhu života (30-60%) má být každá žena s anamnézou GDM dispenzarizována praktickým lékařem nebo diabetologem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Nejvyšší pravděpodobnost manifestace DM je prvních pět let po porodu.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it-IT" sz="3200" strike="noStrike" u="none">
                <a:solidFill>
                  <a:schemeClr val="dk1"/>
                </a:solidFill>
                <a:uFillTx/>
                <a:latin typeface="Calibri"/>
              </a:rPr>
              <a:t>Prediktory pro manifestaci trvalého DM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052640"/>
            <a:ext cx="8229240" cy="5904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GDM s vyšší glykémií nalačno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s potřebou inzulinoterapie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vyšší BMI před i během těhotenství 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pozitivní rodinná anamnéza pro DM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riziko manifestaci DM 2. typu, méně často DM 1. typu.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Kojení snižuje riziko následného rozvoje DM 2. typu u matky i dítěte. 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Za 3-6 měsíců po porodu je indikováno provedení kontrolního oGTT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V případě plného kojení je test odložit do doby </a:t>
            </a:r>
            <a:r>
              <a:rPr b="0" lang="cs-CZ" sz="2400" strike="noStrike" u="none">
                <a:solidFill>
                  <a:schemeClr val="dk1"/>
                </a:solidFill>
                <a:uFillTx/>
                <a:latin typeface="Wingdings"/>
              </a:rPr>
              <a:t></a:t>
            </a: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 bez kojení bezprostředně před a během testu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GDM v anamnéze řadíme do stavů rizikových z hlediska rozvoje diabetu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2400" strike="noStrike" u="none">
                <a:solidFill>
                  <a:schemeClr val="dk1"/>
                </a:solidFill>
                <a:uFillTx/>
                <a:latin typeface="Calibri"/>
              </a:rPr>
              <a:t>screening DM 1x za rok(glykemie, HbA1c nebo OGTT</a:t>
            </a: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endParaRPr b="0" lang="cs-CZ" sz="2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cs-CZ" sz="4400" strike="noStrike" u="none">
                <a:solidFill>
                  <a:schemeClr val="dk1"/>
                </a:solidFill>
                <a:uFillTx/>
                <a:latin typeface="Calibri"/>
              </a:rPr>
              <a:t>Gestační diabetes mellitus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nově definován jako diabetes zachycený ve II. až III. trimestru těhotenství u žen, u kterých nebyl přítomen zjevný diabetes před těhotenstvím (ADA 2017)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cs-CZ" sz="4400" strike="noStrike" u="none">
                <a:solidFill>
                  <a:schemeClr val="dk1"/>
                </a:solidFill>
                <a:uFillTx/>
                <a:latin typeface="Calibri"/>
              </a:rPr>
              <a:t>Screening GDM v těhotenství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lnSpcReduction="9999"/>
          </a:bodyPr>
          <a:p>
            <a:pPr indent="0" defTabSz="914400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1" lang="cs-CZ" sz="2800" strike="noStrike" u="none">
                <a:solidFill>
                  <a:schemeClr val="dk1"/>
                </a:solidFill>
                <a:uFillTx/>
                <a:latin typeface="Calibri"/>
              </a:rPr>
              <a:t>dvoufázový: 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2800" strike="noStrike" u="none">
                <a:solidFill>
                  <a:srgbClr val="ff0000"/>
                </a:solidFill>
                <a:uFillTx/>
                <a:latin typeface="Calibri"/>
              </a:rPr>
              <a:t>I. fáze: do 14. týdne 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ff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2800" strike="noStrike" u="none">
                <a:solidFill>
                  <a:srgbClr val="ff0000"/>
                </a:solidFill>
                <a:uFillTx/>
                <a:latin typeface="Calibri"/>
              </a:rPr>
              <a:t>II. fáze: ve 24. – 28. týdnu - </a:t>
            </a: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indikován u všech těhotných s výjimkou žen s již známou pre gestačně vzniklou poruchou metabolizmu glukózy 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 </a:t>
            </a: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organizován gynekologem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prováděn v certifikované laboratoři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2800" strike="noStrike" u="none">
                <a:solidFill>
                  <a:schemeClr val="dk1"/>
                </a:solidFill>
                <a:uFillTx/>
                <a:latin typeface="Calibri"/>
              </a:rPr>
              <a:t>vyšetření glykémie nalačno z žilní krve a 75 g orálního glukózového tolerančního testu (dále také oGTT)</a:t>
            </a:r>
            <a:endParaRPr b="0" lang="cs-CZ" sz="2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cs-CZ" sz="4400" strike="noStrike" u="none">
                <a:solidFill>
                  <a:schemeClr val="dk1"/>
                </a:solidFill>
                <a:uFillTx/>
                <a:latin typeface="Calibri"/>
              </a:rPr>
              <a:t>Screening GDM v těhotenství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70000" lnSpcReduction="19999"/>
          </a:bodyPr>
          <a:p>
            <a:pPr marL="571680" indent="-5716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romanUcPeriod"/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fáze screeningu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Indikace: všechny těhotné ženy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Termín: do 14. týdne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Metoda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: glykémie nalačno z žilní krve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Diagnostický postup: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Glykémie nalačno &lt; 5,1 mmol/l glykémii-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Wingdings"/>
              </a:rPr>
              <a:t>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 není třeba opakovat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Glykémie nalačno ≥ 5,1 mmol/l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Wingdings"/>
              </a:rPr>
              <a:t>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 glykémii nalačno je nutné opakovat co nejdříve, ale ne ve stejný den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Glykémie nalačno ≥ 5,1 mmol/l a opakovaná glykémie &lt; 5,1 mmol/l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Wingdings"/>
              </a:rPr>
              <a:t>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doporučeno provedení 75 g oGTT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11640" y="33264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Screening GDM v těhotenství</a:t>
            </a:r>
            <a:br>
              <a:rPr sz="3200"/>
            </a:b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I.fáze screeningu</a:t>
            </a:r>
            <a:br>
              <a:rPr sz="3200"/>
            </a:b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Hodnocení výsledků a další postup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Glykémie nalačno &lt; 5,1 mmol/l v normě žena podstoupí II. fázi screeningu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Glykémie nalačno opakovaně 5,1 – 6,9 mmol/l = GDM žena je odeslána na diabetologii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Glykémie nalačno opakovaně ≥ 7,0 mmol/l = zjevný DM žena je odeslána na diabetologii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cs-CZ" sz="4400" strike="noStrike" u="none">
                <a:solidFill>
                  <a:schemeClr val="dk1"/>
                </a:solidFill>
                <a:uFillTx/>
                <a:latin typeface="Calibri"/>
              </a:rPr>
              <a:t>Screening GDM v těhotenství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ff0000"/>
              </a:buClr>
              <a:buFont typeface="Arial"/>
              <a:buChar char="•"/>
            </a:pPr>
            <a:r>
              <a:rPr b="1" lang="cs-CZ" sz="3200" strike="noStrike" u="none">
                <a:solidFill>
                  <a:srgbClr val="ff0000"/>
                </a:solidFill>
                <a:uFillTx/>
                <a:latin typeface="Calibri"/>
              </a:rPr>
              <a:t>II. fáze screeningu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Indikace: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všechny těhotné ženy s negativním výsledkem v I. fázi screeningu (i ženy, které I. fázi screeningu z nějakého důvodu nepodstoupily)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Termín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: ve 24. – 28. týdnu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Metoda: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tříbodový 75 g oGTT, a to vždy za standardních podmínek: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92500" lnSpcReduction="19999"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cs-CZ" sz="4400" strike="noStrike" u="none">
                <a:solidFill>
                  <a:schemeClr val="dk1"/>
                </a:solidFill>
                <a:uFillTx/>
                <a:latin typeface="Calibri"/>
              </a:rPr>
              <a:t>Screening GDM v těhotenství</a:t>
            </a:r>
            <a:br>
              <a:rPr sz="4400"/>
            </a:br>
            <a:r>
              <a:rPr b="1" lang="cs-CZ" sz="4400" strike="noStrike" u="none">
                <a:solidFill>
                  <a:srgbClr val="ff0000"/>
                </a:solidFill>
                <a:uFillTx/>
                <a:latin typeface="Calibri"/>
              </a:rPr>
              <a:t>II. fáze</a:t>
            </a:r>
            <a:endParaRPr b="0" lang="cs-CZ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uFillTx/>
                <a:latin typeface="Calibri"/>
              </a:rPr>
              <a:t>test se provádí v ranních hodinách po minimálně 8 hodinovém lačnění (těhotná žena smí pít pouze čistou vodu) </a:t>
            </a:r>
            <a:endParaRPr b="0" lang="cs-CZ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uFillTx/>
                <a:latin typeface="Calibri"/>
              </a:rPr>
              <a:t>těhotná má být poučena, aby 3 dny před testem měla své obvyklé stravovací návyky (neomezovala příjem sacharidů) a den před testem vyloučila zvýšenou fyzickou námahu </a:t>
            </a:r>
            <a:endParaRPr b="0" lang="cs-CZ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uFillTx/>
                <a:latin typeface="Calibri"/>
              </a:rPr>
              <a:t>všechny odběry musí být provedeny ze žíly, nelze použít kapilární krev z prstu - jednotlivé glykémie musí být stanoveny standardní metodou:  ze standardní zkumavky nejpozději do 30 minut od odběru </a:t>
            </a:r>
            <a:endParaRPr b="0" lang="cs-CZ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uFillTx/>
                <a:latin typeface="Calibri"/>
              </a:rPr>
              <a:t>po celou dobu testu zůstává vyšetřovaná žena ve fyzickém klidu v laboratoři, před testem a během testu nesmí kouřit </a:t>
            </a:r>
            <a:endParaRPr b="0" lang="cs-CZ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uFillTx/>
                <a:latin typeface="Calibri"/>
              </a:rPr>
              <a:t>pravidelné dávky léků s anti-inzulinovým efektem (zejména hydrokortizon, thyroxin, betasympatikomimetika, progesteron) lze užít v den testu až po jeho dokončení </a:t>
            </a:r>
            <a:endParaRPr b="0" lang="cs-CZ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b="0" lang="cs-CZ" sz="1800" strike="noStrike" u="none">
                <a:solidFill>
                  <a:schemeClr val="dk1"/>
                </a:solidFill>
                <a:uFillTx/>
                <a:latin typeface="Calibri"/>
              </a:rPr>
              <a:t>důvodem k odložení testu je akutní onemocnění např. viróza, hyperemesis gravidarum apod. </a:t>
            </a:r>
            <a:endParaRPr b="0" lang="cs-CZ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1" lang="cs-CZ" sz="3100" strike="noStrike" u="none">
                <a:solidFill>
                  <a:schemeClr val="dk1"/>
                </a:solidFill>
                <a:uFillTx/>
                <a:latin typeface="Calibri"/>
              </a:rPr>
              <a:t>Diagnostický postup</a:t>
            </a:r>
            <a:r>
              <a:rPr b="0" lang="cs-CZ" sz="3100" strike="noStrike" u="none">
                <a:solidFill>
                  <a:schemeClr val="dk1"/>
                </a:solidFill>
                <a:uFillTx/>
                <a:latin typeface="Calibri"/>
              </a:rPr>
              <a:t>-nejprve je stanovena glykémie nalačno a postup dle výsledku</a:t>
            </a:r>
            <a:endParaRPr b="0" lang="cs-CZ" sz="31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85000" lnSpcReduction="9999"/>
          </a:bodyPr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Glykémie nalačno &lt; 5,1 mmol/l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Wingdings"/>
              </a:rPr>
              <a:t>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 žena podstupuje 75 g oGTT: vypije roztok 75 g glukózy rozpuštěný ve 300 ml vody během 3 - 5 minut, další vzorek krve se odebírá v 60. a 120. minutě po zátěži glukózou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Glykémie nalačno ≥ 5,1 mmol/l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Wingdings"/>
              </a:rPr>
              <a:t>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 glykémii nalačno je nutné opakovat co nejdříve, ale ne ve stejný den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Glykémie nalačno ≥ 5,1 mmol/l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a opakovaná glykémie nalačno </a:t>
            </a: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&lt; 5,1 mmol/l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Wingdings"/>
              </a:rPr>
              <a:t>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 žena podstupuje 75 g oGTT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marL="343080" indent="-343080" defTabSz="914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1" lang="cs-CZ" sz="3200" strike="noStrike" u="none">
                <a:solidFill>
                  <a:schemeClr val="dk1"/>
                </a:solidFill>
                <a:uFillTx/>
                <a:latin typeface="Calibri"/>
              </a:rPr>
              <a:t>Glykémie nalačno ≥ 5,1 mmol/l </a:t>
            </a:r>
            <a:r>
              <a:rPr b="0" lang="cs-CZ" sz="3200" strike="noStrike" u="none">
                <a:solidFill>
                  <a:schemeClr val="dk1"/>
                </a:solidFill>
                <a:uFillTx/>
                <a:latin typeface="Calibri"/>
              </a:rPr>
              <a:t>a opakovaná glykémie nalačno ≥ 5,1 mmol/l = GDM, žena nepodstupuje oGTT </a:t>
            </a:r>
            <a:endParaRPr b="0" lang="cs-CZ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Motiv systému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Motiv systému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Motiv systému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tiv systému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Motiv systému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Motiv systému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Motiv systému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Motiv systému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Motiv systému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Motiv systému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Motiv systému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</TotalTime>
  <Application>LibreOffice/24.8.5.2$Windows_X86_64 LibreOffice_project/fddf2685c70b461e7832239a0162a77216259f22</Application>
  <AppVersion>15.0000</AppVersion>
  <Words>1634</Words>
  <Paragraphs>164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2024-04-17T20:11:39Z</dcterms:created>
  <dc:creator>Ingrid Rýznarová</dc:creator>
  <dc:description/>
  <dc:language>cs-CZ</dc:language>
  <cp:lastModifiedBy>Ingrid Rýznarová</cp:lastModifiedBy>
  <dcterms:modified xsi:type="dcterms:W3CDTF">2024-04-17T21:22:32Z</dcterms:modified>
  <cp:revision>8</cp:revision>
  <dc:subject/>
  <dc:title>Gestační diabetes mellitus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Předvádění na obrazovce (4:3)</vt:lpwstr>
  </property>
  <property fmtid="{D5CDD505-2E9C-101B-9397-08002B2CF9AE}" pid="3" name="Slides">
    <vt:i4>28</vt:i4>
  </property>
</Properties>
</file>