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8" r:id="rId4"/>
    <p:sldId id="264" r:id="rId5"/>
    <p:sldId id="257" r:id="rId6"/>
    <p:sldId id="263" r:id="rId7"/>
    <p:sldId id="260" r:id="rId8"/>
    <p:sldId id="259" r:id="rId9"/>
    <p:sldId id="261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02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23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70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6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81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34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33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55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3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89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3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CDCCD-C1DF-431A-AC36-409D4B2637D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A8B52-7AEA-4DC4-9EAC-E38E8A232D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38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43840"/>
            <a:ext cx="9144000" cy="1065415"/>
          </a:xfrm>
        </p:spPr>
        <p:txBody>
          <a:bodyPr>
            <a:noAutofit/>
          </a:bodyPr>
          <a:lstStyle/>
          <a:p>
            <a:pPr lvl="0"/>
            <a:r>
              <a:rPr lang="cs-CZ" sz="4800" b="1" dirty="0"/>
              <a:t>4. Kázeň a školní řád.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756366"/>
            <a:ext cx="9144000" cy="86214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Školní pedagogika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344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/>
              <a:t>Použitá a doporučená literatura: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BENDL, S. Kázeň a nekázeň. In. PRŮCHA, J. </a:t>
            </a:r>
            <a:r>
              <a:rPr lang="cs-CZ" i="1" dirty="0"/>
              <a:t>Pedagogická encyklopedie</a:t>
            </a:r>
            <a:r>
              <a:rPr lang="cs-CZ" dirty="0"/>
              <a:t>. Praha: Portál, 2009. 1. vydání. s. 211–216. ISBN 978-80-7367-546-2.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06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78674"/>
            <a:ext cx="9144000" cy="949235"/>
          </a:xfrm>
        </p:spPr>
        <p:txBody>
          <a:bodyPr>
            <a:normAutofit/>
          </a:bodyPr>
          <a:lstStyle/>
          <a:p>
            <a:pPr lvl="0"/>
            <a:r>
              <a:rPr lang="cs-CZ" sz="4800" b="1" dirty="0"/>
              <a:t>Postavení školy v životě žáka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2595" y="1494264"/>
            <a:ext cx="11452303" cy="5063290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 algn="l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Žáka na 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škole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„prožije“ ve škole cca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 ročně.</a:t>
            </a:r>
          </a:p>
          <a:p>
            <a:pPr algn="l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 celou dobu cca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9 000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 celkem během školní docházky.</a:t>
            </a:r>
          </a:p>
          <a:p>
            <a:pPr algn="l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 na 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střední škole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„prožije“ ve škole cca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4 000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hod.</a:t>
            </a:r>
          </a:p>
          <a:p>
            <a:pPr algn="l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        </a:t>
            </a:r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život ?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96CEB32-B6BD-49C7-BE85-8AA9947BE195}"/>
              </a:ext>
            </a:extLst>
          </p:cNvPr>
          <p:cNvSpPr/>
          <p:nvPr/>
        </p:nvSpPr>
        <p:spPr>
          <a:xfrm>
            <a:off x="5006898" y="54522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81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235132"/>
            <a:ext cx="10903132" cy="853439"/>
          </a:xfrm>
        </p:spPr>
        <p:txBody>
          <a:bodyPr>
            <a:normAutofit/>
          </a:bodyPr>
          <a:lstStyle/>
          <a:p>
            <a:r>
              <a:rPr lang="cs-CZ" sz="5400" b="1" dirty="0"/>
              <a:t>Vymezení pojmu: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088571"/>
            <a:ext cx="10972800" cy="6644641"/>
          </a:xfrm>
        </p:spPr>
        <p:txBody>
          <a:bodyPr>
            <a:noAutofit/>
          </a:bodyPr>
          <a:lstStyle/>
          <a:p>
            <a:r>
              <a:rPr lang="cs-CZ" sz="2800" dirty="0"/>
              <a:t>Kázeň je </a:t>
            </a:r>
            <a:r>
              <a:rPr lang="cs-CZ" sz="2800" i="1" dirty="0"/>
              <a:t>„vědomé, přesné plnění zadané sociální role, stanovených úkolů, určených činností, spojené s respektováním autority. V pedagogickém kontextu je kázeň chápána různými způsoby, např. jako jeden z cílů výchovy (autoritativní a direktivní pedagogické směry); jako prostředek k realizaci vzdělávání (tradiční školy); jako riskantní až nepřijatelný prostředek, ničící spontaneitu, tvořivost, individualitu žáka (směry vycházející z hnutí Nové výchovy, </a:t>
            </a:r>
            <a:r>
              <a:rPr lang="cs-CZ" sz="2800" i="1" dirty="0" err="1"/>
              <a:t>antiautoritativní</a:t>
            </a:r>
            <a:r>
              <a:rPr lang="cs-CZ" sz="2800" i="1" dirty="0"/>
              <a:t> směry). Praktické otázky kázně ve vyučování řeší různé tzv. strategie řízení třídy neboli managementu třídy, které zkoumají v rámci různých psychologických paradigmat metody prevence řešení případů nežádoucího (neukázněného) chování ve škole.“</a:t>
            </a:r>
            <a:endParaRPr lang="cs-CZ" sz="2800" dirty="0"/>
          </a:p>
          <a:p>
            <a:r>
              <a:rPr lang="cs-CZ" sz="2000" dirty="0"/>
              <a:t>				</a:t>
            </a:r>
          </a:p>
          <a:p>
            <a:endParaRPr lang="cs-CZ" sz="2000" dirty="0"/>
          </a:p>
          <a:p>
            <a:r>
              <a:rPr lang="cs-CZ" sz="2000" dirty="0"/>
              <a:t>				Pedagogický slovník (Průcha, Walterová, Mareš, 2013, s. 124)</a:t>
            </a:r>
          </a:p>
        </p:txBody>
      </p:sp>
    </p:spTree>
    <p:extLst>
      <p:ext uri="{BB962C8B-B14F-4D97-AF65-F5344CB8AC3E}">
        <p14:creationId xmlns:p14="http://schemas.microsoft.com/office/powerpoint/2010/main" val="1010931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 fontScale="90000"/>
          </a:bodyPr>
          <a:lstStyle/>
          <a:p>
            <a:r>
              <a:rPr lang="cs-CZ" sz="5400" b="1" dirty="0"/>
              <a:t>Podle úrovně osvojení norem rozlišujeme: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 err="1">
                <a:solidFill>
                  <a:srgbClr val="FF0000"/>
                </a:solidFill>
              </a:rPr>
              <a:t>internalizované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normy (zvnitřnělé), které představují součást osobnosti (příkladem mohou být sexuální deviace, kdy po určitém skutku máme výčitky svědomí, případně při krádeži apod.)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FF0000"/>
                </a:solidFill>
              </a:rPr>
              <a:t>akceptované</a:t>
            </a:r>
            <a:r>
              <a:rPr lang="cs-CZ" sz="3200" dirty="0"/>
              <a:t> normy – jedná se o normy, které jsou dodržované pod hrozbou konkrétní sankce, jako např. nedodržování dopravních předpisů apod.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FF0000"/>
                </a:solidFill>
              </a:rPr>
              <a:t>ignorované</a:t>
            </a:r>
            <a:r>
              <a:rPr lang="cs-CZ" sz="3200" dirty="0"/>
              <a:t> normy – sem spadá např. deviantní chování, krádeže, vandalství apod.</a:t>
            </a:r>
          </a:p>
        </p:txBody>
      </p:sp>
    </p:spTree>
    <p:extLst>
      <p:ext uri="{BB962C8B-B14F-4D97-AF65-F5344CB8AC3E}">
        <p14:creationId xmlns:p14="http://schemas.microsoft.com/office/powerpoint/2010/main" val="223173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dirty="0"/>
              <a:t>V praxi rozeznáváme kázeň: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u="sng" dirty="0"/>
              <a:t>uvědomělou</a:t>
            </a:r>
            <a:r>
              <a:rPr lang="cs-CZ" sz="4000" dirty="0"/>
              <a:t> </a:t>
            </a:r>
          </a:p>
          <a:p>
            <a:r>
              <a:rPr lang="cs-CZ" sz="4000" dirty="0"/>
              <a:t>(jedinec přijímá vědomě stanovené normy, ztotožňuje se s nimi, přičemž daný proces zvnitřnění označujeme jako interiorizace)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u="sng" dirty="0"/>
              <a:t>neuvědomělou</a:t>
            </a:r>
            <a:r>
              <a:rPr lang="cs-CZ" sz="4000" dirty="0"/>
              <a:t> </a:t>
            </a:r>
          </a:p>
          <a:p>
            <a:r>
              <a:rPr lang="cs-CZ" sz="4000" dirty="0"/>
              <a:t>(jedná se o vynucenou kázeň, kdy jedinec ví, že na základě porušení může dojít k sankci, trestu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27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949"/>
          </a:xfrm>
        </p:spPr>
        <p:txBody>
          <a:bodyPr>
            <a:normAutofit fontScale="90000"/>
          </a:bodyPr>
          <a:lstStyle/>
          <a:p>
            <a:r>
              <a:rPr lang="cs-CZ" sz="5400" b="1" dirty="0"/>
              <a:t>Funkce kázně (obecně)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469" y="1837509"/>
            <a:ext cx="11504022" cy="4713922"/>
          </a:xfrm>
        </p:spPr>
        <p:txBody>
          <a:bodyPr>
            <a:normAutofit/>
          </a:bodyPr>
          <a:lstStyle/>
          <a:p>
            <a:pPr lvl="0"/>
            <a:r>
              <a:rPr lang="cs-CZ" u="sng" dirty="0"/>
              <a:t>orientační</a:t>
            </a:r>
            <a:r>
              <a:rPr lang="cs-CZ" dirty="0"/>
              <a:t> (tzn., že jedinec ví, jak se má chovat a jednat a co může očekávat od ostatních jedinců) Př. návštěva kostele nebo při fotbalového zápasu</a:t>
            </a:r>
          </a:p>
          <a:p>
            <a:pPr lvl="0"/>
            <a:r>
              <a:rPr lang="cs-CZ" u="sng" dirty="0"/>
              <a:t>ochrannou </a:t>
            </a:r>
            <a:r>
              <a:rPr lang="cs-CZ" dirty="0"/>
              <a:t>(tzn. v souvislosti se zákony, legislativními normami, předpisy, pokyny apod., přičemž se jedinec cítí bezpečněji).</a:t>
            </a:r>
          </a:p>
          <a:p>
            <a:pPr lvl="0"/>
            <a:r>
              <a:rPr lang="cs-CZ" u="sng" dirty="0"/>
              <a:t>existenční</a:t>
            </a:r>
            <a:r>
              <a:rPr lang="cs-CZ" dirty="0"/>
              <a:t> (</a:t>
            </a:r>
            <a:r>
              <a:rPr lang="cs-CZ" dirty="0" err="1"/>
              <a:t>sociotvornou</a:t>
            </a:r>
            <a:r>
              <a:rPr lang="cs-CZ" dirty="0"/>
              <a:t>) tzn. umožnění jedinci „přežít“. Každá společnost funguje na základě dodržování kázně. Př. dopravních předpisů.</a:t>
            </a:r>
          </a:p>
          <a:p>
            <a:pPr lvl="0"/>
            <a:r>
              <a:rPr lang="cs-CZ" u="sng" dirty="0"/>
              <a:t>výkonová</a:t>
            </a:r>
            <a:r>
              <a:rPr lang="cs-CZ" dirty="0"/>
              <a:t> (tzn., že kázeň zvyšuje výkon a s tím i související efektivitu).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školním prostředí se jedná o: pocit bezpečí a klid pro práci.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40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Funkce kázně </a:t>
            </a:r>
            <a:r>
              <a:rPr lang="cs-CZ" sz="3200" b="1" dirty="0"/>
              <a:t>(Bendl,2009, s. 213)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515291"/>
            <a:ext cx="10972800" cy="4876799"/>
          </a:xfrm>
        </p:spPr>
        <p:txBody>
          <a:bodyPr>
            <a:normAutofit lnSpcReduction="10000"/>
          </a:bodyPr>
          <a:lstStyle/>
          <a:p>
            <a:pPr algn="l"/>
            <a:endParaRPr lang="cs-CZ" sz="3600" dirty="0"/>
          </a:p>
          <a:p>
            <a:pPr algn="l"/>
            <a:r>
              <a:rPr lang="cs-CZ" sz="3600" dirty="0"/>
              <a:t>Jedná se o:</a:t>
            </a:r>
          </a:p>
          <a:p>
            <a:pPr algn="l"/>
            <a:endParaRPr lang="cs-CZ" sz="3600" dirty="0"/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cs-CZ" sz="2800" dirty="0"/>
              <a:t>orientační (kázeňské normy ukazují, co je dobré, správné, hodnotné)</a:t>
            </a:r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cs-CZ" sz="2800" dirty="0"/>
              <a:t>bezpečnostní (ochrana před násilím ze strany spolužák)</a:t>
            </a:r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cs-CZ" sz="2800" dirty="0"/>
              <a:t>výkonová (zvyšování účinnosti školní práce)</a:t>
            </a:r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cs-CZ" sz="2800" dirty="0"/>
              <a:t>hygienická (ochrana před škodlivými vlivy, včetně drog)</a:t>
            </a:r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cs-CZ" sz="2800" dirty="0"/>
              <a:t>ekonomická (ochrana před vandalismem, krádežemi)</a:t>
            </a:r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cs-CZ" sz="2800" dirty="0"/>
              <a:t>prognostická (ochrana před budoucí kriminální dráhou)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9059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Školní kázeň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pPr lvl="0"/>
            <a:r>
              <a:rPr lang="cs-CZ" sz="3200" b="1" dirty="0">
                <a:solidFill>
                  <a:srgbClr val="0070C0"/>
                </a:solidFill>
              </a:rPr>
              <a:t>psaná norma </a:t>
            </a:r>
          </a:p>
          <a:p>
            <a:pPr lvl="0"/>
            <a:r>
              <a:rPr lang="cs-CZ" sz="3200" dirty="0"/>
              <a:t>(školní řád, pravidla chování žáků ve třídě, pravidla při rozličných dalších aktivitách)</a:t>
            </a:r>
          </a:p>
          <a:p>
            <a:pPr lvl="0"/>
            <a:endParaRPr lang="cs-CZ" sz="3200" dirty="0"/>
          </a:p>
          <a:p>
            <a:pPr lvl="0"/>
            <a:r>
              <a:rPr lang="cs-CZ" sz="3200" b="1" dirty="0">
                <a:solidFill>
                  <a:srgbClr val="0070C0"/>
                </a:solidFill>
              </a:rPr>
              <a:t>nepsaná norma</a:t>
            </a:r>
          </a:p>
          <a:p>
            <a:pPr lvl="0"/>
            <a:r>
              <a:rPr lang="cs-CZ" sz="3200" dirty="0"/>
              <a:t>(zde se jedná o slovní pokyny nejen vedení školy, ale hlavně učitelů, případně dalších pedagogických i nepedagogických zaměstnanců školy)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9970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/>
              <a:t>DESATERO BOŽÍCH PŘIKÁZÁNÍ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506583"/>
            <a:ext cx="10972800" cy="5111931"/>
          </a:xfrm>
        </p:spPr>
        <p:txBody>
          <a:bodyPr>
            <a:normAutofit fontScale="77500" lnSpcReduction="20000"/>
          </a:bodyPr>
          <a:lstStyle/>
          <a:p>
            <a:pPr lvl="0"/>
            <a:endParaRPr lang="cs-CZ" sz="3600" dirty="0"/>
          </a:p>
          <a:p>
            <a:pPr lvl="0"/>
            <a:r>
              <a:rPr lang="cs-CZ" sz="3600" dirty="0"/>
              <a:t>V jednoho Boha věřit budeš.</a:t>
            </a:r>
          </a:p>
          <a:p>
            <a:pPr lvl="0"/>
            <a:r>
              <a:rPr lang="cs-CZ" sz="3600" dirty="0"/>
              <a:t>Nevezmeš jména Božího nadarmo.</a:t>
            </a:r>
          </a:p>
          <a:p>
            <a:pPr lvl="0"/>
            <a:r>
              <a:rPr lang="cs-CZ" sz="3600" dirty="0"/>
              <a:t>Pomni, abys den sváteční světil.</a:t>
            </a:r>
          </a:p>
          <a:p>
            <a:pPr lvl="0"/>
            <a:r>
              <a:rPr lang="cs-CZ" sz="3600" dirty="0"/>
              <a:t>Cti otce svého i matku svou, abys dlouho živ byl a dobře ti bylo na zemi.</a:t>
            </a:r>
          </a:p>
          <a:p>
            <a:pPr lvl="0"/>
            <a:r>
              <a:rPr lang="cs-CZ" sz="3600" dirty="0"/>
              <a:t>Nezabiješ.</a:t>
            </a:r>
          </a:p>
          <a:p>
            <a:pPr lvl="0"/>
            <a:r>
              <a:rPr lang="cs-CZ" sz="3600" dirty="0"/>
              <a:t>Nesesmilníš.</a:t>
            </a:r>
          </a:p>
          <a:p>
            <a:pPr lvl="0"/>
            <a:r>
              <a:rPr lang="cs-CZ" sz="3600" dirty="0"/>
              <a:t>Nepokradeš.</a:t>
            </a:r>
          </a:p>
          <a:p>
            <a:pPr lvl="0"/>
            <a:r>
              <a:rPr lang="cs-CZ" sz="3600" dirty="0"/>
              <a:t>Nepromluvíš křivého svědectví proti bližnímu svému.</a:t>
            </a:r>
          </a:p>
          <a:p>
            <a:pPr lvl="0"/>
            <a:r>
              <a:rPr lang="cs-CZ" sz="3600" dirty="0"/>
              <a:t>Nepožádáš manželky bližního svého.</a:t>
            </a:r>
          </a:p>
          <a:p>
            <a:pPr lvl="0"/>
            <a:r>
              <a:rPr lang="cs-CZ" sz="3600" dirty="0"/>
              <a:t>Milovat budeš bližního svého jako sebe samého.</a:t>
            </a:r>
          </a:p>
          <a:p>
            <a:r>
              <a:rPr lang="cs-CZ" sz="30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064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669</Words>
  <Application>Microsoft Office PowerPoint</Application>
  <PresentationFormat>Širokoúhlá obrazovka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4. Kázeň a školní řád.</vt:lpstr>
      <vt:lpstr>Postavení školy v životě žáka</vt:lpstr>
      <vt:lpstr>Vymezení pojmu:</vt:lpstr>
      <vt:lpstr>Podle úrovně osvojení norem rozlišujeme:</vt:lpstr>
      <vt:lpstr>V praxi rozeznáváme kázeň:</vt:lpstr>
      <vt:lpstr>Funkce kázně (obecně)</vt:lpstr>
      <vt:lpstr>Funkce kázně (Bendl,2009, s. 213)</vt:lpstr>
      <vt:lpstr>Školní kázeň</vt:lpstr>
      <vt:lpstr>DESATERO BOŽÍCH PŘIKÁZÁNÍ</vt:lpstr>
      <vt:lpstr>Použitá a doporučená literatura: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výchovného procesu v prostředí školy. Kázeň a školní řád. </dc:title>
  <dc:creator>jan0010</dc:creator>
  <cp:lastModifiedBy>jan0010</cp:lastModifiedBy>
  <cp:revision>16</cp:revision>
  <dcterms:created xsi:type="dcterms:W3CDTF">2018-09-05T11:35:29Z</dcterms:created>
  <dcterms:modified xsi:type="dcterms:W3CDTF">2025-04-10T08:34:41Z</dcterms:modified>
</cp:coreProperties>
</file>