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7" r:id="rId3"/>
    <p:sldId id="258" r:id="rId4"/>
    <p:sldId id="265" r:id="rId5"/>
    <p:sldId id="276" r:id="rId6"/>
    <p:sldId id="273" r:id="rId7"/>
    <p:sldId id="268" r:id="rId8"/>
    <p:sldId id="266" r:id="rId9"/>
    <p:sldId id="267" r:id="rId10"/>
    <p:sldId id="259" r:id="rId11"/>
    <p:sldId id="260" r:id="rId12"/>
    <p:sldId id="275" r:id="rId13"/>
    <p:sldId id="257" r:id="rId14"/>
    <p:sldId id="264" r:id="rId15"/>
    <p:sldId id="269" r:id="rId16"/>
    <p:sldId id="270" r:id="rId17"/>
    <p:sldId id="263" r:id="rId18"/>
    <p:sldId id="272" r:id="rId19"/>
    <p:sldId id="261" r:id="rId20"/>
    <p:sldId id="262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7EAA3-441D-4FB4-B71F-6B6774F2A768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967CB-50C0-4B3F-98E8-D28F19470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218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7FD35E-35B3-4069-A54F-308D0C50851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999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02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58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02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33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45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8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13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28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18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70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85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FBBC-057A-4C46-88C2-2D35970F738E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9AD23-90B7-4F38-A455-DF28986E5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25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78674"/>
            <a:ext cx="9144000" cy="949235"/>
          </a:xfrm>
        </p:spPr>
        <p:txBody>
          <a:bodyPr>
            <a:normAutofit/>
          </a:bodyPr>
          <a:lstStyle/>
          <a:p>
            <a:pPr lvl="0"/>
            <a:r>
              <a:rPr lang="cs-CZ" sz="4800" b="1" dirty="0"/>
              <a:t>9. Klima školy a klima třídy.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677988"/>
            <a:ext cx="9144000" cy="879565"/>
          </a:xfrm>
        </p:spPr>
        <p:txBody>
          <a:bodyPr/>
          <a:lstStyle/>
          <a:p>
            <a:r>
              <a:rPr lang="cs-CZ" dirty="0"/>
              <a:t>Školní pedagogika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446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05098"/>
            <a:ext cx="9144000" cy="888274"/>
          </a:xfrm>
        </p:spPr>
        <p:txBody>
          <a:bodyPr>
            <a:normAutofit fontScale="90000"/>
          </a:bodyPr>
          <a:lstStyle/>
          <a:p>
            <a:r>
              <a:rPr lang="cs-CZ" dirty="0"/>
              <a:t>kultura školy  </a:t>
            </a:r>
            <a:r>
              <a:rPr lang="cs-CZ" dirty="0">
                <a:solidFill>
                  <a:srgbClr val="FF0000"/>
                </a:solidFill>
              </a:rPr>
              <a:t>x</a:t>
            </a:r>
            <a:r>
              <a:rPr lang="cs-CZ" dirty="0"/>
              <a:t>  klima školy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5360" y="2037806"/>
            <a:ext cx="10389326" cy="4214948"/>
          </a:xfrm>
        </p:spPr>
        <p:txBody>
          <a:bodyPr/>
          <a:lstStyle/>
          <a:p>
            <a:pPr algn="l"/>
            <a:endParaRPr lang="cs-CZ" dirty="0"/>
          </a:p>
          <a:p>
            <a:pPr algn="l"/>
            <a:endParaRPr lang="cs-CZ" dirty="0"/>
          </a:p>
          <a:p>
            <a:pPr algn="l"/>
            <a:r>
              <a:rPr lang="cs-CZ" dirty="0"/>
              <a:t>kultura školy                                                                                     kultura školy</a:t>
            </a:r>
          </a:p>
          <a:p>
            <a:endParaRPr lang="cs-CZ" dirty="0"/>
          </a:p>
        </p:txBody>
      </p:sp>
      <p:sp>
        <p:nvSpPr>
          <p:cNvPr id="5" name="Rovnoramenný trojúhelník 4"/>
          <p:cNvSpPr/>
          <p:nvPr/>
        </p:nvSpPr>
        <p:spPr>
          <a:xfrm>
            <a:off x="4258491" y="2595154"/>
            <a:ext cx="2699657" cy="1672045"/>
          </a:xfrm>
          <a:prstGeom prst="triangle">
            <a:avLst>
              <a:gd name="adj" fmla="val 45074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ln>
                  <a:solidFill>
                    <a:schemeClr val="bg1"/>
                  </a:solidFill>
                </a:ln>
              </a:rPr>
              <a:t>škola</a:t>
            </a:r>
          </a:p>
        </p:txBody>
      </p:sp>
      <p:sp>
        <p:nvSpPr>
          <p:cNvPr id="6" name="Obdélník 5"/>
          <p:cNvSpPr/>
          <p:nvPr/>
        </p:nvSpPr>
        <p:spPr>
          <a:xfrm>
            <a:off x="4441371" y="4397828"/>
            <a:ext cx="2333898" cy="1219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klima školy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2499360" y="3516087"/>
            <a:ext cx="992777" cy="4724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0800000">
            <a:off x="7605849" y="34311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137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45689"/>
            <a:ext cx="9144000" cy="88094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kultura školy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3509" y="1405054"/>
            <a:ext cx="11486605" cy="5241073"/>
          </a:xfrm>
        </p:spPr>
        <p:txBody>
          <a:bodyPr>
            <a:normAutofit/>
          </a:bodyPr>
          <a:lstStyle/>
          <a:p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„1. hodnoty a normy, které se promítají do vize školy, tradují se v symbolech, rituálech ceremoniích školního života; </a:t>
            </a:r>
          </a:p>
          <a:p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hodnoty a normy se promítají do koncepce školy, stylu vedení a řízení školy, do projevů chování žáků, učitelů a dalších pracovníků školy; </a:t>
            </a:r>
          </a:p>
          <a:p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ovlivňují vztahy školy k jejímu okolí, k sociálním partnerům a rodičům.“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r"/>
            <a:r>
              <a:rPr lang="cs-CZ" sz="2200" dirty="0"/>
              <a:t>Pedagogický slovník (Průcha, Mareš, Walterová, 2013)</a:t>
            </a:r>
          </a:p>
        </p:txBody>
      </p:sp>
    </p:spTree>
    <p:extLst>
      <p:ext uri="{BB962C8B-B14F-4D97-AF65-F5344CB8AC3E}">
        <p14:creationId xmlns:p14="http://schemas.microsoft.com/office/powerpoint/2010/main" val="2500209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9F0CA-191D-477D-B703-F8617BD72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1" y="442913"/>
            <a:ext cx="11358562" cy="906385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Příklad: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3314DF-9B1B-44AC-B676-E92FFE831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1349299"/>
            <a:ext cx="11745021" cy="5294390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symboly (logo školy - např. na tričkách, propagačních předmětech, školní uniformy apod.),</a:t>
            </a:r>
          </a:p>
          <a:p>
            <a:pPr marL="342900" lvl="0" indent="-342900" algn="just">
              <a:lnSpc>
                <a:spcPct val="130000"/>
              </a:lnSpc>
              <a:buFont typeface="Times New Roman" panose="02020603050405020304" pitchFamily="18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rituály (např. ceremoniály, např. ukončení školního roku, vyřazování maturantů, přijímání nováčků apod.),</a:t>
            </a:r>
          </a:p>
          <a:p>
            <a:pPr marL="342900" lvl="0" indent="-342900" algn="just">
              <a:lnSpc>
                <a:spcPct val="130000"/>
              </a:lnSpc>
              <a:buFont typeface="Times New Roman" panose="02020603050405020304" pitchFamily="18" charset="0"/>
              <a:buChar char="-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rezentace slavných žáků (absolventů) např. sportovci, umělci, hrdinové školy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od.,</a:t>
            </a:r>
          </a:p>
          <a:p>
            <a:pPr marL="342900" lvl="0" indent="-342900" algn="just">
              <a:lnSpc>
                <a:spcPct val="130000"/>
              </a:lnSpc>
              <a:buFont typeface="Times New Roman" panose="02020603050405020304" pitchFamily="18" charset="0"/>
              <a:buChar char="-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polupráce se zahraničím, výměnné stáže</a:t>
            </a:r>
          </a:p>
          <a:p>
            <a:pPr marL="342900" lvl="0" indent="-342900" algn="just">
              <a:lnSpc>
                <a:spcPct val="130000"/>
              </a:lnSpc>
              <a:buFont typeface="Times New Roman" panose="02020603050405020304" pitchFamily="18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nabídky volnočasových aktivit (např. pěvecký, hudební, dramatický soubor apod.),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upravené prostředí školy (vnější i vnitřní). Konkrétně se jedná např. výzdoba, nástěnky, vitríny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039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13807"/>
            <a:ext cx="9144000" cy="86214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klima třídy</a:t>
            </a:r>
            <a:r>
              <a:rPr lang="cs-CZ" dirty="0"/>
              <a:t> (sociální klima třídy)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763" y="1375955"/>
            <a:ext cx="11415712" cy="5155474"/>
          </a:xfrm>
        </p:spPr>
        <p:txBody>
          <a:bodyPr>
            <a:no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Označuje </a:t>
            </a:r>
            <a:r>
              <a:rPr lang="cs-CZ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„dlouhodobou atmosféru typickou pro danou třídu; tvůrcem klimatu jsou žáci: žáci celé třídy, skupinky žáků v dané třídě, jednotliví žáci, soubor učitelů vyučujících v dané třídě; ovlivněno i sociálním klimatem školy.“</a:t>
            </a: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(Kolář a kol., 2012)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Souhrn všech subjektivních hodnocení a sebehodnocení vnímání, prožitků, emocí a vzájemného působení všech účastníků.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1576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13807"/>
            <a:ext cx="9144000" cy="86214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klima třídy</a:t>
            </a:r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1488" y="1375955"/>
            <a:ext cx="11544300" cy="5155474"/>
          </a:xfrm>
        </p:spPr>
        <p:txBody>
          <a:bodyPr>
            <a:noAutofit/>
          </a:bodyPr>
          <a:lstStyle/>
          <a:p>
            <a:pPr algn="l"/>
            <a:r>
              <a:rPr lang="cs-CZ" sz="2800" b="1" dirty="0">
                <a:latin typeface="+mj-lt"/>
                <a:cs typeface="Times New Roman" panose="02020603050405020304" pitchFamily="18" charset="0"/>
              </a:rPr>
              <a:t>Prostředí třídy </a:t>
            </a:r>
            <a:r>
              <a:rPr lang="cs-CZ" sz="2800" dirty="0">
                <a:latin typeface="+mj-lt"/>
                <a:cs typeface="Times New Roman" panose="02020603050405020304" pitchFamily="18" charset="0"/>
              </a:rPr>
              <a:t>- nejen žáci a učitelé, ale i věci, výzdoba, psychohygiena (ekologie) třídy.</a:t>
            </a:r>
          </a:p>
          <a:p>
            <a:pPr algn="l"/>
            <a:endParaRPr lang="cs-CZ" sz="2800" dirty="0">
              <a:latin typeface="+mj-lt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latin typeface="+mj-lt"/>
                <a:cs typeface="Times New Roman" panose="02020603050405020304" pitchFamily="18" charset="0"/>
              </a:rPr>
              <a:t>Zahrnuje například:</a:t>
            </a:r>
          </a:p>
          <a:p>
            <a:pPr lvl="1" algn="l"/>
            <a:r>
              <a:rPr lang="cs-CZ" sz="2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800" u="sng" dirty="0">
                <a:latin typeface="+mj-lt"/>
                <a:cs typeface="Times New Roman" panose="02020603050405020304" pitchFamily="18" charset="0"/>
              </a:rPr>
              <a:t>architektonické aspekty </a:t>
            </a:r>
            <a:r>
              <a:rPr lang="cs-CZ" sz="2800" dirty="0">
                <a:latin typeface="+mj-lt"/>
                <a:cs typeface="Times New Roman" panose="02020603050405020304" pitchFamily="18" charset="0"/>
              </a:rPr>
              <a:t>(řešení učebny, její vybavení, velikost, rozmístění nábytku, možnosti změny tvaru),</a:t>
            </a:r>
          </a:p>
          <a:p>
            <a:pPr lvl="1" algn="l"/>
            <a:r>
              <a:rPr lang="cs-CZ" sz="2800" u="sng" dirty="0">
                <a:latin typeface="+mj-lt"/>
                <a:cs typeface="Times New Roman" panose="02020603050405020304" pitchFamily="18" charset="0"/>
              </a:rPr>
              <a:t> ergonomické</a:t>
            </a:r>
            <a:r>
              <a:rPr lang="cs-CZ" sz="2800" dirty="0">
                <a:latin typeface="+mj-lt"/>
                <a:cs typeface="Times New Roman" panose="02020603050405020304" pitchFamily="18" charset="0"/>
              </a:rPr>
              <a:t> (uspořádání pracovních míst učitele a žáků, vhodnost nábytku pro soustředěnou práci, rozmístění ovládacích prvků v učebně),</a:t>
            </a:r>
          </a:p>
          <a:p>
            <a:pPr lvl="1" algn="l"/>
            <a:r>
              <a:rPr lang="cs-CZ" sz="2800" u="sng" dirty="0">
                <a:latin typeface="+mj-lt"/>
                <a:cs typeface="Times New Roman" panose="02020603050405020304" pitchFamily="18" charset="0"/>
              </a:rPr>
              <a:t> estetické </a:t>
            </a:r>
            <a:r>
              <a:rPr lang="cs-CZ" sz="280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cs-CZ" sz="2800" b="0" i="0" dirty="0">
                <a:effectLst/>
                <a:latin typeface="+mj-lt"/>
                <a:cs typeface="Times New Roman" panose="02020603050405020304" pitchFamily="18" charset="0"/>
              </a:rPr>
              <a:t>barevnost stěn, barevnost tabule, výzdoba prostoru učebny),</a:t>
            </a:r>
          </a:p>
          <a:p>
            <a:pPr lvl="1" algn="l"/>
            <a:r>
              <a:rPr lang="cs-CZ" sz="2800" u="sng" dirty="0">
                <a:latin typeface="+mj-lt"/>
                <a:cs typeface="Times New Roman" panose="02020603050405020304" pitchFamily="18" charset="0"/>
              </a:rPr>
              <a:t> hygienické</a:t>
            </a:r>
            <a:r>
              <a:rPr lang="cs-CZ" sz="2800" dirty="0">
                <a:latin typeface="+mj-lt"/>
                <a:cs typeface="Times New Roman" panose="02020603050405020304" pitchFamily="18" charset="0"/>
              </a:rPr>
              <a:t> (vytápění, větrání, osvětlení),</a:t>
            </a:r>
          </a:p>
          <a:p>
            <a:pPr lvl="1" algn="l"/>
            <a:r>
              <a:rPr lang="cs-CZ" sz="2800" u="sng" dirty="0">
                <a:latin typeface="+mj-lt"/>
                <a:cs typeface="Times New Roman" panose="02020603050405020304" pitchFamily="18" charset="0"/>
              </a:rPr>
              <a:t> akustické</a:t>
            </a:r>
            <a:r>
              <a:rPr lang="cs-CZ" sz="2800" dirty="0">
                <a:latin typeface="+mj-lt"/>
                <a:cs typeface="Times New Roman" panose="02020603050405020304" pitchFamily="18" charset="0"/>
              </a:rPr>
              <a:t> (úroveň hluku a šumu, odraz zvuku, akustika učebny).</a:t>
            </a: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186124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13807"/>
            <a:ext cx="9144000" cy="86214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Klima třídy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913" y="1375955"/>
            <a:ext cx="11387137" cy="51554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atmosféra třídy </a:t>
            </a:r>
            <a:endParaRPr lang="cs-CZ" sz="28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Jev krátkodobý, situační - během dne několik různých atmosfér.</a:t>
            </a:r>
          </a:p>
          <a:p>
            <a:endParaRPr lang="cs-CZ" sz="2800" u="sng" dirty="0">
              <a:latin typeface="+mj-lt"/>
              <a:cs typeface="Times New Roman" panose="02020603050405020304" pitchFamily="18" charset="0"/>
            </a:endParaRPr>
          </a:p>
          <a:p>
            <a:endParaRPr lang="cs-CZ" sz="2800" u="sng" dirty="0">
              <a:latin typeface="+mj-lt"/>
              <a:cs typeface="Times New Roman" panose="02020603050405020304" pitchFamily="18" charset="0"/>
            </a:endParaRPr>
          </a:p>
          <a:p>
            <a:r>
              <a:rPr lang="cs-CZ" sz="2800" u="sng" dirty="0">
                <a:latin typeface="+mj-lt"/>
                <a:cs typeface="Times New Roman" panose="02020603050405020304" pitchFamily="18" charset="0"/>
              </a:rPr>
              <a:t>například: </a:t>
            </a:r>
          </a:p>
          <a:p>
            <a:pPr lvl="1"/>
            <a:r>
              <a:rPr lang="cs-CZ" sz="2800" dirty="0">
                <a:latin typeface="+mj-lt"/>
                <a:cs typeface="Times New Roman" panose="02020603050405020304" pitchFamily="18" charset="0"/>
              </a:rPr>
              <a:t>atmosféru ve třídě před písemnou prací, po velké přestávce, při odpoledním vyučování, po rvačce mezi žáky, atmosféru po sdělení, že odpadá nenáviděný vyučovací předmět, při zkoušení, atd.</a:t>
            </a:r>
          </a:p>
          <a:p>
            <a:pPr lvl="1"/>
            <a:endParaRPr lang="cs-CZ" sz="2800" dirty="0">
              <a:latin typeface="+mj-lt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+mj-lt"/>
                <a:cs typeface="Times New Roman" panose="02020603050405020304" pitchFamily="18" charset="0"/>
              </a:rPr>
              <a:t>Atmosféra – krátké trvání, vysoká proměnlivost</a:t>
            </a:r>
            <a:r>
              <a:rPr lang="cs-CZ" sz="2800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136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13807"/>
            <a:ext cx="9144000" cy="86214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Činitelé ovlivňující klima třídy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2431" y="1375955"/>
            <a:ext cx="11387137" cy="4959804"/>
          </a:xfrm>
        </p:spPr>
        <p:txBody>
          <a:bodyPr>
            <a:noAutofit/>
          </a:bodyPr>
          <a:lstStyle/>
          <a:p>
            <a:pPr marL="571500" indent="-571500" algn="l">
              <a:buFontTx/>
              <a:buChar char="-"/>
            </a:pPr>
            <a:r>
              <a:rPr lang="cs-CZ" sz="2800" dirty="0"/>
              <a:t>především učitele</a:t>
            </a:r>
          </a:p>
          <a:p>
            <a:pPr marL="571500" indent="-571500" algn="l">
              <a:buFontTx/>
              <a:buChar char="-"/>
            </a:pPr>
            <a:r>
              <a:rPr lang="cs-CZ" sz="2800" dirty="0"/>
              <a:t>především žáci</a:t>
            </a:r>
          </a:p>
          <a:p>
            <a:pPr marL="571500" indent="-571500" algn="l">
              <a:buFontTx/>
              <a:buChar char="-"/>
            </a:pPr>
            <a:r>
              <a:rPr lang="cs-CZ" sz="2800" dirty="0"/>
              <a:t>učitele i žáci společně</a:t>
            </a:r>
          </a:p>
          <a:p>
            <a:pPr marL="571500" indent="-571500" algn="l">
              <a:buFontTx/>
              <a:buChar char="-"/>
            </a:pPr>
            <a:endParaRPr lang="cs-CZ" sz="2800" dirty="0"/>
          </a:p>
          <a:p>
            <a:pPr algn="l"/>
            <a:r>
              <a:rPr lang="cs-CZ" sz="2800" dirty="0"/>
              <a:t>Klima třídy zahrnuje: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  <a:cs typeface="Times New Roman" panose="02020603050405020304" pitchFamily="18" charset="0"/>
              </a:rPr>
              <a:t>spokojenost ve třídě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  <a:cs typeface="Times New Roman" panose="02020603050405020304" pitchFamily="18" charset="0"/>
              </a:rPr>
              <a:t>konflikty mezi žáky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  <a:cs typeface="Times New Roman" panose="02020603050405020304" pitchFamily="18" charset="0"/>
              </a:rPr>
              <a:t>soutěživost ve třídě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  <a:cs typeface="Times New Roman" panose="02020603050405020304" pitchFamily="18" charset="0"/>
              </a:rPr>
              <a:t>obtížnost učení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  <a:cs typeface="Times New Roman" panose="02020603050405020304" pitchFamily="18" charset="0"/>
              </a:rPr>
              <a:t>soudržnost třídy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  <a:cs typeface="Times New Roman" panose="02020603050405020304" pitchFamily="18" charset="0"/>
              </a:rPr>
              <a:t>pořádek při výuce</a:t>
            </a:r>
          </a:p>
          <a:p>
            <a:pPr algn="l"/>
            <a:endParaRPr lang="cs-CZ" sz="2800" dirty="0"/>
          </a:p>
          <a:p>
            <a:pPr marL="571500" indent="-571500" algn="l">
              <a:buFontTx/>
              <a:buChar char="-"/>
            </a:pPr>
            <a:endParaRPr lang="cs-CZ" sz="2800" dirty="0"/>
          </a:p>
          <a:p>
            <a:pPr marL="571500" indent="-571500" algn="l">
              <a:buFontTx/>
              <a:buChar char="-"/>
            </a:pP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184457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13807"/>
            <a:ext cx="9144000" cy="86214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Klima třídy</a:t>
            </a:r>
            <a:r>
              <a:rPr lang="cs-CZ" dirty="0"/>
              <a:t> (sociální klima třídy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5750" y="1375956"/>
            <a:ext cx="11501438" cy="5155474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Dlouhodobá atmosféra.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Tvůrci klimatu jsou především žáci (skupiny, celá třída, jednotlivec).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Klima vytvářejí i učitelé (zejména třídní učitel).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Faktory ovlivňující klima: 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události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formy výuky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rozvinutí komunikace mezi jednotlivými členy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různé přešlapy a kázeňské prohřešky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možnost podílet se žáka na výuce</a:t>
            </a: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123399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07539-BDB6-4B02-A712-7305BDA19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8" y="144649"/>
            <a:ext cx="11815334" cy="1325563"/>
          </a:xfrm>
        </p:spPr>
        <p:txBody>
          <a:bodyPr>
            <a:noAutofit/>
          </a:bodyPr>
          <a:lstStyle/>
          <a:p>
            <a:r>
              <a:rPr lang="cs-CZ" sz="5400" b="1" dirty="0">
                <a:cs typeface="Times New Roman" panose="02020603050405020304" pitchFamily="18" charset="0"/>
              </a:rPr>
              <a:t>Komunikační a vyučovací postupy učitele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C3C034-06A5-426F-8E17-5D4BC9CA4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8" y="1470213"/>
            <a:ext cx="11578172" cy="51163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Můžeme rozlišit dva základní typy komunikačního klimatu třídy:</a:t>
            </a:r>
          </a:p>
          <a:p>
            <a:pPr marL="0" indent="0" algn="ctr">
              <a:buNone/>
            </a:pP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cs-CZ" u="sng" dirty="0">
                <a:latin typeface="+mj-lt"/>
                <a:cs typeface="Times New Roman" panose="02020603050405020304" pitchFamily="18" charset="0"/>
              </a:rPr>
              <a:t>Komunikační </a:t>
            </a:r>
            <a:r>
              <a:rPr lang="cs-CZ" u="sng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klima </a:t>
            </a:r>
            <a:r>
              <a:rPr lang="cs-CZ" u="sng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suportivní</a:t>
            </a:r>
            <a:r>
              <a:rPr lang="cs-CZ" u="sng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u="sng" dirty="0">
                <a:latin typeface="+mj-lt"/>
                <a:cs typeface="Times New Roman" panose="02020603050405020304" pitchFamily="18" charset="0"/>
              </a:rPr>
              <a:t>(vstřícné, podpůrné)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– jeho účastnící se navzájem respektují, podporují, sdělují si otevřeně své pocity, potřeby, názory, přání, žáci jsou spokojenější a aktivnější, mají menší % absencí ... dle žáků je jich 1/3.</a:t>
            </a:r>
          </a:p>
          <a:p>
            <a:pPr marL="0" indent="0" algn="just">
              <a:buNone/>
            </a:pP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cs-CZ" u="sng" dirty="0">
                <a:latin typeface="+mj-lt"/>
                <a:cs typeface="Times New Roman" panose="02020603050405020304" pitchFamily="18" charset="0"/>
              </a:rPr>
              <a:t>Komunikační </a:t>
            </a:r>
            <a:r>
              <a:rPr lang="cs-CZ" u="sng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klima defenzivní </a:t>
            </a:r>
            <a:r>
              <a:rPr lang="cs-CZ" u="sng" dirty="0">
                <a:latin typeface="+mj-lt"/>
                <a:cs typeface="Times New Roman" panose="02020603050405020304" pitchFamily="18" charset="0"/>
              </a:rPr>
              <a:t>(obranné)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– účastníci takového klimatu spolu soupeří, nenaslouchají si navzájem, své pocity i názory se bojí vyslovit nahlas, skrývají je, vůči učiteli pak volí žáci “cestu pasivního odporu”, často učitele podvádí, manipulují, útočí na jeho slabiny... dle žáků těchto učitelů je více 2/3.</a:t>
            </a:r>
          </a:p>
          <a:p>
            <a:pPr algn="just"/>
            <a:endParaRPr lang="cs-CZ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400E569C-29FA-4DD2-840B-EA67CFA27DE0}"/>
              </a:ext>
            </a:extLst>
          </p:cNvPr>
          <p:cNvSpPr txBox="1">
            <a:spLocks/>
          </p:cNvSpPr>
          <p:nvPr/>
        </p:nvSpPr>
        <p:spPr>
          <a:xfrm>
            <a:off x="0" y="5900737"/>
            <a:ext cx="12001072" cy="1299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4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6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92183" y="374469"/>
            <a:ext cx="11155680" cy="905691"/>
          </a:xfrm>
        </p:spPr>
        <p:txBody>
          <a:bodyPr>
            <a:normAutofit/>
          </a:bodyPr>
          <a:lstStyle/>
          <a:p>
            <a:r>
              <a:rPr lang="cs-CZ" sz="4800" b="1" dirty="0"/>
              <a:t>Faktory (proměnné) ovlivňující klima třídy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0038" y="1428206"/>
            <a:ext cx="11587161" cy="5050971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cs-CZ" sz="5900" dirty="0"/>
              <a:t>- </a:t>
            </a:r>
            <a:r>
              <a:rPr lang="cs-CZ" sz="7000" dirty="0"/>
              <a:t>vyučovací metody a edukační aktivity, např. využívání skupinové formy práce, </a:t>
            </a:r>
          </a:p>
          <a:p>
            <a:pPr algn="l"/>
            <a:r>
              <a:rPr lang="cs-CZ" sz="7000" dirty="0"/>
              <a:t>         kooperativní formy výuky, aktivizační metody apod.,</a:t>
            </a:r>
          </a:p>
          <a:p>
            <a:pPr algn="l"/>
            <a:r>
              <a:rPr lang="cs-CZ" sz="7000" dirty="0"/>
              <a:t>- komunikace ve třídě, a to mezi jednotlivými žáky navzájem, komunikace žáků      </a:t>
            </a:r>
          </a:p>
          <a:p>
            <a:pPr algn="l"/>
            <a:r>
              <a:rPr lang="cs-CZ" sz="7000" dirty="0"/>
              <a:t>          s vyučujícím apod.,</a:t>
            </a:r>
          </a:p>
          <a:p>
            <a:pPr algn="l"/>
            <a:r>
              <a:rPr lang="cs-CZ" sz="7000" dirty="0"/>
              <a:t>- hodnocení ve třídě (co nejvíce objektivní),</a:t>
            </a:r>
          </a:p>
          <a:p>
            <a:pPr algn="l"/>
            <a:r>
              <a:rPr lang="cs-CZ" sz="7000" dirty="0"/>
              <a:t>- kázeňské vedení třídy (co nejobjektivnější posuzování případů) apod.,</a:t>
            </a:r>
          </a:p>
          <a:p>
            <a:pPr algn="l"/>
            <a:r>
              <a:rPr lang="cs-CZ" sz="7000" dirty="0"/>
              <a:t>- vztahy mezi jednotlivými žáky navzájem ve třídě, ale také vztahy žáků k učiteli,</a:t>
            </a:r>
          </a:p>
          <a:p>
            <a:pPr algn="l"/>
            <a:r>
              <a:rPr lang="cs-CZ" sz="7000" dirty="0"/>
              <a:t>- participace žáků na vlastní výuce, </a:t>
            </a:r>
          </a:p>
          <a:p>
            <a:pPr algn="l"/>
            <a:r>
              <a:rPr lang="cs-CZ" sz="7000" dirty="0"/>
              <a:t>- prostředí třídy (výzdoba, volné prostory, uspořádání pracovních míst – lavic,        </a:t>
            </a:r>
          </a:p>
          <a:p>
            <a:pPr algn="l"/>
            <a:r>
              <a:rPr lang="cs-CZ" sz="7000" dirty="0"/>
              <a:t>          atd. 								</a:t>
            </a:r>
            <a:r>
              <a:rPr lang="cs-CZ" dirty="0"/>
              <a:t>									</a:t>
            </a:r>
          </a:p>
          <a:p>
            <a:pPr algn="l"/>
            <a:endParaRPr lang="cs-CZ" sz="5000" dirty="0"/>
          </a:p>
          <a:p>
            <a:pPr algn="l"/>
            <a:r>
              <a:rPr lang="cs-CZ" sz="5000" dirty="0"/>
              <a:t>										(Čapek, 2010)</a:t>
            </a:r>
          </a:p>
        </p:txBody>
      </p:sp>
    </p:spTree>
    <p:extLst>
      <p:ext uri="{BB962C8B-B14F-4D97-AF65-F5344CB8AC3E}">
        <p14:creationId xmlns:p14="http://schemas.microsoft.com/office/powerpoint/2010/main" val="268654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78674"/>
            <a:ext cx="9144000" cy="949235"/>
          </a:xfrm>
        </p:spPr>
        <p:txBody>
          <a:bodyPr>
            <a:normAutofit/>
          </a:bodyPr>
          <a:lstStyle/>
          <a:p>
            <a:pPr lvl="0"/>
            <a:r>
              <a:rPr lang="cs-CZ" sz="4800" b="1" dirty="0"/>
              <a:t>Postavení školy v životě žáka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2595" y="1494264"/>
            <a:ext cx="11452303" cy="5063290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 algn="l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Žáka na 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škole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„prožije“ ve škole cca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 ročně.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 celou dobu cca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9 000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 celkem během školní docházky.</a:t>
            </a:r>
          </a:p>
          <a:p>
            <a:pPr algn="l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 na 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střední škole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„prožije“ ve škole cca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4 000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hod.</a:t>
            </a:r>
          </a:p>
          <a:p>
            <a:pPr algn="l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        </a:t>
            </a:r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život ?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96CEB32-B6BD-49C7-BE85-8AA9947BE195}"/>
              </a:ext>
            </a:extLst>
          </p:cNvPr>
          <p:cNvSpPr/>
          <p:nvPr/>
        </p:nvSpPr>
        <p:spPr>
          <a:xfrm>
            <a:off x="5006898" y="54522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812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836023"/>
            <a:ext cx="9144000" cy="653143"/>
          </a:xfrm>
        </p:spPr>
        <p:txBody>
          <a:bodyPr>
            <a:noAutofit/>
          </a:bodyPr>
          <a:lstStyle/>
          <a:p>
            <a:pPr algn="l"/>
            <a:r>
              <a:rPr lang="cs-CZ" sz="5400" b="1" dirty="0"/>
              <a:t>Použitá a doporučená literatura: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92183" y="2438400"/>
            <a:ext cx="11129554" cy="3892731"/>
          </a:xfrm>
        </p:spPr>
        <p:txBody>
          <a:bodyPr/>
          <a:lstStyle/>
          <a:p>
            <a:pPr algn="l"/>
            <a:r>
              <a:rPr lang="cs-CZ" dirty="0"/>
              <a:t>ČAPEK, R. </a:t>
            </a:r>
            <a:r>
              <a:rPr lang="cs-CZ" i="1" dirty="0"/>
              <a:t>Třídní klima a školní klima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2010.  ISBN 978-80-2742-4.</a:t>
            </a:r>
          </a:p>
          <a:p>
            <a:pPr algn="l"/>
            <a:r>
              <a:rPr lang="cs-CZ" dirty="0"/>
              <a:t>KOLÁŘ, Z. a kol. </a:t>
            </a:r>
            <a:r>
              <a:rPr lang="cs-CZ" i="1" dirty="0"/>
              <a:t>Výkladový slovník z pedagogiky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2012. ISBN 978-80.247-3710-2.</a:t>
            </a:r>
          </a:p>
          <a:p>
            <a:pPr algn="l"/>
            <a:r>
              <a:rPr lang="cs-CZ" dirty="0"/>
              <a:t>PRŮCHA, J</a:t>
            </a:r>
            <a:r>
              <a:rPr lang="cs-CZ"/>
              <a:t>., WALTEROVÁ</a:t>
            </a:r>
            <a:r>
              <a:rPr lang="cs-CZ" dirty="0"/>
              <a:t>, </a:t>
            </a:r>
            <a:r>
              <a:rPr lang="cs-CZ"/>
              <a:t>E., MAREŠ, J., </a:t>
            </a:r>
            <a:r>
              <a:rPr lang="cs-CZ" i="1" dirty="0"/>
              <a:t>Pedagogický slovník</a:t>
            </a:r>
            <a:r>
              <a:rPr lang="cs-CZ" dirty="0"/>
              <a:t>. 7. aktualizované a rozšířené vydání. Praha: Portál, 2013. ISBN 978-80-2620-403-9.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90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42889"/>
            <a:ext cx="9144000" cy="1085850"/>
          </a:xfrm>
        </p:spPr>
        <p:txBody>
          <a:bodyPr/>
          <a:lstStyle/>
          <a:p>
            <a:r>
              <a:rPr lang="cs-CZ" b="1" dirty="0"/>
              <a:t>Klima školy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9796" y="1583475"/>
            <a:ext cx="11744325" cy="4926714"/>
          </a:xfrm>
        </p:spPr>
        <p:txBody>
          <a:bodyPr>
            <a:normAutofit/>
          </a:bodyPr>
          <a:lstStyle/>
          <a:p>
            <a:r>
              <a:rPr lang="cs-CZ" sz="3200" dirty="0"/>
              <a:t>Jedno vymezení: </a:t>
            </a:r>
          </a:p>
          <a:p>
            <a:endParaRPr lang="cs-CZ" sz="3200" dirty="0"/>
          </a:p>
          <a:p>
            <a:r>
              <a:rPr lang="cs-CZ" sz="3200" i="1" dirty="0">
                <a:solidFill>
                  <a:srgbClr val="FF0000"/>
                </a:solidFill>
              </a:rPr>
              <a:t>„Vyjádření sociálních, interpersonálních vztahů a prožitků učiteli, žáky i ostatními zaměstnanci školy. Toto klima je tvořeno vztahy v učitelském sboru i např. hledáním nových možností výchovně-vzdělávací práce, vztahy v kolektivech tříd i vztahy těchto kolektivů k učitelům (obecně i k jednotlivým učitelům).“</a:t>
            </a:r>
          </a:p>
          <a:p>
            <a:endParaRPr lang="cs-CZ" sz="2800" dirty="0"/>
          </a:p>
          <a:p>
            <a:endParaRPr lang="cs-CZ" sz="2800" dirty="0"/>
          </a:p>
          <a:p>
            <a:r>
              <a:rPr lang="cs-CZ" dirty="0"/>
              <a:t>Kolář a kol. (2012)</a:t>
            </a:r>
          </a:p>
        </p:txBody>
      </p:sp>
    </p:spTree>
    <p:extLst>
      <p:ext uri="{BB962C8B-B14F-4D97-AF65-F5344CB8AC3E}">
        <p14:creationId xmlns:p14="http://schemas.microsoft.com/office/powerpoint/2010/main" val="182977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42889"/>
            <a:ext cx="9144000" cy="1085850"/>
          </a:xfrm>
        </p:spPr>
        <p:txBody>
          <a:bodyPr>
            <a:normAutofit/>
          </a:bodyPr>
          <a:lstStyle/>
          <a:p>
            <a:r>
              <a:rPr 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Klima školy</a:t>
            </a:r>
            <a:endParaRPr lang="cs-C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3837" y="1451746"/>
            <a:ext cx="11744325" cy="5163365"/>
          </a:xfrm>
        </p:spPr>
        <p:txBody>
          <a:bodyPr>
            <a:normAutofit/>
          </a:bodyPr>
          <a:lstStyle/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Další vymezení:</a:t>
            </a:r>
          </a:p>
          <a:p>
            <a:endParaRPr lang="cs-CZ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Klima školy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vymezujeme jako: </a:t>
            </a:r>
          </a:p>
          <a:p>
            <a:endParaRPr lang="cs-CZ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Sociálněpsychologická</a:t>
            </a:r>
            <a:r>
              <a:rPr lang="cs-CZ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proměnná, vyjadřující kvalitu interpersonálních vztahů a sociálních procesů, které fungují v dané škole, tak, jak ji vnímají, prožívají a hodnotí učitelé, žáci, příp. zaměstnanci školy. Součástí klimatu školy je např. klima učitelského sboru, klima školní třídy, celkové prostředí školy atd. – kultura školy, vztah rodiče-škola, vztah škola-veřejnost.“ </a:t>
            </a:r>
            <a:endParaRPr lang="cs-CZ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</a:t>
            </a:r>
          </a:p>
          <a:p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(Průcha, Walterová, Mareš, 2013)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81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9F0CA-191D-477D-B703-F8617BD72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1" y="442913"/>
            <a:ext cx="11358562" cy="900112"/>
          </a:xfrm>
        </p:spPr>
        <p:txBody>
          <a:bodyPr>
            <a:normAutofit fontScale="90000"/>
          </a:bodyPr>
          <a:lstStyle/>
          <a:p>
            <a:r>
              <a:rPr lang="cs-CZ" sz="5400" b="1" dirty="0">
                <a:latin typeface="Times New Roman" panose="02020603050405020304" pitchFamily="18" charset="0"/>
                <a:ea typeface="Calibri" panose="020F0502020204030204" pitchFamily="34" charset="0"/>
              </a:rPr>
              <a:t>Z</a:t>
            </a:r>
            <a:r>
              <a:rPr lang="cs-CZ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apotřebí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odlišovat</a:t>
            </a:r>
            <a:r>
              <a:rPr lang="cs-CZ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následující pojmy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cs-CZ" sz="5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3314DF-9B1B-44AC-B676-E92FFE831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1" y="1571625"/>
            <a:ext cx="11358562" cy="5072063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zahrnuje na jedné straně sociálně-psychologické aspekty, na straně druhé zahrnuje i další aspekty: </a:t>
            </a:r>
          </a:p>
          <a:p>
            <a:pPr marL="342900" lvl="0" indent="-342900" algn="just">
              <a:lnSpc>
                <a:spcPct val="130000"/>
              </a:lnSpc>
              <a:buFont typeface="Times New Roman" panose="02020603050405020304" pitchFamily="18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sociálně-psychologickou (např. posazení žáků v konkrétní třídě, </a:t>
            </a:r>
          </a:p>
          <a:p>
            <a:pPr marL="900430" algn="just">
              <a:lnSpc>
                <a:spcPct val="130000"/>
              </a:lnSpc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pohyb učitele po třídě, komunikační zóny učitele apod.),</a:t>
            </a:r>
          </a:p>
          <a:p>
            <a:pPr marL="342900" lvl="0" indent="-342900" algn="just">
              <a:lnSpc>
                <a:spcPct val="130000"/>
              </a:lnSpc>
              <a:buFont typeface="Times New Roman" panose="02020603050405020304" pitchFamily="18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hygienickou (např. intenzita osvětlení, umístění a velikost oken, výměna čerstvého vzduchu, vytápění, zvukové izolace od ostatních učeben apod.),</a:t>
            </a:r>
          </a:p>
          <a:p>
            <a:pPr marL="342900" lvl="0" indent="-342900" algn="just">
              <a:lnSpc>
                <a:spcPct val="130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ergonomické (např. velikost lavic žáků, židle, uspořádaní pracovního místa učitele, vzdálenost kabinetu od třídy apod.).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39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9F0CA-191D-477D-B703-F8617BD72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1" y="442913"/>
            <a:ext cx="11358562" cy="1371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3314DF-9B1B-44AC-B676-E92FFE831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1" y="2128838"/>
            <a:ext cx="11358562" cy="4514850"/>
          </a:xfrm>
        </p:spPr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atmosféra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třídě (uvědomit si, že se jedná o časově omezený jev, který má pouze „krátkodobou“ platnost a podléhá velkým výkyvům vlivem rozličných vlivů, např. humorné komentáře a vsuvky pedagoga před písemnou prací apod.)</a:t>
            </a:r>
          </a:p>
          <a:p>
            <a:endParaRPr lang="cs-CZ" sz="2800" dirty="0"/>
          </a:p>
          <a:p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klima</a:t>
            </a:r>
            <a:r>
              <a:rPr lang="cs-CZ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(na rozdíl od atmosféry) má relativně dlouhodobější povahu a je dáno pro konkrétní třídu/skupinu, je ovlivněno nejen vztahy mezi jednotlivými žáky, ale i mezi učiteli navzájem, ale také je ovlivněno jistým způsobem i školním prostředím a prostředím celé školy.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1220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4156F-909A-4648-9492-F0A8761A6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38701"/>
            <a:ext cx="5974976" cy="1325563"/>
          </a:xfrm>
        </p:spPr>
        <p:txBody>
          <a:bodyPr/>
          <a:lstStyle/>
          <a:p>
            <a:r>
              <a:rPr lang="cs-CZ" b="1" dirty="0">
                <a:cs typeface="Times New Roman" panose="02020603050405020304" pitchFamily="18" charset="0"/>
              </a:rPr>
              <a:t>Co je to klima třídy?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CC7415-C939-4891-BED0-A14AAC7C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6737"/>
            <a:ext cx="12192000" cy="534256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Prostředí třídy </a:t>
            </a:r>
            <a:r>
              <a:rPr lang="cs-CZ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- nejen žáci a učitelé, ale i věci, výzdoba, psychohygiena (ekologie) třídy.</a:t>
            </a:r>
          </a:p>
          <a:p>
            <a:r>
              <a:rPr lang="cs-CZ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Zahrnuje například:</a:t>
            </a:r>
          </a:p>
          <a:p>
            <a:pPr lvl="1"/>
            <a:r>
              <a:rPr lang="cs-CZ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800" u="sng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architektonické aspekty 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(řešení učebny, její vybavení, velikost, rozmístění nábytku, možnosti změny tvaru),</a:t>
            </a:r>
          </a:p>
          <a:p>
            <a:pPr lvl="1"/>
            <a:r>
              <a:rPr lang="cs-CZ" sz="2800" u="sng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ergonomické</a:t>
            </a:r>
            <a:r>
              <a:rPr lang="cs-CZ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(uspořádání pracovních míst učitele a žáků, vhodnost nábytku pro soustředěnou práci, rozmístění ovládacích prvků v učebně),</a:t>
            </a:r>
          </a:p>
          <a:p>
            <a:pPr lvl="1"/>
            <a:r>
              <a:rPr lang="cs-CZ" sz="2800" u="sng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estetické 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(</a:t>
            </a:r>
            <a:r>
              <a:rPr lang="cs-CZ" sz="2800" b="0" i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barevnost stěn, barevnost tabule, výzdoba prostoru učebny),</a:t>
            </a:r>
          </a:p>
          <a:p>
            <a:pPr lvl="1"/>
            <a:r>
              <a:rPr lang="cs-CZ" sz="2800" u="sng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hygienické</a:t>
            </a:r>
            <a:r>
              <a:rPr lang="cs-CZ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(vytápění, větrání, osvětlení),</a:t>
            </a:r>
          </a:p>
          <a:p>
            <a:pPr lvl="1"/>
            <a:r>
              <a:rPr lang="cs-CZ" sz="2800" u="sng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akustické</a:t>
            </a:r>
            <a:r>
              <a:rPr lang="cs-CZ" sz="2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(úroveň hluku a šumu, odraz zvuku, akustika učebny).</a:t>
            </a:r>
          </a:p>
          <a:p>
            <a:pPr lvl="1"/>
            <a:endParaRPr lang="cs-CZ" sz="2800" b="0" i="0" dirty="0"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lvl="1"/>
            <a:endParaRPr lang="cs-CZ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417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42889"/>
            <a:ext cx="9144000" cy="1085850"/>
          </a:xfrm>
        </p:spPr>
        <p:txBody>
          <a:bodyPr/>
          <a:lstStyle/>
          <a:p>
            <a:r>
              <a:rPr lang="cs-CZ" b="1" dirty="0"/>
              <a:t>Klima školy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3837" y="1328739"/>
            <a:ext cx="11744325" cy="5163365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ahrnuje: </a:t>
            </a:r>
          </a:p>
          <a:p>
            <a:endParaRPr lang="cs-CZ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„1 hodnoty a normy, které se promítají do vize školy, tradují se v symbolech, rituálech ceremoniích školního života; </a:t>
            </a:r>
          </a:p>
          <a:p>
            <a:endParaRPr lang="cs-CZ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hodnoty a normy se promítají do koncepce školy, stylu vedení a řízení školy, do projevů chování žáků, učitelů a dalších pracovníků školy; </a:t>
            </a:r>
          </a:p>
          <a:p>
            <a:endParaRPr lang="cs-CZ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ovlivňují vztahy školy k jejímu okolí, k sociálním partnerům a rodičům.“</a:t>
            </a:r>
          </a:p>
          <a:p>
            <a:endParaRPr lang="cs-CZ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(Průcha, Walterová, Mareš, 2013, s. 135)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63060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42889"/>
            <a:ext cx="9144000" cy="67151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Klima školy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3837" y="1085850"/>
            <a:ext cx="11744325" cy="552926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zjednodušené podobě </a:t>
            </a:r>
            <a:r>
              <a:rPr lang="cs-CZ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klima školy</a:t>
            </a:r>
            <a:r>
              <a:rPr lang="cs-C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zahrnuje dlouhodobé vnímání, hodnocení, prožívání a reakci všech zúčastněných aktérů na to, co se ve škole odehrává, a to nejen v aktuální současnosti, ale i v nedávné minulosti. Ve vztahu ke klimatu školy můžeme rozeznat i dva krajní typy, a to: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otevřené klima školy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(působí pozitivně)</a:t>
            </a:r>
          </a:p>
          <a:p>
            <a:pPr marL="44958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 prostředí školy převládá vzájemná důvěra, převládá také zaujetí učitelů pro práci a existuje také dobrá spolupráce vedení školy ve vztahu k podřízeným, v mnoha ohledech jdou příkladem);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uzavřené klima školy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(působí negativně)</a:t>
            </a:r>
          </a:p>
          <a:p>
            <a:pPr marL="449580"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 prostředí školy převládá nedůvěra, malá angažovanost až lhostejnost. Vedení školy se chová neosobně, nejeví pochopení pro potřeby podřízených a vedení školy nese s sebou znaky byrokracie, formalismu bez snahy oceňovat dobrou práci podřízených).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064183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1592</Words>
  <Application>Microsoft Office PowerPoint</Application>
  <PresentationFormat>Širokoúhlá obrazovka</PresentationFormat>
  <Paragraphs>155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Avenir Next LT Pro</vt:lpstr>
      <vt:lpstr>Calibri</vt:lpstr>
      <vt:lpstr>Calibri Light</vt:lpstr>
      <vt:lpstr>Symbol</vt:lpstr>
      <vt:lpstr>Times New Roman</vt:lpstr>
      <vt:lpstr>Motiv Office</vt:lpstr>
      <vt:lpstr>9. Klima školy a klima třídy.</vt:lpstr>
      <vt:lpstr>Postavení školy v životě žáka</vt:lpstr>
      <vt:lpstr>Klima školy</vt:lpstr>
      <vt:lpstr>Klima školy</vt:lpstr>
      <vt:lpstr>Zapotřebí odlišovat následující pojmy:</vt:lpstr>
      <vt:lpstr>Prezentace aplikace PowerPoint</vt:lpstr>
      <vt:lpstr>Co je to klima třídy?</vt:lpstr>
      <vt:lpstr>Klima školy</vt:lpstr>
      <vt:lpstr>Klima školy</vt:lpstr>
      <vt:lpstr>kultura školy  x  klima školy</vt:lpstr>
      <vt:lpstr>kultura školy</vt:lpstr>
      <vt:lpstr>Příklad:</vt:lpstr>
      <vt:lpstr>klima třídy (sociální klima třídy)</vt:lpstr>
      <vt:lpstr>klima třídy </vt:lpstr>
      <vt:lpstr>Klima třídy</vt:lpstr>
      <vt:lpstr>Činitelé ovlivňující klima třídy</vt:lpstr>
      <vt:lpstr>Klima třídy (sociální klima třídy</vt:lpstr>
      <vt:lpstr>Komunikační a vyučovací postupy učitele</vt:lpstr>
      <vt:lpstr>Faktory (proměnné) ovlivňující klima třídy</vt:lpstr>
      <vt:lpstr>Použitá a doporučená literatura: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Klima školy a klima třídy. </dc:title>
  <dc:creator>jan0010</dc:creator>
  <cp:lastModifiedBy>jan0010</cp:lastModifiedBy>
  <cp:revision>30</cp:revision>
  <dcterms:created xsi:type="dcterms:W3CDTF">2018-09-05T11:55:25Z</dcterms:created>
  <dcterms:modified xsi:type="dcterms:W3CDTF">2025-04-10T08:41:19Z</dcterms:modified>
</cp:coreProperties>
</file>