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Noto Sans TC" panose="020B0604020202020204" charset="-128"/>
      <p:regular r:id="rId11"/>
    </p:embeddedFont>
    <p:embeddedFont>
      <p:font typeface="ADLaM Display" panose="02010000000000000000" pitchFamily="2" charset="0"/>
      <p:regular r:id="rId12"/>
    </p:embeddedFont>
    <p:embeddedFont>
      <p:font typeface="Sora Medium" panose="020B0604020202020204" charset="0"/>
      <p:regular r:id="rId13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41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32390" y="1347788"/>
            <a:ext cx="8266669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LEGISLATIVA TÝKAJÍCÍ SE </a:t>
            </a:r>
            <a:r>
              <a:rPr lang="en-US" sz="4450" dirty="0">
                <a:solidFill>
                  <a:srgbClr val="97B8FF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ŠKOLSKÉ</a:t>
            </a:r>
            <a:r>
              <a:rPr lang="en-US" sz="445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 PROBLEMATIKY VZDĚLÁVÁNÍ ŽÁKŮ S MENTÁLNÍM POSTIŽENÍM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5832390" y="4523065"/>
            <a:ext cx="856323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cs-CZ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P</a:t>
            </a:r>
            <a:r>
              <a:rPr lang="en-US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rávní rámec a podpor</a:t>
            </a:r>
            <a:r>
              <a:rPr lang="cs-CZ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a</a:t>
            </a:r>
            <a:r>
              <a:rPr lang="en-US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 při vzdělávání žáků s mentálním postižením v českém školství.</a:t>
            </a:r>
            <a:endParaRPr lang="en-US" dirty="0"/>
          </a:p>
        </p:txBody>
      </p:sp>
      <p:sp>
        <p:nvSpPr>
          <p:cNvPr id="8" name="Text 4"/>
          <p:cNvSpPr/>
          <p:nvPr/>
        </p:nvSpPr>
        <p:spPr>
          <a:xfrm>
            <a:off x="5832390" y="6484977"/>
            <a:ext cx="6054810" cy="1225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cs-CZ" sz="2200" b="1" dirty="0">
                <a:solidFill>
                  <a:srgbClr val="E0D6DE"/>
                </a:solidFill>
                <a:latin typeface="Noto Sans TC Bold" pitchFamily="34" charset="0"/>
                <a:ea typeface="Noto Sans TC Bold" pitchFamily="34" charset="-122"/>
                <a:cs typeface="Noto Sans TC Bold" pitchFamily="34" charset="-120"/>
              </a:rPr>
              <a:t>Mgr. </a:t>
            </a:r>
            <a:r>
              <a:rPr lang="en-US" sz="2200" b="1" dirty="0">
                <a:solidFill>
                  <a:srgbClr val="E0D6DE"/>
                </a:solidFill>
                <a:latin typeface="Noto Sans TC Bold" pitchFamily="34" charset="0"/>
                <a:ea typeface="Noto Sans TC Bold" pitchFamily="34" charset="-122"/>
                <a:cs typeface="Noto Sans TC Bold" pitchFamily="34" charset="-120"/>
              </a:rPr>
              <a:t>Pavl</a:t>
            </a:r>
            <a:r>
              <a:rPr lang="cs-CZ" sz="2200" b="1" dirty="0">
                <a:solidFill>
                  <a:srgbClr val="E0D6DE"/>
                </a:solidFill>
                <a:latin typeface="Noto Sans TC Bold" pitchFamily="34" charset="0"/>
                <a:ea typeface="Noto Sans TC Bold" pitchFamily="34" charset="-122"/>
                <a:cs typeface="Noto Sans TC Bold" pitchFamily="34" charset="-120"/>
              </a:rPr>
              <a:t>í</a:t>
            </a:r>
            <a:r>
              <a:rPr lang="en-US" sz="2200" b="1" dirty="0">
                <a:solidFill>
                  <a:srgbClr val="E0D6DE"/>
                </a:solidFill>
                <a:latin typeface="Noto Sans TC Bold" pitchFamily="34" charset="0"/>
                <a:ea typeface="Noto Sans TC Bold" pitchFamily="34" charset="-122"/>
                <a:cs typeface="Noto Sans TC Bold" pitchFamily="34" charset="-120"/>
              </a:rPr>
              <a:t>na Davidov</a:t>
            </a:r>
            <a:r>
              <a:rPr lang="cs-CZ" sz="2200" b="1" dirty="0">
                <a:solidFill>
                  <a:srgbClr val="E0D6DE"/>
                </a:solidFill>
                <a:latin typeface="Noto Sans TC Bold" pitchFamily="34" charset="0"/>
                <a:ea typeface="Noto Sans TC Bold" pitchFamily="34" charset="-122"/>
                <a:cs typeface="Noto Sans TC Bold" pitchFamily="34" charset="-120"/>
              </a:rPr>
              <a:t>á, MBA, </a:t>
            </a:r>
            <a:r>
              <a:rPr lang="cs-CZ" sz="2200" b="1" dirty="0" err="1">
                <a:solidFill>
                  <a:srgbClr val="E0D6DE"/>
                </a:solidFill>
                <a:latin typeface="Noto Sans TC Bold" pitchFamily="34" charset="0"/>
                <a:ea typeface="Noto Sans TC Bold" pitchFamily="34" charset="-122"/>
                <a:cs typeface="Noto Sans TC Bold" pitchFamily="34" charset="-120"/>
              </a:rPr>
              <a:t>DiS</a:t>
            </a:r>
            <a:r>
              <a:rPr lang="cs-CZ" sz="2200" b="1" dirty="0">
                <a:solidFill>
                  <a:srgbClr val="E0D6DE"/>
                </a:solidFill>
                <a:latin typeface="Noto Sans TC Bold" pitchFamily="34" charset="0"/>
                <a:ea typeface="Noto Sans TC Bold" pitchFamily="34" charset="-122"/>
                <a:cs typeface="Noto Sans TC Bold" pitchFamily="34" charset="-120"/>
              </a:rPr>
              <a:t>.</a:t>
            </a:r>
          </a:p>
          <a:p>
            <a:pPr>
              <a:lnSpc>
                <a:spcPts val="3100"/>
              </a:lnSpc>
            </a:pPr>
            <a:r>
              <a:rPr lang="cs-CZ" sz="2200" b="1" dirty="0">
                <a:solidFill>
                  <a:schemeClr val="bg1"/>
                </a:solidFill>
                <a:ea typeface="Open Sans Bold" pitchFamily="34" charset="-122"/>
                <a:cs typeface="Open Sans Bold" pitchFamily="34" charset="-120"/>
              </a:rPr>
              <a:t>pavlina.davidova@fvp.slu.cz </a:t>
            </a:r>
            <a:endParaRPr lang="en-US" sz="2200" dirty="0">
              <a:solidFill>
                <a:schemeClr val="bg1"/>
              </a:solidFill>
            </a:endParaRPr>
          </a:p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5778" y="752475"/>
            <a:ext cx="7665244" cy="1320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Legislativa vzdělávání žáků s mentálním postižením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463427" y="2389703"/>
            <a:ext cx="22860" cy="5087303"/>
          </a:xfrm>
          <a:prstGeom prst="roundRect">
            <a:avLst>
              <a:gd name="adj" fmla="val 138618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5" name="Shape 2"/>
          <p:cNvSpPr/>
          <p:nvPr/>
        </p:nvSpPr>
        <p:spPr>
          <a:xfrm>
            <a:off x="6678216" y="2853571"/>
            <a:ext cx="633651" cy="22860"/>
          </a:xfrm>
          <a:prstGeom prst="roundRect">
            <a:avLst>
              <a:gd name="adj" fmla="val 138618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6" name="Shape 3"/>
          <p:cNvSpPr/>
          <p:nvPr/>
        </p:nvSpPr>
        <p:spPr>
          <a:xfrm>
            <a:off x="6225778" y="2627352"/>
            <a:ext cx="475298" cy="475298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7" name="Text 4"/>
          <p:cNvSpPr/>
          <p:nvPr/>
        </p:nvSpPr>
        <p:spPr>
          <a:xfrm>
            <a:off x="6305014" y="2667000"/>
            <a:ext cx="316825" cy="3960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519630" y="2600920"/>
            <a:ext cx="264056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Školský zákon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519630" y="3057644"/>
            <a:ext cx="6371392" cy="675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Zákon č. 561/2004 Sb. garantuje rovný přístup ke vzdělávání všem žákům bez rozdílu.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678216" y="4619744"/>
            <a:ext cx="633651" cy="22860"/>
          </a:xfrm>
          <a:prstGeom prst="roundRect">
            <a:avLst>
              <a:gd name="adj" fmla="val 138618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1" name="Shape 8"/>
          <p:cNvSpPr/>
          <p:nvPr/>
        </p:nvSpPr>
        <p:spPr>
          <a:xfrm>
            <a:off x="6225778" y="4393525"/>
            <a:ext cx="475298" cy="475298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2" name="Text 9"/>
          <p:cNvSpPr/>
          <p:nvPr/>
        </p:nvSpPr>
        <p:spPr>
          <a:xfrm>
            <a:off x="6305014" y="4433173"/>
            <a:ext cx="316825" cy="3960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519630" y="4367093"/>
            <a:ext cx="3090029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Vyhláška č. 27/2016 Sb.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519630" y="4823817"/>
            <a:ext cx="6371392" cy="675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Upravuje vzdělávání žáků se speciálními vzdělávacími potřebami a žáků nadaných.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678216" y="6385917"/>
            <a:ext cx="633651" cy="22860"/>
          </a:xfrm>
          <a:prstGeom prst="roundRect">
            <a:avLst>
              <a:gd name="adj" fmla="val 138618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6" name="Shape 13"/>
          <p:cNvSpPr/>
          <p:nvPr/>
        </p:nvSpPr>
        <p:spPr>
          <a:xfrm>
            <a:off x="6225778" y="6159698"/>
            <a:ext cx="475298" cy="475298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7" name="Text 14"/>
          <p:cNvSpPr/>
          <p:nvPr/>
        </p:nvSpPr>
        <p:spPr>
          <a:xfrm>
            <a:off x="6305014" y="6199346"/>
            <a:ext cx="316825" cy="3960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519630" y="6133267"/>
            <a:ext cx="3819882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Novely a prováděcí předpisy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519630" y="6589990"/>
            <a:ext cx="6371392" cy="675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Reflektují aktuální trendy v inkluzivním vzdělávání a potřeby praxe.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35449"/>
            <a:ext cx="7880653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Školská poradenská zařízení (ŠPZ)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93169"/>
            <a:ext cx="3664863" cy="3104317"/>
          </a:xfrm>
          <a:prstGeom prst="roundRect">
            <a:avLst>
              <a:gd name="adj" fmla="val 1096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1020604" y="2719983"/>
            <a:ext cx="3211235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Pedagogicko-psychologické poradny (PPP)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919061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Zaměřují se na diagnostiku a poradenství v oblasti výukových a výchovných problémů.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493169"/>
            <a:ext cx="3664863" cy="3104317"/>
          </a:xfrm>
          <a:prstGeom prst="roundRect">
            <a:avLst>
              <a:gd name="adj" fmla="val 1096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8" name="Text 5"/>
          <p:cNvSpPr/>
          <p:nvPr/>
        </p:nvSpPr>
        <p:spPr>
          <a:xfrm>
            <a:off x="4912281" y="2719983"/>
            <a:ext cx="3211235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Speciálně pedagogická centra (SPC)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919061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Specializují se na péči o žáky s konkrétním typem zdravotního postižení.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824299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1" name="Text 8"/>
          <p:cNvSpPr/>
          <p:nvPr/>
        </p:nvSpPr>
        <p:spPr>
          <a:xfrm>
            <a:off x="1020604" y="60511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Kompetence ŠPZ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541532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Diagnostika, doporučení podpůrných opatření, metodická podpora škol.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9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1370" y="561737"/>
            <a:ext cx="7714059" cy="12768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Školská poradenská pracoviště (ŠPP)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370" y="2144911"/>
            <a:ext cx="510659" cy="51065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01370" y="2859762"/>
            <a:ext cx="2367082" cy="638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Výchovný poradce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201370" y="3620691"/>
            <a:ext cx="2367082" cy="98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Koordinuje kariérové poradenství a péči o žáky se SVP.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4800" y="2144911"/>
            <a:ext cx="510659" cy="51065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74800" y="2859762"/>
            <a:ext cx="2367082" cy="638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Školní metodik prevence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8874800" y="3620691"/>
            <a:ext cx="2367082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Zaměřuje se na prevenci rizikového chování.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8229" y="2144911"/>
            <a:ext cx="510659" cy="51065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8229" y="2859762"/>
            <a:ext cx="2367201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Školní psycholog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11548229" y="3301484"/>
            <a:ext cx="2367201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Poskytuje psychologické poradenství a podporu.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1370" y="5213985"/>
            <a:ext cx="510659" cy="51065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201370" y="5928836"/>
            <a:ext cx="2367082" cy="638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Speciální pedagog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6201370" y="6689765"/>
            <a:ext cx="2367082" cy="98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Zajišťuje speciálně pedagogickou péči a intervence.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62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6526" y="610195"/>
            <a:ext cx="7590949" cy="1386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Katalog podpůrných opatření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6526" y="2329577"/>
            <a:ext cx="166330" cy="1189911"/>
          </a:xfrm>
          <a:prstGeom prst="roundRect">
            <a:avLst>
              <a:gd name="adj" fmla="val 20011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1275636" y="2329577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První stupeň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275636" y="2809399"/>
            <a:ext cx="7091839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Minimální úpravy v organizaci a metodách. Realizuje škola bez doporučení ŠPZ.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109305" y="3741301"/>
            <a:ext cx="166330" cy="834866"/>
          </a:xfrm>
          <a:prstGeom prst="roundRect">
            <a:avLst>
              <a:gd name="adj" fmla="val 20011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8" name="Text 5"/>
          <p:cNvSpPr/>
          <p:nvPr/>
        </p:nvSpPr>
        <p:spPr>
          <a:xfrm>
            <a:off x="1608415" y="3741301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Druhý stupeň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608415" y="4221123"/>
            <a:ext cx="6759059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Mírné úpravy. Vyžaduje doporučení ŠPZ.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442204" y="4797981"/>
            <a:ext cx="166330" cy="1189911"/>
          </a:xfrm>
          <a:prstGeom prst="roundRect">
            <a:avLst>
              <a:gd name="adj" fmla="val 20011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1" name="Text 8"/>
          <p:cNvSpPr/>
          <p:nvPr/>
        </p:nvSpPr>
        <p:spPr>
          <a:xfrm>
            <a:off x="1941314" y="4797981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Třetí stupeň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941314" y="5277803"/>
            <a:ext cx="6426160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Podstatné úpravy metod a organizace. Častá podpora asistentem pedagoga.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1774984" y="6209705"/>
            <a:ext cx="166330" cy="1189911"/>
          </a:xfrm>
          <a:prstGeom prst="roundRect">
            <a:avLst>
              <a:gd name="adj" fmla="val 20011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4" name="Text 11"/>
          <p:cNvSpPr/>
          <p:nvPr/>
        </p:nvSpPr>
        <p:spPr>
          <a:xfrm>
            <a:off x="2274094" y="6209705"/>
            <a:ext cx="2853214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Čtvrtý a pátý stupeň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2274094" y="6689527"/>
            <a:ext cx="6093381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Značné a rozsáhlé úpravy. Pro žáky s těžkým mentálním postižením.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56473"/>
            <a:ext cx="1155561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Vzdělávání žáků s mentálním postižením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32227"/>
            <a:ext cx="29139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00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Možnosti vzdělávání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793790" y="411337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Integrace v běžných školách nebo speciální vzdělávání dle potřeb žáka.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793790" y="504324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Respektování individuálních schopností a potenciálu.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5332928" y="3532227"/>
            <a:ext cx="39672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00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Individuální vzdělávací plán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5332928" y="411337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Stanovuje specifické cíle, metody a hodnocení.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5332928" y="504324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Zpracovává se na základě doporučení ŠPZ.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9872067" y="35322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00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Asistent pedagoga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9872067" y="411337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Poskytuje podporu při vzdělávání a začleňování.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9872067" y="504324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Úzce spolupracuje s učitelem i rodinou.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4858" y="600908"/>
            <a:ext cx="7945398" cy="682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Sociální pedagog ve školství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774" y="3855601"/>
            <a:ext cx="7572851" cy="757285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07111" y="6324719"/>
            <a:ext cx="368737" cy="460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29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1</a:t>
            </a:r>
            <a:endParaRPr lang="en-US" sz="29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774" y="3855601"/>
            <a:ext cx="7572851" cy="757285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043970" y="4787860"/>
            <a:ext cx="368737" cy="460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29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2</a:t>
            </a:r>
            <a:endParaRPr lang="en-US" sz="2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774" y="3855601"/>
            <a:ext cx="7572851" cy="75728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217456" y="4787860"/>
            <a:ext cx="368737" cy="460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29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3</a:t>
            </a:r>
            <a:endParaRPr lang="en-US" sz="29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774" y="3855601"/>
            <a:ext cx="7572851" cy="757285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9754314" y="6324719"/>
            <a:ext cx="368737" cy="460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29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4</a:t>
            </a:r>
            <a:endParaRPr lang="en-US" sz="2900" dirty="0"/>
          </a:p>
        </p:txBody>
      </p:sp>
      <p:sp>
        <p:nvSpPr>
          <p:cNvPr id="11" name="Text 5"/>
          <p:cNvSpPr/>
          <p:nvPr/>
        </p:nvSpPr>
        <p:spPr>
          <a:xfrm>
            <a:off x="913686" y="3299936"/>
            <a:ext cx="2731532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Role a pozice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4858" y="3772376"/>
            <a:ext cx="3029307" cy="1048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Propojuje školu, rodinu a komunitu. Pomáhá řešit sociální bariéry ve vzdělávání.</a:t>
            </a:r>
            <a:endParaRPr lang="en-US" sz="1700" dirty="0"/>
          </a:p>
        </p:txBody>
      </p:sp>
      <p:sp>
        <p:nvSpPr>
          <p:cNvPr id="13" name="Text 7"/>
          <p:cNvSpPr/>
          <p:nvPr/>
        </p:nvSpPr>
        <p:spPr>
          <a:xfrm>
            <a:off x="4270772" y="1720810"/>
            <a:ext cx="2731532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Kompetence</a:t>
            </a:r>
            <a:endParaRPr lang="en-US" sz="2150" dirty="0"/>
          </a:p>
        </p:txBody>
      </p:sp>
      <p:sp>
        <p:nvSpPr>
          <p:cNvPr id="14" name="Text 8"/>
          <p:cNvSpPr/>
          <p:nvPr/>
        </p:nvSpPr>
        <p:spPr>
          <a:xfrm>
            <a:off x="4121944" y="2193250"/>
            <a:ext cx="3029307" cy="1398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Prevence a řešení sociálně-patologických jevů. Podpora žáků ze znevýhodněného prostředí.</a:t>
            </a:r>
            <a:endParaRPr lang="en-US" sz="1700" dirty="0"/>
          </a:p>
        </p:txBody>
      </p:sp>
      <p:sp>
        <p:nvSpPr>
          <p:cNvPr id="15" name="Text 9"/>
          <p:cNvSpPr/>
          <p:nvPr/>
        </p:nvSpPr>
        <p:spPr>
          <a:xfrm>
            <a:off x="7627858" y="1720810"/>
            <a:ext cx="2731532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Spolupráce</a:t>
            </a:r>
            <a:endParaRPr lang="en-US" sz="2150" dirty="0"/>
          </a:p>
        </p:txBody>
      </p:sp>
      <p:sp>
        <p:nvSpPr>
          <p:cNvPr id="16" name="Text 10"/>
          <p:cNvSpPr/>
          <p:nvPr/>
        </p:nvSpPr>
        <p:spPr>
          <a:xfrm>
            <a:off x="7479030" y="2193250"/>
            <a:ext cx="3029307" cy="1398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Koordinuje činnost s dalšími odborníky. Zprostředkovává kontakt s vnějšími institucemi.</a:t>
            </a:r>
            <a:endParaRPr lang="en-US" sz="1700" dirty="0"/>
          </a:p>
        </p:txBody>
      </p:sp>
      <p:sp>
        <p:nvSpPr>
          <p:cNvPr id="17" name="Text 11"/>
          <p:cNvSpPr/>
          <p:nvPr/>
        </p:nvSpPr>
        <p:spPr>
          <a:xfrm>
            <a:off x="10985063" y="3299936"/>
            <a:ext cx="2731532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Význam</a:t>
            </a:r>
            <a:endParaRPr lang="en-US" sz="2150" dirty="0"/>
          </a:p>
        </p:txBody>
      </p:sp>
      <p:sp>
        <p:nvSpPr>
          <p:cNvPr id="18" name="Text 12"/>
          <p:cNvSpPr/>
          <p:nvPr/>
        </p:nvSpPr>
        <p:spPr>
          <a:xfrm>
            <a:off x="10836116" y="3772376"/>
            <a:ext cx="3029426" cy="1048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Přispívá k sociální inkluzi a eliminaci překážek ve vzdělávání.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65752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Aktuální trendy a výzvy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261306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088255" y="2223849"/>
            <a:ext cx="29465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Inkluzivní vzdělávání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088255" y="2714268"/>
            <a:ext cx="335232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Společné vzdělávání všech žáků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cs-CZ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3814762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5895261" y="3587472"/>
            <a:ext cx="32839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Digitalizace vzdělávání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895261" y="4077891"/>
            <a:ext cx="33848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Speciální aplikace a technologie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cs-CZ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4892" y="517838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6702266" y="4951095"/>
            <a:ext cx="32276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Celoživotní vzdělávání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6702266" y="5441513"/>
            <a:ext cx="322766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Příprava na praktický život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cs-CZ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94773" y="654200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4</a:t>
            </a:r>
            <a:endParaRPr lang="en-US" sz="2500" dirty="0"/>
          </a:p>
        </p:txBody>
      </p:sp>
      <p:sp>
        <p:nvSpPr>
          <p:cNvPr id="20" name="Text 14"/>
          <p:cNvSpPr/>
          <p:nvPr/>
        </p:nvSpPr>
        <p:spPr>
          <a:xfrm>
            <a:off x="7509272" y="6314718"/>
            <a:ext cx="35974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Koordinace a spolupráce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09272" y="6805136"/>
            <a:ext cx="3653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Propojení školy, rodiny a komunity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423</Words>
  <Application>Microsoft Office PowerPoint</Application>
  <PresentationFormat>Vlastní</PresentationFormat>
  <Paragraphs>83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Noto Sans TC</vt:lpstr>
      <vt:lpstr>Arial</vt:lpstr>
      <vt:lpstr>ADLaM Display</vt:lpstr>
      <vt:lpstr>Sora Medium</vt:lpstr>
      <vt:lpstr>Noto Sans TC Bold</vt:lpstr>
      <vt:lpstr>Open Sans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Pavlína Davidová</cp:lastModifiedBy>
  <cp:revision>3</cp:revision>
  <dcterms:created xsi:type="dcterms:W3CDTF">2025-03-08T11:05:10Z</dcterms:created>
  <dcterms:modified xsi:type="dcterms:W3CDTF">2025-03-28T09:52:09Z</dcterms:modified>
</cp:coreProperties>
</file>