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4630400" cy="8229600"/>
  <p:notesSz cx="8229600" cy="14630400"/>
  <p:embeddedFontLst>
    <p:embeddedFont>
      <p:font typeface="Kanit Light" panose="020B0604020202020204" charset="-34"/>
      <p:regular r:id="rId18"/>
    </p:embeddedFont>
    <p:embeddedFont>
      <p:font typeface="Martel Sans" panose="020B0604020202020204" charset="-18"/>
      <p:regular r:id="rId19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2" d="100"/>
          <a:sy n="62" d="100"/>
        </p:scale>
        <p:origin x="984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3426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7511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ea typeface="Kanit Light" pitchFamily="34" charset="-122"/>
                <a:cs typeface="Kanit Light" pitchFamily="34" charset="-120"/>
              </a:rPr>
              <a:t>Práva a podpora osob s mentálním postižením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632835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Komplexní podpora osob s mentálním postižením vyžaduje spolupráci mnoha subjektů. Zajištění důstojného života začíná již v raném dětství.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793790" y="5974556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8" name="Text 4"/>
          <p:cNvSpPr/>
          <p:nvPr/>
        </p:nvSpPr>
        <p:spPr>
          <a:xfrm>
            <a:off x="793789" y="5957649"/>
            <a:ext cx="4692611" cy="1088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cs-CZ" sz="2200" b="1" dirty="0">
                <a:solidFill>
                  <a:srgbClr val="2C3249"/>
                </a:solidFill>
                <a:ea typeface="Martel Sans Bold" pitchFamily="34" charset="-122"/>
                <a:cs typeface="Martel Sans Bold" pitchFamily="34" charset="-120"/>
              </a:rPr>
              <a:t>Mgr. </a:t>
            </a:r>
            <a:r>
              <a:rPr lang="en-US" sz="2200" b="1" dirty="0">
                <a:solidFill>
                  <a:srgbClr val="2C3249"/>
                </a:solidFill>
                <a:ea typeface="Martel Sans Bold" pitchFamily="34" charset="-122"/>
                <a:cs typeface="Martel Sans Bold" pitchFamily="34" charset="-120"/>
              </a:rPr>
              <a:t>Pavl</a:t>
            </a:r>
            <a:r>
              <a:rPr lang="cs-CZ" sz="2200" b="1" dirty="0">
                <a:solidFill>
                  <a:srgbClr val="2C3249"/>
                </a:solidFill>
                <a:ea typeface="Martel Sans Bold" pitchFamily="34" charset="-122"/>
                <a:cs typeface="Martel Sans Bold" pitchFamily="34" charset="-120"/>
              </a:rPr>
              <a:t>í</a:t>
            </a:r>
            <a:r>
              <a:rPr lang="en-US" sz="2200" b="1" dirty="0">
                <a:solidFill>
                  <a:srgbClr val="2C3249"/>
                </a:solidFill>
                <a:ea typeface="Martel Sans Bold" pitchFamily="34" charset="-122"/>
                <a:cs typeface="Martel Sans Bold" pitchFamily="34" charset="-120"/>
              </a:rPr>
              <a:t>na Davidov</a:t>
            </a:r>
            <a:r>
              <a:rPr lang="cs-CZ" sz="2200" b="1" dirty="0">
                <a:solidFill>
                  <a:srgbClr val="2C3249"/>
                </a:solidFill>
                <a:ea typeface="Martel Sans Bold" pitchFamily="34" charset="-122"/>
                <a:cs typeface="Martel Sans Bold" pitchFamily="34" charset="-120"/>
              </a:rPr>
              <a:t>á, MBA, </a:t>
            </a:r>
            <a:r>
              <a:rPr lang="cs-CZ" sz="2200" b="1" dirty="0" err="1">
                <a:solidFill>
                  <a:srgbClr val="2C3249"/>
                </a:solidFill>
                <a:ea typeface="Martel Sans Bold" pitchFamily="34" charset="-122"/>
                <a:cs typeface="Martel Sans Bold" pitchFamily="34" charset="-120"/>
              </a:rPr>
              <a:t>DiS</a:t>
            </a:r>
            <a:r>
              <a:rPr lang="cs-CZ" sz="2200" b="1" dirty="0">
                <a:solidFill>
                  <a:srgbClr val="2C3249"/>
                </a:solidFill>
                <a:ea typeface="Martel Sans Bold" pitchFamily="34" charset="-122"/>
                <a:cs typeface="Martel Sans Bold" pitchFamily="34" charset="-120"/>
              </a:rPr>
              <a:t>.</a:t>
            </a:r>
          </a:p>
          <a:p>
            <a:pPr marL="0" indent="0" algn="l">
              <a:lnSpc>
                <a:spcPts val="3100"/>
              </a:lnSpc>
              <a:buNone/>
            </a:pPr>
            <a:r>
              <a:rPr lang="cs-CZ" sz="2200" b="1" dirty="0">
                <a:solidFill>
                  <a:srgbClr val="2C3249"/>
                </a:solidFill>
                <a:ea typeface="Martel Sans Bold" pitchFamily="34" charset="-122"/>
                <a:cs typeface="Martel Sans Bold" pitchFamily="34" charset="-120"/>
              </a:rPr>
              <a:t>pavlina.davidova@fvp.slu.cz </a:t>
            </a:r>
          </a:p>
          <a:p>
            <a:pPr marL="0" indent="0" algn="l">
              <a:lnSpc>
                <a:spcPts val="3100"/>
              </a:lnSpc>
              <a:buNone/>
            </a:pPr>
            <a:r>
              <a:rPr lang="cs-CZ" sz="2200" b="1" dirty="0">
                <a:solidFill>
                  <a:srgbClr val="2C3249"/>
                </a:solidFill>
                <a:ea typeface="Martel Sans Bold" pitchFamily="34" charset="-122"/>
                <a:cs typeface="Martel Sans Bold" pitchFamily="34" charset="-120"/>
              </a:rPr>
              <a:t> 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58773"/>
            <a:ext cx="751582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ea typeface="Kanit Light" pitchFamily="34" charset="-122"/>
                <a:cs typeface="Kanit Light" pitchFamily="34" charset="-120"/>
              </a:rPr>
              <a:t>Nestátní neziskové organizace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10" y="1967151"/>
            <a:ext cx="4221480" cy="422148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341" y="1967151"/>
            <a:ext cx="4221599" cy="4221599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7391" y="1967151"/>
            <a:ext cx="4221599" cy="4221599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793790" y="6589871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Neziskové organizace poskytují klíčové služby. Nabízejí poradenství, vzdělávání a terapie.</a:t>
            </a:r>
            <a:endParaRPr lang="en-US" sz="1750" dirty="0"/>
          </a:p>
        </p:txBody>
      </p:sp>
      <p:sp>
        <p:nvSpPr>
          <p:cNvPr id="7" name="Text 2"/>
          <p:cNvSpPr/>
          <p:nvPr/>
        </p:nvSpPr>
        <p:spPr>
          <a:xfrm>
            <a:off x="793790" y="7207925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Organizace často prosazují systémové změny. Zaměřují se na práva a zlepšení kvality života lidí s mentálním postižením.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848201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ea typeface="Kanit Light" pitchFamily="34" charset="-122"/>
                <a:cs typeface="Kanit Light" pitchFamily="34" charset="-120"/>
              </a:rPr>
              <a:t>Právní způsobilost a opatrovnictví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743789" y="372498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Podpůrná opatření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215408"/>
            <a:ext cx="378523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Nový občanský zákoník rozšířil možnosti podpory při rozhodování. Využívá institut nápomoci a zastoupení členem domácnosti.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547717" y="4483775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4"/>
          <p:cNvSpPr/>
          <p:nvPr/>
        </p:nvSpPr>
        <p:spPr>
          <a:xfrm>
            <a:off x="9937790" y="249864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Omezení svéprávnosti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9937790" y="2989064"/>
            <a:ext cx="38988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Soud může omezit svéprávnost v konkrétních oblastech. Vždy se jedná o krajní řešení po vyčerpání mírnějších opatření.</a:t>
            </a:r>
            <a:endParaRPr lang="en-US" sz="17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944326" y="3100149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2</a:t>
            </a:r>
            <a:endParaRPr lang="en-US" sz="2650" dirty="0"/>
          </a:p>
        </p:txBody>
      </p:sp>
      <p:sp>
        <p:nvSpPr>
          <p:cNvPr id="11" name="Text 7"/>
          <p:cNvSpPr/>
          <p:nvPr/>
        </p:nvSpPr>
        <p:spPr>
          <a:xfrm>
            <a:off x="9937790" y="495121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Opatrovnictví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9937790" y="5441633"/>
            <a:ext cx="38988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Opatrovník zastupuje osobu s omezenou svéprávností. Musí jednat v jejím zájmu a respektovat její přání a potřeby.</a:t>
            </a:r>
            <a:endParaRPr lang="en-US" sz="175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944326" y="5867400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3</a:t>
            </a:r>
            <a:endParaRPr lang="en-US" sz="26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47405"/>
            <a:ext cx="1018805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ea typeface="Kanit Light" pitchFamily="34" charset="-122"/>
                <a:cs typeface="Kanit Light" pitchFamily="34" charset="-120"/>
              </a:rPr>
              <a:t>Volnočasové aktivity a sociální začlenění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309813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1400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Sportovní aktivity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630466"/>
            <a:ext cx="41207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Speciální olympiáda nabízí sportovní vyžití. Propojuje soutěžení s radostí z pohybu a společenstvím.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704" y="2309813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5140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Kulturní programy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4704" y="5630585"/>
            <a:ext cx="41208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Divadelní a hudební aktivity rozvíjejí kreativitu. Umožňují sebevyjádření a prezentaci talentu veřejnosti.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738" y="2309813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5140047"/>
            <a:ext cx="28683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Dobrovolnické projekty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5630466"/>
            <a:ext cx="412075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Zapojení do komunitních aktivit buduje vztahy. Přináší pocit užitečnosti a propojuje různé skupiny obyvatel.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3180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ea typeface="Kanit Light" pitchFamily="34" charset="-122"/>
                <a:cs typeface="Kanit Light" pitchFamily="34" charset="-120"/>
              </a:rPr>
              <a:t>Příklady dobré praxe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435900"/>
            <a:ext cx="3978116" cy="216979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86084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D45"/>
                </a:solidFill>
                <a:ea typeface="Kanit Light" pitchFamily="34" charset="-122"/>
                <a:cs typeface="Kanit Light" pitchFamily="34" charset="-120"/>
              </a:rPr>
              <a:t>Kavárna Bílá vrána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441990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Pražská kavárna zaměstnává osoby s mentálním postižením. Nabízí kvalitní služby a příležitost k přirozenému kontaktu s veřejností.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2928" y="2435900"/>
            <a:ext cx="3978116" cy="216979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32928" y="486084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D45"/>
                </a:solidFill>
                <a:ea typeface="Kanit Light" pitchFamily="34" charset="-122"/>
                <a:cs typeface="Kanit Light" pitchFamily="34" charset="-120"/>
              </a:rPr>
              <a:t>Projekt Fimfárum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332928" y="5441990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Festival tvořivosti prezentuje umělecká díla lidí s mentálním postižením. Bourá předsudky a ukazuje jedinečný pohled na svět.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2067" y="2435900"/>
            <a:ext cx="3978116" cy="216979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872067" y="486084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D45"/>
                </a:solidFill>
                <a:ea typeface="Kanit Light" pitchFamily="34" charset="-122"/>
                <a:cs typeface="Kanit Light" pitchFamily="34" charset="-120"/>
              </a:rPr>
              <a:t>Bydlení v komunitě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872067" y="5441990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Portus Praha provozuje komunitní domácnosti. Obyvatelé žijí běžným životem v běžné zástavbě s potřebnou podporou.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41772"/>
            <a:ext cx="687347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ea typeface="Kanit Light" pitchFamily="34" charset="-122"/>
                <a:cs typeface="Kanit Light" pitchFamily="34" charset="-120"/>
              </a:rPr>
              <a:t>Výzvy a budoucí směřování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004179"/>
            <a:ext cx="2173724" cy="1306949"/>
          </a:xfrm>
          <a:prstGeom prst="roundRect">
            <a:avLst>
              <a:gd name="adj" fmla="val 7289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4" name="Text 2"/>
          <p:cNvSpPr/>
          <p:nvPr/>
        </p:nvSpPr>
        <p:spPr>
          <a:xfrm>
            <a:off x="1721167" y="2458283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50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1</a:t>
            </a:r>
            <a:endParaRPr lang="en-US" sz="2500" dirty="0"/>
          </a:p>
        </p:txBody>
      </p:sp>
      <p:sp>
        <p:nvSpPr>
          <p:cNvPr id="5" name="Text 3"/>
          <p:cNvSpPr/>
          <p:nvPr/>
        </p:nvSpPr>
        <p:spPr>
          <a:xfrm>
            <a:off x="3194328" y="2230993"/>
            <a:ext cx="374868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Technologie pro samostatnost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3194328" y="2721412"/>
            <a:ext cx="596741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Využití moderních technologií pro podporu nezávislosti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3080861" y="3295888"/>
            <a:ext cx="10642402" cy="15240"/>
          </a:xfrm>
          <a:prstGeom prst="roundRect">
            <a:avLst>
              <a:gd name="adj" fmla="val 625116"/>
            </a:avLst>
          </a:prstGeom>
          <a:solidFill>
            <a:srgbClr val="C5D2C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8" name="Shape 6"/>
          <p:cNvSpPr/>
          <p:nvPr/>
        </p:nvSpPr>
        <p:spPr>
          <a:xfrm>
            <a:off x="793790" y="3424476"/>
            <a:ext cx="4347567" cy="1306949"/>
          </a:xfrm>
          <a:prstGeom prst="roundRect">
            <a:avLst>
              <a:gd name="adj" fmla="val 7289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9" name="Text 7"/>
          <p:cNvSpPr/>
          <p:nvPr/>
        </p:nvSpPr>
        <p:spPr>
          <a:xfrm>
            <a:off x="2808089" y="3878580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50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2</a:t>
            </a:r>
            <a:endParaRPr lang="en-US" sz="2500" dirty="0"/>
          </a:p>
        </p:txBody>
      </p:sp>
      <p:sp>
        <p:nvSpPr>
          <p:cNvPr id="10" name="Text 8"/>
          <p:cNvSpPr/>
          <p:nvPr/>
        </p:nvSpPr>
        <p:spPr>
          <a:xfrm>
            <a:off x="5368171" y="3651290"/>
            <a:ext cx="406693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Zvyšování povědomí společnosti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368171" y="4141708"/>
            <a:ext cx="457592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Edukace veřejnosti a boj proti stigmatizaci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5254704" y="4716185"/>
            <a:ext cx="8468558" cy="15240"/>
          </a:xfrm>
          <a:prstGeom prst="roundRect">
            <a:avLst>
              <a:gd name="adj" fmla="val 625116"/>
            </a:avLst>
          </a:prstGeom>
          <a:solidFill>
            <a:srgbClr val="C5D2C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3" name="Shape 11"/>
          <p:cNvSpPr/>
          <p:nvPr/>
        </p:nvSpPr>
        <p:spPr>
          <a:xfrm>
            <a:off x="793790" y="4844772"/>
            <a:ext cx="6521410" cy="1306949"/>
          </a:xfrm>
          <a:prstGeom prst="roundRect">
            <a:avLst>
              <a:gd name="adj" fmla="val 7289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4" name="Text 12"/>
          <p:cNvSpPr/>
          <p:nvPr/>
        </p:nvSpPr>
        <p:spPr>
          <a:xfrm>
            <a:off x="3895011" y="5298877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50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3</a:t>
            </a:r>
            <a:endParaRPr lang="en-US" sz="2500" dirty="0"/>
          </a:p>
        </p:txBody>
      </p:sp>
      <p:sp>
        <p:nvSpPr>
          <p:cNvPr id="15" name="Text 13"/>
          <p:cNvSpPr/>
          <p:nvPr/>
        </p:nvSpPr>
        <p:spPr>
          <a:xfrm>
            <a:off x="7542014" y="507158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Deinstitucionalizace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7542014" y="5562005"/>
            <a:ext cx="527589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Přechod od ústavní péče ke komunitním službám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793790" y="640687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Česká republika postupně transformuje velké ústavy. Cílem je vytvořit síť menších komunitních služeb.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793790" y="702492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Edukační kampaně pomáhají měnit přístup společnosti. Důraz je kladen na schopnosti, nikoli na omezení.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2119" y="761762"/>
            <a:ext cx="9217104" cy="680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250" dirty="0">
                <a:solidFill>
                  <a:srgbClr val="272D45"/>
                </a:solidFill>
                <a:ea typeface="Kanit Light" pitchFamily="34" charset="-122"/>
                <a:cs typeface="Kanit Light" pitchFamily="34" charset="-120"/>
              </a:rPr>
              <a:t>Závěr: Cesta k plnohodnotnému životu</a:t>
            </a:r>
            <a:endParaRPr lang="en-US" sz="4250" dirty="0"/>
          </a:p>
        </p:txBody>
      </p:sp>
      <p:sp>
        <p:nvSpPr>
          <p:cNvPr id="3" name="Text 1"/>
          <p:cNvSpPr/>
          <p:nvPr/>
        </p:nvSpPr>
        <p:spPr>
          <a:xfrm>
            <a:off x="2064901" y="2487216"/>
            <a:ext cx="2721888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50"/>
              </a:lnSpc>
              <a:buNone/>
            </a:pPr>
            <a:r>
              <a:rPr lang="en-US" sz="210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Komplexní podpora</a:t>
            </a:r>
            <a:endParaRPr lang="en-US" sz="2100" dirty="0"/>
          </a:p>
        </p:txBody>
      </p:sp>
      <p:sp>
        <p:nvSpPr>
          <p:cNvPr id="4" name="Text 2"/>
          <p:cNvSpPr/>
          <p:nvPr/>
        </p:nvSpPr>
        <p:spPr>
          <a:xfrm>
            <a:off x="762119" y="2957989"/>
            <a:ext cx="4024670" cy="3483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170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Propojení služeb a dávek</a:t>
            </a:r>
            <a:endParaRPr lang="en-US" sz="17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377" y="1877616"/>
            <a:ext cx="4403646" cy="440364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266021" y="2614732"/>
            <a:ext cx="325755" cy="4071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255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1</a:t>
            </a:r>
            <a:endParaRPr lang="en-US" sz="2550" dirty="0"/>
          </a:p>
        </p:txBody>
      </p:sp>
      <p:sp>
        <p:nvSpPr>
          <p:cNvPr id="7" name="Text 4"/>
          <p:cNvSpPr/>
          <p:nvPr/>
        </p:nvSpPr>
        <p:spPr>
          <a:xfrm>
            <a:off x="9843611" y="2487216"/>
            <a:ext cx="2721888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Respekt k právům</a:t>
            </a:r>
            <a:endParaRPr lang="en-US" sz="2100" dirty="0"/>
          </a:p>
        </p:txBody>
      </p:sp>
      <p:sp>
        <p:nvSpPr>
          <p:cNvPr id="8" name="Text 5"/>
          <p:cNvSpPr/>
          <p:nvPr/>
        </p:nvSpPr>
        <p:spPr>
          <a:xfrm>
            <a:off x="9843611" y="2957989"/>
            <a:ext cx="4024670" cy="3483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Důstojnost a sebeurčení</a:t>
            </a:r>
            <a:endParaRPr lang="en-US" sz="17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3377" y="1877616"/>
            <a:ext cx="4403646" cy="4403646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413313" y="2989540"/>
            <a:ext cx="325755" cy="4071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255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2</a:t>
            </a:r>
            <a:endParaRPr lang="en-US" sz="2550" dirty="0"/>
          </a:p>
        </p:txBody>
      </p:sp>
      <p:sp>
        <p:nvSpPr>
          <p:cNvPr id="11" name="Text 7"/>
          <p:cNvSpPr/>
          <p:nvPr/>
        </p:nvSpPr>
        <p:spPr>
          <a:xfrm>
            <a:off x="9843611" y="4852392"/>
            <a:ext cx="2721888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Aktivní společnost</a:t>
            </a:r>
            <a:endParaRPr lang="en-US" sz="2100" dirty="0"/>
          </a:p>
        </p:txBody>
      </p:sp>
      <p:sp>
        <p:nvSpPr>
          <p:cNvPr id="12" name="Text 8"/>
          <p:cNvSpPr/>
          <p:nvPr/>
        </p:nvSpPr>
        <p:spPr>
          <a:xfrm>
            <a:off x="9843611" y="5323165"/>
            <a:ext cx="4024670" cy="3483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Zapojení všech občanů</a:t>
            </a:r>
            <a:endParaRPr lang="en-US" sz="170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3377" y="1877616"/>
            <a:ext cx="4403646" cy="4403646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038505" y="5136833"/>
            <a:ext cx="325755" cy="4071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255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3</a:t>
            </a:r>
            <a:endParaRPr lang="en-US" sz="2550" dirty="0"/>
          </a:p>
        </p:txBody>
      </p:sp>
      <p:sp>
        <p:nvSpPr>
          <p:cNvPr id="15" name="Text 10"/>
          <p:cNvSpPr/>
          <p:nvPr/>
        </p:nvSpPr>
        <p:spPr>
          <a:xfrm>
            <a:off x="2064901" y="4852392"/>
            <a:ext cx="2721888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50"/>
              </a:lnSpc>
              <a:buNone/>
            </a:pPr>
            <a:r>
              <a:rPr lang="en-US" sz="210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Individuální přístup</a:t>
            </a:r>
            <a:endParaRPr lang="en-US" sz="2100" dirty="0"/>
          </a:p>
        </p:txBody>
      </p:sp>
      <p:sp>
        <p:nvSpPr>
          <p:cNvPr id="16" name="Text 11"/>
          <p:cNvSpPr/>
          <p:nvPr/>
        </p:nvSpPr>
        <p:spPr>
          <a:xfrm>
            <a:off x="762119" y="5323165"/>
            <a:ext cx="4024670" cy="3483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170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Řešení na míru potřebám</a:t>
            </a:r>
            <a:endParaRPr lang="en-US" sz="1700" dirty="0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3377" y="1877616"/>
            <a:ext cx="4403646" cy="4403646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5891213" y="4762024"/>
            <a:ext cx="325755" cy="4071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255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4</a:t>
            </a:r>
            <a:endParaRPr lang="en-US" sz="2550" dirty="0"/>
          </a:p>
        </p:txBody>
      </p:sp>
      <p:sp>
        <p:nvSpPr>
          <p:cNvPr id="19" name="Text 13"/>
          <p:cNvSpPr/>
          <p:nvPr/>
        </p:nvSpPr>
        <p:spPr>
          <a:xfrm>
            <a:off x="762119" y="6526173"/>
            <a:ext cx="13106162" cy="3483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Osoby s mentálním postižením mohou žít kvalitní a naplněný život. Potřebují k tomu vhodnou podporu a přijetí společnosti.</a:t>
            </a:r>
            <a:endParaRPr lang="en-US" sz="1700" dirty="0"/>
          </a:p>
        </p:txBody>
      </p:sp>
      <p:sp>
        <p:nvSpPr>
          <p:cNvPr id="20" name="Text 14"/>
          <p:cNvSpPr/>
          <p:nvPr/>
        </p:nvSpPr>
        <p:spPr>
          <a:xfrm>
            <a:off x="762119" y="7119461"/>
            <a:ext cx="13106162" cy="3483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Každý z nás může přispět k budování inkluzivního prostředí. Společně vytváříme svět, kde má každý své místo.</a:t>
            </a:r>
            <a:endParaRPr lang="en-US" sz="17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92535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ea typeface="Kanit Light" pitchFamily="34" charset="-122"/>
                <a:cs typeface="Kanit Light" pitchFamily="34" charset="-120"/>
              </a:rPr>
              <a:t>Úvod: Mentální postižení v České republice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93822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5" name="Text 2"/>
          <p:cNvSpPr/>
          <p:nvPr/>
        </p:nvSpPr>
        <p:spPr>
          <a:xfrm>
            <a:off x="878860" y="2980730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293822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Definice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3428643"/>
            <a:ext cx="2927747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Mentální postižení představuje snížení intelektových schopností. Projevuje se během vývoje jedince před 18. rokem života.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685467" y="293822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9" name="Text 6"/>
          <p:cNvSpPr/>
          <p:nvPr/>
        </p:nvSpPr>
        <p:spPr>
          <a:xfrm>
            <a:off x="4770537" y="2980730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22583" y="293822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Statistiky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422583" y="3428643"/>
            <a:ext cx="2927747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V České republice žije přibližně 300 000 osob s mentálním postižením. To představuje zhruba 3% populace.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608802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3" name="Text 10"/>
          <p:cNvSpPr/>
          <p:nvPr/>
        </p:nvSpPr>
        <p:spPr>
          <a:xfrm>
            <a:off x="878860" y="613052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60880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Výzvy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30906" y="6578441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Lidé s mentálním postižením čelí bariérám v oblasti vzdělávání a zaměstnání. Potýkají se také s předsudky společnosti.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0565" y="721043"/>
            <a:ext cx="7722870" cy="12687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dirty="0">
                <a:solidFill>
                  <a:srgbClr val="272D45"/>
                </a:solidFill>
                <a:ea typeface="Kanit Light" pitchFamily="34" charset="-122"/>
                <a:cs typeface="Kanit Light" pitchFamily="34" charset="-120"/>
              </a:rPr>
              <a:t>Právní rámec a mezinárodní úmluvy</a:t>
            </a:r>
            <a:endParaRPr lang="en-US" sz="3950" dirty="0"/>
          </a:p>
        </p:txBody>
      </p:sp>
      <p:sp>
        <p:nvSpPr>
          <p:cNvPr id="4" name="Shape 1"/>
          <p:cNvSpPr/>
          <p:nvPr/>
        </p:nvSpPr>
        <p:spPr>
          <a:xfrm>
            <a:off x="938927" y="2294215"/>
            <a:ext cx="22860" cy="5214223"/>
          </a:xfrm>
          <a:prstGeom prst="roundRect">
            <a:avLst>
              <a:gd name="adj" fmla="val 373005"/>
            </a:avLst>
          </a:prstGeom>
          <a:solidFill>
            <a:srgbClr val="C5D2C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5" name="Shape 2"/>
          <p:cNvSpPr/>
          <p:nvPr/>
        </p:nvSpPr>
        <p:spPr>
          <a:xfrm>
            <a:off x="1144429" y="2739509"/>
            <a:ext cx="609005" cy="22860"/>
          </a:xfrm>
          <a:prstGeom prst="roundRect">
            <a:avLst>
              <a:gd name="adj" fmla="val 373005"/>
            </a:avLst>
          </a:prstGeom>
          <a:solidFill>
            <a:srgbClr val="C5D2C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6" name="Shape 3"/>
          <p:cNvSpPr/>
          <p:nvPr/>
        </p:nvSpPr>
        <p:spPr>
          <a:xfrm>
            <a:off x="710565" y="2522577"/>
            <a:ext cx="456724" cy="456724"/>
          </a:xfrm>
          <a:prstGeom prst="roundRect">
            <a:avLst>
              <a:gd name="adj" fmla="val 18670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7" name="Text 4"/>
          <p:cNvSpPr/>
          <p:nvPr/>
        </p:nvSpPr>
        <p:spPr>
          <a:xfrm>
            <a:off x="786705" y="2560618"/>
            <a:ext cx="304443" cy="3806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1</a:t>
            </a:r>
            <a:endParaRPr lang="en-US" sz="2350" dirty="0"/>
          </a:p>
        </p:txBody>
      </p:sp>
      <p:sp>
        <p:nvSpPr>
          <p:cNvPr id="8" name="Text 5"/>
          <p:cNvSpPr/>
          <p:nvPr/>
        </p:nvSpPr>
        <p:spPr>
          <a:xfrm>
            <a:off x="1954054" y="2497217"/>
            <a:ext cx="2537698" cy="317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Úmluva OSN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1954054" y="2936081"/>
            <a:ext cx="6479381" cy="974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Česká republika ratifikovala Úmluvu o právech osob se zdravotním postižením v roce 2009. Zajišťuje rovný přístup ke všem lidským právům.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1144429" y="4761786"/>
            <a:ext cx="609005" cy="22860"/>
          </a:xfrm>
          <a:prstGeom prst="roundRect">
            <a:avLst>
              <a:gd name="adj" fmla="val 373005"/>
            </a:avLst>
          </a:prstGeom>
          <a:solidFill>
            <a:srgbClr val="C5D2C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1" name="Shape 8"/>
          <p:cNvSpPr/>
          <p:nvPr/>
        </p:nvSpPr>
        <p:spPr>
          <a:xfrm>
            <a:off x="710565" y="4544854"/>
            <a:ext cx="456724" cy="456724"/>
          </a:xfrm>
          <a:prstGeom prst="roundRect">
            <a:avLst>
              <a:gd name="adj" fmla="val 18670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2" name="Text 9"/>
          <p:cNvSpPr/>
          <p:nvPr/>
        </p:nvSpPr>
        <p:spPr>
          <a:xfrm>
            <a:off x="786705" y="4582894"/>
            <a:ext cx="304443" cy="3806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2</a:t>
            </a:r>
            <a:endParaRPr lang="en-US" sz="2350" dirty="0"/>
          </a:p>
        </p:txBody>
      </p:sp>
      <p:sp>
        <p:nvSpPr>
          <p:cNvPr id="13" name="Text 10"/>
          <p:cNvSpPr/>
          <p:nvPr/>
        </p:nvSpPr>
        <p:spPr>
          <a:xfrm>
            <a:off x="1954054" y="4519493"/>
            <a:ext cx="3118009" cy="317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Zákon o sociálních službách</a:t>
            </a:r>
            <a:endParaRPr lang="en-US" sz="1950" dirty="0"/>
          </a:p>
        </p:txBody>
      </p:sp>
      <p:sp>
        <p:nvSpPr>
          <p:cNvPr id="14" name="Text 11"/>
          <p:cNvSpPr/>
          <p:nvPr/>
        </p:nvSpPr>
        <p:spPr>
          <a:xfrm>
            <a:off x="1954054" y="4958358"/>
            <a:ext cx="6479381" cy="6496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Zákon č. 108/2006 Sb. definuje typy sociálních služeb. Stanovuje podmínky pro poskytování pomoci a podpory.</a:t>
            </a:r>
            <a:endParaRPr lang="en-US" sz="1550" dirty="0"/>
          </a:p>
        </p:txBody>
      </p:sp>
      <p:sp>
        <p:nvSpPr>
          <p:cNvPr id="15" name="Shape 12"/>
          <p:cNvSpPr/>
          <p:nvPr/>
        </p:nvSpPr>
        <p:spPr>
          <a:xfrm>
            <a:off x="1144429" y="6459260"/>
            <a:ext cx="609005" cy="22860"/>
          </a:xfrm>
          <a:prstGeom prst="roundRect">
            <a:avLst>
              <a:gd name="adj" fmla="val 373005"/>
            </a:avLst>
          </a:prstGeom>
          <a:solidFill>
            <a:srgbClr val="C5D2CF"/>
          </a:solidFill>
          <a:ln/>
        </p:spPr>
        <p:txBody>
          <a:bodyPr/>
          <a:lstStyle/>
          <a:p>
            <a:endParaRPr lang="cs-CZ"/>
          </a:p>
        </p:txBody>
      </p:sp>
      <p:sp>
        <p:nvSpPr>
          <p:cNvPr id="16" name="Shape 13"/>
          <p:cNvSpPr/>
          <p:nvPr/>
        </p:nvSpPr>
        <p:spPr>
          <a:xfrm>
            <a:off x="710565" y="6242328"/>
            <a:ext cx="456724" cy="456724"/>
          </a:xfrm>
          <a:prstGeom prst="roundRect">
            <a:avLst>
              <a:gd name="adj" fmla="val 18670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7" name="Text 14"/>
          <p:cNvSpPr/>
          <p:nvPr/>
        </p:nvSpPr>
        <p:spPr>
          <a:xfrm>
            <a:off x="786705" y="6280368"/>
            <a:ext cx="304443" cy="3806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3</a:t>
            </a:r>
            <a:endParaRPr lang="en-US" sz="2350" dirty="0"/>
          </a:p>
        </p:txBody>
      </p:sp>
      <p:sp>
        <p:nvSpPr>
          <p:cNvPr id="18" name="Text 15"/>
          <p:cNvSpPr/>
          <p:nvPr/>
        </p:nvSpPr>
        <p:spPr>
          <a:xfrm>
            <a:off x="1954054" y="6216968"/>
            <a:ext cx="2702481" cy="317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Antidiskriminační zákon</a:t>
            </a:r>
            <a:endParaRPr lang="en-US" sz="1950" dirty="0"/>
          </a:p>
        </p:txBody>
      </p:sp>
      <p:sp>
        <p:nvSpPr>
          <p:cNvPr id="19" name="Text 16"/>
          <p:cNvSpPr/>
          <p:nvPr/>
        </p:nvSpPr>
        <p:spPr>
          <a:xfrm>
            <a:off x="1954054" y="6655832"/>
            <a:ext cx="6479381" cy="6496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55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Zákon č. 198/2009 Sb. zakazuje diskriminaci osob s postižením. Aplikuje se v oblasti zaměstnání, vzdělávání a přístupu ke službám.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70253"/>
            <a:ext cx="614600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ea typeface="Kanit Light" pitchFamily="34" charset="-122"/>
                <a:cs typeface="Kanit Light" pitchFamily="34" charset="-120"/>
              </a:rPr>
              <a:t>Podpora v raném dětství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119193"/>
            <a:ext cx="3664863" cy="3128129"/>
          </a:xfrm>
          <a:prstGeom prst="roundRect">
            <a:avLst>
              <a:gd name="adj" fmla="val 3046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5" name="Text 2"/>
          <p:cNvSpPr/>
          <p:nvPr/>
        </p:nvSpPr>
        <p:spPr>
          <a:xfrm>
            <a:off x="1028224" y="23536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Raná péče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2844046"/>
            <a:ext cx="319599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Terénní služba pro rodiny s dětmi do 7 let. Poskytuje podporu vývoje dítěte s postižením v domácím prostředí.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2119193"/>
            <a:ext cx="3664863" cy="3128129"/>
          </a:xfrm>
          <a:prstGeom prst="roundRect">
            <a:avLst>
              <a:gd name="adj" fmla="val 3046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8" name="Text 5"/>
          <p:cNvSpPr/>
          <p:nvPr/>
        </p:nvSpPr>
        <p:spPr>
          <a:xfrm>
            <a:off x="4919901" y="2353628"/>
            <a:ext cx="319599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Speciálně pedagogická centra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9901" y="3198376"/>
            <a:ext cx="319599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Odborná pracoviště poskytující diagnostiku a poradenství. Pomáhají rodinám zvolit vhodný vzdělávací program.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474137"/>
            <a:ext cx="7556421" cy="1685092"/>
          </a:xfrm>
          <a:prstGeom prst="roundRect">
            <a:avLst>
              <a:gd name="adj" fmla="val 5654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1" name="Text 8"/>
          <p:cNvSpPr/>
          <p:nvPr/>
        </p:nvSpPr>
        <p:spPr>
          <a:xfrm>
            <a:off x="1028224" y="5708571"/>
            <a:ext cx="424803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Integrace do předškolních zařízení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8224" y="6198989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Podpora začlenění dětí do běžných mateřských škol. Využívá asistenty pedagoga a individuální přístup.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8446"/>
            <a:ext cx="997422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ea typeface="Kanit Light" pitchFamily="34" charset="-122"/>
                <a:cs typeface="Kanit Light" pitchFamily="34" charset="-120"/>
              </a:rPr>
              <a:t>Vzdělávání dětí s mentálním postižením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48" y="2060853"/>
            <a:ext cx="2152055" cy="130694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894892" y="2676882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50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1</a:t>
            </a:r>
            <a:endParaRPr lang="en-US" sz="2500" dirty="0"/>
          </a:p>
        </p:txBody>
      </p:sp>
      <p:sp>
        <p:nvSpPr>
          <p:cNvPr id="5" name="Text 2"/>
          <p:cNvSpPr/>
          <p:nvPr/>
        </p:nvSpPr>
        <p:spPr>
          <a:xfrm>
            <a:off x="5357217" y="2287667"/>
            <a:ext cx="362342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Individuální vzdělávací plány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5357217" y="2778085"/>
            <a:ext cx="373713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Přizpůsobené učební cíle a metody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187077" y="3380899"/>
            <a:ext cx="8592860" cy="15240"/>
          </a:xfrm>
          <a:prstGeom prst="roundRect">
            <a:avLst>
              <a:gd name="adj" fmla="val 625116"/>
            </a:avLst>
          </a:prstGeom>
          <a:solidFill>
            <a:srgbClr val="C5D2CF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381" y="3424476"/>
            <a:ext cx="4304109" cy="1306949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894892" y="3878580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50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2</a:t>
            </a:r>
            <a:endParaRPr lang="en-US" sz="2500" dirty="0"/>
          </a:p>
        </p:txBody>
      </p:sp>
      <p:sp>
        <p:nvSpPr>
          <p:cNvPr id="10" name="Text 6"/>
          <p:cNvSpPr/>
          <p:nvPr/>
        </p:nvSpPr>
        <p:spPr>
          <a:xfrm>
            <a:off x="6433304" y="3651290"/>
            <a:ext cx="357449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Speciální vzdělávací potřeby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6433304" y="4141708"/>
            <a:ext cx="35744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Diagnostika a podpůrná opatření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6263164" y="4744522"/>
            <a:ext cx="7516773" cy="15240"/>
          </a:xfrm>
          <a:prstGeom prst="roundRect">
            <a:avLst>
              <a:gd name="adj" fmla="val 625116"/>
            </a:avLst>
          </a:prstGeom>
          <a:solidFill>
            <a:srgbClr val="C5D2CF"/>
          </a:solidFill>
          <a:ln/>
        </p:spPr>
        <p:txBody>
          <a:bodyPr/>
          <a:lstStyle/>
          <a:p>
            <a:endParaRPr lang="cs-CZ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294" y="4788098"/>
            <a:ext cx="6456164" cy="1306949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894773" y="5242203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50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3</a:t>
            </a:r>
            <a:endParaRPr lang="en-US" sz="2500" dirty="0"/>
          </a:p>
        </p:txBody>
      </p:sp>
      <p:sp>
        <p:nvSpPr>
          <p:cNvPr id="15" name="Text 10"/>
          <p:cNvSpPr/>
          <p:nvPr/>
        </p:nvSpPr>
        <p:spPr>
          <a:xfrm>
            <a:off x="7509272" y="50149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Inkluze ve školách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509272" y="5505331"/>
            <a:ext cx="33254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Společné vzdělávání všech dětí</a:t>
            </a:r>
            <a:endParaRPr lang="en-US" sz="1750" dirty="0"/>
          </a:p>
        </p:txBody>
      </p:sp>
      <p:sp>
        <p:nvSpPr>
          <p:cNvPr id="17" name="Text 12"/>
          <p:cNvSpPr/>
          <p:nvPr/>
        </p:nvSpPr>
        <p:spPr>
          <a:xfrm>
            <a:off x="793790" y="635019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České školství nabízí inkluzivní i speciální vzdělávání. Volba závisí na potřebách dítěte a přání rodičů.</a:t>
            </a:r>
            <a:endParaRPr lang="en-US" sz="1750" dirty="0"/>
          </a:p>
        </p:txBody>
      </p:sp>
      <p:sp>
        <p:nvSpPr>
          <p:cNvPr id="18" name="Text 13"/>
          <p:cNvSpPr/>
          <p:nvPr/>
        </p:nvSpPr>
        <p:spPr>
          <a:xfrm>
            <a:off x="793790" y="696825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Klíčovou roli hrají podpůrná opatření. Zahrnují asistenty pedagoga, úpravy metod výuky i prostředí.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2577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ea typeface="Kanit Light" pitchFamily="34" charset="-122"/>
                <a:cs typeface="Kanit Light" pitchFamily="34" charset="-120"/>
              </a:rPr>
              <a:t>Přechod do dospělosti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474714"/>
            <a:ext cx="170021" cy="1216223"/>
          </a:xfrm>
          <a:prstGeom prst="roundRect">
            <a:avLst>
              <a:gd name="adj" fmla="val 56033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5" name="Text 2"/>
          <p:cNvSpPr/>
          <p:nvPr/>
        </p:nvSpPr>
        <p:spPr>
          <a:xfrm>
            <a:off x="1303973" y="247471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Tranzitní programy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303973" y="2965133"/>
            <a:ext cx="749986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Strukturovaná podpora při přechodu ze školy do dalšího života. Pomáhá s orientací v nových situacích.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133951" y="3917752"/>
            <a:ext cx="170021" cy="1216223"/>
          </a:xfrm>
          <a:prstGeom prst="roundRect">
            <a:avLst>
              <a:gd name="adj" fmla="val 56033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8" name="Text 5"/>
          <p:cNvSpPr/>
          <p:nvPr/>
        </p:nvSpPr>
        <p:spPr>
          <a:xfrm>
            <a:off x="1644134" y="39177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Profesní příprava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644133" y="4408170"/>
            <a:ext cx="715958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Praktické vzdělávání v oborech vhodných pro osoby s mentálním postižením. Rozvíjí pracovní dovednosti a návyky.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1474232" y="5360789"/>
            <a:ext cx="170021" cy="1216223"/>
          </a:xfrm>
          <a:prstGeom prst="roundRect">
            <a:avLst>
              <a:gd name="adj" fmla="val 56033"/>
            </a:avLst>
          </a:prstGeom>
          <a:solidFill>
            <a:srgbClr val="DFECE9"/>
          </a:solidFill>
          <a:ln w="7620">
            <a:solidFill>
              <a:srgbClr val="C5D2CF"/>
            </a:solidFill>
            <a:prstDash val="solid"/>
          </a:ln>
        </p:spPr>
        <p:txBody>
          <a:bodyPr/>
          <a:lstStyle/>
          <a:p>
            <a:endParaRPr lang="cs-CZ"/>
          </a:p>
        </p:txBody>
      </p:sp>
      <p:sp>
        <p:nvSpPr>
          <p:cNvPr id="11" name="Text 8"/>
          <p:cNvSpPr/>
          <p:nvPr/>
        </p:nvSpPr>
        <p:spPr>
          <a:xfrm>
            <a:off x="1984415" y="5360789"/>
            <a:ext cx="345031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Podporované zaměstnávání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984414" y="5851208"/>
            <a:ext cx="681930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Služba pomáhající najít a udržet si práci. Zahrnuje pracovní asistenci a nácvik potřebných dovedností.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3545" y="753308"/>
            <a:ext cx="5419606" cy="663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272D45"/>
                </a:solidFill>
                <a:ea typeface="Kanit Light" pitchFamily="34" charset="-122"/>
                <a:cs typeface="Kanit Light" pitchFamily="34" charset="-120"/>
              </a:rPr>
              <a:t>Státní sociální podpora</a:t>
            </a:r>
            <a:endParaRPr lang="en-US" sz="4150" dirty="0"/>
          </a:p>
        </p:txBody>
      </p:sp>
      <p:sp>
        <p:nvSpPr>
          <p:cNvPr id="4" name="Text 1"/>
          <p:cNvSpPr/>
          <p:nvPr/>
        </p:nvSpPr>
        <p:spPr>
          <a:xfrm>
            <a:off x="743545" y="1842016"/>
            <a:ext cx="3669149" cy="7010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550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19200</a:t>
            </a:r>
            <a:endParaRPr lang="en-US" sz="5500" dirty="0"/>
          </a:p>
        </p:txBody>
      </p:sp>
      <p:sp>
        <p:nvSpPr>
          <p:cNvPr id="5" name="Text 2"/>
          <p:cNvSpPr/>
          <p:nvPr/>
        </p:nvSpPr>
        <p:spPr>
          <a:xfrm>
            <a:off x="1250156" y="2808565"/>
            <a:ext cx="2655808" cy="331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05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Příspěvek na péči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743545" y="3267908"/>
            <a:ext cx="3669149" cy="1019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165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Maximální měsíční částka pro osoby s nejtěžším stupněm závislosti. Určeno na úhradu péče.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4731306" y="1842016"/>
            <a:ext cx="3669149" cy="7010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550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550</a:t>
            </a:r>
            <a:endParaRPr lang="en-US" sz="5500" dirty="0"/>
          </a:p>
        </p:txBody>
      </p:sp>
      <p:sp>
        <p:nvSpPr>
          <p:cNvPr id="8" name="Text 5"/>
          <p:cNvSpPr/>
          <p:nvPr/>
        </p:nvSpPr>
        <p:spPr>
          <a:xfrm>
            <a:off x="5237917" y="2808565"/>
            <a:ext cx="2655808" cy="331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05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Příspěvek na mobilitu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4731306" y="3267908"/>
            <a:ext cx="3669149" cy="1019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165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Měsíční dávka pro držitele průkazu ZTP nebo ZTP/P. Pomáhá s náklady na dopravu.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2737366" y="5030867"/>
            <a:ext cx="3669149" cy="7010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550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200000</a:t>
            </a:r>
            <a:endParaRPr lang="en-US" sz="5500" dirty="0"/>
          </a:p>
        </p:txBody>
      </p:sp>
      <p:sp>
        <p:nvSpPr>
          <p:cNvPr id="11" name="Text 8"/>
          <p:cNvSpPr/>
          <p:nvPr/>
        </p:nvSpPr>
        <p:spPr>
          <a:xfrm>
            <a:off x="3243977" y="5997416"/>
            <a:ext cx="2655808" cy="331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05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Příspěvek na pomůcku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2737366" y="6456759"/>
            <a:ext cx="3669149" cy="1019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165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Maximální výše příspěvku na zvláštní pomůcku. Podporuje samostatnost a soběstačnost.</a:t>
            </a:r>
            <a:endParaRPr lang="en-US" sz="1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678067"/>
            <a:ext cx="681561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72D45"/>
                </a:solidFill>
                <a:ea typeface="Kanit Light" pitchFamily="34" charset="-122"/>
                <a:cs typeface="Kanit Light" pitchFamily="34" charset="-120"/>
              </a:rPr>
              <a:t>Sociální služby pro dospělé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727008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80190" y="3520797"/>
            <a:ext cx="2291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Chráněné bydlení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6280190" y="4011216"/>
            <a:ext cx="2291953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Pobytová služba poskytující podporu v bydlení. Pomáhá s každodenními činnostmi při zachování soukromí.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2304" y="2727008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912304" y="3520797"/>
            <a:ext cx="22920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Denní stacionáře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8912304" y="4011216"/>
            <a:ext cx="2292072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Ambulantní služby poskytující aktivizační činnosti. Nabízejí smysluplné trávení dne a rozvoj dovedností.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44538" y="2727008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44538" y="3520797"/>
            <a:ext cx="2291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Osobní asistence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1544538" y="4011216"/>
            <a:ext cx="2291953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Terénní služba podporující samostatný život. Asistent pomáhá s činnostmi, které osoba nezvládá sama.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72915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4143" y="3330297"/>
            <a:ext cx="10593705" cy="6823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250" dirty="0">
                <a:solidFill>
                  <a:srgbClr val="272D45"/>
                </a:solidFill>
                <a:ea typeface="Kanit Light" pitchFamily="34" charset="-122"/>
                <a:cs typeface="Kanit Light" pitchFamily="34" charset="-120"/>
              </a:rPr>
              <a:t>Zaměstnávání osob s mentálním postižením</a:t>
            </a:r>
            <a:endParaRPr lang="en-US" sz="42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143" y="4340066"/>
            <a:ext cx="4367332" cy="87332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982385" y="5540812"/>
            <a:ext cx="2975491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Chráněná pracovní místa</a:t>
            </a:r>
            <a:endParaRPr lang="en-US" sz="2100" dirty="0"/>
          </a:p>
        </p:txBody>
      </p:sp>
      <p:sp>
        <p:nvSpPr>
          <p:cNvPr id="6" name="Text 2"/>
          <p:cNvSpPr/>
          <p:nvPr/>
        </p:nvSpPr>
        <p:spPr>
          <a:xfrm>
            <a:off x="982385" y="6012894"/>
            <a:ext cx="3930848" cy="1397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Speciálně vytvořená pracovní místa pro osoby se zdravotním postižením. Zaměstnavatel získává finanční příspěvek od státu.</a:t>
            </a:r>
            <a:endParaRPr lang="en-US" sz="17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475" y="4340066"/>
            <a:ext cx="4367332" cy="87332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349716" y="5540812"/>
            <a:ext cx="2729151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Sociální podniky</a:t>
            </a:r>
            <a:endParaRPr lang="en-US" sz="2100" dirty="0"/>
          </a:p>
        </p:txBody>
      </p:sp>
      <p:sp>
        <p:nvSpPr>
          <p:cNvPr id="9" name="Text 4"/>
          <p:cNvSpPr/>
          <p:nvPr/>
        </p:nvSpPr>
        <p:spPr>
          <a:xfrm>
            <a:off x="5349716" y="6012894"/>
            <a:ext cx="3930848" cy="1397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Firmy kombinující podnikání a sociální rozměr. Zaměstnávají znevýhodněné osoby a reinvestují zisk do rozvoje podniku.</a:t>
            </a:r>
            <a:endParaRPr lang="en-US" sz="17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8806" y="4340066"/>
            <a:ext cx="4367332" cy="87332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717048" y="5540812"/>
            <a:ext cx="2729151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2C3249"/>
                </a:solidFill>
                <a:ea typeface="Kanit Light" pitchFamily="34" charset="-122"/>
                <a:cs typeface="Kanit Light" pitchFamily="34" charset="-120"/>
              </a:rPr>
              <a:t>Pracovní rehabilitace</a:t>
            </a:r>
            <a:endParaRPr lang="en-US" sz="2100" dirty="0"/>
          </a:p>
        </p:txBody>
      </p:sp>
      <p:sp>
        <p:nvSpPr>
          <p:cNvPr id="12" name="Text 6"/>
          <p:cNvSpPr/>
          <p:nvPr/>
        </p:nvSpPr>
        <p:spPr>
          <a:xfrm>
            <a:off x="9717048" y="6012894"/>
            <a:ext cx="3930848" cy="1397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C3249"/>
                </a:solidFill>
                <a:ea typeface="Martel Sans" pitchFamily="34" charset="-122"/>
                <a:cs typeface="Martel Sans" pitchFamily="34" charset="-120"/>
              </a:rPr>
              <a:t>Cílená činnost zaměřená na získání a udržení vhodného zaměstnání. Zahrnuje poradenství, přípravu a asistenci v práci.</a:t>
            </a:r>
            <a:endParaRPr lang="en-US" sz="1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939</Words>
  <Application>Microsoft Office PowerPoint</Application>
  <PresentationFormat>Vlastní</PresentationFormat>
  <Paragraphs>144</Paragraphs>
  <Slides>15</Slides>
  <Notes>15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0" baseType="lpstr">
      <vt:lpstr>Kanit Light</vt:lpstr>
      <vt:lpstr>Martel Sans Bold</vt:lpstr>
      <vt:lpstr>Martel Sans</vt:lpstr>
      <vt:lpstr>Arial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Pavlína Davidová</cp:lastModifiedBy>
  <cp:revision>2</cp:revision>
  <dcterms:created xsi:type="dcterms:W3CDTF">2025-03-17T11:38:38Z</dcterms:created>
  <dcterms:modified xsi:type="dcterms:W3CDTF">2025-03-17T11:44:52Z</dcterms:modified>
</cp:coreProperties>
</file>