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Patrick Hand" panose="00000500000000000000" pitchFamily="2" charset="-18"/>
      <p:regular r:id="rId13"/>
    </p:embeddedFont>
    <p:embeddedFont>
      <p:font typeface="Raleway Bold" panose="020B0604020202020204" charset="-18"/>
      <p:bold r:id="rId14"/>
    </p:embeddedFont>
    <p:embeddedFont>
      <p:font typeface="Raleway Medium" pitchFamily="2" charset="-18"/>
      <p:regular r:id="rId1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16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762601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Vzdělávání dětí a žáků </a:t>
            </a:r>
            <a:endParaRPr lang="cs-CZ" sz="4300" b="1" dirty="0">
              <a:solidFill>
                <a:srgbClr val="FFE14D"/>
              </a:solidFill>
              <a:ea typeface="Comfortaa Bold" pitchFamily="34" charset="-122"/>
              <a:cs typeface="Comfortaa Bold" pitchFamily="34" charset="-120"/>
            </a:endParaRPr>
          </a:p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s mentálním postižením</a:t>
            </a:r>
            <a:endParaRPr lang="en-US" sz="4300" dirty="0"/>
          </a:p>
        </p:txBody>
      </p:sp>
      <p:sp>
        <p:nvSpPr>
          <p:cNvPr id="8" name="Text 4"/>
          <p:cNvSpPr/>
          <p:nvPr/>
        </p:nvSpPr>
        <p:spPr>
          <a:xfrm>
            <a:off x="864038" y="6035040"/>
            <a:ext cx="4918924" cy="11442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cs-CZ" sz="2400" b="1" dirty="0">
                <a:solidFill>
                  <a:srgbClr val="D7D4CC"/>
                </a:solidFill>
                <a:ea typeface="Raleway Bold" pitchFamily="34" charset="-122"/>
                <a:cs typeface="Raleway Bold" pitchFamily="34" charset="-120"/>
              </a:rPr>
              <a:t>Mgr. </a:t>
            </a:r>
            <a:r>
              <a:rPr lang="en-US" sz="2400" b="1" dirty="0">
                <a:solidFill>
                  <a:srgbClr val="D7D4CC"/>
                </a:solidFill>
                <a:ea typeface="Raleway Bold" pitchFamily="34" charset="-122"/>
                <a:cs typeface="Raleway Bold" pitchFamily="34" charset="-120"/>
              </a:rPr>
              <a:t>Pavl</a:t>
            </a:r>
            <a:r>
              <a:rPr lang="cs-CZ" sz="2400" b="1" dirty="0">
                <a:solidFill>
                  <a:srgbClr val="D7D4CC"/>
                </a:solidFill>
                <a:ea typeface="Raleway Bold" pitchFamily="34" charset="-122"/>
                <a:cs typeface="Raleway Bold" pitchFamily="34" charset="-120"/>
              </a:rPr>
              <a:t>í</a:t>
            </a:r>
            <a:r>
              <a:rPr lang="en-US" sz="2400" b="1" dirty="0">
                <a:solidFill>
                  <a:srgbClr val="D7D4CC"/>
                </a:solidFill>
                <a:ea typeface="Raleway Bold" pitchFamily="34" charset="-122"/>
                <a:cs typeface="Raleway Bold" pitchFamily="34" charset="-120"/>
              </a:rPr>
              <a:t>na Davidov</a:t>
            </a:r>
            <a:r>
              <a:rPr lang="cs-CZ" sz="2400" b="1" dirty="0">
                <a:solidFill>
                  <a:srgbClr val="D7D4CC"/>
                </a:solidFill>
                <a:ea typeface="Raleway Bold" pitchFamily="34" charset="-122"/>
                <a:cs typeface="Raleway Bold" pitchFamily="34" charset="-120"/>
              </a:rPr>
              <a:t>á, MBA, </a:t>
            </a:r>
            <a:r>
              <a:rPr lang="cs-CZ" sz="2400" b="1" dirty="0" err="1">
                <a:solidFill>
                  <a:srgbClr val="D7D4CC"/>
                </a:solidFill>
                <a:ea typeface="Raleway Bold" pitchFamily="34" charset="-122"/>
                <a:cs typeface="Raleway Bold" pitchFamily="34" charset="-120"/>
              </a:rPr>
              <a:t>DiS</a:t>
            </a:r>
            <a:r>
              <a:rPr lang="cs-CZ" sz="2400" b="1" dirty="0">
                <a:solidFill>
                  <a:srgbClr val="D7D4CC"/>
                </a:solidFill>
                <a:ea typeface="Raleway Bold" pitchFamily="34" charset="-122"/>
                <a:cs typeface="Raleway Bold" pitchFamily="34" charset="-12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cs-CZ" sz="2400" dirty="0">
                <a:solidFill>
                  <a:schemeClr val="bg2"/>
                </a:solidFill>
                <a:ea typeface="Patrick Hand" pitchFamily="34" charset="-122"/>
                <a:cs typeface="Patrick Hand" pitchFamily="34" charset="-120"/>
              </a:rPr>
              <a:t>pavlina.davidova@fvp.slu.cz</a:t>
            </a:r>
          </a:p>
          <a:p>
            <a:pPr marL="0" indent="0" algn="l">
              <a:lnSpc>
                <a:spcPts val="3400"/>
              </a:lnSpc>
              <a:buNone/>
            </a:pPr>
            <a:endParaRPr lang="cs-CZ" sz="2400" b="1" dirty="0">
              <a:solidFill>
                <a:srgbClr val="D7D4CC"/>
              </a:solidFill>
              <a:ea typeface="Raleway Bold" pitchFamily="34" charset="-122"/>
              <a:cs typeface="Raleway Bold" pitchFamily="34" charset="-120"/>
            </a:endParaRPr>
          </a:p>
          <a:p>
            <a:pPr marL="0" indent="0" algn="l">
              <a:lnSpc>
                <a:spcPts val="34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8673" y="635318"/>
            <a:ext cx="5134570" cy="641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Závěr a diskuze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2270284" y="2211229"/>
            <a:ext cx="2567226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Shrnutí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20131" y="2670691"/>
            <a:ext cx="4417380" cy="73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Různorodé možnosti vzdělávání žáků s MP</a:t>
            </a:r>
            <a:endParaRPr lang="en-US" sz="20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81" y="1739265"/>
            <a:ext cx="4262438" cy="42624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84535" y="2433816"/>
            <a:ext cx="345638" cy="432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27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1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9792891" y="2211229"/>
            <a:ext cx="2567226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Výzvy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9792891" y="2670691"/>
            <a:ext cx="4028837" cy="73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Nedostatek kvalifikovaných pedagogů</a:t>
            </a:r>
            <a:endParaRPr lang="en-US" sz="20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81" y="1739265"/>
            <a:ext cx="4262438" cy="42624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362890" y="2796600"/>
            <a:ext cx="345638" cy="432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27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2</a:t>
            </a:r>
            <a:endParaRPr lang="en-US" sz="2700" dirty="0"/>
          </a:p>
        </p:txBody>
      </p:sp>
      <p:sp>
        <p:nvSpPr>
          <p:cNvPr id="11" name="Text 7"/>
          <p:cNvSpPr/>
          <p:nvPr/>
        </p:nvSpPr>
        <p:spPr>
          <a:xfrm>
            <a:off x="9792891" y="4700468"/>
            <a:ext cx="2567226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Příležitosti</a:t>
            </a:r>
            <a:endParaRPr lang="en-US" sz="2800" dirty="0"/>
          </a:p>
        </p:txBody>
      </p:sp>
      <p:sp>
        <p:nvSpPr>
          <p:cNvPr id="12" name="Text 8"/>
          <p:cNvSpPr/>
          <p:nvPr/>
        </p:nvSpPr>
        <p:spPr>
          <a:xfrm>
            <a:off x="9792891" y="5159931"/>
            <a:ext cx="4028837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Nové technologie a metody</a:t>
            </a:r>
            <a:endParaRPr lang="en-US" sz="20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981" y="1739265"/>
            <a:ext cx="4262438" cy="42624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00107" y="4874955"/>
            <a:ext cx="345638" cy="432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27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3</a:t>
            </a:r>
            <a:endParaRPr lang="en-US" sz="2700" dirty="0"/>
          </a:p>
        </p:txBody>
      </p:sp>
      <p:sp>
        <p:nvSpPr>
          <p:cNvPr id="15" name="Text 10"/>
          <p:cNvSpPr/>
          <p:nvPr/>
        </p:nvSpPr>
        <p:spPr>
          <a:xfrm>
            <a:off x="2270284" y="4700468"/>
            <a:ext cx="2567226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Diskuze</a:t>
            </a:r>
            <a:endParaRPr lang="en-US" sz="2800" dirty="0"/>
          </a:p>
        </p:txBody>
      </p:sp>
      <p:sp>
        <p:nvSpPr>
          <p:cNvPr id="16" name="Text 11"/>
          <p:cNvSpPr/>
          <p:nvPr/>
        </p:nvSpPr>
        <p:spPr>
          <a:xfrm>
            <a:off x="808673" y="5159931"/>
            <a:ext cx="4028837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Otázky a odpovědi</a:t>
            </a:r>
            <a:endParaRPr lang="en-US" sz="20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981" y="1739265"/>
            <a:ext cx="4262438" cy="42624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921752" y="4512171"/>
            <a:ext cx="345638" cy="432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27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4</a:t>
            </a:r>
            <a:endParaRPr lang="en-US" sz="2700" dirty="0"/>
          </a:p>
        </p:txBody>
      </p:sp>
      <p:sp>
        <p:nvSpPr>
          <p:cNvPr id="19" name="Text 13"/>
          <p:cNvSpPr/>
          <p:nvPr/>
        </p:nvSpPr>
        <p:spPr>
          <a:xfrm>
            <a:off x="808673" y="6261616"/>
            <a:ext cx="13013055" cy="73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Vzdělávání osob s mentálním postižením vyžaduje komplexní přístup. Kombinace různých metod a terapií přináší nejlepší výsledky.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808673" y="7260908"/>
            <a:ext cx="13013055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Děkuji za pozornost. 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700808"/>
            <a:ext cx="7571899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Typy vzdělávacích institucí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003709"/>
            <a:ext cx="277391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Mateřské školy speciální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3593425"/>
            <a:ext cx="2773918" cy="2713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Poskytují předškolní vzdělávání dětem s mentálním postižením. Zaměřují se na rozvoj základních dovedností a socializaci.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4247793" y="300370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Základní školy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4247793" y="3593425"/>
            <a:ext cx="277391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cs-CZ" sz="19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Běžné základní </a:t>
            </a:r>
            <a:r>
              <a:rPr lang="cs-CZ" sz="1900" err="1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školy</a:t>
            </a:r>
            <a:r>
              <a:rPr lang="cs-CZ" sz="190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, nebo </a:t>
            </a:r>
            <a:r>
              <a:rPr lang="en-US" sz="19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speciální školy</a:t>
            </a:r>
            <a:r>
              <a:rPr lang="cs-CZ" sz="19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, které </a:t>
            </a:r>
            <a:r>
              <a:rPr lang="en-US" sz="1900" dirty="0" err="1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nabízejí</a:t>
            </a:r>
            <a:r>
              <a:rPr lang="en-US" sz="19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 upravené vzdělávací programy. Respektují individuální potřeby žáků.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631549" y="300370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Střední vzdělávání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631549" y="3593425"/>
            <a:ext cx="2773918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Odborná učiliště a praktické školy připravují žáky na budoucí povolání. Rozvíjejí praktické dovednosti.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11015305" y="300370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Integrace</a:t>
            </a:r>
            <a:r>
              <a:rPr lang="cs-CZ" sz="215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/Inkluze</a:t>
            </a:r>
            <a:endParaRPr lang="en-US" sz="2150" dirty="0"/>
          </a:p>
        </p:txBody>
      </p:sp>
      <p:sp>
        <p:nvSpPr>
          <p:cNvPr id="10" name="Text 8"/>
          <p:cNvSpPr/>
          <p:nvPr/>
        </p:nvSpPr>
        <p:spPr>
          <a:xfrm>
            <a:off x="11015305" y="3593425"/>
            <a:ext cx="2773918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Začlenění žáků do běžných škol s podporou asistentů pedagoga. Umožňuje společné vzdělávání s intaktními vrstevníky.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2083" y="716280"/>
            <a:ext cx="7732633" cy="1119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40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Speciálně-pedagogická centra (SPC)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192083" y="2365415"/>
            <a:ext cx="453628" cy="453628"/>
          </a:xfrm>
          <a:prstGeom prst="roundRect">
            <a:avLst>
              <a:gd name="adj" fmla="val 66674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6284476" y="2424232"/>
            <a:ext cx="268843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1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847284" y="2365415"/>
            <a:ext cx="3088838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Diagnostika a poradenství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847284" y="2766417"/>
            <a:ext cx="7077432" cy="645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Centra provádějí komplexní diagnostiku. Poskytují odborné poradenství rodičům i pedagogům.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6192083" y="3840123"/>
            <a:ext cx="453628" cy="453628"/>
          </a:xfrm>
          <a:prstGeom prst="roundRect">
            <a:avLst>
              <a:gd name="adj" fmla="val 66674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9" name="Text 6"/>
          <p:cNvSpPr/>
          <p:nvPr/>
        </p:nvSpPr>
        <p:spPr>
          <a:xfrm>
            <a:off x="6284476" y="3898940"/>
            <a:ext cx="268843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6847284" y="3840123"/>
            <a:ext cx="3371255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Individuální vzdělávací plány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6847284" y="4241125"/>
            <a:ext cx="7077432" cy="645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Odborníci pomáhají tvořit IVP. Zohledňují specifické potřeby každého dítěte</a:t>
            </a:r>
            <a:r>
              <a:rPr lang="en-US" sz="155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192083" y="5314831"/>
            <a:ext cx="453628" cy="453628"/>
          </a:xfrm>
          <a:prstGeom prst="roundRect">
            <a:avLst>
              <a:gd name="adj" fmla="val 66674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3" name="Text 10"/>
          <p:cNvSpPr/>
          <p:nvPr/>
        </p:nvSpPr>
        <p:spPr>
          <a:xfrm>
            <a:off x="6284476" y="5373648"/>
            <a:ext cx="268843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3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6847284" y="5314831"/>
            <a:ext cx="2240280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Podpora rodin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6847283" y="5715833"/>
            <a:ext cx="7239419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SPC nabízejí metodickou podporu. Pracují s celým rodinným systémem.</a:t>
            </a:r>
            <a:endParaRPr lang="en-US" sz="2000" dirty="0"/>
          </a:p>
        </p:txBody>
      </p:sp>
      <p:sp>
        <p:nvSpPr>
          <p:cNvPr id="16" name="Shape 13"/>
          <p:cNvSpPr/>
          <p:nvPr/>
        </p:nvSpPr>
        <p:spPr>
          <a:xfrm>
            <a:off x="6192083" y="6466880"/>
            <a:ext cx="453628" cy="453628"/>
          </a:xfrm>
          <a:prstGeom prst="roundRect">
            <a:avLst>
              <a:gd name="adj" fmla="val 66674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7" name="Text 14"/>
          <p:cNvSpPr/>
          <p:nvPr/>
        </p:nvSpPr>
        <p:spPr>
          <a:xfrm>
            <a:off x="6284476" y="6525697"/>
            <a:ext cx="268843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4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6847284" y="6466880"/>
            <a:ext cx="2919055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Mezioborová spolupráce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6847284" y="6867882"/>
            <a:ext cx="7362986" cy="645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Centra koordinují péči mezi školou a dalšími odborníky. Zajišťují komplexní přístup.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0770" y="838795"/>
            <a:ext cx="7795260" cy="1070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6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Základní principy vzdělávání žáků s MP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5634681" y="2198370"/>
            <a:ext cx="8736227" cy="1384697"/>
          </a:xfrm>
          <a:prstGeom prst="roundRect">
            <a:avLst>
              <a:gd name="adj" fmla="val 20875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 sz="2400"/>
          </a:p>
        </p:txBody>
      </p:sp>
      <p:sp>
        <p:nvSpPr>
          <p:cNvPr id="5" name="Text 2"/>
          <p:cNvSpPr/>
          <p:nvPr/>
        </p:nvSpPr>
        <p:spPr>
          <a:xfrm>
            <a:off x="5869459" y="2485191"/>
            <a:ext cx="2687325" cy="173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Individuální přístup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869459" y="2774156"/>
            <a:ext cx="789392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Respektování tempa, stylu učení a zájmů žáka. Každé dítě potřebuje jedinečný přístup.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5634681" y="3775710"/>
            <a:ext cx="8736227" cy="1076563"/>
          </a:xfrm>
          <a:prstGeom prst="roundRect">
            <a:avLst>
              <a:gd name="adj" fmla="val 26850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 sz="2400"/>
          </a:p>
        </p:txBody>
      </p:sp>
      <p:sp>
        <p:nvSpPr>
          <p:cNvPr id="8" name="Text 5"/>
          <p:cNvSpPr/>
          <p:nvPr/>
        </p:nvSpPr>
        <p:spPr>
          <a:xfrm>
            <a:off x="5869459" y="3968353"/>
            <a:ext cx="3733324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Respektování specifických potřeb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5897796" y="4351496"/>
            <a:ext cx="7409974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Přizpůsobení prostředí, metod i hodnocení. Soustředíme se na silné stránky</a:t>
            </a:r>
            <a:r>
              <a:rPr lang="en-US" sz="24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5634679" y="5044916"/>
            <a:ext cx="8736227" cy="1076563"/>
          </a:xfrm>
          <a:prstGeom prst="roundRect">
            <a:avLst>
              <a:gd name="adj" fmla="val 26850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 sz="2400"/>
          </a:p>
        </p:txBody>
      </p:sp>
      <p:sp>
        <p:nvSpPr>
          <p:cNvPr id="11" name="Text 8"/>
          <p:cNvSpPr/>
          <p:nvPr/>
        </p:nvSpPr>
        <p:spPr>
          <a:xfrm>
            <a:off x="5869460" y="5380971"/>
            <a:ext cx="2717364" cy="124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Multisenzoriální přístup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5869459" y="5620703"/>
            <a:ext cx="7409974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Zapojení všech smyslů do učení. Komplexní vnímání podporuje zapamatování</a:t>
            </a:r>
            <a:r>
              <a:rPr lang="en-US" sz="24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.</a:t>
            </a:r>
            <a:endParaRPr lang="en-US" sz="2400" dirty="0"/>
          </a:p>
        </p:txBody>
      </p:sp>
      <p:sp>
        <p:nvSpPr>
          <p:cNvPr id="13" name="Shape 10"/>
          <p:cNvSpPr/>
          <p:nvPr/>
        </p:nvSpPr>
        <p:spPr>
          <a:xfrm>
            <a:off x="5634681" y="6314123"/>
            <a:ext cx="8736225" cy="1076563"/>
          </a:xfrm>
          <a:prstGeom prst="roundRect">
            <a:avLst>
              <a:gd name="adj" fmla="val 26850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 sz="2400"/>
          </a:p>
        </p:txBody>
      </p:sp>
      <p:sp>
        <p:nvSpPr>
          <p:cNvPr id="14" name="Text 11"/>
          <p:cNvSpPr/>
          <p:nvPr/>
        </p:nvSpPr>
        <p:spPr>
          <a:xfrm>
            <a:off x="5869459" y="6526054"/>
            <a:ext cx="2175510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Praktická orientace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5871499" y="6852076"/>
            <a:ext cx="7409974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Důraz na funkční dovednosti pro běžný život. Učíme to, co žáci skutečně využijí.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905" y="600670"/>
            <a:ext cx="8181499" cy="606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Didaktické zásady pro žáky s MP</a:t>
            </a:r>
            <a:endParaRPr lang="en-US" sz="3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37" y="1643420"/>
            <a:ext cx="1621393" cy="121955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85962" y="2211467"/>
            <a:ext cx="306824" cy="383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1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5068372" y="1861661"/>
            <a:ext cx="2985135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Aktivita a samostatnost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068372" y="2295644"/>
            <a:ext cx="3752255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Podpora seberealizace a nezávislosti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4904661" y="2875002"/>
            <a:ext cx="8907304" cy="15240"/>
          </a:xfrm>
          <a:prstGeom prst="roundRect">
            <a:avLst>
              <a:gd name="adj" fmla="val 2148264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040" y="2917507"/>
            <a:ext cx="3242786" cy="121955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85962" y="3335417"/>
            <a:ext cx="306824" cy="383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5879068" y="3135749"/>
            <a:ext cx="2841784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Soustavnost a trvalost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5879068" y="3569732"/>
            <a:ext cx="3592949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Pravidelné opakování a upevňování</a:t>
            </a:r>
            <a:endParaRPr lang="en-US" sz="2000" dirty="0"/>
          </a:p>
        </p:txBody>
      </p:sp>
      <p:sp>
        <p:nvSpPr>
          <p:cNvPr id="12" name="Shape 8"/>
          <p:cNvSpPr/>
          <p:nvPr/>
        </p:nvSpPr>
        <p:spPr>
          <a:xfrm>
            <a:off x="5715357" y="4149090"/>
            <a:ext cx="8096607" cy="15240"/>
          </a:xfrm>
          <a:prstGeom prst="roundRect">
            <a:avLst>
              <a:gd name="adj" fmla="val 2148264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344" y="4191595"/>
            <a:ext cx="4864298" cy="121955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86081" y="4609505"/>
            <a:ext cx="306824" cy="383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0"/>
          <p:cNvSpPr/>
          <p:nvPr/>
        </p:nvSpPr>
        <p:spPr>
          <a:xfrm>
            <a:off x="6689884" y="4409837"/>
            <a:ext cx="3430429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Přiměřenost a posloupnost</a:t>
            </a:r>
            <a:endParaRPr lang="en-US" sz="2400" dirty="0"/>
          </a:p>
        </p:txBody>
      </p:sp>
      <p:sp>
        <p:nvSpPr>
          <p:cNvPr id="16" name="Text 11"/>
          <p:cNvSpPr/>
          <p:nvPr/>
        </p:nvSpPr>
        <p:spPr>
          <a:xfrm>
            <a:off x="6689884" y="4843820"/>
            <a:ext cx="3430429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Od jednoduchého ke složitějšímu</a:t>
            </a:r>
            <a:endParaRPr lang="en-US" sz="2000" dirty="0"/>
          </a:p>
        </p:txBody>
      </p:sp>
      <p:sp>
        <p:nvSpPr>
          <p:cNvPr id="17" name="Shape 12"/>
          <p:cNvSpPr/>
          <p:nvPr/>
        </p:nvSpPr>
        <p:spPr>
          <a:xfrm>
            <a:off x="6526173" y="5423178"/>
            <a:ext cx="7285792" cy="15240"/>
          </a:xfrm>
          <a:prstGeom prst="roundRect">
            <a:avLst>
              <a:gd name="adj" fmla="val 2148264"/>
            </a:avLst>
          </a:prstGeom>
          <a:solidFill>
            <a:srgbClr val="5F5F63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47" y="5465683"/>
            <a:ext cx="6485692" cy="121955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85962" y="5883593"/>
            <a:ext cx="306824" cy="3836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4</a:t>
            </a:r>
            <a:endParaRPr lang="en-US" sz="2400" dirty="0"/>
          </a:p>
        </p:txBody>
      </p:sp>
      <p:sp>
        <p:nvSpPr>
          <p:cNvPr id="20" name="Text 14"/>
          <p:cNvSpPr/>
          <p:nvPr/>
        </p:nvSpPr>
        <p:spPr>
          <a:xfrm>
            <a:off x="7500580" y="5683925"/>
            <a:ext cx="3142178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Názornost a konkrétnost</a:t>
            </a:r>
            <a:endParaRPr lang="en-US" sz="2400" dirty="0"/>
          </a:p>
        </p:txBody>
      </p:sp>
      <p:sp>
        <p:nvSpPr>
          <p:cNvPr id="21" name="Text 15"/>
          <p:cNvSpPr/>
          <p:nvPr/>
        </p:nvSpPr>
        <p:spPr>
          <a:xfrm>
            <a:off x="7500580" y="6117908"/>
            <a:ext cx="3573780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Využití reálných předmětů a situací</a:t>
            </a:r>
            <a:endParaRPr lang="en-US" sz="2000" dirty="0"/>
          </a:p>
        </p:txBody>
      </p:sp>
      <p:sp>
        <p:nvSpPr>
          <p:cNvPr id="22" name="Text 16"/>
          <p:cNvSpPr/>
          <p:nvPr/>
        </p:nvSpPr>
        <p:spPr>
          <a:xfrm>
            <a:off x="763905" y="6930747"/>
            <a:ext cx="13102590" cy="698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Tyto zásady tvoří základ efektivního vzdělávání žáků s mentálním postižením. </a:t>
            </a:r>
            <a:endParaRPr lang="cs-CZ" sz="2000" dirty="0">
              <a:solidFill>
                <a:srgbClr val="D7D4CC"/>
              </a:solidFill>
              <a:ea typeface="Raleway Medium" pitchFamily="34" charset="-122"/>
              <a:cs typeface="Raleway Medium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sz="2000" dirty="0" err="1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Respektování</a:t>
            </a: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 těchto principů pomáhá překonávat kognitivní bariéry.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4113" y="587454"/>
            <a:ext cx="6179225" cy="593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Efektivní výukové metody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13" y="1501378"/>
            <a:ext cx="1068229" cy="15354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2738" y="1714976"/>
            <a:ext cx="4285059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Metoda vícenásobného opakování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7622738" y="2139791"/>
            <a:ext cx="625994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Systematické opakování v různých kontextech. Pomáhá k fixaci nových poznatků a dovedností.</a:t>
            </a: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113" y="3036808"/>
            <a:ext cx="1068229" cy="153543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2738" y="3250406"/>
            <a:ext cx="2536031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Strukturované učení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7622738" y="3675221"/>
            <a:ext cx="625994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Jasná vizualizace a předvídatelný řád. Snižuje úzkost a podporuje samostatnost.</a:t>
            </a: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113" y="4572238"/>
            <a:ext cx="1068229" cy="153543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2738" y="4785836"/>
            <a:ext cx="2485906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Didaktické pomůcky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7622738" y="5210651"/>
            <a:ext cx="625994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Speciální učební materiály a technologie. Musí být konkrétní a smyslově názorné.</a:t>
            </a:r>
            <a:endParaRPr lang="en-US" sz="2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113" y="6107668"/>
            <a:ext cx="1068229" cy="153543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22738" y="6321266"/>
            <a:ext cx="2992279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Alternativní komunikace</a:t>
            </a:r>
            <a:endParaRPr lang="en-US" sz="2400" dirty="0"/>
          </a:p>
        </p:txBody>
      </p:sp>
      <p:sp>
        <p:nvSpPr>
          <p:cNvPr id="15" name="Text 8"/>
          <p:cNvSpPr/>
          <p:nvPr/>
        </p:nvSpPr>
        <p:spPr>
          <a:xfrm>
            <a:off x="7622738" y="6746081"/>
            <a:ext cx="6259949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Systémy jako VOKS, Makaton nebo piktogramy. Umožňují komunikaci i při narušení řeči.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757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5101" y="3693319"/>
            <a:ext cx="7542371" cy="639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Terapeutické metody 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1" y="4677370"/>
            <a:ext cx="575072" cy="5750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05101" y="5482471"/>
            <a:ext cx="255615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Muzikoterapie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805101" y="5939909"/>
            <a:ext cx="2996208" cy="1472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Využívá hudbu a rytmus k rozvoji. Podporuje komunikaci, emoce a sociální interakce.</a:t>
            </a: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352" y="4677370"/>
            <a:ext cx="575072" cy="5750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46352" y="5482471"/>
            <a:ext cx="255615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Arteterapie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4146352" y="5939909"/>
            <a:ext cx="2996327" cy="1472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Kreativní vyjádření skrze výtvarné techniky. Pomáhá vyjádřit pocity neverbálním způsobem.</a:t>
            </a: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722" y="4677370"/>
            <a:ext cx="575072" cy="5750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7722" y="5482471"/>
            <a:ext cx="255615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Ergoterapie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7487722" y="5939909"/>
            <a:ext cx="2996208" cy="1472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Rozvíjí pracovní dovednosti a soběstačnost. Zaměřuje se na praktické činnosti každodenního života.</a:t>
            </a:r>
            <a:endParaRPr lang="en-US" sz="2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8973" y="4677370"/>
            <a:ext cx="575072" cy="57507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28973" y="5482471"/>
            <a:ext cx="255615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Canisterapie</a:t>
            </a:r>
            <a:endParaRPr lang="en-US" sz="2400" dirty="0"/>
          </a:p>
        </p:txBody>
      </p:sp>
      <p:sp>
        <p:nvSpPr>
          <p:cNvPr id="15" name="Text 8"/>
          <p:cNvSpPr/>
          <p:nvPr/>
        </p:nvSpPr>
        <p:spPr>
          <a:xfrm>
            <a:off x="10828973" y="5939909"/>
            <a:ext cx="2996327" cy="1472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Terapie za pomoci speciálně cvičených psů. Stimuluje motoriku, komunikaci a emoce.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79922"/>
            <a:ext cx="8202811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ea typeface="Comfortaa Bold" pitchFamily="34" charset="-122"/>
                <a:cs typeface="Comfortaa Bold" pitchFamily="34" charset="-120"/>
              </a:rPr>
              <a:t>Terapeutické metody 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459474"/>
            <a:ext cx="4053840" cy="25054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527351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Snoezelen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5764530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Multismyslové prostředí s různými stimuly. Poskytuje relaxaci i aktivaci podle potřeby.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2459474"/>
            <a:ext cx="4053959" cy="25054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161" y="527351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Bazální stimulace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5288161" y="5764530"/>
            <a:ext cx="405395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Stimulace základních smyslových vjemů. Podporuje vnímání vlastního těla a okolí.</a:t>
            </a:r>
            <a:endParaRPr lang="en-US" sz="2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2459474"/>
            <a:ext cx="4053840" cy="25054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527351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ea typeface="Comfortaa Bold" pitchFamily="34" charset="-122"/>
                <a:cs typeface="Comfortaa Bold" pitchFamily="34" charset="-120"/>
              </a:rPr>
              <a:t>Dramaterapie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9712404" y="5764530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D7D4CC"/>
                </a:solidFill>
                <a:ea typeface="Raleway Medium" pitchFamily="34" charset="-122"/>
                <a:cs typeface="Raleway Medium" pitchFamily="34" charset="-120"/>
              </a:rPr>
              <a:t>Využívá divadelní prvky a rolové hry. Rozvíjí sebevyjádření a sociální dovednosti.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473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9263" y="3351728"/>
            <a:ext cx="5036106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Příklad dobré praxe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769263" y="5280898"/>
            <a:ext cx="3025616" cy="219789"/>
          </a:xfrm>
          <a:prstGeom prst="roundRect">
            <a:avLst>
              <a:gd name="adj" fmla="val 15000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769263" y="5830372"/>
            <a:ext cx="3025616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Projekt "Společně to zvládneme"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769263" y="6572488"/>
            <a:ext cx="3025616" cy="105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Inkluzivní projekt na ZŠ v Olomouci. Zapojil žáky s MP do běžných tříd.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124563" y="4951214"/>
            <a:ext cx="3025735" cy="219789"/>
          </a:xfrm>
          <a:prstGeom prst="roundRect">
            <a:avLst>
              <a:gd name="adj" fmla="val 15000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4124563" y="5500687"/>
            <a:ext cx="244209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Použité metody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124563" y="5937647"/>
            <a:ext cx="3025735" cy="140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Strukturované učení, pravidelná muzikoterapie. Podporované asistenty a speciálními pedagogy.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479983" y="4621530"/>
            <a:ext cx="3025735" cy="219789"/>
          </a:xfrm>
          <a:prstGeom prst="roundRect">
            <a:avLst>
              <a:gd name="adj" fmla="val 15000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7479983" y="5171003"/>
            <a:ext cx="244209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Výsledky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7479983" y="5607963"/>
            <a:ext cx="3025735" cy="140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Zlepšení sociálních dovedností u všech žáků. Snížení předsudků a větší samostatnost žáků s MP.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0835402" y="4291846"/>
            <a:ext cx="3025735" cy="219789"/>
          </a:xfrm>
          <a:prstGeom prst="roundRect">
            <a:avLst>
              <a:gd name="adj" fmla="val 150001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4" name="Text 11"/>
          <p:cNvSpPr/>
          <p:nvPr/>
        </p:nvSpPr>
        <p:spPr>
          <a:xfrm>
            <a:off x="10835402" y="4841319"/>
            <a:ext cx="3025735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Klíčové faktory úspěchu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0835402" y="5583436"/>
            <a:ext cx="3025735" cy="105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Spolupráce rodiny a školy. Důkladná příprava pedagogů a pozitivní školní klima.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604</Words>
  <Application>Microsoft Office PowerPoint</Application>
  <PresentationFormat>Vlastní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Patrick Hand</vt:lpstr>
      <vt:lpstr>Arial</vt:lpstr>
      <vt:lpstr>Raleway Bold</vt:lpstr>
      <vt:lpstr>Comfortaa Bold</vt:lpstr>
      <vt:lpstr>Raleway Medium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Pavlína Davidová</cp:lastModifiedBy>
  <cp:revision>10</cp:revision>
  <dcterms:created xsi:type="dcterms:W3CDTF">2025-03-08T12:53:53Z</dcterms:created>
  <dcterms:modified xsi:type="dcterms:W3CDTF">2025-03-28T09:46:07Z</dcterms:modified>
</cp:coreProperties>
</file>