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</p:embeddedFont>
    <p:embeddedFont>
      <p:font typeface="Open Sans Bold" panose="020B0806030504020204" pitchFamily="34" charset="0"/>
      <p:bold r:id="rId1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9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066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Terapeutické metody pro osoby s mentálním postižením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871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cs-CZ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T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erapeutick</a:t>
            </a:r>
            <a:r>
              <a:rPr lang="cs-CZ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é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metod</a:t>
            </a:r>
            <a:r>
              <a:rPr lang="cs-CZ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y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pro osoby s mentálním postižením. </a:t>
            </a:r>
            <a:endParaRPr lang="cs-CZ" sz="2000" dirty="0">
              <a:solidFill>
                <a:srgbClr val="403C4E"/>
              </a:solidFill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cs-CZ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P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raktické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techniky a jejich využití v každodenní praxi.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533102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cs-CZ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S</a:t>
            </a:r>
            <a:r>
              <a:rPr lang="en-US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eznám</a:t>
            </a:r>
            <a:r>
              <a:rPr lang="cs-CZ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ení</a:t>
            </a:r>
            <a:r>
              <a:rPr lang="cs-CZ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se</a:t>
            </a:r>
            <a:r>
              <a:rPr lang="en-US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s </a:t>
            </a:r>
            <a:r>
              <a:rPr lang="en-US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různými</a:t>
            </a:r>
            <a:r>
              <a:rPr lang="en-US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přístupy</a:t>
            </a:r>
            <a:r>
              <a:rPr lang="cs-CZ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, k</a:t>
            </a:r>
            <a:r>
              <a:rPr lang="en-US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onkrétní</a:t>
            </a:r>
            <a:r>
              <a:rPr lang="en-US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ukázky použití. </a:t>
            </a: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793790" y="632888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4"/>
          <p:cNvSpPr/>
          <p:nvPr/>
        </p:nvSpPr>
        <p:spPr>
          <a:xfrm>
            <a:off x="793790" y="6311979"/>
            <a:ext cx="5458729" cy="13121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cs-CZ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Mgr. </a:t>
            </a:r>
            <a:r>
              <a:rPr lang="en-US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Pavl</a:t>
            </a:r>
            <a:r>
              <a:rPr lang="cs-CZ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í</a:t>
            </a:r>
            <a:r>
              <a:rPr lang="en-US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na Davidov</a:t>
            </a:r>
            <a:r>
              <a:rPr lang="cs-CZ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á, MBA, </a:t>
            </a:r>
            <a:r>
              <a:rPr lang="cs-CZ" sz="1600" b="1" dirty="0" err="1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DiS</a:t>
            </a:r>
            <a:r>
              <a:rPr lang="cs-CZ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.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cs-CZ" sz="16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pavlina.davidova@fvp.slu.cz</a:t>
            </a:r>
          </a:p>
          <a:p>
            <a:pPr>
              <a:lnSpc>
                <a:spcPts val="3100"/>
              </a:lnSpc>
            </a:pPr>
            <a:endParaRPr lang="cs-CZ" sz="3200" cap="none" dirty="0">
              <a:solidFill>
                <a:schemeClr val="tx1"/>
              </a:solidFill>
            </a:endParaRPr>
          </a:p>
          <a:p>
            <a:pPr marL="0" indent="0" algn="l">
              <a:lnSpc>
                <a:spcPts val="3100"/>
              </a:lnSpc>
              <a:buNone/>
            </a:pPr>
            <a:endParaRPr lang="cs-CZ" sz="2200" b="1" dirty="0">
              <a:solidFill>
                <a:srgbClr val="403C4E"/>
              </a:solidFill>
              <a:ea typeface="Open Sans Bold" pitchFamily="34" charset="-122"/>
              <a:cs typeface="Open Sans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cs-CZ" sz="2200" b="1" dirty="0">
                <a:solidFill>
                  <a:srgbClr val="403C4E"/>
                </a:solidFill>
                <a:ea typeface="Open Sans Bold" pitchFamily="34" charset="-122"/>
                <a:cs typeface="Open Sans Bold" pitchFamily="34" charset="-120"/>
              </a:rPr>
              <a:t> 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9669423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Závěr: Integrace terapeutických metod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0484" y="2156103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Individuální přístup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870728" y="2246828"/>
            <a:ext cx="435018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Respektuje jedinečné potřeby každého klienta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747870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0484" y="3234095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Kombinace metod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524500" y="3470196"/>
            <a:ext cx="389012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Využívá synergické účinky různých terapií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747870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0484" y="4457462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6178153" y="4253508"/>
            <a:ext cx="286119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Multidisciplinární tým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6178153" y="4693563"/>
            <a:ext cx="3232309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Spojuje odborníky různých profesí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747870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70484" y="5680829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250" dirty="0"/>
          </a:p>
        </p:txBody>
      </p:sp>
      <p:sp>
        <p:nvSpPr>
          <p:cNvPr id="20" name="Text 14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Zapojení rodiny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6831806" y="5916930"/>
            <a:ext cx="424434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Zajišťuje kontinuitu terapeutického působení</a:t>
            </a: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747870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70484" y="6904196"/>
            <a:ext cx="28610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5</a:t>
            </a:r>
            <a:endParaRPr lang="en-US" sz="2250" dirty="0"/>
          </a:p>
        </p:txBody>
      </p:sp>
      <p:sp>
        <p:nvSpPr>
          <p:cNvPr id="25" name="Text 18"/>
          <p:cNvSpPr/>
          <p:nvPr/>
        </p:nvSpPr>
        <p:spPr>
          <a:xfrm>
            <a:off x="7485578" y="6700242"/>
            <a:ext cx="274343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Pravidelné hodnocení</a:t>
            </a:r>
            <a:endParaRPr lang="en-US" sz="2000" dirty="0"/>
          </a:p>
        </p:txBody>
      </p:sp>
      <p:sp>
        <p:nvSpPr>
          <p:cNvPr id="26" name="Text 19"/>
          <p:cNvSpPr/>
          <p:nvPr/>
        </p:nvSpPr>
        <p:spPr>
          <a:xfrm>
            <a:off x="7485578" y="7140297"/>
            <a:ext cx="4263271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Sleduje pokroky a upravuje terapeutický plán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74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Expresivní terapie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6514624" y="2530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Arteterapie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0212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Využívá výtvarné techniky k vyjádření emocí. Podporuje kreativitu a sebevyjádření bez nutnosti verbální komunikace.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0406301" y="2530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Muzikoterapie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02121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Pracuje s hudbou a rytmem. Rozvíjí sluchové vnímání a sociální interakce prostřednictvím společného muzicírování.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697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6514624" y="55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Dramaterapie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2182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Používá divadelní prvky k rozvoji sebevědomí. Pomáhá bezpečně prožívat různé sociální situace.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7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Arteterapie v praxi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471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6790373" y="2474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Cíle metody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Rozvíjí sebevyjádření a komunikaci. Posiluje jemnou motoriku a koncentraci. Přináší radost z tvoření.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775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7130534" y="3917752"/>
            <a:ext cx="34987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Technika malování prsty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Přímý kontakt s barvou stimuluje smysly. Nevyžaduje jemné motorické dovednosti. Je vhodná pro všechny stupně postižení.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36078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74708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Výsledky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Zlepšuje koordinaci oko-ruka. Podporuje emocionální vyjádření. Přináší pozitivní zážitek z tvorby.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7285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Fyzioterapeutické metody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Vojtova metoda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Aktivuje vrozené pohybové vzory. Používá reflexní lokomoci. Je účinná i u těžších forem postižení.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Bobath koncept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Zaměřuje se na normalizaci svalového tonu. Podporuje správné držení těla. Zlepšuje kvalitu pohybu.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Psychomotorika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Propojuje pohyb s psychickými procesy. Rozvíjí vnímání vlastního těla. Zlepšuje koordinaci pohybů.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37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828" y="3127772"/>
            <a:ext cx="11011972" cy="640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Praktická ukázka: Psychomotorická cvičení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303770" y="4076343"/>
            <a:ext cx="22860" cy="3589139"/>
          </a:xfrm>
          <a:prstGeom prst="roundRect">
            <a:avLst>
              <a:gd name="adj" fmla="val 37683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6492002" y="4526399"/>
            <a:ext cx="615315" cy="22860"/>
          </a:xfrm>
          <a:prstGeom prst="roundRect">
            <a:avLst>
              <a:gd name="adj" fmla="val 37683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7084457" y="4307086"/>
            <a:ext cx="461486" cy="461486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7161371" y="4345543"/>
            <a:ext cx="307658" cy="384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725942" y="4281368"/>
            <a:ext cx="256377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Příprava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17828" y="4724757"/>
            <a:ext cx="5571887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Připravte prostor s barevnými značkami na podlaze. Použijte jednoduché pomůcky jako míče a kužely.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23083" y="5551765"/>
            <a:ext cx="615315" cy="22860"/>
          </a:xfrm>
          <a:prstGeom prst="roundRect">
            <a:avLst>
              <a:gd name="adj" fmla="val 37683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8"/>
          <p:cNvSpPr/>
          <p:nvPr/>
        </p:nvSpPr>
        <p:spPr>
          <a:xfrm>
            <a:off x="7084457" y="5332452"/>
            <a:ext cx="461486" cy="461486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9"/>
          <p:cNvSpPr/>
          <p:nvPr/>
        </p:nvSpPr>
        <p:spPr>
          <a:xfrm>
            <a:off x="7161371" y="5370909"/>
            <a:ext cx="307658" cy="384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340685" y="5306735"/>
            <a:ext cx="256377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Základní cvičení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8340685" y="5750123"/>
            <a:ext cx="5571887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Procházení vyznačené dráhy. Střídání rychlosti pohybu. Měnění směru podle pokynů.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492002" y="6474619"/>
            <a:ext cx="615315" cy="22860"/>
          </a:xfrm>
          <a:prstGeom prst="roundRect">
            <a:avLst>
              <a:gd name="adj" fmla="val 37683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3"/>
          <p:cNvSpPr/>
          <p:nvPr/>
        </p:nvSpPr>
        <p:spPr>
          <a:xfrm>
            <a:off x="7084457" y="6255306"/>
            <a:ext cx="461486" cy="461486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7161371" y="6293763"/>
            <a:ext cx="307658" cy="384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663184" y="6229588"/>
            <a:ext cx="4626531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Adaptace pro různé stupně postižení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17828" y="6672977"/>
            <a:ext cx="5571887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 těžší postižení zjednodušte trasu. U lehčího postižení přidejte překážky nebo úkoly.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Alternativní a augmentativní komunikace (AAK)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Piktogramy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Jednoduché obrazové symboly představující konkrétní předměty nebo činnosti. Usnadňují pochopení a vyjadřování základních potřeb.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Makaton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Kombinuje znaky, symboly a mluvenou řeč. Podporuje rozvoj komunikace. Je přizpůsobitelný individuálním potřebám.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VOKS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Výměnný obrázkový komunikační systém. Učí iniciovat komunikaci. Postupuje od jednoduchých výměn k tvorbě vět.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Snoezelen a multisenzorická stimulace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06086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Světelné efekty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55128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Světelná vlákna a projektory vytvářejí uklidňující vizuální podněty. Mění se barvy a intenzita.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060865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Zvukové prvky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551283"/>
            <a:ext cx="22920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Relaxační hudba a přírodní zvuky pomáhají k uvolnění. Podporují sluchovou stimulaci.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26707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060865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Hmatové podněty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0561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Různé povrchy a materiály rozvíjejí hmatové vnímání. Nabízejí pestré taktilní zážitky.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3029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Canisterapie a hipoterapie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Canisterapie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Terapie se speciálně cvičenými psy. Rozvíjí emoční vazby a komunikaci.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Hipoterapie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17051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Využívá pohyb koně k terapeutickým účelům. Zlepšuje držení těla a rovnováhu.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Přínosy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Zvyšuje motivaci k činnosti. Přináší radost a zlepšuje kvalitu života.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Realizace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Vyžaduje školené terapeuty a zvířata. Probíhá podle individuálního plánu klienta.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85493"/>
            <a:ext cx="64440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Kognitivní rehabilitace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3443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361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Trénink paměti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851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Využívá opakování a strukturování informací. Pracuje s vizuálními pomůckami. Přizpůsobuje se kognitivní úrovni.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804285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Nácvik pozornosti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52151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Postupně prodlužuje dobu soustředění. Využívá zajímavé podněty. Střídá činnosti pro udržení zájmu.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47413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00951"/>
            <a:ext cx="30884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Feuersteinova metoda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19136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Rozvíjí myšlenkové operace. Učí strategie řešení problémů. Podporuje kognitivní flexibilitu.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563</Words>
  <Application>Microsoft Office PowerPoint</Application>
  <PresentationFormat>Vlastní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Open Sans</vt:lpstr>
      <vt:lpstr>Open Sans Bold</vt:lpstr>
      <vt:lpstr>Arial</vt:lpstr>
      <vt:lpstr>Merriweather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Pavlína Davidová</cp:lastModifiedBy>
  <cp:revision>3</cp:revision>
  <dcterms:created xsi:type="dcterms:W3CDTF">2025-03-17T09:41:12Z</dcterms:created>
  <dcterms:modified xsi:type="dcterms:W3CDTF">2025-03-17T09:47:05Z</dcterms:modified>
</cp:coreProperties>
</file>