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70" r:id="rId3"/>
    <p:sldId id="264" r:id="rId4"/>
    <p:sldId id="257" r:id="rId5"/>
    <p:sldId id="265" r:id="rId6"/>
    <p:sldId id="273" r:id="rId7"/>
    <p:sldId id="258" r:id="rId8"/>
    <p:sldId id="259" r:id="rId9"/>
    <p:sldId id="266" r:id="rId10"/>
    <p:sldId id="268" r:id="rId11"/>
    <p:sldId id="260" r:id="rId12"/>
    <p:sldId id="271" r:id="rId13"/>
    <p:sldId id="267" r:id="rId14"/>
    <p:sldId id="261" r:id="rId15"/>
    <p:sldId id="269" r:id="rId16"/>
    <p:sldId id="272" r:id="rId17"/>
  </p:sldIdLst>
  <p:sldSz cx="14630400" cy="8229600"/>
  <p:notesSz cx="8229600" cy="146304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Patrick Hand" panose="020B0604020202020204" charset="-18"/>
      <p:regular r:id="rId23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3" d="100"/>
          <a:sy n="73" d="100"/>
        </p:scale>
        <p:origin x="48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285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76605-2A63-6D1D-DE6D-FF0BA8E23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5E785B-1785-C132-D34D-A697D99737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15DE7B-2A13-40DE-9DBF-13056D09E6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C58D5-FE34-7A99-0EAE-31735EB172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607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F1E6E-6ED8-C819-48C2-E685779D7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CAF4DE-ECA6-4D54-03A6-23B006A340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D027A2-D644-582A-C1BC-4A3D4237CF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BB7691-916D-0733-C29A-35BFCD90CD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50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CA597-7497-7B0B-5F8C-1E63A5CCE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6BB1BF-0E79-C928-B76E-C07DCAD090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53BB59-2F62-48DA-F56E-A6EF3230AF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2B854-71AB-764D-3368-C4525207B2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943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BAB69-2DFF-0F0E-A13C-AE1A04364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C6BBB1-0F7A-6CA2-49E0-5D433F8AE0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A2EF8C-0946-247D-4487-0373804C70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80AEF4-B9E6-35F0-C290-03CF6FA3BD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448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76357-CEFE-5330-8721-2789877C0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3A52F5-A00F-7FBB-F713-D88CF40B9D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16940A-8E0F-D1F3-87BF-AB9B944CB3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CB6421-C9CB-5641-390C-B10954FF8A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16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B9BC6-691A-6ECB-E166-8FA7052F6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C272BB-9F31-1D1E-39CE-01E125739B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5025FF-4A57-5483-0043-65E60A43CC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4A30C8-EAB0-20BB-259A-ADF2FCA313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14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857AE-9A86-2576-91E7-5D4A2DA6E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F7581D-7EBA-AD6F-B78E-3DFEEEF4ED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F89A52-6BE1-89B2-FA1C-72E78C98D8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7DC850-7A5B-36B4-52A2-FDEDEC45F9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581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F3E50-46F6-032A-BD8A-994F55273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335AF6-D474-F9CF-1F28-F92DD0C186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81EBC2-DE2E-7A7D-63F0-442013C1E0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4B1562-AD6A-C81F-85DA-35AD5454E7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174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556B0-D1D0-BBEF-1A41-F7AE72AEA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34C6C0-12A9-DF14-3D36-E0E1A126E3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5E9D19-88D0-1576-18EA-B1A2E3D0B9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6A7C8A-0EB0-2EF0-051F-D060E9A1D2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37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CC28E-CDEA-33BF-2EAD-B5E5364E8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E4AD11-3E19-4304-7446-FB2F788FBC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FB2395-8C54-C348-4B55-C950A5CA9A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03157A-88BA-8EE2-4F11-1063AF8C0B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921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64037" y="889686"/>
            <a:ext cx="7072551" cy="20388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Psychopedie</a:t>
            </a:r>
            <a:r>
              <a:rPr lang="cs-CZ" sz="385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 </a:t>
            </a:r>
          </a:p>
          <a:p>
            <a:pPr marL="0" indent="0">
              <a:lnSpc>
                <a:spcPts val="4850"/>
              </a:lnSpc>
              <a:buNone/>
            </a:pPr>
            <a:r>
              <a:rPr lang="cs-CZ" sz="24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Pedagogika osob s mentálním a psychickým onemocněním</a:t>
            </a:r>
          </a:p>
          <a:p>
            <a:pPr marL="0" indent="0">
              <a:lnSpc>
                <a:spcPts val="4850"/>
              </a:lnSpc>
              <a:buNone/>
            </a:pP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864037" y="2780271"/>
            <a:ext cx="7415927" cy="13345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Mgr. Pavlína Davidová, MBA, </a:t>
            </a:r>
            <a:r>
              <a:rPr lang="cs-CZ" sz="1900" dirty="0" err="1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DiS</a:t>
            </a: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.</a:t>
            </a:r>
          </a:p>
          <a:p>
            <a:pPr marL="0" indent="0">
              <a:lnSpc>
                <a:spcPts val="3100"/>
              </a:lnSpc>
              <a:buNone/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pavlina.davidova@fvp.slu.cz</a:t>
            </a:r>
          </a:p>
          <a:p>
            <a:pPr marL="0" indent="0">
              <a:lnSpc>
                <a:spcPts val="3100"/>
              </a:lnSpc>
              <a:buNone/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 </a:t>
            </a:r>
          </a:p>
          <a:p>
            <a:pPr marL="0" indent="0">
              <a:lnSpc>
                <a:spcPts val="3100"/>
              </a:lnSpc>
              <a:buNone/>
            </a:pPr>
            <a:endParaRPr lang="en-US" sz="1900" dirty="0"/>
          </a:p>
        </p:txBody>
      </p:sp>
      <p:sp>
        <p:nvSpPr>
          <p:cNvPr id="5" name="Shape 2"/>
          <p:cNvSpPr/>
          <p:nvPr/>
        </p:nvSpPr>
        <p:spPr>
          <a:xfrm>
            <a:off x="864037" y="5142309"/>
            <a:ext cx="394930" cy="394930"/>
          </a:xfrm>
          <a:prstGeom prst="roundRect">
            <a:avLst>
              <a:gd name="adj" fmla="val 23151155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D20897D-41EC-5C38-55E8-31F9FCF79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9567" y="3310988"/>
            <a:ext cx="7072552" cy="47076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07C4F-2B18-2E49-BE06-2288AAD44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A71CB68B-E3F1-F4BF-0C73-FCBFC848C111}"/>
              </a:ext>
            </a:extLst>
          </p:cNvPr>
          <p:cNvSpPr/>
          <p:nvPr/>
        </p:nvSpPr>
        <p:spPr>
          <a:xfrm>
            <a:off x="6350437" y="1924288"/>
            <a:ext cx="5769531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Terminologie: </a:t>
            </a:r>
            <a:r>
              <a:rPr lang="cs-CZ" sz="385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Vrozené x získané</a:t>
            </a:r>
            <a:endParaRPr lang="en-US" sz="3850" dirty="0"/>
          </a:p>
        </p:txBody>
      </p:sp>
      <p:sp>
        <p:nvSpPr>
          <p:cNvPr id="4" name="Shape 1">
            <a:extLst>
              <a:ext uri="{FF2B5EF4-FFF2-40B4-BE49-F238E27FC236}">
                <a16:creationId xmlns:a16="http://schemas.microsoft.com/office/drawing/2014/main" id="{F52FDD92-65C8-7E09-1111-4DE9912A7355}"/>
              </a:ext>
            </a:extLst>
          </p:cNvPr>
          <p:cNvSpPr/>
          <p:nvPr/>
        </p:nvSpPr>
        <p:spPr>
          <a:xfrm>
            <a:off x="6350437" y="2911672"/>
            <a:ext cx="7748622" cy="4823657"/>
          </a:xfrm>
          <a:prstGeom prst="roundRect">
            <a:avLst>
              <a:gd name="adj" fmla="val 5855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96A607B5-59E4-BB77-5AE9-CB839A01B5C0}"/>
              </a:ext>
            </a:extLst>
          </p:cNvPr>
          <p:cNvSpPr/>
          <p:nvPr/>
        </p:nvSpPr>
        <p:spPr>
          <a:xfrm>
            <a:off x="6612492" y="3173729"/>
            <a:ext cx="7202361" cy="4413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cs-CZ" sz="1900" b="1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Vrozené</a:t>
            </a:r>
          </a:p>
          <a:p>
            <a:pPr marL="0" indent="0">
              <a:lnSpc>
                <a:spcPts val="2400"/>
              </a:lnSpc>
              <a:buNone/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Vzniká ještě před narozením, nebo velmi brzy po něm v důsledku </a:t>
            </a:r>
          </a:p>
          <a:p>
            <a:pPr marL="0" indent="0">
              <a:lnSpc>
                <a:spcPts val="2400"/>
              </a:lnSpc>
              <a:buNone/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genetických poruch, chromozomálních aberací, infekčních onemocnění matky </a:t>
            </a:r>
          </a:p>
          <a:p>
            <a:pPr marL="0" indent="0">
              <a:lnSpc>
                <a:spcPts val="2400"/>
              </a:lnSpc>
              <a:buNone/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během těhotenství nebo porodních komplikací.</a:t>
            </a:r>
          </a:p>
          <a:p>
            <a:pPr marL="0" indent="0">
              <a:lnSpc>
                <a:spcPts val="2400"/>
              </a:lnSpc>
              <a:buNone/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Charakteristika – přítomno od narození a jeho projevy se postupně rozvíjejí </a:t>
            </a:r>
          </a:p>
          <a:p>
            <a:pPr marL="0" indent="0">
              <a:lnSpc>
                <a:spcPts val="2400"/>
              </a:lnSpc>
              <a:buNone/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s věkem dítěte.</a:t>
            </a:r>
          </a:p>
          <a:p>
            <a:pPr marL="0" indent="0">
              <a:lnSpc>
                <a:spcPts val="2400"/>
              </a:lnSpc>
              <a:buNone/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 </a:t>
            </a:r>
          </a:p>
          <a:p>
            <a:pPr marL="0" indent="0">
              <a:lnSpc>
                <a:spcPts val="2400"/>
              </a:lnSpc>
              <a:buNone/>
            </a:pPr>
            <a:r>
              <a:rPr lang="cs-CZ" sz="1900" b="1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Získané</a:t>
            </a:r>
          </a:p>
          <a:p>
            <a:pPr marL="0" indent="0">
              <a:lnSpc>
                <a:spcPts val="2400"/>
              </a:lnSpc>
              <a:buNone/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Vzniká po narození v důsledku různých faktorů, např. úrazy hlavy, </a:t>
            </a:r>
          </a:p>
          <a:p>
            <a:pPr marL="0" indent="0">
              <a:lnSpc>
                <a:spcPts val="2400"/>
              </a:lnSpc>
              <a:buNone/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infekce, nádorová onemocnění, nedostatek kyslíku aj. </a:t>
            </a:r>
          </a:p>
          <a:p>
            <a:pPr marL="0" indent="0">
              <a:lnSpc>
                <a:spcPts val="2400"/>
              </a:lnSpc>
              <a:buNone/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Charakteristika – může se projevit náhle, nebo postupně, často v závislosti </a:t>
            </a:r>
          </a:p>
          <a:p>
            <a:pPr marL="0" indent="0">
              <a:lnSpc>
                <a:spcPts val="2400"/>
              </a:lnSpc>
              <a:buNone/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na příčině a rozsahu poškození mozku. </a:t>
            </a:r>
          </a:p>
          <a:p>
            <a:pPr marL="0" indent="0">
              <a:lnSpc>
                <a:spcPts val="2400"/>
              </a:lnSpc>
              <a:buNone/>
            </a:pPr>
            <a:endParaRPr lang="cs-CZ" sz="1900" dirty="0">
              <a:solidFill>
                <a:srgbClr val="383838"/>
              </a:solidFill>
              <a:ea typeface="Patrick Hand" pitchFamily="34" charset="-122"/>
              <a:cs typeface="Patrick Hand" pitchFamily="34" charset="-120"/>
            </a:endParaRPr>
          </a:p>
          <a:p>
            <a:pPr marL="0" indent="0">
              <a:lnSpc>
                <a:spcPts val="2400"/>
              </a:lnSpc>
              <a:buNone/>
            </a:pPr>
            <a:endParaRPr lang="cs-CZ" sz="1900" dirty="0">
              <a:solidFill>
                <a:srgbClr val="383838"/>
              </a:solidFill>
              <a:ea typeface="Patrick Hand" pitchFamily="34" charset="-122"/>
              <a:cs typeface="Patrick Hand" pitchFamily="34" charset="-120"/>
            </a:endParaRPr>
          </a:p>
          <a:p>
            <a:pPr marL="0" indent="0">
              <a:lnSpc>
                <a:spcPts val="2400"/>
              </a:lnSpc>
              <a:buNone/>
            </a:pPr>
            <a:endParaRPr lang="cs-CZ" sz="1900" dirty="0">
              <a:solidFill>
                <a:srgbClr val="383838"/>
              </a:solidFill>
              <a:ea typeface="Patrick Hand" pitchFamily="34" charset="-122"/>
              <a:cs typeface="Patrick Hand" pitchFamily="34" charset="-120"/>
            </a:endParaRPr>
          </a:p>
          <a:p>
            <a:pPr marL="0" indent="0">
              <a:lnSpc>
                <a:spcPts val="2400"/>
              </a:lnSpc>
              <a:buNone/>
            </a:pPr>
            <a:endParaRPr lang="en-US" sz="19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B065A79-1986-6981-03B1-7C5DBCCE6513}"/>
              </a:ext>
            </a:extLst>
          </p:cNvPr>
          <p:cNvSpPr txBox="1"/>
          <p:nvPr/>
        </p:nvSpPr>
        <p:spPr>
          <a:xfrm>
            <a:off x="5577602" y="7825077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© </a:t>
            </a:r>
            <a:r>
              <a:rPr lang="en-US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Pavl</a:t>
            </a:r>
            <a:r>
              <a:rPr lang="cs-CZ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í</a:t>
            </a:r>
            <a:r>
              <a:rPr lang="en-US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na Davidov</a:t>
            </a:r>
            <a:r>
              <a:rPr lang="cs-CZ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á 2025</a:t>
            </a:r>
            <a:endParaRPr lang="cs-CZ" dirty="0"/>
          </a:p>
        </p:txBody>
      </p:sp>
      <p:pic>
        <p:nvPicPr>
          <p:cNvPr id="5122" name="Picture 2" descr="Fototapeta Otevřená kniha">
            <a:extLst>
              <a:ext uri="{FF2B5EF4-FFF2-40B4-BE49-F238E27FC236}">
                <a16:creationId xmlns:a16="http://schemas.microsoft.com/office/drawing/2014/main" id="{B00DFA9D-F172-DE79-0A91-3161F796D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9575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01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350437" y="1924288"/>
            <a:ext cx="7987863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cs-CZ" sz="385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Sekundární mentální postižení</a:t>
            </a:r>
            <a:endParaRPr lang="en-US" sz="3850" dirty="0"/>
          </a:p>
        </p:txBody>
      </p:sp>
      <p:sp>
        <p:nvSpPr>
          <p:cNvPr id="7" name="Shape 4"/>
          <p:cNvSpPr/>
          <p:nvPr/>
        </p:nvSpPr>
        <p:spPr>
          <a:xfrm>
            <a:off x="6350437" y="2911673"/>
            <a:ext cx="7810405" cy="4613592"/>
          </a:xfrm>
          <a:prstGeom prst="roundRect">
            <a:avLst>
              <a:gd name="adj" fmla="val 5855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8" name="Text 5"/>
          <p:cNvSpPr/>
          <p:nvPr/>
        </p:nvSpPr>
        <p:spPr>
          <a:xfrm>
            <a:off x="6477405" y="3015049"/>
            <a:ext cx="7164453" cy="43248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Demence</a:t>
            </a: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 …později vzniklý úpadek duševních, rozumových i povahových schopností.</a:t>
            </a:r>
          </a:p>
          <a:p>
            <a:pPr marL="0" indent="0">
              <a:lnSpc>
                <a:spcPts val="2400"/>
              </a:lnSpc>
              <a:buNone/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Výskyt demence – čtyřikrát nižší než primární mentální postižení.</a:t>
            </a:r>
          </a:p>
          <a:p>
            <a:pPr marL="0" indent="0">
              <a:lnSpc>
                <a:spcPts val="2400"/>
              </a:lnSpc>
              <a:buNone/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V dospělém věku pak nejčastější a nejnebezpečnější sekundární demenci </a:t>
            </a:r>
          </a:p>
          <a:p>
            <a:pPr marL="0" indent="0">
              <a:lnSpc>
                <a:spcPts val="2400"/>
              </a:lnSpc>
              <a:buNone/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zapříčiňuje Alzheimerova choroba.</a:t>
            </a:r>
          </a:p>
          <a:p>
            <a:pPr marL="0" indent="0">
              <a:lnSpc>
                <a:spcPts val="2400"/>
              </a:lnSpc>
              <a:buNone/>
            </a:pPr>
            <a:endParaRPr lang="cs-CZ" sz="1900" dirty="0">
              <a:solidFill>
                <a:srgbClr val="383838"/>
              </a:solidFill>
              <a:ea typeface="Patrick Hand" pitchFamily="34" charset="-122"/>
              <a:cs typeface="Patrick Hand" pitchFamily="34" charset="-120"/>
            </a:endParaRPr>
          </a:p>
          <a:p>
            <a:pPr marL="0" indent="0">
              <a:lnSpc>
                <a:spcPts val="2400"/>
              </a:lnSpc>
              <a:buNone/>
            </a:pPr>
            <a:r>
              <a:rPr lang="cs-CZ" sz="1900" b="1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Pseudooligofrenie</a:t>
            </a: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 (zdánlivá slabomyslnost, z </a:t>
            </a:r>
            <a:r>
              <a:rPr lang="cs-CZ" sz="1900" dirty="0" err="1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řec</a:t>
            </a: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. </a:t>
            </a:r>
            <a:r>
              <a:rPr lang="cs-CZ" sz="1900" dirty="0" err="1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pseudés</a:t>
            </a: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 = lživý, nepravý)</a:t>
            </a:r>
          </a:p>
          <a:p>
            <a:pPr marL="0" indent="0">
              <a:lnSpc>
                <a:spcPts val="2400"/>
              </a:lnSpc>
              <a:buNone/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snížení inteligenční úrovně vlivem nepodnětného, kulturně a sociálně </a:t>
            </a:r>
          </a:p>
          <a:p>
            <a:pPr marL="0" indent="0">
              <a:lnSpc>
                <a:spcPts val="2400"/>
              </a:lnSpc>
              <a:buNone/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znevýhodněného prostředí a nesprávné výchovy a vzdělávání. </a:t>
            </a:r>
          </a:p>
          <a:p>
            <a:pPr marL="0" indent="0">
              <a:lnSpc>
                <a:spcPts val="2400"/>
              </a:lnSpc>
              <a:buNone/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Nedostatečná stimulace prostředí dítěte může mít charakter zanedbávání, </a:t>
            </a:r>
          </a:p>
          <a:p>
            <a:pPr marL="0" indent="0">
              <a:lnSpc>
                <a:spcPts val="2400"/>
              </a:lnSpc>
              <a:buNone/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týrání a dlouhodobé deprivace. Snížení IQ až o 20 bodů.</a:t>
            </a:r>
          </a:p>
          <a:p>
            <a:pPr marL="0" indent="0">
              <a:lnSpc>
                <a:spcPts val="2400"/>
              </a:lnSpc>
              <a:buNone/>
            </a:pPr>
            <a:endParaRPr lang="cs-CZ" sz="1900" dirty="0">
              <a:solidFill>
                <a:srgbClr val="383838"/>
              </a:solidFill>
              <a:ea typeface="Patrick Hand" pitchFamily="34" charset="-122"/>
              <a:cs typeface="Patrick Hand" pitchFamily="34" charset="-120"/>
            </a:endParaRPr>
          </a:p>
          <a:p>
            <a:pPr marL="0" indent="0">
              <a:lnSpc>
                <a:spcPts val="2400"/>
              </a:lnSpc>
              <a:buNone/>
            </a:pPr>
            <a:endParaRPr lang="cs-CZ" sz="1900" dirty="0">
              <a:solidFill>
                <a:srgbClr val="383838"/>
              </a:solidFill>
              <a:ea typeface="Patrick Hand" pitchFamily="34" charset="-122"/>
              <a:cs typeface="Patrick Hand" pitchFamily="34" charset="-120"/>
            </a:endParaRPr>
          </a:p>
          <a:p>
            <a:pPr marL="0" indent="0">
              <a:lnSpc>
                <a:spcPts val="2400"/>
              </a:lnSpc>
              <a:buNone/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 </a:t>
            </a:r>
          </a:p>
          <a:p>
            <a:pPr marL="0" indent="0">
              <a:lnSpc>
                <a:spcPts val="2400"/>
              </a:lnSpc>
              <a:buNone/>
            </a:pPr>
            <a:endParaRPr lang="cs-CZ" sz="1900" dirty="0">
              <a:solidFill>
                <a:srgbClr val="383838"/>
              </a:solidFill>
              <a:ea typeface="Patrick Hand" pitchFamily="34" charset="-122"/>
              <a:cs typeface="Patrick Hand" pitchFamily="34" charset="-120"/>
            </a:endParaRPr>
          </a:p>
          <a:p>
            <a:pPr marL="0" indent="0">
              <a:lnSpc>
                <a:spcPts val="2400"/>
              </a:lnSpc>
              <a:buNone/>
            </a:pPr>
            <a:endParaRPr lang="cs-CZ" sz="1900" dirty="0">
              <a:solidFill>
                <a:srgbClr val="383838"/>
              </a:solidFill>
              <a:ea typeface="Patrick Hand" pitchFamily="34" charset="-122"/>
              <a:cs typeface="Patrick Hand" pitchFamily="34" charset="-120"/>
            </a:endParaRPr>
          </a:p>
          <a:p>
            <a:pPr marL="0" indent="0">
              <a:lnSpc>
                <a:spcPts val="2400"/>
              </a:lnSpc>
              <a:buNone/>
            </a:pPr>
            <a:endParaRPr lang="en-US" sz="1900" dirty="0"/>
          </a:p>
        </p:txBody>
      </p:sp>
      <p:pic>
        <p:nvPicPr>
          <p:cNvPr id="1026" name="Picture 2" descr="Demence | Mentem.cz">
            <a:extLst>
              <a:ext uri="{FF2B5EF4-FFF2-40B4-BE49-F238E27FC236}">
                <a16:creationId xmlns:a16="http://schemas.microsoft.com/office/drawing/2014/main" id="{EA17B7D3-10BD-C604-6024-758257A6A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86" y="1309816"/>
            <a:ext cx="6120567" cy="579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2D73DFEF-AFE2-C5E8-196C-975DFFF00A7F}"/>
              </a:ext>
            </a:extLst>
          </p:cNvPr>
          <p:cNvSpPr txBox="1"/>
          <p:nvPr/>
        </p:nvSpPr>
        <p:spPr>
          <a:xfrm>
            <a:off x="5721179" y="7896234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© </a:t>
            </a:r>
            <a:r>
              <a:rPr lang="en-US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Pavl</a:t>
            </a:r>
            <a:r>
              <a:rPr lang="cs-CZ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í</a:t>
            </a:r>
            <a:r>
              <a:rPr lang="en-US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na Davidov</a:t>
            </a:r>
            <a:r>
              <a:rPr lang="cs-CZ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á 2025</a:t>
            </a: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E168D-DC7B-4C16-0207-418FB6161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8D2970E4-E6EA-9202-7429-927215FCBF47}"/>
              </a:ext>
            </a:extLst>
          </p:cNvPr>
          <p:cNvSpPr/>
          <p:nvPr/>
        </p:nvSpPr>
        <p:spPr>
          <a:xfrm>
            <a:off x="6524368" y="271850"/>
            <a:ext cx="5595600" cy="7290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cs-CZ" sz="385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Klasifikace podle závažnosti</a:t>
            </a:r>
            <a:endParaRPr lang="en-US" sz="3850" dirty="0"/>
          </a:p>
        </p:txBody>
      </p:sp>
      <p:sp>
        <p:nvSpPr>
          <p:cNvPr id="10" name="Shape 7">
            <a:extLst>
              <a:ext uri="{FF2B5EF4-FFF2-40B4-BE49-F238E27FC236}">
                <a16:creationId xmlns:a16="http://schemas.microsoft.com/office/drawing/2014/main" id="{5E751C51-D88D-FAD8-6FE1-260102637DD6}"/>
              </a:ext>
            </a:extLst>
          </p:cNvPr>
          <p:cNvSpPr/>
          <p:nvPr/>
        </p:nvSpPr>
        <p:spPr>
          <a:xfrm>
            <a:off x="6350437" y="1000897"/>
            <a:ext cx="7415927" cy="6697362"/>
          </a:xfrm>
          <a:prstGeom prst="roundRect">
            <a:avLst>
              <a:gd name="adj" fmla="val 7536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5700189D-66B5-57DC-85AF-AC538E4B7638}"/>
              </a:ext>
            </a:extLst>
          </p:cNvPr>
          <p:cNvSpPr/>
          <p:nvPr/>
        </p:nvSpPr>
        <p:spPr>
          <a:xfrm>
            <a:off x="6612493" y="1210963"/>
            <a:ext cx="6918156" cy="6339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cs-CZ" sz="1900" b="1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Lehká mentální retardace (IQ 50-69): </a:t>
            </a:r>
          </a:p>
          <a:p>
            <a:pPr>
              <a:lnSpc>
                <a:spcPts val="2400"/>
              </a:lnSpc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Lidé s lehkou mentální retardací se mohou naučit číst, psát a počítat, ale jejich </a:t>
            </a:r>
          </a:p>
          <a:p>
            <a:pPr>
              <a:lnSpc>
                <a:spcPts val="2400"/>
              </a:lnSpc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myšlení je pomalejší a méně abstraktní. V dospělosti se obvykle dokážou </a:t>
            </a:r>
          </a:p>
          <a:p>
            <a:pPr>
              <a:lnSpc>
                <a:spcPts val="2400"/>
              </a:lnSpc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samostatně postarat o své základní potřeby a pracovat v nenáročných </a:t>
            </a:r>
          </a:p>
          <a:p>
            <a:pPr>
              <a:lnSpc>
                <a:spcPts val="2400"/>
              </a:lnSpc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zaměstnáních.</a:t>
            </a:r>
          </a:p>
          <a:p>
            <a:pPr>
              <a:lnSpc>
                <a:spcPts val="2400"/>
              </a:lnSpc>
            </a:pPr>
            <a:endParaRPr lang="cs-CZ" sz="1900" b="1" dirty="0">
              <a:solidFill>
                <a:srgbClr val="383838"/>
              </a:solidFill>
              <a:ea typeface="Patrick Hand" pitchFamily="34" charset="-122"/>
              <a:cs typeface="Patrick Hand" pitchFamily="34" charset="-120"/>
            </a:endParaRPr>
          </a:p>
          <a:p>
            <a:pPr>
              <a:lnSpc>
                <a:spcPts val="2400"/>
              </a:lnSpc>
            </a:pPr>
            <a:r>
              <a:rPr lang="cs-CZ" sz="1900" b="1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Středně těžká mentální retardace (IQ 35-49): </a:t>
            </a:r>
          </a:p>
          <a:p>
            <a:pPr>
              <a:lnSpc>
                <a:spcPts val="2400"/>
              </a:lnSpc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Lidé se středně těžkou mentální retardací mají výraznější problémy s učením </a:t>
            </a:r>
          </a:p>
          <a:p>
            <a:pPr>
              <a:lnSpc>
                <a:spcPts val="2400"/>
              </a:lnSpc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a komunikací. V dospělosti se obvykle dokážou naučit jednoduché pracovní </a:t>
            </a:r>
          </a:p>
          <a:p>
            <a:pPr>
              <a:lnSpc>
                <a:spcPts val="2400"/>
              </a:lnSpc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úkony a postarat se o své základní potřeby s podporou.</a:t>
            </a:r>
          </a:p>
          <a:p>
            <a:pPr>
              <a:lnSpc>
                <a:spcPts val="2400"/>
              </a:lnSpc>
            </a:pPr>
            <a:endParaRPr lang="cs-CZ" sz="1900" b="1" dirty="0">
              <a:solidFill>
                <a:srgbClr val="383838"/>
              </a:solidFill>
              <a:ea typeface="Patrick Hand" pitchFamily="34" charset="-122"/>
              <a:cs typeface="Patrick Hand" pitchFamily="34" charset="-120"/>
            </a:endParaRPr>
          </a:p>
          <a:p>
            <a:pPr>
              <a:lnSpc>
                <a:spcPts val="2400"/>
              </a:lnSpc>
            </a:pPr>
            <a:r>
              <a:rPr lang="cs-CZ" sz="1900" b="1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Těžká mentální retardace (IQ 20-34): </a:t>
            </a:r>
          </a:p>
          <a:p>
            <a:pPr>
              <a:lnSpc>
                <a:spcPts val="2400"/>
              </a:lnSpc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Lidé s těžkou mentální retardací mají značné problémy s komunikací </a:t>
            </a:r>
          </a:p>
          <a:p>
            <a:pPr>
              <a:lnSpc>
                <a:spcPts val="2400"/>
              </a:lnSpc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a pohybem. V dospělosti vyžadují stálou péči a podporu při všech činnostech</a:t>
            </a:r>
          </a:p>
          <a:p>
            <a:pPr>
              <a:lnSpc>
                <a:spcPts val="2400"/>
              </a:lnSpc>
            </a:pPr>
            <a:endParaRPr lang="cs-CZ" sz="1900" b="1" dirty="0">
              <a:solidFill>
                <a:srgbClr val="383838"/>
              </a:solidFill>
              <a:ea typeface="Patrick Hand" pitchFamily="34" charset="-122"/>
              <a:cs typeface="Patrick Hand" pitchFamily="34" charset="-120"/>
            </a:endParaRPr>
          </a:p>
          <a:p>
            <a:pPr>
              <a:lnSpc>
                <a:spcPts val="2400"/>
              </a:lnSpc>
            </a:pPr>
            <a:r>
              <a:rPr lang="cs-CZ" sz="1900" b="1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Hluboká mentální retardace (IQ &lt; 20): </a:t>
            </a:r>
          </a:p>
          <a:p>
            <a:pPr>
              <a:lnSpc>
                <a:spcPts val="2400"/>
              </a:lnSpc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Lidé s hlubokou mentální retardací jsou zcela závislí na péči druhých. </a:t>
            </a:r>
          </a:p>
          <a:p>
            <a:pPr>
              <a:lnSpc>
                <a:spcPts val="2400"/>
              </a:lnSpc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V dospělosti vyžadují stálou péči a podporu při všech činnostech</a:t>
            </a:r>
          </a:p>
          <a:p>
            <a:pPr>
              <a:lnSpc>
                <a:spcPts val="2400"/>
              </a:lnSpc>
            </a:pPr>
            <a:endParaRPr lang="cs-CZ" sz="1900" dirty="0">
              <a:solidFill>
                <a:srgbClr val="383838"/>
              </a:solidFill>
              <a:ea typeface="Patrick Hand" pitchFamily="34" charset="-122"/>
              <a:cs typeface="Patrick Hand" pitchFamily="34" charset="-120"/>
            </a:endParaRPr>
          </a:p>
          <a:p>
            <a:pPr>
              <a:lnSpc>
                <a:spcPts val="2400"/>
              </a:lnSpc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Změny v MKN 11: "poruchy intelektového vývoje"</a:t>
            </a:r>
          </a:p>
          <a:p>
            <a:pPr>
              <a:lnSpc>
                <a:spcPts val="2400"/>
              </a:lnSpc>
            </a:pPr>
            <a:endParaRPr lang="cs-CZ" sz="1900" dirty="0">
              <a:solidFill>
                <a:srgbClr val="383838"/>
              </a:solidFill>
              <a:ea typeface="Patrick Hand" pitchFamily="34" charset="-122"/>
              <a:cs typeface="Patrick Hand" pitchFamily="34" charset="-120"/>
            </a:endParaRPr>
          </a:p>
          <a:p>
            <a:pPr>
              <a:lnSpc>
                <a:spcPts val="2400"/>
              </a:lnSpc>
            </a:pPr>
            <a:endParaRPr lang="cs-CZ" sz="1900" dirty="0">
              <a:solidFill>
                <a:srgbClr val="383838"/>
              </a:solidFill>
              <a:ea typeface="Patrick Hand" pitchFamily="34" charset="-122"/>
              <a:cs typeface="Patrick Hand" pitchFamily="34" charset="-120"/>
            </a:endParaRPr>
          </a:p>
          <a:p>
            <a:pPr>
              <a:lnSpc>
                <a:spcPts val="2400"/>
              </a:lnSpc>
            </a:pPr>
            <a:endParaRPr lang="cs-CZ" sz="1900" dirty="0">
              <a:solidFill>
                <a:srgbClr val="383838"/>
              </a:solidFill>
              <a:ea typeface="Patrick Hand" pitchFamily="34" charset="-122"/>
              <a:cs typeface="Patrick Hand" pitchFamily="34" charset="-120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6E6F456C-0DDC-DF8B-309D-7E0B8B66E182}"/>
              </a:ext>
            </a:extLst>
          </p:cNvPr>
          <p:cNvSpPr txBox="1"/>
          <p:nvPr/>
        </p:nvSpPr>
        <p:spPr>
          <a:xfrm>
            <a:off x="6286953" y="7981573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© </a:t>
            </a:r>
            <a:r>
              <a:rPr lang="en-US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Pavl</a:t>
            </a:r>
            <a:r>
              <a:rPr lang="cs-CZ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í</a:t>
            </a:r>
            <a:r>
              <a:rPr lang="en-US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na Davidov</a:t>
            </a:r>
            <a:r>
              <a:rPr lang="cs-CZ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á 2025</a:t>
            </a:r>
            <a:endParaRPr lang="cs-CZ" dirty="0"/>
          </a:p>
        </p:txBody>
      </p:sp>
      <p:pic>
        <p:nvPicPr>
          <p:cNvPr id="6147" name="Picture 3" descr="Jak řešit povinnou školní docházku u žáků s mentálním postižením? -  Perpetuum – vzdělávání bez hranic">
            <a:extLst>
              <a:ext uri="{FF2B5EF4-FFF2-40B4-BE49-F238E27FC236}">
                <a16:creationId xmlns:a16="http://schemas.microsoft.com/office/drawing/2014/main" id="{3D7181D3-30C2-F138-60CC-B233B4D7B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5" y="271850"/>
            <a:ext cx="6198458" cy="373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Mentálně postižení ve stacionáři spíše odpočívají - Žďárský deník">
            <a:extLst>
              <a:ext uri="{FF2B5EF4-FFF2-40B4-BE49-F238E27FC236}">
                <a16:creationId xmlns:a16="http://schemas.microsoft.com/office/drawing/2014/main" id="{C0C670A6-3AAC-61F2-D184-4FEB1C4C4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59" y="4222783"/>
            <a:ext cx="600075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36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384F8-975F-4CB2-EA88-1F84AAE9C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2E02654E-DC27-C78D-E41B-60EA502A79FD}"/>
              </a:ext>
            </a:extLst>
          </p:cNvPr>
          <p:cNvSpPr/>
          <p:nvPr/>
        </p:nvSpPr>
        <p:spPr>
          <a:xfrm>
            <a:off x="6524368" y="271850"/>
            <a:ext cx="5595600" cy="7290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cs-CZ" sz="385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Genetické syndromy</a:t>
            </a:r>
            <a:endParaRPr lang="en-US" sz="3850" dirty="0"/>
          </a:p>
        </p:txBody>
      </p:sp>
      <p:sp>
        <p:nvSpPr>
          <p:cNvPr id="10" name="Shape 7">
            <a:extLst>
              <a:ext uri="{FF2B5EF4-FFF2-40B4-BE49-F238E27FC236}">
                <a16:creationId xmlns:a16="http://schemas.microsoft.com/office/drawing/2014/main" id="{EED607DA-30F0-3B31-E354-AF8C77CC2434}"/>
              </a:ext>
            </a:extLst>
          </p:cNvPr>
          <p:cNvSpPr/>
          <p:nvPr/>
        </p:nvSpPr>
        <p:spPr>
          <a:xfrm>
            <a:off x="6350437" y="1000897"/>
            <a:ext cx="7415927" cy="6697362"/>
          </a:xfrm>
          <a:prstGeom prst="roundRect">
            <a:avLst>
              <a:gd name="adj" fmla="val 7536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1B411A68-0CF4-EF5E-0C18-E51FDB28E1D3}"/>
              </a:ext>
            </a:extLst>
          </p:cNvPr>
          <p:cNvSpPr/>
          <p:nvPr/>
        </p:nvSpPr>
        <p:spPr>
          <a:xfrm>
            <a:off x="6612493" y="1210963"/>
            <a:ext cx="6918156" cy="6339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cs-CZ" sz="1900" b="1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Downův syndrom (trizomie 21 chromozomu)</a:t>
            </a:r>
          </a:p>
          <a:p>
            <a:pPr>
              <a:lnSpc>
                <a:spcPts val="2400"/>
              </a:lnSpc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Nejčastější genetická příčina mentálního postižení.</a:t>
            </a:r>
          </a:p>
          <a:p>
            <a:pPr>
              <a:lnSpc>
                <a:spcPts val="2400"/>
              </a:lnSpc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Charakteristické rysy zahrnují mírné až středně těžké mentální postižení, </a:t>
            </a:r>
          </a:p>
          <a:p>
            <a:pPr>
              <a:lnSpc>
                <a:spcPts val="2400"/>
              </a:lnSpc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charakteristické rysy obličeje, srdeční vady a další zdravotní problémy.</a:t>
            </a:r>
          </a:p>
          <a:p>
            <a:pPr>
              <a:lnSpc>
                <a:spcPts val="2400"/>
              </a:lnSpc>
            </a:pPr>
            <a:endParaRPr lang="cs-CZ" sz="1900" dirty="0">
              <a:solidFill>
                <a:srgbClr val="383838"/>
              </a:solidFill>
              <a:ea typeface="Patrick Hand" pitchFamily="34" charset="-122"/>
              <a:cs typeface="Patrick Hand" pitchFamily="34" charset="-120"/>
            </a:endParaRPr>
          </a:p>
          <a:p>
            <a:pPr>
              <a:lnSpc>
                <a:spcPts val="2400"/>
              </a:lnSpc>
            </a:pPr>
            <a:r>
              <a:rPr lang="cs-CZ" sz="1900" b="1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Syndrom fragilního X </a:t>
            </a:r>
          </a:p>
          <a:p>
            <a:pPr>
              <a:lnSpc>
                <a:spcPts val="2400"/>
              </a:lnSpc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Charakteristické rysy zahrnují mírné až těžké mentální postižení, </a:t>
            </a:r>
          </a:p>
          <a:p>
            <a:pPr>
              <a:lnSpc>
                <a:spcPts val="2400"/>
              </a:lnSpc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opožděný vývoj řeči, autistické chování a charakteristické rysy obličeje.</a:t>
            </a:r>
          </a:p>
          <a:p>
            <a:pPr>
              <a:lnSpc>
                <a:spcPts val="2400"/>
              </a:lnSpc>
            </a:pPr>
            <a:endParaRPr lang="cs-CZ" sz="1900" dirty="0">
              <a:solidFill>
                <a:srgbClr val="383838"/>
              </a:solidFill>
              <a:ea typeface="Patrick Hand" pitchFamily="34" charset="-122"/>
              <a:cs typeface="Patrick Hand" pitchFamily="34" charset="-120"/>
            </a:endParaRPr>
          </a:p>
          <a:p>
            <a:pPr>
              <a:lnSpc>
                <a:spcPts val="2400"/>
              </a:lnSpc>
            </a:pPr>
            <a:r>
              <a:rPr lang="cs-CZ" sz="1900" b="1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Williamsův syndrom</a:t>
            </a:r>
          </a:p>
          <a:p>
            <a:pPr>
              <a:lnSpc>
                <a:spcPts val="2400"/>
              </a:lnSpc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Způsobeno delecí (chyběním) malého segmentu chromozomu 7.</a:t>
            </a:r>
          </a:p>
          <a:p>
            <a:pPr>
              <a:lnSpc>
                <a:spcPts val="2400"/>
              </a:lnSpc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Charakteristické rysy zahrnují mírné až středně těžké mentální postižení, </a:t>
            </a:r>
          </a:p>
          <a:p>
            <a:pPr>
              <a:lnSpc>
                <a:spcPts val="2400"/>
              </a:lnSpc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srdeční vady, specifické rysy obličeje a jedinečné osobnostní rysy.</a:t>
            </a:r>
          </a:p>
          <a:p>
            <a:pPr>
              <a:lnSpc>
                <a:spcPts val="2400"/>
              </a:lnSpc>
            </a:pPr>
            <a:endParaRPr lang="cs-CZ" sz="1900" dirty="0">
              <a:solidFill>
                <a:srgbClr val="383838"/>
              </a:solidFill>
              <a:ea typeface="Patrick Hand" pitchFamily="34" charset="-122"/>
              <a:cs typeface="Patrick Hand" pitchFamily="34" charset="-120"/>
            </a:endParaRPr>
          </a:p>
          <a:p>
            <a:pPr>
              <a:lnSpc>
                <a:spcPts val="2400"/>
              </a:lnSpc>
            </a:pPr>
            <a:r>
              <a:rPr lang="cs-CZ" sz="1900" b="1" dirty="0" err="1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Prader</a:t>
            </a:r>
            <a:r>
              <a:rPr lang="cs-CZ" sz="1900" b="1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-Williho syndrom</a:t>
            </a:r>
          </a:p>
          <a:p>
            <a:pPr>
              <a:lnSpc>
                <a:spcPts val="2400"/>
              </a:lnSpc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Způsobeno delecí nebo mutací genů na chromozomu 15.</a:t>
            </a:r>
          </a:p>
          <a:p>
            <a:pPr>
              <a:lnSpc>
                <a:spcPts val="2400"/>
              </a:lnSpc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Charakteristické rysy zahrnují mírné mentální postižení, obezitu, </a:t>
            </a:r>
          </a:p>
          <a:p>
            <a:pPr>
              <a:lnSpc>
                <a:spcPts val="2400"/>
              </a:lnSpc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nízký svalový tonus a problémy s chováním</a:t>
            </a:r>
          </a:p>
          <a:p>
            <a:pPr>
              <a:lnSpc>
                <a:spcPts val="2400"/>
              </a:lnSpc>
            </a:pPr>
            <a:endParaRPr lang="cs-CZ" sz="1900" dirty="0">
              <a:solidFill>
                <a:srgbClr val="383838"/>
              </a:solidFill>
              <a:ea typeface="Patrick Hand" pitchFamily="34" charset="-122"/>
              <a:cs typeface="Patrick Hand" pitchFamily="34" charset="-120"/>
            </a:endParaRPr>
          </a:p>
          <a:p>
            <a:pPr>
              <a:lnSpc>
                <a:spcPts val="2400"/>
              </a:lnSpc>
            </a:pPr>
            <a:endParaRPr lang="cs-CZ" sz="1900" dirty="0">
              <a:solidFill>
                <a:srgbClr val="383838"/>
              </a:solidFill>
              <a:ea typeface="Patrick Hand" pitchFamily="34" charset="-122"/>
              <a:cs typeface="Patrick Hand" pitchFamily="34" charset="-120"/>
            </a:endParaRPr>
          </a:p>
          <a:p>
            <a:pPr>
              <a:lnSpc>
                <a:spcPts val="2400"/>
              </a:lnSpc>
            </a:pPr>
            <a:endParaRPr lang="cs-CZ" sz="1900" dirty="0">
              <a:solidFill>
                <a:srgbClr val="383838"/>
              </a:solidFill>
              <a:ea typeface="Patrick Hand" pitchFamily="34" charset="-122"/>
              <a:cs typeface="Patrick Hand" pitchFamily="34" charset="-12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78C60EC-E6D4-DC4D-32DA-66C730ED1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25" y="115543"/>
            <a:ext cx="6127728" cy="408515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2400338-2D6D-5049-E611-C1DC1675E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225" y="4259719"/>
            <a:ext cx="6150769" cy="4091186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A4FC332C-ACAA-A11F-EE00-F6B5E730A078}"/>
              </a:ext>
            </a:extLst>
          </p:cNvPr>
          <p:cNvSpPr txBox="1"/>
          <p:nvPr/>
        </p:nvSpPr>
        <p:spPr>
          <a:xfrm>
            <a:off x="6286953" y="7981573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© </a:t>
            </a:r>
            <a:r>
              <a:rPr lang="en-US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Pavl</a:t>
            </a:r>
            <a:r>
              <a:rPr lang="cs-CZ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í</a:t>
            </a:r>
            <a:r>
              <a:rPr lang="en-US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na Davidov</a:t>
            </a:r>
            <a:r>
              <a:rPr lang="cs-CZ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á 2025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709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6" y="1399222"/>
            <a:ext cx="7238563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cs-CZ" sz="385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Etiologie: endogenní faktory</a:t>
            </a:r>
            <a:endParaRPr lang="en-US" sz="38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437" y="2386608"/>
            <a:ext cx="1234440" cy="148125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55161" y="2559369"/>
            <a:ext cx="6408538" cy="6462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Dědičnost a genetické faktory (chromozomální aberace a </a:t>
            </a:r>
            <a:endParaRPr lang="cs-CZ" sz="1900" dirty="0" smtClean="0">
              <a:solidFill>
                <a:srgbClr val="383838"/>
              </a:solidFill>
              <a:ea typeface="Patrick Hand" pitchFamily="34" charset="-122"/>
              <a:cs typeface="Patrick Hand" pitchFamily="34" charset="-120"/>
            </a:endParaRPr>
          </a:p>
          <a:p>
            <a:pPr marL="0" indent="0" algn="l">
              <a:lnSpc>
                <a:spcPts val="2400"/>
              </a:lnSpc>
              <a:buNone/>
            </a:pPr>
            <a:r>
              <a:rPr lang="cs-CZ" sz="1900" dirty="0" smtClean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genové </a:t>
            </a: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mutace) 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7955161" y="3205655"/>
            <a:ext cx="5811203" cy="4523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Důležitost prenatální diagnostiky</a:t>
            </a:r>
            <a:r>
              <a:rPr lang="en-US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.</a:t>
            </a:r>
            <a:endParaRPr lang="en-US" sz="19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437" y="3867864"/>
            <a:ext cx="1234440" cy="148125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955160" y="4114682"/>
            <a:ext cx="6408539" cy="629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Lehká mentální retardace vzniká většinou v důsledku zděděné </a:t>
            </a:r>
            <a:endParaRPr lang="cs-CZ" sz="1900" dirty="0">
              <a:solidFill>
                <a:srgbClr val="383838"/>
              </a:solidFill>
              <a:ea typeface="Patrick Hand" pitchFamily="34" charset="-122"/>
              <a:cs typeface="Patrick Hand" pitchFamily="34" charset="-120"/>
            </a:endParaRPr>
          </a:p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inteligence a vlivů rodinného prostředí</a:t>
            </a:r>
          </a:p>
        </p:txBody>
      </p:sp>
      <p:sp>
        <p:nvSpPr>
          <p:cNvPr id="9" name="Text 4"/>
          <p:cNvSpPr/>
          <p:nvPr/>
        </p:nvSpPr>
        <p:spPr>
          <a:xfrm>
            <a:off x="7955161" y="4657845"/>
            <a:ext cx="5811203" cy="5432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Emocionální a sociální potřeby osob.</a:t>
            </a:r>
            <a:endParaRPr lang="en-US" sz="1900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5BDABCC5-5264-FE9D-1A61-A7BE4B02D683}"/>
              </a:ext>
            </a:extLst>
          </p:cNvPr>
          <p:cNvSpPr txBox="1"/>
          <p:nvPr/>
        </p:nvSpPr>
        <p:spPr>
          <a:xfrm>
            <a:off x="5532001" y="7860268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© </a:t>
            </a:r>
            <a:r>
              <a:rPr lang="en-US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Pavl</a:t>
            </a:r>
            <a:r>
              <a:rPr lang="cs-CZ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í</a:t>
            </a:r>
            <a:r>
              <a:rPr lang="en-US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na Davidov</a:t>
            </a:r>
            <a:r>
              <a:rPr lang="cs-CZ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á 2025</a:t>
            </a: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EB9E95-D5AD-6120-A414-06135715F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8CA21326-D0A8-92E3-8206-7D1912F822A9}"/>
              </a:ext>
            </a:extLst>
          </p:cNvPr>
          <p:cNvSpPr/>
          <p:nvPr/>
        </p:nvSpPr>
        <p:spPr>
          <a:xfrm>
            <a:off x="6350436" y="1399222"/>
            <a:ext cx="7238563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cs-CZ" sz="385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Etiologie: exogenní faktory</a:t>
            </a:r>
            <a:endParaRPr lang="en-US" sz="3850" dirty="0"/>
          </a:p>
        </p:txBody>
      </p:sp>
      <p:pic>
        <p:nvPicPr>
          <p:cNvPr id="4" name="Image 1" descr="preencoded.png">
            <a:extLst>
              <a:ext uri="{FF2B5EF4-FFF2-40B4-BE49-F238E27FC236}">
                <a16:creationId xmlns:a16="http://schemas.microsoft.com/office/drawing/2014/main" id="{EE6523C9-EBDC-9711-AC08-DFBA7BEA6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437" y="2386608"/>
            <a:ext cx="1234440" cy="1481257"/>
          </a:xfrm>
          <a:prstGeom prst="rect">
            <a:avLst/>
          </a:prstGeom>
        </p:spPr>
      </p:pic>
      <p:sp>
        <p:nvSpPr>
          <p:cNvPr id="5" name="Text 1">
            <a:extLst>
              <a:ext uri="{FF2B5EF4-FFF2-40B4-BE49-F238E27FC236}">
                <a16:creationId xmlns:a16="http://schemas.microsoft.com/office/drawing/2014/main" id="{1FE8503C-1AAE-0BB1-433A-CC9DE03E2C38}"/>
              </a:ext>
            </a:extLst>
          </p:cNvPr>
          <p:cNvSpPr/>
          <p:nvPr/>
        </p:nvSpPr>
        <p:spPr>
          <a:xfrm>
            <a:off x="7955161" y="2559369"/>
            <a:ext cx="6408538" cy="8259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Anorganické: fyzikální a chemické   (vlivy záření, mechanického </a:t>
            </a:r>
            <a:endParaRPr lang="cs-CZ" sz="1900" dirty="0" smtClean="0">
              <a:solidFill>
                <a:srgbClr val="383838"/>
              </a:solidFill>
              <a:ea typeface="Patrick Hand" pitchFamily="34" charset="-122"/>
              <a:cs typeface="Patrick Hand" pitchFamily="34" charset="-120"/>
            </a:endParaRPr>
          </a:p>
          <a:p>
            <a:pPr marL="0" indent="0" algn="l">
              <a:lnSpc>
                <a:spcPts val="2400"/>
              </a:lnSpc>
              <a:buNone/>
            </a:pPr>
            <a:r>
              <a:rPr lang="cs-CZ" sz="1900" dirty="0" smtClean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působení, vliv </a:t>
            </a: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léčiv, jedů, ad.); </a:t>
            </a:r>
          </a:p>
          <a:p>
            <a:pPr marL="0" indent="0" algn="l">
              <a:lnSpc>
                <a:spcPts val="2400"/>
              </a:lnSpc>
              <a:buNone/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 </a:t>
            </a:r>
            <a:endParaRPr lang="en-US" sz="1900" dirty="0"/>
          </a:p>
        </p:txBody>
      </p:sp>
      <p:pic>
        <p:nvPicPr>
          <p:cNvPr id="7" name="Image 2" descr="preencoded.png">
            <a:extLst>
              <a:ext uri="{FF2B5EF4-FFF2-40B4-BE49-F238E27FC236}">
                <a16:creationId xmlns:a16="http://schemas.microsoft.com/office/drawing/2014/main" id="{73AD7F2A-BFED-A9E8-EF08-0DBF0B06C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437" y="3867864"/>
            <a:ext cx="1234440" cy="1481257"/>
          </a:xfrm>
          <a:prstGeom prst="rect">
            <a:avLst/>
          </a:prstGeom>
        </p:spPr>
      </p:pic>
      <p:sp>
        <p:nvSpPr>
          <p:cNvPr id="8" name="Text 3">
            <a:extLst>
              <a:ext uri="{FF2B5EF4-FFF2-40B4-BE49-F238E27FC236}">
                <a16:creationId xmlns:a16="http://schemas.microsoft.com/office/drawing/2014/main" id="{89B60856-92D1-CA91-E558-40C1C51992EF}"/>
              </a:ext>
            </a:extLst>
          </p:cNvPr>
          <p:cNvSpPr/>
          <p:nvPr/>
        </p:nvSpPr>
        <p:spPr>
          <a:xfrm>
            <a:off x="7955160" y="4127064"/>
            <a:ext cx="6408539" cy="8259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Biologické: působení bakterií, virů, plísní, negativní symbióza </a:t>
            </a:r>
            <a:endParaRPr lang="cs-CZ" sz="1900" dirty="0" smtClean="0">
              <a:solidFill>
                <a:srgbClr val="383838"/>
              </a:solidFill>
              <a:ea typeface="Patrick Hand" pitchFamily="34" charset="-122"/>
              <a:cs typeface="Patrick Hand" pitchFamily="34" charset="-120"/>
            </a:endParaRPr>
          </a:p>
          <a:p>
            <a:pPr marL="0" indent="0" algn="l">
              <a:lnSpc>
                <a:spcPts val="2400"/>
              </a:lnSpc>
              <a:buNone/>
            </a:pPr>
            <a:r>
              <a:rPr lang="cs-CZ" sz="1900" dirty="0" smtClean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matky </a:t>
            </a: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a </a:t>
            </a:r>
            <a:r>
              <a:rPr lang="cs-CZ" sz="1900" dirty="0" smtClean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dítěte</a:t>
            </a: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, ad</a:t>
            </a:r>
            <a:endParaRPr lang="en-US" sz="1900" dirty="0">
              <a:solidFill>
                <a:srgbClr val="383838"/>
              </a:solidFill>
              <a:ea typeface="Patrick Hand" pitchFamily="34" charset="-122"/>
              <a:cs typeface="Patrick Hand" pitchFamily="34" charset="-120"/>
            </a:endParaRPr>
          </a:p>
        </p:txBody>
      </p:sp>
      <p:pic>
        <p:nvPicPr>
          <p:cNvPr id="10" name="Image 3" descr="preencoded.png">
            <a:extLst>
              <a:ext uri="{FF2B5EF4-FFF2-40B4-BE49-F238E27FC236}">
                <a16:creationId xmlns:a16="http://schemas.microsoft.com/office/drawing/2014/main" id="{3F24AD43-6B2D-4FA8-7B39-1F644874A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437" y="5349121"/>
            <a:ext cx="1234440" cy="1481257"/>
          </a:xfrm>
          <a:prstGeom prst="rect">
            <a:avLst/>
          </a:prstGeom>
        </p:spPr>
      </p:pic>
      <p:sp>
        <p:nvSpPr>
          <p:cNvPr id="11" name="Text 5">
            <a:extLst>
              <a:ext uri="{FF2B5EF4-FFF2-40B4-BE49-F238E27FC236}">
                <a16:creationId xmlns:a16="http://schemas.microsoft.com/office/drawing/2014/main" id="{0464EE0D-5A4F-E554-C0EA-C3EB9589B8E2}"/>
              </a:ext>
            </a:extLst>
          </p:cNvPr>
          <p:cNvSpPr/>
          <p:nvPr/>
        </p:nvSpPr>
        <p:spPr>
          <a:xfrm>
            <a:off x="7955161" y="5595937"/>
            <a:ext cx="6408538" cy="5699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Psychosociální: negativní vlivy v rodině, ve škole, výchova, </a:t>
            </a:r>
          </a:p>
          <a:p>
            <a:pPr marL="0" indent="0" algn="l">
              <a:lnSpc>
                <a:spcPts val="2400"/>
              </a:lnSpc>
              <a:buNone/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syndrom CAN, ad.</a:t>
            </a:r>
          </a:p>
          <a:p>
            <a:pPr marL="0" indent="0" algn="l">
              <a:lnSpc>
                <a:spcPts val="2400"/>
              </a:lnSpc>
              <a:buNone/>
            </a:pPr>
            <a:endParaRPr lang="en-US" sz="1900" dirty="0"/>
          </a:p>
        </p:txBody>
      </p:sp>
      <p:pic>
        <p:nvPicPr>
          <p:cNvPr id="3078" name="Picture 6" descr="Počítačové modelování léčiv je díky českým vědcům snadnější">
            <a:extLst>
              <a:ext uri="{FF2B5EF4-FFF2-40B4-BE49-F238E27FC236}">
                <a16:creationId xmlns:a16="http://schemas.microsoft.com/office/drawing/2014/main" id="{117E3CBF-4566-0B22-C670-1CFDEE04B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44" y="735606"/>
            <a:ext cx="5338119" cy="278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olypragmazie zvyšuje nežádoucí účinky léků. Důležité je konzultovat jejich  užívání s lékárníkem - Revue pro sociální politiku a výzkum">
            <a:extLst>
              <a:ext uri="{FF2B5EF4-FFF2-40B4-BE49-F238E27FC236}">
                <a16:creationId xmlns:a16="http://schemas.microsoft.com/office/drawing/2014/main" id="{8DBCB5ED-687F-F5C2-4DED-8E29E0DEE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19" y="3908965"/>
            <a:ext cx="5960076" cy="394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B30FE811-36CA-66C1-85E1-86DDD0A1F930}"/>
              </a:ext>
            </a:extLst>
          </p:cNvPr>
          <p:cNvSpPr txBox="1"/>
          <p:nvPr/>
        </p:nvSpPr>
        <p:spPr>
          <a:xfrm>
            <a:off x="6165295" y="7860268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© </a:t>
            </a:r>
            <a:r>
              <a:rPr lang="en-US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Pavl</a:t>
            </a:r>
            <a:r>
              <a:rPr lang="cs-CZ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í</a:t>
            </a:r>
            <a:r>
              <a:rPr lang="en-US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na Davidov</a:t>
            </a:r>
            <a:r>
              <a:rPr lang="cs-CZ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á 2025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980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E06D3-9413-DB9F-1804-82EED2E17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350E2ED4-D05C-1EEA-5BB2-8B0B372B2A45}"/>
              </a:ext>
            </a:extLst>
          </p:cNvPr>
          <p:cNvSpPr/>
          <p:nvPr/>
        </p:nvSpPr>
        <p:spPr>
          <a:xfrm>
            <a:off x="864036" y="630196"/>
            <a:ext cx="8477671" cy="815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cs-CZ" sz="36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Charakteristika jedince s mentálním postižením</a:t>
            </a:r>
            <a:endParaRPr lang="en-US" sz="3600" dirty="0"/>
          </a:p>
        </p:txBody>
      </p:sp>
      <p:pic>
        <p:nvPicPr>
          <p:cNvPr id="4" name="Image 1" descr="preencoded.png">
            <a:extLst>
              <a:ext uri="{FF2B5EF4-FFF2-40B4-BE49-F238E27FC236}">
                <a16:creationId xmlns:a16="http://schemas.microsoft.com/office/drawing/2014/main" id="{F83681C4-4EF9-6C15-B25A-BC5198841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74" y="1239087"/>
            <a:ext cx="556260" cy="556260"/>
          </a:xfrm>
          <a:prstGeom prst="rect">
            <a:avLst/>
          </a:prstGeom>
        </p:spPr>
      </p:pic>
      <p:sp>
        <p:nvSpPr>
          <p:cNvPr id="5" name="Text 1">
            <a:extLst>
              <a:ext uri="{FF2B5EF4-FFF2-40B4-BE49-F238E27FC236}">
                <a16:creationId xmlns:a16="http://schemas.microsoft.com/office/drawing/2014/main" id="{1E18B2C1-6776-E6C7-781C-BA081C9425B9}"/>
              </a:ext>
            </a:extLst>
          </p:cNvPr>
          <p:cNvSpPr/>
          <p:nvPr/>
        </p:nvSpPr>
        <p:spPr>
          <a:xfrm>
            <a:off x="477354" y="1940860"/>
            <a:ext cx="2582450" cy="2701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cs-CZ" sz="1900" dirty="0">
                <a:solidFill>
                  <a:srgbClr val="383838"/>
                </a:solidFill>
              </a:rPr>
              <a:t>Kognitivní oblast</a:t>
            </a:r>
            <a:endParaRPr lang="en-US" sz="1900" dirty="0"/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6F392F74-AA6B-1A89-5F91-046603EF7EA3}"/>
              </a:ext>
            </a:extLst>
          </p:cNvPr>
          <p:cNvSpPr/>
          <p:nvPr/>
        </p:nvSpPr>
        <p:spPr>
          <a:xfrm>
            <a:off x="345136" y="2353965"/>
            <a:ext cx="2743941" cy="52454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00"/>
              </a:lnSpc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Snížená schopnost učení, myšlení a řešení problémů. </a:t>
            </a:r>
          </a:p>
          <a:p>
            <a:pPr marL="342900" indent="-342900" algn="l">
              <a:lnSpc>
                <a:spcPts val="3100"/>
              </a:lnSpc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Snížená schopnost učení, myšlení a řešení problémů. </a:t>
            </a:r>
          </a:p>
          <a:p>
            <a:pPr marL="342900" indent="-342900" algn="l">
              <a:lnSpc>
                <a:spcPts val="3100"/>
              </a:lnSpc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Krátkodobá paměť bývá často oslabená. </a:t>
            </a:r>
          </a:p>
          <a:p>
            <a:pPr marL="342900" indent="-342900" algn="l">
              <a:lnSpc>
                <a:spcPts val="3100"/>
              </a:lnSpc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Omezená schopnost soustředění. </a:t>
            </a:r>
          </a:p>
          <a:p>
            <a:pPr marL="342900" indent="-342900" algn="l">
              <a:lnSpc>
                <a:spcPts val="3100"/>
              </a:lnSpc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Opožděný vývoj řeči. </a:t>
            </a:r>
          </a:p>
          <a:p>
            <a:pPr marL="342900" indent="-342900" algn="l">
              <a:lnSpc>
                <a:spcPts val="3100"/>
              </a:lnSpc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Obtíže s vyjadřováním a porozuměním řeči.</a:t>
            </a:r>
          </a:p>
          <a:p>
            <a:pPr marL="0" indent="0" algn="l">
              <a:lnSpc>
                <a:spcPts val="3100"/>
              </a:lnSpc>
              <a:buNone/>
            </a:pPr>
            <a:endParaRPr lang="en-US" sz="1900" dirty="0"/>
          </a:p>
        </p:txBody>
      </p:sp>
      <p:pic>
        <p:nvPicPr>
          <p:cNvPr id="7" name="Image 2" descr="preencoded.png">
            <a:extLst>
              <a:ext uri="{FF2B5EF4-FFF2-40B4-BE49-F238E27FC236}">
                <a16:creationId xmlns:a16="http://schemas.microsoft.com/office/drawing/2014/main" id="{EAF67E23-D166-6B14-8EC3-558208B7E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0674" y="1299460"/>
            <a:ext cx="556260" cy="556260"/>
          </a:xfrm>
          <a:prstGeom prst="rect">
            <a:avLst/>
          </a:prstGeom>
        </p:spPr>
      </p:pic>
      <p:sp>
        <p:nvSpPr>
          <p:cNvPr id="8" name="Text 3">
            <a:extLst>
              <a:ext uri="{FF2B5EF4-FFF2-40B4-BE49-F238E27FC236}">
                <a16:creationId xmlns:a16="http://schemas.microsoft.com/office/drawing/2014/main" id="{3C42AA68-0297-434D-8AEC-0EAE08027BE8}"/>
              </a:ext>
            </a:extLst>
          </p:cNvPr>
          <p:cNvSpPr/>
          <p:nvPr/>
        </p:nvSpPr>
        <p:spPr>
          <a:xfrm>
            <a:off x="3496878" y="1964151"/>
            <a:ext cx="2663159" cy="4937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Sociální a emocionální oblast</a:t>
            </a:r>
            <a:endParaRPr lang="en-US" sz="1900" dirty="0"/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9E8B942F-6F6F-D5AA-EC61-AC793DF576AA}"/>
              </a:ext>
            </a:extLst>
          </p:cNvPr>
          <p:cNvSpPr/>
          <p:nvPr/>
        </p:nvSpPr>
        <p:spPr>
          <a:xfrm>
            <a:off x="3353440" y="2353965"/>
            <a:ext cx="3022646" cy="43433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Omezená schopnost empatie a porozumění sociálním</a:t>
            </a: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 </a:t>
            </a:r>
            <a:r>
              <a:rPr lang="en-US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situacím.</a:t>
            </a: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 </a:t>
            </a:r>
          </a:p>
          <a:p>
            <a:pPr marL="342900" indent="-342900" algn="l">
              <a:lnSpc>
                <a:spcPts val="3100"/>
              </a:lnSpc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Možné problémy s chováním. </a:t>
            </a:r>
          </a:p>
          <a:p>
            <a:pPr marL="342900" indent="-342900" algn="l">
              <a:lnSpc>
                <a:spcPts val="3100"/>
              </a:lnSpc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Snížená schopnost regulace emocí. </a:t>
            </a:r>
          </a:p>
          <a:p>
            <a:pPr marL="342900" indent="-342900" algn="l">
              <a:lnSpc>
                <a:spcPts val="3100"/>
              </a:lnSpc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Omezená schopnost samostatného fungování v každodenním životě.</a:t>
            </a:r>
          </a:p>
          <a:p>
            <a:pPr marL="0" indent="0" algn="l">
              <a:lnSpc>
                <a:spcPts val="3100"/>
              </a:lnSpc>
              <a:buNone/>
            </a:pPr>
            <a:endParaRPr lang="en-US" sz="1900" dirty="0"/>
          </a:p>
        </p:txBody>
      </p:sp>
      <p:pic>
        <p:nvPicPr>
          <p:cNvPr id="10" name="Image 3" descr="preencoded.png">
            <a:extLst>
              <a:ext uri="{FF2B5EF4-FFF2-40B4-BE49-F238E27FC236}">
                <a16:creationId xmlns:a16="http://schemas.microsoft.com/office/drawing/2014/main" id="{E62D9E94-6114-A6CF-27DB-C44D159F77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104" y="1384600"/>
            <a:ext cx="556260" cy="556260"/>
          </a:xfrm>
          <a:prstGeom prst="rect">
            <a:avLst/>
          </a:prstGeom>
        </p:spPr>
      </p:pic>
      <p:sp>
        <p:nvSpPr>
          <p:cNvPr id="11" name="Text 5">
            <a:extLst>
              <a:ext uri="{FF2B5EF4-FFF2-40B4-BE49-F238E27FC236}">
                <a16:creationId xmlns:a16="http://schemas.microsoft.com/office/drawing/2014/main" id="{AD68588E-AAE0-5689-41F8-E7F9EDE7CE69}"/>
              </a:ext>
            </a:extLst>
          </p:cNvPr>
          <p:cNvSpPr/>
          <p:nvPr/>
        </p:nvSpPr>
        <p:spPr>
          <a:xfrm>
            <a:off x="6625768" y="1949709"/>
            <a:ext cx="222504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Motorická oblast</a:t>
            </a:r>
            <a:endParaRPr lang="en-US" sz="1900" dirty="0"/>
          </a:p>
        </p:txBody>
      </p:sp>
      <p:sp>
        <p:nvSpPr>
          <p:cNvPr id="12" name="Text 6">
            <a:extLst>
              <a:ext uri="{FF2B5EF4-FFF2-40B4-BE49-F238E27FC236}">
                <a16:creationId xmlns:a16="http://schemas.microsoft.com/office/drawing/2014/main" id="{BCEEA9FA-55EA-C779-1881-9BF1EA0C3C03}"/>
              </a:ext>
            </a:extLst>
          </p:cNvPr>
          <p:cNvSpPr/>
          <p:nvPr/>
        </p:nvSpPr>
        <p:spPr>
          <a:xfrm>
            <a:off x="6625767" y="2413638"/>
            <a:ext cx="2715939" cy="34887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00"/>
              </a:lnSpc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Opožděný vývoj motoriky</a:t>
            </a:r>
          </a:p>
          <a:p>
            <a:pPr marL="342900" indent="-342900" algn="l">
              <a:lnSpc>
                <a:spcPts val="3100"/>
              </a:lnSpc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srgbClr val="383838"/>
                </a:solidFill>
              </a:rPr>
              <a:t>Neobratnost</a:t>
            </a:r>
          </a:p>
          <a:p>
            <a:pPr marL="342900" indent="-342900" algn="l">
              <a:lnSpc>
                <a:spcPts val="3100"/>
              </a:lnSpc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srgbClr val="383838"/>
                </a:solidFill>
              </a:rPr>
              <a:t>Obtíže s koordinací pohybů</a:t>
            </a:r>
            <a:endParaRPr lang="en-US" sz="190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91A4A7A-1AE2-07E0-C16E-FD9F522CF21A}"/>
              </a:ext>
            </a:extLst>
          </p:cNvPr>
          <p:cNvSpPr txBox="1"/>
          <p:nvPr/>
        </p:nvSpPr>
        <p:spPr>
          <a:xfrm>
            <a:off x="4424243" y="7844875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© </a:t>
            </a:r>
            <a:r>
              <a:rPr lang="en-US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Pavl</a:t>
            </a:r>
            <a:r>
              <a:rPr lang="cs-CZ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í</a:t>
            </a:r>
            <a:r>
              <a:rPr lang="en-US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na Davidov</a:t>
            </a:r>
            <a:r>
              <a:rPr lang="cs-CZ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á 2025</a:t>
            </a:r>
            <a:endParaRPr lang="cs-CZ" dirty="0"/>
          </a:p>
        </p:txBody>
      </p:sp>
      <p:pic>
        <p:nvPicPr>
          <p:cNvPr id="13" name="Image 0" descr="preencoded.png">
            <a:extLst>
              <a:ext uri="{FF2B5EF4-FFF2-40B4-BE49-F238E27FC236}">
                <a16:creationId xmlns:a16="http://schemas.microsoft.com/office/drawing/2014/main" id="{8E159996-B8EB-BA6F-99F2-E145DDD4E9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4390" y="0"/>
            <a:ext cx="524601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0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11154-A28F-6DF3-AAB6-E76B20C03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91B5F544-4409-8480-0439-122EDD754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7BE22A87-0A99-F773-7428-C17E13208C63}"/>
              </a:ext>
            </a:extLst>
          </p:cNvPr>
          <p:cNvSpPr/>
          <p:nvPr/>
        </p:nvSpPr>
        <p:spPr>
          <a:xfrm>
            <a:off x="864037" y="2673668"/>
            <a:ext cx="7072551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Psychopedie: Cesta k rozvoji a integraci</a:t>
            </a:r>
            <a:endParaRPr lang="en-US" sz="3850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76E3FE52-5E6E-CC5D-B343-18F9F63B513B}"/>
              </a:ext>
            </a:extLst>
          </p:cNvPr>
          <p:cNvSpPr/>
          <p:nvPr/>
        </p:nvSpPr>
        <p:spPr>
          <a:xfrm>
            <a:off x="864037" y="3661053"/>
            <a:ext cx="7415927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Psychopedie je speciálně pedagogická disciplína. Zaměřuje se na rozvoj a integraci osob s mentálním postižením. Jejím cílem je maximální rozvoj potenciálu jedince. Etymologicky vychází z pojmů psýché (duše) a paidea (výchova).</a:t>
            </a:r>
            <a:endParaRPr lang="en-US" sz="1900" dirty="0"/>
          </a:p>
        </p:txBody>
      </p:sp>
      <p:sp>
        <p:nvSpPr>
          <p:cNvPr id="5" name="Shape 2">
            <a:extLst>
              <a:ext uri="{FF2B5EF4-FFF2-40B4-BE49-F238E27FC236}">
                <a16:creationId xmlns:a16="http://schemas.microsoft.com/office/drawing/2014/main" id="{1DBB0079-DA2E-2A05-C770-7DE3C8ECEFCC}"/>
              </a:ext>
            </a:extLst>
          </p:cNvPr>
          <p:cNvSpPr/>
          <p:nvPr/>
        </p:nvSpPr>
        <p:spPr>
          <a:xfrm>
            <a:off x="864037" y="5142309"/>
            <a:ext cx="394930" cy="394930"/>
          </a:xfrm>
          <a:prstGeom prst="roundRect">
            <a:avLst>
              <a:gd name="adj" fmla="val 23151155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7" name="Text 3">
            <a:extLst>
              <a:ext uri="{FF2B5EF4-FFF2-40B4-BE49-F238E27FC236}">
                <a16:creationId xmlns:a16="http://schemas.microsoft.com/office/drawing/2014/main" id="{F3ADE504-14CB-7F90-A53F-E11C92B5363C}"/>
              </a:ext>
            </a:extLst>
          </p:cNvPr>
          <p:cNvSpPr/>
          <p:nvPr/>
        </p:nvSpPr>
        <p:spPr>
          <a:xfrm>
            <a:off x="5226908" y="7797641"/>
            <a:ext cx="3435178" cy="4319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00"/>
              </a:lnSpc>
            </a:pPr>
            <a:r>
              <a:rPr lang="en-US" sz="2400" b="1" dirty="0">
                <a:solidFill>
                  <a:srgbClr val="383838"/>
                </a:solidFill>
                <a:ea typeface="Patrick Hand Bold" pitchFamily="34" charset="-122"/>
                <a:cs typeface="Patrick Hand Bold" pitchFamily="34" charset="-120"/>
              </a:rPr>
              <a:t> </a:t>
            </a:r>
            <a:r>
              <a:rPr lang="cs-CZ" sz="2400" b="1" dirty="0">
                <a:solidFill>
                  <a:srgbClr val="383838"/>
                </a:solidFill>
                <a:ea typeface="Patrick Hand Bold" pitchFamily="34" charset="-122"/>
                <a:cs typeface="Patrick Hand Bold" pitchFamily="34" charset="-120"/>
              </a:rPr>
              <a:t> </a:t>
            </a:r>
            <a:r>
              <a:rPr lang="cs-CZ" sz="24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© </a:t>
            </a:r>
            <a:r>
              <a:rPr lang="en-US" sz="24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Pavl</a:t>
            </a:r>
            <a:r>
              <a:rPr lang="cs-CZ" sz="24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í</a:t>
            </a:r>
            <a:r>
              <a:rPr lang="en-US" sz="24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na Davidov</a:t>
            </a:r>
            <a:r>
              <a:rPr lang="cs-CZ" sz="24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á 2025</a:t>
            </a:r>
            <a:endParaRPr lang="en-US" sz="2400" dirty="0">
              <a:ea typeface="Patrick Hand Bold"/>
            </a:endParaRPr>
          </a:p>
        </p:txBody>
      </p:sp>
    </p:spTree>
    <p:extLst>
      <p:ext uri="{BB962C8B-B14F-4D97-AF65-F5344CB8AC3E}">
        <p14:creationId xmlns:p14="http://schemas.microsoft.com/office/powerpoint/2010/main" val="166931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15DF0-2756-079A-EA1D-7C7275FA3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0964097B-6203-06AC-99A1-59908F7E9BFB}"/>
              </a:ext>
            </a:extLst>
          </p:cNvPr>
          <p:cNvSpPr/>
          <p:nvPr/>
        </p:nvSpPr>
        <p:spPr>
          <a:xfrm>
            <a:off x="880093" y="1132127"/>
            <a:ext cx="6446996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Historie psychopedie: Od péče k vědě</a:t>
            </a:r>
            <a:endParaRPr lang="en-US" sz="385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CB94DDAC-D246-6F5A-F33D-E734CBDB1496}"/>
              </a:ext>
            </a:extLst>
          </p:cNvPr>
          <p:cNvSpPr/>
          <p:nvPr/>
        </p:nvSpPr>
        <p:spPr>
          <a:xfrm>
            <a:off x="880093" y="2032696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Počátky péče</a:t>
            </a:r>
            <a:endParaRPr lang="en-US" sz="1900" b="1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49B7BDE1-25B8-2844-1D39-78163F5A4259}"/>
              </a:ext>
            </a:extLst>
          </p:cNvPr>
          <p:cNvSpPr/>
          <p:nvPr/>
        </p:nvSpPr>
        <p:spPr>
          <a:xfrm>
            <a:off x="864037" y="2854411"/>
            <a:ext cx="12926104" cy="43990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2400" b="1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První snahy o organizovanou péči o osoby s postižením.</a:t>
            </a:r>
            <a:r>
              <a:rPr lang="cs-CZ" sz="2400" b="1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 </a:t>
            </a:r>
          </a:p>
          <a:p>
            <a:pPr marL="0" indent="0">
              <a:lnSpc>
                <a:spcPts val="3100"/>
              </a:lnSpc>
              <a:buNone/>
            </a:pPr>
            <a:r>
              <a:rPr lang="cs-CZ" sz="2400" b="1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Ranný středověk </a:t>
            </a:r>
            <a:r>
              <a:rPr lang="cs-CZ" sz="24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- Lidé s postižením byli často vnímáni jako trest za hříchy nebo jako posedlí démony.</a:t>
            </a:r>
          </a:p>
          <a:p>
            <a:pPr marL="0" indent="0">
              <a:lnSpc>
                <a:spcPts val="3100"/>
              </a:lnSpc>
              <a:buNone/>
            </a:pPr>
            <a:r>
              <a:rPr lang="cs-CZ" sz="2400" b="1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Vrcholný a pozdní středověk </a:t>
            </a:r>
            <a:r>
              <a:rPr lang="cs-CZ" sz="24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- Vznikaly první špitály a chudobince, které poskytovaly útočiště i lidem s postižením (strava, ošacení, přístřeší).</a:t>
            </a:r>
          </a:p>
          <a:p>
            <a:pPr marL="0" indent="0">
              <a:lnSpc>
                <a:spcPts val="3100"/>
              </a:lnSpc>
              <a:buNone/>
            </a:pPr>
            <a:r>
              <a:rPr lang="cs-CZ" sz="2400" b="1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Renesance a ranný novověk </a:t>
            </a:r>
            <a:r>
              <a:rPr lang="cs-CZ" sz="24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– Humanistický pohled, první snahy o vzdělávání dětí s postižením. </a:t>
            </a:r>
          </a:p>
          <a:p>
            <a:pPr marL="0" indent="0">
              <a:lnSpc>
                <a:spcPts val="3100"/>
              </a:lnSpc>
              <a:buNone/>
            </a:pPr>
            <a:r>
              <a:rPr lang="cs-CZ" sz="2400" b="1" dirty="0">
                <a:solidFill>
                  <a:srgbClr val="383838"/>
                </a:solidFill>
              </a:rPr>
              <a:t>18 a 19 stol. </a:t>
            </a:r>
            <a:r>
              <a:rPr lang="cs-CZ" sz="2400" dirty="0">
                <a:solidFill>
                  <a:srgbClr val="383838"/>
                </a:solidFill>
              </a:rPr>
              <a:t>- Vznikají první specializované ústavy pro osoby s postižením (např. Institut hluchoněmých v Paříži). Začíná se rozvíjet medicínský a pedagogický přístup k péči. Objevují se první odborné publikace a organizace zabývající se problematikou postižení.</a:t>
            </a:r>
            <a:endParaRPr lang="en-US" sz="24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ED234D9-6523-1EF9-082D-2F455FD43066}"/>
              </a:ext>
            </a:extLst>
          </p:cNvPr>
          <p:cNvSpPr txBox="1"/>
          <p:nvPr/>
        </p:nvSpPr>
        <p:spPr>
          <a:xfrm>
            <a:off x="5869459" y="7860268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© </a:t>
            </a:r>
            <a:r>
              <a:rPr lang="en-US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Pavl</a:t>
            </a:r>
            <a:r>
              <a:rPr lang="cs-CZ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í</a:t>
            </a:r>
            <a:r>
              <a:rPr lang="en-US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na Davidov</a:t>
            </a:r>
            <a:r>
              <a:rPr lang="cs-CZ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á 2025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859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922063"/>
            <a:ext cx="7241995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Historie psychopedie: </a:t>
            </a:r>
            <a:r>
              <a:rPr lang="cs-CZ" sz="385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osobnosti oboru</a:t>
            </a:r>
            <a:endParaRPr lang="en-US" sz="3850" dirty="0"/>
          </a:p>
        </p:txBody>
      </p:sp>
      <p:sp>
        <p:nvSpPr>
          <p:cNvPr id="6" name="Text 4"/>
          <p:cNvSpPr/>
          <p:nvPr/>
        </p:nvSpPr>
        <p:spPr>
          <a:xfrm>
            <a:off x="864038" y="2038865"/>
            <a:ext cx="12963174" cy="5399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cs-CZ" sz="2400" b="1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Philippe Pinel </a:t>
            </a:r>
            <a:r>
              <a:rPr lang="cs-CZ" sz="24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(1745 – 1826):</a:t>
            </a:r>
            <a:r>
              <a:rPr lang="cs-CZ" sz="2400" b="1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 </a:t>
            </a:r>
            <a:r>
              <a:rPr lang="cs-CZ" sz="24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francouzský lékař, který je považován za zakladatele moderní psychiatrie. Proslavil se svým humánním přístupem k duševně nemocným pacientům.</a:t>
            </a:r>
          </a:p>
          <a:p>
            <a:pPr marL="0" indent="0">
              <a:lnSpc>
                <a:spcPts val="3100"/>
              </a:lnSpc>
              <a:buNone/>
            </a:pPr>
            <a:r>
              <a:rPr lang="cs-CZ" sz="2400" b="1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Jean-</a:t>
            </a:r>
            <a:r>
              <a:rPr lang="cs-CZ" sz="2400" b="1" dirty="0" err="1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Étienne</a:t>
            </a:r>
            <a:r>
              <a:rPr lang="cs-CZ" sz="2400" b="1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 Dominique </a:t>
            </a:r>
            <a:r>
              <a:rPr lang="cs-CZ" sz="2400" b="1" dirty="0" err="1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Esquirol</a:t>
            </a:r>
            <a:r>
              <a:rPr lang="cs-CZ" sz="2400" b="1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 </a:t>
            </a:r>
            <a:r>
              <a:rPr lang="cs-CZ" sz="24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(1772 –1840): francouzský psychiatr, který hrál klíčovou roli ve vývoji moderní psychiatrie. Byl žákem a nástupcem Philippa Pinela a pokračoval v jeho práci na reformě péče o duševně nemocné.</a:t>
            </a:r>
          </a:p>
          <a:p>
            <a:pPr marL="0" indent="0">
              <a:lnSpc>
                <a:spcPts val="3100"/>
              </a:lnSpc>
              <a:buNone/>
            </a:pPr>
            <a:r>
              <a:rPr lang="cs-CZ" sz="2400" b="1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Jean Itard </a:t>
            </a:r>
            <a:r>
              <a:rPr lang="cs-CZ" sz="24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(1774–1838): Francouzský lékař, který se proslavil svou prací s </a:t>
            </a:r>
            <a:r>
              <a:rPr lang="cs-CZ" sz="2400" b="1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Viktorem z </a:t>
            </a:r>
            <a:r>
              <a:rPr lang="cs-CZ" sz="2400" b="1" dirty="0" err="1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Aveyronu</a:t>
            </a:r>
            <a:r>
              <a:rPr lang="cs-CZ" sz="2400" b="1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, „divokým chlapcem“, </a:t>
            </a:r>
            <a:r>
              <a:rPr lang="cs-CZ" sz="24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kterého se snažil socializovat a vzdělávat. Jeho práce položila základy pro individuální přístup k osobám s mentálním postižením.</a:t>
            </a:r>
          </a:p>
          <a:p>
            <a:pPr marL="0" indent="0">
              <a:lnSpc>
                <a:spcPts val="3100"/>
              </a:lnSpc>
              <a:buNone/>
            </a:pPr>
            <a:r>
              <a:rPr lang="cs-CZ" sz="2400" b="1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Édouard Séguin </a:t>
            </a:r>
            <a:r>
              <a:rPr lang="cs-CZ" sz="24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(1812–1880):Francouzský lékař a pedagog, který se zaměřoval na rozvoj smyslového vnímání a motoriky u osob s mentálním postižením. Vyvinul řadu didaktických pomůcek a metod, které se dodnes používají.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4461E38-29AB-8837-6184-753010CAE467}"/>
              </a:ext>
            </a:extLst>
          </p:cNvPr>
          <p:cNvSpPr txBox="1"/>
          <p:nvPr/>
        </p:nvSpPr>
        <p:spPr>
          <a:xfrm>
            <a:off x="5881817" y="7860268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© </a:t>
            </a:r>
            <a:r>
              <a:rPr lang="en-US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Pavl</a:t>
            </a:r>
            <a:r>
              <a:rPr lang="cs-CZ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í</a:t>
            </a:r>
            <a:r>
              <a:rPr lang="en-US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na Davidov</a:t>
            </a:r>
            <a:r>
              <a:rPr lang="cs-CZ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á 2025</a:t>
            </a: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26CF8-1F24-6EAC-BB32-792A26592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C6D551C4-7188-C5F3-3C3E-6950A5752D36}"/>
              </a:ext>
            </a:extLst>
          </p:cNvPr>
          <p:cNvSpPr/>
          <p:nvPr/>
        </p:nvSpPr>
        <p:spPr>
          <a:xfrm>
            <a:off x="864037" y="922062"/>
            <a:ext cx="6446996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Historie psychopedie: </a:t>
            </a:r>
            <a:r>
              <a:rPr lang="cs-CZ" sz="385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český kontext</a:t>
            </a:r>
            <a:endParaRPr lang="en-US" sz="3850" dirty="0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1B66BB60-8019-7265-69E7-B790070610DC}"/>
              </a:ext>
            </a:extLst>
          </p:cNvPr>
          <p:cNvSpPr/>
          <p:nvPr/>
        </p:nvSpPr>
        <p:spPr>
          <a:xfrm>
            <a:off x="864038" y="1878227"/>
            <a:ext cx="13037313" cy="57829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2400" b="1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Vývoj oboru v České republice od 50. let 20. století.</a:t>
            </a:r>
            <a:endParaRPr lang="cs-CZ" sz="2400" b="1" dirty="0">
              <a:solidFill>
                <a:srgbClr val="383838"/>
              </a:solidFill>
              <a:ea typeface="Patrick Hand" pitchFamily="34" charset="-122"/>
              <a:cs typeface="Patrick Hand" pitchFamily="34" charset="-120"/>
            </a:endParaRPr>
          </a:p>
          <a:p>
            <a:pPr marL="0" indent="0">
              <a:lnSpc>
                <a:spcPts val="3100"/>
              </a:lnSpc>
              <a:buNone/>
            </a:pPr>
            <a:r>
              <a:rPr lang="cs-CZ" sz="2400" b="1" dirty="0">
                <a:solidFill>
                  <a:srgbClr val="383838"/>
                </a:solidFill>
              </a:rPr>
              <a:t>50-60 léta: </a:t>
            </a:r>
            <a:r>
              <a:rPr lang="cs-CZ" sz="2400" dirty="0">
                <a:solidFill>
                  <a:srgbClr val="383838"/>
                </a:solidFill>
              </a:rPr>
              <a:t>Počátky a institucionalizace, začal budovat systém speciálních škol pro děti s mentálním postižením. Osoby s mentálním postižením byly často izolované v ústavech a speciálních školách, s minimálním důrazem na jejich integraci do společnosti.</a:t>
            </a:r>
          </a:p>
          <a:p>
            <a:pPr marL="0" indent="0">
              <a:lnSpc>
                <a:spcPts val="3100"/>
              </a:lnSpc>
              <a:buNone/>
            </a:pPr>
            <a:r>
              <a:rPr lang="cs-CZ" sz="2400" b="1" dirty="0">
                <a:solidFill>
                  <a:srgbClr val="383838"/>
                </a:solidFill>
              </a:rPr>
              <a:t>70.-80. léta: </a:t>
            </a:r>
            <a:r>
              <a:rPr lang="cs-CZ" sz="2400" dirty="0">
                <a:solidFill>
                  <a:srgbClr val="383838"/>
                </a:solidFill>
              </a:rPr>
              <a:t>Postupné změny, Začaly se rozvíjet diagnostické metody, které umožňovaly lépe identifikovat různé stupně a typy mentálního postižení. první snahy o integraci dětí s lehčím stupněm mentálního postižení do běžných škol. </a:t>
            </a:r>
          </a:p>
          <a:p>
            <a:pPr marL="0" indent="0">
              <a:lnSpc>
                <a:spcPts val="3100"/>
              </a:lnSpc>
              <a:buNone/>
            </a:pPr>
            <a:r>
              <a:rPr lang="cs-CZ" sz="2400" b="1" dirty="0">
                <a:solidFill>
                  <a:srgbClr val="383838"/>
                </a:solidFill>
              </a:rPr>
              <a:t>90. léta – současnost: </a:t>
            </a:r>
            <a:r>
              <a:rPr lang="cs-CZ" sz="2400" dirty="0">
                <a:solidFill>
                  <a:srgbClr val="383838"/>
                </a:solidFill>
              </a:rPr>
              <a:t>Inkluze a humanizace, transformaci celého školského systému, včetně speciální pedagogiky. Hlavním trendem se stalo inkluzivní vzdělávání, které usiluje o to, aby děti s mentálním postižením byly vzdělávány v běžných školách spolu se svými vrstevníky. Rozvíjejí se různé služby pro osoby s mentálním postižením a jejich rodiny, jako jsou například raná péče, osobní asistence, chráněné bydlení a pracovní rehabilitace.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4E9A94F-9BD6-A983-D862-67299AD9D950}"/>
              </a:ext>
            </a:extLst>
          </p:cNvPr>
          <p:cNvSpPr txBox="1"/>
          <p:nvPr/>
        </p:nvSpPr>
        <p:spPr>
          <a:xfrm>
            <a:off x="5894173" y="7860268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© </a:t>
            </a:r>
            <a:r>
              <a:rPr lang="en-US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Pavl</a:t>
            </a:r>
            <a:r>
              <a:rPr lang="cs-CZ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í</a:t>
            </a:r>
            <a:r>
              <a:rPr lang="en-US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na Davidov</a:t>
            </a:r>
            <a:r>
              <a:rPr lang="cs-CZ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á 2025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976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70F94-4262-64BE-1CC0-5FC4BAF0D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1A5F5734-447A-B218-B3E0-DC488AC29027}"/>
              </a:ext>
            </a:extLst>
          </p:cNvPr>
          <p:cNvSpPr/>
          <p:nvPr/>
        </p:nvSpPr>
        <p:spPr>
          <a:xfrm>
            <a:off x="6350437" y="1924288"/>
            <a:ext cx="5769531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cs-CZ" sz="385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Literatura tipy</a:t>
            </a:r>
            <a:endParaRPr lang="en-US" sz="3850" dirty="0"/>
          </a:p>
        </p:txBody>
      </p:sp>
      <p:sp>
        <p:nvSpPr>
          <p:cNvPr id="4" name="Shape 1">
            <a:extLst>
              <a:ext uri="{FF2B5EF4-FFF2-40B4-BE49-F238E27FC236}">
                <a16:creationId xmlns:a16="http://schemas.microsoft.com/office/drawing/2014/main" id="{B65F7FD3-C0A5-BB69-73F7-AD6BCD1FFD34}"/>
              </a:ext>
            </a:extLst>
          </p:cNvPr>
          <p:cNvSpPr/>
          <p:nvPr/>
        </p:nvSpPr>
        <p:spPr>
          <a:xfrm>
            <a:off x="6350437" y="2911672"/>
            <a:ext cx="7748622" cy="4823657"/>
          </a:xfrm>
          <a:prstGeom prst="roundRect">
            <a:avLst>
              <a:gd name="adj" fmla="val 5855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DB6E0F1F-7FB3-EA0B-E085-2183FD7B288E}"/>
              </a:ext>
            </a:extLst>
          </p:cNvPr>
          <p:cNvSpPr/>
          <p:nvPr/>
        </p:nvSpPr>
        <p:spPr>
          <a:xfrm>
            <a:off x="6612492" y="3173730"/>
            <a:ext cx="7202361" cy="3004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pl-PL" sz="1900" b="1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„Dítě z jiné planety“ </a:t>
            </a:r>
            <a:r>
              <a:rPr lang="pl-PL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od Temple Grandinové: Autobiografická kniha ženy </a:t>
            </a:r>
          </a:p>
          <a:p>
            <a:pPr marL="0" indent="0">
              <a:lnSpc>
                <a:spcPts val="2400"/>
              </a:lnSpc>
              <a:buNone/>
            </a:pPr>
            <a:r>
              <a:rPr lang="pl-PL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s autismem, která se stala uznávanou vědkyní. Je psaná srozumitelně a nabízí </a:t>
            </a:r>
          </a:p>
          <a:p>
            <a:pPr marL="0" indent="0">
              <a:lnSpc>
                <a:spcPts val="2400"/>
              </a:lnSpc>
              <a:buNone/>
            </a:pPr>
            <a:r>
              <a:rPr lang="pl-PL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jedinečný pohled na to, jak lidé s autismem vnímají svět.</a:t>
            </a:r>
          </a:p>
          <a:p>
            <a:pPr marL="0" indent="0">
              <a:lnSpc>
                <a:spcPts val="2400"/>
              </a:lnSpc>
              <a:buNone/>
            </a:pPr>
            <a:r>
              <a:rPr lang="pl-PL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„</a:t>
            </a:r>
            <a:r>
              <a:rPr lang="pl-PL" sz="1900" b="1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Můj malý princ“ </a:t>
            </a:r>
            <a:r>
              <a:rPr lang="pl-PL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od Doroty Terakowské: Kniha polské autorky, popisuje život s</a:t>
            </a:r>
          </a:p>
          <a:p>
            <a:pPr marL="0" indent="0">
              <a:lnSpc>
                <a:spcPts val="2400"/>
              </a:lnSpc>
              <a:buNone/>
            </a:pPr>
            <a:r>
              <a:rPr lang="pl-PL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autistickým synem. Kniha je psána s velkou otevřeností a upřímností. </a:t>
            </a:r>
          </a:p>
          <a:p>
            <a:pPr marL="0" indent="0">
              <a:lnSpc>
                <a:spcPts val="2400"/>
              </a:lnSpc>
              <a:buNone/>
            </a:pPr>
            <a:endParaRPr lang="pl-PL" sz="1900" dirty="0">
              <a:solidFill>
                <a:srgbClr val="383838"/>
              </a:solidFill>
              <a:ea typeface="Patrick Hand" pitchFamily="34" charset="-122"/>
              <a:cs typeface="Patrick Hand" pitchFamily="34" charset="-120"/>
            </a:endParaRPr>
          </a:p>
          <a:p>
            <a:pPr marL="0" indent="0">
              <a:lnSpc>
                <a:spcPts val="2400"/>
              </a:lnSpc>
              <a:buNone/>
            </a:pPr>
            <a:r>
              <a:rPr lang="pl-PL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Prvky etopedie: </a:t>
            </a:r>
          </a:p>
          <a:p>
            <a:pPr marL="0" indent="0">
              <a:lnSpc>
                <a:spcPts val="2400"/>
              </a:lnSpc>
              <a:buNone/>
            </a:pPr>
            <a:r>
              <a:rPr lang="pl-PL" sz="1900" b="1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„Zloděj snů – příběh mladého vraha“ </a:t>
            </a:r>
            <a:r>
              <a:rPr lang="pl-PL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od Romana Cílka je dílo, </a:t>
            </a:r>
          </a:p>
          <a:p>
            <a:pPr marL="0" indent="0">
              <a:lnSpc>
                <a:spcPts val="2400"/>
              </a:lnSpc>
              <a:buNone/>
            </a:pPr>
            <a:r>
              <a:rPr lang="pl-PL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které kombinuje prvky literatury faktu a detektivního románu.</a:t>
            </a:r>
          </a:p>
          <a:p>
            <a:pPr marL="0" indent="0">
              <a:lnSpc>
                <a:spcPts val="2400"/>
              </a:lnSpc>
              <a:buNone/>
            </a:pPr>
            <a:endParaRPr lang="pl-PL" sz="1900" dirty="0">
              <a:solidFill>
                <a:srgbClr val="383838"/>
              </a:solidFill>
              <a:ea typeface="Patrick Hand" pitchFamily="34" charset="-122"/>
              <a:cs typeface="Patrick Hand" pitchFamily="34" charset="-120"/>
            </a:endParaRPr>
          </a:p>
          <a:p>
            <a:pPr marL="0" indent="0">
              <a:lnSpc>
                <a:spcPts val="2400"/>
              </a:lnSpc>
              <a:buNone/>
            </a:pPr>
            <a:endParaRPr lang="cs-CZ" sz="1900" dirty="0">
              <a:solidFill>
                <a:srgbClr val="383838"/>
              </a:solidFill>
              <a:ea typeface="Patrick Hand" pitchFamily="34" charset="-122"/>
              <a:cs typeface="Patrick Hand" pitchFamily="34" charset="-120"/>
            </a:endParaRPr>
          </a:p>
          <a:p>
            <a:pPr marL="0" indent="0">
              <a:lnSpc>
                <a:spcPts val="2400"/>
              </a:lnSpc>
              <a:buNone/>
            </a:pPr>
            <a:endParaRPr lang="cs-CZ" sz="1900" dirty="0">
              <a:solidFill>
                <a:srgbClr val="383838"/>
              </a:solidFill>
              <a:ea typeface="Patrick Hand" pitchFamily="34" charset="-122"/>
              <a:cs typeface="Patrick Hand" pitchFamily="34" charset="-120"/>
            </a:endParaRPr>
          </a:p>
          <a:p>
            <a:pPr marL="0" indent="0">
              <a:lnSpc>
                <a:spcPts val="2400"/>
              </a:lnSpc>
              <a:buNone/>
            </a:pPr>
            <a:endParaRPr lang="en-US" sz="190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44703FF4-B671-C9DD-897B-1988EC91F531}"/>
              </a:ext>
            </a:extLst>
          </p:cNvPr>
          <p:cNvSpPr txBox="1"/>
          <p:nvPr/>
        </p:nvSpPr>
        <p:spPr>
          <a:xfrm>
            <a:off x="5758248" y="7860953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© </a:t>
            </a:r>
            <a:r>
              <a:rPr lang="en-US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Pavl</a:t>
            </a:r>
            <a:r>
              <a:rPr lang="cs-CZ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í</a:t>
            </a:r>
            <a:r>
              <a:rPr lang="en-US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na Davidov</a:t>
            </a:r>
            <a:r>
              <a:rPr lang="cs-CZ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á 2025</a:t>
            </a:r>
            <a:endParaRPr lang="cs-CZ" dirty="0"/>
          </a:p>
        </p:txBody>
      </p:sp>
      <p:pic>
        <p:nvPicPr>
          <p:cNvPr id="1028" name="Picture 4" descr="Otevřená kniha, polovina 16. století. | Unbekannt">
            <a:extLst>
              <a:ext uri="{FF2B5EF4-FFF2-40B4-BE49-F238E27FC236}">
                <a16:creationId xmlns:a16="http://schemas.microsoft.com/office/drawing/2014/main" id="{D614F634-F600-40B1-7651-40A5B53A8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08" y="969028"/>
            <a:ext cx="6104548" cy="657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99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2170747"/>
            <a:ext cx="7042428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Předmět zkoumání: Celoživotní edukace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864037" y="3435787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5" name="Text 2"/>
          <p:cNvSpPr/>
          <p:nvPr/>
        </p:nvSpPr>
        <p:spPr>
          <a:xfrm>
            <a:off x="1087874" y="3565327"/>
            <a:ext cx="107633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1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1666280" y="3435787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Výchova a vzdělávání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1666280" y="3892510"/>
            <a:ext cx="2782372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Zaměření na jedince s mentálním postižením.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4695468" y="3435787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9" name="Text 6"/>
          <p:cNvSpPr/>
          <p:nvPr/>
        </p:nvSpPr>
        <p:spPr>
          <a:xfrm>
            <a:off x="4903827" y="3565327"/>
            <a:ext cx="138708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2</a:t>
            </a:r>
            <a:endParaRPr lang="en-US" sz="2300" dirty="0"/>
          </a:p>
        </p:txBody>
      </p:sp>
      <p:sp>
        <p:nvSpPr>
          <p:cNvPr id="10" name="Text 7"/>
          <p:cNvSpPr/>
          <p:nvPr/>
        </p:nvSpPr>
        <p:spPr>
          <a:xfrm>
            <a:off x="5497711" y="3435787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Celoživotní proces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5497711" y="3892510"/>
            <a:ext cx="2782372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Důraz na edukační proces v průběhu celého života.</a:t>
            </a:r>
            <a:endParaRPr lang="en-US" sz="1900" dirty="0"/>
          </a:p>
        </p:txBody>
      </p:sp>
      <p:sp>
        <p:nvSpPr>
          <p:cNvPr id="12" name="Shape 9"/>
          <p:cNvSpPr/>
          <p:nvPr/>
        </p:nvSpPr>
        <p:spPr>
          <a:xfrm>
            <a:off x="864037" y="5207079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3" name="Text 10"/>
          <p:cNvSpPr/>
          <p:nvPr/>
        </p:nvSpPr>
        <p:spPr>
          <a:xfrm>
            <a:off x="1075373" y="5336619"/>
            <a:ext cx="132755" cy="296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3</a:t>
            </a:r>
            <a:endParaRPr lang="en-US" sz="2300" dirty="0"/>
          </a:p>
        </p:txBody>
      </p:sp>
      <p:sp>
        <p:nvSpPr>
          <p:cNvPr id="14" name="Text 11"/>
          <p:cNvSpPr/>
          <p:nvPr/>
        </p:nvSpPr>
        <p:spPr>
          <a:xfrm>
            <a:off x="1666280" y="5207079"/>
            <a:ext cx="246888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Interdisciplinarita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1666280" y="5663803"/>
            <a:ext cx="661368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Holistický </a:t>
            </a: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(celistvý) </a:t>
            </a:r>
            <a:r>
              <a:rPr lang="en-US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přístup k problematice mentálního postižení.</a:t>
            </a:r>
            <a:endParaRPr lang="en-US" sz="1900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5F7587B6-F59E-005F-74F3-27E434E2FA6D}"/>
              </a:ext>
            </a:extLst>
          </p:cNvPr>
          <p:cNvSpPr txBox="1"/>
          <p:nvPr/>
        </p:nvSpPr>
        <p:spPr>
          <a:xfrm>
            <a:off x="5869459" y="7897638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© </a:t>
            </a:r>
            <a:r>
              <a:rPr lang="en-US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Pavl</a:t>
            </a:r>
            <a:r>
              <a:rPr lang="cs-CZ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í</a:t>
            </a:r>
            <a:r>
              <a:rPr lang="en-US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na Davidov</a:t>
            </a:r>
            <a:r>
              <a:rPr lang="cs-CZ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á 2025</a:t>
            </a: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630196"/>
            <a:ext cx="6558558" cy="815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Postavení psychopedie: Propojení věd</a:t>
            </a:r>
            <a:endParaRPr lang="en-US" sz="38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037" y="1718372"/>
            <a:ext cx="556260" cy="55626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64037" y="2508808"/>
            <a:ext cx="222504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Speciální pedagogik</a:t>
            </a: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a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864037" y="3015048"/>
            <a:ext cx="2225040" cy="34846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Vztah k ostatním disciplínám speciální pedagogiky</a:t>
            </a: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 (etopedie, logopedie a další)</a:t>
            </a:r>
            <a:endParaRPr lang="en-US" sz="19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9361" y="1737277"/>
            <a:ext cx="556260" cy="55626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3396854" y="2521319"/>
            <a:ext cx="2225159" cy="617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Psychologie a pedagogika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3459361" y="3015049"/>
            <a:ext cx="2225159" cy="3682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Spolupráce s psychologií a pedagogikou.</a:t>
            </a: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 Zkoumá psychické procesy a vývoj osob s MP. Psychologická diagnostika a intervence jsou nedílnou součástí psychopedické praxe.</a:t>
            </a:r>
            <a:endParaRPr lang="en-US" sz="19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4804" y="1737277"/>
            <a:ext cx="556260" cy="55626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054804" y="2496760"/>
            <a:ext cx="2225040" cy="3086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Sociologie a medicína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6054804" y="3015049"/>
            <a:ext cx="2225040" cy="2804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Přesah do sociologie</a:t>
            </a: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 (integrace a sociální podpora)</a:t>
            </a:r>
            <a:r>
              <a:rPr lang="en-US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 a medicíny</a:t>
            </a: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 (</a:t>
            </a:r>
            <a:r>
              <a:rPr lang="pl-PL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zejména pediatrie, neurologie a psychiatrie)</a:t>
            </a:r>
            <a:r>
              <a:rPr lang="en-US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.</a:t>
            </a:r>
            <a:endParaRPr lang="en-US" sz="190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70FAAFB-4A0C-D2A7-E5E0-130350958E1B}"/>
              </a:ext>
            </a:extLst>
          </p:cNvPr>
          <p:cNvSpPr txBox="1"/>
          <p:nvPr/>
        </p:nvSpPr>
        <p:spPr>
          <a:xfrm>
            <a:off x="4424243" y="7983677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© </a:t>
            </a:r>
            <a:r>
              <a:rPr lang="en-US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Pavl</a:t>
            </a:r>
            <a:r>
              <a:rPr lang="cs-CZ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í</a:t>
            </a:r>
            <a:r>
              <a:rPr lang="en-US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na Davidov</a:t>
            </a:r>
            <a:r>
              <a:rPr lang="cs-CZ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á 2025</a:t>
            </a: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DE79C-27CB-CA81-AAFE-9D7733BF0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44E5144D-E955-AFB6-5C92-C5A478172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ED1E02E2-CCFF-4C23-EF36-6C91A33DFC89}"/>
              </a:ext>
            </a:extLst>
          </p:cNvPr>
          <p:cNvSpPr/>
          <p:nvPr/>
        </p:nvSpPr>
        <p:spPr>
          <a:xfrm>
            <a:off x="6350437" y="1924288"/>
            <a:ext cx="5769531" cy="617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850"/>
              </a:lnSpc>
              <a:buNone/>
            </a:pPr>
            <a:r>
              <a:rPr lang="en-US" sz="385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Terminologie: Klíč k porozumění</a:t>
            </a:r>
            <a:endParaRPr lang="en-US" sz="3850" dirty="0"/>
          </a:p>
        </p:txBody>
      </p:sp>
      <p:sp>
        <p:nvSpPr>
          <p:cNvPr id="4" name="Shape 1">
            <a:extLst>
              <a:ext uri="{FF2B5EF4-FFF2-40B4-BE49-F238E27FC236}">
                <a16:creationId xmlns:a16="http://schemas.microsoft.com/office/drawing/2014/main" id="{073A8654-C9BE-6A4B-4A2A-F84019402A4E}"/>
              </a:ext>
            </a:extLst>
          </p:cNvPr>
          <p:cNvSpPr/>
          <p:nvPr/>
        </p:nvSpPr>
        <p:spPr>
          <a:xfrm>
            <a:off x="6350437" y="2911672"/>
            <a:ext cx="7748622" cy="4823657"/>
          </a:xfrm>
          <a:prstGeom prst="roundRect">
            <a:avLst>
              <a:gd name="adj" fmla="val 5855"/>
            </a:avLst>
          </a:prstGeom>
          <a:solidFill>
            <a:srgbClr val="E6E6E6"/>
          </a:solidFill>
          <a:ln w="15240">
            <a:solidFill>
              <a:srgbClr val="CCCCCC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642456F4-2AA2-CFA3-F31E-585DC65D9EA6}"/>
              </a:ext>
            </a:extLst>
          </p:cNvPr>
          <p:cNvSpPr/>
          <p:nvPr/>
        </p:nvSpPr>
        <p:spPr>
          <a:xfrm>
            <a:off x="6612492" y="3173730"/>
            <a:ext cx="7202361" cy="2213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400"/>
              </a:lnSpc>
              <a:buNone/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Mentální retardace versus mentální postižení (použití správného výrazu ?) </a:t>
            </a:r>
          </a:p>
          <a:p>
            <a:pPr marL="0" indent="0">
              <a:lnSpc>
                <a:spcPts val="2400"/>
              </a:lnSpc>
              <a:buNone/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Dřívější terminologie: Idiocie, Imbecilie, Debilita, Oligofrenie (slabomyslnost). </a:t>
            </a:r>
          </a:p>
          <a:p>
            <a:pPr marL="0" indent="0">
              <a:lnSpc>
                <a:spcPts val="2400"/>
              </a:lnSpc>
              <a:buNone/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Humánní přístup k jedincům s mentálním postižením </a:t>
            </a:r>
          </a:p>
          <a:p>
            <a:pPr marL="0" indent="0">
              <a:lnSpc>
                <a:spcPts val="2400"/>
              </a:lnSpc>
              <a:buNone/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(pejorativní názvosloví, rozšíření skupiny osob s postižení, </a:t>
            </a:r>
          </a:p>
          <a:p>
            <a:pPr marL="0" indent="0">
              <a:lnSpc>
                <a:spcPts val="2400"/>
              </a:lnSpc>
              <a:buNone/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zahrnutí pervazivních vývojových poruch, atd.)</a:t>
            </a:r>
          </a:p>
          <a:p>
            <a:pPr marL="0" indent="0">
              <a:lnSpc>
                <a:spcPts val="2400"/>
              </a:lnSpc>
              <a:buNone/>
            </a:pPr>
            <a:endParaRPr lang="cs-CZ" sz="1900" dirty="0">
              <a:solidFill>
                <a:srgbClr val="383838"/>
              </a:solidFill>
              <a:ea typeface="Patrick Hand" pitchFamily="34" charset="-122"/>
              <a:cs typeface="Patrick Hand" pitchFamily="34" charset="-120"/>
            </a:endParaRPr>
          </a:p>
          <a:p>
            <a:pPr marL="0" indent="0">
              <a:lnSpc>
                <a:spcPts val="2400"/>
              </a:lnSpc>
              <a:buNone/>
            </a:pPr>
            <a:endParaRPr lang="en-US" sz="190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B3BA5D23-2F55-116E-7814-11E5D162F25D}"/>
              </a:ext>
            </a:extLst>
          </p:cNvPr>
          <p:cNvSpPr/>
          <p:nvPr/>
        </p:nvSpPr>
        <p:spPr>
          <a:xfrm>
            <a:off x="6884341" y="5287842"/>
            <a:ext cx="6930511" cy="2311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cs-CZ" sz="1900" b="1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K</a:t>
            </a:r>
            <a:r>
              <a:rPr lang="en-US" sz="1900" b="1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lasifikace mentálního postižení</a:t>
            </a:r>
            <a:r>
              <a:rPr lang="cs-CZ" sz="1900" b="1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  </a:t>
            </a:r>
          </a:p>
          <a:p>
            <a:pPr marL="342900" indent="-342900">
              <a:lnSpc>
                <a:spcPts val="3100"/>
              </a:lnSpc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vrozené x získané, </a:t>
            </a:r>
          </a:p>
          <a:p>
            <a:pPr marL="342900" indent="-342900">
              <a:lnSpc>
                <a:spcPts val="3100"/>
              </a:lnSpc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srgbClr val="383838"/>
                </a:solidFill>
                <a:ea typeface="Patrick Hand" pitchFamily="34" charset="-122"/>
                <a:cs typeface="Patrick Hand" pitchFamily="34" charset="-120"/>
              </a:rPr>
              <a:t>primární x sekundární</a:t>
            </a:r>
          </a:p>
          <a:p>
            <a:pPr marL="0" indent="0">
              <a:lnSpc>
                <a:spcPts val="3100"/>
              </a:lnSpc>
              <a:buNone/>
            </a:pPr>
            <a:endParaRPr lang="en-US" sz="190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84C5768-3A7F-2746-423A-9688CE966D21}"/>
              </a:ext>
            </a:extLst>
          </p:cNvPr>
          <p:cNvSpPr txBox="1"/>
          <p:nvPr/>
        </p:nvSpPr>
        <p:spPr>
          <a:xfrm>
            <a:off x="5758248" y="7860953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© </a:t>
            </a:r>
            <a:r>
              <a:rPr lang="en-US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Pavl</a:t>
            </a:r>
            <a:r>
              <a:rPr lang="cs-CZ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í</a:t>
            </a:r>
            <a:r>
              <a:rPr lang="en-US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na Davidov</a:t>
            </a:r>
            <a:r>
              <a:rPr lang="cs-CZ" sz="1800" b="1" dirty="0">
                <a:solidFill>
                  <a:srgbClr val="383838"/>
                </a:solidFill>
                <a:ea typeface="Patrick Hand Bold"/>
                <a:cs typeface="Patrick Hand Bold" pitchFamily="34" charset="-120"/>
              </a:rPr>
              <a:t>á 2025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643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1547</Words>
  <Application>Microsoft Office PowerPoint</Application>
  <PresentationFormat>Vlastní</PresentationFormat>
  <Paragraphs>197</Paragraphs>
  <Slides>16</Slides>
  <Notes>16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2" baseType="lpstr">
      <vt:lpstr>Calibri</vt:lpstr>
      <vt:lpstr>Patrick Hand Bold</vt:lpstr>
      <vt:lpstr>Arial</vt:lpstr>
      <vt:lpstr>Patrick Hand</vt:lpstr>
      <vt:lpstr>Aptos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Ostrava - Vychovatelna 1</cp:lastModifiedBy>
  <cp:revision>36</cp:revision>
  <dcterms:created xsi:type="dcterms:W3CDTF">2025-03-03T09:01:56Z</dcterms:created>
  <dcterms:modified xsi:type="dcterms:W3CDTF">2025-03-06T09:29:15Z</dcterms:modified>
</cp:coreProperties>
</file>