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DDB8F-F0E2-5D74-342E-D965117E7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2ED24F-C8FD-FF79-7D33-60FE97E7D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96B297-29F8-F695-FF1B-DBEBD6B8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4FB503-BBFC-5514-2894-6827F216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5E724A-F1E9-5543-0F06-CA4C3D16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61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E84D0-9CC3-5D48-2E95-1597CF74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C101F0C-3A32-24BE-F5A4-6CA6D19C9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380679-E95E-A3DB-CA75-419305CB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5AB365-E332-E437-EDA4-E6213710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DF3C13-61F2-84ED-DC3B-2C08B3FC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03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9E88BFC-D2CC-1E34-37C0-3848BFA0F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B29143-D9BB-A708-42C9-2365D4A97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C7A67E-572B-8E4D-CAF2-14307B55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9A4CB6-3DE0-AED6-C41F-9A35C7C1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048AC6-EF7B-5634-7C8B-36008025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39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1B2A4-7DF1-5AE5-5149-D842F51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CCE88B-03AA-27A6-30F0-C8A770B1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5491C7-D485-833A-5F6A-17C331D4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ED850A-5605-0633-92FA-64B98080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A51FCD-A111-DD28-8993-972BAC61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1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7ADC8-4985-971D-EBF2-8446DF95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B0A64D-CE4A-4A3C-42BA-DFAE066D2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BF6B66-EE0A-5E4F-895E-6976017C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B89BA2-66A5-0387-C144-237E6C4A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3D77A0-016B-B881-37A4-2ADFDD65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39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1FC78-8A59-A708-FBE0-1676F6CA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8A50E6-9342-2318-D8EF-BFCAA2CFB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4F1746-8485-0FDB-EEDA-B8F2C8518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598108-4395-09D9-D1BB-D0E5E49D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E4147F-91D1-6F36-3E28-219C9FC2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14FFF4-11FA-E80A-FCE4-4E167DCF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38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A7010-E78E-0F27-DB04-6E118F58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B80726-0264-B87D-0CB8-ACAC14B8D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7653D0-5D7D-15BE-96B3-66A828FC6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2F67CF-4F83-BFFF-3420-09AA43859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805BC0-9446-3570-EA88-000D36DAE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2151831-F3BD-2497-9AE7-E7B1B030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37C0707-F917-E386-45E8-A2DF224F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4D50FD-ABA3-4EEB-53D2-14E7B6BD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1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58D17-6651-2B7F-3E5F-2BD40695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FF4ABA-C273-08B6-18CF-6540E503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BDD140-F84D-A479-7A8D-C81679820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821E28-7861-A280-02F3-E054D029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49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88AF19B-7610-7E87-0F73-A8B1B27E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9E065A-AAF7-B390-B9FD-AAE2C5BC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2CC766-DB89-17A9-1A73-25352158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58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30D5A-CB09-90FE-4E1F-872F8A53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70DF2-45A2-13E9-8953-A02725632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B0406B-266E-E6FE-1EA9-D10C650C7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427965-AD43-5B73-97B4-16D13A3C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DE6EBD-A4A1-411B-F4A4-43E82439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DBBD5E-4E5D-C74F-CCF0-EECEB58B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4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CC144-10EF-5502-E461-698113C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A87333F-F324-4BCE-78F2-54E3D4A8E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B09467-15D2-68B6-2D5A-AACADC33E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2F4E2-5D0C-6CFD-F533-062120E7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862B-1F95-E942-A8EF-4FE2A0250E9A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E63C2A-FE80-317C-EA40-5AAD189D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5FF917-99FF-7C3B-4248-8CC1B15F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28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F9F684F-2E54-3A48-6A8E-6B7D1D4E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98F385-6E26-AF04-E32D-F68E9D7CC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49F870-AE61-92DB-B986-9C5040FBA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76862B-1F95-E942-A8EF-4FE2A0250E9A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868FFA-AFDD-5C3A-311B-65D982A13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44F533-0B7C-E8DD-228B-88C5EA946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4E46EE-D491-6949-8C6C-5B2DAA5000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11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 /><Relationship Id="rId13" Type="http://schemas.openxmlformats.org/officeDocument/2006/relationships/image" Target="../media/image15.jpeg" /><Relationship Id="rId3" Type="http://schemas.openxmlformats.org/officeDocument/2006/relationships/image" Target="../media/image5.jpeg" /><Relationship Id="rId7" Type="http://schemas.openxmlformats.org/officeDocument/2006/relationships/image" Target="../media/image9.jpeg" /><Relationship Id="rId12" Type="http://schemas.openxmlformats.org/officeDocument/2006/relationships/image" Target="../media/image14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11" Type="http://schemas.openxmlformats.org/officeDocument/2006/relationships/image" Target="../media/image13.jpeg" /><Relationship Id="rId5" Type="http://schemas.openxmlformats.org/officeDocument/2006/relationships/image" Target="../media/image7.jpeg" /><Relationship Id="rId10" Type="http://schemas.openxmlformats.org/officeDocument/2006/relationships/image" Target="../media/image12.jpeg" /><Relationship Id="rId4" Type="http://schemas.openxmlformats.org/officeDocument/2006/relationships/image" Target="../media/image6.jpeg" /><Relationship Id="rId9" Type="http://schemas.openxmlformats.org/officeDocument/2006/relationships/image" Target="../media/image11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36EFD-C8BC-E088-1C3E-DF8B18ABA8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6F1BB6-D21E-6D99-7C7B-94DFDE850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3BF3EC-77F6-EBAB-9D7D-6546C4E06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r="8377"/>
          <a:stretch/>
        </p:blipFill>
        <p:spPr>
          <a:xfrm>
            <a:off x="-81117" y="-79558"/>
            <a:ext cx="3930532" cy="700251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22454E2-453F-84CE-7D39-99A62DC05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86" y="-209478"/>
            <a:ext cx="3849414" cy="71324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F002105-95B2-3537-2F64-10E27ED5F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9"/>
          <a:stretch/>
        </p:blipFill>
        <p:spPr>
          <a:xfrm>
            <a:off x="3849415" y="-144518"/>
            <a:ext cx="4493172" cy="713243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2A8CD40-72AF-2BC9-E2EC-0537AF21BC29}"/>
              </a:ext>
            </a:extLst>
          </p:cNvPr>
          <p:cNvSpPr txBox="1"/>
          <p:nvPr/>
        </p:nvSpPr>
        <p:spPr>
          <a:xfrm rot="16200000">
            <a:off x="6753686" y="4619703"/>
            <a:ext cx="377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PhDr. Zdeněk Matějček, CSc.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1315A0D-34C1-C56E-5819-07421FABBC28}"/>
              </a:ext>
            </a:extLst>
          </p:cNvPr>
          <p:cNvSpPr txBox="1"/>
          <p:nvPr/>
        </p:nvSpPr>
        <p:spPr>
          <a:xfrm rot="16200000">
            <a:off x="2550100" y="5039420"/>
            <a:ext cx="34762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Maria </a:t>
            </a:r>
            <a:r>
              <a:rPr lang="cs-C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Montessori</a:t>
            </a:r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M.D. (</a:t>
            </a:r>
            <a:r>
              <a:rPr lang="cs-C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0064A01-23CA-B415-9D6C-652D81B7243B}"/>
              </a:ext>
            </a:extLst>
          </p:cNvPr>
          <p:cNvSpPr txBox="1"/>
          <p:nvPr/>
        </p:nvSpPr>
        <p:spPr>
          <a:xfrm rot="16200000">
            <a:off x="-1610782" y="4899568"/>
            <a:ext cx="351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 </a:t>
            </a:r>
            <a:r>
              <a:rPr lang="cs-C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Semjonovič</a:t>
            </a:r>
            <a:r>
              <a:rPr lang="cs-CZ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Makarenko</a:t>
            </a:r>
            <a:endParaRPr lang="cs-CZ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9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0C8D0-5BFA-88EC-C181-0507D181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EA69AEFD-17FF-FD6E-556B-02FF0CA08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6"/>
          <a:stretch/>
        </p:blipFill>
        <p:spPr>
          <a:xfrm>
            <a:off x="0" y="186560"/>
            <a:ext cx="12180803" cy="6361044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14D07B0-C45C-3206-89C6-81491B205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413" y="2376698"/>
            <a:ext cx="1442402" cy="1416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2536A8F-9120-643F-2E0D-C710A51D2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31" y="1302494"/>
            <a:ext cx="753718" cy="852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FE37D3E-35B7-D38E-D671-7584F1F9E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67" y="1284893"/>
            <a:ext cx="919843" cy="883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3505A5F-AE3F-7A08-0647-EF52D3812B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10" y="1287507"/>
            <a:ext cx="821260" cy="806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9450DBE-5BB6-1FA3-8491-DC8275174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745" y="4539714"/>
            <a:ext cx="1536070" cy="1416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6CE06AE-F705-6925-6F8C-D01ED9BC6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64" y="3367082"/>
            <a:ext cx="1442402" cy="1509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2A1CE87-8899-11CE-CB69-55CDEDB00B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16" y="1240302"/>
            <a:ext cx="1012446" cy="966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4D4F9DB-6E45-86E6-FC1D-4686482BD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9" y="3541685"/>
            <a:ext cx="919843" cy="998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6543FA0-82AA-935B-B34A-6391090C59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15" y="3620131"/>
            <a:ext cx="1087851" cy="998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9867867-168C-7D90-056E-3D52475E1B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12" y="2490366"/>
            <a:ext cx="958878" cy="958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373602B-7703-A087-51DD-EB895C12C7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28" y="4877015"/>
            <a:ext cx="958878" cy="934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188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020D5-08C6-E2B2-E025-EBDC2951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cs-CZ" sz="4000" kern="120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17. století – </a:t>
            </a:r>
            <a:r>
              <a:rPr lang="cs-CZ" sz="4000" b="1" kern="120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Počátky pedagogiky a výchovy </a:t>
            </a:r>
            <a:endParaRPr lang="cs-CZ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35086C6-EAD5-C1CA-E185-8CFFC97B0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9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D28753-053F-87A5-B689-30E7DEF76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kern="12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 Amos Komenský </a:t>
            </a:r>
            <a:r>
              <a:rPr lang="cs-CZ" sz="1800" b="1" i="1" kern="12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(1592–1670)</a:t>
            </a:r>
            <a:endParaRPr lang="cs-CZ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Důraz na individuální výchovu a přirozený rozvoj dítěte. </a:t>
            </a:r>
          </a:p>
          <a:p>
            <a:r>
              <a:rPr lang="cs-CZ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Myšlenka, že každé dítě je vychovatelné, což je zásadní i pro etopedii.</a:t>
            </a:r>
          </a:p>
          <a:p>
            <a:r>
              <a:rPr lang="cs-CZ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Dílo</a:t>
            </a:r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Didactica Magna, Informatorium školy mateřské.</a:t>
            </a:r>
          </a:p>
        </p:txBody>
      </p:sp>
    </p:spTree>
    <p:extLst>
      <p:ext uri="{BB962C8B-B14F-4D97-AF65-F5344CB8AC3E}">
        <p14:creationId xmlns:p14="http://schemas.microsoft.com/office/powerpoint/2010/main" val="12264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BF2F9D-983F-4E90-827D-5A23216D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D3C820-01EB-0B6A-1D71-7D2013D5A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3235" y="-503918"/>
            <a:ext cx="6020531" cy="2344840"/>
          </a:xfrm>
        </p:spPr>
        <p:txBody>
          <a:bodyPr anchor="b">
            <a:noAutofit/>
          </a:bodyPr>
          <a:lstStyle/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18.–19. století –</a:t>
            </a:r>
            <a:r>
              <a:rPr lang="cs-C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Filantropismus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první ústavy pro děti s problémy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46C7A9-9D6B-1312-CCBF-60790363D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616"/>
          <a:stretch/>
        </p:blipFill>
        <p:spPr>
          <a:xfrm>
            <a:off x="0" y="668502"/>
            <a:ext cx="1900721" cy="2467434"/>
          </a:xfrm>
          <a:custGeom>
            <a:avLst/>
            <a:gdLst/>
            <a:ahLst/>
            <a:cxnLst/>
            <a:rect l="l" t="t" r="r" b="b"/>
            <a:pathLst>
              <a:path w="1900721" h="2467434">
                <a:moveTo>
                  <a:pt x="667004" y="0"/>
                </a:moveTo>
                <a:cubicBezTo>
                  <a:pt x="1348368" y="0"/>
                  <a:pt x="1900721" y="552354"/>
                  <a:pt x="1900721" y="1233717"/>
                </a:cubicBezTo>
                <a:cubicBezTo>
                  <a:pt x="1900721" y="1915081"/>
                  <a:pt x="1348368" y="2467434"/>
                  <a:pt x="667004" y="2467434"/>
                </a:cubicBezTo>
                <a:cubicBezTo>
                  <a:pt x="454078" y="2467434"/>
                  <a:pt x="253751" y="2413493"/>
                  <a:pt x="78941" y="2318531"/>
                </a:cubicBezTo>
                <a:lnTo>
                  <a:pt x="0" y="2270573"/>
                </a:lnTo>
                <a:lnTo>
                  <a:pt x="0" y="196861"/>
                </a:lnTo>
                <a:lnTo>
                  <a:pt x="78941" y="148903"/>
                </a:lnTo>
                <a:cubicBezTo>
                  <a:pt x="253751" y="53941"/>
                  <a:pt x="454078" y="0"/>
                  <a:pt x="667004" y="0"/>
                </a:cubicBezTo>
                <a:close/>
              </a:path>
            </a:pathLst>
          </a:custGeom>
        </p:spPr>
      </p:pic>
      <p:sp>
        <p:nvSpPr>
          <p:cNvPr id="1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1" y="36518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B794429-8DB4-FD2C-7D2B-D5DE4EEE1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" r="-1" b="32548"/>
          <a:stretch/>
        </p:blipFill>
        <p:spPr>
          <a:xfrm>
            <a:off x="-3" y="3175552"/>
            <a:ext cx="3860850" cy="3682448"/>
          </a:xfrm>
          <a:custGeom>
            <a:avLst/>
            <a:gdLst/>
            <a:ahLst/>
            <a:cxnLst/>
            <a:rect l="l" t="t" r="r" b="b"/>
            <a:pathLst>
              <a:path w="3860850" h="3682448">
                <a:moveTo>
                  <a:pt x="1501453" y="0"/>
                </a:moveTo>
                <a:cubicBezTo>
                  <a:pt x="2804513" y="0"/>
                  <a:pt x="3860850" y="1056337"/>
                  <a:pt x="3860850" y="2359397"/>
                </a:cubicBezTo>
                <a:cubicBezTo>
                  <a:pt x="3860850" y="2848045"/>
                  <a:pt x="3712303" y="3301997"/>
                  <a:pt x="3457902" y="3678559"/>
                </a:cubicBezTo>
                <a:lnTo>
                  <a:pt x="3454994" y="3682448"/>
                </a:lnTo>
                <a:lnTo>
                  <a:pt x="0" y="3682448"/>
                </a:lnTo>
                <a:lnTo>
                  <a:pt x="0" y="539369"/>
                </a:lnTo>
                <a:lnTo>
                  <a:pt x="657" y="538771"/>
                </a:lnTo>
                <a:cubicBezTo>
                  <a:pt x="408500" y="202190"/>
                  <a:pt x="931365" y="0"/>
                  <a:pt x="1501453" y="0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A31A8F1-104C-1458-0FA0-C6030EAC5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 r="-1" b="24999"/>
          <a:stretch/>
        </p:blipFill>
        <p:spPr>
          <a:xfrm>
            <a:off x="2091181" y="-117771"/>
            <a:ext cx="2968902" cy="2968902"/>
          </a:xfrm>
          <a:custGeom>
            <a:avLst/>
            <a:gdLst/>
            <a:ahLst/>
            <a:cxnLst/>
            <a:rect l="l" t="t" r="r" b="b"/>
            <a:pathLst>
              <a:path w="2257760" h="2257760">
                <a:moveTo>
                  <a:pt x="1128880" y="0"/>
                </a:moveTo>
                <a:cubicBezTo>
                  <a:pt x="1752343" y="0"/>
                  <a:pt x="2257760" y="505417"/>
                  <a:pt x="2257760" y="1128880"/>
                </a:cubicBezTo>
                <a:cubicBezTo>
                  <a:pt x="2257760" y="1752343"/>
                  <a:pt x="1752343" y="2257760"/>
                  <a:pt x="1128880" y="2257760"/>
                </a:cubicBezTo>
                <a:cubicBezTo>
                  <a:pt x="505417" y="2257760"/>
                  <a:pt x="0" y="1752343"/>
                  <a:pt x="0" y="1128880"/>
                </a:cubicBezTo>
                <a:cubicBezTo>
                  <a:pt x="0" y="505417"/>
                  <a:pt x="505417" y="0"/>
                  <a:pt x="1128880" y="0"/>
                </a:cubicBezTo>
                <a:close/>
              </a:path>
            </a:pathLst>
          </a:custGeom>
        </p:spPr>
      </p:pic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9443" y="748543"/>
            <a:ext cx="171514" cy="171515"/>
          </a:xfrm>
          <a:custGeom>
            <a:avLst/>
            <a:gdLst>
              <a:gd name="connsiteX0" fmla="*/ 159873 w 171514"/>
              <a:gd name="connsiteY0" fmla="*/ 74116 h 171515"/>
              <a:gd name="connsiteX1" fmla="*/ 97398 w 171514"/>
              <a:gd name="connsiteY1" fmla="*/ 74116 h 171515"/>
              <a:gd name="connsiteX2" fmla="*/ 97398 w 171514"/>
              <a:gd name="connsiteY2" fmla="*/ 11641 h 171515"/>
              <a:gd name="connsiteX3" fmla="*/ 85757 w 171514"/>
              <a:gd name="connsiteY3" fmla="*/ 0 h 171515"/>
              <a:gd name="connsiteX4" fmla="*/ 74116 w 171514"/>
              <a:gd name="connsiteY4" fmla="*/ 11641 h 171515"/>
              <a:gd name="connsiteX5" fmla="*/ 74116 w 171514"/>
              <a:gd name="connsiteY5" fmla="*/ 74116 h 171515"/>
              <a:gd name="connsiteX6" fmla="*/ 11641 w 171514"/>
              <a:gd name="connsiteY6" fmla="*/ 74116 h 171515"/>
              <a:gd name="connsiteX7" fmla="*/ 0 w 171514"/>
              <a:gd name="connsiteY7" fmla="*/ 85758 h 171515"/>
              <a:gd name="connsiteX8" fmla="*/ 11641 w 171514"/>
              <a:gd name="connsiteY8" fmla="*/ 97399 h 171515"/>
              <a:gd name="connsiteX9" fmla="*/ 74116 w 171514"/>
              <a:gd name="connsiteY9" fmla="*/ 97399 h 171515"/>
              <a:gd name="connsiteX10" fmla="*/ 74116 w 171514"/>
              <a:gd name="connsiteY10" fmla="*/ 159874 h 171515"/>
              <a:gd name="connsiteX11" fmla="*/ 85757 w 171514"/>
              <a:gd name="connsiteY11" fmla="*/ 171515 h 171515"/>
              <a:gd name="connsiteX12" fmla="*/ 97398 w 171514"/>
              <a:gd name="connsiteY12" fmla="*/ 159874 h 171515"/>
              <a:gd name="connsiteX13" fmla="*/ 97398 w 171514"/>
              <a:gd name="connsiteY13" fmla="*/ 97399 h 171515"/>
              <a:gd name="connsiteX14" fmla="*/ 159873 w 171514"/>
              <a:gd name="connsiteY14" fmla="*/ 97399 h 171515"/>
              <a:gd name="connsiteX15" fmla="*/ 171514 w 171514"/>
              <a:gd name="connsiteY15" fmla="*/ 85758 h 171515"/>
              <a:gd name="connsiteX16" fmla="*/ 159873 w 171514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4" h="171515">
                <a:moveTo>
                  <a:pt x="159873" y="74116"/>
                </a:moveTo>
                <a:lnTo>
                  <a:pt x="97398" y="74116"/>
                </a:lnTo>
                <a:lnTo>
                  <a:pt x="97398" y="11641"/>
                </a:lnTo>
                <a:cubicBezTo>
                  <a:pt x="97398" y="5212"/>
                  <a:pt x="92186" y="0"/>
                  <a:pt x="85757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7" y="171515"/>
                </a:cubicBezTo>
                <a:cubicBezTo>
                  <a:pt x="92186" y="171515"/>
                  <a:pt x="97398" y="166303"/>
                  <a:pt x="97398" y="159874"/>
                </a:cubicBezTo>
                <a:lnTo>
                  <a:pt x="97398" y="97399"/>
                </a:lnTo>
                <a:lnTo>
                  <a:pt x="159873" y="97399"/>
                </a:lnTo>
                <a:cubicBezTo>
                  <a:pt x="166302" y="97399"/>
                  <a:pt x="171514" y="92187"/>
                  <a:pt x="171514" y="85758"/>
                </a:cubicBezTo>
                <a:cubicBezTo>
                  <a:pt x="171514" y="79328"/>
                  <a:pt x="166302" y="74116"/>
                  <a:pt x="159873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904759-BB8D-1178-1CB4-FCBA143B6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015" y="2045451"/>
            <a:ext cx="6306750" cy="280911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Johann Heinrich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Pestalozzi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(1746–1827)</a:t>
            </a: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Láskyplná výchova, důraz na morální rozvoj dětí. </a:t>
            </a: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Myšlenka, že výchova a vztahy formují chování dítěte. </a:t>
            </a: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Dílo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Jak Gertruda učí své děti. 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Johann Friedrich Herbart </a:t>
            </a:r>
            <a:r>
              <a:rPr lang="cs-C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(1776–1841)</a:t>
            </a: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Teorie etické výchovy, význam učitele jako morálního vzoru. </a:t>
            </a: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Základ pro pedagogiku a její psychologické směřování. 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Césare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Lombroso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(1835–1909)</a:t>
            </a: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Kriminolog, který věřil v "rozeného zločince". </a:t>
            </a:r>
          </a:p>
          <a:p>
            <a:r>
              <a:rPr lang="cs-CZ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když se jeho teorie dnes považují za překonané, vyvolaly debatu o vlivu prostředí a výchovy na kriminalitu.</a:t>
            </a: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2074" y="421171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68377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5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9BDDAF-8B49-FC34-32D4-637BD0F3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sz="2800">
                <a:latin typeface="Times New Roman" panose="02020603050405020304" pitchFamily="18" charset="0"/>
                <a:cs typeface="Times New Roman" panose="02020603050405020304" pitchFamily="18" charset="0"/>
              </a:rPr>
              <a:t>Přelom 19. a 20. století – </a:t>
            </a:r>
            <a:r>
              <a:rPr 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První specializované přístupy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2AA86-92AE-4848-4D48-F1AD3C57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Maria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Montessori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(1870–1952)</a:t>
            </a:r>
          </a:p>
          <a:p>
            <a:r>
              <a:rPr lang="cs-CZ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Samostatnost dítěte, respekt k individuálním potřebám.</a:t>
            </a:r>
          </a:p>
          <a:p>
            <a:r>
              <a:rPr lang="cs-CZ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Uplatnění </a:t>
            </a:r>
            <a:r>
              <a:rPr lang="cs-CZ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Montessori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metody i u dětí s poruchami chování. </a:t>
            </a:r>
          </a:p>
          <a:p>
            <a:r>
              <a:rPr lang="cs-CZ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Dílo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Metoda </a:t>
            </a:r>
            <a:r>
              <a:rPr lang="cs-CZ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Montessori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Émile</a:t>
            </a:r>
            <a:r>
              <a:rPr lang="cs-CZ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Durkheim</a:t>
            </a:r>
            <a:r>
              <a:rPr lang="cs-CZ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(1858–1917)</a:t>
            </a:r>
          </a:p>
          <a:p>
            <a:r>
              <a:rPr lang="cs-CZ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Sociologický pohled na deviaci a kriminalitu. </a:t>
            </a:r>
          </a:p>
          <a:p>
            <a:r>
              <a:rPr lang="cs-CZ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Teorie anomie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– prostředí ovlivňuje poruchy chování.</a:t>
            </a: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34F0A65-A632-1AC2-F6F4-3237821D7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" b="315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2B5C6A-E282-2F7A-2200-9B99E2624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 r="-1" b="25030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326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A5752B-3200-F679-1838-D9EB3BA3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22" y="-377527"/>
            <a:ext cx="6783261" cy="1906863"/>
          </a:xfrm>
        </p:spPr>
        <p:txBody>
          <a:bodyPr anchor="b"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století –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etopedie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samostatné disciplíny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072B4-730D-95C3-99F8-48C285F7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78" y="1849770"/>
            <a:ext cx="6621705" cy="3465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Semjonovič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Makarenko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(1888–1939)</a:t>
            </a:r>
          </a:p>
          <a:p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Přísná, ale spravedlivá výchova problémové mládeže. </a:t>
            </a:r>
          </a:p>
          <a:p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etopedie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práce s dětmi ve výchovných ústavech. </a:t>
            </a:r>
          </a:p>
          <a:p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Pedagogická poéma, Kniha pro rodiče. 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F.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Skinner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(1904–1990)</a:t>
            </a:r>
          </a:p>
          <a:p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Behaviorismus – odměny a tresty ve výchově. </a:t>
            </a:r>
          </a:p>
          <a:p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Učení pomocí pozitivního posilování. </a:t>
            </a:r>
          </a:p>
          <a:p>
            <a:pPr marL="0" indent="0">
              <a:buNone/>
            </a:pP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Rogers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(1902–1987)</a:t>
            </a:r>
          </a:p>
          <a:p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Humanistická psychologie, důraz na empatii. </a:t>
            </a:r>
          </a:p>
          <a:p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Terapeutická práce s dětmi s poruchami chování</a:t>
            </a:r>
            <a:r>
              <a:rPr lang="cs-CZ" sz="180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95E0E7-9949-8B1A-7767-2332C46B4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r="-2" b="20060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929F49C-0EC3-5EF3-9C20-361E980DD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5" r="-1" b="21694"/>
          <a:stretch/>
        </p:blipFill>
        <p:spPr>
          <a:xfrm>
            <a:off x="6488770" y="1825214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80D9146-BC52-E13E-4E53-830F1D249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r="13002" b="3"/>
          <a:stretch/>
        </p:blipFill>
        <p:spPr>
          <a:xfrm>
            <a:off x="8132614" y="-67320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91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D6EB3A-EB45-EE2D-03AA-D970B3CC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polovina 20. století –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Moderní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etopedie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EE427-45B4-F017-AD1A-FCE695CA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Zdeněk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Matějček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(1922–2004)</a:t>
            </a:r>
          </a:p>
          <a:p>
            <a:r>
              <a:rPr lang="cs-CZ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Přístup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Psychologie deprivace, vliv prostředí na dítě. </a:t>
            </a:r>
          </a:p>
          <a:p>
            <a:r>
              <a:rPr lang="cs-CZ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Výzkum citové deprivace a náhradní rodinné péče. </a:t>
            </a:r>
          </a:p>
          <a:p>
            <a:r>
              <a:rPr lang="cs-CZ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Dílo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 děti nejvíc potřebují, Psychická deprivace v dětství. </a:t>
            </a:r>
          </a:p>
          <a:p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BE69BE-B137-7847-5F31-7D7451A2D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" r="-1" b="32652"/>
          <a:stretch/>
        </p:blipFill>
        <p:spPr>
          <a:xfrm>
            <a:off x="7779491" y="-118231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973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30EF90-5B18-5D61-3C1C-9872FB18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/>
          <a:lstStyle/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Současnost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E8B92C-0D31-7B6E-848F-674DA113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Václav </a:t>
            </a:r>
            <a:r>
              <a:rPr lang="cs-CZ" sz="15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Mertin</a:t>
            </a:r>
            <a:r>
              <a:rPr lang="cs-CZ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(1952) – </a:t>
            </a:r>
            <a:r>
              <a:rPr lang="cs-CZ" sz="15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dětský</a:t>
            </a:r>
            <a:r>
              <a:rPr lang="cs-CZ" sz="1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psycholog</a:t>
            </a:r>
            <a:r>
              <a:rPr lang="cs-CZ" sz="1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speciální</a:t>
            </a:r>
            <a:r>
              <a:rPr lang="cs-CZ" sz="1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pedagog</a:t>
            </a:r>
          </a:p>
          <a:p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Oblast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působení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Zabývá se školní psychologií, výchovnými problémy a dětmi se speciálními vzdělávacími potřebami. </a:t>
            </a:r>
          </a:p>
          <a:p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Zaměřuje se na výchovné poradenství, prevenci problémového chování a podporu inkluze. </a:t>
            </a:r>
          </a:p>
          <a:p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Současnost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Aktivně publikuje a působí v pedagogické praxi.</a:t>
            </a:r>
          </a:p>
          <a:p>
            <a:endParaRPr lang="cs-CZ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Marie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Vágnerová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1946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15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česká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psycholožka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Oblast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působení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Vývojová psychologie a poruchy chování. </a:t>
            </a:r>
          </a:p>
          <a:p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Přínos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Napsala mnoho publikací o vývoji dětí a dospívajících, včetně dětí s poruchami chování. </a:t>
            </a:r>
          </a:p>
          <a:p>
            <a:r>
              <a:rPr lang="cs-CZ" sz="1500" u="sng">
                <a:latin typeface="Times New Roman" panose="02020603050405020304" pitchFamily="18" charset="0"/>
                <a:cs typeface="Times New Roman" panose="02020603050405020304" pitchFamily="18" charset="0"/>
              </a:rPr>
              <a:t>Dílo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: Psychopatologie pro pomáhající profese – klíčová učebnice pro psychology, speciální pedagogy a sociální pracovníky.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B36A59-51F9-A691-C92C-C6A3AC8A6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r="7256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B99C1FC-99B7-73BA-713B-86DF8AA7E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4" r="13340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055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057A9-1E21-47F2-0D90-B56F0CB5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století –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Současná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etopedie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DC05D-4E8D-F627-E668-D27379D45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Důraz na prevenci, inkluzi a terapeutické přístupy.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Mezioborová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spolupráce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pedagogika, psychologie, sociální práce.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Rozvoj programů pro zvládání agrese a emocí u dětí.</a:t>
            </a:r>
          </a:p>
        </p:txBody>
      </p:sp>
    </p:spTree>
    <p:extLst>
      <p:ext uri="{BB962C8B-B14F-4D97-AF65-F5344CB8AC3E}">
        <p14:creationId xmlns:p14="http://schemas.microsoft.com/office/powerpoint/2010/main" val="406087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9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Prezentace aplikace PowerPoint</vt:lpstr>
      <vt:lpstr> </vt:lpstr>
      <vt:lpstr>17. století – Počátky pedagogiky a výchovy </vt:lpstr>
      <vt:lpstr>18.–19. století – Filantropismus a první ústavy pro děti s problémy</vt:lpstr>
      <vt:lpstr>Přelom 19. a 20. století – První specializované přístupy</vt:lpstr>
      <vt:lpstr>20. století – Vznik etopedie jako samostatné disciplíny</vt:lpstr>
      <vt:lpstr>2. polovina 20. století – Moderní etopedie</vt:lpstr>
      <vt:lpstr>Současnost </vt:lpstr>
      <vt:lpstr>21. století – Současná etopedie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Terina Hrušková</dc:creator>
  <cp:lastModifiedBy>Terina Hrušková</cp:lastModifiedBy>
  <cp:revision>3</cp:revision>
  <dcterms:created xsi:type="dcterms:W3CDTF">2025-03-17T09:04:48Z</dcterms:created>
  <dcterms:modified xsi:type="dcterms:W3CDTF">2025-03-18T07:00:18Z</dcterms:modified>
</cp:coreProperties>
</file>