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Lst>
  <p:handoutMasterIdLst>
    <p:handoutMasterId r:id="rId93"/>
  </p:handoutMasterIdLst>
  <p:sldIdLst>
    <p:sldId id="256" r:id="rId4"/>
    <p:sldId id="278" r:id="rId5"/>
    <p:sldId id="257" r:id="rId6"/>
    <p:sldId id="279" r:id="rId7"/>
    <p:sldId id="280" r:id="rId8"/>
    <p:sldId id="337" r:id="rId9"/>
    <p:sldId id="338" r:id="rId10"/>
    <p:sldId id="339" r:id="rId11"/>
    <p:sldId id="315" r:id="rId12"/>
    <p:sldId id="340" r:id="rId13"/>
    <p:sldId id="348" r:id="rId14"/>
    <p:sldId id="260" r:id="rId15"/>
    <p:sldId id="261" r:id="rId16"/>
    <p:sldId id="349" r:id="rId17"/>
    <p:sldId id="294" r:id="rId18"/>
    <p:sldId id="295" r:id="rId19"/>
    <p:sldId id="351" r:id="rId20"/>
    <p:sldId id="352" r:id="rId21"/>
    <p:sldId id="353" r:id="rId22"/>
    <p:sldId id="354" r:id="rId23"/>
    <p:sldId id="281" r:id="rId24"/>
    <p:sldId id="343" r:id="rId25"/>
    <p:sldId id="342" r:id="rId26"/>
    <p:sldId id="283" r:id="rId27"/>
    <p:sldId id="286" r:id="rId28"/>
    <p:sldId id="287" r:id="rId29"/>
    <p:sldId id="288" r:id="rId30"/>
    <p:sldId id="365" r:id="rId31"/>
    <p:sldId id="297" r:id="rId32"/>
    <p:sldId id="366" r:id="rId33"/>
    <p:sldId id="367" r:id="rId34"/>
    <p:sldId id="336" r:id="rId35"/>
    <p:sldId id="328" r:id="rId36"/>
    <p:sldId id="329" r:id="rId37"/>
    <p:sldId id="419" r:id="rId38"/>
    <p:sldId id="422" r:id="rId39"/>
    <p:sldId id="430" r:id="rId40"/>
    <p:sldId id="429" r:id="rId41"/>
    <p:sldId id="377" r:id="rId42"/>
    <p:sldId id="378" r:id="rId43"/>
    <p:sldId id="379" r:id="rId44"/>
    <p:sldId id="380" r:id="rId45"/>
    <p:sldId id="381" r:id="rId46"/>
    <p:sldId id="307" r:id="rId47"/>
    <p:sldId id="375" r:id="rId48"/>
    <p:sldId id="308" r:id="rId49"/>
    <p:sldId id="309" r:id="rId50"/>
    <p:sldId id="382" r:id="rId51"/>
    <p:sldId id="299" r:id="rId52"/>
    <p:sldId id="258" r:id="rId53"/>
    <p:sldId id="383" r:id="rId54"/>
    <p:sldId id="300" r:id="rId55"/>
    <p:sldId id="384" r:id="rId56"/>
    <p:sldId id="324" r:id="rId57"/>
    <p:sldId id="432" r:id="rId58"/>
    <p:sldId id="435" r:id="rId59"/>
    <p:sldId id="276" r:id="rId60"/>
    <p:sldId id="436" r:id="rId61"/>
    <p:sldId id="282" r:id="rId62"/>
    <p:sldId id="437" r:id="rId63"/>
    <p:sldId id="284" r:id="rId64"/>
    <p:sldId id="285" r:id="rId65"/>
    <p:sldId id="438" r:id="rId66"/>
    <p:sldId id="439" r:id="rId67"/>
    <p:sldId id="440" r:id="rId68"/>
    <p:sldId id="259" r:id="rId69"/>
    <p:sldId id="441" r:id="rId70"/>
    <p:sldId id="442" r:id="rId71"/>
    <p:sldId id="262" r:id="rId72"/>
    <p:sldId id="269" r:id="rId73"/>
    <p:sldId id="433" r:id="rId74"/>
    <p:sldId id="434" r:id="rId75"/>
    <p:sldId id="289" r:id="rId76"/>
    <p:sldId id="318" r:id="rId77"/>
    <p:sldId id="385" r:id="rId78"/>
    <p:sldId id="368" r:id="rId79"/>
    <p:sldId id="369" r:id="rId80"/>
    <p:sldId id="370" r:id="rId81"/>
    <p:sldId id="386" r:id="rId82"/>
    <p:sldId id="331" r:id="rId83"/>
    <p:sldId id="313" r:id="rId84"/>
    <p:sldId id="314" r:id="rId85"/>
    <p:sldId id="332" r:id="rId86"/>
    <p:sldId id="334" r:id="rId87"/>
    <p:sldId id="304" r:id="rId88"/>
    <p:sldId id="327" r:id="rId89"/>
    <p:sldId id="355" r:id="rId90"/>
    <p:sldId id="356" r:id="rId91"/>
    <p:sldId id="350" r:id="rId92"/>
  </p:sldIdLst>
  <p:sldSz cx="9144000" cy="6858000" type="screen4x3"/>
  <p:notesSz cx="6858000" cy="9723438"/>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Výchozí oddíl" id="{B9577952-9236-46ED-9037-AEE0CA883B80}">
          <p14:sldIdLst>
            <p14:sldId id="256"/>
            <p14:sldId id="278"/>
            <p14:sldId id="257"/>
            <p14:sldId id="279"/>
            <p14:sldId id="280"/>
            <p14:sldId id="337"/>
            <p14:sldId id="338"/>
            <p14:sldId id="339"/>
            <p14:sldId id="315"/>
            <p14:sldId id="340"/>
            <p14:sldId id="348"/>
            <p14:sldId id="260"/>
            <p14:sldId id="261"/>
            <p14:sldId id="349"/>
          </p14:sldIdLst>
        </p14:section>
        <p14:section name="Oddíl bez názvu" id="{F8268855-5234-487E-93F5-21E9AD7D455C}">
          <p14:sldIdLst>
            <p14:sldId id="294"/>
            <p14:sldId id="295"/>
            <p14:sldId id="351"/>
            <p14:sldId id="352"/>
            <p14:sldId id="353"/>
            <p14:sldId id="354"/>
            <p14:sldId id="281"/>
            <p14:sldId id="343"/>
            <p14:sldId id="342"/>
            <p14:sldId id="283"/>
            <p14:sldId id="286"/>
            <p14:sldId id="287"/>
            <p14:sldId id="288"/>
            <p14:sldId id="365"/>
            <p14:sldId id="297"/>
            <p14:sldId id="366"/>
            <p14:sldId id="367"/>
            <p14:sldId id="336"/>
            <p14:sldId id="328"/>
            <p14:sldId id="329"/>
            <p14:sldId id="419"/>
            <p14:sldId id="422"/>
            <p14:sldId id="430"/>
            <p14:sldId id="429"/>
            <p14:sldId id="377"/>
            <p14:sldId id="378"/>
            <p14:sldId id="379"/>
            <p14:sldId id="380"/>
            <p14:sldId id="381"/>
            <p14:sldId id="307"/>
            <p14:sldId id="375"/>
            <p14:sldId id="308"/>
            <p14:sldId id="309"/>
            <p14:sldId id="382"/>
            <p14:sldId id="299"/>
            <p14:sldId id="258"/>
            <p14:sldId id="383"/>
            <p14:sldId id="300"/>
            <p14:sldId id="384"/>
            <p14:sldId id="324"/>
            <p14:sldId id="432"/>
            <p14:sldId id="435"/>
            <p14:sldId id="276"/>
            <p14:sldId id="436"/>
            <p14:sldId id="282"/>
            <p14:sldId id="437"/>
            <p14:sldId id="284"/>
            <p14:sldId id="285"/>
            <p14:sldId id="438"/>
            <p14:sldId id="439"/>
            <p14:sldId id="440"/>
            <p14:sldId id="259"/>
            <p14:sldId id="441"/>
            <p14:sldId id="442"/>
            <p14:sldId id="262"/>
            <p14:sldId id="269"/>
            <p14:sldId id="433"/>
            <p14:sldId id="434"/>
            <p14:sldId id="289"/>
            <p14:sldId id="318"/>
            <p14:sldId id="385"/>
            <p14:sldId id="368"/>
            <p14:sldId id="369"/>
            <p14:sldId id="370"/>
            <p14:sldId id="386"/>
            <p14:sldId id="331"/>
            <p14:sldId id="313"/>
            <p14:sldId id="314"/>
            <p14:sldId id="332"/>
            <p14:sldId id="334"/>
            <p14:sldId id="304"/>
            <p14:sldId id="327"/>
            <p14:sldId id="355"/>
            <p14:sldId id="356"/>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reissová Krejčí" initials="APK" lastIdx="1" clrIdx="0">
    <p:extLst>
      <p:ext uri="{19B8F6BF-5375-455C-9EA6-DF929625EA0E}">
        <p15:presenceInfo xmlns:p15="http://schemas.microsoft.com/office/powerpoint/2012/main" userId="Andrea Preissová Krejčí"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77" y="44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8617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86172"/>
          </a:xfrm>
          <a:prstGeom prst="rect">
            <a:avLst/>
          </a:prstGeom>
        </p:spPr>
        <p:txBody>
          <a:bodyPr vert="horz" lIns="91440" tIns="45720" rIns="91440" bIns="45720" rtlCol="0"/>
          <a:lstStyle>
            <a:lvl1pPr algn="r">
              <a:defRPr sz="1200"/>
            </a:lvl1pPr>
          </a:lstStyle>
          <a:p>
            <a:fld id="{A9DD1192-46E2-40DC-98CD-FDD77F6E8254}" type="datetimeFigureOut">
              <a:rPr lang="cs-CZ" smtClean="0"/>
              <a:pPr/>
              <a:t>26.04.2025</a:t>
            </a:fld>
            <a:endParaRPr lang="cs-CZ"/>
          </a:p>
        </p:txBody>
      </p:sp>
      <p:sp>
        <p:nvSpPr>
          <p:cNvPr id="4" name="Zástupný symbol pro zápatí 3"/>
          <p:cNvSpPr>
            <a:spLocks noGrp="1"/>
          </p:cNvSpPr>
          <p:nvPr>
            <p:ph type="ftr" sz="quarter" idx="2"/>
          </p:nvPr>
        </p:nvSpPr>
        <p:spPr>
          <a:xfrm>
            <a:off x="0" y="9235578"/>
            <a:ext cx="2971800" cy="486172"/>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9235578"/>
            <a:ext cx="2971800" cy="486172"/>
          </a:xfrm>
          <a:prstGeom prst="rect">
            <a:avLst/>
          </a:prstGeom>
        </p:spPr>
        <p:txBody>
          <a:bodyPr vert="horz" lIns="91440" tIns="45720" rIns="91440" bIns="45720" rtlCol="0" anchor="b"/>
          <a:lstStyle>
            <a:lvl1pPr algn="r">
              <a:defRPr sz="1200"/>
            </a:lvl1pPr>
          </a:lstStyle>
          <a:p>
            <a:fld id="{67EBF31B-6CC4-4C9D-BE95-F5F05C3B7544}"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7"/>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pPr>
              <a:defRPr/>
            </a:pPr>
            <a:fld id="{0DD35480-4331-4D40-A08A-F36B64A1077B}" type="datetimeFigureOut">
              <a:rPr lang="cs-CZ" smtClean="0"/>
              <a:pPr>
                <a:defRPr/>
              </a:pPr>
              <a:t>26.04.2025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64E71E9-1B52-443C-BC98-3FB7898404F6}" type="slidenum">
              <a:rPr lang="cs-CZ" smtClean="0"/>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E06986C1-7D57-4E25-98ED-97A85A072308}" type="datetimeFigureOut">
              <a:rPr lang="cs-CZ" smtClean="0"/>
              <a:pPr>
                <a:defRPr/>
              </a:pPr>
              <a:t>26.04.2025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7E5832D-D138-467D-9A64-D51DBE1FE87F}"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50"/>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50"/>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F53A84B2-D45B-4CAD-8BEC-0999005DFA65}" type="datetimeFigureOut">
              <a:rPr lang="cs-CZ" smtClean="0"/>
              <a:pPr>
                <a:defRPr/>
              </a:pPr>
              <a:t>26.04.2025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A399F228-10E3-445F-8DD3-A9809F8FF51C}" type="slidenum">
              <a:rPr lang="cs-CZ" smtClean="0"/>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D8CCA-246E-41B1-A471-41EBA0AB2A17}"/>
              </a:ext>
            </a:extLst>
          </p:cNvPr>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a:extLst>
              <a:ext uri="{FF2B5EF4-FFF2-40B4-BE49-F238E27FC236}">
                <a16:creationId xmlns:a16="http://schemas.microsoft.com/office/drawing/2014/main" id="{92AE773C-8B15-47D9-BEB2-31F6C27C21F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5057B2A-EE13-4536-9B28-31F8276F9A5D}"/>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5" name="Zástupný symbol pro zápatí 4">
            <a:extLst>
              <a:ext uri="{FF2B5EF4-FFF2-40B4-BE49-F238E27FC236}">
                <a16:creationId xmlns:a16="http://schemas.microsoft.com/office/drawing/2014/main" id="{B4F170A1-05CF-4AE1-83F6-099E7F6C9FB7}"/>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C50BBCD7-9B03-4D23-AF45-B3AA0B617FF8}"/>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57238602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E59D41-DB73-498E-981D-38E63A3E57F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FEBFC7A-CAF4-45A3-9A33-90D0A9B626D7}"/>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8F7EA5C-F811-4B19-9712-0FB49AE9246B}"/>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5" name="Zástupný symbol pro zápatí 4">
            <a:extLst>
              <a:ext uri="{FF2B5EF4-FFF2-40B4-BE49-F238E27FC236}">
                <a16:creationId xmlns:a16="http://schemas.microsoft.com/office/drawing/2014/main" id="{A7C3E990-002C-4DE6-91F4-CFD14240361B}"/>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E4D0EC2C-256B-4007-A3F8-D87E75E207C6}"/>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36192895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628A32-59F0-4414-B4B4-27B55B9B2D65}"/>
              </a:ext>
            </a:extLst>
          </p:cNvPr>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text 2">
            <a:extLst>
              <a:ext uri="{FF2B5EF4-FFF2-40B4-BE49-F238E27FC236}">
                <a16:creationId xmlns:a16="http://schemas.microsoft.com/office/drawing/2014/main" id="{A825F043-FA02-4D6C-9981-E3A3DB770CF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C27F052-DCDB-495B-A73F-3B05999F67FE}"/>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5" name="Zástupný symbol pro zápatí 4">
            <a:extLst>
              <a:ext uri="{FF2B5EF4-FFF2-40B4-BE49-F238E27FC236}">
                <a16:creationId xmlns:a16="http://schemas.microsoft.com/office/drawing/2014/main" id="{C7DB29C4-8BF2-4177-8B2E-BC46482A15FE}"/>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84EC6EE0-FA17-46AB-9CF0-4048BE94C9F3}"/>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53090835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7C6285-4CCD-4D25-939C-2E6C8079BE0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CCD0872-4998-47F5-BDA0-F1879961D942}"/>
              </a:ext>
            </a:extLst>
          </p:cNvPr>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8F2BED8-B603-4EC6-9BE2-87D6B7CAE8F3}"/>
              </a:ext>
            </a:extLst>
          </p:cNvPr>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DA8EDD1-9392-4267-BBDD-4F4E417C7C63}"/>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6" name="Zástupný symbol pro zápatí 5">
            <a:extLst>
              <a:ext uri="{FF2B5EF4-FFF2-40B4-BE49-F238E27FC236}">
                <a16:creationId xmlns:a16="http://schemas.microsoft.com/office/drawing/2014/main" id="{B50A5DA7-D1E1-40FF-BADA-A603C87EDE4D}"/>
              </a:ext>
            </a:extLst>
          </p:cNvPr>
          <p:cNvSpPr>
            <a:spLocks noGrp="1"/>
          </p:cNvSpPr>
          <p:nvPr>
            <p:ph type="ftr" sz="quarter" idx="11"/>
          </p:nvPr>
        </p:nvSpPr>
        <p:spPr/>
        <p:txBody>
          <a:bodyPr/>
          <a:lstStyle/>
          <a:p>
            <a:endParaRPr lang="en-US" dirty="0">
              <a:latin typeface="+mn-lt"/>
            </a:endParaRPr>
          </a:p>
        </p:txBody>
      </p:sp>
      <p:sp>
        <p:nvSpPr>
          <p:cNvPr id="7" name="Zástupný symbol pro číslo snímku 6">
            <a:extLst>
              <a:ext uri="{FF2B5EF4-FFF2-40B4-BE49-F238E27FC236}">
                <a16:creationId xmlns:a16="http://schemas.microsoft.com/office/drawing/2014/main" id="{710076B7-2631-4BCD-B621-7C38B1416003}"/>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79348872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614C13-6CD2-4E38-BEE4-EE0EA8E4B189}"/>
              </a:ext>
            </a:extLst>
          </p:cNvPr>
          <p:cNvSpPr>
            <a:spLocks noGrp="1"/>
          </p:cNvSpPr>
          <p:nvPr>
            <p:ph type="title"/>
          </p:nvPr>
        </p:nvSpPr>
        <p:spPr>
          <a:xfrm>
            <a:off x="629841" y="365126"/>
            <a:ext cx="78867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518B087-E152-438C-BB37-03696DBEE04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BDEEDDC5-4924-44B7-9047-557706DA3DB2}"/>
              </a:ext>
            </a:extLst>
          </p:cNvPr>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994591AE-D991-409F-91DD-FAA7F75F39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F66B36A-D172-45AE-A708-8B8C76545018}"/>
              </a:ext>
            </a:extLst>
          </p:cNvPr>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3D0C349-16DA-4958-9F22-E48BA4E168D1}"/>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8" name="Zástupný symbol pro zápatí 7">
            <a:extLst>
              <a:ext uri="{FF2B5EF4-FFF2-40B4-BE49-F238E27FC236}">
                <a16:creationId xmlns:a16="http://schemas.microsoft.com/office/drawing/2014/main" id="{A9B9DFFD-F092-435A-B5BC-DDBB1A76BF28}"/>
              </a:ext>
            </a:extLst>
          </p:cNvPr>
          <p:cNvSpPr>
            <a:spLocks noGrp="1"/>
          </p:cNvSpPr>
          <p:nvPr>
            <p:ph type="ftr" sz="quarter" idx="11"/>
          </p:nvPr>
        </p:nvSpPr>
        <p:spPr/>
        <p:txBody>
          <a:bodyPr/>
          <a:lstStyle/>
          <a:p>
            <a:endParaRPr lang="en-US" dirty="0">
              <a:latin typeface="+mn-lt"/>
            </a:endParaRPr>
          </a:p>
        </p:txBody>
      </p:sp>
      <p:sp>
        <p:nvSpPr>
          <p:cNvPr id="9" name="Zástupný symbol pro číslo snímku 8">
            <a:extLst>
              <a:ext uri="{FF2B5EF4-FFF2-40B4-BE49-F238E27FC236}">
                <a16:creationId xmlns:a16="http://schemas.microsoft.com/office/drawing/2014/main" id="{32CF633D-1FEE-41E2-A354-ED8839795A66}"/>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10914529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12F468-A10E-4435-9B10-1DBE17F223A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C114D98-F1A9-4596-ACDE-07A0095EB13C}"/>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4" name="Zástupný symbol pro zápatí 3">
            <a:extLst>
              <a:ext uri="{FF2B5EF4-FFF2-40B4-BE49-F238E27FC236}">
                <a16:creationId xmlns:a16="http://schemas.microsoft.com/office/drawing/2014/main" id="{EE9B9EFC-C74B-4EDB-BD20-75A4DBD59007}"/>
              </a:ext>
            </a:extLst>
          </p:cNvPr>
          <p:cNvSpPr>
            <a:spLocks noGrp="1"/>
          </p:cNvSpPr>
          <p:nvPr>
            <p:ph type="ftr" sz="quarter" idx="11"/>
          </p:nvPr>
        </p:nvSpPr>
        <p:spPr/>
        <p:txBody>
          <a:bodyPr/>
          <a:lstStyle/>
          <a:p>
            <a:endParaRPr lang="en-US" dirty="0">
              <a:latin typeface="+mn-lt"/>
            </a:endParaRPr>
          </a:p>
        </p:txBody>
      </p:sp>
      <p:sp>
        <p:nvSpPr>
          <p:cNvPr id="5" name="Zástupný symbol pro číslo snímku 4">
            <a:extLst>
              <a:ext uri="{FF2B5EF4-FFF2-40B4-BE49-F238E27FC236}">
                <a16:creationId xmlns:a16="http://schemas.microsoft.com/office/drawing/2014/main" id="{16E7763F-68B2-4420-B89E-DEF030BC0217}"/>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2840811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D63A16B-084C-4746-9281-43B6E02A73DF}"/>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3" name="Zástupný symbol pro zápatí 2">
            <a:extLst>
              <a:ext uri="{FF2B5EF4-FFF2-40B4-BE49-F238E27FC236}">
                <a16:creationId xmlns:a16="http://schemas.microsoft.com/office/drawing/2014/main" id="{01CCA944-082D-435F-B2C1-3853E2D7937A}"/>
              </a:ext>
            </a:extLst>
          </p:cNvPr>
          <p:cNvSpPr>
            <a:spLocks noGrp="1"/>
          </p:cNvSpPr>
          <p:nvPr>
            <p:ph type="ftr" sz="quarter" idx="11"/>
          </p:nvPr>
        </p:nvSpPr>
        <p:spPr/>
        <p:txBody>
          <a:bodyPr/>
          <a:lstStyle/>
          <a:p>
            <a:endParaRPr lang="en-US" dirty="0">
              <a:latin typeface="+mn-lt"/>
            </a:endParaRPr>
          </a:p>
        </p:txBody>
      </p:sp>
      <p:sp>
        <p:nvSpPr>
          <p:cNvPr id="4" name="Zástupný symbol pro číslo snímku 3">
            <a:extLst>
              <a:ext uri="{FF2B5EF4-FFF2-40B4-BE49-F238E27FC236}">
                <a16:creationId xmlns:a16="http://schemas.microsoft.com/office/drawing/2014/main" id="{F6B54880-7104-4D08-A8C5-C7641C7E2338}"/>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39756791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8617E8-3D43-48DB-B1CC-505DA920C2A7}"/>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obsah 2">
            <a:extLst>
              <a:ext uri="{FF2B5EF4-FFF2-40B4-BE49-F238E27FC236}">
                <a16:creationId xmlns:a16="http://schemas.microsoft.com/office/drawing/2014/main" id="{DA64020A-8255-43DC-BDFA-565CE30AA4C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A9C5461-5B9D-4397-BA80-445F6D76275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32F27D3-0283-42F9-8A89-9175280C4026}"/>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6" name="Zástupný symbol pro zápatí 5">
            <a:extLst>
              <a:ext uri="{FF2B5EF4-FFF2-40B4-BE49-F238E27FC236}">
                <a16:creationId xmlns:a16="http://schemas.microsoft.com/office/drawing/2014/main" id="{ED253893-C984-43E7-807A-FFF4EE7E6F13}"/>
              </a:ext>
            </a:extLst>
          </p:cNvPr>
          <p:cNvSpPr>
            <a:spLocks noGrp="1"/>
          </p:cNvSpPr>
          <p:nvPr>
            <p:ph type="ftr" sz="quarter" idx="11"/>
          </p:nvPr>
        </p:nvSpPr>
        <p:spPr/>
        <p:txBody>
          <a:bodyPr/>
          <a:lstStyle/>
          <a:p>
            <a:endParaRPr lang="en-US" dirty="0">
              <a:latin typeface="+mn-lt"/>
            </a:endParaRPr>
          </a:p>
        </p:txBody>
      </p:sp>
      <p:sp>
        <p:nvSpPr>
          <p:cNvPr id="7" name="Zástupný symbol pro číslo snímku 6">
            <a:extLst>
              <a:ext uri="{FF2B5EF4-FFF2-40B4-BE49-F238E27FC236}">
                <a16:creationId xmlns:a16="http://schemas.microsoft.com/office/drawing/2014/main" id="{526E8A3F-1798-468A-907A-C4F7A67375A4}"/>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64476952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78EDC0AC-2CF8-4B2F-8540-1F1B866890FE}" type="datetimeFigureOut">
              <a:rPr lang="cs-CZ" smtClean="0"/>
              <a:pPr>
                <a:defRPr/>
              </a:pPr>
              <a:t>26.04.2025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C232F9E-2E69-4DB9-9024-F4A9FBB3FBA2}" type="slidenum">
              <a:rPr lang="cs-CZ" smtClean="0"/>
              <a:pPr>
                <a:defRPr/>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E4ADCB-D037-4A9C-8AF5-04E2E1C621C2}"/>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29939951-E780-4221-83D5-EDB6D2DC377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text 3">
            <a:extLst>
              <a:ext uri="{FF2B5EF4-FFF2-40B4-BE49-F238E27FC236}">
                <a16:creationId xmlns:a16="http://schemas.microsoft.com/office/drawing/2014/main" id="{04711AC5-E8E3-4065-97A6-5BF7F1DB7D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5BBF72F-996E-4F70-AE57-D95F8D402B08}"/>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6" name="Zástupný symbol pro zápatí 5">
            <a:extLst>
              <a:ext uri="{FF2B5EF4-FFF2-40B4-BE49-F238E27FC236}">
                <a16:creationId xmlns:a16="http://schemas.microsoft.com/office/drawing/2014/main" id="{628F78CF-43B1-40A7-A8E2-DEA27E9732A3}"/>
              </a:ext>
            </a:extLst>
          </p:cNvPr>
          <p:cNvSpPr>
            <a:spLocks noGrp="1"/>
          </p:cNvSpPr>
          <p:nvPr>
            <p:ph type="ftr" sz="quarter" idx="11"/>
          </p:nvPr>
        </p:nvSpPr>
        <p:spPr/>
        <p:txBody>
          <a:bodyPr/>
          <a:lstStyle/>
          <a:p>
            <a:endParaRPr lang="en-US" dirty="0">
              <a:latin typeface="+mn-lt"/>
            </a:endParaRPr>
          </a:p>
        </p:txBody>
      </p:sp>
      <p:sp>
        <p:nvSpPr>
          <p:cNvPr id="7" name="Zástupný symbol pro číslo snímku 6">
            <a:extLst>
              <a:ext uri="{FF2B5EF4-FFF2-40B4-BE49-F238E27FC236}">
                <a16:creationId xmlns:a16="http://schemas.microsoft.com/office/drawing/2014/main" id="{940D172A-C073-4309-982B-94934D405E2A}"/>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98889545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C289E9-922D-4850-9D0E-7D4F8E0105E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6D2BC13-4184-4A04-A124-11AAF4200C3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FFA4657-47AD-42DE-97B5-A76BAE2E514A}"/>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5" name="Zástupný symbol pro zápatí 4">
            <a:extLst>
              <a:ext uri="{FF2B5EF4-FFF2-40B4-BE49-F238E27FC236}">
                <a16:creationId xmlns:a16="http://schemas.microsoft.com/office/drawing/2014/main" id="{7FFDDFDF-97F4-457F-89E1-B78E5DC6EDE2}"/>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4F60FAE5-0265-427D-966C-C38B7078BC50}"/>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56422685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4228754-EAD5-4EF1-90C8-A6A172EE1C8D}"/>
              </a:ext>
            </a:extLst>
          </p:cNvPr>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7E5D5E4-C3FB-4851-93F1-B3FFF4DFB604}"/>
              </a:ext>
            </a:extLst>
          </p:cNvPr>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97832E9-2D1D-4257-B2D4-810070AA26C8}"/>
              </a:ext>
            </a:extLst>
          </p:cNvPr>
          <p:cNvSpPr>
            <a:spLocks noGrp="1"/>
          </p:cNvSpPr>
          <p:nvPr>
            <p:ph type="dt" sz="half" idx="10"/>
          </p:nvPr>
        </p:nvSpPr>
        <p:spPr/>
        <p:txBody>
          <a:bodyPr/>
          <a:lstStyle/>
          <a:p>
            <a:fld id="{A33960BD-7AC1-4217-9611-AAA56D3EE38F}" type="datetime4">
              <a:rPr lang="en-US" smtClean="0"/>
              <a:pPr/>
              <a:t>April 26, 2025</a:t>
            </a:fld>
            <a:endParaRPr lang="en-US" dirty="0">
              <a:latin typeface="+mn-lt"/>
            </a:endParaRPr>
          </a:p>
        </p:txBody>
      </p:sp>
      <p:sp>
        <p:nvSpPr>
          <p:cNvPr id="5" name="Zástupný symbol pro zápatí 4">
            <a:extLst>
              <a:ext uri="{FF2B5EF4-FFF2-40B4-BE49-F238E27FC236}">
                <a16:creationId xmlns:a16="http://schemas.microsoft.com/office/drawing/2014/main" id="{D37495AD-0416-4749-8A9E-21F4CD7AF3A7}"/>
              </a:ext>
            </a:extLst>
          </p:cNvPr>
          <p:cNvSpPr>
            <a:spLocks noGrp="1"/>
          </p:cNvSpPr>
          <p:nvPr>
            <p:ph type="ftr" sz="quarter" idx="11"/>
          </p:nvPr>
        </p:nvSpPr>
        <p:spPr/>
        <p:txBody>
          <a:bodyPr/>
          <a:lstStyle/>
          <a:p>
            <a:endParaRPr lang="en-US" dirty="0">
              <a:latin typeface="+mn-lt"/>
            </a:endParaRPr>
          </a:p>
        </p:txBody>
      </p:sp>
      <p:sp>
        <p:nvSpPr>
          <p:cNvPr id="6" name="Zástupný symbol pro číslo snímku 5">
            <a:extLst>
              <a:ext uri="{FF2B5EF4-FFF2-40B4-BE49-F238E27FC236}">
                <a16:creationId xmlns:a16="http://schemas.microsoft.com/office/drawing/2014/main" id="{B38C6A6E-1EA1-4680-AD61-890EDEB6E8EF}"/>
              </a:ext>
            </a:extLst>
          </p:cNvPr>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41645302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endParaRPr lang="en-US" dirty="0"/>
          </a:p>
        </p:txBody>
      </p:sp>
      <p:sp>
        <p:nvSpPr>
          <p:cNvPr id="7" name="Date Placeholder 6"/>
          <p:cNvSpPr>
            <a:spLocks noGrp="1"/>
          </p:cNvSpPr>
          <p:nvPr>
            <p:ph type="dt" sz="half" idx="10"/>
          </p:nvPr>
        </p:nvSpPr>
        <p:spPr/>
        <p:txBody>
          <a:bodyPr/>
          <a:lstStyle/>
          <a:p>
            <a:fld id="{48D8CA44-F6F7-4DCD-9D1D-96EC84D2F7AC}" type="datetimeFigureOut">
              <a:rPr lang="cs-CZ" smtClean="0"/>
              <a:t>26.04.2025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316209951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D8CA44-F6F7-4DCD-9D1D-96EC84D2F7AC}" type="datetimeFigureOut">
              <a:rPr lang="cs-CZ" smtClean="0"/>
              <a:t>26.04.2025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4086041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7" name="Date Placeholder 6"/>
          <p:cNvSpPr>
            <a:spLocks noGrp="1"/>
          </p:cNvSpPr>
          <p:nvPr>
            <p:ph type="dt" sz="half" idx="10"/>
          </p:nvPr>
        </p:nvSpPr>
        <p:spPr/>
        <p:txBody>
          <a:bodyPr/>
          <a:lstStyle/>
          <a:p>
            <a:fld id="{48D8CA44-F6F7-4DCD-9D1D-96EC84D2F7AC}" type="datetimeFigureOut">
              <a:rPr lang="cs-CZ" smtClean="0"/>
              <a:t>26.04.2025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369880307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48D8CA44-F6F7-4DCD-9D1D-96EC84D2F7AC}" type="datetimeFigureOut">
              <a:rPr lang="cs-CZ" smtClean="0"/>
              <a:t>26.04.2025</a:t>
            </a:fld>
            <a:endParaRPr lang="cs-CZ"/>
          </a:p>
        </p:txBody>
      </p:sp>
      <p:sp>
        <p:nvSpPr>
          <p:cNvPr id="9" name="Footer Placeholder 8"/>
          <p:cNvSpPr>
            <a:spLocks noGrp="1"/>
          </p:cNvSpPr>
          <p:nvPr>
            <p:ph type="ftr" sz="quarter" idx="11"/>
          </p:nvPr>
        </p:nvSpPr>
        <p:spPr/>
        <p:txBody>
          <a:bodyPr/>
          <a:lstStyle/>
          <a:p>
            <a:endParaRPr lang="cs-CZ"/>
          </a:p>
        </p:txBody>
      </p:sp>
      <p:sp>
        <p:nvSpPr>
          <p:cNvPr id="10" name="Slide Number Placeholder 9"/>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2652769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Content Placeholder 3"/>
          <p:cNvSpPr>
            <a:spLocks noGrp="1"/>
          </p:cNvSpPr>
          <p:nvPr>
            <p:ph sz="half" idx="2"/>
          </p:nvPr>
        </p:nvSpPr>
        <p:spPr>
          <a:xfrm>
            <a:off x="1187577" y="3143250"/>
            <a:ext cx="3202686" cy="259677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7" name="Date Placeholder 6"/>
          <p:cNvSpPr>
            <a:spLocks noGrp="1"/>
          </p:cNvSpPr>
          <p:nvPr>
            <p:ph type="dt" sz="half" idx="10"/>
          </p:nvPr>
        </p:nvSpPr>
        <p:spPr/>
        <p:txBody>
          <a:bodyPr/>
          <a:lstStyle/>
          <a:p>
            <a:fld id="{48D8CA44-F6F7-4DCD-9D1D-96EC84D2F7AC}" type="datetimeFigureOut">
              <a:rPr lang="cs-CZ" smtClean="0"/>
              <a:t>26.04.2025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3AF1D3F-27AD-4D85-86D5-1C29DC3999B8}"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140935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D8CA44-F6F7-4DCD-9D1D-96EC84D2F7AC}" type="datetimeFigureOut">
              <a:rPr lang="cs-CZ" smtClean="0"/>
              <a:t>26.04.2025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2980188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8CA44-F6F7-4DCD-9D1D-96EC84D2F7AC}" type="datetimeFigureOut">
              <a:rPr lang="cs-CZ" smtClean="0"/>
              <a:t>26.04.2025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313730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12"/>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pPr>
              <a:defRPr/>
            </a:pPr>
            <a:fld id="{9040B971-F2B1-421E-BF9D-0EF0F46C30D2}" type="datetimeFigureOut">
              <a:rPr lang="cs-CZ" smtClean="0"/>
              <a:pPr>
                <a:defRPr/>
              </a:pPr>
              <a:t>26.04.2025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B65A5648-495B-41D1-90B0-6E84D0354425}" type="slidenum">
              <a:rPr lang="cs-CZ" smtClean="0"/>
              <a:pPr>
                <a:defRPr/>
              </a:pPr>
              <a:t>‹#›</a:t>
            </a:fld>
            <a:endParaRPr lang="cs-C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9" name="Date Placeholder 8"/>
          <p:cNvSpPr>
            <a:spLocks noGrp="1"/>
          </p:cNvSpPr>
          <p:nvPr>
            <p:ph type="dt" sz="half" idx="10"/>
          </p:nvPr>
        </p:nvSpPr>
        <p:spPr/>
        <p:txBody>
          <a:bodyPr/>
          <a:lstStyle/>
          <a:p>
            <a:fld id="{48D8CA44-F6F7-4DCD-9D1D-96EC84D2F7AC}" type="datetimeFigureOut">
              <a:rPr lang="cs-CZ" smtClean="0"/>
              <a:t>26.04.2025</a:t>
            </a:fld>
            <a:endParaRPr lang="cs-CZ"/>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cs-CZ"/>
          </a:p>
        </p:txBody>
      </p:sp>
      <p:sp>
        <p:nvSpPr>
          <p:cNvPr id="11" name="Slide Number Placeholder 10"/>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366238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cs-CZ"/>
              <a:t>Kliknutím na ikonu přidáte obrázek.</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8D8CA44-F6F7-4DCD-9D1D-96EC84D2F7AC}" type="datetimeFigureOut">
              <a:rPr lang="cs-CZ" smtClean="0"/>
              <a:t>26.04.2025</a:t>
            </a:fld>
            <a:endParaRPr lang="cs-CZ"/>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cs-CZ"/>
          </a:p>
        </p:txBody>
      </p:sp>
      <p:sp>
        <p:nvSpPr>
          <p:cNvPr id="10" name="Slide Number Placeholder 9"/>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1342451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26.04.2025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1957139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D8CA44-F6F7-4DCD-9D1D-96EC84D2F7AC}" type="datetimeFigureOut">
              <a:rPr lang="cs-CZ" smtClean="0"/>
              <a:t>26.04.2025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3AF1D3F-27AD-4D85-86D5-1C29DC3999B8}" type="slidenum">
              <a:rPr lang="cs-CZ" smtClean="0"/>
              <a:t>‹#›</a:t>
            </a:fld>
            <a:endParaRPr lang="cs-CZ"/>
          </a:p>
        </p:txBody>
      </p:sp>
    </p:spTree>
    <p:extLst>
      <p:ext uri="{BB962C8B-B14F-4D97-AF65-F5344CB8AC3E}">
        <p14:creationId xmlns:p14="http://schemas.microsoft.com/office/powerpoint/2010/main" val="85324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a:defRPr/>
            </a:pPr>
            <a:fld id="{F5108203-49D2-4FD5-A9D2-F38817683327}" type="datetimeFigureOut">
              <a:rPr lang="cs-CZ" smtClean="0"/>
              <a:pPr>
                <a:defRPr/>
              </a:pPr>
              <a:t>26.04.2025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3869A34-482A-4365-A3CD-F036C052432A}" type="slidenum">
              <a:rPr lang="cs-CZ" smtClean="0"/>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a:defRPr/>
            </a:pPr>
            <a:fld id="{C51C3C9A-E375-43DC-AF83-2DC4B62D7D88}" type="datetimeFigureOut">
              <a:rPr lang="cs-CZ" smtClean="0"/>
              <a:pPr>
                <a:defRPr/>
              </a:pPr>
              <a:t>26.04.2025</a:t>
            </a:fld>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721AE749-1B48-4806-A011-D0125EBC3B12}" type="slidenum">
              <a:rPr lang="cs-CZ" smtClean="0"/>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pPr>
              <a:defRPr/>
            </a:pPr>
            <a:fld id="{065B6467-ACB3-40FF-8904-E608FBF6540B}" type="datetimeFigureOut">
              <a:rPr lang="cs-CZ" smtClean="0"/>
              <a:pPr>
                <a:defRPr/>
              </a:pPr>
              <a:t>26.04.2025</a:t>
            </a:fld>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257BF845-FA9A-4C67-AA4A-377C5D99C9BE}" type="slidenum">
              <a:rPr lang="cs-CZ" smtClean="0"/>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7E5300E-55E5-4689-B89B-1959054EED9E}" type="datetimeFigureOut">
              <a:rPr lang="cs-CZ" smtClean="0"/>
              <a:pPr>
                <a:defRPr/>
              </a:pPr>
              <a:t>26.04.2025</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713C048B-00C3-4565-A86F-70A02410E6DF}"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2"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4F3CAA3-7E42-48F2-AFA7-87427A89AF60}" type="datetimeFigureOut">
              <a:rPr lang="cs-CZ" smtClean="0"/>
              <a:pPr>
                <a:defRPr/>
              </a:pPr>
              <a:t>26.04.2025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355170C-9AA8-4F31-8D51-D05B01AB7F44}" type="slidenum">
              <a:rPr lang="cs-CZ" smtClean="0"/>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71F87F6-2443-4697-B684-6C9E6DD26735}" type="datetimeFigureOut">
              <a:rPr lang="cs-CZ" smtClean="0"/>
              <a:pPr>
                <a:defRPr/>
              </a:pPr>
              <a:t>26.04.2025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10C49E0E-7F4B-4091-B8BE-0D91888B39FF}" type="slidenum">
              <a:rPr lang="cs-CZ" smtClean="0"/>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C1E2FD-A733-4E99-8325-6D4E185D9429}" type="datetimeFigureOut">
              <a:rPr lang="cs-CZ" smtClean="0"/>
              <a:pPr>
                <a:defRPr/>
              </a:pPr>
              <a:t>26.04.2025</a:t>
            </a:fld>
            <a:endParaRPr lang="cs-CZ"/>
          </a:p>
        </p:txBody>
      </p:sp>
      <p:sp>
        <p:nvSpPr>
          <p:cNvPr id="5" name="Zástupný symbol pro zápatí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4094BE-0282-4F9D-8C47-6AF57358B825}" type="slidenum">
              <a:rPr lang="cs-CZ" smtClean="0"/>
              <a:pPr>
                <a:defRPr/>
              </a:pPr>
              <a:t>‹#›</a:t>
            </a:fld>
            <a:endParaRPr lang="cs-CZ"/>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E2E504E-1AF4-43FE-BA66-B8CD2268BEA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4A30CE2-E6B1-41D4-8DE6-C4DEF41A6C3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99E94BD-22D6-4F30-9FC9-886466CBE98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3960BD-7AC1-4217-9611-AAA56D3EE38F}" type="datetime4">
              <a:rPr lang="en-US" smtClean="0"/>
              <a:pPr/>
              <a:t>April 26, 2025</a:t>
            </a:fld>
            <a:endParaRPr lang="en-US" dirty="0">
              <a:latin typeface="+mn-lt"/>
            </a:endParaRPr>
          </a:p>
        </p:txBody>
      </p:sp>
      <p:sp>
        <p:nvSpPr>
          <p:cNvPr id="5" name="Zástupný symbol pro zápatí 4">
            <a:extLst>
              <a:ext uri="{FF2B5EF4-FFF2-40B4-BE49-F238E27FC236}">
                <a16:creationId xmlns:a16="http://schemas.microsoft.com/office/drawing/2014/main" id="{A5BAB6D2-33C6-4C35-AF7C-2989AFF2E3B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latin typeface="+mn-lt"/>
            </a:endParaRPr>
          </a:p>
        </p:txBody>
      </p:sp>
      <p:sp>
        <p:nvSpPr>
          <p:cNvPr id="6" name="Zástupný symbol pro číslo snímku 5">
            <a:extLst>
              <a:ext uri="{FF2B5EF4-FFF2-40B4-BE49-F238E27FC236}">
                <a16:creationId xmlns:a16="http://schemas.microsoft.com/office/drawing/2014/main" id="{24A1077F-FEA6-435F-9760-0B4EC5754DB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8713251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48D8CA44-F6F7-4DCD-9D1D-96EC84D2F7AC}" type="datetimeFigureOut">
              <a:rPr lang="cs-CZ" smtClean="0"/>
              <a:t>26.04.2025</a:t>
            </a:fld>
            <a:endParaRPr lang="cs-CZ"/>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cs-CZ"/>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93AF1D3F-27AD-4D85-86D5-1C29DC3999B8}" type="slidenum">
              <a:rPr lang="cs-CZ" smtClean="0"/>
              <a:t>‹#›</a:t>
            </a:fld>
            <a:endParaRPr lang="cs-CZ"/>
          </a:p>
        </p:txBody>
      </p:sp>
    </p:spTree>
    <p:extLst>
      <p:ext uri="{BB962C8B-B14F-4D97-AF65-F5344CB8AC3E}">
        <p14:creationId xmlns:p14="http://schemas.microsoft.com/office/powerpoint/2010/main" val="19708286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G3Czhb2t0WU"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hyperlink" Target="https://www.vlada.cz/cz/ppov/rnm/historie-a-soucasnost-rady-15074/"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UDvPJ2iTv14" TargetMode="External"/><Relationship Id="rId2" Type="http://schemas.openxmlformats.org/officeDocument/2006/relationships/hyperlink" Target="https://www.youtube.com/watch?v=PvimLhIwazo" TargetMode="External"/><Relationship Id="rId1" Type="http://schemas.openxmlformats.org/officeDocument/2006/relationships/slideLayout" Target="../slideLayouts/slideLayout2.xml"/><Relationship Id="rId5" Type="http://schemas.openxmlformats.org/officeDocument/2006/relationships/hyperlink" Target="https://www.youtube.com/watch?v=0zB2dF8oCmA" TargetMode="External"/><Relationship Id="rId4" Type="http://schemas.openxmlformats.org/officeDocument/2006/relationships/hyperlink" Target="https://www.youtube.com/watch?v=vqpXqAHElTo"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slideLayout" Target="../slideLayouts/slideLayout15.xml"/><Relationship Id="rId4" Type="http://schemas.openxmlformats.org/officeDocument/2006/relationships/audio" Target="../media/media7.m4a"/></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690334848-sousede/419236100111012/" TargetMode="External"/><Relationship Id="rId1" Type="http://schemas.openxmlformats.org/officeDocument/2006/relationships/slideLayout" Target="../slideLayouts/slideLayout15.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file:///C:\Users\uzivatel\Downloads\&#196;&#140;tvrtletn&#195;&#173;_zpr&#195;&#161;va_o_migraci_&#226;&#128;&#147;_IV_2023%20(1).pdf" TargetMode="External"/><Relationship Id="rId2" Type="http://schemas.openxmlformats.org/officeDocument/2006/relationships/hyperlink" Target="https://www.mvcr.cz/clanek/ctvrtletni-zprava-o-migraci-za-ii-ctvrtleti-2023.aspx" TargetMode="External"/><Relationship Id="rId1" Type="http://schemas.openxmlformats.org/officeDocument/2006/relationships/slideLayout" Target="../slideLayouts/slideLayout13.xml"/><Relationship Id="rId4" Type="http://schemas.openxmlformats.org/officeDocument/2006/relationships/hyperlink" Target="https://www.czso.cz/csu/cizinci/cizinci-pocet-cizincu"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omaci.hn.cz/c1-67286760-cesko-starne-skoro-kazdy-paty-zamestnany-je-cizinec-uz-jich-u-nas-pracuje-pres-800-tisic"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ceskatelevize.cz/porady/1131721572-babylon/418236100152024/" TargetMode="Externa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hyperlink" Target="https://www.ceskatelevize.cz/porady/1131721572-babylon/dily/vysilani/" TargetMode="External"/><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hyperlink" Target="https://www.ceskatelevize.cz/ivysilani/1096898594-udalosti-komentare/218411000370927/obsah/646666-krajane-zijici-v-zahranici" TargetMode="External"/><Relationship Id="rId2" Type="http://schemas.openxmlformats.org/officeDocument/2006/relationships/hyperlink" Target="https://www.ceskatelevize.cz/ivysilani/1097181328-udalosti/214411000100917/obsah/350920-krajane-v-zahranici" TargetMode="External"/><Relationship Id="rId1" Type="http://schemas.openxmlformats.org/officeDocument/2006/relationships/slideLayout" Target="../slideLayouts/slideLayout13.xml"/><Relationship Id="rId5" Type="http://schemas.openxmlformats.org/officeDocument/2006/relationships/hyperlink" Target="https://www.ceskatelevize.cz/porady/1131721572-babylon/418236100152020/" TargetMode="External"/><Relationship Id="rId4" Type="http://schemas.openxmlformats.org/officeDocument/2006/relationships/hyperlink" Target="https://www.ceskatelevize.cz/ivysilani/1097944695-nas-venkov/316294340070001-pemci"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BzWSUhked1E"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youtube.com/watch?v=BzWSUhked1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upstream.upol.cz/youtube-post/a15-intersexualita-martin-fafejt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tacr.cz/gender-v-obsahu-vyzkumu-a-inovaci/" TargetMode="External"/><Relationship Id="rId2" Type="http://schemas.openxmlformats.org/officeDocument/2006/relationships/hyperlink" Target="https://www.youtube.com/watch?v=CT1jx7emeGA" TargetMode="Externa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5.xml.rels><?xml version="1.0" encoding="UTF-8" standalone="yes"?>
<Relationships xmlns="http://schemas.openxmlformats.org/package/2006/relationships"><Relationship Id="rId2" Type="http://schemas.openxmlformats.org/officeDocument/2006/relationships/hyperlink" Target="https://www.youtube.com/watch?v=sHPYaBymOWM"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rovnaodmena.cz/www/img/uploads/faktaoganderpaygap.pdf" TargetMode="External"/><Relationship Id="rId2" Type="http://schemas.openxmlformats.org/officeDocument/2006/relationships/hyperlink" Target="https://www.youtube.com/watch?v=BzWSUhked1E"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hyperlink" Target="https://www.mpsv.cz/rovnost-zen-a-muzu-rovne-odmenovani-a-logib"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irozhlas.cz/ekonomika/prijem-muzi-zeny-eu-studie-cesko-eurostat-vydelkova-propast-evropska-unie_2003081729_jgr" TargetMode="External"/><Relationship Id="rId2" Type="http://schemas.openxmlformats.org/officeDocument/2006/relationships/hyperlink" Target="https://rovnaodmena.cz/o-projektu/"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poradna-prava.cz/www/old/homofobie__heterosexismus__diskriminace_sexualnich_minorit.pdf" TargetMode="External"/><Relationship Id="rId2" Type="http://schemas.openxmlformats.org/officeDocument/2006/relationships/hyperlink" Target="http://dx.doi.org/10.5817/AI2015-2-53"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ikiosek.cz/detail/cncebooks-592480-gender-pred-tabuli" TargetMode="External"/><Relationship Id="rId2" Type="http://schemas.openxmlformats.org/officeDocument/2006/relationships/hyperlink" Target="https://www.kosmas.cz/knihy/520498/feministkou-snadno-a-rychle/" TargetMode="External"/><Relationship Id="rId1" Type="http://schemas.openxmlformats.org/officeDocument/2006/relationships/slideLayout" Target="../slideLayouts/slideLayout2.xml"/><Relationship Id="rId5" Type="http://schemas.openxmlformats.org/officeDocument/2006/relationships/hyperlink" Target="https://www.vlada.cz/assets/ppov/rovne-prilezitosti-zen-a-muzu/dokumenty/Vyrocni-zprava_2024.pdf" TargetMode="External"/><Relationship Id="rId4" Type="http://schemas.openxmlformats.org/officeDocument/2006/relationships/hyperlink" Target="https://www.czso.cz/csu/czso/zaostreno-na-zeny-a-muze-2022"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cs.wikipedia.org/wiki/Open_Access" TargetMode="External"/><Relationship Id="rId2" Type="http://schemas.openxmlformats.org/officeDocument/2006/relationships/hyperlink" Target="https://www.vydavatelstviupol.cz/cz/results,1-20?keyword=Preissov%C3%A1+&amp;limitstart=0&amp;option=com_virtuemart&amp;view=category&amp;virtuemart_category_id=0"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paidagogos.net/issues/2016/1/article.php?id=5" TargetMode="External"/><Relationship Id="rId2" Type="http://schemas.openxmlformats.org/officeDocument/2006/relationships/hyperlink" Target="https://journals.muni.cz/pedor/article/view/6453" TargetMode="External"/><Relationship Id="rId1" Type="http://schemas.openxmlformats.org/officeDocument/2006/relationships/slideLayout" Target="../slideLayouts/slideLayout2.xml"/><Relationship Id="rId6" Type="http://schemas.openxmlformats.org/officeDocument/2006/relationships/hyperlink" Target="http://soced.cz/wp-content/uploads/2014/11/STUDIE_Limity-%C4%8Desk%C3%A9ho-pojet%C3%AD-multikulturn%C3%AD-v%C3%BDchovy_FINAL.pdf" TargetMode="External"/><Relationship Id="rId5" Type="http://schemas.openxmlformats.org/officeDocument/2006/relationships/hyperlink" Target="http://www.phil.muni.cz/journals/index.php/studia-paedagogica/article/view/1545" TargetMode="External"/><Relationship Id="rId4" Type="http://schemas.openxmlformats.org/officeDocument/2006/relationships/hyperlink" Target="http://www.antropoweb.cz/webzin/index.php/webzin/article/view/2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tileRect/>
        </a:gra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rtlCol="0">
            <a:normAutofit/>
          </a:bodyPr>
          <a:lstStyle/>
          <a:p>
            <a:pPr eaLnBrk="1" fontAlgn="auto" hangingPunct="1">
              <a:spcAft>
                <a:spcPts val="0"/>
              </a:spcAft>
              <a:defRPr/>
            </a:pPr>
            <a:r>
              <a:rPr lang="cs-CZ" b="1" dirty="0"/>
              <a:t>Multikulturní výchova</a:t>
            </a:r>
            <a:br>
              <a:rPr lang="cs-CZ" dirty="0"/>
            </a:br>
            <a:endParaRPr lang="cs-CZ" dirty="0"/>
          </a:p>
        </p:txBody>
      </p:sp>
      <p:sp>
        <p:nvSpPr>
          <p:cNvPr id="3" name="Podnadpis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cs-CZ" dirty="0"/>
              <a:t>Mgr. Andrea </a:t>
            </a:r>
            <a:r>
              <a:rPr lang="cs-CZ" dirty="0" err="1"/>
              <a:t>Preissová</a:t>
            </a:r>
            <a:r>
              <a:rPr lang="cs-CZ" dirty="0"/>
              <a:t> Krejčí, </a:t>
            </a:r>
            <a:r>
              <a:rPr lang="cs-CZ" dirty="0" err="1"/>
              <a:t>Ph.D</a:t>
            </a:r>
            <a:r>
              <a:rPr lang="cs-CZ" dirty="0"/>
              <a:t>.</a:t>
            </a:r>
          </a:p>
          <a:p>
            <a:pPr eaLnBrk="1" fontAlgn="auto" hangingPunct="1">
              <a:spcAft>
                <a:spcPts val="0"/>
              </a:spcAft>
              <a:buFont typeface="Arial" pitchFamily="34" charset="0"/>
              <a:buNone/>
              <a:defRPr/>
            </a:pPr>
            <a:endParaRPr lang="cs-CZ"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43F4E2-3C61-4BAA-A397-5BC6AF8AE832}"/>
              </a:ext>
            </a:extLst>
          </p:cNvPr>
          <p:cNvSpPr>
            <a:spLocks noGrp="1"/>
          </p:cNvSpPr>
          <p:nvPr>
            <p:ph type="title"/>
          </p:nvPr>
        </p:nvSpPr>
        <p:spPr>
          <a:xfrm>
            <a:off x="457200" y="274638"/>
            <a:ext cx="8229600" cy="1143000"/>
          </a:xfrm>
        </p:spPr>
        <p:txBody>
          <a:bodyPr anchor="ctr">
            <a:normAutofit fontScale="90000"/>
          </a:bodyPr>
          <a:lstStyle/>
          <a:p>
            <a:pPr>
              <a:lnSpc>
                <a:spcPct val="90000"/>
              </a:lnSpc>
            </a:pPr>
            <a:r>
              <a:rPr lang="cs-CZ" sz="4000" dirty="0"/>
              <a:t>Ne všechny vietnamské děti přebraly po rodičích večerky</a:t>
            </a:r>
            <a:r>
              <a:rPr lang="cs-CZ" sz="2700" dirty="0"/>
              <a:t>.</a:t>
            </a:r>
            <a:endParaRPr lang="cs-CZ" sz="3700" dirty="0"/>
          </a:p>
        </p:txBody>
      </p:sp>
      <p:pic>
        <p:nvPicPr>
          <p:cNvPr id="6" name="Zástupný symbol obrázku 5" descr="Obsah obrázku osoba, zeď, oblečení, stojící&#10;&#10;Popis byl vytvořen automaticky">
            <a:extLst>
              <a:ext uri="{FF2B5EF4-FFF2-40B4-BE49-F238E27FC236}">
                <a16:creationId xmlns:a16="http://schemas.microsoft.com/office/drawing/2014/main" id="{7E2190DF-72C2-4D51-89CB-ABC061E7110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094" r="14343" b="-1"/>
          <a:stretch/>
        </p:blipFill>
        <p:spPr>
          <a:xfrm>
            <a:off x="457200" y="1600206"/>
            <a:ext cx="4038600" cy="4525963"/>
          </a:xfrm>
          <a:noFill/>
        </p:spPr>
      </p:pic>
      <p:sp>
        <p:nvSpPr>
          <p:cNvPr id="4" name="Zástupný text 3">
            <a:extLst>
              <a:ext uri="{FF2B5EF4-FFF2-40B4-BE49-F238E27FC236}">
                <a16:creationId xmlns:a16="http://schemas.microsoft.com/office/drawing/2014/main" id="{CE66DA22-1C1F-4C1D-AECE-CB42FB22117D}"/>
              </a:ext>
            </a:extLst>
          </p:cNvPr>
          <p:cNvSpPr>
            <a:spLocks noGrp="1"/>
          </p:cNvSpPr>
          <p:nvPr>
            <p:ph sz="half" idx="2"/>
          </p:nvPr>
        </p:nvSpPr>
        <p:spPr>
          <a:xfrm>
            <a:off x="4648200" y="1600206"/>
            <a:ext cx="4038600" cy="4525963"/>
          </a:xfrm>
        </p:spPr>
        <p:txBody>
          <a:bodyPr>
            <a:normAutofit lnSpcReduction="10000"/>
          </a:bodyPr>
          <a:lstStyle/>
          <a:p>
            <a:pPr>
              <a:lnSpc>
                <a:spcPct val="90000"/>
              </a:lnSpc>
            </a:pPr>
            <a:r>
              <a:rPr lang="cs-CZ" dirty="0">
                <a:highlight>
                  <a:srgbClr val="FFFF00"/>
                </a:highlight>
              </a:rPr>
              <a:t>Do Thu Trang</a:t>
            </a:r>
          </a:p>
          <a:p>
            <a:pPr>
              <a:lnSpc>
                <a:spcPct val="90000"/>
              </a:lnSpc>
            </a:pPr>
            <a:r>
              <a:rPr lang="cs-CZ" dirty="0"/>
              <a:t>Úkol dne: Zjistěte o paní Do Thu Trang dostupné informace</a:t>
            </a:r>
          </a:p>
          <a:p>
            <a:pPr>
              <a:lnSpc>
                <a:spcPct val="90000"/>
              </a:lnSpc>
            </a:pPr>
            <a:r>
              <a:rPr lang="cs-CZ" dirty="0"/>
              <a:t>Viz např. </a:t>
            </a:r>
            <a:r>
              <a:rPr lang="cs-CZ" dirty="0">
                <a:hlinkClick r:id="rId3"/>
              </a:rPr>
              <a:t>https://www.youtube.com/watch?v=G3Czhb2t0WU</a:t>
            </a:r>
            <a:r>
              <a:rPr lang="cs-CZ" dirty="0"/>
              <a:t> </a:t>
            </a:r>
          </a:p>
          <a:p>
            <a:pPr>
              <a:lnSpc>
                <a:spcPct val="90000"/>
              </a:lnSpc>
            </a:pPr>
            <a:r>
              <a:rPr lang="cs-CZ" dirty="0"/>
              <a:t>Jakým stereotypům o Vietnamcích její život odporuje? </a:t>
            </a:r>
          </a:p>
        </p:txBody>
      </p:sp>
    </p:spTree>
    <p:extLst>
      <p:ext uri="{BB962C8B-B14F-4D97-AF65-F5344CB8AC3E}">
        <p14:creationId xmlns:p14="http://schemas.microsoft.com/office/powerpoint/2010/main" val="3234700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Menšiny a migranti</a:t>
            </a:r>
          </a:p>
        </p:txBody>
      </p:sp>
      <p:sp>
        <p:nvSpPr>
          <p:cNvPr id="3" name="Podnadpis 2"/>
          <p:cNvSpPr>
            <a:spLocks noGrp="1"/>
          </p:cNvSpPr>
          <p:nvPr>
            <p:ph type="subTitle" idx="1"/>
          </p:nvPr>
        </p:nvSpPr>
        <p:spPr/>
        <p:txBody>
          <a:bodyPr/>
          <a:lstStyle/>
          <a:p>
            <a:r>
              <a:rPr lang="cs-CZ" dirty="0"/>
              <a:t>Nejen v ČR </a:t>
            </a:r>
          </a:p>
        </p:txBody>
      </p:sp>
    </p:spTree>
    <p:extLst>
      <p:ext uri="{BB962C8B-B14F-4D97-AF65-F5344CB8AC3E}">
        <p14:creationId xmlns:p14="http://schemas.microsoft.com/office/powerpoint/2010/main" val="2813935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b="1" dirty="0"/>
            </a:br>
            <a:r>
              <a:rPr lang="cs-CZ" b="1" dirty="0"/>
              <a:t>Menšiny - jednotlivé etnické a národnostní menšiny v ČR</a:t>
            </a:r>
            <a:br>
              <a:rPr lang="cs-CZ" b="1" dirty="0"/>
            </a:br>
            <a:endParaRPr lang="cs-CZ" dirty="0"/>
          </a:p>
        </p:txBody>
      </p:sp>
      <p:sp>
        <p:nvSpPr>
          <p:cNvPr id="3" name="Zástupný symbol pro obsah 2"/>
          <p:cNvSpPr>
            <a:spLocks noGrp="1"/>
          </p:cNvSpPr>
          <p:nvPr>
            <p:ph idx="1"/>
          </p:nvPr>
        </p:nvSpPr>
        <p:spPr/>
        <p:txBody>
          <a:bodyPr>
            <a:normAutofit/>
          </a:bodyPr>
          <a:lstStyle/>
          <a:p>
            <a:pPr marL="0" indent="0">
              <a:buNone/>
            </a:pPr>
            <a:r>
              <a:rPr lang="cs-CZ" dirty="0">
                <a:hlinkClick r:id="rId4"/>
              </a:rPr>
              <a:t>https://www.vlada.cz/cz/ppov/rnm/historie-a-soucasnost-rady-15074/</a:t>
            </a:r>
            <a:r>
              <a:rPr lang="cs-CZ" dirty="0"/>
              <a:t> </a:t>
            </a:r>
          </a:p>
          <a:p>
            <a:pPr marL="0" indent="0">
              <a:buNone/>
            </a:pPr>
            <a:endParaRPr lang="cs-CZ" dirty="0"/>
          </a:p>
          <a:p>
            <a:r>
              <a:rPr lang="cs-CZ" dirty="0"/>
              <a:t>Menšiny a </a:t>
            </a:r>
            <a:r>
              <a:rPr lang="cs-CZ" dirty="0" err="1"/>
              <a:t>marginalizované</a:t>
            </a:r>
            <a:r>
              <a:rPr lang="cs-CZ" dirty="0"/>
              <a:t> skupiny </a:t>
            </a:r>
          </a:p>
          <a:p>
            <a:r>
              <a:rPr lang="cs-CZ" dirty="0"/>
              <a:t>Klíčová slova: menšina, etnická menšina, národnostní menšina, sociální exkluze, marginalizace</a:t>
            </a:r>
          </a:p>
        </p:txBody>
      </p:sp>
      <p:pic>
        <p:nvPicPr>
          <p:cNvPr id="4" name="Nahraný zvuk">
            <a:hlinkClick r:id="" action="ppaction://media"/>
            <a:extLst>
              <a:ext uri="{FF2B5EF4-FFF2-40B4-BE49-F238E27FC236}">
                <a16:creationId xmlns:a16="http://schemas.microsoft.com/office/drawing/2014/main" id="{9CCBB252-4FDB-41F9-B738-F64DF87AA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2703438"/>
            <a:ext cx="365522" cy="365522"/>
          </a:xfrm>
          <a:prstGeom prst="rect">
            <a:avLst/>
          </a:prstGeom>
        </p:spPr>
      </p:pic>
    </p:spTree>
    <p:extLst>
      <p:ext uri="{BB962C8B-B14F-4D97-AF65-F5344CB8AC3E}">
        <p14:creationId xmlns:p14="http://schemas.microsoft.com/office/powerpoint/2010/main" val="350287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a:t>„Co si představujte pod pojmem menšina?“</a:t>
            </a:r>
            <a:endParaRPr lang="cs-CZ" dirty="0"/>
          </a:p>
        </p:txBody>
      </p:sp>
      <p:sp>
        <p:nvSpPr>
          <p:cNvPr id="3" name="Zástupný symbol pro obsah 2"/>
          <p:cNvSpPr>
            <a:spLocks noGrp="1"/>
          </p:cNvSpPr>
          <p:nvPr>
            <p:ph idx="1"/>
          </p:nvPr>
        </p:nvSpPr>
        <p:spPr>
          <a:xfrm>
            <a:off x="426128" y="1965706"/>
            <a:ext cx="8056485" cy="4892294"/>
          </a:xfrm>
        </p:spPr>
        <p:txBody>
          <a:bodyPr>
            <a:normAutofit/>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a:t>
            </a:r>
            <a:endParaRPr lang="cs-CZ" sz="2400" dirty="0">
              <a:solidFill>
                <a:srgbClr val="FF0000"/>
              </a:solidFill>
              <a:highlight>
                <a:srgbClr val="FFFF00"/>
              </a:highlight>
            </a:endParaRPr>
          </a:p>
        </p:txBody>
      </p:sp>
      <p:pic>
        <p:nvPicPr>
          <p:cNvPr id="4" name="Nahraný zvuk">
            <a:hlinkClick r:id="" action="ppaction://media"/>
            <a:extLst>
              <a:ext uri="{FF2B5EF4-FFF2-40B4-BE49-F238E27FC236}">
                <a16:creationId xmlns:a16="http://schemas.microsoft.com/office/drawing/2014/main" id="{CB87875C-26F9-47A1-93E7-FB92E2CE91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5337" y="1572244"/>
            <a:ext cx="365522" cy="365522"/>
          </a:xfrm>
          <a:prstGeom prst="rect">
            <a:avLst/>
          </a:prstGeom>
        </p:spPr>
      </p:pic>
    </p:spTree>
    <p:extLst>
      <p:ext uri="{BB962C8B-B14F-4D97-AF65-F5344CB8AC3E}">
        <p14:creationId xmlns:p14="http://schemas.microsoft.com/office/powerpoint/2010/main" val="182504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07331" y="1536571"/>
            <a:ext cx="6129338" cy="590195"/>
          </a:xfrm>
        </p:spPr>
        <p:txBody>
          <a:bodyPr>
            <a:normAutofit fontScale="90000"/>
          </a:bodyPr>
          <a:lstStyle/>
          <a:p>
            <a:r>
              <a:rPr lang="cs-CZ" dirty="0"/>
              <a:t>Jaké je to v ČR s integrací… </a:t>
            </a:r>
            <a:br>
              <a:rPr lang="cs-CZ" dirty="0"/>
            </a:br>
            <a:br>
              <a:rPr lang="cs-CZ" dirty="0"/>
            </a:br>
            <a:r>
              <a:rPr lang="cs-CZ" dirty="0">
                <a:hlinkClick r:id="rId2"/>
              </a:rPr>
              <a:t>https://www.youtube.com/watch?v=PvimLhIwazo</a:t>
            </a:r>
            <a:br>
              <a:rPr lang="cs-CZ" dirty="0"/>
            </a:br>
            <a:endParaRPr lang="cs-CZ" dirty="0"/>
          </a:p>
        </p:txBody>
      </p:sp>
      <p:sp>
        <p:nvSpPr>
          <p:cNvPr id="3" name="Zástupný symbol pro obsah 2"/>
          <p:cNvSpPr>
            <a:spLocks noGrp="1"/>
          </p:cNvSpPr>
          <p:nvPr>
            <p:ph idx="1"/>
          </p:nvPr>
        </p:nvSpPr>
        <p:spPr>
          <a:xfrm>
            <a:off x="1485900" y="2834935"/>
            <a:ext cx="6172200" cy="2616943"/>
          </a:xfrm>
        </p:spPr>
        <p:txBody>
          <a:bodyPr>
            <a:normAutofit fontScale="70000" lnSpcReduction="20000"/>
          </a:bodyPr>
          <a:lstStyle/>
          <a:p>
            <a:r>
              <a:rPr lang="cs-CZ" dirty="0">
                <a:hlinkClick r:id="rId3"/>
              </a:rPr>
              <a:t>https://www.youtube.com/watch?v=UDvPJ2iTv14</a:t>
            </a:r>
            <a:endParaRPr lang="cs-CZ" dirty="0"/>
          </a:p>
          <a:p>
            <a:r>
              <a:rPr lang="cs-CZ" dirty="0" err="1"/>
              <a:t>Anife</a:t>
            </a:r>
            <a:r>
              <a:rPr lang="cs-CZ" dirty="0"/>
              <a:t> Vyskočilová </a:t>
            </a:r>
          </a:p>
          <a:p>
            <a:r>
              <a:rPr lang="cs-CZ" dirty="0">
                <a:hlinkClick r:id="rId4"/>
              </a:rPr>
              <a:t>https://www.youtube.com/watch?v=vqpXqAHElTo</a:t>
            </a:r>
            <a:endParaRPr lang="cs-CZ" dirty="0"/>
          </a:p>
          <a:p>
            <a:r>
              <a:rPr lang="cs-CZ" dirty="0" err="1"/>
              <a:t>Fugi</a:t>
            </a:r>
            <a:r>
              <a:rPr lang="cs-CZ" dirty="0"/>
              <a:t> </a:t>
            </a:r>
            <a:r>
              <a:rPr lang="cs-CZ" dirty="0" err="1"/>
              <a:t>Nguyen</a:t>
            </a:r>
            <a:r>
              <a:rPr lang="cs-CZ" dirty="0"/>
              <a:t> </a:t>
            </a:r>
          </a:p>
          <a:p>
            <a:r>
              <a:rPr lang="cs-CZ" dirty="0">
                <a:hlinkClick r:id="rId5"/>
              </a:rPr>
              <a:t>https://www.youtube.com/watch?v=0zB2dF8oCmA</a:t>
            </a:r>
            <a:r>
              <a:rPr lang="cs-CZ" dirty="0"/>
              <a:t> </a:t>
            </a:r>
          </a:p>
          <a:p>
            <a:r>
              <a:rPr lang="cs-CZ" dirty="0"/>
              <a:t>Lejla </a:t>
            </a:r>
            <a:r>
              <a:rPr lang="cs-CZ" dirty="0" err="1"/>
              <a:t>Abbasová</a:t>
            </a:r>
            <a:r>
              <a:rPr lang="cs-CZ" dirty="0"/>
              <a:t> </a:t>
            </a:r>
          </a:p>
        </p:txBody>
      </p:sp>
    </p:spTree>
    <p:extLst>
      <p:ext uri="{BB962C8B-B14F-4D97-AF65-F5344CB8AC3E}">
        <p14:creationId xmlns:p14="http://schemas.microsoft.com/office/powerpoint/2010/main" val="1992881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6B1C0-06BA-48D1-A81B-552BD2B3153E}"/>
              </a:ext>
            </a:extLst>
          </p:cNvPr>
          <p:cNvSpPr>
            <a:spLocks noGrp="1"/>
          </p:cNvSpPr>
          <p:nvPr>
            <p:ph type="title"/>
          </p:nvPr>
        </p:nvSpPr>
        <p:spPr/>
        <p:txBody>
          <a:bodyPr>
            <a:normAutofit/>
          </a:bodyPr>
          <a:lstStyle/>
          <a:p>
            <a:r>
              <a:rPr lang="cs-CZ" dirty="0">
                <a:latin typeface="Arial" charset="0"/>
              </a:rPr>
              <a:t>Předsudek má mnoho podob</a:t>
            </a:r>
            <a:endParaRPr lang="cs-CZ" dirty="0"/>
          </a:p>
        </p:txBody>
      </p:sp>
      <p:sp>
        <p:nvSpPr>
          <p:cNvPr id="20482" name="Rectangle 10"/>
          <p:cNvSpPr>
            <a:spLocks noGrp="1"/>
          </p:cNvSpPr>
          <p:nvPr>
            <p:ph idx="1"/>
          </p:nvPr>
        </p:nvSpPr>
        <p:spPr/>
        <p:txBody>
          <a:bodyPr>
            <a:normAutofit/>
          </a:bodyPr>
          <a:lstStyle/>
          <a:p>
            <a:pPr>
              <a:lnSpc>
                <a:spcPct val="90000"/>
              </a:lnSpc>
              <a:spcBef>
                <a:spcPts val="300"/>
              </a:spcBef>
              <a:buFont typeface="Arial" charset="0"/>
              <a:buNone/>
            </a:pPr>
            <a:endParaRPr lang="cs-CZ" sz="2400" dirty="0">
              <a:latin typeface="Arial" charset="0"/>
            </a:endParaRPr>
          </a:p>
          <a:p>
            <a:pPr>
              <a:lnSpc>
                <a:spcPct val="90000"/>
              </a:lnSpc>
              <a:spcBef>
                <a:spcPts val="300"/>
              </a:spcBef>
            </a:pPr>
            <a:r>
              <a:rPr lang="cs-CZ" sz="2400" dirty="0">
                <a:latin typeface="Arial" charset="0"/>
              </a:rPr>
              <a:t>uvědomit si „jinakost“ lidí kolem sebe,</a:t>
            </a:r>
          </a:p>
          <a:p>
            <a:pPr>
              <a:lnSpc>
                <a:spcPct val="90000"/>
              </a:lnSpc>
              <a:spcBef>
                <a:spcPts val="300"/>
              </a:spcBef>
            </a:pPr>
            <a:r>
              <a:rPr lang="cs-CZ" sz="2400" dirty="0">
                <a:latin typeface="Arial" charset="0"/>
              </a:rPr>
              <a:t>naučit se s touto jinakostí pracovat – budovat vnitřní porozumění, toleranci a empatii,</a:t>
            </a:r>
          </a:p>
          <a:p>
            <a:pPr>
              <a:lnSpc>
                <a:spcPct val="90000"/>
              </a:lnSpc>
              <a:spcBef>
                <a:spcPts val="300"/>
              </a:spcBef>
            </a:pPr>
            <a:r>
              <a:rPr lang="cs-CZ" sz="2400" dirty="0">
                <a:latin typeface="Arial" charset="0"/>
              </a:rPr>
              <a:t>porozumět pojmům generalizace, stereotyp a předsudek, dokázat tyto pojmy vůči sobě vymezit,</a:t>
            </a:r>
          </a:p>
          <a:p>
            <a:pPr>
              <a:lnSpc>
                <a:spcPct val="90000"/>
              </a:lnSpc>
              <a:spcBef>
                <a:spcPts val="300"/>
              </a:spcBef>
            </a:pPr>
            <a:r>
              <a:rPr lang="cs-CZ" sz="2400" dirty="0">
                <a:latin typeface="Arial" charset="0"/>
              </a:rPr>
              <a:t>uvědomit si stereotypy ve svém vlastním myšlení a jednání,</a:t>
            </a:r>
          </a:p>
          <a:p>
            <a:pPr>
              <a:lnSpc>
                <a:spcPct val="90000"/>
              </a:lnSpc>
              <a:spcBef>
                <a:spcPts val="300"/>
              </a:spcBef>
            </a:pPr>
            <a:r>
              <a:rPr lang="cs-CZ" sz="2400" dirty="0">
                <a:latin typeface="Arial" charset="0"/>
              </a:rPr>
              <a:t>přijmout vlastní „jinakost“ a na prožitku této jinakosti budovat empatii vůči lidem posuzovaným na základě stereotypů.</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00125" y="357188"/>
            <a:ext cx="7286625" cy="523875"/>
          </a:xfrm>
          <a:prstGeom prst="rect">
            <a:avLst/>
          </a:prstGeom>
        </p:spPr>
        <p:txBody>
          <a:bodyPr>
            <a:spAutoFit/>
          </a:bodyPr>
          <a:lstStyle/>
          <a:p>
            <a:pPr algn="ctr">
              <a:defRPr/>
            </a:pPr>
            <a:r>
              <a:rPr lang="cs-CZ" sz="2800" b="1" dirty="0">
                <a:solidFill>
                  <a:prstClr val="black"/>
                </a:solidFill>
                <a:effectLst>
                  <a:outerShdw blurRad="38100" dist="38100" dir="2700000" algn="tl">
                    <a:srgbClr val="C0C0C0"/>
                  </a:outerShdw>
                </a:effectLst>
                <a:ea typeface="+mj-ea"/>
                <a:cs typeface="+mj-cs"/>
              </a:rPr>
              <a:t>Aktivita: Práce s příběhem</a:t>
            </a:r>
            <a:endParaRPr lang="cs-CZ" sz="2800" dirty="0"/>
          </a:p>
        </p:txBody>
      </p:sp>
      <p:pic>
        <p:nvPicPr>
          <p:cNvPr id="21508" name="Picture 2"/>
          <p:cNvPicPr>
            <a:picLocks noChangeAspect="1" noChangeArrowheads="1"/>
          </p:cNvPicPr>
          <p:nvPr/>
        </p:nvPicPr>
        <p:blipFill>
          <a:blip r:embed="rId4" cstate="print">
            <a:lum bright="4000" contrast="12000"/>
          </a:blip>
          <a:srcRect/>
          <a:stretch>
            <a:fillRect/>
          </a:stretch>
        </p:blipFill>
        <p:spPr bwMode="auto">
          <a:xfrm>
            <a:off x="571500" y="1071563"/>
            <a:ext cx="8001000" cy="3744912"/>
          </a:xfrm>
          <a:prstGeom prst="rect">
            <a:avLst/>
          </a:prstGeom>
          <a:noFill/>
          <a:ln w="12700">
            <a:solidFill>
              <a:schemeClr val="tx1"/>
            </a:solidFill>
            <a:miter lim="800000"/>
            <a:headEnd/>
            <a:tailEnd/>
          </a:ln>
        </p:spPr>
      </p:pic>
      <p:pic>
        <p:nvPicPr>
          <p:cNvPr id="5" name="fulgh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596336" y="476672"/>
            <a:ext cx="244475" cy="244475"/>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67C1-34EC-4066-B14B-EA6CB860B7CB}"/>
              </a:ext>
            </a:extLst>
          </p:cNvPr>
          <p:cNvSpPr>
            <a:spLocks noGrp="1"/>
          </p:cNvSpPr>
          <p:nvPr>
            <p:ph type="title"/>
          </p:nvPr>
        </p:nvSpPr>
        <p:spPr/>
        <p:txBody>
          <a:bodyPr/>
          <a:lstStyle/>
          <a:p>
            <a:r>
              <a:rPr lang="cs-CZ" dirty="0"/>
              <a:t>Postoje</a:t>
            </a:r>
          </a:p>
        </p:txBody>
      </p:sp>
      <p:sp>
        <p:nvSpPr>
          <p:cNvPr id="3" name="Zástupný obsah 2">
            <a:extLst>
              <a:ext uri="{FF2B5EF4-FFF2-40B4-BE49-F238E27FC236}">
                <a16:creationId xmlns:a16="http://schemas.microsoft.com/office/drawing/2014/main" id="{8AF9402C-31F9-429E-AE94-83EFA189784E}"/>
              </a:ext>
            </a:extLst>
          </p:cNvPr>
          <p:cNvSpPr>
            <a:spLocks noGrp="1"/>
          </p:cNvSpPr>
          <p:nvPr>
            <p:ph idx="1"/>
          </p:nvPr>
        </p:nvSpPr>
        <p:spPr/>
        <p:txBody>
          <a:bodyPr>
            <a:normAutofit fontScale="85000" lnSpcReduction="20000"/>
          </a:bodyPr>
          <a:lstStyle/>
          <a:p>
            <a:r>
              <a:rPr lang="cs-CZ" dirty="0"/>
              <a:t>jsou dle Hayesové (2003, s. 96) predispozice k příznivé nebo nepříznivé reakci na daný objekt. Postoje se utvářejí v průběhu ontogeneze, respektive socializace jedince, a to jak ve výchovných interakcích, tak ve spontánním sociálním učení. Postoje jsou tedy naučené a současně stabilní a konzistentní. Postoje mají kognitivní, emocionální a behaviorální dimenzi (srov. vymezení interkulturních kompetencí In </a:t>
            </a:r>
            <a:r>
              <a:rPr lang="cs-CZ" dirty="0" err="1"/>
              <a:t>Buryánek</a:t>
            </a:r>
            <a:r>
              <a:rPr lang="cs-CZ" dirty="0"/>
              <a:t>, a kol., 2002) a od názorů se liší tím, že nepředstavují jen domněle pravdivé výroky, ale obsahují hodnotící složku, vyvolávají v nás pocity, které se váží k určité záležitosti.</a:t>
            </a:r>
          </a:p>
          <a:p>
            <a:endParaRPr lang="cs-CZ" dirty="0"/>
          </a:p>
          <a:p>
            <a:endParaRPr lang="cs-CZ" dirty="0"/>
          </a:p>
        </p:txBody>
      </p:sp>
    </p:spTree>
    <p:extLst>
      <p:ext uri="{BB962C8B-B14F-4D97-AF65-F5344CB8AC3E}">
        <p14:creationId xmlns:p14="http://schemas.microsoft.com/office/powerpoint/2010/main" val="1662742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5EBC6-6608-4CCA-8A8E-E0B6185B35F2}"/>
              </a:ext>
            </a:extLst>
          </p:cNvPr>
          <p:cNvSpPr>
            <a:spLocks noGrp="1"/>
          </p:cNvSpPr>
          <p:nvPr>
            <p:ph type="title"/>
          </p:nvPr>
        </p:nvSpPr>
        <p:spPr/>
        <p:txBody>
          <a:bodyPr/>
          <a:lstStyle/>
          <a:p>
            <a:r>
              <a:rPr lang="cs-CZ" dirty="0"/>
              <a:t>Stereotyp</a:t>
            </a:r>
          </a:p>
        </p:txBody>
      </p:sp>
      <p:sp>
        <p:nvSpPr>
          <p:cNvPr id="3" name="Zástupný obsah 2">
            <a:extLst>
              <a:ext uri="{FF2B5EF4-FFF2-40B4-BE49-F238E27FC236}">
                <a16:creationId xmlns:a16="http://schemas.microsoft.com/office/drawing/2014/main" id="{4CB22640-48AA-4A55-BF55-F7E06637E82D}"/>
              </a:ext>
            </a:extLst>
          </p:cNvPr>
          <p:cNvSpPr>
            <a:spLocks noGrp="1"/>
          </p:cNvSpPr>
          <p:nvPr>
            <p:ph idx="1"/>
          </p:nvPr>
        </p:nvSpPr>
        <p:spPr/>
        <p:txBody>
          <a:bodyPr>
            <a:normAutofit fontScale="70000" lnSpcReduction="20000"/>
          </a:bodyPr>
          <a:lstStyle/>
          <a:p>
            <a:r>
              <a:rPr lang="cs-CZ" dirty="0"/>
              <a:t>je jednotvárný, ustálený, navyklý vzorec chování a myšlení. Nejčastějším negativním projevem stereotypu vůči druhým jsou předsudky či přímo diskriminace, tedy odlišné a většinou nespravedlivé chování k druhým kvůli jejich příslušnosti k určité skupině – např. náboženské, národnostní, etnické, sociální aj. Stereotyp může však být i (zdánlivě) pozitivní (např. „lidé s brýlemi jsou inteligentní“). Stereotyp vzniká na základě zjednodušení, přehánění nebo překroucení pravdy, generalizace a představení některých kulturních rysů (atributů) jako „přirozených“ (např. Romové mají to tuláctví v krvi a nikdy nebudou chtít pracovat“). Společenské stereotypy zjednodušují naši orientaci a rozhodování a podporují primitivní rozlišení na „my“ a „oni“. Jsou velmi trvanlivé a člověk je přebírá v dětství či v mládí od svého okolí, a to zejména o takových skupinách, s nimiž nemá osobní zkušenost.</a:t>
            </a:r>
          </a:p>
          <a:p>
            <a:pPr marL="0" indent="0">
              <a:buNone/>
            </a:pPr>
            <a:endParaRPr lang="cs-CZ" dirty="0"/>
          </a:p>
          <a:p>
            <a:endParaRPr lang="cs-CZ" dirty="0"/>
          </a:p>
        </p:txBody>
      </p:sp>
    </p:spTree>
    <p:extLst>
      <p:ext uri="{BB962C8B-B14F-4D97-AF65-F5344CB8AC3E}">
        <p14:creationId xmlns:p14="http://schemas.microsoft.com/office/powerpoint/2010/main" val="1544509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A6B68-242A-4C74-AA74-F44BF431F476}"/>
              </a:ext>
            </a:extLst>
          </p:cNvPr>
          <p:cNvSpPr>
            <a:spLocks noGrp="1"/>
          </p:cNvSpPr>
          <p:nvPr>
            <p:ph type="title"/>
          </p:nvPr>
        </p:nvSpPr>
        <p:spPr/>
        <p:txBody>
          <a:bodyPr/>
          <a:lstStyle/>
          <a:p>
            <a:r>
              <a:rPr lang="cs-CZ" dirty="0"/>
              <a:t>Předsudek</a:t>
            </a:r>
          </a:p>
        </p:txBody>
      </p:sp>
      <p:sp>
        <p:nvSpPr>
          <p:cNvPr id="3" name="Zástupný obsah 2">
            <a:extLst>
              <a:ext uri="{FF2B5EF4-FFF2-40B4-BE49-F238E27FC236}">
                <a16:creationId xmlns:a16="http://schemas.microsoft.com/office/drawing/2014/main" id="{0CBC6B9B-BD63-4217-9ADC-7CE2DF6178C0}"/>
              </a:ext>
            </a:extLst>
          </p:cNvPr>
          <p:cNvSpPr>
            <a:spLocks noGrp="1"/>
          </p:cNvSpPr>
          <p:nvPr>
            <p:ph idx="1"/>
          </p:nvPr>
        </p:nvSpPr>
        <p:spPr/>
        <p:txBody>
          <a:bodyPr>
            <a:normAutofit fontScale="85000" lnSpcReduction="10000"/>
          </a:bodyPr>
          <a:lstStyle/>
          <a:p>
            <a:r>
              <a:rPr lang="cs-CZ" dirty="0"/>
              <a:t>je přisuzování vlastností (většinou negativních) lidem dopředu, aniž bychom je znali. Někdy je definován jako negativní stereotyp. Obsahuje záporné hodnocení nebo rovnou odsouzení. Jedná se o antipatii, která vychází z chybné a strnulé generalizace. Předsudky můžeme pouze pociťovat (tj. smýšlet o ostatních lidech bez ohledu na jejich skutečné vlastnosti), nebo je i vyjadřovat veřejně, slovně. Předsudky bývají namířeny nejčastěji proti určité skupině jako celku, anebo proti jedinci, protože je příslušníkem této skupiny. (srov. Preissová Krejčí, Šotola, 2012, s. 156–157).</a:t>
            </a:r>
          </a:p>
          <a:p>
            <a:endParaRPr lang="cs-CZ" dirty="0"/>
          </a:p>
        </p:txBody>
      </p:sp>
    </p:spTree>
    <p:extLst>
      <p:ext uri="{BB962C8B-B14F-4D97-AF65-F5344CB8AC3E}">
        <p14:creationId xmlns:p14="http://schemas.microsoft.com/office/powerpoint/2010/main" val="3158655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 viz karta předmětu, ve zkratce:</a:t>
            </a:r>
          </a:p>
        </p:txBody>
      </p:sp>
      <p:sp>
        <p:nvSpPr>
          <p:cNvPr id="3" name="Zástupný symbol pro obsah 2"/>
          <p:cNvSpPr>
            <a:spLocks noGrp="1"/>
          </p:cNvSpPr>
          <p:nvPr>
            <p:ph idx="1"/>
          </p:nvPr>
        </p:nvSpPr>
        <p:spPr/>
        <p:txBody>
          <a:bodyPr>
            <a:normAutofit fontScale="85000" lnSpcReduction="20000"/>
          </a:bodyPr>
          <a:lstStyle/>
          <a:p>
            <a:r>
              <a:rPr lang="cs-CZ" i="1" dirty="0"/>
              <a:t>Reflexe realizace MKV na českých školách. </a:t>
            </a:r>
          </a:p>
          <a:p>
            <a:r>
              <a:rPr lang="cs-CZ" i="1" dirty="0"/>
              <a:t>Vycházíme z analýzy zjišťující přístupy pedagogů k realizaci multikulturní výchovy pedagogy základních a středních škol v České republice. </a:t>
            </a:r>
          </a:p>
          <a:p>
            <a:r>
              <a:rPr lang="cs-CZ" i="1" dirty="0"/>
              <a:t>Popíšeme redukcionistické chápání multikulturní výchovy vztahující se výhradně k etnickým a kulturním odlišnostem. </a:t>
            </a:r>
          </a:p>
          <a:p>
            <a:r>
              <a:rPr lang="cs-CZ" i="1" dirty="0"/>
              <a:t>Popíšeme </a:t>
            </a:r>
            <a:r>
              <a:rPr lang="cs-CZ" i="1" dirty="0" err="1"/>
              <a:t>transkulturní</a:t>
            </a:r>
            <a:r>
              <a:rPr lang="cs-CZ" i="1" dirty="0"/>
              <a:t> přístup k MKV.</a:t>
            </a:r>
          </a:p>
          <a:p>
            <a:r>
              <a:rPr lang="cs-CZ" i="1" dirty="0"/>
              <a:t>Ukážeme příklady dobré praxe.</a:t>
            </a:r>
          </a:p>
          <a:p>
            <a:r>
              <a:rPr lang="cs-CZ" i="1" dirty="0"/>
              <a:t>Seznámíme se s nejnovější literaturou vztahující se k dané problematice.</a:t>
            </a:r>
          </a:p>
          <a:p>
            <a:pPr>
              <a:buNone/>
            </a:pPr>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E0AFB-9E1F-49F0-B854-B0DBA7218012}"/>
              </a:ext>
            </a:extLst>
          </p:cNvPr>
          <p:cNvSpPr>
            <a:spLocks noGrp="1"/>
          </p:cNvSpPr>
          <p:nvPr>
            <p:ph type="title"/>
          </p:nvPr>
        </p:nvSpPr>
        <p:spPr/>
        <p:txBody>
          <a:bodyPr/>
          <a:lstStyle/>
          <a:p>
            <a:r>
              <a:rPr lang="cs-CZ" b="1" dirty="0"/>
              <a:t>Multikulturní výchova</a:t>
            </a:r>
            <a:endParaRPr lang="cs-CZ" dirty="0"/>
          </a:p>
        </p:txBody>
      </p:sp>
      <p:sp>
        <p:nvSpPr>
          <p:cNvPr id="3" name="Zástupný obsah 2">
            <a:extLst>
              <a:ext uri="{FF2B5EF4-FFF2-40B4-BE49-F238E27FC236}">
                <a16:creationId xmlns:a16="http://schemas.microsoft.com/office/drawing/2014/main" id="{B27DB55F-08D4-4DE2-8ABA-685734FD1AB4}"/>
              </a:ext>
            </a:extLst>
          </p:cNvPr>
          <p:cNvSpPr>
            <a:spLocks noGrp="1"/>
          </p:cNvSpPr>
          <p:nvPr>
            <p:ph idx="1"/>
          </p:nvPr>
        </p:nvSpPr>
        <p:spPr>
          <a:xfrm>
            <a:off x="457200" y="1600206"/>
            <a:ext cx="8229600" cy="5257794"/>
          </a:xfrm>
        </p:spPr>
        <p:txBody>
          <a:bodyPr>
            <a:normAutofit fontScale="77500" lnSpcReduction="20000"/>
          </a:bodyPr>
          <a:lstStyle/>
          <a:p>
            <a:r>
              <a:rPr lang="cs-CZ" b="1" dirty="0"/>
              <a:t>Multikulturní výchova </a:t>
            </a:r>
            <a:r>
              <a:rPr lang="cs-CZ" dirty="0"/>
              <a:t>se zaměřuje zejména na poznání a pochopení kulturních diferencí mezi lidmi nejrůznějšího původu, mezilidské vztahy, interkulturní komunikaci a přizpůsobení životu v multikulturní společnosti. </a:t>
            </a:r>
          </a:p>
          <a:p>
            <a:r>
              <a:rPr lang="cs-CZ" b="1" dirty="0"/>
              <a:t>Cílem multikulturní výchovy</a:t>
            </a:r>
            <a:r>
              <a:rPr lang="cs-CZ" dirty="0"/>
              <a:t> je dle RVP pro gymnázia (kol. autorů, 2007, s. 73) především rozvíjet porozumění žáků sobě samým a hodnotám své kultury, podpořit jejich integraci v širším multikulturním prostředí při zachování vlastní kulturní identity. Aby byla multikulturní výchova úspěšná a efektivní, musí prolínat celým výchovným a vzdělávacím prostředím školy, týkat se také mezilidských vztahů ve škole, mezi učiteli a žáky, mezi žáky navzájem, mezi učiteli a rodinou. Důležité je klima třídy na pozadí širšího školního a společenského prostředí a v neposlední řadě také osobnost učitele a jeho kompetentnost.</a:t>
            </a:r>
          </a:p>
          <a:p>
            <a:pPr marL="0" indent="0">
              <a:buNone/>
            </a:pPr>
            <a:endParaRPr lang="cs-CZ" dirty="0"/>
          </a:p>
        </p:txBody>
      </p:sp>
    </p:spTree>
    <p:extLst>
      <p:ext uri="{BB962C8B-B14F-4D97-AF65-F5344CB8AC3E}">
        <p14:creationId xmlns:p14="http://schemas.microsoft.com/office/powerpoint/2010/main" val="744647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Je naše škola zdrojem xenofobie a rasismu?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786210"/>
          </a:xfrm>
        </p:spPr>
        <p:txBody>
          <a:bodyPr>
            <a:noAutofit/>
          </a:bodyPr>
          <a:lstStyle/>
          <a:p>
            <a:pPr marL="342900" indent="-342900" algn="r" fontAlgn="auto">
              <a:spcAft>
                <a:spcPts val="0"/>
              </a:spcAft>
              <a:defRPr/>
            </a:pPr>
            <a:r>
              <a:rPr lang="cs-CZ" sz="3600" b="1" cap="all" dirty="0"/>
              <a:t>Výzkum hodnot a postojů žáků a učitelů se zaměřením na jinakost v české společnosti</a:t>
            </a:r>
          </a:p>
        </p:txBody>
      </p:sp>
      <p:sp>
        <p:nvSpPr>
          <p:cNvPr id="3" name="Zástupný symbol pro obsah 2"/>
          <p:cNvSpPr>
            <a:spLocks noGrp="1"/>
          </p:cNvSpPr>
          <p:nvPr>
            <p:ph idx="1"/>
          </p:nvPr>
        </p:nvSpPr>
        <p:spPr>
          <a:xfrm>
            <a:off x="514350" y="2193925"/>
            <a:ext cx="8115300" cy="4527550"/>
          </a:xfrm>
        </p:spPr>
        <p:txBody>
          <a:bodyPr rtlCol="0">
            <a:normAutofit fontScale="85000" lnSpcReduction="10000"/>
          </a:bodyPr>
          <a:lstStyle/>
          <a:p>
            <a:pPr fontAlgn="auto">
              <a:spcAft>
                <a:spcPts val="0"/>
              </a:spcAft>
              <a:buFont typeface="Arial" panose="020B0604020202020204" pitchFamily="34" charset="0"/>
              <a:buChar char="•"/>
              <a:defRPr/>
            </a:pPr>
            <a:r>
              <a:rPr lang="cs-CZ" dirty="0"/>
              <a:t>2011-2012 jsme se věnovali poprvé výzkumu hodnot a postojů žáků, cílovou skupinou byli žáci gymnázií na Moravě, ve vztahu ke kulturní či etnické jinakosti.</a:t>
            </a:r>
          </a:p>
          <a:p>
            <a:pPr fontAlgn="auto">
              <a:spcAft>
                <a:spcPts val="0"/>
              </a:spcAft>
              <a:buFont typeface="Arial" panose="020B0604020202020204" pitchFamily="34" charset="0"/>
              <a:buChar char="•"/>
              <a:defRPr/>
            </a:pPr>
            <a:r>
              <a:rPr lang="cs-CZ" dirty="0"/>
              <a:t>2014-2015 jsme díky  projektu SGS_2014_099 „Multikulturalismus v pedagogické praxi“, zkoumali postoje a hodnoty žáků a žákyň různorodých středních i základních škol se zaměřením na jejich vnímání příslušníků odlišné kultury či etnicity.</a:t>
            </a:r>
          </a:p>
          <a:p>
            <a:pPr fontAlgn="auto">
              <a:spcAft>
                <a:spcPts val="0"/>
              </a:spcAft>
              <a:buFont typeface="Arial" panose="020B0604020202020204" pitchFamily="34" charset="0"/>
              <a:buChar char="•"/>
              <a:defRPr/>
            </a:pPr>
            <a:r>
              <a:rPr lang="cs-CZ" dirty="0"/>
              <a:t>2014-2015 jsme metodou kvalitativního i kvantitativního výzkumu zkoumali postoje a hodnoty pedagogů ve vztahu ke kulturní či etnické jinakosti.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548686"/>
            <a:ext cx="8330158" cy="1437829"/>
          </a:xfrm>
        </p:spPr>
        <p:txBody>
          <a:bodyPr>
            <a:noAutofit/>
          </a:bodyPr>
          <a:lstStyle/>
          <a:p>
            <a:pPr marL="342900" indent="-342900" algn="r">
              <a:defRPr/>
            </a:pPr>
            <a:r>
              <a:rPr lang="cs-CZ" sz="3600" b="1" cap="all" dirty="0"/>
              <a:t>Postoje učitelů k příslušníkům vybraných minorit</a:t>
            </a:r>
          </a:p>
        </p:txBody>
      </p:sp>
      <p:pic>
        <p:nvPicPr>
          <p:cNvPr id="11267" name="Graf 1"/>
          <p:cNvPicPr>
            <a:picLocks noChangeArrowheads="1"/>
          </p:cNvPicPr>
          <p:nvPr/>
        </p:nvPicPr>
        <p:blipFill>
          <a:blip r:embed="rId2" cstate="print"/>
          <a:srcRect b="-18"/>
          <a:stretch>
            <a:fillRect/>
          </a:stretch>
        </p:blipFill>
        <p:spPr bwMode="auto">
          <a:xfrm>
            <a:off x="3" y="2060854"/>
            <a:ext cx="9066610" cy="479715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b="1" dirty="0"/>
              <a:t>Výsledky výzkumných šetření</a:t>
            </a:r>
            <a:endParaRPr lang="cs-CZ" dirty="0"/>
          </a:p>
        </p:txBody>
      </p:sp>
      <p:sp>
        <p:nvSpPr>
          <p:cNvPr id="3" name="Zástupný symbol pro obsah 2"/>
          <p:cNvSpPr>
            <a:spLocks noGrp="1"/>
          </p:cNvSpPr>
          <p:nvPr>
            <p:ph idx="1"/>
          </p:nvPr>
        </p:nvSpPr>
        <p:spPr/>
        <p:txBody>
          <a:bodyPr rtlCol="0">
            <a:normAutofit fontScale="70000" lnSpcReduction="20000"/>
          </a:bodyPr>
          <a:lstStyle/>
          <a:p>
            <a:pPr fontAlgn="auto">
              <a:spcAft>
                <a:spcPts val="0"/>
              </a:spcAft>
              <a:buFont typeface="Arial" panose="020B0604020202020204" pitchFamily="34" charset="0"/>
              <a:buChar char="•"/>
              <a:defRPr/>
            </a:pPr>
            <a:r>
              <a:rPr lang="cs-CZ" dirty="0"/>
              <a:t>Pedagogové multikulturní výchovu chápou především jako výchovu k toleranci jiných etnik, národností a kultur. </a:t>
            </a:r>
          </a:p>
          <a:p>
            <a:pPr fontAlgn="auto">
              <a:spcAft>
                <a:spcPts val="0"/>
              </a:spcAft>
              <a:buFont typeface="Arial" panose="020B0604020202020204" pitchFamily="34" charset="0"/>
              <a:buChar char="•"/>
              <a:defRPr/>
            </a:pPr>
            <a:r>
              <a:rPr lang="cs-CZ" dirty="0"/>
              <a:t>Za nejdůležitější znak jinakosti pedagogové považují fyzickou odlišnost etnik. Tedy nejvíce vyzdvihovanými skupinami, které, dle názorů pedagogů, je potřeba se učit tolerovat jsou Romové či Vietnamci.</a:t>
            </a:r>
          </a:p>
          <a:p>
            <a:pPr fontAlgn="auto">
              <a:spcAft>
                <a:spcPts val="0"/>
              </a:spcAft>
              <a:buFont typeface="Arial" panose="020B0604020202020204" pitchFamily="34" charset="0"/>
              <a:buChar char="•"/>
              <a:defRPr/>
            </a:pPr>
            <a:r>
              <a:rPr lang="cs-CZ" dirty="0"/>
              <a:t>Téma MKV je pedagogy úzce spjato s tématikou začleňování romských žáků do škol, a také obecně Romů do společnosti. </a:t>
            </a:r>
          </a:p>
          <a:p>
            <a:pPr fontAlgn="auto">
              <a:spcAft>
                <a:spcPts val="0"/>
              </a:spcAft>
              <a:buFont typeface="Arial" panose="020B0604020202020204" pitchFamily="34" charset="0"/>
              <a:buChar char="•"/>
              <a:defRPr/>
            </a:pPr>
            <a:r>
              <a:rPr lang="cs-CZ" dirty="0"/>
              <a:t>V odpovědích na otázku týkající se postoje Čechů k odlišným etnikům se objevilo především </a:t>
            </a:r>
          </a:p>
          <a:p>
            <a:pPr marL="0" indent="0" algn="ctr" fontAlgn="auto">
              <a:spcAft>
                <a:spcPts val="0"/>
              </a:spcAft>
              <a:buFont typeface="Arial" panose="020B0604020202020204" pitchFamily="34" charset="0"/>
              <a:buNone/>
              <a:defRPr/>
            </a:pPr>
            <a:r>
              <a:rPr lang="cs-CZ" b="1" dirty="0"/>
              <a:t>téma přizpůsobivosti. </a:t>
            </a:r>
          </a:p>
          <a:p>
            <a:pPr marL="0" indent="0" fontAlgn="auto">
              <a:spcAft>
                <a:spcPts val="0"/>
              </a:spcAft>
              <a:buFont typeface="Arial" panose="020B0604020202020204" pitchFamily="34" charset="0"/>
              <a:buNone/>
              <a:defRPr/>
            </a:pPr>
            <a:r>
              <a:rPr lang="cs-CZ" dirty="0"/>
              <a:t>	36,4 %  respondentů se domnívalo, že kvalita života příslušníků odlišných etnik u nás záleží na tom, zda se dokáží přizpůsobit, a to nejen v některých aspektech, </a:t>
            </a:r>
          </a:p>
          <a:p>
            <a:pPr marL="0" indent="0" algn="ctr" fontAlgn="auto">
              <a:spcAft>
                <a:spcPts val="0"/>
              </a:spcAft>
              <a:buFont typeface="Arial" panose="020B0604020202020204" pitchFamily="34" charset="0"/>
              <a:buNone/>
              <a:defRPr/>
            </a:pPr>
            <a:r>
              <a:rPr lang="cs-CZ" b="1" dirty="0"/>
              <a:t>ale ve všem.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b="1" dirty="0"/>
              <a:t>Diskuse a závěry</a:t>
            </a:r>
            <a:endParaRPr lang="cs-CZ" dirty="0"/>
          </a:p>
        </p:txBody>
      </p:sp>
      <p:sp>
        <p:nvSpPr>
          <p:cNvPr id="12291" name="Zástupný symbol pro obsah 2"/>
          <p:cNvSpPr>
            <a:spLocks noGrp="1"/>
          </p:cNvSpPr>
          <p:nvPr>
            <p:ph idx="1"/>
          </p:nvPr>
        </p:nvSpPr>
        <p:spPr/>
        <p:txBody>
          <a:bodyPr>
            <a:normAutofit fontScale="85000" lnSpcReduction="10000"/>
          </a:bodyPr>
          <a:lstStyle/>
          <a:p>
            <a:pPr marL="0" indent="0">
              <a:buFont typeface="Arial" charset="0"/>
              <a:buNone/>
            </a:pPr>
            <a:r>
              <a:rPr lang="cs-CZ"/>
              <a:t>Podle většiny pedagogů by se měla multikulturní výchova zaměřit na </a:t>
            </a:r>
          </a:p>
          <a:p>
            <a:pPr marL="0" indent="0" algn="ctr">
              <a:buFont typeface="Arial" charset="0"/>
              <a:buNone/>
            </a:pPr>
            <a:r>
              <a:rPr lang="cs-CZ" b="1"/>
              <a:t>podporu tolerance </a:t>
            </a:r>
          </a:p>
          <a:p>
            <a:pPr marL="0" indent="0">
              <a:buFont typeface="Arial" charset="0"/>
              <a:buNone/>
            </a:pPr>
            <a:r>
              <a:rPr lang="cs-CZ"/>
              <a:t>odlišných názorů, chování a vzhledu u žáků a žákyň, </a:t>
            </a:r>
          </a:p>
          <a:p>
            <a:pPr marL="0" indent="0" algn="ctr">
              <a:buFont typeface="Arial" charset="0"/>
              <a:buNone/>
            </a:pPr>
            <a:r>
              <a:rPr lang="cs-CZ" b="1"/>
              <a:t>osvětu </a:t>
            </a:r>
          </a:p>
          <a:p>
            <a:pPr marL="0" indent="0">
              <a:buFont typeface="Arial" charset="0"/>
              <a:buNone/>
            </a:pPr>
            <a:r>
              <a:rPr lang="cs-CZ"/>
              <a:t>týkající se rasismu, </a:t>
            </a:r>
          </a:p>
          <a:p>
            <a:pPr marL="0" indent="0" algn="ctr">
              <a:buFont typeface="Arial" charset="0"/>
              <a:buNone/>
            </a:pPr>
            <a:r>
              <a:rPr lang="cs-CZ" b="1"/>
              <a:t>seznámení se s riziky prvního dojmu a stereotypizace</a:t>
            </a:r>
          </a:p>
          <a:p>
            <a:pPr marL="0" indent="0" algn="ctr">
              <a:buFont typeface="Arial" charset="0"/>
              <a:buNone/>
            </a:pPr>
            <a:r>
              <a:rPr lang="cs-CZ"/>
              <a:t>či s </a:t>
            </a:r>
            <a:r>
              <a:rPr lang="cs-CZ" b="1"/>
              <a:t>problematikou lidských práv a diskriminace. </a:t>
            </a:r>
          </a:p>
          <a:p>
            <a:pPr marL="0" indent="0">
              <a:buFont typeface="Arial" charset="0"/>
              <a:buNone/>
            </a:pPr>
            <a:r>
              <a:rPr lang="cs-CZ"/>
              <a:t>Za méně důležité považovali potlačování stereotypního vnímání muslimů a homofobie.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404664"/>
            <a:ext cx="6457950" cy="1293812"/>
          </a:xfrm>
        </p:spPr>
        <p:txBody>
          <a:bodyPr/>
          <a:lstStyle/>
          <a:p>
            <a:pPr fontAlgn="auto">
              <a:spcAft>
                <a:spcPts val="0"/>
              </a:spcAft>
              <a:defRPr/>
            </a:pPr>
            <a:r>
              <a:rPr lang="cs-CZ" b="1" dirty="0"/>
              <a:t>Diskuse a závěry</a:t>
            </a:r>
            <a:endParaRPr lang="cs-CZ" dirty="0"/>
          </a:p>
        </p:txBody>
      </p:sp>
      <p:sp>
        <p:nvSpPr>
          <p:cNvPr id="3" name="Zástupný symbol pro obsah 2"/>
          <p:cNvSpPr>
            <a:spLocks noGrp="1"/>
          </p:cNvSpPr>
          <p:nvPr>
            <p:ph idx="1"/>
          </p:nvPr>
        </p:nvSpPr>
        <p:spPr>
          <a:xfrm>
            <a:off x="611560" y="1628800"/>
            <a:ext cx="8115300" cy="5229200"/>
          </a:xfrm>
        </p:spPr>
        <p:txBody>
          <a:bodyPr rtlCol="0">
            <a:normAutofit fontScale="85000" lnSpcReduction="10000"/>
          </a:bodyPr>
          <a:lstStyle/>
          <a:p>
            <a:pPr fontAlgn="auto">
              <a:spcAft>
                <a:spcPts val="0"/>
              </a:spcAft>
              <a:buFont typeface="Arial" panose="020B0604020202020204" pitchFamily="34" charset="0"/>
              <a:buChar char="•"/>
              <a:defRPr/>
            </a:pPr>
            <a:r>
              <a:rPr lang="cs-CZ" dirty="0"/>
              <a:t>Hodnoty a postoje adolescentů se zaměřením na jejich vnímání příslušníků odlišné kultury či etnicity se veskrze neliší od hodnot a postojů jejich učitelů. </a:t>
            </a:r>
          </a:p>
          <a:p>
            <a:pPr fontAlgn="auto">
              <a:spcAft>
                <a:spcPts val="0"/>
              </a:spcAft>
              <a:buFont typeface="Arial" panose="020B0604020202020204" pitchFamily="34" charset="0"/>
              <a:buChar char="•"/>
              <a:defRPr/>
            </a:pPr>
            <a:r>
              <a:rPr lang="cs-CZ" dirty="0"/>
              <a:t>Postoje k multikulturalismu jsou u obou skupin ambivalentní.</a:t>
            </a:r>
          </a:p>
          <a:p>
            <a:pPr marL="0" indent="0" algn="ctr" fontAlgn="auto">
              <a:spcAft>
                <a:spcPts val="0"/>
              </a:spcAft>
              <a:buFont typeface="Arial" panose="020B0604020202020204" pitchFamily="34" charset="0"/>
              <a:buNone/>
              <a:defRPr/>
            </a:pPr>
            <a:r>
              <a:rPr lang="cs-CZ" b="1" dirty="0"/>
              <a:t>Přizpůsobení? </a:t>
            </a:r>
          </a:p>
          <a:p>
            <a:pPr marL="342900" lvl="1" indent="-342900">
              <a:buFont typeface="Arial" panose="020B0604020202020204" pitchFamily="34" charset="0"/>
              <a:buChar char="•"/>
              <a:defRPr/>
            </a:pPr>
            <a:r>
              <a:rPr lang="cs-CZ" sz="3200" dirty="0"/>
              <a:t>Zjistili jsme, že Romové jsou našimi respondenty vnímáni převážně negativně a to bez ohledu na formálně vyšší vzdělání respondentů i jejich rodičů v rámci majoritní české populace. Na tomto faktu nemění valně nic ani lokace školy navštěvované respondenty, ani velikost obce, v níž žijí.</a:t>
            </a:r>
          </a:p>
          <a:p>
            <a:pPr fontAlgn="auto">
              <a:spcAft>
                <a:spcPts val="0"/>
              </a:spcAft>
              <a:buNone/>
              <a:defRPr/>
            </a:pPr>
            <a:endParaRPr lang="cs-CZ" dirty="0"/>
          </a:p>
          <a:p>
            <a:pPr fontAlgn="auto">
              <a:spcAft>
                <a:spcPts val="0"/>
              </a:spcAft>
              <a:buFont typeface="Arial" panose="020B0604020202020204" pitchFamily="34" charset="0"/>
              <a:buChar char="•"/>
              <a:defRPr/>
            </a:pPr>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b="1" dirty="0"/>
              <a:t>Diskuse a závěry</a:t>
            </a:r>
            <a:endParaRPr lang="cs-CZ" dirty="0"/>
          </a:p>
        </p:txBody>
      </p:sp>
      <p:sp>
        <p:nvSpPr>
          <p:cNvPr id="3" name="Zástupný symbol pro obsah 2"/>
          <p:cNvSpPr>
            <a:spLocks noGrp="1"/>
          </p:cNvSpPr>
          <p:nvPr>
            <p:ph idx="1"/>
          </p:nvPr>
        </p:nvSpPr>
        <p:spPr>
          <a:xfrm>
            <a:off x="514350" y="2193926"/>
            <a:ext cx="8115300" cy="4289425"/>
          </a:xfrm>
        </p:spPr>
        <p:txBody>
          <a:bodyPr rtlCol="0">
            <a:normAutofit lnSpcReduction="10000"/>
          </a:bodyPr>
          <a:lstStyle/>
          <a:p>
            <a:pPr fontAlgn="auto">
              <a:spcAft>
                <a:spcPts val="0"/>
              </a:spcAft>
              <a:buFont typeface="Arial" panose="020B0604020202020204" pitchFamily="34" charset="0"/>
              <a:buChar char="•"/>
              <a:defRPr/>
            </a:pPr>
            <a:r>
              <a:rPr lang="cs-CZ" sz="2400" dirty="0"/>
              <a:t>Právě z pozice nepochopení a neochoty snažit se pochopit pramení ambivalentní postoj našich respondentů vůči příslušníkům minoritních skupin. Z našeho výzkumného šetření tedy vyplynulo, že jak učitelé tak žáci a žákyně </a:t>
            </a:r>
            <a:r>
              <a:rPr lang="cs-CZ" sz="3200" b="1" dirty="0"/>
              <a:t>do jisté míry inklinují </a:t>
            </a:r>
            <a:r>
              <a:rPr lang="cs-CZ" sz="3200" b="1"/>
              <a:t>ke xenofobii </a:t>
            </a:r>
            <a:r>
              <a:rPr lang="cs-CZ" sz="3200" b="1" dirty="0"/>
              <a:t>a rasismu</a:t>
            </a:r>
            <a:r>
              <a:rPr lang="cs-CZ" sz="2400" dirty="0"/>
              <a:t>, který se projevuje především ve sdílení negativních postojů vůči romské menšině a vůči muslimům, ale také v převažující míře ve sdílení „neutrálních“ postojů vůči příslušníkům všech minoritních skupin. </a:t>
            </a:r>
          </a:p>
          <a:p>
            <a:pPr marL="0" indent="0" algn="ctr" fontAlgn="auto">
              <a:spcAft>
                <a:spcPts val="0"/>
              </a:spcAft>
              <a:buFont typeface="Arial" panose="020B0604020202020204" pitchFamily="34" charset="0"/>
              <a:buNone/>
              <a:defRPr/>
            </a:pPr>
            <a:r>
              <a:rPr lang="cs-CZ" sz="2400" b="1" dirty="0"/>
              <a:t>Čili v neochotě hledat s nimi společnou cestu, snažit se rozumět a porozumět.</a:t>
            </a:r>
          </a:p>
          <a:p>
            <a:pPr fontAlgn="auto">
              <a:spcAft>
                <a:spcPts val="0"/>
              </a:spcAft>
              <a:buFont typeface="Arial" panose="020B0604020202020204" pitchFamily="34" charset="0"/>
              <a:buChar char="•"/>
              <a:defRPr/>
            </a:pPr>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eaLnBrk="1" fontAlgn="auto" hangingPunct="1">
              <a:spcAft>
                <a:spcPts val="0"/>
              </a:spcAft>
              <a:defRPr/>
            </a:pPr>
            <a:r>
              <a:rPr lang="cs-CZ" i="1" dirty="0">
                <a:solidFill>
                  <a:schemeClr val="tx2">
                    <a:satMod val="130000"/>
                  </a:schemeClr>
                </a:solidFill>
              </a:rPr>
              <a:t>Jaké by multikulturní vzdělávání mělo být?</a:t>
            </a:r>
          </a:p>
        </p:txBody>
      </p:sp>
      <p:sp>
        <p:nvSpPr>
          <p:cNvPr id="11267" name="Zástupný symbol pro obsah 2"/>
          <p:cNvSpPr>
            <a:spLocks noGrp="1"/>
          </p:cNvSpPr>
          <p:nvPr>
            <p:ph idx="1"/>
          </p:nvPr>
        </p:nvSpPr>
        <p:spPr/>
        <p:txBody>
          <a:bodyPr>
            <a:normAutofit lnSpcReduction="10000"/>
          </a:bodyPr>
          <a:lstStyle/>
          <a:p>
            <a:pPr eaLnBrk="1" hangingPunct="1"/>
            <a:r>
              <a:rPr lang="cs-CZ" altLang="cs-CZ" dirty="0"/>
              <a:t>Vycházet z pojetí multikulturalismu jako ideje založené na tom, že různé skupiny spolu mohou nekonfliktně a rovnoprávně koexistovat v rámci jedné společnosti.</a:t>
            </a:r>
          </a:p>
          <a:p>
            <a:pPr eaLnBrk="1" hangingPunct="1"/>
            <a:r>
              <a:rPr lang="cs-CZ" altLang="cs-CZ" dirty="0"/>
              <a:t>Usilovat o rozvoj empatického a tolerantního myšlení.</a:t>
            </a:r>
          </a:p>
          <a:p>
            <a:pPr eaLnBrk="1" hangingPunct="1"/>
            <a:r>
              <a:rPr lang="cs-CZ" altLang="cs-CZ" dirty="0"/>
              <a:t>Předcházet xenofobnímu způsobu uvažování a podporovat chápání každého člověka jako jedinečné bytosti.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Rectangle 9"/>
          <p:cNvSpPr>
            <a:spLocks noGrp="1"/>
          </p:cNvSpPr>
          <p:nvPr>
            <p:ph type="title"/>
          </p:nvPr>
        </p:nvSpPr>
        <p:spPr>
          <a:xfrm>
            <a:off x="457200" y="731830"/>
            <a:ext cx="8435280" cy="685807"/>
          </a:xfrm>
        </p:spPr>
        <p:txBody>
          <a:bodyPr anchor="ctr">
            <a:normAutofit fontScale="90000"/>
          </a:bodyPr>
          <a:lstStyle/>
          <a:p>
            <a:pPr>
              <a:defRPr/>
            </a:pPr>
            <a:r>
              <a:rPr lang="cs-CZ" b="1" dirty="0">
                <a:effectLst>
                  <a:outerShdw blurRad="38100" dist="38100" dir="2700000" algn="tl">
                    <a:srgbClr val="C0C0C0"/>
                  </a:outerShdw>
                </a:effectLst>
              </a:rPr>
              <a:t>Dlouhá cesta k novému domovu</a:t>
            </a:r>
            <a:br>
              <a:rPr lang="cs-CZ" b="1" dirty="0">
                <a:effectLst>
                  <a:outerShdw blurRad="38100" dist="38100" dir="2700000" algn="tl">
                    <a:srgbClr val="C0C0C0"/>
                  </a:outerShdw>
                </a:effectLst>
              </a:rPr>
            </a:br>
            <a:r>
              <a:rPr lang="cs-CZ" b="1" dirty="0">
                <a:effectLst>
                  <a:outerShdw blurRad="38100" dist="38100" dir="2700000" algn="tl">
                    <a:srgbClr val="C0C0C0"/>
                  </a:outerShdw>
                </a:effectLst>
              </a:rPr>
              <a:t>					</a:t>
            </a:r>
            <a:r>
              <a:rPr lang="cs-CZ" b="1" dirty="0"/>
              <a:t>Jak to změnit? </a:t>
            </a:r>
            <a:br>
              <a:rPr lang="cs-CZ" b="1" dirty="0"/>
            </a:br>
            <a:endParaRPr lang="cs-CZ" b="1" dirty="0">
              <a:effectLst>
                <a:outerShdw blurRad="38100" dist="38100" dir="2700000" algn="tl">
                  <a:srgbClr val="C0C0C0"/>
                </a:outerShdw>
              </a:effectLst>
            </a:endParaRPr>
          </a:p>
        </p:txBody>
      </p:sp>
      <p:sp>
        <p:nvSpPr>
          <p:cNvPr id="27651" name="Rectangle 10"/>
          <p:cNvSpPr>
            <a:spLocks noGrp="1"/>
          </p:cNvSpPr>
          <p:nvPr>
            <p:ph sz="half" idx="1"/>
          </p:nvPr>
        </p:nvSpPr>
        <p:spPr>
          <a:xfrm>
            <a:off x="457200" y="1600206"/>
            <a:ext cx="4038600" cy="4525963"/>
          </a:xfrm>
        </p:spPr>
        <p:txBody>
          <a:bodyPr>
            <a:normAutofit fontScale="70000" lnSpcReduction="20000"/>
          </a:bodyPr>
          <a:lstStyle/>
          <a:p>
            <a:pPr>
              <a:lnSpc>
                <a:spcPct val="90000"/>
              </a:lnSpc>
            </a:pPr>
            <a:r>
              <a:rPr lang="cs-CZ" sz="2900" dirty="0"/>
              <a:t>U obyvatel ČR přetrvává zkreslený a stereotypní pohled na cizince. Cizinci, kteří k nám přicházejí z různých zemí, jsou vnímáni rozdílně. Převážně negativně jsou vnímáni cizinci z tzv. východních zemí (např. Rusko, Ukrajina, Mongolsko, Vietnam, arabské země), naproti tomu lidé ze členských států EU, USA nebo Velké Británie jsou často vnímáni jako sympatičtí, žádoucí návštěvníci. Stejná nálepka pro celý národ či etnikum může vyvolat nedůvěru, strach, xenofobii. V některých případech tyto projevy mohou dokonce přerůst až v otevřené rasistické projevy vůči příslušníkům jiných národností. </a:t>
            </a:r>
          </a:p>
          <a:p>
            <a:pPr>
              <a:lnSpc>
                <a:spcPct val="90000"/>
              </a:lnSpc>
            </a:pPr>
            <a:endParaRPr lang="cs-CZ" sz="1100" dirty="0"/>
          </a:p>
        </p:txBody>
      </p:sp>
      <p:sp>
        <p:nvSpPr>
          <p:cNvPr id="136" name="Content Placeholder 3">
            <a:extLst>
              <a:ext uri="{FF2B5EF4-FFF2-40B4-BE49-F238E27FC236}">
                <a16:creationId xmlns:a16="http://schemas.microsoft.com/office/drawing/2014/main" id="{5FA4C022-33CD-4EC6-BC63-293E0762A058}"/>
              </a:ext>
            </a:extLst>
          </p:cNvPr>
          <p:cNvSpPr>
            <a:spLocks noGrp="1"/>
          </p:cNvSpPr>
          <p:nvPr>
            <p:ph sz="half" idx="2"/>
          </p:nvPr>
        </p:nvSpPr>
        <p:spPr>
          <a:xfrm>
            <a:off x="4648200" y="1600206"/>
            <a:ext cx="4495800" cy="5257794"/>
          </a:xfrm>
        </p:spPr>
        <p:txBody>
          <a:bodyPr>
            <a:normAutofit fontScale="70000" lnSpcReduction="20000"/>
          </a:bodyPr>
          <a:lstStyle/>
          <a:p>
            <a:pPr>
              <a:lnSpc>
                <a:spcPct val="90000"/>
              </a:lnSpc>
              <a:spcBef>
                <a:spcPts val="300"/>
              </a:spcBef>
            </a:pPr>
            <a:r>
              <a:rPr lang="cs-CZ" dirty="0"/>
              <a:t>seznámit žáky / studenty s procesem migrace, uvědomit si složitost tohoto procesu, který v sobě zahrnuje četné překážky, odpírání a značnou odvahu jedince čelit neznámému a jít dál,</a:t>
            </a:r>
          </a:p>
          <a:p>
            <a:pPr marL="0" indent="0">
              <a:lnSpc>
                <a:spcPct val="90000"/>
              </a:lnSpc>
              <a:spcBef>
                <a:spcPts val="300"/>
              </a:spcBef>
              <a:buNone/>
            </a:pPr>
            <a:endParaRPr lang="cs-CZ" dirty="0"/>
          </a:p>
          <a:p>
            <a:pPr>
              <a:lnSpc>
                <a:spcPct val="90000"/>
              </a:lnSpc>
              <a:spcBef>
                <a:spcPts val="300"/>
              </a:spcBef>
            </a:pPr>
            <a:r>
              <a:rPr lang="cs-CZ" dirty="0"/>
              <a:t>pochopit pocity samotných migrantů, které mohou být převážně negativní a frustrující, a obtížnost se s těmito pocity vypořádat, </a:t>
            </a:r>
          </a:p>
          <a:p>
            <a:pPr marL="0" indent="0">
              <a:lnSpc>
                <a:spcPct val="90000"/>
              </a:lnSpc>
              <a:spcBef>
                <a:spcPts val="300"/>
              </a:spcBef>
              <a:buNone/>
            </a:pPr>
            <a:endParaRPr lang="cs-CZ" dirty="0"/>
          </a:p>
          <a:p>
            <a:pPr>
              <a:lnSpc>
                <a:spcPct val="90000"/>
              </a:lnSpc>
              <a:spcBef>
                <a:spcPts val="300"/>
              </a:spcBef>
            </a:pPr>
            <a:r>
              <a:rPr lang="cs-CZ" dirty="0"/>
              <a:t>změnit pohled na jednotlivé země. Uvědomění si, že cizince často kategorizujeme na základě dílčích, mnohdy zkreslených a neúplných informací o některých zemích či národech,</a:t>
            </a:r>
          </a:p>
          <a:p>
            <a:pPr marL="0" indent="0">
              <a:lnSpc>
                <a:spcPct val="90000"/>
              </a:lnSpc>
              <a:spcBef>
                <a:spcPts val="300"/>
              </a:spcBef>
              <a:buNone/>
            </a:pPr>
            <a:endParaRPr lang="cs-CZ" dirty="0"/>
          </a:p>
          <a:p>
            <a:pPr>
              <a:lnSpc>
                <a:spcPct val="90000"/>
              </a:lnSpc>
              <a:spcBef>
                <a:spcPts val="300"/>
              </a:spcBef>
            </a:pPr>
            <a:r>
              <a:rPr lang="cs-CZ" dirty="0"/>
              <a:t>zvýšit schopnosti empatie a pochopení situace imigrantů.</a:t>
            </a:r>
          </a:p>
          <a:p>
            <a:endParaRPr lang="en-US"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p:txBody>
          <a:bodyPr/>
          <a:lstStyle/>
          <a:p>
            <a:pPr eaLnBrk="1" hangingPunct="1"/>
            <a:r>
              <a:rPr lang="cs-CZ" sz="4000" b="1"/>
              <a:t>Postmoderní diskurs</a:t>
            </a:r>
          </a:p>
        </p:txBody>
      </p:sp>
      <p:sp>
        <p:nvSpPr>
          <p:cNvPr id="3075" name="Zástupný symbol pro obsah 2"/>
          <p:cNvSpPr>
            <a:spLocks noGrp="1"/>
          </p:cNvSpPr>
          <p:nvPr>
            <p:ph idx="1"/>
          </p:nvPr>
        </p:nvSpPr>
        <p:spPr/>
        <p:txBody>
          <a:bodyPr/>
          <a:lstStyle/>
          <a:p>
            <a:pPr eaLnBrk="1" hangingPunct="1"/>
            <a:r>
              <a:rPr lang="cs-CZ"/>
              <a:t>Ideové kořeny multikulturalismu nalezneme v novověké i postmoderní filozofii, která preferuje nové hodnoty a etabluje novou etiku současnosti.</a:t>
            </a:r>
          </a:p>
          <a:p>
            <a:pPr eaLnBrk="1" hangingPunct="1"/>
            <a:r>
              <a:rPr lang="cs-CZ"/>
              <a:t>Vzniká nová morálka založená na principech uznání plurality jako společenské hodnoty vedoucí jedince k převzetí zodpovědnosti za život dalších generací.</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6CBBBB-22D1-413B-83A1-077404885BEF}"/>
              </a:ext>
            </a:extLst>
          </p:cNvPr>
          <p:cNvSpPr>
            <a:spLocks noGrp="1"/>
          </p:cNvSpPr>
          <p:nvPr>
            <p:ph type="ctrTitle"/>
          </p:nvPr>
        </p:nvSpPr>
        <p:spPr>
          <a:xfrm>
            <a:off x="762000" y="5173756"/>
            <a:ext cx="7620000" cy="663389"/>
          </a:xfrm>
        </p:spPr>
        <p:txBody>
          <a:bodyPr anchor="t">
            <a:normAutofit fontScale="90000"/>
          </a:bodyPr>
          <a:lstStyle/>
          <a:p>
            <a:r>
              <a:rPr lang="cs-CZ"/>
              <a:t>Dlouhá cesta k novému domovu</a:t>
            </a:r>
          </a:p>
        </p:txBody>
      </p:sp>
      <p:pic>
        <p:nvPicPr>
          <p:cNvPr id="5" name="Picture 4">
            <a:extLst>
              <a:ext uri="{FF2B5EF4-FFF2-40B4-BE49-F238E27FC236}">
                <a16:creationId xmlns:a16="http://schemas.microsoft.com/office/drawing/2014/main" id="{CD9B7FCD-227B-4FDE-A80D-8C59D54B97C4}"/>
              </a:ext>
            </a:extLst>
          </p:cNvPr>
          <p:cNvPicPr>
            <a:picLocks noChangeAspect="1"/>
          </p:cNvPicPr>
          <p:nvPr/>
        </p:nvPicPr>
        <p:blipFill rotWithShape="1">
          <a:blip r:embed="rId2"/>
          <a:srcRect b="3436"/>
          <a:stretch/>
        </p:blipFill>
        <p:spPr>
          <a:xfrm>
            <a:off x="16" y="863917"/>
            <a:ext cx="9143984" cy="4414892"/>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202312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1097280"/>
            <a:ext cx="8661654" cy="466344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9465" name="Rectangle 9"/>
          <p:cNvSpPr>
            <a:spLocks noGrp="1"/>
          </p:cNvSpPr>
          <p:nvPr>
            <p:ph type="title"/>
          </p:nvPr>
        </p:nvSpPr>
        <p:spPr>
          <a:xfrm>
            <a:off x="628650" y="1579880"/>
            <a:ext cx="2620772" cy="3698240"/>
          </a:xfrm>
        </p:spPr>
        <p:txBody>
          <a:bodyPr>
            <a:normAutofit fontScale="90000"/>
          </a:bodyPr>
          <a:lstStyle/>
          <a:p>
            <a:pPr algn="r">
              <a:defRPr/>
            </a:pPr>
            <a:r>
              <a:rPr lang="cs-CZ" b="1" dirty="0">
                <a:solidFill>
                  <a:schemeClr val="accent1"/>
                </a:solidFill>
                <a:effectLst>
                  <a:outerShdw blurRad="38100" dist="38100" dir="2700000" algn="tl">
                    <a:srgbClr val="C0C0C0"/>
                  </a:outerShdw>
                </a:effectLst>
              </a:rPr>
              <a:t>Dlouhá cesta k novému domovu</a:t>
            </a:r>
            <a:br>
              <a:rPr lang="cs-CZ" b="1" dirty="0">
                <a:solidFill>
                  <a:schemeClr val="accent1"/>
                </a:solidFill>
                <a:effectLst>
                  <a:outerShdw blurRad="38100" dist="38100" dir="2700000" algn="tl">
                    <a:srgbClr val="C0C0C0"/>
                  </a:outerShdw>
                </a:effectLst>
              </a:rPr>
            </a:br>
            <a:r>
              <a:rPr lang="cs-CZ" b="1" dirty="0">
                <a:solidFill>
                  <a:schemeClr val="accent1"/>
                </a:solidFill>
                <a:effectLst>
                  <a:outerShdw blurRad="38100" dist="38100" dir="2700000" algn="tl">
                    <a:srgbClr val="C0C0C0"/>
                  </a:outerShdw>
                </a:effectLst>
              </a:rPr>
              <a:t>		</a:t>
            </a:r>
            <a:br>
              <a:rPr lang="cs-CZ" b="1" dirty="0">
                <a:solidFill>
                  <a:schemeClr val="accent1"/>
                </a:solidFill>
                <a:effectLst>
                  <a:outerShdw blurRad="38100" dist="38100" dir="2700000" algn="tl">
                    <a:srgbClr val="C0C0C0"/>
                  </a:outerShdw>
                </a:effectLst>
              </a:rPr>
            </a:br>
            <a:r>
              <a:rPr lang="cs-CZ" b="1" dirty="0">
                <a:solidFill>
                  <a:schemeClr val="accent1"/>
                </a:solidFill>
                <a:effectLst>
                  <a:outerShdw blurRad="38100" dist="38100" dir="2700000" algn="tl">
                    <a:srgbClr val="C0C0C0"/>
                  </a:outerShdw>
                </a:effectLst>
              </a:rPr>
              <a:t>			</a:t>
            </a:r>
            <a:r>
              <a:rPr lang="cs-CZ" b="1" dirty="0">
                <a:solidFill>
                  <a:schemeClr val="accent1"/>
                </a:solidFill>
              </a:rPr>
              <a:t>Jak to změnit? </a:t>
            </a:r>
            <a:br>
              <a:rPr lang="cs-CZ" b="1" dirty="0">
                <a:solidFill>
                  <a:schemeClr val="accent1"/>
                </a:solidFill>
              </a:rPr>
            </a:br>
            <a:endParaRPr lang="cs-CZ" b="1" dirty="0">
              <a:solidFill>
                <a:schemeClr val="accent1"/>
              </a:solidFill>
              <a:effectLst>
                <a:outerShdw blurRad="38100" dist="38100" dir="2700000" algn="tl">
                  <a:srgbClr val="C0C0C0"/>
                </a:outerShdw>
              </a:effectLst>
            </a:endParaRPr>
          </a:p>
        </p:txBody>
      </p:sp>
      <p:cxnSp>
        <p:nvCxnSpPr>
          <p:cNvPr id="202" name="Straight Connector 201">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40030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651" name="Rectangle 10"/>
          <p:cNvSpPr>
            <a:spLocks noGrp="1"/>
          </p:cNvSpPr>
          <p:nvPr>
            <p:ph sz="half" idx="1"/>
          </p:nvPr>
        </p:nvSpPr>
        <p:spPr>
          <a:xfrm>
            <a:off x="3732023" y="1579881"/>
            <a:ext cx="4688205" cy="1728470"/>
          </a:xfrm>
        </p:spPr>
        <p:txBody>
          <a:bodyPr anchor="b">
            <a:normAutofit lnSpcReduction="10000"/>
          </a:bodyPr>
          <a:lstStyle/>
          <a:p>
            <a:r>
              <a:rPr lang="cs-CZ" sz="1200"/>
              <a:t>U obyvatel ČR přetrvává zkreslený a stereotypní pohled na cizince. Cizinci, kteří k nám přicházejí z různých zemí, jsou vnímáni rozdílně. Převážně negativně jsou vnímáni cizinci z tzv. východních zemí (např. Rusko, Ukrajina, Mongolsko, Vietnam, arabské země), naproti tomu lidé ze členských států EU, USA nebo Velké Británie jsou často vnímáni jako sympatičtí, žádoucí návštěvníci. Stejná nálepka pro celý národ či etnikum může vyvolat nedůvěru, strach, xenofobii. V některých případech tyto projevy mohou dokonce přerůst až v otevřené rasistické projevy vůči příslušníkům jiných národností. </a:t>
            </a:r>
          </a:p>
          <a:p>
            <a:endParaRPr lang="cs-CZ" sz="1200"/>
          </a:p>
        </p:txBody>
      </p:sp>
      <p:sp>
        <p:nvSpPr>
          <p:cNvPr id="136" name="Content Placeholder 3">
            <a:extLst>
              <a:ext uri="{FF2B5EF4-FFF2-40B4-BE49-F238E27FC236}">
                <a16:creationId xmlns:a16="http://schemas.microsoft.com/office/drawing/2014/main" id="{5FA4C022-33CD-4EC6-BC63-293E0762A058}"/>
              </a:ext>
            </a:extLst>
          </p:cNvPr>
          <p:cNvSpPr>
            <a:spLocks noGrp="1"/>
          </p:cNvSpPr>
          <p:nvPr>
            <p:ph sz="half" idx="2"/>
          </p:nvPr>
        </p:nvSpPr>
        <p:spPr>
          <a:xfrm>
            <a:off x="3732022" y="3308351"/>
            <a:ext cx="4929479" cy="2336559"/>
          </a:xfrm>
        </p:spPr>
        <p:txBody>
          <a:bodyPr>
            <a:normAutofit lnSpcReduction="10000"/>
          </a:bodyPr>
          <a:lstStyle/>
          <a:p>
            <a:pPr>
              <a:spcBef>
                <a:spcPts val="225"/>
              </a:spcBef>
            </a:pPr>
            <a:r>
              <a:rPr lang="cs-CZ" sz="1350" dirty="0"/>
              <a:t>seznámit žáky / studenty s procesem migrace, uvědomit si složitost tohoto procesu, který v sobě zahrnuje četné překážky, odpírání a značnou odvahu jedince čelit neznámému a jít dál,</a:t>
            </a:r>
          </a:p>
          <a:p>
            <a:pPr marL="0" indent="0">
              <a:spcBef>
                <a:spcPts val="225"/>
              </a:spcBef>
              <a:buNone/>
            </a:pPr>
            <a:endParaRPr lang="cs-CZ" sz="1350" dirty="0"/>
          </a:p>
          <a:p>
            <a:pPr>
              <a:spcBef>
                <a:spcPts val="225"/>
              </a:spcBef>
            </a:pPr>
            <a:r>
              <a:rPr lang="cs-CZ" sz="1350" dirty="0"/>
              <a:t>pochopit pocity samotných migrantů, které mohou být převážně negativní a frustrující, a obtížnost se s těmito pocity vypořádat, </a:t>
            </a:r>
          </a:p>
          <a:p>
            <a:pPr marL="0" indent="0">
              <a:spcBef>
                <a:spcPts val="225"/>
              </a:spcBef>
              <a:buNone/>
            </a:pPr>
            <a:endParaRPr lang="cs-CZ" sz="1350" dirty="0"/>
          </a:p>
          <a:p>
            <a:pPr>
              <a:spcBef>
                <a:spcPts val="225"/>
              </a:spcBef>
            </a:pPr>
            <a:r>
              <a:rPr lang="cs-CZ" sz="1350" dirty="0"/>
              <a:t>změnit pohled na jednotlivé země. Uvědomění si, že cizince často kategorizujeme na základě dílčích, mnohdy zkreslených a neúplných informací o některých zemích či národech,</a:t>
            </a:r>
          </a:p>
          <a:p>
            <a:pPr marL="0" indent="0">
              <a:spcBef>
                <a:spcPts val="225"/>
              </a:spcBef>
              <a:buNone/>
            </a:pPr>
            <a:endParaRPr lang="cs-CZ" sz="1350" dirty="0"/>
          </a:p>
          <a:p>
            <a:pPr>
              <a:spcBef>
                <a:spcPts val="225"/>
              </a:spcBef>
            </a:pPr>
            <a:r>
              <a:rPr lang="cs-CZ" sz="1350" dirty="0"/>
              <a:t>zvýšit schopnosti empatie a pochopení situace imigrantů.</a:t>
            </a:r>
          </a:p>
          <a:p>
            <a:endParaRPr lang="en-US" sz="825"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F9BFC-66F8-4FC2-A090-3A35CEF30A08}"/>
              </a:ext>
            </a:extLst>
          </p:cNvPr>
          <p:cNvSpPr>
            <a:spLocks noGrp="1"/>
          </p:cNvSpPr>
          <p:nvPr>
            <p:ph type="title"/>
          </p:nvPr>
        </p:nvSpPr>
        <p:spPr/>
        <p:txBody>
          <a:bodyPr/>
          <a:lstStyle/>
          <a:p>
            <a:r>
              <a:rPr lang="cs-CZ" b="1" dirty="0"/>
              <a:t>Migrace</a:t>
            </a:r>
            <a:endParaRPr lang="cs-CZ" dirty="0"/>
          </a:p>
        </p:txBody>
      </p:sp>
      <p:sp>
        <p:nvSpPr>
          <p:cNvPr id="3" name="Zástupný obsah 2">
            <a:extLst>
              <a:ext uri="{FF2B5EF4-FFF2-40B4-BE49-F238E27FC236}">
                <a16:creationId xmlns:a16="http://schemas.microsoft.com/office/drawing/2014/main" id="{4DAD6D5A-2076-4B86-8D3B-662560F4E72D}"/>
              </a:ext>
            </a:extLst>
          </p:cNvPr>
          <p:cNvSpPr>
            <a:spLocks noGrp="1"/>
          </p:cNvSpPr>
          <p:nvPr>
            <p:ph sz="half" idx="1"/>
          </p:nvPr>
        </p:nvSpPr>
        <p:spPr>
          <a:xfrm>
            <a:off x="628650" y="1600198"/>
            <a:ext cx="4303390" cy="5167310"/>
          </a:xfrm>
        </p:spPr>
        <p:txBody>
          <a:bodyPr>
            <a:normAutofit fontScale="70000" lnSpcReduction="20000"/>
          </a:bodyPr>
          <a:lstStyle/>
          <a:p>
            <a:r>
              <a:rPr lang="cs-CZ" sz="2850" dirty="0"/>
              <a:t>Pod pojmem migrace rozumíme přesun člověka z jednoho místa (prostoru) do druhého místa pro život. S migrací je spojena změna bydlení, obživy (či zaměstnání), sociálních vztahů, ale také nabývání nových hodnot pro jedince i skupiny, které nemusí být vždy ziskové, ale také ztrátové, přesto se jedná o proces lidem, respektive lidstvu přirozený.</a:t>
            </a:r>
          </a:p>
          <a:p>
            <a:r>
              <a:rPr lang="cs-CZ" sz="2850" dirty="0"/>
              <a:t>Migrace je proces, který ovlivňuje skrze své příčiny a následky nejen životy účastníků přesídlení, ale také sociální prostředí původního i nového prostoru. „Migrace se výrazně podílejí na proměnách způsobu života nejen v jeho praktických formách, ale také v myšlení lidí.“ (Brouček, 2018, s. 3)</a:t>
            </a:r>
          </a:p>
          <a:p>
            <a:r>
              <a:rPr lang="cs-CZ" sz="2850" dirty="0"/>
              <a:t>Migrací se zabývá řada sociálních věd, především etnologie, antropologie, sociologie, sociální geografie, demografie, historie, politologie.</a:t>
            </a:r>
          </a:p>
          <a:p>
            <a:endParaRPr lang="cs-CZ" dirty="0"/>
          </a:p>
        </p:txBody>
      </p:sp>
      <p:sp>
        <p:nvSpPr>
          <p:cNvPr id="4" name="Zástupný obsah 3">
            <a:extLst>
              <a:ext uri="{FF2B5EF4-FFF2-40B4-BE49-F238E27FC236}">
                <a16:creationId xmlns:a16="http://schemas.microsoft.com/office/drawing/2014/main" id="{F0D8B3D0-1991-4C6A-878E-3863BFB72531}"/>
              </a:ext>
            </a:extLst>
          </p:cNvPr>
          <p:cNvSpPr>
            <a:spLocks noGrp="1"/>
          </p:cNvSpPr>
          <p:nvPr>
            <p:ph sz="half" idx="2"/>
          </p:nvPr>
        </p:nvSpPr>
        <p:spPr>
          <a:xfrm>
            <a:off x="4813538" y="1690689"/>
            <a:ext cx="3701812" cy="5167311"/>
          </a:xfrm>
        </p:spPr>
        <p:txBody>
          <a:bodyPr>
            <a:normAutofit fontScale="70000" lnSpcReduction="20000"/>
          </a:bodyPr>
          <a:lstStyle/>
          <a:p>
            <a:r>
              <a:rPr lang="cs-CZ" b="1" u="sng" dirty="0"/>
              <a:t>Slovníková definice (rozšiřující učivo):</a:t>
            </a:r>
            <a:endParaRPr lang="cs-CZ" dirty="0"/>
          </a:p>
          <a:p>
            <a:r>
              <a:rPr lang="cs-CZ" b="1" i="1" dirty="0"/>
              <a:t>Migrace </a:t>
            </a:r>
            <a:r>
              <a:rPr lang="cs-CZ" i="1" dirty="0"/>
              <a:t>(z latiny: </a:t>
            </a:r>
            <a:r>
              <a:rPr lang="cs-CZ" i="1" dirty="0" err="1"/>
              <a:t>migrātiō</a:t>
            </a:r>
            <a:r>
              <a:rPr lang="cs-CZ" i="1" dirty="0"/>
              <a:t> – stěhování)</a:t>
            </a:r>
            <a:endParaRPr lang="cs-CZ" dirty="0"/>
          </a:p>
          <a:p>
            <a:r>
              <a:rPr lang="cs-CZ" i="1" dirty="0"/>
              <a:t>přesun jednotlivců i skupin v prostoru, který je spolu s porodností a *úmrtností klíčovým prvkem v procesu populačního vývoje a výrazně ovlivňuje společenské a *kulturní změny obyvatel na všech úrovních. Podstatné jsou otázky, zda migrace byla vědomá a záměrná, zda nové teritorium bylo již osídleno jinou populací, do jaké míry probíhala migrace násilně aj. Z evolučního hlediska jde o jednorázovou událost; je to vlastně přemístění se populace nebo její části z jedné lokality na jinou, přičemž lokality se nemusí lišit ve smyslu definice ekologické niky. Migrace může mít dlouhotrvající účinek, ale nemusí být spojena s následnou *kolonizací. Příčiny migrací mohou být různé, pozitivní i negativní. S ekonomickým rozvojem se intenzita migrace neustále zvyšuje (Malina, 2009).  </a:t>
            </a:r>
            <a:endParaRPr lang="cs-CZ" dirty="0"/>
          </a:p>
          <a:p>
            <a:r>
              <a:rPr lang="cs-CZ" dirty="0"/>
              <a:t> </a:t>
            </a:r>
          </a:p>
          <a:p>
            <a:endParaRPr lang="cs-CZ" dirty="0"/>
          </a:p>
        </p:txBody>
      </p:sp>
      <p:pic>
        <p:nvPicPr>
          <p:cNvPr id="5" name="Migrace Nahraný zvuk">
            <a:hlinkClick r:id="" action="ppaction://media"/>
            <a:extLst>
              <a:ext uri="{FF2B5EF4-FFF2-40B4-BE49-F238E27FC236}">
                <a16:creationId xmlns:a16="http://schemas.microsoft.com/office/drawing/2014/main" id="{1C1F2882-15DF-4A15-AC63-6157BA0AC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91880" y="799307"/>
            <a:ext cx="228600" cy="228600"/>
          </a:xfrm>
          <a:prstGeom prst="rect">
            <a:avLst/>
          </a:prstGeom>
        </p:spPr>
      </p:pic>
      <p:pic>
        <p:nvPicPr>
          <p:cNvPr id="6" name="Migrace 2 Nahraný zvuk">
            <a:hlinkClick r:id="" action="ppaction://media"/>
            <a:extLst>
              <a:ext uri="{FF2B5EF4-FFF2-40B4-BE49-F238E27FC236}">
                <a16:creationId xmlns:a16="http://schemas.microsoft.com/office/drawing/2014/main" id="{C209CE56-8AA0-4769-A6A8-9AEFD024A78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516216" y="5733256"/>
            <a:ext cx="228600" cy="228600"/>
          </a:xfrm>
          <a:prstGeom prst="rect">
            <a:avLst/>
          </a:prstGeom>
        </p:spPr>
      </p:pic>
    </p:spTree>
    <p:extLst>
      <p:ext uri="{BB962C8B-B14F-4D97-AF65-F5344CB8AC3E}">
        <p14:creationId xmlns:p14="http://schemas.microsoft.com/office/powerpoint/2010/main" val="38278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0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normAutofit/>
          </a:bodyPr>
          <a:lstStyle/>
          <a:p>
            <a:r>
              <a:rPr lang="cs-CZ" b="1" dirty="0"/>
              <a:t>Národnostní menšiny</a:t>
            </a:r>
            <a:br>
              <a:rPr lang="cs-CZ" b="1" dirty="0"/>
            </a:br>
            <a:endParaRPr lang="cs-CZ"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1331640" y="1646802"/>
            <a:ext cx="6534726" cy="4147970"/>
          </a:xfrm>
        </p:spPr>
        <p:txBody>
          <a:bodyPr>
            <a:normAutofit fontScale="92500" lnSpcReduction="2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1485900" y="1063229"/>
            <a:ext cx="6172200" cy="857250"/>
          </a:xfrm>
        </p:spPr>
        <p:txBody>
          <a:bodyPr vert="horz" lIns="51435" tIns="25718" rIns="51435" bIns="25718" rtlCol="0" anchor="ctr">
            <a:normAutofit fontScale="90000"/>
          </a:bodyPr>
          <a:lstStyle/>
          <a:p>
            <a:pPr>
              <a:lnSpc>
                <a:spcPct val="90000"/>
              </a:lnSpc>
            </a:pPr>
            <a:r>
              <a:rPr lang="en-US" sz="2400" b="1" dirty="0" err="1">
                <a:effectLst>
                  <a:outerShdw blurRad="38100" dist="38100" dir="2700000" algn="tl">
                    <a:srgbClr val="000000">
                      <a:alpha val="43137"/>
                    </a:srgbClr>
                  </a:outerShdw>
                </a:effectLst>
              </a:rPr>
              <a:t>Národnostní</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menšiny</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zastoupené</a:t>
            </a:r>
            <a:r>
              <a:rPr lang="en-US" sz="2400" b="1" dirty="0">
                <a:effectLst>
                  <a:outerShdw blurRad="38100" dist="38100" dir="2700000" algn="tl">
                    <a:srgbClr val="000000">
                      <a:alpha val="43137"/>
                    </a:srgbClr>
                  </a:outerShdw>
                </a:effectLst>
              </a:rPr>
              <a:t> v </a:t>
            </a:r>
            <a:r>
              <a:rPr lang="en-US" sz="2400" b="1" dirty="0" err="1">
                <a:effectLst>
                  <a:outerShdw blurRad="38100" dist="38100" dir="2700000" algn="tl">
                    <a:srgbClr val="000000">
                      <a:alpha val="43137"/>
                    </a:srgbClr>
                  </a:outerShdw>
                </a:effectLst>
              </a:rPr>
              <a:t>Radě</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vlády</a:t>
            </a:r>
            <a:r>
              <a:rPr lang="en-US" sz="2400" b="1" dirty="0">
                <a:effectLst>
                  <a:outerShdw blurRad="38100" dist="38100" dir="2700000" algn="tl">
                    <a:srgbClr val="000000">
                      <a:alpha val="43137"/>
                    </a:srgbClr>
                  </a:outerShdw>
                </a:effectLst>
              </a:rPr>
              <a:t> pro </a:t>
            </a:r>
            <a:r>
              <a:rPr lang="en-US" sz="2400" b="1" dirty="0" err="1">
                <a:effectLst>
                  <a:outerShdw blurRad="38100" dist="38100" dir="2700000" algn="tl">
                    <a:srgbClr val="000000">
                      <a:alpha val="43137"/>
                    </a:srgbClr>
                  </a:outerShdw>
                </a:effectLst>
              </a:rPr>
              <a:t>národnostní</a:t>
            </a:r>
            <a:r>
              <a:rPr lang="en-US" sz="2400" b="1" dirty="0">
                <a:effectLst>
                  <a:outerShdw blurRad="38100" dist="38100" dir="2700000" algn="tl">
                    <a:srgbClr val="000000">
                      <a:alpha val="43137"/>
                    </a:srgbClr>
                  </a:outerShdw>
                </a:effectLst>
              </a:rPr>
              <a:t> </a:t>
            </a:r>
            <a:r>
              <a:rPr lang="en-US" sz="2400" b="1" dirty="0" err="1">
                <a:effectLst>
                  <a:outerShdw blurRad="38100" dist="38100" dir="2700000" algn="tl">
                    <a:srgbClr val="000000">
                      <a:alpha val="43137"/>
                    </a:srgbClr>
                  </a:outerShdw>
                </a:effectLst>
              </a:rPr>
              <a:t>menšiny</a:t>
            </a:r>
            <a:br>
              <a:rPr lang="en-US" sz="1800" b="1" dirty="0"/>
            </a:br>
            <a:endParaRPr lang="en-US" sz="1800" dirty="0"/>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395536" y="2057406"/>
            <a:ext cx="4119314" cy="4611954"/>
          </a:xfrm>
        </p:spPr>
        <p:txBody>
          <a:bodyPr vert="horz" lIns="51435" tIns="25718" rIns="51435" bIns="25718" rtlCol="0">
            <a:noAutofit/>
          </a:bodyPr>
          <a:lstStyle/>
          <a:p>
            <a:pPr>
              <a:lnSpc>
                <a:spcPct val="90000"/>
              </a:lnSpc>
            </a:pPr>
            <a:r>
              <a:rPr lang="en-US" sz="2400" u="sng" dirty="0" err="1">
                <a:hlinkClick r:id="rId2"/>
              </a:rPr>
              <a:t>Běloruská</a:t>
            </a:r>
            <a:r>
              <a:rPr lang="en-US" sz="2400" u="sng" dirty="0">
                <a:hlinkClick r:id="rId2"/>
              </a:rPr>
              <a:t> </a:t>
            </a:r>
            <a:r>
              <a:rPr lang="en-US" sz="2400" u="sng" dirty="0" err="1">
                <a:hlinkClick r:id="rId2"/>
              </a:rPr>
              <a:t>menšina</a:t>
            </a:r>
            <a:br>
              <a:rPr lang="en-US" sz="2400" dirty="0"/>
            </a:br>
            <a:r>
              <a:rPr lang="en-US" sz="2400" u="sng" dirty="0" err="1">
                <a:hlinkClick r:id="rId3"/>
              </a:rPr>
              <a:t>Bulharská</a:t>
            </a:r>
            <a:r>
              <a:rPr lang="en-US" sz="2400" u="sng" dirty="0">
                <a:hlinkClick r:id="rId3"/>
              </a:rPr>
              <a:t> </a:t>
            </a:r>
            <a:r>
              <a:rPr lang="en-US" sz="2400" u="sng" dirty="0" err="1">
                <a:hlinkClick r:id="rId3"/>
              </a:rPr>
              <a:t>menšina</a:t>
            </a:r>
            <a:br>
              <a:rPr lang="en-US" sz="2400" dirty="0"/>
            </a:br>
            <a:r>
              <a:rPr lang="en-US" sz="2400" u="sng" dirty="0" err="1">
                <a:hlinkClick r:id="rId4"/>
              </a:rPr>
              <a:t>Chorvatská</a:t>
            </a:r>
            <a:r>
              <a:rPr lang="en-US" sz="2400" u="sng" dirty="0">
                <a:hlinkClick r:id="rId4"/>
              </a:rPr>
              <a:t> </a:t>
            </a:r>
            <a:r>
              <a:rPr lang="en-US" sz="2400" u="sng" dirty="0" err="1">
                <a:hlinkClick r:id="rId4"/>
              </a:rPr>
              <a:t>menšina</a:t>
            </a:r>
            <a:br>
              <a:rPr lang="en-US" sz="2400" dirty="0"/>
            </a:br>
            <a:r>
              <a:rPr lang="en-US" sz="2400" u="sng" dirty="0" err="1">
                <a:hlinkClick r:id="rId5"/>
              </a:rPr>
              <a:t>Maďarská</a:t>
            </a:r>
            <a:r>
              <a:rPr lang="en-US" sz="2400" u="sng" dirty="0">
                <a:hlinkClick r:id="rId5"/>
              </a:rPr>
              <a:t> </a:t>
            </a:r>
            <a:r>
              <a:rPr lang="en-US" sz="2400" u="sng" dirty="0" err="1">
                <a:hlinkClick r:id="rId5"/>
              </a:rPr>
              <a:t>menšina</a:t>
            </a:r>
            <a:br>
              <a:rPr lang="en-US" sz="2400" dirty="0"/>
            </a:br>
            <a:r>
              <a:rPr lang="en-US" sz="2400" u="sng" dirty="0" err="1">
                <a:hlinkClick r:id="rId6"/>
              </a:rPr>
              <a:t>Německá</a:t>
            </a:r>
            <a:r>
              <a:rPr lang="en-US" sz="2400" u="sng" dirty="0">
                <a:hlinkClick r:id="rId6"/>
              </a:rPr>
              <a:t> </a:t>
            </a:r>
            <a:r>
              <a:rPr lang="en-US" sz="2400" u="sng" dirty="0" err="1">
                <a:hlinkClick r:id="rId6"/>
              </a:rPr>
              <a:t>menšina</a:t>
            </a:r>
            <a:br>
              <a:rPr lang="en-US" sz="2400" dirty="0"/>
            </a:br>
            <a:r>
              <a:rPr lang="en-US" sz="2400" u="sng" dirty="0" err="1">
                <a:hlinkClick r:id="rId7"/>
              </a:rPr>
              <a:t>Polská</a:t>
            </a:r>
            <a:r>
              <a:rPr lang="en-US" sz="2400" u="sng" dirty="0">
                <a:hlinkClick r:id="rId7"/>
              </a:rPr>
              <a:t> </a:t>
            </a:r>
            <a:r>
              <a:rPr lang="en-US" sz="2400" u="sng" dirty="0" err="1">
                <a:hlinkClick r:id="rId7"/>
              </a:rPr>
              <a:t>menšina</a:t>
            </a:r>
            <a:br>
              <a:rPr lang="en-US" sz="2400" dirty="0"/>
            </a:br>
            <a:r>
              <a:rPr lang="en-US" sz="2400" u="sng" dirty="0" err="1">
                <a:hlinkClick r:id="rId8"/>
              </a:rPr>
              <a:t>Romská</a:t>
            </a:r>
            <a:r>
              <a:rPr lang="en-US" sz="2400" u="sng" dirty="0">
                <a:hlinkClick r:id="rId8"/>
              </a:rPr>
              <a:t> </a:t>
            </a:r>
            <a:r>
              <a:rPr lang="en-US" sz="2400" u="sng" dirty="0" err="1">
                <a:hlinkClick r:id="rId8"/>
              </a:rPr>
              <a:t>menšina</a:t>
            </a:r>
            <a:br>
              <a:rPr lang="en-US" sz="2400" dirty="0"/>
            </a:br>
            <a:r>
              <a:rPr lang="en-US" sz="2400" u="sng" dirty="0" err="1">
                <a:hlinkClick r:id="rId9"/>
              </a:rPr>
              <a:t>Rusínská</a:t>
            </a:r>
            <a:r>
              <a:rPr lang="en-US" sz="2400" u="sng" dirty="0">
                <a:hlinkClick r:id="rId9"/>
              </a:rPr>
              <a:t> </a:t>
            </a:r>
            <a:r>
              <a:rPr lang="en-US" sz="2400" u="sng" dirty="0" err="1">
                <a:hlinkClick r:id="rId9"/>
              </a:rPr>
              <a:t>menšina</a:t>
            </a:r>
            <a:br>
              <a:rPr lang="en-US" sz="2400" dirty="0"/>
            </a:br>
            <a:r>
              <a:rPr lang="en-US" sz="2400" u="sng" dirty="0" err="1">
                <a:hlinkClick r:id="rId10"/>
              </a:rPr>
              <a:t>Ruská</a:t>
            </a:r>
            <a:r>
              <a:rPr lang="en-US" sz="2400" u="sng" dirty="0">
                <a:hlinkClick r:id="rId10"/>
              </a:rPr>
              <a:t> </a:t>
            </a:r>
            <a:r>
              <a:rPr lang="en-US" sz="2400" u="sng" dirty="0" err="1">
                <a:hlinkClick r:id="rId10"/>
              </a:rPr>
              <a:t>menšina</a:t>
            </a:r>
            <a:br>
              <a:rPr lang="en-US" sz="2400" dirty="0"/>
            </a:br>
            <a:r>
              <a:rPr lang="en-US" sz="2400" u="sng" dirty="0" err="1">
                <a:hlinkClick r:id="rId11"/>
              </a:rPr>
              <a:t>Řecká</a:t>
            </a:r>
            <a:r>
              <a:rPr lang="en-US" sz="2400" u="sng" dirty="0">
                <a:hlinkClick r:id="rId11"/>
              </a:rPr>
              <a:t> </a:t>
            </a:r>
            <a:r>
              <a:rPr lang="en-US" sz="2400" u="sng" dirty="0" err="1">
                <a:hlinkClick r:id="rId11"/>
              </a:rPr>
              <a:t>menšina</a:t>
            </a:r>
            <a:br>
              <a:rPr lang="en-US" sz="2400" dirty="0"/>
            </a:br>
            <a:r>
              <a:rPr lang="en-US" sz="2400" u="sng" dirty="0" err="1">
                <a:hlinkClick r:id="rId12"/>
              </a:rPr>
              <a:t>Slovenská</a:t>
            </a:r>
            <a:r>
              <a:rPr lang="en-US" sz="2400" u="sng" dirty="0">
                <a:hlinkClick r:id="rId12"/>
              </a:rPr>
              <a:t> </a:t>
            </a:r>
            <a:r>
              <a:rPr lang="en-US" sz="2400" u="sng" dirty="0" err="1">
                <a:hlinkClick r:id="rId12"/>
              </a:rPr>
              <a:t>menšina</a:t>
            </a:r>
            <a:br>
              <a:rPr lang="en-US" sz="2400" dirty="0"/>
            </a:br>
            <a:r>
              <a:rPr lang="en-US" sz="2400" u="sng" dirty="0" err="1">
                <a:hlinkClick r:id="rId13"/>
              </a:rPr>
              <a:t>Srbská</a:t>
            </a:r>
            <a:r>
              <a:rPr lang="en-US" sz="2400" u="sng" dirty="0">
                <a:hlinkClick r:id="rId13"/>
              </a:rPr>
              <a:t> </a:t>
            </a:r>
            <a:r>
              <a:rPr lang="en-US" sz="2400" u="sng" dirty="0" err="1">
                <a:hlinkClick r:id="rId13"/>
              </a:rPr>
              <a:t>menšina</a:t>
            </a:r>
            <a:br>
              <a:rPr lang="en-US" sz="2400" dirty="0"/>
            </a:br>
            <a:r>
              <a:rPr lang="en-US" sz="2400" u="sng" dirty="0" err="1">
                <a:hlinkClick r:id="rId14"/>
              </a:rPr>
              <a:t>Ukrajinská</a:t>
            </a:r>
            <a:r>
              <a:rPr lang="en-US" sz="2400" u="sng" dirty="0">
                <a:hlinkClick r:id="rId14"/>
              </a:rPr>
              <a:t> </a:t>
            </a:r>
            <a:r>
              <a:rPr lang="en-US" sz="2400" u="sng" dirty="0" err="1">
                <a:hlinkClick r:id="rId14"/>
              </a:rPr>
              <a:t>menšina</a:t>
            </a:r>
            <a:br>
              <a:rPr lang="en-US" sz="2400" dirty="0"/>
            </a:br>
            <a:r>
              <a:rPr lang="en-US" sz="2400" u="sng" dirty="0" err="1">
                <a:hlinkClick r:id="rId15"/>
              </a:rPr>
              <a:t>Vietnamská</a:t>
            </a:r>
            <a:r>
              <a:rPr lang="en-US" sz="2400" u="sng" dirty="0">
                <a:hlinkClick r:id="rId15"/>
              </a:rPr>
              <a:t> </a:t>
            </a:r>
            <a:r>
              <a:rPr lang="en-US" sz="2400" u="sng" dirty="0" err="1">
                <a:hlinkClick r:id="rId15"/>
              </a:rPr>
              <a:t>menšina</a:t>
            </a:r>
            <a:r>
              <a:rPr lang="en-US" sz="2400" u="sng" dirty="0"/>
              <a:t> </a:t>
            </a:r>
            <a:endParaRPr lang="en-US" sz="2400" dirty="0"/>
          </a:p>
        </p:txBody>
      </p:sp>
      <p:sp>
        <p:nvSpPr>
          <p:cNvPr id="9" name="Content Placeholder 3">
            <a:extLst>
              <a:ext uri="{FF2B5EF4-FFF2-40B4-BE49-F238E27FC236}">
                <a16:creationId xmlns:a16="http://schemas.microsoft.com/office/drawing/2014/main" id="{74D9D7EE-83A1-479F-A9BE-E6B386EBEF2D}"/>
              </a:ext>
            </a:extLst>
          </p:cNvPr>
          <p:cNvSpPr>
            <a:spLocks noGrp="1"/>
          </p:cNvSpPr>
          <p:nvPr>
            <p:ph sz="half" idx="2"/>
          </p:nvPr>
        </p:nvSpPr>
        <p:spPr>
          <a:xfrm>
            <a:off x="4629150" y="2057406"/>
            <a:ext cx="3543250" cy="4800594"/>
          </a:xfrm>
        </p:spPr>
        <p:txBody>
          <a:bodyPr/>
          <a:lstStyle/>
          <a:p>
            <a:r>
              <a:rPr lang="cs-CZ" dirty="0"/>
              <a:t>Lyceum Řekyň</a:t>
            </a:r>
          </a:p>
          <a:p>
            <a:r>
              <a:rPr lang="cs-CZ" u="sng" dirty="0">
                <a:hlinkClick r:id="rId16"/>
              </a:rPr>
              <a:t>https://www.ceskatelevize.cz/porady/11690334848-sousede/419236100111012/</a:t>
            </a:r>
            <a:r>
              <a:rPr lang="cs-CZ" dirty="0"/>
              <a:t> </a:t>
            </a:r>
          </a:p>
          <a:p>
            <a:r>
              <a:rPr lang="cs-CZ" dirty="0"/>
              <a:t>„Etnický zázrak“ </a:t>
            </a:r>
          </a:p>
          <a:p>
            <a:endParaRPr lang="cs-CZ" dirty="0"/>
          </a:p>
        </p:txBody>
      </p:sp>
    </p:spTree>
    <p:extLst>
      <p:ext uri="{BB962C8B-B14F-4D97-AF65-F5344CB8AC3E}">
        <p14:creationId xmlns:p14="http://schemas.microsoft.com/office/powerpoint/2010/main" val="2683817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1003583" y="404664"/>
            <a:ext cx="7200900" cy="939479"/>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395536" y="1628800"/>
            <a:ext cx="8416994" cy="4968552"/>
          </a:xfrm>
        </p:spPr>
        <p:txBody>
          <a:bodyPr>
            <a:normAutofit fontScale="77500" lnSpcReduction="20000"/>
          </a:bodyPr>
          <a:lstStyle/>
          <a:p>
            <a:r>
              <a:rPr lang="cs-CZ" dirty="0"/>
              <a:t>Jinou skupinou (také termínově vymezenou) jsou </a:t>
            </a:r>
            <a:r>
              <a:rPr lang="cs-CZ" b="1" dirty="0"/>
              <a:t>cizí státní příslušníci, tj. cizinci.</a:t>
            </a:r>
          </a:p>
          <a:p>
            <a:pPr marL="0" indent="0">
              <a:buNone/>
            </a:pPr>
            <a:r>
              <a:rPr lang="cs-CZ" dirty="0"/>
              <a:t>K 30. červnu </a:t>
            </a:r>
            <a:r>
              <a:rPr lang="cs-CZ" b="1" dirty="0"/>
              <a:t>2023 </a:t>
            </a:r>
            <a:r>
              <a:rPr lang="cs-CZ" dirty="0"/>
              <a:t>bylo na území ČR registrováno celkem </a:t>
            </a:r>
            <a:r>
              <a:rPr lang="cs-CZ" b="1" dirty="0"/>
              <a:t>1 036 798 osob cizí státní příslušnosti</a:t>
            </a:r>
            <a:r>
              <a:rPr lang="cs-CZ" dirty="0"/>
              <a:t>, z toho </a:t>
            </a:r>
            <a:r>
              <a:rPr lang="cs-CZ" b="1" dirty="0"/>
              <a:t>344 398 na základě oprávnění k přechodnému pobytu, 342 186 na základě oprávnění k trvalému pobytu a 350 214 na základě (aktivní) registrace dočasné ochrany. </a:t>
            </a:r>
            <a:r>
              <a:rPr lang="cs-CZ" dirty="0"/>
              <a:t>V tomto počtu mírně převažují ti, kteří v ČR mají trvalý pobyt, nad těmi, kteří zde žijí přechodně. Nejvíce cizinců žije v Praze, Brně a Plzni. </a:t>
            </a:r>
          </a:p>
          <a:p>
            <a:r>
              <a:rPr lang="cs-CZ" dirty="0"/>
              <a:t>Nejpočetnější komunitu cizinců na území Česka již delší dobu tvoří Ukrajinci. Před vypuknutím ruské vojenské agrese na Ukrajině jich tu žilo 199 210. V důsledku ruské vojenské agrese nyní žije v Česku přes 550 000 Ukrajinců.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Nejvíce cizinců si za svůj domov vybralo Prahu, v hlavním městě jich žije přes 30 %. Z ostatních krajů je nejpopulárnější Středočeský (bez Prahy) a následuje Jihomoravský kraj. Naopak nejméně cizinců žije v Olomouckém a ve Zlínském kraji. Aktualizované statistiky k počtu cizinců pravidelně vydává Český statistický úřad nebo Ministerstvo vnitra.</a:t>
            </a:r>
          </a:p>
          <a:p>
            <a:r>
              <a:rPr lang="cs-CZ" b="1" dirty="0"/>
              <a:t>Pozor, nezaměňujme tedy příslušníky národnostních menšin a cizí státní příslušníky, byť se mohou hlásit ke stejné národnosti. </a:t>
            </a:r>
            <a:endParaRPr lang="cs-CZ" dirty="0"/>
          </a:p>
          <a:p>
            <a:r>
              <a:rPr lang="cs-CZ" b="1" dirty="0"/>
              <a:t>Čtvrtletní zpráva o migraci za II. čtvrtletí 2023: </a:t>
            </a:r>
            <a:r>
              <a:rPr lang="cs-CZ" b="1" dirty="0">
                <a:hlinkClick r:id="rId2">
                  <a:extLst>
                    <a:ext uri="{A12FA001-AC4F-418D-AE19-62706E023703}">
                      <ahyp:hlinkClr xmlns:ahyp="http://schemas.microsoft.com/office/drawing/2018/hyperlinkcolor" val="tx"/>
                    </a:ext>
                  </a:extLst>
                </a:hlinkClick>
              </a:rPr>
              <a:t>Čtvrtletní zpráva o migraci za II. čtvrtletí 2023 - Ministerstvo vnitra České republiky (mvcr.cz)</a:t>
            </a:r>
            <a:r>
              <a:rPr lang="cs-CZ" b="1" dirty="0"/>
              <a:t>, cit. 30. 8. 2023).  </a:t>
            </a:r>
          </a:p>
          <a:p>
            <a:r>
              <a:rPr lang="pt-BR" dirty="0">
                <a:hlinkClick r:id="rId3"/>
              </a:rPr>
              <a:t>Čtvrtletní_zpráva_o_migraci_–_IV_2023 (1).pdf</a:t>
            </a:r>
            <a:r>
              <a:rPr lang="cs-CZ" dirty="0"/>
              <a:t> </a:t>
            </a:r>
            <a:endParaRPr lang="cs-CZ" b="1" dirty="0"/>
          </a:p>
          <a:p>
            <a:r>
              <a:rPr lang="cs-CZ" dirty="0">
                <a:hlinkClick r:id="rId4"/>
              </a:rPr>
              <a:t>Cizinci: Počet cizinců | ČSÚ (czso.cz)</a:t>
            </a:r>
            <a:r>
              <a:rPr lang="cs-CZ" b="1" dirty="0"/>
              <a:t>  </a:t>
            </a:r>
          </a:p>
          <a:p>
            <a:endParaRPr lang="cs-CZ" dirty="0"/>
          </a:p>
        </p:txBody>
      </p:sp>
    </p:spTree>
    <p:extLst>
      <p:ext uri="{BB962C8B-B14F-4D97-AF65-F5344CB8AC3E}">
        <p14:creationId xmlns:p14="http://schemas.microsoft.com/office/powerpoint/2010/main" val="2204641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5B1239-84FF-465E-69F5-0A054BB72B02}"/>
              </a:ext>
            </a:extLst>
          </p:cNvPr>
          <p:cNvSpPr>
            <a:spLocks noGrp="1"/>
          </p:cNvSpPr>
          <p:nvPr>
            <p:ph type="title"/>
          </p:nvPr>
        </p:nvSpPr>
        <p:spPr>
          <a:xfrm>
            <a:off x="6353569" y="1690412"/>
            <a:ext cx="2289779" cy="795613"/>
          </a:xfrm>
        </p:spPr>
        <p:txBody>
          <a:bodyPr vert="horz" lIns="68580" tIns="34290" rIns="68580" bIns="34290" rtlCol="0" anchor="b">
            <a:normAutofit/>
          </a:bodyPr>
          <a:lstStyle/>
          <a:p>
            <a:r>
              <a:rPr lang="cs-CZ" sz="2100" dirty="0"/>
              <a:t>Cizinci p</a:t>
            </a:r>
            <a:r>
              <a:rPr lang="en-US" sz="2100" dirty="0" err="1"/>
              <a:t>odle</a:t>
            </a:r>
            <a:r>
              <a:rPr lang="en-US" sz="2100" dirty="0"/>
              <a:t> </a:t>
            </a:r>
            <a:r>
              <a:rPr lang="en-US" sz="2100" dirty="0" err="1"/>
              <a:t>státní</a:t>
            </a:r>
            <a:r>
              <a:rPr lang="en-US" sz="2100" dirty="0"/>
              <a:t> </a:t>
            </a:r>
            <a:r>
              <a:rPr lang="en-US" sz="2100" dirty="0" err="1"/>
              <a:t>příslušnosti</a:t>
            </a:r>
            <a:r>
              <a:rPr lang="cs-CZ" sz="2100" dirty="0"/>
              <a:t> </a:t>
            </a:r>
            <a:r>
              <a:rPr lang="cs-CZ" sz="2100" b="1" dirty="0">
                <a:solidFill>
                  <a:srgbClr val="FF0000"/>
                </a:solidFill>
              </a:rPr>
              <a:t>IV. 2023</a:t>
            </a:r>
            <a:endParaRPr lang="en-US" sz="2100" b="1" dirty="0">
              <a:solidFill>
                <a:srgbClr val="FF0000"/>
              </a:solidFill>
            </a:endParaRPr>
          </a:p>
        </p:txBody>
      </p:sp>
      <p:sp>
        <p:nvSpPr>
          <p:cNvPr id="11" name="Rectangle 3">
            <a:extLst>
              <a:ext uri="{FF2B5EF4-FFF2-40B4-BE49-F238E27FC236}">
                <a16:creationId xmlns:a16="http://schemas.microsoft.com/office/drawing/2014/main" id="{3ACBE472-7EFE-B6C3-04D1-6120B236A764}"/>
              </a:ext>
            </a:extLst>
          </p:cNvPr>
          <p:cNvSpPr>
            <a:spLocks noChangeArrowheads="1"/>
          </p:cNvSpPr>
          <p:nvPr/>
        </p:nvSpPr>
        <p:spPr bwMode="auto">
          <a:xfrm>
            <a:off x="6353568" y="2571750"/>
            <a:ext cx="2289779" cy="29489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0" compatLnSpc="1">
            <a:prstTxWarp prst="textNoShape">
              <a:avLst/>
            </a:prstTxWarp>
            <a:norm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8036" indent="-288036" defTabSz="685800" eaLnBrk="1" hangingPunct="1">
              <a:lnSpc>
                <a:spcPct val="94000"/>
              </a:lnSpc>
              <a:spcAft>
                <a:spcPts val="150"/>
              </a:spcAft>
              <a:defRPr/>
            </a:pPr>
            <a:r>
              <a:rPr lang="en-US" altLang="cs-CZ" sz="1200">
                <a:solidFill>
                  <a:srgbClr val="191B0E"/>
                </a:solidFill>
                <a:latin typeface="Franklin Gothic Book" panose="020B0503020102020204"/>
              </a:rPr>
              <a:t>zdroj: OAMP, MV </a:t>
            </a:r>
          </a:p>
        </p:txBody>
      </p:sp>
      <p:graphicFrame>
        <p:nvGraphicFramePr>
          <p:cNvPr id="9" name="Zástupný obsah 8">
            <a:extLst>
              <a:ext uri="{FF2B5EF4-FFF2-40B4-BE49-F238E27FC236}">
                <a16:creationId xmlns:a16="http://schemas.microsoft.com/office/drawing/2014/main" id="{0A0F48FC-AF21-753F-D3F8-765C8E382861}"/>
              </a:ext>
            </a:extLst>
          </p:cNvPr>
          <p:cNvGraphicFramePr>
            <a:graphicFrameLocks noGrp="1"/>
          </p:cNvGraphicFramePr>
          <p:nvPr>
            <p:ph idx="1"/>
          </p:nvPr>
        </p:nvGraphicFramePr>
        <p:xfrm>
          <a:off x="475707" y="1476802"/>
          <a:ext cx="5175286" cy="3904406"/>
        </p:xfrm>
        <a:graphic>
          <a:graphicData uri="http://schemas.openxmlformats.org/drawingml/2006/table">
            <a:tbl>
              <a:tblPr firstRow="1" firstCol="1" bandRow="1">
                <a:tableStyleId>{3B4B98B0-60AC-42C2-AFA5-B58CD77FA1E5}</a:tableStyleId>
              </a:tblPr>
              <a:tblGrid>
                <a:gridCol w="2461489">
                  <a:extLst>
                    <a:ext uri="{9D8B030D-6E8A-4147-A177-3AD203B41FA5}">
                      <a16:colId xmlns:a16="http://schemas.microsoft.com/office/drawing/2014/main" val="517952849"/>
                    </a:ext>
                  </a:extLst>
                </a:gridCol>
                <a:gridCol w="1512437">
                  <a:extLst>
                    <a:ext uri="{9D8B030D-6E8A-4147-A177-3AD203B41FA5}">
                      <a16:colId xmlns:a16="http://schemas.microsoft.com/office/drawing/2014/main" val="2769987016"/>
                    </a:ext>
                  </a:extLst>
                </a:gridCol>
                <a:gridCol w="1201360">
                  <a:extLst>
                    <a:ext uri="{9D8B030D-6E8A-4147-A177-3AD203B41FA5}">
                      <a16:colId xmlns:a16="http://schemas.microsoft.com/office/drawing/2014/main" val="2261419842"/>
                    </a:ext>
                  </a:extLst>
                </a:gridCol>
              </a:tblGrid>
              <a:tr h="354946">
                <a:tc>
                  <a:txBody>
                    <a:bodyPr/>
                    <a:lstStyle/>
                    <a:p>
                      <a:pPr indent="180340" algn="just">
                        <a:lnSpc>
                          <a:spcPct val="115000"/>
                        </a:lnSpc>
                        <a:spcBef>
                          <a:spcPts val="1200"/>
                        </a:spcBef>
                        <a:spcAft>
                          <a:spcPts val="1200"/>
                        </a:spcAft>
                      </a:pPr>
                      <a:r>
                        <a:rPr lang="cs-CZ" sz="1800">
                          <a:effectLst/>
                        </a:rPr>
                        <a:t>Státní příslušnost</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a:effectLst/>
                        </a:rPr>
                        <a:t>Počet</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a:effectLst/>
                        </a:rPr>
                        <a:t>tj. %</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975873327"/>
                  </a:ext>
                </a:extLst>
              </a:tr>
              <a:tr h="354946">
                <a:tc>
                  <a:txBody>
                    <a:bodyPr/>
                    <a:lstStyle/>
                    <a:p>
                      <a:pPr indent="180340" algn="just">
                        <a:lnSpc>
                          <a:spcPct val="115000"/>
                        </a:lnSpc>
                        <a:spcBef>
                          <a:spcPts val="1200"/>
                        </a:spcBef>
                        <a:spcAft>
                          <a:spcPts val="1200"/>
                        </a:spcAft>
                      </a:pPr>
                      <a:r>
                        <a:rPr lang="cs-CZ" sz="1800">
                          <a:effectLst/>
                        </a:rPr>
                        <a:t>Ukrajina</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574 447</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effectLst/>
                        </a:rPr>
                        <a:t>54 %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43861695"/>
                  </a:ext>
                </a:extLst>
              </a:tr>
              <a:tr h="354946">
                <a:tc>
                  <a:txBody>
                    <a:bodyPr/>
                    <a:lstStyle/>
                    <a:p>
                      <a:pPr indent="180340" algn="just">
                        <a:lnSpc>
                          <a:spcPct val="115000"/>
                        </a:lnSpc>
                        <a:spcBef>
                          <a:spcPts val="1200"/>
                        </a:spcBef>
                        <a:spcAft>
                          <a:spcPts val="1200"/>
                        </a:spcAft>
                      </a:pPr>
                      <a:r>
                        <a:rPr lang="cs-CZ" sz="1800">
                          <a:effectLst/>
                        </a:rPr>
                        <a:t>Slovensko</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119 182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effectLst/>
                        </a:rPr>
                        <a:t>11 %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3290625628"/>
                  </a:ext>
                </a:extLst>
              </a:tr>
              <a:tr h="354946">
                <a:tc>
                  <a:txBody>
                    <a:bodyPr/>
                    <a:lstStyle/>
                    <a:p>
                      <a:pPr indent="180340" algn="just">
                        <a:lnSpc>
                          <a:spcPct val="115000"/>
                        </a:lnSpc>
                        <a:spcBef>
                          <a:spcPts val="1200"/>
                        </a:spcBef>
                        <a:spcAft>
                          <a:spcPts val="1200"/>
                        </a:spcAft>
                      </a:pPr>
                      <a:r>
                        <a:rPr lang="cs-CZ" sz="1800">
                          <a:effectLst/>
                        </a:rPr>
                        <a:t>Vietnam</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67 783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a:effectLst/>
                        </a:rPr>
                        <a:t>6 %</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1871370788"/>
                  </a:ext>
                </a:extLst>
              </a:tr>
              <a:tr h="354946">
                <a:tc>
                  <a:txBody>
                    <a:bodyPr/>
                    <a:lstStyle/>
                    <a:p>
                      <a:pPr indent="180340" algn="just">
                        <a:lnSpc>
                          <a:spcPct val="115000"/>
                        </a:lnSpc>
                        <a:spcBef>
                          <a:spcPts val="1200"/>
                        </a:spcBef>
                        <a:spcAft>
                          <a:spcPts val="1200"/>
                        </a:spcAft>
                      </a:pPr>
                      <a:r>
                        <a:rPr lang="cs-CZ" sz="1800">
                          <a:effectLst/>
                        </a:rPr>
                        <a:t>Rusko</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40 990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a:effectLst/>
                        </a:rPr>
                        <a:t>4 %</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1992667794"/>
                  </a:ext>
                </a:extLst>
              </a:tr>
              <a:tr h="354946">
                <a:tc>
                  <a:txBody>
                    <a:bodyPr/>
                    <a:lstStyle/>
                    <a:p>
                      <a:pPr indent="180340" algn="just">
                        <a:lnSpc>
                          <a:spcPct val="115000"/>
                        </a:lnSpc>
                        <a:spcBef>
                          <a:spcPts val="1200"/>
                        </a:spcBef>
                        <a:spcAft>
                          <a:spcPts val="1200"/>
                        </a:spcAft>
                      </a:pPr>
                      <a:r>
                        <a:rPr lang="cs-CZ" sz="1800">
                          <a:effectLst/>
                        </a:rPr>
                        <a:t>Rumunsko</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20 469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a:effectLst/>
                        </a:rPr>
                        <a:t>2 %</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2692067836"/>
                  </a:ext>
                </a:extLst>
              </a:tr>
              <a:tr h="354946">
                <a:tc>
                  <a:txBody>
                    <a:bodyPr/>
                    <a:lstStyle/>
                    <a:p>
                      <a:pPr indent="180340" algn="just">
                        <a:lnSpc>
                          <a:spcPct val="115000"/>
                        </a:lnSpc>
                        <a:spcBef>
                          <a:spcPts val="1200"/>
                        </a:spcBef>
                        <a:spcAft>
                          <a:spcPts val="1200"/>
                        </a:spcAft>
                      </a:pPr>
                      <a:r>
                        <a:rPr lang="cs-CZ" sz="1800">
                          <a:effectLst/>
                        </a:rPr>
                        <a:t>Polsko</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17 837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a:effectLst/>
                        </a:rPr>
                        <a:t>2 %</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2896728576"/>
                  </a:ext>
                </a:extLst>
              </a:tr>
              <a:tr h="354946">
                <a:tc>
                  <a:txBody>
                    <a:bodyPr/>
                    <a:lstStyle/>
                    <a:p>
                      <a:pPr indent="180340" algn="just">
                        <a:lnSpc>
                          <a:spcPct val="115000"/>
                        </a:lnSpc>
                        <a:spcBef>
                          <a:spcPts val="1200"/>
                        </a:spcBef>
                        <a:spcAft>
                          <a:spcPts val="1200"/>
                        </a:spcAft>
                      </a:pPr>
                      <a:r>
                        <a:rPr lang="cs-CZ" sz="1800">
                          <a:effectLst/>
                        </a:rPr>
                        <a:t>Bulharsko</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17 907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a:effectLst/>
                        </a:rPr>
                        <a:t>2 %</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3619454632"/>
                  </a:ext>
                </a:extLst>
              </a:tr>
              <a:tr h="354946">
                <a:tc>
                  <a:txBody>
                    <a:bodyPr/>
                    <a:lstStyle/>
                    <a:p>
                      <a:pPr indent="180340" algn="just">
                        <a:lnSpc>
                          <a:spcPct val="115000"/>
                        </a:lnSpc>
                        <a:spcBef>
                          <a:spcPts val="1200"/>
                        </a:spcBef>
                        <a:spcAft>
                          <a:spcPts val="1200"/>
                        </a:spcAft>
                      </a:pPr>
                      <a:r>
                        <a:rPr lang="cs-CZ" sz="1800">
                          <a:effectLst/>
                        </a:rPr>
                        <a:t>Německo</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12 719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a:effectLst/>
                        </a:rPr>
                        <a:t>1 %</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4195007812"/>
                  </a:ext>
                </a:extLst>
              </a:tr>
              <a:tr h="354946">
                <a:tc>
                  <a:txBody>
                    <a:bodyPr/>
                    <a:lstStyle/>
                    <a:p>
                      <a:pPr indent="180340" algn="just">
                        <a:lnSpc>
                          <a:spcPct val="115000"/>
                        </a:lnSpc>
                        <a:spcBef>
                          <a:spcPts val="1200"/>
                        </a:spcBef>
                        <a:spcAft>
                          <a:spcPts val="1200"/>
                        </a:spcAft>
                      </a:pPr>
                      <a:r>
                        <a:rPr lang="cs-CZ" sz="1800">
                          <a:effectLst/>
                        </a:rPr>
                        <a:t>Mongolsko</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12 664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a:effectLst/>
                        </a:rPr>
                        <a:t>1 %</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666826892"/>
                  </a:ext>
                </a:extLst>
              </a:tr>
              <a:tr h="354946">
                <a:tc>
                  <a:txBody>
                    <a:bodyPr/>
                    <a:lstStyle/>
                    <a:p>
                      <a:pPr indent="180340" algn="just">
                        <a:lnSpc>
                          <a:spcPct val="115000"/>
                        </a:lnSpc>
                        <a:spcBef>
                          <a:spcPts val="1200"/>
                        </a:spcBef>
                        <a:spcAft>
                          <a:spcPts val="1200"/>
                        </a:spcAft>
                      </a:pPr>
                      <a:r>
                        <a:rPr lang="cs-CZ" sz="1800">
                          <a:effectLst/>
                        </a:rPr>
                        <a:t>Maďarsko</a:t>
                      </a: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t>11 117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tc>
                  <a:txBody>
                    <a:bodyPr/>
                    <a:lstStyle/>
                    <a:p>
                      <a:pPr indent="180340" algn="just">
                        <a:lnSpc>
                          <a:spcPct val="115000"/>
                        </a:lnSpc>
                        <a:spcBef>
                          <a:spcPts val="1200"/>
                        </a:spcBef>
                        <a:spcAft>
                          <a:spcPts val="1200"/>
                        </a:spcAft>
                      </a:pPr>
                      <a:r>
                        <a:rPr lang="cs-CZ" sz="1800" dirty="0">
                          <a:effectLst/>
                        </a:rPr>
                        <a:t>1 %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373" marR="101373" marT="0" marB="0"/>
                </a:tc>
                <a:extLst>
                  <a:ext uri="{0D108BD9-81ED-4DB2-BD59-A6C34878D82A}">
                    <a16:rowId xmlns:a16="http://schemas.microsoft.com/office/drawing/2014/main" val="3948433849"/>
                  </a:ext>
                </a:extLst>
              </a:tr>
            </a:tbl>
          </a:graphicData>
        </a:graphic>
      </p:graphicFrame>
      <p:pic>
        <p:nvPicPr>
          <p:cNvPr id="3" name="Obrázek 2">
            <a:extLst>
              <a:ext uri="{FF2B5EF4-FFF2-40B4-BE49-F238E27FC236}">
                <a16:creationId xmlns:a16="http://schemas.microsoft.com/office/drawing/2014/main" id="{3E16BD16-5576-DB35-7247-D8002CDFD0EF}"/>
              </a:ext>
            </a:extLst>
          </p:cNvPr>
          <p:cNvPicPr>
            <a:picLocks noChangeAspect="1"/>
          </p:cNvPicPr>
          <p:nvPr/>
        </p:nvPicPr>
        <p:blipFill>
          <a:blip r:embed="rId2"/>
          <a:stretch>
            <a:fillRect/>
          </a:stretch>
        </p:blipFill>
        <p:spPr>
          <a:xfrm>
            <a:off x="5719428" y="3502212"/>
            <a:ext cx="3072649" cy="1878994"/>
          </a:xfrm>
          <a:prstGeom prst="rect">
            <a:avLst/>
          </a:prstGeom>
        </p:spPr>
      </p:pic>
    </p:spTree>
    <p:extLst>
      <p:ext uri="{BB962C8B-B14F-4D97-AF65-F5344CB8AC3E}">
        <p14:creationId xmlns:p14="http://schemas.microsoft.com/office/powerpoint/2010/main" val="4038306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2BB115-B563-8CBE-7BB7-E64B7C990668}"/>
              </a:ext>
            </a:extLst>
          </p:cNvPr>
          <p:cNvSpPr>
            <a:spLocks noGrp="1"/>
          </p:cNvSpPr>
          <p:nvPr>
            <p:ph type="title"/>
          </p:nvPr>
        </p:nvSpPr>
        <p:spPr>
          <a:xfrm>
            <a:off x="588558" y="1371600"/>
            <a:ext cx="4345106" cy="1114425"/>
          </a:xfrm>
        </p:spPr>
        <p:txBody>
          <a:bodyPr>
            <a:normAutofit/>
          </a:bodyPr>
          <a:lstStyle/>
          <a:p>
            <a:r>
              <a:rPr lang="cs-CZ"/>
              <a:t>Počet v Česku pracujících cizinců </a:t>
            </a:r>
          </a:p>
        </p:txBody>
      </p:sp>
      <p:sp>
        <p:nvSpPr>
          <p:cNvPr id="3" name="Zástupný obsah 2">
            <a:extLst>
              <a:ext uri="{FF2B5EF4-FFF2-40B4-BE49-F238E27FC236}">
                <a16:creationId xmlns:a16="http://schemas.microsoft.com/office/drawing/2014/main" id="{84BB435A-51C6-E2E7-25F8-E9E24191968F}"/>
              </a:ext>
            </a:extLst>
          </p:cNvPr>
          <p:cNvSpPr>
            <a:spLocks noGrp="1"/>
          </p:cNvSpPr>
          <p:nvPr>
            <p:ph idx="1"/>
          </p:nvPr>
        </p:nvSpPr>
        <p:spPr>
          <a:xfrm>
            <a:off x="1" y="2571750"/>
            <a:ext cx="5380892" cy="3429000"/>
          </a:xfrm>
        </p:spPr>
        <p:txBody>
          <a:bodyPr>
            <a:normAutofit/>
          </a:bodyPr>
          <a:lstStyle/>
          <a:p>
            <a:r>
              <a:rPr lang="cs-CZ" sz="1200" dirty="0"/>
              <a:t>Ke konci roku 2022 dosáhl počet cizinců zaměstnaných v České republice hodnoty 903 983 osob. </a:t>
            </a:r>
            <a:r>
              <a:rPr lang="cs-CZ" sz="1200" b="1" dirty="0"/>
              <a:t>Cizinci se tak na celkové zaměstnanosti v národním hospodářství podíleli více než 17%. </a:t>
            </a:r>
            <a:r>
              <a:rPr lang="cs-CZ" sz="1200" dirty="0"/>
              <a:t>Nejvíce jich působilo ve zpracovatelském průmyslu.  </a:t>
            </a:r>
          </a:p>
          <a:p>
            <a:r>
              <a:rPr lang="cs-CZ" sz="1200" dirty="0"/>
              <a:t>Podle ČSÚ ke konci roku 2022 lehce převažovali co do počtu zaměstnaných cizinců ti z třetích zemí nad občany z EU, a sice z tzv. ostatních zemí bylo celkem zaměstnáno 461 335 cizinců a ze zemí EU bylo zaměstnáno 443 648 cizinců. Nejvíce cizinců bylo zaměstnáno z Ukrajiny a sice 300889, následovali je Slováci v počtu 236430, pak Poláci 52072, Rumuni 49269, Bulhaři 39438, Vietnamci 38029 a Maďaři 25438 a Rusové 24923; ostatní cizinci pak byli s odstupem řádu. </a:t>
            </a:r>
          </a:p>
          <a:p>
            <a:r>
              <a:rPr lang="cs-CZ" sz="1200" dirty="0"/>
              <a:t>Celkem jich</a:t>
            </a:r>
            <a:r>
              <a:rPr lang="cs-CZ" sz="1200" b="1" dirty="0"/>
              <a:t> v prosinci 2023 úřady práce evidovaly přes 823 900. Je to zhruba 2,5krát víc než na konci roku 2015. </a:t>
            </a:r>
            <a:r>
              <a:rPr lang="cs-CZ" sz="1200" dirty="0"/>
              <a:t>Víc než třetinu zaměstnaných z ciziny tvoří lidé z Ukrajiny. Druhou nejpočetnější skupinu představují pracovníci ze Slovenska. Vyplývá to ze statistiky úřadu práce. Podle údajů Českého statistického úřadu (ČSÚ) bylo loni za první tři čtvrtletí v Česku celkem 4,23 milionu zaměstnanců. Podíl cizinců by se tak blížil skoro pětině.</a:t>
            </a:r>
            <a:endParaRPr lang="cs-CZ" sz="900" dirty="0"/>
          </a:p>
          <a:p>
            <a:r>
              <a:rPr lang="cs-CZ" sz="900" dirty="0">
                <a:hlinkClick r:id="rId2"/>
              </a:rPr>
              <a:t>https://domaci.hn.cz/c1-67286760-cesko-starne-skoro-kazdy-paty-zamestnany-je-cizinec-uz-jich-u-nas-pracuje-pres-800-tisic</a:t>
            </a:r>
            <a:r>
              <a:rPr lang="cs-CZ" sz="900" dirty="0"/>
              <a:t>  </a:t>
            </a:r>
            <a:endParaRPr lang="cs-CZ" sz="1200" dirty="0"/>
          </a:p>
          <a:p>
            <a:endParaRPr lang="cs-CZ" sz="1200" dirty="0"/>
          </a:p>
        </p:txBody>
      </p:sp>
      <p:pic>
        <p:nvPicPr>
          <p:cNvPr id="4" name="Obrázek 3">
            <a:extLst>
              <a:ext uri="{FF2B5EF4-FFF2-40B4-BE49-F238E27FC236}">
                <a16:creationId xmlns:a16="http://schemas.microsoft.com/office/drawing/2014/main" id="{4D019FAD-29D5-B1E8-84F2-45167F880997}"/>
              </a:ext>
            </a:extLst>
          </p:cNvPr>
          <p:cNvPicPr>
            <a:picLocks noChangeAspect="1"/>
          </p:cNvPicPr>
          <p:nvPr/>
        </p:nvPicPr>
        <p:blipFill rotWithShape="1">
          <a:blip r:embed="rId3"/>
          <a:srcRect l="45105" r="17331"/>
          <a:stretch/>
        </p:blipFill>
        <p:spPr>
          <a:xfrm>
            <a:off x="5709196" y="857257"/>
            <a:ext cx="3434804" cy="5143493"/>
          </a:xfrm>
          <a:prstGeom prst="rect">
            <a:avLst/>
          </a:prstGeom>
        </p:spPr>
      </p:pic>
    </p:spTree>
    <p:extLst>
      <p:ext uri="{BB962C8B-B14F-4D97-AF65-F5344CB8AC3E}">
        <p14:creationId xmlns:p14="http://schemas.microsoft.com/office/powerpoint/2010/main" val="159926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44A1E9-72B3-B5C9-B5A9-34C13DAAC19C}"/>
              </a:ext>
            </a:extLst>
          </p:cNvPr>
          <p:cNvSpPr>
            <a:spLocks noGrp="1"/>
          </p:cNvSpPr>
          <p:nvPr>
            <p:ph type="title"/>
          </p:nvPr>
        </p:nvSpPr>
        <p:spPr>
          <a:xfrm>
            <a:off x="480061" y="1330780"/>
            <a:ext cx="3014129" cy="1526721"/>
          </a:xfrm>
        </p:spPr>
        <p:txBody>
          <a:bodyPr vert="horz" lIns="68580" tIns="34290" rIns="68580" bIns="34290" rtlCol="0" anchor="t">
            <a:normAutofit/>
          </a:bodyPr>
          <a:lstStyle/>
          <a:p>
            <a:r>
              <a:rPr lang="en-US" dirty="0" err="1"/>
              <a:t>Ukrajinské</a:t>
            </a:r>
            <a:r>
              <a:rPr lang="en-US" dirty="0"/>
              <a:t> </a:t>
            </a:r>
            <a:r>
              <a:rPr lang="en-US" dirty="0" err="1"/>
              <a:t>děti</a:t>
            </a:r>
            <a:r>
              <a:rPr lang="en-US" dirty="0"/>
              <a:t> </a:t>
            </a:r>
            <a:r>
              <a:rPr lang="en-US" dirty="0" err="1"/>
              <a:t>na</a:t>
            </a:r>
            <a:r>
              <a:rPr lang="en-US" dirty="0"/>
              <a:t> </a:t>
            </a:r>
            <a:r>
              <a:rPr lang="en-US" dirty="0" err="1"/>
              <a:t>českých</a:t>
            </a:r>
            <a:r>
              <a:rPr lang="en-US" dirty="0"/>
              <a:t> </a:t>
            </a:r>
            <a:r>
              <a:rPr lang="en-US" dirty="0" err="1"/>
              <a:t>školách</a:t>
            </a:r>
            <a:endParaRPr lang="en-US" dirty="0"/>
          </a:p>
        </p:txBody>
      </p:sp>
      <p:sp>
        <p:nvSpPr>
          <p:cNvPr id="3" name="Zástupný obsah 2">
            <a:extLst>
              <a:ext uri="{FF2B5EF4-FFF2-40B4-BE49-F238E27FC236}">
                <a16:creationId xmlns:a16="http://schemas.microsoft.com/office/drawing/2014/main" id="{9B0194CA-389A-1E81-2DDB-1E2FE020E889}"/>
              </a:ext>
            </a:extLst>
          </p:cNvPr>
          <p:cNvSpPr>
            <a:spLocks noGrp="1"/>
          </p:cNvSpPr>
          <p:nvPr>
            <p:ph sz="half" idx="1"/>
          </p:nvPr>
        </p:nvSpPr>
        <p:spPr>
          <a:xfrm>
            <a:off x="480061" y="2930979"/>
            <a:ext cx="3007722" cy="2604407"/>
          </a:xfrm>
        </p:spPr>
        <p:txBody>
          <a:bodyPr vert="horz" lIns="68580" tIns="34290" rIns="68580" bIns="34290" rtlCol="0">
            <a:normAutofit fontScale="77500" lnSpcReduction="20000"/>
          </a:bodyPr>
          <a:lstStyle/>
          <a:p>
            <a:r>
              <a:rPr lang="en-US" b="1" dirty="0" err="1">
                <a:solidFill>
                  <a:srgbClr val="FF0000"/>
                </a:solidFill>
                <a:effectLst/>
              </a:rPr>
              <a:t>Školy</a:t>
            </a:r>
            <a:r>
              <a:rPr lang="en-US" b="1" dirty="0">
                <a:solidFill>
                  <a:srgbClr val="FF0000"/>
                </a:solidFill>
                <a:effectLst/>
              </a:rPr>
              <a:t> </a:t>
            </a:r>
            <a:r>
              <a:rPr lang="en-US" b="1" dirty="0" err="1">
                <a:solidFill>
                  <a:srgbClr val="FF0000"/>
                </a:solidFill>
                <a:effectLst/>
              </a:rPr>
              <a:t>podle</a:t>
            </a:r>
            <a:r>
              <a:rPr lang="en-US" b="1" dirty="0">
                <a:solidFill>
                  <a:srgbClr val="FF0000"/>
                </a:solidFill>
                <a:effectLst/>
              </a:rPr>
              <a:t> </a:t>
            </a:r>
            <a:r>
              <a:rPr lang="en-US" b="1" dirty="0" err="1">
                <a:solidFill>
                  <a:srgbClr val="FF0000"/>
                </a:solidFill>
                <a:effectLst/>
              </a:rPr>
              <a:t>nových</a:t>
            </a:r>
            <a:r>
              <a:rPr lang="en-US" b="1" dirty="0">
                <a:solidFill>
                  <a:srgbClr val="FF0000"/>
                </a:solidFill>
                <a:effectLst/>
              </a:rPr>
              <a:t> </a:t>
            </a:r>
            <a:r>
              <a:rPr lang="en-US" b="1" dirty="0" err="1">
                <a:solidFill>
                  <a:srgbClr val="FF0000"/>
                </a:solidFill>
                <a:effectLst/>
              </a:rPr>
              <a:t>informací</a:t>
            </a:r>
            <a:r>
              <a:rPr lang="en-US" b="1" dirty="0">
                <a:solidFill>
                  <a:srgbClr val="FF0000"/>
                </a:solidFill>
                <a:effectLst/>
              </a:rPr>
              <a:t> </a:t>
            </a:r>
            <a:r>
              <a:rPr lang="en-US" b="1" dirty="0" err="1">
                <a:solidFill>
                  <a:srgbClr val="FF0000"/>
                </a:solidFill>
                <a:effectLst/>
              </a:rPr>
              <a:t>vykázaly</a:t>
            </a:r>
            <a:r>
              <a:rPr lang="en-US" b="1" dirty="0">
                <a:solidFill>
                  <a:srgbClr val="FF0000"/>
                </a:solidFill>
                <a:effectLst/>
              </a:rPr>
              <a:t> k 31. </a:t>
            </a:r>
            <a:r>
              <a:rPr lang="en-US" b="1" dirty="0" err="1">
                <a:solidFill>
                  <a:srgbClr val="FF0000"/>
                </a:solidFill>
                <a:effectLst/>
              </a:rPr>
              <a:t>březnu</a:t>
            </a:r>
            <a:r>
              <a:rPr lang="en-US" b="1" dirty="0">
                <a:solidFill>
                  <a:srgbClr val="FF0000"/>
                </a:solidFill>
                <a:effectLst/>
              </a:rPr>
              <a:t> 2023 </a:t>
            </a:r>
            <a:r>
              <a:rPr lang="en-US" b="1" dirty="0" err="1">
                <a:solidFill>
                  <a:srgbClr val="FF0000"/>
                </a:solidFill>
                <a:effectLst/>
              </a:rPr>
              <a:t>celkem</a:t>
            </a:r>
            <a:r>
              <a:rPr lang="en-US" b="1" dirty="0">
                <a:solidFill>
                  <a:srgbClr val="FF0000"/>
                </a:solidFill>
                <a:effectLst/>
              </a:rPr>
              <a:t> 51 281 </a:t>
            </a:r>
            <a:r>
              <a:rPr lang="en-US" b="1" dirty="0" err="1">
                <a:solidFill>
                  <a:srgbClr val="FF0000"/>
                </a:solidFill>
                <a:effectLst/>
              </a:rPr>
              <a:t>dětí</a:t>
            </a:r>
            <a:r>
              <a:rPr lang="en-US" b="1" dirty="0">
                <a:solidFill>
                  <a:srgbClr val="FF0000"/>
                </a:solidFill>
                <a:effectLst/>
              </a:rPr>
              <a:t> a </a:t>
            </a:r>
            <a:r>
              <a:rPr lang="en-US" b="1" dirty="0" err="1">
                <a:solidFill>
                  <a:srgbClr val="FF0000"/>
                </a:solidFill>
                <a:effectLst/>
              </a:rPr>
              <a:t>žáků</a:t>
            </a:r>
            <a:r>
              <a:rPr lang="en-US" b="1" dirty="0">
                <a:solidFill>
                  <a:srgbClr val="FF0000"/>
                </a:solidFill>
                <a:effectLst/>
              </a:rPr>
              <a:t> - </a:t>
            </a:r>
            <a:r>
              <a:rPr lang="en-US" b="1" dirty="0" err="1">
                <a:solidFill>
                  <a:srgbClr val="FF0000"/>
                </a:solidFill>
                <a:effectLst/>
              </a:rPr>
              <a:t>uprchlíků</a:t>
            </a:r>
            <a:r>
              <a:rPr lang="en-US" b="1" dirty="0">
                <a:solidFill>
                  <a:srgbClr val="FF0000"/>
                </a:solidFill>
                <a:effectLst/>
              </a:rPr>
              <a:t> z </a:t>
            </a:r>
            <a:r>
              <a:rPr lang="en-US" b="1" dirty="0" err="1">
                <a:solidFill>
                  <a:srgbClr val="FF0000"/>
                </a:solidFill>
                <a:effectLst/>
              </a:rPr>
              <a:t>Ukrajiny</a:t>
            </a:r>
            <a:r>
              <a:rPr lang="en-US" b="1" dirty="0">
                <a:solidFill>
                  <a:srgbClr val="FF0000"/>
                </a:solidFill>
                <a:effectLst/>
              </a:rPr>
              <a:t>.</a:t>
            </a:r>
            <a:r>
              <a:rPr lang="en-US" dirty="0">
                <a:solidFill>
                  <a:srgbClr val="FF0000"/>
                </a:solidFill>
                <a:effectLst/>
              </a:rPr>
              <a:t> </a:t>
            </a:r>
            <a:endParaRPr lang="cs-CZ" dirty="0">
              <a:solidFill>
                <a:srgbClr val="FF0000"/>
              </a:solidFill>
              <a:effectLst/>
            </a:endParaRPr>
          </a:p>
          <a:p>
            <a:r>
              <a:rPr lang="en-US" dirty="0" err="1">
                <a:effectLst/>
              </a:rPr>
              <a:t>Při</a:t>
            </a:r>
            <a:r>
              <a:rPr lang="en-US" dirty="0">
                <a:effectLst/>
              </a:rPr>
              <a:t> </a:t>
            </a:r>
            <a:r>
              <a:rPr lang="en-US" dirty="0" err="1">
                <a:effectLst/>
              </a:rPr>
              <a:t>srovnání</a:t>
            </a:r>
            <a:r>
              <a:rPr lang="en-US" dirty="0">
                <a:effectLst/>
              </a:rPr>
              <a:t> s </a:t>
            </a:r>
            <a:r>
              <a:rPr lang="en-US" dirty="0" err="1">
                <a:effectLst/>
              </a:rPr>
              <a:t>jejich</a:t>
            </a:r>
            <a:r>
              <a:rPr lang="en-US" dirty="0">
                <a:effectLst/>
              </a:rPr>
              <a:t> </a:t>
            </a:r>
            <a:r>
              <a:rPr lang="en-US" dirty="0" err="1">
                <a:effectLst/>
              </a:rPr>
              <a:t>počty</a:t>
            </a:r>
            <a:r>
              <a:rPr lang="en-US" dirty="0">
                <a:effectLst/>
              </a:rPr>
              <a:t> k 30. </a:t>
            </a:r>
            <a:r>
              <a:rPr lang="en-US" dirty="0" err="1">
                <a:effectLst/>
              </a:rPr>
              <a:t>září</a:t>
            </a:r>
            <a:r>
              <a:rPr lang="en-US" dirty="0">
                <a:effectLst/>
              </a:rPr>
              <a:t> 2022 </a:t>
            </a:r>
            <a:r>
              <a:rPr lang="en-US" dirty="0" err="1">
                <a:effectLst/>
              </a:rPr>
              <a:t>tedy</a:t>
            </a:r>
            <a:r>
              <a:rPr lang="en-US" dirty="0">
                <a:effectLst/>
              </a:rPr>
              <a:t> </a:t>
            </a:r>
            <a:r>
              <a:rPr lang="en-US" dirty="0" err="1">
                <a:effectLst/>
              </a:rPr>
              <a:t>došlo</a:t>
            </a:r>
            <a:r>
              <a:rPr lang="en-US" dirty="0">
                <a:effectLst/>
              </a:rPr>
              <a:t> k </a:t>
            </a:r>
            <a:r>
              <a:rPr lang="en-US" dirty="0" err="1">
                <a:effectLst/>
              </a:rPr>
              <a:t>nárůstu</a:t>
            </a:r>
            <a:r>
              <a:rPr lang="en-US" dirty="0">
                <a:effectLst/>
              </a:rPr>
              <a:t> o 996 </a:t>
            </a:r>
            <a:r>
              <a:rPr lang="en-US" dirty="0" err="1">
                <a:effectLst/>
              </a:rPr>
              <a:t>dětí</a:t>
            </a:r>
            <a:r>
              <a:rPr lang="en-US" dirty="0">
                <a:effectLst/>
              </a:rPr>
              <a:t> a </a:t>
            </a:r>
            <a:r>
              <a:rPr lang="en-US" dirty="0" err="1">
                <a:effectLst/>
              </a:rPr>
              <a:t>žáků</a:t>
            </a:r>
            <a:r>
              <a:rPr lang="en-US" dirty="0">
                <a:effectLst/>
              </a:rPr>
              <a:t> z </a:t>
            </a:r>
            <a:r>
              <a:rPr lang="en-US" dirty="0" err="1">
                <a:effectLst/>
              </a:rPr>
              <a:t>Ukrajiny</a:t>
            </a:r>
            <a:r>
              <a:rPr lang="en-US" dirty="0">
                <a:effectLst/>
              </a:rPr>
              <a:t>. </a:t>
            </a:r>
            <a:r>
              <a:rPr lang="en-US" dirty="0" err="1">
                <a:effectLst/>
              </a:rPr>
              <a:t>Zaměstnanců</a:t>
            </a:r>
            <a:r>
              <a:rPr lang="en-US" dirty="0">
                <a:effectLst/>
              </a:rPr>
              <a:t> z </a:t>
            </a:r>
            <a:r>
              <a:rPr lang="en-US" dirty="0" err="1">
                <a:effectLst/>
              </a:rPr>
              <a:t>řad</a:t>
            </a:r>
            <a:r>
              <a:rPr lang="en-US" dirty="0">
                <a:effectLst/>
              </a:rPr>
              <a:t> </a:t>
            </a:r>
            <a:r>
              <a:rPr lang="en-US" dirty="0" err="1">
                <a:effectLst/>
              </a:rPr>
              <a:t>Ukrajinců</a:t>
            </a:r>
            <a:r>
              <a:rPr lang="en-US" dirty="0">
                <a:effectLst/>
              </a:rPr>
              <a:t> s </a:t>
            </a:r>
            <a:r>
              <a:rPr lang="en-US" dirty="0" err="1">
                <a:effectLst/>
              </a:rPr>
              <a:t>vízem</a:t>
            </a:r>
            <a:r>
              <a:rPr lang="en-US" dirty="0">
                <a:effectLst/>
              </a:rPr>
              <a:t> </a:t>
            </a:r>
            <a:r>
              <a:rPr lang="en-US" dirty="0" err="1">
                <a:effectLst/>
              </a:rPr>
              <a:t>dočasné</a:t>
            </a:r>
            <a:r>
              <a:rPr lang="en-US" dirty="0">
                <a:effectLst/>
              </a:rPr>
              <a:t> </a:t>
            </a:r>
            <a:r>
              <a:rPr lang="en-US" dirty="0" err="1">
                <a:effectLst/>
              </a:rPr>
              <a:t>ochrany</a:t>
            </a:r>
            <a:r>
              <a:rPr lang="en-US" dirty="0">
                <a:effectLst/>
              </a:rPr>
              <a:t> je </a:t>
            </a:r>
            <a:r>
              <a:rPr lang="en-US" dirty="0" err="1">
                <a:effectLst/>
              </a:rPr>
              <a:t>ve</a:t>
            </a:r>
            <a:r>
              <a:rPr lang="en-US" dirty="0">
                <a:effectLst/>
              </a:rPr>
              <a:t> </a:t>
            </a:r>
            <a:r>
              <a:rPr lang="en-US" dirty="0" err="1">
                <a:effectLst/>
              </a:rPr>
              <a:t>školách</a:t>
            </a:r>
            <a:r>
              <a:rPr lang="en-US" dirty="0">
                <a:effectLst/>
              </a:rPr>
              <a:t> </a:t>
            </a:r>
            <a:r>
              <a:rPr lang="en-US" dirty="0" err="1">
                <a:effectLst/>
              </a:rPr>
              <a:t>aktuálně</a:t>
            </a:r>
            <a:r>
              <a:rPr lang="en-US" dirty="0">
                <a:effectLst/>
              </a:rPr>
              <a:t> 2090, z toho </a:t>
            </a:r>
            <a:r>
              <a:rPr lang="en-US" dirty="0" err="1">
                <a:effectLst/>
              </a:rPr>
              <a:t>zhruba</a:t>
            </a:r>
            <a:r>
              <a:rPr lang="en-US" dirty="0">
                <a:effectLst/>
              </a:rPr>
              <a:t> </a:t>
            </a:r>
            <a:r>
              <a:rPr lang="en-US" dirty="0" err="1">
                <a:effectLst/>
              </a:rPr>
              <a:t>polovina</a:t>
            </a:r>
            <a:r>
              <a:rPr lang="en-US" dirty="0">
                <a:effectLst/>
              </a:rPr>
              <a:t> </a:t>
            </a:r>
            <a:r>
              <a:rPr lang="en-US" dirty="0" err="1">
                <a:effectLst/>
              </a:rPr>
              <a:t>vykonává</a:t>
            </a:r>
            <a:r>
              <a:rPr lang="en-US" dirty="0">
                <a:effectLst/>
              </a:rPr>
              <a:t> </a:t>
            </a:r>
            <a:r>
              <a:rPr lang="en-US" dirty="0" err="1">
                <a:effectLst/>
              </a:rPr>
              <a:t>práci</a:t>
            </a:r>
            <a:r>
              <a:rPr lang="en-US" dirty="0">
                <a:effectLst/>
              </a:rPr>
              <a:t> </a:t>
            </a:r>
            <a:r>
              <a:rPr lang="en-US" dirty="0" err="1">
                <a:effectLst/>
              </a:rPr>
              <a:t>učitelek</a:t>
            </a:r>
            <a:r>
              <a:rPr lang="en-US" dirty="0">
                <a:effectLst/>
              </a:rPr>
              <a:t> a </a:t>
            </a:r>
            <a:r>
              <a:rPr lang="en-US" dirty="0" err="1">
                <a:effectLst/>
              </a:rPr>
              <a:t>učitelů</a:t>
            </a:r>
            <a:r>
              <a:rPr lang="en-US" dirty="0">
                <a:effectLst/>
              </a:rPr>
              <a:t> </a:t>
            </a:r>
            <a:r>
              <a:rPr lang="en-US" dirty="0" err="1">
                <a:effectLst/>
              </a:rPr>
              <a:t>či</a:t>
            </a:r>
            <a:r>
              <a:rPr lang="en-US" dirty="0">
                <a:effectLst/>
              </a:rPr>
              <a:t> </a:t>
            </a:r>
            <a:r>
              <a:rPr lang="en-US" dirty="0" err="1">
                <a:effectLst/>
              </a:rPr>
              <a:t>ostatních</a:t>
            </a:r>
            <a:r>
              <a:rPr lang="en-US" dirty="0">
                <a:effectLst/>
              </a:rPr>
              <a:t> </a:t>
            </a:r>
            <a:r>
              <a:rPr lang="en-US" dirty="0" err="1">
                <a:effectLst/>
              </a:rPr>
              <a:t>pedagogických</a:t>
            </a:r>
            <a:r>
              <a:rPr lang="en-US" dirty="0">
                <a:effectLst/>
              </a:rPr>
              <a:t> </a:t>
            </a:r>
            <a:r>
              <a:rPr lang="en-US" dirty="0" err="1">
                <a:effectLst/>
              </a:rPr>
              <a:t>pracovníků</a:t>
            </a:r>
            <a:r>
              <a:rPr lang="en-US" dirty="0">
                <a:effectLst/>
              </a:rPr>
              <a:t>.   </a:t>
            </a:r>
          </a:p>
          <a:p>
            <a:endParaRPr lang="en-US" sz="1125" dirty="0"/>
          </a:p>
        </p:txBody>
      </p:sp>
      <p:pic>
        <p:nvPicPr>
          <p:cNvPr id="4" name="Obrázek 3">
            <a:extLst>
              <a:ext uri="{FF2B5EF4-FFF2-40B4-BE49-F238E27FC236}">
                <a16:creationId xmlns:a16="http://schemas.microsoft.com/office/drawing/2014/main" id="{1FFC906C-A9FB-F8CC-E8A2-2B13BD9C5EE5}"/>
              </a:ext>
            </a:extLst>
          </p:cNvPr>
          <p:cNvPicPr>
            <a:picLocks noChangeAspect="1"/>
          </p:cNvPicPr>
          <p:nvPr/>
        </p:nvPicPr>
        <p:blipFill>
          <a:blip r:embed="rId2"/>
          <a:stretch>
            <a:fillRect/>
          </a:stretch>
        </p:blipFill>
        <p:spPr>
          <a:xfrm>
            <a:off x="4835993" y="1337029"/>
            <a:ext cx="3617594" cy="2034897"/>
          </a:xfrm>
          <a:prstGeom prst="rect">
            <a:avLst/>
          </a:prstGeom>
        </p:spPr>
      </p:pic>
      <p:pic>
        <p:nvPicPr>
          <p:cNvPr id="12" name="Zástupný obsah 11" descr="Obsah obrázku text, snímek obrazovky, číslo, Písmo&#10;&#10;Popis byl vytvořen automaticky">
            <a:extLst>
              <a:ext uri="{FF2B5EF4-FFF2-40B4-BE49-F238E27FC236}">
                <a16:creationId xmlns:a16="http://schemas.microsoft.com/office/drawing/2014/main" id="{42D7FE17-B88D-7D29-B932-EA8D2DFF2F30}"/>
              </a:ext>
            </a:extLst>
          </p:cNvPr>
          <p:cNvPicPr>
            <a:picLocks noGrp="1" noChangeAspect="1"/>
          </p:cNvPicPr>
          <p:nvPr>
            <p:ph sz="half" idx="2"/>
          </p:nvPr>
        </p:nvPicPr>
        <p:blipFill>
          <a:blip r:embed="rId3"/>
          <a:stretch>
            <a:fillRect/>
          </a:stretch>
        </p:blipFill>
        <p:spPr>
          <a:xfrm>
            <a:off x="4099130" y="3552031"/>
            <a:ext cx="5378246" cy="2205080"/>
          </a:xfrm>
          <a:prstGeom prst="rect">
            <a:avLst/>
          </a:prstGeom>
        </p:spPr>
      </p:pic>
    </p:spTree>
    <p:extLst>
      <p:ext uri="{BB962C8B-B14F-4D97-AF65-F5344CB8AC3E}">
        <p14:creationId xmlns:p14="http://schemas.microsoft.com/office/powerpoint/2010/main" val="676544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Úvod do teorie multikulturalismu</a:t>
            </a:r>
          </a:p>
        </p:txBody>
      </p:sp>
      <p:sp>
        <p:nvSpPr>
          <p:cNvPr id="5" name="Zástupný symbol pro text 4"/>
          <p:cNvSpPr>
            <a:spLocks noGrp="1"/>
          </p:cNvSpPr>
          <p:nvPr>
            <p:ph type="body" idx="1"/>
          </p:nvPr>
        </p:nvSpPr>
        <p:spPr>
          <a:xfrm>
            <a:off x="457200" y="1844835"/>
            <a:ext cx="4040188" cy="720081"/>
          </a:xfrm>
        </p:spPr>
        <p:txBody>
          <a:bodyPr>
            <a:normAutofit fontScale="92500"/>
          </a:bodyPr>
          <a:lstStyle/>
          <a:p>
            <a:r>
              <a:rPr lang="cs-CZ" dirty="0"/>
              <a:t>Pluralistický či diferenční model</a:t>
            </a:r>
          </a:p>
          <a:p>
            <a:endParaRPr lang="cs-CZ" dirty="0"/>
          </a:p>
        </p:txBody>
      </p:sp>
      <p:sp>
        <p:nvSpPr>
          <p:cNvPr id="3" name="Zástupný symbol pro obsah 2"/>
          <p:cNvSpPr>
            <a:spLocks noGrp="1"/>
          </p:cNvSpPr>
          <p:nvPr>
            <p:ph sz="half" idx="2"/>
          </p:nvPr>
        </p:nvSpPr>
        <p:spPr/>
        <p:txBody>
          <a:bodyPr/>
          <a:lstStyle/>
          <a:p>
            <a:pPr marL="342900" lvl="1" indent="-342900">
              <a:buFont typeface="Arial" pitchFamily="34" charset="0"/>
              <a:buChar char="•"/>
            </a:pPr>
            <a:r>
              <a:rPr lang="cs-CZ" dirty="0"/>
              <a:t>Je založen na představě přirozených a nepřekročitelných hranic mezi skupinami.</a:t>
            </a:r>
          </a:p>
          <a:p>
            <a:pPr>
              <a:buNone/>
            </a:pPr>
            <a:endParaRPr lang="cs-CZ" dirty="0"/>
          </a:p>
        </p:txBody>
      </p:sp>
      <p:sp>
        <p:nvSpPr>
          <p:cNvPr id="6" name="Zástupný symbol pro text 5"/>
          <p:cNvSpPr>
            <a:spLocks noGrp="1"/>
          </p:cNvSpPr>
          <p:nvPr>
            <p:ph type="body" sz="quarter" idx="3"/>
          </p:nvPr>
        </p:nvSpPr>
        <p:spPr>
          <a:xfrm>
            <a:off x="4645031" y="1844824"/>
            <a:ext cx="4041775" cy="720080"/>
          </a:xfrm>
        </p:spPr>
        <p:txBody>
          <a:bodyPr>
            <a:normAutofit/>
          </a:bodyPr>
          <a:lstStyle/>
          <a:p>
            <a:r>
              <a:rPr lang="cs-CZ" dirty="0"/>
              <a:t>Kritický multikulturalismus</a:t>
            </a:r>
          </a:p>
          <a:p>
            <a:endParaRPr lang="cs-CZ" dirty="0"/>
          </a:p>
        </p:txBody>
      </p:sp>
      <p:sp>
        <p:nvSpPr>
          <p:cNvPr id="4" name="Zástupný symbol pro obsah 3"/>
          <p:cNvSpPr>
            <a:spLocks noGrp="1"/>
          </p:cNvSpPr>
          <p:nvPr>
            <p:ph sz="quarter" idx="4"/>
          </p:nvPr>
        </p:nvSpPr>
        <p:spPr/>
        <p:txBody>
          <a:bodyPr/>
          <a:lstStyle/>
          <a:p>
            <a:pPr marL="342900" lvl="1" indent="-342900">
              <a:buFont typeface="Arial" pitchFamily="34" charset="0"/>
              <a:buChar char="•"/>
            </a:pPr>
            <a:r>
              <a:rPr lang="cs-CZ" dirty="0"/>
              <a:t>Usiluje o rozšíření kritického dialogu napříč skupinovými hranicemi a zároveň i v rámci skupin a klade důraz na individuální přístup.</a:t>
            </a:r>
          </a:p>
          <a:p>
            <a:endParaRPr lang="cs-CZ" dirty="0"/>
          </a:p>
        </p:txBody>
      </p:sp>
      <p:pic>
        <p:nvPicPr>
          <p:cNvPr id="10" name="multikulturalis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516216" y="4509120"/>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42"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4000" dirty="0"/>
              <a:t>Multikulturní ideologie </a:t>
            </a:r>
            <a:endParaRPr lang="cs-CZ" sz="4000" b="1" cap="all" dirty="0"/>
          </a:p>
        </p:txBody>
      </p:sp>
      <p:sp>
        <p:nvSpPr>
          <p:cNvPr id="3" name="Zástupný symbol pro obsah 2"/>
          <p:cNvSpPr>
            <a:spLocks noGrp="1"/>
          </p:cNvSpPr>
          <p:nvPr>
            <p:ph idx="1"/>
          </p:nvPr>
        </p:nvSpPr>
        <p:spPr/>
        <p:txBody>
          <a:bodyPr>
            <a:normAutofit/>
          </a:bodyPr>
          <a:lstStyle/>
          <a:p>
            <a:r>
              <a:rPr lang="cs-CZ" dirty="0"/>
              <a:t>vycházela dříve z pluralistického pojetí multikulturalismu, jeho klíčovým motivem je přesvědčení, podle kterého je možné vysvětlit jednání jedince, ale také ho odhadovat na základě znalosti historie a kulturních zvyklostí skupiny, jejíž je jedinec součástí (</a:t>
            </a:r>
            <a:r>
              <a:rPr lang="cs-CZ" dirty="0" err="1"/>
              <a:t>Moree</a:t>
            </a:r>
            <a:r>
              <a:rPr lang="cs-CZ" dirty="0"/>
              <a:t>, 2008, s. 23–26). </a:t>
            </a:r>
          </a:p>
          <a:p>
            <a:r>
              <a:rPr lang="cs-CZ" dirty="0"/>
              <a:t>Zásadním limitem tohoto přístupu je z toho plynoucí tendence popisovat </a:t>
            </a:r>
            <a:r>
              <a:rPr lang="cs-CZ" dirty="0" err="1"/>
              <a:t>sociokulturní</a:t>
            </a:r>
            <a:r>
              <a:rPr lang="cs-CZ" dirty="0"/>
              <a:t> jednotky jako </a:t>
            </a:r>
            <a:r>
              <a:rPr lang="cs-CZ" b="1" dirty="0"/>
              <a:t>homogenní a statické skupiny </a:t>
            </a:r>
            <a:r>
              <a:rPr lang="cs-CZ" dirty="0"/>
              <a:t>a </a:t>
            </a:r>
            <a:r>
              <a:rPr lang="cs-CZ" b="1" dirty="0"/>
              <a:t>selektivnost </a:t>
            </a:r>
            <a:r>
              <a:rPr lang="cs-CZ" dirty="0"/>
              <a:t>při výběru informací, které o nich ve veřejném prostoru, případně mediálním diskursu podáváme.</a:t>
            </a:r>
          </a:p>
          <a:p>
            <a:endParaRPr lang="cs-C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a:t>Dichotomie „my“ a „oni“</a:t>
            </a:r>
          </a:p>
        </p:txBody>
      </p:sp>
      <p:sp>
        <p:nvSpPr>
          <p:cNvPr id="3" name="Zástupný symbol pro obsah 2"/>
          <p:cNvSpPr>
            <a:spLocks noGrp="1"/>
          </p:cNvSpPr>
          <p:nvPr>
            <p:ph sz="quarter" idx="1"/>
          </p:nvPr>
        </p:nvSpPr>
        <p:spPr>
          <a:xfrm>
            <a:off x="107504" y="1412776"/>
            <a:ext cx="9036496" cy="5328592"/>
          </a:xfrm>
        </p:spPr>
        <p:txBody>
          <a:bodyPr>
            <a:normAutofit/>
          </a:bodyPr>
          <a:lstStyle/>
          <a:p>
            <a:pPr>
              <a:buNone/>
            </a:pPr>
            <a:r>
              <a:rPr lang="cs-CZ" sz="2800" dirty="0"/>
              <a:t>	</a:t>
            </a:r>
            <a:r>
              <a:rPr lang="cs-CZ" sz="2800" b="1" dirty="0"/>
              <a:t>Často je identita založena na dichotomii „my“ a „oni“.</a:t>
            </a:r>
          </a:p>
          <a:p>
            <a:pPr>
              <a:buNone/>
            </a:pPr>
            <a:r>
              <a:rPr lang="cs-CZ" sz="2800" dirty="0"/>
              <a:t>	</a:t>
            </a:r>
            <a:r>
              <a:rPr lang="cs-CZ" sz="2800" b="1" dirty="0"/>
              <a:t>Naše identita, </a:t>
            </a:r>
            <a:r>
              <a:rPr lang="cs-CZ" sz="2800" dirty="0"/>
              <a:t>často chápána jako etnická identita, je brána jako neměnný faktor determinující člověka, přičemž je z praktického hlediska irelevantní, zda je vnímána jako něco vrozeného, nebo naučeného. </a:t>
            </a:r>
          </a:p>
          <a:p>
            <a:pPr>
              <a:buNone/>
            </a:pPr>
            <a:r>
              <a:rPr lang="cs-CZ" sz="2800" dirty="0"/>
              <a:t>	Je to </a:t>
            </a:r>
            <a:r>
              <a:rPr lang="cs-CZ" sz="2800" b="1" dirty="0"/>
              <a:t>naše identita, </a:t>
            </a:r>
            <a:r>
              <a:rPr lang="cs-CZ" sz="2800" dirty="0"/>
              <a:t>jejíž stálost nám poskytuje pocity sociálního bezpečí, její proměnlivost je přijímána často s despektem, protože je vnímána jako element ohrožující jistoty, které v rámci své komunity máme. </a:t>
            </a:r>
          </a:p>
          <a:p>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dirty="0"/>
              <a:t>Identita je dynamická a proměnlivá</a:t>
            </a:r>
          </a:p>
        </p:txBody>
      </p:sp>
      <p:sp>
        <p:nvSpPr>
          <p:cNvPr id="3" name="Zástupný symbol pro obsah 2"/>
          <p:cNvSpPr>
            <a:spLocks noGrp="1"/>
          </p:cNvSpPr>
          <p:nvPr>
            <p:ph sz="quarter" idx="1"/>
          </p:nvPr>
        </p:nvSpPr>
        <p:spPr>
          <a:xfrm>
            <a:off x="467544" y="1124744"/>
            <a:ext cx="8229600" cy="5733256"/>
          </a:xfrm>
        </p:spPr>
        <p:txBody>
          <a:bodyPr>
            <a:normAutofit/>
          </a:bodyPr>
          <a:lstStyle/>
          <a:p>
            <a:r>
              <a:rPr lang="cs-CZ" sz="2400" b="1" dirty="0"/>
              <a:t>Do identity vrůstáme.</a:t>
            </a:r>
          </a:p>
          <a:p>
            <a:r>
              <a:rPr lang="cs-CZ" sz="2400" dirty="0"/>
              <a:t>Identita vzniká pozvolna tak, že dítě dostává odpovědi na své otázky o tom, kým je, ale také o tom, kým není. Nejde totiž jen o to, za koho se považuji já sám, ale také o to, za koho mě považují ostatní. Identita je dynamická. Její jednotlivé vrstvy a složky vznikají po celou dobu života nositele. </a:t>
            </a:r>
          </a:p>
          <a:p>
            <a:r>
              <a:rPr lang="cs-CZ" sz="2400" dirty="0"/>
              <a:t>Nové životní události nás často nutí naši identitu redefinovat. </a:t>
            </a:r>
          </a:p>
          <a:p>
            <a:r>
              <a:rPr lang="cs-CZ" sz="2400" b="1" dirty="0"/>
              <a:t>Identita je mnohovrstevnatá. </a:t>
            </a:r>
            <a:r>
              <a:rPr lang="cs-CZ" sz="2400" dirty="0"/>
              <a:t>Kategorie, s kterými se během života identifikujeme, jsou definovány nejrůznějším způsobem – </a:t>
            </a:r>
            <a:r>
              <a:rPr lang="cs-CZ" sz="2400" dirty="0" err="1"/>
              <a:t>genderově</a:t>
            </a:r>
            <a:r>
              <a:rPr lang="cs-CZ" sz="2400" dirty="0"/>
              <a:t>, etnicky, národnostně, sociálně nebo nábožensky. Průnikem těchto kategorií je právě naše identita.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Identita je hybridní</a:t>
            </a:r>
          </a:p>
        </p:txBody>
      </p:sp>
      <p:sp>
        <p:nvSpPr>
          <p:cNvPr id="3" name="Zástupný symbol pro obsah 2"/>
          <p:cNvSpPr>
            <a:spLocks noGrp="1"/>
          </p:cNvSpPr>
          <p:nvPr>
            <p:ph sz="quarter" idx="1"/>
          </p:nvPr>
        </p:nvSpPr>
        <p:spPr>
          <a:xfrm>
            <a:off x="457200" y="1340768"/>
            <a:ext cx="8229600" cy="5256584"/>
          </a:xfrm>
        </p:spPr>
        <p:txBody>
          <a:bodyPr>
            <a:normAutofit/>
          </a:bodyPr>
          <a:lstStyle/>
          <a:p>
            <a:r>
              <a:rPr lang="cs-CZ" sz="2400" b="1" dirty="0"/>
              <a:t>Identita je hybridní. </a:t>
            </a:r>
            <a:r>
              <a:rPr lang="cs-CZ" sz="2400" dirty="0"/>
              <a:t>Dítě vyrůstající v multikulturním prostředí, daným např. různorodostí jeho rodičů, může sdílet dvojí identitu či smíšenou identitu. Nejsme nuceni si vybírat pouze jednu z nabízených identifikací, můžeme být např. Čechy i Slováky i Romy, stejně tak jako obyvateli Prahy. </a:t>
            </a:r>
          </a:p>
          <a:p>
            <a:r>
              <a:rPr lang="cs-CZ" sz="2400" dirty="0"/>
              <a:t>Identita mající </a:t>
            </a:r>
            <a:r>
              <a:rPr lang="cs-CZ" sz="2400" dirty="0" err="1"/>
              <a:t>dynamicko</a:t>
            </a:r>
            <a:r>
              <a:rPr lang="cs-CZ" sz="2400" dirty="0"/>
              <a:t>-mnohovrstevnatě-hybridní charakter předpokládá, že </a:t>
            </a:r>
            <a:r>
              <a:rPr lang="cs-CZ" sz="2400" b="1" dirty="0"/>
              <a:t>respektujeme právo na sebeurčení</a:t>
            </a:r>
            <a:r>
              <a:rPr lang="cs-CZ" sz="2400" dirty="0"/>
              <a:t>, jen tak dáme sobě i druhým svobodu identifikovat se s těmi skupinami, které nás formují (</a:t>
            </a:r>
            <a:r>
              <a:rPr lang="cs-CZ" sz="2400" dirty="0" err="1"/>
              <a:t>Moree</a:t>
            </a:r>
            <a:r>
              <a:rPr lang="cs-CZ" sz="2400" dirty="0"/>
              <a:t>, 2015).</a:t>
            </a:r>
          </a:p>
          <a:p>
            <a:endParaRPr 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Globální civilizace</a:t>
            </a:r>
          </a:p>
        </p:txBody>
      </p:sp>
      <p:sp>
        <p:nvSpPr>
          <p:cNvPr id="3" name="Zástupný symbol pro obsah 2"/>
          <p:cNvSpPr>
            <a:spLocks noGrp="1"/>
          </p:cNvSpPr>
          <p:nvPr>
            <p:ph sz="quarter" idx="1"/>
          </p:nvPr>
        </p:nvSpPr>
        <p:spPr/>
        <p:txBody>
          <a:bodyPr/>
          <a:lstStyle/>
          <a:p>
            <a:r>
              <a:rPr lang="cs-CZ" sz="2400" dirty="0"/>
              <a:t>V rámci globalizace ve společnosti dochází k řadě proměn, které jsou způsobeny řadou procesů podporujících změnu kultury, proměnu národů, států a jejich obyvatel, které činí stále více na sobě vzájemně závislými a propojenými (</a:t>
            </a:r>
            <a:r>
              <a:rPr lang="cs-CZ" sz="2400" dirty="0" err="1"/>
              <a:t>Kottak</a:t>
            </a:r>
            <a:r>
              <a:rPr lang="cs-CZ" sz="2400" dirty="0"/>
              <a:t>, C. </a:t>
            </a:r>
            <a:r>
              <a:rPr lang="cs-CZ" sz="2400" dirty="0" err="1"/>
              <a:t>Ph</a:t>
            </a:r>
            <a:r>
              <a:rPr lang="cs-CZ" sz="2400" dirty="0"/>
              <a:t>. 2011, s. 42-43). Tak v procesu globalizace dochází stále více k nárůstu vzájemných vazeb a závislostí mezi státy, národy i lidmi. </a:t>
            </a:r>
            <a:r>
              <a:rPr lang="cs-CZ" sz="2400" b="1" dirty="0"/>
              <a:t>Kulturní difúze, migrace a kolonialismus vnesly do různých oblastí světa totožné kulturní znaky, symboly a ideje.</a:t>
            </a:r>
            <a:endParaRPr lang="cs-CZ" sz="2400" dirty="0"/>
          </a:p>
          <a:p>
            <a:endParaRPr lang="cs-CZ"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AEFBDE-F32C-43EB-812D-FD4F95E21B2E}"/>
              </a:ext>
            </a:extLst>
          </p:cNvPr>
          <p:cNvSpPr>
            <a:spLocks noGrp="1"/>
          </p:cNvSpPr>
          <p:nvPr>
            <p:ph type="title"/>
          </p:nvPr>
        </p:nvSpPr>
        <p:spPr>
          <a:xfrm>
            <a:off x="1601670" y="947766"/>
            <a:ext cx="6143867" cy="353690"/>
          </a:xfrm>
        </p:spPr>
        <p:txBody>
          <a:bodyPr>
            <a:normAutofit fontScale="90000"/>
          </a:bodyPr>
          <a:lstStyle/>
          <a:p>
            <a:r>
              <a:rPr lang="cs-CZ" b="1" dirty="0" err="1">
                <a:effectLst>
                  <a:outerShdw blurRad="38100" dist="38100" dir="2700000" algn="tl">
                    <a:srgbClr val="000000">
                      <a:alpha val="43137"/>
                    </a:srgbClr>
                  </a:outerShdw>
                </a:effectLst>
              </a:rPr>
              <a:t>Bikulturalismus</a:t>
            </a:r>
            <a:r>
              <a:rPr lang="cs-CZ" b="1" dirty="0">
                <a:effectLst>
                  <a:outerShdw blurRad="38100" dist="38100" dir="2700000" algn="tl">
                    <a:srgbClr val="000000">
                      <a:alpha val="43137"/>
                    </a:srgbClr>
                  </a:outerShdw>
                </a:effectLst>
              </a:rPr>
              <a:t> </a:t>
            </a:r>
            <a:endParaRPr lang="cs-CZ" dirty="0">
              <a:effectLst>
                <a:outerShdw blurRad="38100" dist="38100" dir="2700000" algn="tl">
                  <a:srgbClr val="000000">
                    <a:alpha val="43137"/>
                  </a:srgbClr>
                </a:outerShdw>
              </a:effectLst>
              <a:highlight>
                <a:srgbClr val="FFFF00"/>
              </a:highlight>
            </a:endParaRPr>
          </a:p>
        </p:txBody>
      </p:sp>
      <p:sp>
        <p:nvSpPr>
          <p:cNvPr id="3" name="Zástupný obsah 2">
            <a:extLst>
              <a:ext uri="{FF2B5EF4-FFF2-40B4-BE49-F238E27FC236}">
                <a16:creationId xmlns:a16="http://schemas.microsoft.com/office/drawing/2014/main" id="{B0F1A418-1BDB-4869-8C4A-5DEAEC1768F9}"/>
              </a:ext>
            </a:extLst>
          </p:cNvPr>
          <p:cNvSpPr>
            <a:spLocks noGrp="1"/>
          </p:cNvSpPr>
          <p:nvPr>
            <p:ph sz="half" idx="1"/>
          </p:nvPr>
        </p:nvSpPr>
        <p:spPr>
          <a:xfrm>
            <a:off x="323528" y="1484785"/>
            <a:ext cx="3222358" cy="5373215"/>
          </a:xfrm>
        </p:spPr>
        <p:txBody>
          <a:bodyPr>
            <a:normAutofit fontScale="92500"/>
          </a:bodyPr>
          <a:lstStyle/>
          <a:p>
            <a:r>
              <a:rPr lang="cs-CZ" dirty="0"/>
              <a:t>označuje schopnost jedinců nebo skupin efektivně fungovat ve dvou kulturách současně. </a:t>
            </a:r>
            <a:r>
              <a:rPr lang="cs-CZ" dirty="0" err="1"/>
              <a:t>DomNwachukwu</a:t>
            </a:r>
            <a:r>
              <a:rPr lang="cs-CZ" dirty="0"/>
              <a:t> (2010, s. 64) považuje „schopnost lidského rodu efektivně fungovat na více než jedné platformě za vrozenou“. Uvádí, že některé ženy jsou např. přirozeně zároveň učitelkami, matkami, manželkami apod., nebo že „někteří lidé mají rádi šťouchané brambory s omáčkou a krocana k večeři, a také milují sushi“. To jsou dle něj lehce prokazatelné příklady, co znamená žít </a:t>
            </a:r>
            <a:r>
              <a:rPr lang="cs-CZ" dirty="0" err="1"/>
              <a:t>bikulturně</a:t>
            </a:r>
            <a:r>
              <a:rPr lang="cs-CZ" dirty="0"/>
              <a:t>.</a:t>
            </a:r>
          </a:p>
          <a:p>
            <a:endParaRPr lang="cs-CZ" dirty="0"/>
          </a:p>
          <a:p>
            <a:endParaRPr lang="cs-CZ" dirty="0"/>
          </a:p>
          <a:p>
            <a:endParaRPr lang="cs-CZ" dirty="0"/>
          </a:p>
          <a:p>
            <a:endParaRPr lang="cs-CZ" dirty="0"/>
          </a:p>
        </p:txBody>
      </p:sp>
      <p:sp>
        <p:nvSpPr>
          <p:cNvPr id="4" name="Zástupný obsah 3">
            <a:extLst>
              <a:ext uri="{FF2B5EF4-FFF2-40B4-BE49-F238E27FC236}">
                <a16:creationId xmlns:a16="http://schemas.microsoft.com/office/drawing/2014/main" id="{73B65EB0-020F-42A2-9A6F-38DDBE7781B8}"/>
              </a:ext>
            </a:extLst>
          </p:cNvPr>
          <p:cNvSpPr>
            <a:spLocks noGrp="1"/>
          </p:cNvSpPr>
          <p:nvPr>
            <p:ph sz="half" idx="2"/>
          </p:nvPr>
        </p:nvSpPr>
        <p:spPr>
          <a:xfrm>
            <a:off x="4409982" y="1484785"/>
            <a:ext cx="3119531" cy="4005188"/>
          </a:xfrm>
        </p:spPr>
        <p:txBody>
          <a:bodyPr>
            <a:normAutofit fontScale="92500"/>
          </a:bodyPr>
          <a:lstStyle/>
          <a:p>
            <a:r>
              <a:rPr lang="cs-CZ" dirty="0"/>
              <a:t>Viz Irena a Milan </a:t>
            </a:r>
            <a:r>
              <a:rPr lang="cs-CZ" u="sng" dirty="0">
                <a:hlinkClick r:id="rId2"/>
              </a:rPr>
              <a:t>https://www.ceskatelevize.cz/porady/1131721572-babylon/418236100152024/</a:t>
            </a:r>
            <a:r>
              <a:rPr lang="cs-CZ" dirty="0"/>
              <a:t> </a:t>
            </a:r>
          </a:p>
          <a:p>
            <a:endParaRPr lang="cs-CZ" dirty="0"/>
          </a:p>
          <a:p>
            <a:endParaRPr lang="cs-CZ" dirty="0"/>
          </a:p>
        </p:txBody>
      </p:sp>
      <p:pic>
        <p:nvPicPr>
          <p:cNvPr id="7" name="Obrázek 6" descr="Obsah obrázku text, tráva, exteriér&#10;&#10;Popis byl vytvořen automaticky">
            <a:extLst>
              <a:ext uri="{FF2B5EF4-FFF2-40B4-BE49-F238E27FC236}">
                <a16:creationId xmlns:a16="http://schemas.microsoft.com/office/drawing/2014/main" id="{3A450A41-8E1D-48AF-A051-7357CD8BC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4535" y="2834934"/>
            <a:ext cx="4386465" cy="2721611"/>
          </a:xfrm>
          <a:prstGeom prst="rect">
            <a:avLst/>
          </a:prstGeom>
        </p:spPr>
      </p:pic>
    </p:spTree>
    <p:extLst>
      <p:ext uri="{BB962C8B-B14F-4D97-AF65-F5344CB8AC3E}">
        <p14:creationId xmlns:p14="http://schemas.microsoft.com/office/powerpoint/2010/main" val="2190181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effectLst>
                  <a:outerShdw blurRad="38100" dist="38100" dir="2700000" algn="tl">
                    <a:srgbClr val="000000">
                      <a:alpha val="43137"/>
                    </a:srgbClr>
                  </a:outerShdw>
                </a:effectLst>
              </a:rPr>
              <a:t>Transnacionální</a:t>
            </a:r>
            <a:r>
              <a:rPr lang="cs-CZ" dirty="0">
                <a:effectLst>
                  <a:outerShdw blurRad="38100" dist="38100" dir="2700000" algn="tl">
                    <a:srgbClr val="000000">
                      <a:alpha val="43137"/>
                    </a:srgbClr>
                  </a:outerShdw>
                </a:effectLst>
              </a:rPr>
              <a:t> rodina</a:t>
            </a:r>
          </a:p>
        </p:txBody>
      </p:sp>
      <p:sp>
        <p:nvSpPr>
          <p:cNvPr id="3" name="Zástupný symbol pro obsah 2"/>
          <p:cNvSpPr>
            <a:spLocks noGrp="1"/>
          </p:cNvSpPr>
          <p:nvPr>
            <p:ph sz="quarter" idx="1"/>
          </p:nvPr>
        </p:nvSpPr>
        <p:spPr/>
        <p:txBody>
          <a:bodyPr>
            <a:normAutofit/>
          </a:bodyPr>
          <a:lstStyle/>
          <a:p>
            <a:r>
              <a:rPr lang="cs-CZ" sz="2800" dirty="0" err="1"/>
              <a:t>Transnacionální</a:t>
            </a:r>
            <a:r>
              <a:rPr lang="cs-CZ" sz="2800" dirty="0"/>
              <a:t> rodina zahrnuje členy doma i v zahraničí, vystupuje navenek jako jednotná sociální skupina, udržuje společný majetek, většinou v domovské zemi, udržuje zvyky, rituály a tradice národní či etnické kultury, z níž pochází její členové. </a:t>
            </a:r>
            <a:r>
              <a:rPr lang="cs-CZ" sz="2800" dirty="0" err="1"/>
              <a:t>Transnacionální</a:t>
            </a:r>
            <a:r>
              <a:rPr lang="cs-CZ" sz="2800" dirty="0"/>
              <a:t> rodiny jsou nejčastější u </a:t>
            </a:r>
            <a:r>
              <a:rPr lang="cs-CZ" sz="2800" dirty="0" err="1"/>
              <a:t>Tonganů</a:t>
            </a:r>
            <a:r>
              <a:rPr lang="cs-CZ" sz="2800" dirty="0"/>
              <a:t>, Pákistánců, Sikhů, Číňanů, ale ve střední Evropě také u Vietnamců.  </a:t>
            </a:r>
          </a:p>
          <a:p>
            <a:endParaRPr lang="cs-CZ"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outerShdw blurRad="38100" dist="38100" dir="2700000" algn="tl">
                    <a:srgbClr val="000000">
                      <a:alpha val="43137"/>
                    </a:srgbClr>
                  </a:outerShdw>
                </a:effectLst>
              </a:rPr>
              <a:t>Hybridní kultura</a:t>
            </a:r>
          </a:p>
        </p:txBody>
      </p:sp>
      <p:sp>
        <p:nvSpPr>
          <p:cNvPr id="3" name="Zástupný symbol pro obsah 2"/>
          <p:cNvSpPr>
            <a:spLocks noGrp="1"/>
          </p:cNvSpPr>
          <p:nvPr>
            <p:ph sz="quarter" idx="1"/>
          </p:nvPr>
        </p:nvSpPr>
        <p:spPr/>
        <p:txBody>
          <a:bodyPr>
            <a:normAutofit/>
          </a:bodyPr>
          <a:lstStyle/>
          <a:p>
            <a:r>
              <a:rPr lang="cs-CZ" dirty="0"/>
              <a:t>Členové </a:t>
            </a:r>
            <a:r>
              <a:rPr lang="cs-CZ" dirty="0" err="1"/>
              <a:t>transnacionální</a:t>
            </a:r>
            <a:r>
              <a:rPr lang="cs-CZ" dirty="0"/>
              <a:t> rodiny tak získají dva domovy.</a:t>
            </a:r>
          </a:p>
          <a:p>
            <a:r>
              <a:rPr lang="cs-CZ" dirty="0"/>
              <a:t>Ač je k migraci vedly dočasné důvody, nejčastěji ekonomické nebo politické, a tyto pominuly, velká část migrantů se již nevrátí nikdy do své domoviny. </a:t>
            </a:r>
          </a:p>
          <a:p>
            <a:r>
              <a:rPr lang="cs-CZ" dirty="0"/>
              <a:t>Avšak nepřestanou se cítit jako Pákistánci nebo </a:t>
            </a:r>
            <a:r>
              <a:rPr lang="cs-CZ" dirty="0" err="1"/>
              <a:t>Tongané</a:t>
            </a:r>
            <a:r>
              <a:rPr lang="cs-CZ" dirty="0"/>
              <a:t>, naopak v rámci ukotvení v nové zemi svého působení zdůrazňují svou identitu skrze svou aktivitu ve veřejném prostoru; prostě vedou svůj způsob života jak doma, tak v zahraničí. </a:t>
            </a:r>
          </a:p>
          <a:p>
            <a:r>
              <a:rPr lang="cs-CZ" dirty="0"/>
              <a:t>Mnozí migranti v nových domovech po čase cítí, že vytváří v nové domovině autentičtější verzi způsobu života než ti, co zůstali doma, jejich kultura se stane hybridní a má schopnost se reprodukovat i na cizí půdě. </a:t>
            </a:r>
          </a:p>
          <a:p>
            <a:endParaRPr lang="cs-CZ"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208876"/>
            <a:ext cx="7886700" cy="3156011"/>
          </a:xfrm>
        </p:spPr>
        <p:txBody>
          <a:bodyPr>
            <a:noAutofit/>
          </a:bodyPr>
          <a:lstStyle/>
          <a:p>
            <a:pPr algn="ctr">
              <a:defRPr/>
            </a:pPr>
            <a:r>
              <a:rPr lang="cs-CZ" sz="3000" i="1" dirty="0">
                <a:solidFill>
                  <a:schemeClr val="tx2">
                    <a:satMod val="130000"/>
                  </a:schemeClr>
                </a:solidFill>
              </a:rPr>
              <a:t>„Škola je odrazem společnosti, k níž patří.“</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FF3B3C-8CE3-4A91-A9D6-23625E031F3B}"/>
              </a:ext>
            </a:extLst>
          </p:cNvPr>
          <p:cNvSpPr>
            <a:spLocks noGrp="1"/>
          </p:cNvSpPr>
          <p:nvPr>
            <p:ph type="title"/>
          </p:nvPr>
        </p:nvSpPr>
        <p:spPr>
          <a:xfrm>
            <a:off x="4570579" y="1459467"/>
            <a:ext cx="3733482" cy="1090538"/>
          </a:xfrm>
        </p:spPr>
        <p:txBody>
          <a:bodyPr>
            <a:normAutofit/>
          </a:bodyPr>
          <a:lstStyle/>
          <a:p>
            <a:r>
              <a:rPr lang="cs-CZ" b="1" dirty="0">
                <a:solidFill>
                  <a:srgbClr val="000000"/>
                </a:solidFill>
              </a:rPr>
              <a:t>Přizpůsobení? </a:t>
            </a:r>
            <a:endParaRPr lang="cs-CZ" dirty="0">
              <a:solidFill>
                <a:srgbClr val="000000"/>
              </a:solidFill>
            </a:endParaRPr>
          </a:p>
        </p:txBody>
      </p:sp>
      <p:pic>
        <p:nvPicPr>
          <p:cNvPr id="1029" name="Picture 5" descr="Babylon">
            <a:extLst>
              <a:ext uri="{FF2B5EF4-FFF2-40B4-BE49-F238E27FC236}">
                <a16:creationId xmlns:a16="http://schemas.microsoft.com/office/drawing/2014/main" id="{733B27CD-F853-468C-A241-A77868EEA3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2886" y="2577437"/>
            <a:ext cx="2746373" cy="154064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BE13C9B-2E66-496A-AA4F-20D877632337}"/>
              </a:ext>
            </a:extLst>
          </p:cNvPr>
          <p:cNvSpPr>
            <a:spLocks noGrp="1"/>
          </p:cNvSpPr>
          <p:nvPr>
            <p:ph idx="1"/>
          </p:nvPr>
        </p:nvSpPr>
        <p:spPr>
          <a:xfrm>
            <a:off x="4211960" y="2204864"/>
            <a:ext cx="4089154" cy="3198115"/>
          </a:xfrm>
        </p:spPr>
        <p:txBody>
          <a:bodyPr anchor="ctr">
            <a:normAutofit/>
          </a:bodyPr>
          <a:lstStyle/>
          <a:p>
            <a:endParaRPr lang="cs-CZ" sz="1500" b="1" dirty="0">
              <a:solidFill>
                <a:srgbClr val="000000"/>
              </a:solidFill>
            </a:endParaRPr>
          </a:p>
          <a:p>
            <a:r>
              <a:rPr lang="cs-CZ" sz="1500" b="1" dirty="0">
                <a:solidFill>
                  <a:srgbClr val="000000"/>
                </a:solidFill>
              </a:rPr>
              <a:t>Nejsme ochotni hledat s nimi společnou cestu, snažit se rozumět a porozumět.</a:t>
            </a:r>
          </a:p>
          <a:p>
            <a:endParaRPr lang="cs-CZ" sz="1500" dirty="0">
              <a:solidFill>
                <a:srgbClr val="000000"/>
              </a:solidFill>
            </a:endParaRPr>
          </a:p>
          <a:p>
            <a:r>
              <a:rPr lang="cs-CZ" sz="1500" dirty="0">
                <a:solidFill>
                  <a:srgbClr val="000000"/>
                </a:solidFill>
                <a:hlinkClick r:id="rId3"/>
              </a:rPr>
              <a:t>https://www.ceskatelevize.cz/porady/1131721572-babylon/dily/vysilani/</a:t>
            </a:r>
            <a:r>
              <a:rPr lang="cs-CZ" sz="1500" dirty="0">
                <a:solidFill>
                  <a:srgbClr val="000000"/>
                </a:solidFill>
              </a:rPr>
              <a:t> </a:t>
            </a:r>
          </a:p>
          <a:p>
            <a:pPr lvl="1"/>
            <a:endParaRPr lang="cs-CZ" sz="1500" dirty="0">
              <a:solidFill>
                <a:srgbClr val="000000"/>
              </a:solidFill>
            </a:endParaRPr>
          </a:p>
        </p:txBody>
      </p:sp>
    </p:spTree>
    <p:extLst>
      <p:ext uri="{BB962C8B-B14F-4D97-AF65-F5344CB8AC3E}">
        <p14:creationId xmlns:p14="http://schemas.microsoft.com/office/powerpoint/2010/main" val="92207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Multikulturní výchova</a:t>
            </a:r>
          </a:p>
        </p:txBody>
      </p:sp>
      <p:sp>
        <p:nvSpPr>
          <p:cNvPr id="4" name="Zástupný symbol pro text 3"/>
          <p:cNvSpPr>
            <a:spLocks noGrp="1"/>
          </p:cNvSpPr>
          <p:nvPr>
            <p:ph type="body" idx="1"/>
          </p:nvPr>
        </p:nvSpPr>
        <p:spPr/>
        <p:txBody>
          <a:bodyPr>
            <a:normAutofit fontScale="92500"/>
          </a:bodyPr>
          <a:lstStyle/>
          <a:p>
            <a:r>
              <a:rPr lang="cs-CZ" dirty="0"/>
              <a:t>REDUKCIONISTICKÉ POJETÍ MKV</a:t>
            </a:r>
          </a:p>
        </p:txBody>
      </p:sp>
      <p:sp>
        <p:nvSpPr>
          <p:cNvPr id="5" name="Zástupný symbol pro obsah 4"/>
          <p:cNvSpPr>
            <a:spLocks noGrp="1"/>
          </p:cNvSpPr>
          <p:nvPr>
            <p:ph sz="half" idx="2"/>
          </p:nvPr>
        </p:nvSpPr>
        <p:spPr/>
        <p:txBody>
          <a:bodyPr/>
          <a:lstStyle/>
          <a:p>
            <a:r>
              <a:rPr lang="cs-CZ" dirty="0"/>
              <a:t>Popisuje </a:t>
            </a:r>
            <a:r>
              <a:rPr lang="cs-CZ" dirty="0" err="1"/>
              <a:t>sociokulturní</a:t>
            </a:r>
            <a:r>
              <a:rPr lang="cs-CZ" dirty="0"/>
              <a:t> jednotky jako homogenní a statické skupiny.</a:t>
            </a:r>
          </a:p>
          <a:p>
            <a:r>
              <a:rPr lang="cs-CZ" dirty="0"/>
              <a:t>Selektivnost informací.</a:t>
            </a:r>
          </a:p>
          <a:p>
            <a:r>
              <a:rPr lang="cs-CZ" dirty="0"/>
              <a:t>Podtrhává jinakost druhých a zjednodušuje jejich odlišnost.</a:t>
            </a:r>
          </a:p>
        </p:txBody>
      </p:sp>
      <p:sp>
        <p:nvSpPr>
          <p:cNvPr id="6" name="Zástupný symbol pro text 5"/>
          <p:cNvSpPr>
            <a:spLocks noGrp="1"/>
          </p:cNvSpPr>
          <p:nvPr>
            <p:ph type="body" sz="quarter" idx="3"/>
          </p:nvPr>
        </p:nvSpPr>
        <p:spPr/>
        <p:txBody>
          <a:bodyPr/>
          <a:lstStyle/>
          <a:p>
            <a:r>
              <a:rPr lang="cs-CZ" dirty="0"/>
              <a:t>TRANSKULTURNÍ PŘÍSTUP</a:t>
            </a:r>
          </a:p>
        </p:txBody>
      </p:sp>
      <p:sp>
        <p:nvSpPr>
          <p:cNvPr id="7" name="Zástupný symbol pro obsah 6"/>
          <p:cNvSpPr>
            <a:spLocks noGrp="1"/>
          </p:cNvSpPr>
          <p:nvPr>
            <p:ph sz="quarter" idx="4"/>
          </p:nvPr>
        </p:nvSpPr>
        <p:spPr/>
        <p:txBody>
          <a:bodyPr/>
          <a:lstStyle/>
          <a:p>
            <a:r>
              <a:rPr lang="cs-CZ" dirty="0"/>
              <a:t>Hledá společná témata.</a:t>
            </a:r>
          </a:p>
          <a:p>
            <a:r>
              <a:rPr lang="cs-CZ" dirty="0"/>
              <a:t>Využití kooperativních strategií ve výuce.</a:t>
            </a:r>
          </a:p>
          <a:p>
            <a:r>
              <a:rPr lang="cs-CZ" dirty="0"/>
              <a:t>Ustupuje od výčtů charakteristik jednotlivých skupin.</a:t>
            </a:r>
          </a:p>
          <a:p>
            <a:r>
              <a:rPr lang="cs-CZ" dirty="0"/>
              <a:t>Relativizuje koncepty skupinové identity</a:t>
            </a:r>
          </a:p>
        </p:txBody>
      </p:sp>
      <p:pic>
        <p:nvPicPr>
          <p:cNvPr id="9" name="mkv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2987824" y="5013176"/>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6"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Jaké to je být Čechem v zahraničí … </a:t>
            </a:r>
          </a:p>
        </p:txBody>
      </p:sp>
      <p:sp>
        <p:nvSpPr>
          <p:cNvPr id="3" name="Zástupný symbol pro obsah 2"/>
          <p:cNvSpPr>
            <a:spLocks noGrp="1"/>
          </p:cNvSpPr>
          <p:nvPr>
            <p:ph idx="1"/>
          </p:nvPr>
        </p:nvSpPr>
        <p:spPr>
          <a:xfrm>
            <a:off x="1485900" y="2125266"/>
            <a:ext cx="6002424" cy="3247950"/>
          </a:xfrm>
        </p:spPr>
        <p:txBody>
          <a:bodyPr>
            <a:normAutofit fontScale="77500" lnSpcReduction="20000"/>
          </a:bodyPr>
          <a:lstStyle/>
          <a:p>
            <a:r>
              <a:rPr lang="cs-CZ" dirty="0">
                <a:hlinkClick r:id="rId2"/>
              </a:rPr>
              <a:t>https://www.ceskatelevize.cz/ivysilani/1097181328-udalosti/214411000100917/obsah/350920-krajane-v-zahranici</a:t>
            </a:r>
            <a:endParaRPr lang="cs-CZ" dirty="0"/>
          </a:p>
          <a:p>
            <a:pPr>
              <a:lnSpc>
                <a:spcPct val="130000"/>
              </a:lnSpc>
            </a:pPr>
            <a:r>
              <a:rPr lang="cs-CZ" dirty="0"/>
              <a:t>Krajané ve světě </a:t>
            </a:r>
          </a:p>
          <a:p>
            <a:r>
              <a:rPr lang="cs-CZ" dirty="0">
                <a:hlinkClick r:id="rId3"/>
              </a:rPr>
              <a:t>https://www.ceskatelevize.cz/ivysilani/1096898594-udalosti-komentare/218411000370927/obsah/646666-krajane-zijici-v-zahranici</a:t>
            </a:r>
            <a:endParaRPr lang="cs-CZ" dirty="0"/>
          </a:p>
          <a:p>
            <a:r>
              <a:rPr lang="cs-CZ" dirty="0"/>
              <a:t>Libuše </a:t>
            </a:r>
            <a:r>
              <a:rPr lang="cs-CZ" dirty="0" err="1"/>
              <a:t>Stráníková</a:t>
            </a:r>
            <a:r>
              <a:rPr lang="cs-CZ" dirty="0"/>
              <a:t> </a:t>
            </a:r>
          </a:p>
          <a:p>
            <a:r>
              <a:rPr lang="cs-CZ" dirty="0">
                <a:hlinkClick r:id="rId4"/>
              </a:rPr>
              <a:t>https://www.ceskatelevize.cz/ivysilani/1097944695-nas-venkov/316294340070001-pemci</a:t>
            </a:r>
            <a:endParaRPr lang="cs-CZ" dirty="0"/>
          </a:p>
          <a:p>
            <a:r>
              <a:rPr lang="cs-CZ" dirty="0"/>
              <a:t>Náš venkov… </a:t>
            </a:r>
          </a:p>
          <a:p>
            <a:r>
              <a:rPr lang="cs-CZ" u="sng" dirty="0">
                <a:hlinkClick r:id="rId5"/>
              </a:rPr>
              <a:t>https://www.ceskatelevize.cz/porady/1131721572-babylon/418236100152020/</a:t>
            </a:r>
            <a:r>
              <a:rPr lang="cs-CZ" dirty="0"/>
              <a:t> </a:t>
            </a:r>
          </a:p>
          <a:p>
            <a:r>
              <a:rPr lang="cs-CZ" dirty="0"/>
              <a:t>Adelaide. Hlavní a nejlidnatější město státu Jižní Austrálie.  </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4120492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39653" y="1500189"/>
            <a:ext cx="4780225" cy="955393"/>
          </a:xfrm>
        </p:spPr>
        <p:txBody>
          <a:bodyPr/>
          <a:lstStyle/>
          <a:p>
            <a:pPr>
              <a:defRPr/>
            </a:pPr>
            <a:r>
              <a:rPr lang="cs-CZ" b="1" dirty="0"/>
              <a:t>Diskuse a závěry</a:t>
            </a:r>
            <a:endParaRPr lang="cs-CZ" dirty="0"/>
          </a:p>
        </p:txBody>
      </p:sp>
      <p:sp>
        <p:nvSpPr>
          <p:cNvPr id="3" name="Zástupný symbol pro obsah 2"/>
          <p:cNvSpPr>
            <a:spLocks noGrp="1"/>
          </p:cNvSpPr>
          <p:nvPr>
            <p:ph idx="1"/>
          </p:nvPr>
        </p:nvSpPr>
        <p:spPr>
          <a:xfrm>
            <a:off x="1547664" y="2455580"/>
            <a:ext cx="5940660" cy="2902233"/>
          </a:xfrm>
        </p:spPr>
        <p:txBody>
          <a:bodyPr rtlCol="0">
            <a:normAutofit fontScale="92500" lnSpcReduction="10000"/>
          </a:bodyPr>
          <a:lstStyle/>
          <a:p>
            <a:pPr marL="0" indent="0" algn="ctr">
              <a:buNone/>
              <a:defRPr/>
            </a:pPr>
            <a:r>
              <a:rPr lang="cs-CZ" b="1" dirty="0"/>
              <a:t>Přizpůsobení? </a:t>
            </a:r>
          </a:p>
          <a:p>
            <a:pPr>
              <a:buNone/>
              <a:defRPr/>
            </a:pPr>
            <a:endParaRPr lang="cs-CZ" dirty="0"/>
          </a:p>
          <a:p>
            <a:pPr marL="0" indent="0">
              <a:buNone/>
              <a:defRPr/>
            </a:pPr>
            <a:r>
              <a:rPr lang="cs-CZ" dirty="0"/>
              <a:t>„Kvalita života příslušníků odlišných etnik u nás záleží na tom, zda se dokáží přizpůsobit, a to nejen v některých aspektech, </a:t>
            </a:r>
          </a:p>
          <a:p>
            <a:pPr marL="0" indent="0" algn="ctr">
              <a:buNone/>
              <a:defRPr/>
            </a:pPr>
            <a:r>
              <a:rPr lang="cs-CZ" b="1" dirty="0"/>
              <a:t>ale ve všem.“ </a:t>
            </a:r>
          </a:p>
          <a:p>
            <a:pPr marL="0" indent="0" algn="ctr">
              <a:buNone/>
              <a:defRPr/>
            </a:pPr>
            <a:endParaRPr lang="cs-CZ" b="1" dirty="0"/>
          </a:p>
          <a:p>
            <a:pPr marL="0" indent="0" algn="ctr">
              <a:buNone/>
              <a:defRPr/>
            </a:pPr>
            <a:r>
              <a:rPr lang="cs-CZ" b="1" dirty="0"/>
              <a:t>O kolik Čechů by svět přišel, kdyby se naši emigranti v nových domovech přizpůsobili ve všem majoritě? </a:t>
            </a:r>
          </a:p>
          <a:p>
            <a:pPr marL="0" indent="0" algn="ctr">
              <a:buNone/>
              <a:defRPr/>
            </a:pPr>
            <a:endParaRPr lang="cs-CZ" b="1" dirty="0"/>
          </a:p>
          <a:p>
            <a:pPr marL="0" indent="0" algn="ctr">
              <a:buNone/>
              <a:defRPr/>
            </a:pPr>
            <a:endParaRPr lang="cs-CZ" b="1" dirty="0"/>
          </a:p>
          <a:p>
            <a:pPr>
              <a:defRPr/>
            </a:pPr>
            <a:endParaRPr lang="cs-CZ"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4000" b="1" cap="all" dirty="0" err="1"/>
              <a:t>mkv</a:t>
            </a:r>
            <a:r>
              <a:rPr lang="cs-CZ" sz="4000" b="1" cap="all" dirty="0"/>
              <a:t> nově</a:t>
            </a:r>
          </a:p>
        </p:txBody>
      </p:sp>
      <p:sp>
        <p:nvSpPr>
          <p:cNvPr id="3" name="Zástupný symbol pro obsah 2"/>
          <p:cNvSpPr>
            <a:spLocks noGrp="1"/>
          </p:cNvSpPr>
          <p:nvPr>
            <p:ph idx="1"/>
          </p:nvPr>
        </p:nvSpPr>
        <p:spPr/>
        <p:txBody>
          <a:bodyPr>
            <a:normAutofit fontScale="85000" lnSpcReduction="10000"/>
          </a:bodyPr>
          <a:lstStyle/>
          <a:p>
            <a:r>
              <a:rPr lang="cs-CZ" dirty="0"/>
              <a:t>Multikulturní ideologie vycházela dříve z pluralistického pojetí multikulturalismu, jeho klíčovým motivem je přesvědčení, podle kterého je možné vysvětlit jednání jedince, ale také ho odhadovat na základě znalosti historie a kulturních zvyklostí skupiny, jejíž je jedinec součástí (</a:t>
            </a:r>
            <a:r>
              <a:rPr lang="cs-CZ" dirty="0" err="1"/>
              <a:t>Moree</a:t>
            </a:r>
            <a:r>
              <a:rPr lang="cs-CZ" dirty="0"/>
              <a:t>, 2008, s. 23–26). </a:t>
            </a:r>
          </a:p>
          <a:p>
            <a:r>
              <a:rPr lang="cs-CZ" dirty="0"/>
              <a:t>Zásadním limitem tohoto přístupu je z toho plynoucí tendence popisovat </a:t>
            </a:r>
            <a:r>
              <a:rPr lang="cs-CZ" dirty="0" err="1"/>
              <a:t>sociokulturní</a:t>
            </a:r>
            <a:r>
              <a:rPr lang="cs-CZ" dirty="0"/>
              <a:t> jednotky jako </a:t>
            </a:r>
            <a:r>
              <a:rPr lang="cs-CZ" b="1" dirty="0"/>
              <a:t>homogenní a statické skupiny </a:t>
            </a:r>
            <a:r>
              <a:rPr lang="cs-CZ" dirty="0"/>
              <a:t>a </a:t>
            </a:r>
            <a:r>
              <a:rPr lang="cs-CZ" b="1" dirty="0"/>
              <a:t>selektivnost </a:t>
            </a:r>
            <a:r>
              <a:rPr lang="cs-CZ" dirty="0"/>
              <a:t>při výběru informací, které o nich ve veřejném prostoru, případně mediálním diskursu podáváme.</a:t>
            </a:r>
          </a:p>
          <a:p>
            <a:endParaRPr lang="cs-CZ"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defRPr/>
            </a:pPr>
            <a:r>
              <a:rPr lang="cs-CZ" i="1" dirty="0">
                <a:solidFill>
                  <a:schemeClr val="tx2">
                    <a:satMod val="130000"/>
                  </a:schemeClr>
                </a:solidFill>
              </a:rPr>
              <a:t>Jaké by multikulturní vzdělávání mělo být?</a:t>
            </a:r>
          </a:p>
        </p:txBody>
      </p:sp>
      <p:sp>
        <p:nvSpPr>
          <p:cNvPr id="11267" name="Zástupný symbol pro obsah 2"/>
          <p:cNvSpPr>
            <a:spLocks noGrp="1"/>
          </p:cNvSpPr>
          <p:nvPr>
            <p:ph idx="1"/>
          </p:nvPr>
        </p:nvSpPr>
        <p:spPr/>
        <p:txBody>
          <a:bodyPr>
            <a:normAutofit/>
          </a:bodyPr>
          <a:lstStyle/>
          <a:p>
            <a:pPr eaLnBrk="1" hangingPunct="1"/>
            <a:r>
              <a:rPr lang="cs-CZ" altLang="cs-CZ" dirty="0"/>
              <a:t>Vycházet z pojetí multikulturalismu jako ideje založené na tom, že různé skupiny spolu mohou nekonfliktně a rovnoprávně koexistovat v rámci jedné společnosti.</a:t>
            </a:r>
          </a:p>
          <a:p>
            <a:pPr eaLnBrk="1" hangingPunct="1"/>
            <a:r>
              <a:rPr lang="cs-CZ" altLang="cs-CZ" dirty="0"/>
              <a:t>Usilovat o rozvoj empatického a tolerantního myšlení.</a:t>
            </a:r>
          </a:p>
          <a:p>
            <a:pPr eaLnBrk="1" hangingPunct="1"/>
            <a:r>
              <a:rPr lang="cs-CZ" altLang="cs-CZ" dirty="0"/>
              <a:t>Předcházet xenofobnímu způsobu uvažování a podporovat chápání každého člověka jako jedinečné bytosti.</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p:cNvSpPr>
          <p:nvPr>
            <p:ph type="body" idx="1"/>
          </p:nvPr>
        </p:nvSpPr>
        <p:spPr>
          <a:xfrm>
            <a:off x="395536" y="333375"/>
            <a:ext cx="8280920" cy="6263977"/>
          </a:xfrm>
        </p:spPr>
        <p:txBody>
          <a:bodyPr/>
          <a:lstStyle/>
          <a:p>
            <a:pPr>
              <a:lnSpc>
                <a:spcPct val="80000"/>
              </a:lnSpc>
              <a:buFont typeface="Arial" charset="0"/>
              <a:buNone/>
            </a:pPr>
            <a:r>
              <a:rPr lang="cs-CZ" sz="2400" b="1" dirty="0">
                <a:latin typeface="Arial" charset="0"/>
              </a:rPr>
              <a:t>Cíle: </a:t>
            </a:r>
            <a:endParaRPr lang="cs-CZ" sz="2400" dirty="0">
              <a:latin typeface="Arial" charset="0"/>
            </a:endParaRPr>
          </a:p>
          <a:p>
            <a:pPr>
              <a:lnSpc>
                <a:spcPct val="80000"/>
              </a:lnSpc>
            </a:pPr>
            <a:r>
              <a:rPr lang="cs-CZ" sz="2200" dirty="0">
                <a:latin typeface="Arial" charset="0"/>
              </a:rPr>
              <a:t>odhalit vlastní předsudky při posuzování lidí na základě prvního dojmu,</a:t>
            </a:r>
          </a:p>
          <a:p>
            <a:pPr marL="0" indent="0">
              <a:lnSpc>
                <a:spcPct val="80000"/>
              </a:lnSpc>
              <a:buNone/>
            </a:pPr>
            <a:endParaRPr lang="cs-CZ" sz="2200" dirty="0">
              <a:latin typeface="Arial" charset="0"/>
            </a:endParaRPr>
          </a:p>
          <a:p>
            <a:pPr>
              <a:lnSpc>
                <a:spcPct val="80000"/>
              </a:lnSpc>
            </a:pPr>
            <a:r>
              <a:rPr lang="cs-CZ" sz="2200" dirty="0">
                <a:latin typeface="Arial" charset="0"/>
              </a:rPr>
              <a:t>uvědomit si, že předsudky mohou být v nás samotných často velmi hluboce zakořeněny, takže si jejich působení na naše jednání mnohdy vůbec neuvědomujeme,</a:t>
            </a:r>
          </a:p>
          <a:p>
            <a:pPr marL="0" indent="0">
              <a:lnSpc>
                <a:spcPct val="80000"/>
              </a:lnSpc>
              <a:buNone/>
            </a:pPr>
            <a:endParaRPr lang="cs-CZ" sz="2200" dirty="0">
              <a:latin typeface="Arial" charset="0"/>
            </a:endParaRPr>
          </a:p>
          <a:p>
            <a:pPr>
              <a:lnSpc>
                <a:spcPct val="80000"/>
              </a:lnSpc>
            </a:pPr>
            <a:r>
              <a:rPr lang="cs-CZ" sz="2200" dirty="0">
                <a:latin typeface="Arial" charset="0"/>
              </a:rPr>
              <a:t>vnímat pojem předsudek v širším kontextu, nikoliv pouze ve spojení s příslušníky jiných kultur, národností či etnických skupin,</a:t>
            </a:r>
          </a:p>
          <a:p>
            <a:pPr marL="0" indent="0">
              <a:lnSpc>
                <a:spcPct val="80000"/>
              </a:lnSpc>
              <a:buNone/>
            </a:pPr>
            <a:endParaRPr lang="cs-CZ" sz="2200" dirty="0">
              <a:latin typeface="Arial" charset="0"/>
            </a:endParaRPr>
          </a:p>
          <a:p>
            <a:pPr>
              <a:lnSpc>
                <a:spcPct val="80000"/>
              </a:lnSpc>
            </a:pPr>
            <a:r>
              <a:rPr lang="cs-CZ" sz="2200" dirty="0">
                <a:latin typeface="Arial" charset="0"/>
              </a:rPr>
              <a:t>uvědomit si, že naše jednání ovlivněné předsudky může mít na člověka, který se stal objektem takových postojů, často i velmi závažné důsledky,</a:t>
            </a:r>
          </a:p>
          <a:p>
            <a:pPr marL="0" indent="0">
              <a:lnSpc>
                <a:spcPct val="80000"/>
              </a:lnSpc>
              <a:buNone/>
            </a:pPr>
            <a:endParaRPr lang="cs-CZ" sz="2200" dirty="0">
              <a:latin typeface="Arial" charset="0"/>
            </a:endParaRPr>
          </a:p>
          <a:p>
            <a:pPr>
              <a:lnSpc>
                <a:spcPct val="80000"/>
              </a:lnSpc>
            </a:pPr>
            <a:r>
              <a:rPr lang="cs-CZ" sz="2200" dirty="0">
                <a:latin typeface="Arial" charset="0"/>
              </a:rPr>
              <a:t>vžít se do pozice člověka, vůči kterému jeho okolí jedná pod vlivem předsudků.</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79F752-8871-4BFB-8BB2-0ED1B5258287}"/>
              </a:ext>
            </a:extLst>
          </p:cNvPr>
          <p:cNvSpPr>
            <a:spLocks noGrp="1"/>
          </p:cNvSpPr>
          <p:nvPr>
            <p:ph type="ctrTitle"/>
          </p:nvPr>
        </p:nvSpPr>
        <p:spPr/>
        <p:txBody>
          <a:bodyPr>
            <a:normAutofit fontScale="90000"/>
          </a:bodyPr>
          <a:lstStyle/>
          <a:p>
            <a:r>
              <a:rPr lang="cs-CZ" dirty="0">
                <a:hlinkClick r:id="rId2">
                  <a:extLst>
                    <a:ext uri="{A12FA001-AC4F-418D-AE19-62706E023703}">
                      <ahyp:hlinkClr xmlns:ahyp="http://schemas.microsoft.com/office/drawing/2018/hyperlinkcolor" val="tx"/>
                    </a:ext>
                  </a:extLst>
                </a:hlinkClick>
              </a:rPr>
              <a:t>Stereotypy mezi pohlavími a jejich odraz ve výchově </a:t>
            </a:r>
            <a:br>
              <a:rPr lang="cs-CZ" dirty="0"/>
            </a:br>
            <a:r>
              <a:rPr lang="cs-CZ" dirty="0"/>
              <a:t>+</a:t>
            </a:r>
            <a:br>
              <a:rPr lang="cs-CZ" dirty="0"/>
            </a:br>
            <a:r>
              <a:rPr lang="cs-CZ" dirty="0"/>
              <a:t>Gender </a:t>
            </a:r>
            <a:r>
              <a:rPr lang="cs-CZ" dirty="0" err="1"/>
              <a:t>pay</a:t>
            </a:r>
            <a:r>
              <a:rPr lang="cs-CZ" dirty="0"/>
              <a:t> gap </a:t>
            </a:r>
          </a:p>
        </p:txBody>
      </p:sp>
    </p:spTree>
    <p:extLst>
      <p:ext uri="{BB962C8B-B14F-4D97-AF65-F5344CB8AC3E}">
        <p14:creationId xmlns:p14="http://schemas.microsoft.com/office/powerpoint/2010/main" val="1917450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60BD98-1386-40AD-A2C0-91205743FD12}"/>
              </a:ext>
            </a:extLst>
          </p:cNvPr>
          <p:cNvSpPr>
            <a:spLocks noGrp="1"/>
          </p:cNvSpPr>
          <p:nvPr>
            <p:ph type="title"/>
          </p:nvPr>
        </p:nvSpPr>
        <p:spPr>
          <a:xfrm>
            <a:off x="1116623" y="404664"/>
            <a:ext cx="6910754" cy="891540"/>
          </a:xfrm>
        </p:spPr>
        <p:txBody>
          <a:bodyPr/>
          <a:lstStyle/>
          <a:p>
            <a:r>
              <a:rPr lang="cs-CZ" dirty="0"/>
              <a:t>Úvod</a:t>
            </a:r>
          </a:p>
        </p:txBody>
      </p:sp>
      <p:sp>
        <p:nvSpPr>
          <p:cNvPr id="3" name="Zástupný symbol pro obsah 2">
            <a:extLst>
              <a:ext uri="{FF2B5EF4-FFF2-40B4-BE49-F238E27FC236}">
                <a16:creationId xmlns:a16="http://schemas.microsoft.com/office/drawing/2014/main" id="{C3B8F361-9882-429D-989E-7F21201C4330}"/>
              </a:ext>
            </a:extLst>
          </p:cNvPr>
          <p:cNvSpPr>
            <a:spLocks noGrp="1"/>
          </p:cNvSpPr>
          <p:nvPr>
            <p:ph idx="1"/>
          </p:nvPr>
        </p:nvSpPr>
        <p:spPr>
          <a:xfrm>
            <a:off x="1043608" y="1916832"/>
            <a:ext cx="6910753" cy="2326487"/>
          </a:xfrm>
        </p:spPr>
        <p:txBody>
          <a:bodyPr>
            <a:normAutofit/>
          </a:bodyPr>
          <a:lstStyle/>
          <a:p>
            <a:pPr algn="just">
              <a:spcBef>
                <a:spcPts val="1350"/>
              </a:spcBef>
            </a:pPr>
            <a:r>
              <a:rPr lang="cs-CZ" sz="1800" dirty="0"/>
              <a:t>Budeme se zabývat proměnami tradičního dělení mužských a ženských rolí v rodině, zejména v péči o děti a ve společnosti, a genderovou diskriminací v pracovním procesu.</a:t>
            </a:r>
          </a:p>
          <a:p>
            <a:pPr algn="just">
              <a:spcBef>
                <a:spcPts val="1350"/>
              </a:spcBef>
            </a:pPr>
            <a:r>
              <a:rPr lang="cs-CZ" sz="1800" dirty="0"/>
              <a:t>Pozornost bude věnována společenským a kulturním překážkám, které zabraňují přerozdělení rolí mezi muži a ženami, jakož i dopadům tradičního modelu rodinných vztahů na (ne)rovnost pracovních příležitostí.</a:t>
            </a:r>
          </a:p>
        </p:txBody>
      </p:sp>
    </p:spTree>
    <p:extLst>
      <p:ext uri="{BB962C8B-B14F-4D97-AF65-F5344CB8AC3E}">
        <p14:creationId xmlns:p14="http://schemas.microsoft.com/office/powerpoint/2010/main" val="3900402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C9B13-7B99-4F9F-9F09-FC34A5FE575E}"/>
              </a:ext>
            </a:extLst>
          </p:cNvPr>
          <p:cNvSpPr>
            <a:spLocks noGrp="1"/>
          </p:cNvSpPr>
          <p:nvPr>
            <p:ph type="title"/>
          </p:nvPr>
        </p:nvSpPr>
        <p:spPr/>
        <p:txBody>
          <a:bodyPr/>
          <a:lstStyle/>
          <a:p>
            <a:r>
              <a:rPr lang="cs-CZ" dirty="0"/>
              <a:t>Gender a pohlaví </a:t>
            </a:r>
          </a:p>
        </p:txBody>
      </p:sp>
      <p:sp>
        <p:nvSpPr>
          <p:cNvPr id="3" name="Zástupný symbol pro obsah 2">
            <a:extLst>
              <a:ext uri="{FF2B5EF4-FFF2-40B4-BE49-F238E27FC236}">
                <a16:creationId xmlns:a16="http://schemas.microsoft.com/office/drawing/2014/main" id="{ECFD90B2-E106-4F06-8EC8-F7D962486047}"/>
              </a:ext>
            </a:extLst>
          </p:cNvPr>
          <p:cNvSpPr>
            <a:spLocks noGrp="1"/>
          </p:cNvSpPr>
          <p:nvPr>
            <p:ph idx="1"/>
          </p:nvPr>
        </p:nvSpPr>
        <p:spPr>
          <a:xfrm>
            <a:off x="251520" y="1434414"/>
            <a:ext cx="8637767" cy="5018922"/>
          </a:xfrm>
        </p:spPr>
        <p:txBody>
          <a:bodyPr>
            <a:normAutofit fontScale="55000" lnSpcReduction="20000"/>
          </a:bodyPr>
          <a:lstStyle/>
          <a:p>
            <a:r>
              <a:rPr lang="cs-CZ" dirty="0"/>
              <a:t>Hned na začátku je důležité definovat dva důležité pojmy – pohlaví a gender. Tyto pojmy bývají často mezi sebou zaměňovány, proto je důležité vymezit mezi nimi rozdíly. Pohlaví je chápáno jako rozdíl mezi mužem a ženou zejména v biologickém a genetickém smyslu. Vyjadřuje fyziologické rozdíly jako například postava, mateřství, pohlavní hormony, fyzická zdatnost atd. (</a:t>
            </a:r>
            <a:r>
              <a:rPr lang="cs-CZ" dirty="0" err="1"/>
              <a:t>Koldinská</a:t>
            </a:r>
            <a:r>
              <a:rPr lang="cs-CZ" dirty="0"/>
              <a:t>, 2010). </a:t>
            </a:r>
          </a:p>
          <a:p>
            <a:r>
              <a:rPr lang="cs-CZ" dirty="0"/>
              <a:t>Genderové rozdíly (gender), jsou chápány jako rozdíly sociologické, které se tvoří až v průběhu samotného formování člověka v průběhu života. Jsou to sociální rozdíly, které vznikají na základě vývoje muže a ženy v daném prostředí. Mohou být ovlivněny okolním prostředím, kulturou země, daným (historickým) obdobím.</a:t>
            </a:r>
          </a:p>
          <a:p>
            <a:endParaRPr lang="cs-CZ" dirty="0"/>
          </a:p>
          <a:p>
            <a:r>
              <a:rPr lang="cs-CZ" dirty="0">
                <a:hlinkClick r:id="rId2">
                  <a:extLst>
                    <a:ext uri="{A12FA001-AC4F-418D-AE19-62706E023703}">
                      <ahyp:hlinkClr xmlns:ahyp="http://schemas.microsoft.com/office/drawing/2018/hyperlinkcolor" val="tx"/>
                    </a:ext>
                  </a:extLst>
                </a:hlinkClick>
              </a:rPr>
              <a:t>https://www.youtube.com/watch?v=BzWSUhked1E</a:t>
            </a:r>
            <a:endParaRPr lang="cs-CZ" dirty="0"/>
          </a:p>
          <a:p>
            <a:r>
              <a:rPr lang="cs-CZ" dirty="0"/>
              <a:t> </a:t>
            </a:r>
          </a:p>
          <a:p>
            <a:r>
              <a:rPr lang="cs-CZ" b="1" dirty="0"/>
              <a:t>Gender</a:t>
            </a:r>
            <a:r>
              <a:rPr lang="cs-CZ" dirty="0"/>
              <a:t> coby „sociálně utvářený soubor vlastností, chování, zájmů, vzhledu atd., který je v určité společnosti spojován s obrazem ženy nebo muže. Konkrétní náplň tohoto souboru ženských a mužských charakteristik je kulturně a historicky proměnlivá. V různých historických obdobích a v různých kulturách se očekávání vůči ženám a mužům liší“ (</a:t>
            </a:r>
            <a:r>
              <a:rPr lang="cs-CZ" dirty="0" err="1"/>
              <a:t>Smetáčková</a:t>
            </a:r>
            <a:r>
              <a:rPr lang="cs-CZ" dirty="0"/>
              <a:t>, Vlková, 2005, s. 10);</a:t>
            </a:r>
          </a:p>
          <a:p>
            <a:endParaRPr lang="cs-CZ" dirty="0"/>
          </a:p>
        </p:txBody>
      </p:sp>
    </p:spTree>
    <p:extLst>
      <p:ext uri="{BB962C8B-B14F-4D97-AF65-F5344CB8AC3E}">
        <p14:creationId xmlns:p14="http://schemas.microsoft.com/office/powerpoint/2010/main" val="445972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683568" y="779916"/>
            <a:ext cx="6447501" cy="700088"/>
          </a:xfrm>
        </p:spPr>
        <p:txBody>
          <a:bodyPr>
            <a:normAutofit fontScale="90000"/>
          </a:bodyPr>
          <a:lstStyle/>
          <a:p>
            <a:pPr algn="ctr"/>
            <a:r>
              <a:rPr lang="cs-CZ" b="1" dirty="0"/>
              <a:t>Lidská sexualita</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508000" y="1878807"/>
            <a:ext cx="4712072" cy="4979193"/>
          </a:xfrm>
        </p:spPr>
        <p:txBody>
          <a:bodyPr>
            <a:normAutofit fontScale="55000" lnSpcReduction="20000"/>
          </a:bodyPr>
          <a:lstStyle/>
          <a:p>
            <a:endParaRPr lang="cs-CZ" dirty="0"/>
          </a:p>
          <a:p>
            <a:pPr>
              <a:lnSpc>
                <a:spcPct val="110000"/>
              </a:lnSpc>
            </a:pPr>
            <a:r>
              <a:rPr lang="cs-CZ" b="1" dirty="0"/>
              <a:t>Lidská sexualita </a:t>
            </a:r>
            <a:r>
              <a:rPr lang="cs-CZ" dirty="0"/>
              <a:t>– provází ji různé, někdy i protichůdné pohledy, ale… </a:t>
            </a:r>
          </a:p>
          <a:p>
            <a:pPr>
              <a:lnSpc>
                <a:spcPct val="110000"/>
              </a:lnSpc>
            </a:pPr>
            <a:r>
              <a:rPr lang="cs-CZ" dirty="0"/>
              <a:t>Lidská sexualita je </a:t>
            </a:r>
            <a:r>
              <a:rPr lang="cs-CZ" b="1" dirty="0"/>
              <a:t>nedílnou součástí našeho života </a:t>
            </a:r>
            <a:r>
              <a:rPr lang="cs-CZ" dirty="0"/>
              <a:t>– sexualita je součástí naší identity</a:t>
            </a:r>
          </a:p>
          <a:p>
            <a:pPr>
              <a:lnSpc>
                <a:spcPct val="110000"/>
              </a:lnSpc>
            </a:pPr>
            <a:r>
              <a:rPr lang="cs-CZ" dirty="0"/>
              <a:t>Pochopení vlastní sexuality je součástí naší ontogeneze</a:t>
            </a:r>
          </a:p>
          <a:p>
            <a:endParaRPr lang="cs-CZ" dirty="0"/>
          </a:p>
          <a:p>
            <a:r>
              <a:rPr lang="cs-CZ" dirty="0"/>
              <a:t>Pojem „alternativní sexualita“ je velmi široký - zastřešuje všechny možné přístupy k sexualitě, které nejsou příznačné pro většinu sexuálně aktivní populace - vymykají se tzv. </a:t>
            </a:r>
            <a:r>
              <a:rPr lang="cs-CZ" b="1" i="1" dirty="0"/>
              <a:t>konvenční sexualitě;</a:t>
            </a:r>
          </a:p>
          <a:p>
            <a:pPr marL="0" indent="0">
              <a:buNone/>
            </a:pPr>
            <a:endParaRPr lang="cs-CZ" dirty="0"/>
          </a:p>
          <a:p>
            <a:r>
              <a:rPr lang="cs-CZ" dirty="0"/>
              <a:t>Z hlediska sexuální orientace lze za alternativní považovat i </a:t>
            </a:r>
            <a:r>
              <a:rPr lang="cs-CZ" b="1" dirty="0"/>
              <a:t>odlišnou sexuální orientaci </a:t>
            </a:r>
            <a:r>
              <a:rPr lang="cs-CZ" dirty="0"/>
              <a:t>– ve vztahu k majoritní sexuální orientaci;</a:t>
            </a:r>
          </a:p>
          <a:p>
            <a:endParaRPr lang="cs-CZ" dirty="0"/>
          </a:p>
          <a:p>
            <a:endParaRPr lang="cs-CZ" dirty="0"/>
          </a:p>
        </p:txBody>
      </p:sp>
      <p:pic>
        <p:nvPicPr>
          <p:cNvPr id="7" name="Picture 2" descr="C:\Users\Cicha_2\Desktop\Antropologie sexuality\coppia-giovane-sul-letto-gi.jpg">
            <a:extLst>
              <a:ext uri="{FF2B5EF4-FFF2-40B4-BE49-F238E27FC236}">
                <a16:creationId xmlns:a16="http://schemas.microsoft.com/office/drawing/2014/main" id="{6657C479-ECBC-4376-A4EA-AD83E87AC43F}"/>
              </a:ext>
            </a:extLst>
          </p:cNvPr>
          <p:cNvPicPr>
            <a:picLocks noChangeAspect="1" noChangeArrowheads="1"/>
          </p:cNvPicPr>
          <p:nvPr/>
        </p:nvPicPr>
        <p:blipFill>
          <a:blip r:embed="rId2" cstate="print"/>
          <a:srcRect/>
          <a:stretch>
            <a:fillRect/>
          </a:stretch>
        </p:blipFill>
        <p:spPr bwMode="auto">
          <a:xfrm>
            <a:off x="5402164" y="1804145"/>
            <a:ext cx="2070822" cy="1383309"/>
          </a:xfrm>
          <a:prstGeom prst="rect">
            <a:avLst/>
          </a:prstGeom>
          <a:noFill/>
        </p:spPr>
      </p:pic>
      <p:pic>
        <p:nvPicPr>
          <p:cNvPr id="8" name="Picture 12" descr="http://i.huffpost.com/gen/1659899/thumbs/o-MATURE-COUPLE-IN-BED-facebook.jpg">
            <a:extLst>
              <a:ext uri="{FF2B5EF4-FFF2-40B4-BE49-F238E27FC236}">
                <a16:creationId xmlns:a16="http://schemas.microsoft.com/office/drawing/2014/main" id="{0AD524EA-B8F6-4811-8364-8CC2B51663AC}"/>
              </a:ext>
            </a:extLst>
          </p:cNvPr>
          <p:cNvPicPr>
            <a:picLocks noChangeAspect="1" noChangeArrowheads="1"/>
          </p:cNvPicPr>
          <p:nvPr/>
        </p:nvPicPr>
        <p:blipFill>
          <a:blip r:embed="rId3" cstate="print"/>
          <a:srcRect/>
          <a:stretch>
            <a:fillRect/>
          </a:stretch>
        </p:blipFill>
        <p:spPr bwMode="auto">
          <a:xfrm>
            <a:off x="5463323" y="4777642"/>
            <a:ext cx="2162458" cy="1081229"/>
          </a:xfrm>
          <a:prstGeom prst="rect">
            <a:avLst/>
          </a:prstGeom>
          <a:noFill/>
        </p:spPr>
      </p:pic>
      <p:pic>
        <p:nvPicPr>
          <p:cNvPr id="4" name="Obrázek 3">
            <a:extLst>
              <a:ext uri="{FF2B5EF4-FFF2-40B4-BE49-F238E27FC236}">
                <a16:creationId xmlns:a16="http://schemas.microsoft.com/office/drawing/2014/main" id="{F4B2F800-ABA5-4114-BEF2-7F9A63129FEB}"/>
              </a:ext>
            </a:extLst>
          </p:cNvPr>
          <p:cNvPicPr>
            <a:picLocks noChangeAspect="1"/>
          </p:cNvPicPr>
          <p:nvPr/>
        </p:nvPicPr>
        <p:blipFill>
          <a:blip r:embed="rId4"/>
          <a:stretch>
            <a:fillRect/>
          </a:stretch>
        </p:blipFill>
        <p:spPr>
          <a:xfrm>
            <a:off x="6672587" y="3284972"/>
            <a:ext cx="2471413" cy="1395152"/>
          </a:xfrm>
          <a:prstGeom prst="rect">
            <a:avLst/>
          </a:prstGeom>
        </p:spPr>
      </p:pic>
    </p:spTree>
    <p:extLst>
      <p:ext uri="{BB962C8B-B14F-4D97-AF65-F5344CB8AC3E}">
        <p14:creationId xmlns:p14="http://schemas.microsoft.com/office/powerpoint/2010/main" val="1563499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487441" y="501009"/>
            <a:ext cx="6447501" cy="700088"/>
          </a:xfrm>
        </p:spPr>
        <p:txBody>
          <a:bodyPr>
            <a:normAutofit fontScale="90000"/>
          </a:bodyPr>
          <a:lstStyle/>
          <a:p>
            <a:pPr algn="ctr"/>
            <a:r>
              <a:rPr lang="cs-CZ" b="1" dirty="0"/>
              <a:t>Jedinci a komunity „LGBT“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487441" y="1878807"/>
            <a:ext cx="5356147" cy="4862561"/>
          </a:xfrm>
        </p:spPr>
        <p:txBody>
          <a:bodyPr>
            <a:normAutofit fontScale="55000" lnSpcReduction="20000"/>
          </a:bodyPr>
          <a:lstStyle/>
          <a:p>
            <a:r>
              <a:rPr lang="cs-CZ" b="1" dirty="0"/>
              <a:t>Příslušníci</a:t>
            </a:r>
            <a:r>
              <a:rPr lang="cs-CZ" dirty="0"/>
              <a:t> </a:t>
            </a:r>
            <a:r>
              <a:rPr lang="cs-CZ" b="1" i="1" dirty="0"/>
              <a:t>sexuálních minorit</a:t>
            </a:r>
            <a:r>
              <a:rPr lang="cs-CZ" b="1" dirty="0"/>
              <a:t>, tj. lesby (L), gayové (G), bisexuálové (B) a transgender (T) osoby;</a:t>
            </a:r>
          </a:p>
          <a:p>
            <a:endParaRPr lang="cs-CZ" dirty="0"/>
          </a:p>
          <a:p>
            <a:r>
              <a:rPr lang="cs-CZ" dirty="0"/>
              <a:t>Někteří ke zkratce „LGBT“ přidávají ještě </a:t>
            </a:r>
            <a:r>
              <a:rPr lang="cs-CZ" b="1" dirty="0" err="1"/>
              <a:t>intersexuály</a:t>
            </a:r>
            <a:r>
              <a:rPr lang="cs-CZ" b="1" dirty="0"/>
              <a:t> (I)</a:t>
            </a:r>
            <a:r>
              <a:rPr lang="cs-CZ" dirty="0"/>
              <a:t> - „LGBTI“ osoby;</a:t>
            </a:r>
          </a:p>
          <a:p>
            <a:endParaRPr lang="cs-CZ" dirty="0"/>
          </a:p>
          <a:p>
            <a:r>
              <a:rPr lang="cs-CZ" dirty="0">
                <a:hlinkClick r:id="rId2"/>
              </a:rPr>
              <a:t>https://upstream.upol.cz/youtube-post/a15-intersexualita-martin-fafejta/</a:t>
            </a:r>
            <a:r>
              <a:rPr lang="cs-CZ" dirty="0"/>
              <a:t> </a:t>
            </a:r>
          </a:p>
          <a:p>
            <a:r>
              <a:rPr lang="cs-CZ" dirty="0"/>
              <a:t>FAFEJTA, Martin. </a:t>
            </a:r>
            <a:r>
              <a:rPr lang="cs-CZ" i="1" dirty="0"/>
              <a:t>Úvod do sociologie pohlaví a sexuality</a:t>
            </a:r>
            <a:r>
              <a:rPr lang="cs-CZ" dirty="0"/>
              <a:t>. Ve Věrovanech: Jan </a:t>
            </a:r>
            <a:r>
              <a:rPr lang="cs-CZ" dirty="0" err="1"/>
              <a:t>Piszkiewicz</a:t>
            </a:r>
            <a:r>
              <a:rPr lang="cs-CZ" dirty="0"/>
              <a:t>, 2004. ISBN 80-86768-06-6. </a:t>
            </a:r>
          </a:p>
          <a:p>
            <a:r>
              <a:rPr lang="cs-CZ" dirty="0"/>
              <a:t>FAFEJTA, Martin. </a:t>
            </a:r>
            <a:r>
              <a:rPr lang="cs-CZ" i="1" dirty="0"/>
              <a:t> Sexualita a sexuální identita – Sociální povaha přirozenosti</a:t>
            </a:r>
            <a:r>
              <a:rPr lang="cs-CZ" dirty="0"/>
              <a:t>,  2016.  Portál.  ISBN10 8026210301. </a:t>
            </a:r>
          </a:p>
          <a:p>
            <a:r>
              <a:rPr lang="cs-CZ" dirty="0"/>
              <a:t>Jedinec rozpoznává a přijímá svoji odlišnou, např. homosexuální orientaci (</a:t>
            </a:r>
            <a:r>
              <a:rPr lang="cs-CZ" b="1" dirty="0"/>
              <a:t>vnitřní </a:t>
            </a:r>
            <a:r>
              <a:rPr lang="cs-CZ" b="1" i="1" dirty="0" err="1"/>
              <a:t>coming-out</a:t>
            </a:r>
            <a:r>
              <a:rPr lang="cs-CZ" dirty="0"/>
              <a:t>) a tuto skutečnost sděluje ostatním osobám, které na ni nějak reagují (</a:t>
            </a:r>
            <a:r>
              <a:rPr lang="cs-CZ" b="1" dirty="0"/>
              <a:t>vnější </a:t>
            </a:r>
            <a:r>
              <a:rPr lang="cs-CZ" b="1" i="1" dirty="0" err="1"/>
              <a:t>coming-out</a:t>
            </a:r>
            <a:r>
              <a:rPr lang="cs-CZ" dirty="0"/>
              <a:t>); </a:t>
            </a:r>
          </a:p>
          <a:p>
            <a:endParaRPr lang="cs-CZ" dirty="0"/>
          </a:p>
          <a:p>
            <a:endParaRPr lang="cs-CZ" dirty="0"/>
          </a:p>
          <a:p>
            <a:endParaRPr lang="cs-CZ" dirty="0"/>
          </a:p>
          <a:p>
            <a:endParaRPr lang="cs-CZ" dirty="0"/>
          </a:p>
        </p:txBody>
      </p:sp>
      <p:pic>
        <p:nvPicPr>
          <p:cNvPr id="7" name="Obrázek 6">
            <a:extLst>
              <a:ext uri="{FF2B5EF4-FFF2-40B4-BE49-F238E27FC236}">
                <a16:creationId xmlns:a16="http://schemas.microsoft.com/office/drawing/2014/main" id="{EA48C96F-E9F2-4EA1-9752-59C0D0371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6" y="1610989"/>
            <a:ext cx="2843074" cy="4519215"/>
          </a:xfrm>
          <a:prstGeom prst="rect">
            <a:avLst/>
          </a:prstGeom>
        </p:spPr>
      </p:pic>
    </p:spTree>
    <p:extLst>
      <p:ext uri="{BB962C8B-B14F-4D97-AF65-F5344CB8AC3E}">
        <p14:creationId xmlns:p14="http://schemas.microsoft.com/office/powerpoint/2010/main" val="2500459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997DBF-D29F-4FCF-8D39-2486B4193716}"/>
              </a:ext>
            </a:extLst>
          </p:cNvPr>
          <p:cNvSpPr>
            <a:spLocks noGrp="1"/>
          </p:cNvSpPr>
          <p:nvPr>
            <p:ph type="title"/>
          </p:nvPr>
        </p:nvSpPr>
        <p:spPr>
          <a:xfrm>
            <a:off x="722313" y="2276872"/>
            <a:ext cx="7772400" cy="3492115"/>
          </a:xfrm>
        </p:spPr>
        <p:txBody>
          <a:bodyPr/>
          <a:lstStyle/>
          <a:p>
            <a:r>
              <a:rPr lang="cs-CZ" dirty="0"/>
              <a:t>Jak uspět v tomto předmětu? </a:t>
            </a:r>
          </a:p>
        </p:txBody>
      </p:sp>
      <p:sp>
        <p:nvSpPr>
          <p:cNvPr id="3" name="Zástupný text 2">
            <a:extLst>
              <a:ext uri="{FF2B5EF4-FFF2-40B4-BE49-F238E27FC236}">
                <a16:creationId xmlns:a16="http://schemas.microsoft.com/office/drawing/2014/main" id="{BB3AF2EF-E653-4A97-8901-B2DE01593DE4}"/>
              </a:ext>
            </a:extLst>
          </p:cNvPr>
          <p:cNvSpPr>
            <a:spLocks noGrp="1"/>
          </p:cNvSpPr>
          <p:nvPr>
            <p:ph type="body" idx="1"/>
          </p:nvPr>
        </p:nvSpPr>
        <p:spPr/>
        <p:txBody>
          <a:bodyPr>
            <a:normAutofit lnSpcReduction="10000"/>
          </a:bodyPr>
          <a:lstStyle/>
          <a:p>
            <a:r>
              <a:rPr lang="cs-CZ" sz="3200" b="1" dirty="0"/>
              <a:t>Ukončení: zápočet – formou písemného testu ověřujícího znalosti a aktivní účast na výuce.</a:t>
            </a:r>
          </a:p>
        </p:txBody>
      </p:sp>
    </p:spTree>
    <p:extLst>
      <p:ext uri="{BB962C8B-B14F-4D97-AF65-F5344CB8AC3E}">
        <p14:creationId xmlns:p14="http://schemas.microsoft.com/office/powerpoint/2010/main" val="3387638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1012493" y="626513"/>
            <a:ext cx="6447501" cy="700088"/>
          </a:xfrm>
        </p:spPr>
        <p:txBody>
          <a:bodyPr>
            <a:normAutofit fontScale="90000"/>
          </a:bodyPr>
          <a:lstStyle/>
          <a:p>
            <a:pPr algn="ctr"/>
            <a:r>
              <a:rPr lang="cs-CZ" b="1" dirty="0"/>
              <a:t>Homofobie, stereotypy, předsudky a diskriminace homosexuálů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226993" y="2093118"/>
            <a:ext cx="5281111" cy="4584493"/>
          </a:xfrm>
        </p:spPr>
        <p:txBody>
          <a:bodyPr>
            <a:normAutofit fontScale="55000" lnSpcReduction="20000"/>
          </a:bodyPr>
          <a:lstStyle/>
          <a:p>
            <a:r>
              <a:rPr lang="cs-CZ" b="1" dirty="0"/>
              <a:t>Strach z homofobie a případné diskriminace - sexuálně orientované stereotypy a předsudky</a:t>
            </a:r>
            <a:r>
              <a:rPr lang="cs-CZ" dirty="0"/>
              <a:t>, které z homofobie pramení, jsou totiž, bohužel, všudypřítomnou součástí života homosexuálů; </a:t>
            </a:r>
          </a:p>
          <a:p>
            <a:r>
              <a:rPr lang="cs-CZ" b="1" dirty="0"/>
              <a:t>A to od dětství… </a:t>
            </a:r>
          </a:p>
          <a:p>
            <a:r>
              <a:rPr lang="cs-CZ" b="1" dirty="0"/>
              <a:t>Homofobie ve školním prostředí, vedoucí někdy až k homofobní šikaně coby </a:t>
            </a:r>
            <a:r>
              <a:rPr lang="cs-CZ" dirty="0"/>
              <a:t>„dlouhodobé a opakované verbální či fyzické ubližování člověku z důvodu, že není heterosexuální, nebo z důvodu, že se chová či vypadá odlišně, a je proto za gaye či lesbu označován“. </a:t>
            </a:r>
            <a:r>
              <a:rPr lang="cs-CZ" b="1" dirty="0"/>
              <a:t>Homofobní obtěžování </a:t>
            </a:r>
            <a:r>
              <a:rPr lang="cs-CZ" dirty="0"/>
              <a:t>vychází z „heteronormativně postaveného genderového řádu, který staví sexuální menšiny do opozita k heterosexuálním jedincům“. (Smetáčková, Braun, 2009, s. 17); </a:t>
            </a:r>
          </a:p>
          <a:p>
            <a:r>
              <a:rPr lang="cs-CZ" dirty="0"/>
              <a:t> </a:t>
            </a:r>
          </a:p>
          <a:p>
            <a:endParaRPr lang="cs-CZ" dirty="0"/>
          </a:p>
          <a:p>
            <a:endParaRPr lang="cs-CZ" dirty="0"/>
          </a:p>
          <a:p>
            <a:endParaRPr lang="cs-CZ" dirty="0"/>
          </a:p>
        </p:txBody>
      </p:sp>
      <p:pic>
        <p:nvPicPr>
          <p:cNvPr id="2050" name="Picture 2" descr="VÃ½sledek obrÃ¡zku pro homofobie">
            <a:extLst>
              <a:ext uri="{FF2B5EF4-FFF2-40B4-BE49-F238E27FC236}">
                <a16:creationId xmlns:a16="http://schemas.microsoft.com/office/drawing/2014/main" id="{8D0DF3A5-F099-44FE-B70E-9FC0CC2C8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981" y="1326601"/>
            <a:ext cx="2914026" cy="21490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Ã½sledek obrÃ¡zku pro homofobie v Å¾Ã¡kovskÃ½ch kolektivech">
            <a:extLst>
              <a:ext uri="{FF2B5EF4-FFF2-40B4-BE49-F238E27FC236}">
                <a16:creationId xmlns:a16="http://schemas.microsoft.com/office/drawing/2014/main" id="{E4F1AD5E-25DA-4C0E-A16D-AF319CF2D5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80" y="3914048"/>
            <a:ext cx="1895475" cy="269357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D02665ED-18B5-4B89-9F89-9535D4AA9AFB}"/>
              </a:ext>
            </a:extLst>
          </p:cNvPr>
          <p:cNvPicPr>
            <a:picLocks noChangeAspect="1"/>
          </p:cNvPicPr>
          <p:nvPr/>
        </p:nvPicPr>
        <p:blipFill>
          <a:blip r:embed="rId4"/>
          <a:stretch>
            <a:fillRect/>
          </a:stretch>
        </p:blipFill>
        <p:spPr>
          <a:xfrm>
            <a:off x="3645776" y="5661248"/>
            <a:ext cx="2523963" cy="1321423"/>
          </a:xfrm>
          <a:prstGeom prst="rect">
            <a:avLst/>
          </a:prstGeom>
        </p:spPr>
      </p:pic>
    </p:spTree>
    <p:extLst>
      <p:ext uri="{BB962C8B-B14F-4D97-AF65-F5344CB8AC3E}">
        <p14:creationId xmlns:p14="http://schemas.microsoft.com/office/powerpoint/2010/main" val="1156422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1619672" y="404664"/>
            <a:ext cx="6447501" cy="700088"/>
          </a:xfrm>
        </p:spPr>
        <p:txBody>
          <a:bodyPr>
            <a:normAutofit fontScale="90000"/>
          </a:bodyPr>
          <a:lstStyle/>
          <a:p>
            <a:pPr algn="ctr"/>
            <a:r>
              <a:rPr lang="cs-CZ" b="1" dirty="0"/>
              <a:t>Inkluze v prevenci homofobie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397203" y="2024314"/>
            <a:ext cx="4668092" cy="3976437"/>
          </a:xfrm>
        </p:spPr>
        <p:txBody>
          <a:bodyPr>
            <a:normAutofit/>
          </a:bodyPr>
          <a:lstStyle/>
          <a:p>
            <a:r>
              <a:rPr lang="cs-CZ" sz="1500" b="1" dirty="0"/>
              <a:t>Tematice sexuálních menšin </a:t>
            </a:r>
            <a:r>
              <a:rPr lang="cs-CZ" sz="1500" dirty="0"/>
              <a:t>je v pedagogické praxi základních škol věnováno minimum pozornosti;</a:t>
            </a:r>
          </a:p>
          <a:p>
            <a:endParaRPr lang="cs-CZ" sz="1500" b="1" dirty="0"/>
          </a:p>
          <a:p>
            <a:r>
              <a:rPr lang="cs-CZ" sz="1500" dirty="0"/>
              <a:t>Terénní zkušenosti ukazují, že vyučující se tomuto - pro ně nepříjemnému - tématu vyhýbají a o existenci homosexuality, jako jedné z variant vývoje lidské sexuality, se nezmiňují;</a:t>
            </a:r>
          </a:p>
          <a:p>
            <a:endParaRPr lang="cs-CZ" sz="1500" dirty="0"/>
          </a:p>
          <a:p>
            <a:r>
              <a:rPr lang="cs-CZ" sz="1500" dirty="0"/>
              <a:t>Hovoříme-li o diskriminaci jako širším sociálním jevu, pak je </a:t>
            </a:r>
            <a:r>
              <a:rPr lang="cs-CZ" sz="1500" b="1" dirty="0"/>
              <a:t>mlčení o LGBT problematice na školách </a:t>
            </a:r>
            <a:r>
              <a:rPr lang="cs-CZ" sz="1500" dirty="0"/>
              <a:t>jednoznačně </a:t>
            </a:r>
            <a:r>
              <a:rPr lang="cs-CZ" sz="1500" b="1" dirty="0"/>
              <a:t>diskriminační</a:t>
            </a:r>
            <a:r>
              <a:rPr lang="cs-CZ" sz="1500" dirty="0"/>
              <a:t>. Tyto informace přitom mohou být klíčové pro dopívající gaye a lesby a mohou jim pomoci zvládnout sociální obtíže“, s nimiž se v životě běžně setkávají. </a:t>
            </a:r>
          </a:p>
          <a:p>
            <a:endParaRPr lang="cs-CZ" dirty="0"/>
          </a:p>
          <a:p>
            <a:endParaRPr lang="cs-CZ" dirty="0"/>
          </a:p>
          <a:p>
            <a:endParaRPr lang="cs-CZ" dirty="0"/>
          </a:p>
          <a:p>
            <a:endParaRPr lang="cs-CZ" dirty="0"/>
          </a:p>
        </p:txBody>
      </p:sp>
      <p:pic>
        <p:nvPicPr>
          <p:cNvPr id="3074" name="Picture 2" descr="VÃ½sledek obrÃ¡zku pro sexuÃ¡lnÃ­ minority">
            <a:extLst>
              <a:ext uri="{FF2B5EF4-FFF2-40B4-BE49-F238E27FC236}">
                <a16:creationId xmlns:a16="http://schemas.microsoft.com/office/drawing/2014/main" id="{644E0151-40DD-4A61-80AF-3E1E2FE98D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4207" y="2293954"/>
            <a:ext cx="3582591" cy="261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432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1348249" y="636641"/>
            <a:ext cx="6447501" cy="700088"/>
          </a:xfrm>
        </p:spPr>
        <p:txBody>
          <a:bodyPr>
            <a:normAutofit fontScale="90000"/>
          </a:bodyPr>
          <a:lstStyle/>
          <a:p>
            <a:pPr algn="ctr"/>
            <a:r>
              <a:rPr lang="cs-CZ" b="1" dirty="0"/>
              <a:t>Inkluze v prevenci homofobie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508000" y="1898890"/>
            <a:ext cx="5240696" cy="3972425"/>
          </a:xfrm>
        </p:spPr>
        <p:txBody>
          <a:bodyPr>
            <a:normAutofit/>
          </a:bodyPr>
          <a:lstStyle/>
          <a:p>
            <a:r>
              <a:rPr lang="cs-CZ" sz="1800" dirty="0"/>
              <a:t>Inkluze ve vzdělávání je cestou i pro homosexuální minority;</a:t>
            </a:r>
          </a:p>
          <a:p>
            <a:endParaRPr lang="cs-CZ" sz="1800" dirty="0"/>
          </a:p>
          <a:p>
            <a:r>
              <a:rPr lang="cs-CZ" sz="1800" dirty="0"/>
              <a:t>Ve skutečnosti se jedná o velmi složitý proces, který musí být maximálně uzpůsoben danému prostředí, situaci a hlavně jednotlivcům, o které se jedná;</a:t>
            </a:r>
          </a:p>
          <a:p>
            <a:endParaRPr lang="cs-CZ" sz="1800" dirty="0"/>
          </a:p>
          <a:p>
            <a:r>
              <a:rPr lang="cs-CZ" sz="1800" dirty="0"/>
              <a:t>To prakticky znamená, že učitelé musí mít dostatečné vědomosti a dovednosti z oblasti sexuality a reprodukčního zdraví, včetně didaktické způsobilosti, a hlavně musí být postojově vybaveni tak, aby se této náročné role mohli chopit;</a:t>
            </a:r>
          </a:p>
          <a:p>
            <a:endParaRPr lang="cs-CZ" dirty="0"/>
          </a:p>
          <a:p>
            <a:endParaRPr lang="cs-CZ" dirty="0"/>
          </a:p>
        </p:txBody>
      </p:sp>
      <p:pic>
        <p:nvPicPr>
          <p:cNvPr id="2050" name="Picture 2" descr="VÃ½sledek obrÃ¡zku pro sexuÃ¡lnÃ­ minority">
            <a:extLst>
              <a:ext uri="{FF2B5EF4-FFF2-40B4-BE49-F238E27FC236}">
                <a16:creationId xmlns:a16="http://schemas.microsoft.com/office/drawing/2014/main" id="{85DEB3FD-DDB0-417E-A063-ECCA02294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9321" y="3307490"/>
            <a:ext cx="1710929" cy="25638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½sledek obrÃ¡zku pro homofobie ve Å¡kolÃ¡ch">
            <a:extLst>
              <a:ext uri="{FF2B5EF4-FFF2-40B4-BE49-F238E27FC236}">
                <a16:creationId xmlns:a16="http://schemas.microsoft.com/office/drawing/2014/main" id="{0B5A5C4B-F83E-4FF5-98C0-19AC87F3A7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748696" y="1635919"/>
            <a:ext cx="2413612" cy="1450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75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1475656" y="646273"/>
            <a:ext cx="6447501" cy="700088"/>
          </a:xfrm>
        </p:spPr>
        <p:txBody>
          <a:bodyPr>
            <a:normAutofit fontScale="90000"/>
          </a:bodyPr>
          <a:lstStyle/>
          <a:p>
            <a:pPr algn="ctr"/>
            <a:r>
              <a:rPr lang="cs-CZ" b="1" dirty="0"/>
              <a:t>Inkluze v prevenci homofobie </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204537" y="1898890"/>
            <a:ext cx="5569202" cy="4101860"/>
          </a:xfrm>
        </p:spPr>
        <p:txBody>
          <a:bodyPr>
            <a:normAutofit/>
          </a:bodyPr>
          <a:lstStyle/>
          <a:p>
            <a:r>
              <a:rPr lang="cs-CZ" sz="1800" dirty="0"/>
              <a:t>Největším nebezpečím pro každého, kdo je více či méně odlišný od těch ostatních, jsou </a:t>
            </a:r>
            <a:r>
              <a:rPr lang="cs-CZ" sz="1800" b="1" dirty="0"/>
              <a:t>stereotypy a předsudky;</a:t>
            </a:r>
            <a:endParaRPr lang="cs-CZ" sz="1800" dirty="0"/>
          </a:p>
          <a:p>
            <a:endParaRPr lang="cs-CZ" sz="1800" dirty="0"/>
          </a:p>
          <a:p>
            <a:r>
              <a:rPr lang="cs-CZ" sz="1800" dirty="0"/>
              <a:t>Od nich je už jen krůček k </a:t>
            </a:r>
            <a:r>
              <a:rPr lang="cs-CZ" sz="1800" b="1" dirty="0"/>
              <a:t>diskriminaci;</a:t>
            </a:r>
            <a:endParaRPr lang="cs-CZ" sz="1800" dirty="0"/>
          </a:p>
          <a:p>
            <a:endParaRPr lang="cs-CZ" sz="1800" dirty="0"/>
          </a:p>
          <a:p>
            <a:r>
              <a:rPr lang="cs-CZ" sz="1800" dirty="0"/>
              <a:t>Psychická diskriminace není menším zlem než ta fyzická - a právě s ní se lidé s odlišnou sexualitou běžně setkávají;</a:t>
            </a:r>
          </a:p>
          <a:p>
            <a:endParaRPr lang="cs-CZ" sz="1800" dirty="0"/>
          </a:p>
          <a:p>
            <a:r>
              <a:rPr lang="cs-CZ" sz="1800" b="1" dirty="0"/>
              <a:t>Jsou na půdě školy v dostatečné míře zavedena preventivní antidiskriminační opatření? </a:t>
            </a:r>
          </a:p>
          <a:p>
            <a:r>
              <a:rPr lang="cs-CZ" sz="1800" b="1" dirty="0"/>
              <a:t>Setkali jste se s nimi? </a:t>
            </a:r>
            <a:endParaRPr lang="cs-CZ" sz="1800" dirty="0"/>
          </a:p>
          <a:p>
            <a:endParaRPr lang="cs-CZ" dirty="0"/>
          </a:p>
          <a:p>
            <a:endParaRPr lang="cs-CZ" dirty="0"/>
          </a:p>
        </p:txBody>
      </p:sp>
      <p:pic>
        <p:nvPicPr>
          <p:cNvPr id="6148" name="Picture 4" descr="VÃ½sledek obrÃ¡zku pro prevence homofobie ">
            <a:extLst>
              <a:ext uri="{FF2B5EF4-FFF2-40B4-BE49-F238E27FC236}">
                <a16:creationId xmlns:a16="http://schemas.microsoft.com/office/drawing/2014/main" id="{2EE44F36-F6B4-4F60-A3DC-CA487B780D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739" y="2303860"/>
            <a:ext cx="2698749" cy="151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538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1547664" y="260648"/>
            <a:ext cx="6447501" cy="700088"/>
          </a:xfrm>
        </p:spPr>
        <p:txBody>
          <a:bodyPr>
            <a:normAutofit fontScale="90000"/>
          </a:bodyPr>
          <a:lstStyle/>
          <a:p>
            <a:pPr algn="ctr"/>
            <a:r>
              <a:rPr lang="cs-CZ" b="1" dirty="0"/>
              <a:t>Prevence genderové stereotypizace</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1" y="1340768"/>
            <a:ext cx="5796135" cy="5400600"/>
          </a:xfrm>
        </p:spPr>
        <p:txBody>
          <a:bodyPr>
            <a:normAutofit fontScale="47500" lnSpcReduction="20000"/>
          </a:bodyPr>
          <a:lstStyle/>
          <a:p>
            <a:r>
              <a:rPr lang="cs-CZ" sz="3800" dirty="0"/>
              <a:t>Uvědomění si toho, co to vlastně </a:t>
            </a:r>
            <a:r>
              <a:rPr lang="cs-CZ" sz="3800" b="1" dirty="0"/>
              <a:t>genderové stereotypy </a:t>
            </a:r>
            <a:r>
              <a:rPr lang="cs-CZ" sz="3800" dirty="0"/>
              <a:t>jsou;</a:t>
            </a:r>
          </a:p>
          <a:p>
            <a:endParaRPr lang="cs-CZ" sz="3800" dirty="0"/>
          </a:p>
          <a:p>
            <a:r>
              <a:rPr lang="cs-CZ" sz="3800" dirty="0"/>
              <a:t>Učitelé a učitelky někdy komentují školní výsledky dívek tímto nebo podobným způsobem </a:t>
            </a:r>
            <a:r>
              <a:rPr lang="cs-CZ" sz="3800" i="1" dirty="0"/>
              <a:t>„Holčičky jsou takové hodné a pilné, i to se odráží v jejich jedničkách. Pokud ale po nich chcete nějaké logické myšlení, obvykle neuspějete. Když potom nastoupí obtížnější předměty a učiva je hodně, poměr se obrátí. Bez souvislostí a logiky to nepojmete. Pak najednou začínají být kluci lepší. </a:t>
            </a:r>
            <a:r>
              <a:rPr lang="cs-CZ" sz="3800" dirty="0"/>
              <a:t> Ačkoliv se to třeba v těch známkách ne vždycky projeví.“ (Smetáčková, Vlková a kol., 2005, s. 78);</a:t>
            </a:r>
          </a:p>
          <a:p>
            <a:endParaRPr lang="cs-CZ" sz="3800" dirty="0"/>
          </a:p>
          <a:p>
            <a:r>
              <a:rPr lang="cs-CZ" sz="3800" dirty="0"/>
              <a:t>Na tomto příkladu je patrné, jak běžné genderové stereotypy v našem životě jsou, že </a:t>
            </a:r>
            <a:r>
              <a:rPr lang="cs-CZ" sz="3800" b="1" dirty="0"/>
              <a:t>jsou v podstatě součástí naší společenské normy</a:t>
            </a:r>
            <a:r>
              <a:rPr lang="cs-CZ" sz="3800" dirty="0"/>
              <a:t>, a že je tudíž poměrně obtížné vůči nim „vzdorovat“. </a:t>
            </a:r>
          </a:p>
          <a:p>
            <a:r>
              <a:rPr lang="cs-CZ" sz="3800" dirty="0">
                <a:hlinkClick r:id="rId2"/>
              </a:rPr>
              <a:t>Genderové předsudky – </a:t>
            </a:r>
            <a:r>
              <a:rPr lang="cs-CZ" sz="3800" dirty="0" err="1">
                <a:hlinkClick r:id="rId2"/>
              </a:rPr>
              <a:t>YouTube</a:t>
            </a:r>
            <a:r>
              <a:rPr lang="cs-CZ" sz="3800" dirty="0"/>
              <a:t> od 3.58 min. do 17:59. </a:t>
            </a:r>
          </a:p>
          <a:p>
            <a:r>
              <a:rPr lang="cs-CZ" sz="3800" dirty="0"/>
              <a:t>Úkol: Podívejte: </a:t>
            </a:r>
            <a:r>
              <a:rPr lang="cs-CZ" sz="3800" dirty="0">
                <a:hlinkClick r:id="rId3"/>
              </a:rPr>
              <a:t>Gender v obsahu výzkumu a inovací - Technologická agentura ČR (tacr.cz)</a:t>
            </a:r>
            <a:r>
              <a:rPr lang="cs-CZ" sz="3800" dirty="0"/>
              <a:t> na krátká videa a vyberte z nich několik hlavních myšlenek.</a:t>
            </a:r>
          </a:p>
          <a:p>
            <a:pPr marL="0" indent="0">
              <a:buNone/>
            </a:pPr>
            <a:endParaRPr lang="cs-CZ" sz="3800" dirty="0"/>
          </a:p>
          <a:p>
            <a:endParaRPr lang="cs-CZ" dirty="0"/>
          </a:p>
          <a:p>
            <a:endParaRPr lang="cs-CZ" dirty="0"/>
          </a:p>
          <a:p>
            <a:endParaRPr lang="cs-CZ" dirty="0"/>
          </a:p>
        </p:txBody>
      </p:sp>
      <p:pic>
        <p:nvPicPr>
          <p:cNvPr id="5122" name="Picture 2" descr="VÃ½sledek obrÃ¡zku pro gender">
            <a:extLst>
              <a:ext uri="{FF2B5EF4-FFF2-40B4-BE49-F238E27FC236}">
                <a16:creationId xmlns:a16="http://schemas.microsoft.com/office/drawing/2014/main" id="{A28ED4A4-A4DE-469F-AFA2-D187E0374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068960"/>
            <a:ext cx="2940113" cy="160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99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A77B6D-6C6D-480C-8538-8250A3EE33FF}"/>
              </a:ext>
            </a:extLst>
          </p:cNvPr>
          <p:cNvSpPr>
            <a:spLocks noGrp="1"/>
          </p:cNvSpPr>
          <p:nvPr>
            <p:ph type="title"/>
          </p:nvPr>
        </p:nvSpPr>
        <p:spPr>
          <a:xfrm>
            <a:off x="1259632" y="692696"/>
            <a:ext cx="6963507" cy="891540"/>
          </a:xfrm>
        </p:spPr>
        <p:txBody>
          <a:bodyPr/>
          <a:lstStyle/>
          <a:p>
            <a:r>
              <a:rPr lang="cs-CZ" dirty="0"/>
              <a:t>Genderové role</a:t>
            </a:r>
          </a:p>
        </p:txBody>
      </p:sp>
      <p:sp>
        <p:nvSpPr>
          <p:cNvPr id="3" name="Zástupný symbol pro obsah 2">
            <a:extLst>
              <a:ext uri="{FF2B5EF4-FFF2-40B4-BE49-F238E27FC236}">
                <a16:creationId xmlns:a16="http://schemas.microsoft.com/office/drawing/2014/main" id="{6CCDFA5A-BB87-40E5-82F8-EA5BA92F0CF7}"/>
              </a:ext>
            </a:extLst>
          </p:cNvPr>
          <p:cNvSpPr>
            <a:spLocks noGrp="1"/>
          </p:cNvSpPr>
          <p:nvPr>
            <p:ph idx="1"/>
          </p:nvPr>
        </p:nvSpPr>
        <p:spPr>
          <a:xfrm>
            <a:off x="395536" y="1844824"/>
            <a:ext cx="8424936" cy="4680519"/>
          </a:xfrm>
        </p:spPr>
        <p:txBody>
          <a:bodyPr>
            <a:normAutofit/>
          </a:bodyPr>
          <a:lstStyle/>
          <a:p>
            <a:pPr algn="just">
              <a:spcBef>
                <a:spcPts val="1350"/>
              </a:spcBef>
            </a:pPr>
            <a:r>
              <a:rPr lang="cs-CZ" sz="1800" dirty="0"/>
              <a:t>Mužské a ženské role jsou sociálně a kulturně podmíněny, podléhají vývoji a změně, stejně jako otcovství a mateřství.</a:t>
            </a:r>
          </a:p>
          <a:p>
            <a:pPr algn="just">
              <a:spcBef>
                <a:spcPts val="1350"/>
              </a:spcBef>
            </a:pPr>
            <a:r>
              <a:rPr lang="cs-CZ" sz="1800" dirty="0"/>
              <a:t>Úkol: </a:t>
            </a:r>
            <a:r>
              <a:rPr lang="cs-CZ" sz="1800" dirty="0">
                <a:hlinkClick r:id="rId2"/>
              </a:rPr>
              <a:t>Rovnost žen a mužů přináší zisk celé společnosti | Pavla </a:t>
            </a:r>
            <a:r>
              <a:rPr lang="cs-CZ" sz="1800" dirty="0" err="1">
                <a:hlinkClick r:id="rId2"/>
              </a:rPr>
              <a:t>Špondrová</a:t>
            </a:r>
            <a:r>
              <a:rPr lang="cs-CZ" sz="1800" dirty="0">
                <a:hlinkClick r:id="rId2"/>
              </a:rPr>
              <a:t> | </a:t>
            </a:r>
            <a:r>
              <a:rPr lang="cs-CZ" sz="1800" dirty="0" err="1">
                <a:hlinkClick r:id="rId2"/>
              </a:rPr>
              <a:t>TEDxMasarykUniversity</a:t>
            </a:r>
            <a:r>
              <a:rPr lang="cs-CZ" sz="1800" dirty="0">
                <a:hlinkClick r:id="rId2"/>
              </a:rPr>
              <a:t> – </a:t>
            </a:r>
            <a:r>
              <a:rPr lang="cs-CZ" sz="1800" dirty="0" err="1">
                <a:hlinkClick r:id="rId2"/>
              </a:rPr>
              <a:t>YouTube</a:t>
            </a:r>
            <a:r>
              <a:rPr lang="cs-CZ" sz="1800" dirty="0"/>
              <a:t> </a:t>
            </a:r>
            <a:r>
              <a:rPr lang="cs-CZ" sz="1800" dirty="0">
                <a:solidFill>
                  <a:srgbClr val="FF0000"/>
                </a:solidFill>
              </a:rPr>
              <a:t>Poslechněte si kolegyni z MU a vypište s kterými jejími názory nesouhlasíte, co vás překvapilo z uvedených faktů, na co byste chtěli reagovat v diskusi s ní. </a:t>
            </a:r>
          </a:p>
          <a:p>
            <a:pPr algn="just">
              <a:spcBef>
                <a:spcPts val="1350"/>
              </a:spcBef>
            </a:pPr>
            <a:r>
              <a:rPr lang="cs-CZ" sz="1800" dirty="0"/>
              <a:t>Jsou ženy od přírody lépe vybaveny vlastnostmi potřebnými k zajišťování vnitřních záležitostí rodiny (péče o děti, domácí práce), zatímco muži zase k tomu, aby byli ochránci rodiny a jejími živiteli?</a:t>
            </a:r>
          </a:p>
          <a:p>
            <a:pPr algn="just">
              <a:spcBef>
                <a:spcPts val="1350"/>
              </a:spcBef>
            </a:pPr>
            <a:r>
              <a:rPr lang="cs-CZ" sz="1800" dirty="0"/>
              <a:t>Rodičovské schopnosti a dovednosti nejsou vrozené. Pečovatelské schopnosti jsou dány panujícími kulturními vzorci. Matky i otcové mohou poskytnout dítěti stejně kvalitní či nekvalitní péči.</a:t>
            </a:r>
          </a:p>
        </p:txBody>
      </p:sp>
    </p:spTree>
    <p:extLst>
      <p:ext uri="{BB962C8B-B14F-4D97-AF65-F5344CB8AC3E}">
        <p14:creationId xmlns:p14="http://schemas.microsoft.com/office/powerpoint/2010/main" val="2831704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4E410-22A2-4638-9124-20661873F31F}"/>
              </a:ext>
            </a:extLst>
          </p:cNvPr>
          <p:cNvSpPr>
            <a:spLocks noGrp="1"/>
          </p:cNvSpPr>
          <p:nvPr>
            <p:ph type="title"/>
          </p:nvPr>
        </p:nvSpPr>
        <p:spPr/>
        <p:txBody>
          <a:bodyPr/>
          <a:lstStyle/>
          <a:p>
            <a:r>
              <a:rPr lang="cs-CZ" dirty="0"/>
              <a:t>Muži a ženy </a:t>
            </a:r>
          </a:p>
        </p:txBody>
      </p:sp>
      <p:sp>
        <p:nvSpPr>
          <p:cNvPr id="3" name="Zástupný symbol pro obsah 2">
            <a:extLst>
              <a:ext uri="{FF2B5EF4-FFF2-40B4-BE49-F238E27FC236}">
                <a16:creationId xmlns:a16="http://schemas.microsoft.com/office/drawing/2014/main" id="{9670EBE7-F78F-47EB-BB92-87C74C06A5B8}"/>
              </a:ext>
            </a:extLst>
          </p:cNvPr>
          <p:cNvSpPr>
            <a:spLocks noGrp="1"/>
          </p:cNvSpPr>
          <p:nvPr>
            <p:ph idx="1"/>
          </p:nvPr>
        </p:nvSpPr>
        <p:spPr>
          <a:xfrm>
            <a:off x="457200" y="1844824"/>
            <a:ext cx="7013448" cy="3432407"/>
          </a:xfrm>
        </p:spPr>
        <p:txBody>
          <a:bodyPr>
            <a:normAutofit fontScale="77500" lnSpcReduction="20000"/>
          </a:bodyPr>
          <a:lstStyle/>
          <a:p>
            <a:r>
              <a:rPr lang="cs-CZ" sz="4700" dirty="0">
                <a:latin typeface="+mj-lt"/>
                <a:ea typeface="+mj-ea"/>
                <a:cs typeface="+mj-cs"/>
                <a:hlinkClick r:id="rId2">
                  <a:extLst>
                    <a:ext uri="{A12FA001-AC4F-418D-AE19-62706E023703}">
                      <ahyp:hlinkClr xmlns:ahyp="http://schemas.microsoft.com/office/drawing/2018/hyperlinkcolor" val="tx"/>
                    </a:ext>
                  </a:extLst>
                </a:hlinkClick>
              </a:rPr>
              <a:t>Poslechněte a projděte prezentaci: </a:t>
            </a:r>
          </a:p>
          <a:p>
            <a:endParaRPr lang="cs-CZ" dirty="0">
              <a:hlinkClick r:id="rId2"/>
            </a:endParaRPr>
          </a:p>
          <a:p>
            <a:r>
              <a:rPr lang="cs-CZ" dirty="0">
                <a:hlinkClick r:id="rId2"/>
              </a:rPr>
              <a:t>https://www.youtube.com/watch?v=BzWSUhked1E</a:t>
            </a:r>
            <a:endParaRPr lang="cs-CZ" dirty="0"/>
          </a:p>
          <a:p>
            <a:endParaRPr lang="cs-CZ" dirty="0"/>
          </a:p>
          <a:p>
            <a:endParaRPr lang="cs-CZ" dirty="0"/>
          </a:p>
          <a:p>
            <a:r>
              <a:rPr lang="cs-CZ" dirty="0">
                <a:hlinkClick r:id="rId3"/>
              </a:rPr>
              <a:t>https://www.rovnaodmena.cz/www/img/uploads/faktaoganderpaygap.pdf</a:t>
            </a:r>
            <a:r>
              <a:rPr lang="cs-CZ" dirty="0"/>
              <a:t> </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24363860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CCDEBB-19F0-4B6A-AE14-089649DC9612}"/>
              </a:ext>
            </a:extLst>
          </p:cNvPr>
          <p:cNvSpPr>
            <a:spLocks noGrp="1"/>
          </p:cNvSpPr>
          <p:nvPr>
            <p:ph type="title"/>
          </p:nvPr>
        </p:nvSpPr>
        <p:spPr>
          <a:xfrm>
            <a:off x="1259632" y="548680"/>
            <a:ext cx="6956913" cy="891540"/>
          </a:xfrm>
        </p:spPr>
        <p:txBody>
          <a:bodyPr>
            <a:normAutofit fontScale="90000"/>
          </a:bodyPr>
          <a:lstStyle/>
          <a:p>
            <a:r>
              <a:rPr lang="cs-CZ" dirty="0"/>
              <a:t>Proměny mužské a ženské role na příkladu otcovství a mateřství</a:t>
            </a:r>
          </a:p>
        </p:txBody>
      </p:sp>
      <p:sp>
        <p:nvSpPr>
          <p:cNvPr id="3" name="Zástupný symbol pro obsah 2">
            <a:extLst>
              <a:ext uri="{FF2B5EF4-FFF2-40B4-BE49-F238E27FC236}">
                <a16:creationId xmlns:a16="http://schemas.microsoft.com/office/drawing/2014/main" id="{13041364-D5CC-4F43-801E-F0ED6E9D789A}"/>
              </a:ext>
            </a:extLst>
          </p:cNvPr>
          <p:cNvSpPr>
            <a:spLocks noGrp="1"/>
          </p:cNvSpPr>
          <p:nvPr>
            <p:ph idx="1"/>
          </p:nvPr>
        </p:nvSpPr>
        <p:spPr>
          <a:xfrm>
            <a:off x="1068265" y="2835784"/>
            <a:ext cx="6956912" cy="2326487"/>
          </a:xfrm>
        </p:spPr>
        <p:txBody>
          <a:bodyPr>
            <a:normAutofit/>
          </a:bodyPr>
          <a:lstStyle/>
          <a:p>
            <a:pPr algn="just"/>
            <a:r>
              <a:rPr lang="cs-CZ" sz="1800" dirty="0"/>
              <a:t>Teprve od roku 2001 (přijetí novely Zákoníku práce) má zaměstnavatel povinnost uvolnit muže na rodičovskou dovolenou.</a:t>
            </a:r>
          </a:p>
          <a:p>
            <a:pPr algn="just"/>
            <a:r>
              <a:rPr lang="cs-CZ" sz="1800" dirty="0"/>
              <a:t>Jedná se o cca 2 % případů.</a:t>
            </a:r>
          </a:p>
          <a:p>
            <a:pPr algn="just"/>
            <a:r>
              <a:rPr lang="cs-CZ" sz="1800" dirty="0"/>
              <a:t>Příručky k péči o dítě otcům ještě v 80. letech doporučovaly, aby se s dětmi nemazlili.</a:t>
            </a:r>
          </a:p>
          <a:p>
            <a:pPr algn="just"/>
            <a:endParaRPr lang="cs-CZ" sz="1800" dirty="0"/>
          </a:p>
        </p:txBody>
      </p:sp>
    </p:spTree>
    <p:extLst>
      <p:ext uri="{BB962C8B-B14F-4D97-AF65-F5344CB8AC3E}">
        <p14:creationId xmlns:p14="http://schemas.microsoft.com/office/powerpoint/2010/main" val="16589111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3348FE-EDA9-46DF-8FA1-7C3CC233B05F}"/>
              </a:ext>
            </a:extLst>
          </p:cNvPr>
          <p:cNvSpPr>
            <a:spLocks noGrp="1"/>
          </p:cNvSpPr>
          <p:nvPr>
            <p:ph type="title"/>
          </p:nvPr>
        </p:nvSpPr>
        <p:spPr>
          <a:xfrm>
            <a:off x="1002323" y="692696"/>
            <a:ext cx="7161335" cy="891540"/>
          </a:xfrm>
        </p:spPr>
        <p:txBody>
          <a:bodyPr>
            <a:normAutofit fontScale="90000"/>
          </a:bodyPr>
          <a:lstStyle/>
          <a:p>
            <a:r>
              <a:rPr lang="cs-CZ" dirty="0"/>
              <a:t>Když dva dělají totéž, není to totéž</a:t>
            </a:r>
          </a:p>
        </p:txBody>
      </p:sp>
      <p:sp>
        <p:nvSpPr>
          <p:cNvPr id="3" name="Zástupný symbol pro obsah 2">
            <a:extLst>
              <a:ext uri="{FF2B5EF4-FFF2-40B4-BE49-F238E27FC236}">
                <a16:creationId xmlns:a16="http://schemas.microsoft.com/office/drawing/2014/main" id="{0C3374C9-E8E6-45B3-8E32-AD545B15790E}"/>
              </a:ext>
            </a:extLst>
          </p:cNvPr>
          <p:cNvSpPr>
            <a:spLocks noGrp="1"/>
          </p:cNvSpPr>
          <p:nvPr>
            <p:ph idx="1"/>
          </p:nvPr>
        </p:nvSpPr>
        <p:spPr>
          <a:xfrm>
            <a:off x="1002323" y="2835784"/>
            <a:ext cx="7161335" cy="2326487"/>
          </a:xfrm>
        </p:spPr>
        <p:txBody>
          <a:bodyPr>
            <a:normAutofit/>
          </a:bodyPr>
          <a:lstStyle/>
          <a:p>
            <a:pPr algn="just"/>
            <a:r>
              <a:rPr lang="cs-CZ" sz="1800" dirty="0"/>
              <a:t>Muž má v péči o dítě větší volnost, předpokládá se, že bude dělat chyby – protože je muž, nikoli proto, že je špatný otec.</a:t>
            </a:r>
          </a:p>
          <a:p>
            <a:pPr algn="just"/>
            <a:r>
              <a:rPr lang="cs-CZ" sz="1800" dirty="0"/>
              <a:t>Otcové na rodičovské dovolené bývají obvykle více uznáváni než matky, které zajišťují finanční zabezpečení rodiny a dokonce i více než matky na rodičovské dovolené.</a:t>
            </a:r>
          </a:p>
        </p:txBody>
      </p:sp>
    </p:spTree>
    <p:extLst>
      <p:ext uri="{BB962C8B-B14F-4D97-AF65-F5344CB8AC3E}">
        <p14:creationId xmlns:p14="http://schemas.microsoft.com/office/powerpoint/2010/main" val="979222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95B435-B21A-4AEB-B168-A7178F39DA1A}"/>
              </a:ext>
            </a:extLst>
          </p:cNvPr>
          <p:cNvSpPr>
            <a:spLocks noGrp="1"/>
          </p:cNvSpPr>
          <p:nvPr>
            <p:ph type="title"/>
          </p:nvPr>
        </p:nvSpPr>
        <p:spPr>
          <a:xfrm>
            <a:off x="942975" y="620688"/>
            <a:ext cx="7187711" cy="891540"/>
          </a:xfrm>
        </p:spPr>
        <p:txBody>
          <a:bodyPr>
            <a:normAutofit fontScale="90000"/>
          </a:bodyPr>
          <a:lstStyle/>
          <a:p>
            <a:r>
              <a:rPr lang="cs-CZ" dirty="0"/>
              <a:t>Dopady genderových rolí na pracovní trh</a:t>
            </a:r>
          </a:p>
        </p:txBody>
      </p:sp>
      <p:sp>
        <p:nvSpPr>
          <p:cNvPr id="3" name="Zástupný symbol pro obsah 2">
            <a:extLst>
              <a:ext uri="{FF2B5EF4-FFF2-40B4-BE49-F238E27FC236}">
                <a16:creationId xmlns:a16="http://schemas.microsoft.com/office/drawing/2014/main" id="{5E00D130-0C90-4FD1-83FA-EA8C2C1B5B95}"/>
              </a:ext>
            </a:extLst>
          </p:cNvPr>
          <p:cNvSpPr>
            <a:spLocks noGrp="1"/>
          </p:cNvSpPr>
          <p:nvPr>
            <p:ph idx="1"/>
          </p:nvPr>
        </p:nvSpPr>
        <p:spPr>
          <a:xfrm>
            <a:off x="942976" y="2835784"/>
            <a:ext cx="7187711" cy="2326487"/>
          </a:xfrm>
        </p:spPr>
        <p:txBody>
          <a:bodyPr>
            <a:normAutofit lnSpcReduction="10000"/>
          </a:bodyPr>
          <a:lstStyle/>
          <a:p>
            <a:pPr algn="just"/>
            <a:r>
              <a:rPr lang="cs-CZ" sz="1800" dirty="0"/>
              <a:t>Muži na rozdíl od ženy nehrozí „těhotenství“ a vzhledem k dosavadní praxi ani několikaletý výpadek z práce.</a:t>
            </a:r>
          </a:p>
          <a:p>
            <a:pPr algn="just"/>
            <a:r>
              <a:rPr lang="cs-CZ" sz="1800" dirty="0"/>
              <a:t>Rodičovská dovolená je pro muže důsledek jejich rozhodnutí, spíše než jako nutnost – otec má na rozdíl od matky možnost rozhodnutí, aniž by jej za to společnost odsoudila.</a:t>
            </a:r>
          </a:p>
          <a:p>
            <a:pPr algn="just"/>
            <a:r>
              <a:rPr lang="cs-CZ" sz="1800" dirty="0"/>
              <a:t>Nejde o převrácení rolí, ale o nastolení vyrovnanějších genderových vztahů v péči o děti a celou domácnost, v důsledku čehož by se narovnaly také pracovní podmínky pro ženy a muže.</a:t>
            </a:r>
          </a:p>
        </p:txBody>
      </p:sp>
    </p:spTree>
    <p:extLst>
      <p:ext uri="{BB962C8B-B14F-4D97-AF65-F5344CB8AC3E}">
        <p14:creationId xmlns:p14="http://schemas.microsoft.com/office/powerpoint/2010/main" val="522152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8F9E2-7EE2-45D5-8EC4-401ED652C153}"/>
              </a:ext>
            </a:extLst>
          </p:cNvPr>
          <p:cNvSpPr>
            <a:spLocks noGrp="1"/>
          </p:cNvSpPr>
          <p:nvPr>
            <p:ph type="title"/>
          </p:nvPr>
        </p:nvSpPr>
        <p:spPr/>
        <p:txBody>
          <a:bodyPr/>
          <a:lstStyle/>
          <a:p>
            <a:r>
              <a:rPr lang="cs-CZ" dirty="0"/>
              <a:t>Literatura</a:t>
            </a:r>
          </a:p>
        </p:txBody>
      </p:sp>
      <p:sp>
        <p:nvSpPr>
          <p:cNvPr id="3" name="Zástupný obsah 2">
            <a:extLst>
              <a:ext uri="{FF2B5EF4-FFF2-40B4-BE49-F238E27FC236}">
                <a16:creationId xmlns:a16="http://schemas.microsoft.com/office/drawing/2014/main" id="{B2415658-0BBF-43D9-9FE6-72FB93FEC983}"/>
              </a:ext>
            </a:extLst>
          </p:cNvPr>
          <p:cNvSpPr>
            <a:spLocks noGrp="1"/>
          </p:cNvSpPr>
          <p:nvPr>
            <p:ph idx="1"/>
          </p:nvPr>
        </p:nvSpPr>
        <p:spPr/>
        <p:txBody>
          <a:bodyPr>
            <a:normAutofit fontScale="70000" lnSpcReduction="20000"/>
          </a:bodyPr>
          <a:lstStyle/>
          <a:p>
            <a:r>
              <a:rPr lang="cs-CZ" dirty="0"/>
              <a:t>Viz karta předmětu, předně: </a:t>
            </a:r>
          </a:p>
          <a:p>
            <a:r>
              <a:rPr lang="cs-CZ" dirty="0"/>
              <a:t>PREISSOVÁ KREJČÍ, A. </a:t>
            </a:r>
            <a:r>
              <a:rPr lang="cs-CZ" i="1" dirty="0"/>
              <a:t>Za hranice multikulturalismu</a:t>
            </a:r>
            <a:r>
              <a:rPr lang="cs-CZ" dirty="0"/>
              <a:t>. Olomouc: Univerzita Palackého, 2016.</a:t>
            </a:r>
          </a:p>
          <a:p>
            <a:r>
              <a:rPr lang="cs-CZ" dirty="0"/>
              <a:t>PREISSOVÁ KREJČÍ, A. </a:t>
            </a:r>
            <a:r>
              <a:rPr lang="cs-CZ" i="1" dirty="0"/>
              <a:t>Multikulturalismus – ztracené paradigma?</a:t>
            </a:r>
            <a:r>
              <a:rPr lang="cs-CZ" dirty="0"/>
              <a:t> Olomouc: Univerzita Palackého, 2014.</a:t>
            </a:r>
          </a:p>
          <a:p>
            <a:r>
              <a:rPr lang="cs-CZ" dirty="0"/>
              <a:t>PREISSOVÁ KREJČÍ, A. – CICHÁ, M. – GULOVÁ, L. </a:t>
            </a:r>
            <a:r>
              <a:rPr lang="cs-CZ" i="1" dirty="0"/>
              <a:t>Jinakost, předsudky, multikulturalismus</a:t>
            </a:r>
            <a:r>
              <a:rPr lang="cs-CZ" dirty="0"/>
              <a:t>. Olomouc: Univerzita Palackého, 2012.</a:t>
            </a:r>
          </a:p>
          <a:p>
            <a:endParaRPr lang="cs-CZ" dirty="0"/>
          </a:p>
          <a:p>
            <a:r>
              <a:rPr lang="cs-CZ" dirty="0"/>
              <a:t>HIRT, T. Svět podle multikulturalismu. In HIRT, T. – JAKOUBEK, M. a kol. </a:t>
            </a:r>
            <a:r>
              <a:rPr lang="cs-CZ" i="1" dirty="0"/>
              <a:t>Soudobé spory o multikulturalismus a politiku identit</a:t>
            </a:r>
            <a:r>
              <a:rPr lang="cs-CZ" dirty="0"/>
              <a:t>. Plzeň: Aleš Čeněk, 2005.</a:t>
            </a:r>
          </a:p>
          <a:p>
            <a:pPr>
              <a:buNone/>
            </a:pPr>
            <a:endParaRPr lang="cs-CZ" dirty="0"/>
          </a:p>
          <a:p>
            <a:r>
              <a:rPr lang="cs-CZ" dirty="0"/>
              <a:t>MOREE, D. </a:t>
            </a:r>
            <a:r>
              <a:rPr lang="cs-CZ" i="1" dirty="0"/>
              <a:t>Základy interkulturního soužití</a:t>
            </a:r>
            <a:r>
              <a:rPr lang="cs-CZ" dirty="0"/>
              <a:t>. Praha: Portál, 2015.</a:t>
            </a:r>
          </a:p>
          <a:p>
            <a:pPr>
              <a:buNone/>
            </a:pPr>
            <a:endParaRPr lang="cs-CZ" dirty="0"/>
          </a:p>
          <a:p>
            <a:endParaRPr lang="cs-CZ" dirty="0"/>
          </a:p>
        </p:txBody>
      </p:sp>
    </p:spTree>
    <p:extLst>
      <p:ext uri="{BB962C8B-B14F-4D97-AF65-F5344CB8AC3E}">
        <p14:creationId xmlns:p14="http://schemas.microsoft.com/office/powerpoint/2010/main" val="513583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7B24EF-9BB5-4E4F-8C77-AE9ABF3835B6}"/>
              </a:ext>
            </a:extLst>
          </p:cNvPr>
          <p:cNvSpPr>
            <a:spLocks noGrp="1"/>
          </p:cNvSpPr>
          <p:nvPr>
            <p:ph type="title"/>
          </p:nvPr>
        </p:nvSpPr>
        <p:spPr/>
        <p:txBody>
          <a:bodyPr/>
          <a:lstStyle/>
          <a:p>
            <a:r>
              <a:rPr lang="cs-CZ" dirty="0"/>
              <a:t>Faktory </a:t>
            </a:r>
            <a:r>
              <a:rPr lang="cs-CZ" dirty="0" err="1"/>
              <a:t>ovlivŇující</a:t>
            </a:r>
            <a:r>
              <a:rPr lang="cs-CZ" dirty="0"/>
              <a:t> zaměstnanost žen</a:t>
            </a:r>
          </a:p>
        </p:txBody>
      </p:sp>
      <p:sp>
        <p:nvSpPr>
          <p:cNvPr id="3" name="Zástupný symbol pro obsah 2">
            <a:extLst>
              <a:ext uri="{FF2B5EF4-FFF2-40B4-BE49-F238E27FC236}">
                <a16:creationId xmlns:a16="http://schemas.microsoft.com/office/drawing/2014/main" id="{6BCA8386-ADD2-4C32-B67B-C6BB808E556E}"/>
              </a:ext>
            </a:extLst>
          </p:cNvPr>
          <p:cNvSpPr>
            <a:spLocks noGrp="1"/>
          </p:cNvSpPr>
          <p:nvPr>
            <p:ph idx="1"/>
          </p:nvPr>
        </p:nvSpPr>
        <p:spPr>
          <a:xfrm>
            <a:off x="683568" y="2638045"/>
            <a:ext cx="7488832" cy="3887299"/>
          </a:xfrm>
        </p:spPr>
        <p:txBody>
          <a:bodyPr>
            <a:normAutofit/>
          </a:bodyPr>
          <a:lstStyle/>
          <a:p>
            <a:pPr marL="0" indent="0">
              <a:buNone/>
            </a:pPr>
            <a:r>
              <a:rPr lang="cs-CZ" sz="2000" b="1" dirty="0"/>
              <a:t>Částečné úvazky </a:t>
            </a:r>
            <a:r>
              <a:rPr lang="cs-CZ" sz="2000" dirty="0"/>
              <a:t>– tyto umožňují ženám harmonizovat svůj pracovní a rodinný život. </a:t>
            </a:r>
          </a:p>
          <a:p>
            <a:pPr marL="0" indent="0">
              <a:buNone/>
            </a:pPr>
            <a:r>
              <a:rPr lang="cs-CZ" sz="2000" b="1" dirty="0"/>
              <a:t>Vzdělání, věk a počet dětí </a:t>
            </a:r>
            <a:r>
              <a:rPr lang="cs-CZ" sz="2000" dirty="0"/>
              <a:t>- věkové kategorie žen se liší dle zaměstnanosti v závislosti na zakládání rodiny a mateřství, ženy také déle studují a dříve odchází do důchodu. </a:t>
            </a:r>
          </a:p>
          <a:p>
            <a:pPr marL="0" indent="0">
              <a:buNone/>
            </a:pPr>
            <a:r>
              <a:rPr lang="cs-CZ" sz="2000" b="1" dirty="0"/>
              <a:t>Péče o závislé osoby </a:t>
            </a:r>
            <a:r>
              <a:rPr lang="cs-CZ" sz="2000" dirty="0"/>
              <a:t>– jasná nerovnováha, ženy se na péči o druhé podílí daleko více než muži, plyne to z genderových stereotypů a tradičního rozdělení mužských a ženských rolí, ale také z výše příjmu, o nějž by rodina přišla, kdyby byl pečujícím muž. </a:t>
            </a:r>
          </a:p>
        </p:txBody>
      </p:sp>
    </p:spTree>
    <p:extLst>
      <p:ext uri="{BB962C8B-B14F-4D97-AF65-F5344CB8AC3E}">
        <p14:creationId xmlns:p14="http://schemas.microsoft.com/office/powerpoint/2010/main" val="971772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6B9453-083E-419C-8075-EE56C74F19F5}"/>
              </a:ext>
            </a:extLst>
          </p:cNvPr>
          <p:cNvSpPr>
            <a:spLocks noGrp="1"/>
          </p:cNvSpPr>
          <p:nvPr>
            <p:ph type="title"/>
          </p:nvPr>
        </p:nvSpPr>
        <p:spPr>
          <a:xfrm>
            <a:off x="536674" y="468704"/>
            <a:ext cx="7950200" cy="1415312"/>
          </a:xfrm>
        </p:spPr>
        <p:txBody>
          <a:bodyPr>
            <a:normAutofit/>
          </a:bodyPr>
          <a:lstStyle/>
          <a:p>
            <a:r>
              <a:rPr lang="cs-CZ" sz="2800" b="1" dirty="0"/>
              <a:t>Aktuální rozdíly v odměňování </a:t>
            </a:r>
            <a:br>
              <a:rPr lang="cs-CZ" sz="2800" b="1" dirty="0"/>
            </a:br>
            <a:r>
              <a:rPr lang="cs-CZ" sz="2800" b="1" dirty="0"/>
              <a:t>Žen a mužů v ČR -  Hloubková analýza statistik a </a:t>
            </a:r>
            <a:br>
              <a:rPr lang="cs-CZ" sz="2800" b="1" dirty="0"/>
            </a:br>
            <a:r>
              <a:rPr lang="cs-CZ" sz="2800" b="1" dirty="0"/>
              <a:t>mezinárodní srovnání.</a:t>
            </a:r>
            <a:r>
              <a:rPr lang="cs-CZ" sz="2800" dirty="0"/>
              <a:t> </a:t>
            </a:r>
          </a:p>
        </p:txBody>
      </p:sp>
      <p:sp>
        <p:nvSpPr>
          <p:cNvPr id="3" name="Zástupný symbol pro obsah 2">
            <a:extLst>
              <a:ext uri="{FF2B5EF4-FFF2-40B4-BE49-F238E27FC236}">
                <a16:creationId xmlns:a16="http://schemas.microsoft.com/office/drawing/2014/main" id="{06D19D77-4E27-4A40-B7AC-106A09A64B6A}"/>
              </a:ext>
            </a:extLst>
          </p:cNvPr>
          <p:cNvSpPr>
            <a:spLocks noGrp="1"/>
          </p:cNvSpPr>
          <p:nvPr>
            <p:ph idx="1"/>
          </p:nvPr>
        </p:nvSpPr>
        <p:spPr>
          <a:xfrm>
            <a:off x="419100" y="1988840"/>
            <a:ext cx="8185348" cy="4392488"/>
          </a:xfrm>
        </p:spPr>
        <p:txBody>
          <a:bodyPr>
            <a:normAutofit fontScale="47500" lnSpcReduction="20000"/>
          </a:bodyPr>
          <a:lstStyle/>
          <a:p>
            <a:r>
              <a:rPr lang="cs-CZ" dirty="0">
                <a:hlinkClick r:id="rId2"/>
              </a:rPr>
              <a:t>https://www.mpsv.cz/rovnost-zen-a-muzu-rovne-odmenovani-a-logib</a:t>
            </a:r>
            <a:endParaRPr lang="cs-CZ" dirty="0"/>
          </a:p>
          <a:p>
            <a:r>
              <a:rPr lang="cs-CZ" b="1" dirty="0"/>
              <a:t>Rovnost žen a mužů na trhu práce rovné odměňování</a:t>
            </a:r>
          </a:p>
          <a:p>
            <a:r>
              <a:rPr lang="cs-CZ" dirty="0"/>
              <a:t>Průměrná měsíční mzda žen tvořila v roce 2018 78 % průměrné měsíční mzdy mužů. Ženy jsou odměňovány průměrně měsíčně o 22 % méně než muži. </a:t>
            </a:r>
          </a:p>
          <a:p>
            <a:r>
              <a:rPr lang="cs-CZ" dirty="0"/>
              <a:t>Rozdíl mezi průměrným platem ženy a průměrným platem muže činí 7 500 Kč měsíčně</a:t>
            </a:r>
            <a:r>
              <a:rPr lang="cs-CZ" b="1" dirty="0"/>
              <a:t>. Z důvodu těchto nerovností pak rodiny přicházejí v průměru o 90 000 Kč ročně. Nověji pak dle dat z roku 2020 cca o 80 000 Kč ročně. </a:t>
            </a:r>
            <a:r>
              <a:rPr lang="cs-CZ" dirty="0"/>
              <a:t>Rozdíl ve výdělku dopadá i na životní úroveň celých rodin. Nerovné odměňování se promítá i do rozdílné kvality života seniorek. </a:t>
            </a:r>
            <a:r>
              <a:rPr lang="cs-CZ" b="1" dirty="0"/>
              <a:t>Rozdíl ve výši důchodů činí dlouhodobě 17 % v neprospěch žen.</a:t>
            </a:r>
          </a:p>
          <a:p>
            <a:endParaRPr lang="cs-CZ" b="1" dirty="0"/>
          </a:p>
          <a:p>
            <a:r>
              <a:rPr lang="cs-CZ" dirty="0"/>
              <a:t>Česká republika se ve srovnání s dalšími zeměmi EU pohybuje na třetím nejhorším místě, před Estonskem a Německem.</a:t>
            </a:r>
          </a:p>
          <a:p>
            <a:r>
              <a:rPr lang="cs-CZ" b="1" dirty="0"/>
              <a:t>Průměrný rozdíl v odměňování žen a mužů v České republice činil v roce 2018 20,1 %. </a:t>
            </a:r>
            <a:r>
              <a:rPr lang="cs-CZ" dirty="0"/>
              <a:t>Průměrně měsíčně o 6 748 Kč méně než muži .</a:t>
            </a:r>
          </a:p>
          <a:p>
            <a:r>
              <a:rPr lang="cs-CZ" dirty="0"/>
              <a:t>Rozdíl v odměňování mezi ženami a muži se v České republice dlouhodobě pohybuje kolem 20 %.  </a:t>
            </a:r>
            <a:r>
              <a:rPr lang="cs-CZ" b="1" dirty="0"/>
              <a:t>V roce 2020 činil dle statistik </a:t>
            </a:r>
            <a:r>
              <a:rPr lang="cs-CZ" b="1" dirty="0" err="1"/>
              <a:t>Eurostatu</a:t>
            </a:r>
            <a:r>
              <a:rPr lang="cs-CZ" b="1" dirty="0"/>
              <a:t> rozdíl mezi průměrným výdělkem ženy a muže 16,4 %,</a:t>
            </a:r>
            <a:r>
              <a:rPr lang="cs-CZ" dirty="0"/>
              <a:t> což představuje zhruba 6 800 Kč měsíčně.</a:t>
            </a:r>
          </a:p>
        </p:txBody>
      </p:sp>
    </p:spTree>
    <p:extLst>
      <p:ext uri="{BB962C8B-B14F-4D97-AF65-F5344CB8AC3E}">
        <p14:creationId xmlns:p14="http://schemas.microsoft.com/office/powerpoint/2010/main" val="37652445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7905AD-A17D-4C4F-994C-76A6C5D028FA}"/>
              </a:ext>
            </a:extLst>
          </p:cNvPr>
          <p:cNvSpPr>
            <a:spLocks noGrp="1"/>
          </p:cNvSpPr>
          <p:nvPr>
            <p:ph type="title"/>
          </p:nvPr>
        </p:nvSpPr>
        <p:spPr>
          <a:xfrm>
            <a:off x="457200" y="274638"/>
            <a:ext cx="8229600" cy="1714202"/>
          </a:xfrm>
        </p:spPr>
        <p:txBody>
          <a:bodyPr>
            <a:normAutofit fontScale="90000"/>
          </a:bodyPr>
          <a:lstStyle/>
          <a:p>
            <a:r>
              <a:rPr lang="cs-CZ" b="1" dirty="0"/>
              <a:t>Rovnost žen a mužů na trhu práce a rovné odměňování</a:t>
            </a:r>
            <a:br>
              <a:rPr lang="cs-CZ" b="1" dirty="0"/>
            </a:br>
            <a:r>
              <a:rPr lang="cs-CZ" b="1" dirty="0"/>
              <a:t>2020 </a:t>
            </a:r>
            <a:endParaRPr lang="cs-CZ" dirty="0"/>
          </a:p>
        </p:txBody>
      </p:sp>
      <p:sp>
        <p:nvSpPr>
          <p:cNvPr id="3" name="Zástupný symbol pro obsah 2">
            <a:extLst>
              <a:ext uri="{FF2B5EF4-FFF2-40B4-BE49-F238E27FC236}">
                <a16:creationId xmlns:a16="http://schemas.microsoft.com/office/drawing/2014/main" id="{E9B4B77E-74C5-407D-BF4F-9C48EC0B59FA}"/>
              </a:ext>
            </a:extLst>
          </p:cNvPr>
          <p:cNvSpPr>
            <a:spLocks noGrp="1"/>
          </p:cNvSpPr>
          <p:nvPr>
            <p:ph idx="1"/>
          </p:nvPr>
        </p:nvSpPr>
        <p:spPr>
          <a:xfrm>
            <a:off x="395536" y="2276872"/>
            <a:ext cx="8640960" cy="3816423"/>
          </a:xfrm>
        </p:spPr>
        <p:txBody>
          <a:bodyPr>
            <a:normAutofit fontScale="70000" lnSpcReduction="20000"/>
          </a:bodyPr>
          <a:lstStyle/>
          <a:p>
            <a:r>
              <a:rPr lang="cs-CZ" dirty="0">
                <a:hlinkClick r:id="rId2"/>
              </a:rPr>
              <a:t>https://rovnaodmena.cz/o-projektu/</a:t>
            </a:r>
            <a:r>
              <a:rPr lang="cs-CZ" dirty="0"/>
              <a:t> </a:t>
            </a:r>
          </a:p>
          <a:p>
            <a:r>
              <a:rPr lang="cs-CZ" dirty="0"/>
              <a:t> </a:t>
            </a:r>
          </a:p>
          <a:p>
            <a:r>
              <a:rPr lang="cs-CZ" b="1" dirty="0"/>
              <a:t>Ženy v Česku vydělávají výrazně méně než muži. Jejich průměrný hodinový výdělek je o 20,1 % nižší.</a:t>
            </a:r>
            <a:r>
              <a:rPr lang="cs-CZ" dirty="0"/>
              <a:t> Česko je tak v EU zemí se třetím nejvyšším rozdílem. Vyplývá to ze statistik, které u příležitosti Mezinárodního dne žen zveřejnil Evropský parlament. Studie ukázala, že v Česku se dá tzv. výdělková propast vysvětlit jen z necelé pětiny rozdílnou zaměstnaností, odpracovanou dobou a dalšími faktory. </a:t>
            </a:r>
            <a:r>
              <a:rPr lang="cs-CZ" b="1" dirty="0"/>
              <a:t>Čtyři pětiny představuje nevysvětlitelný rozdíl</a:t>
            </a:r>
            <a:r>
              <a:rPr lang="cs-CZ" dirty="0"/>
              <a:t> (</a:t>
            </a:r>
            <a:r>
              <a:rPr lang="cs-CZ" u="sng" dirty="0">
                <a:hlinkClick r:id="rId3"/>
              </a:rPr>
              <a:t>https://www.irozhlas.cz/ekonomika/prijem-muzi-zeny-eu-studie-cesko-eurostat-vydelkova-propast-evropska-unie_2003081729_jgr</a:t>
            </a:r>
            <a:r>
              <a:rPr lang="cs-CZ" dirty="0"/>
              <a:t>, cit. 30.11.2021).</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097903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4C3F6-A687-47D2-B465-4832CFD5E999}"/>
              </a:ext>
            </a:extLst>
          </p:cNvPr>
          <p:cNvSpPr>
            <a:spLocks noGrp="1"/>
          </p:cNvSpPr>
          <p:nvPr>
            <p:ph type="title"/>
          </p:nvPr>
        </p:nvSpPr>
        <p:spPr>
          <a:xfrm>
            <a:off x="1115616" y="476672"/>
            <a:ext cx="6447501" cy="700088"/>
          </a:xfrm>
        </p:spPr>
        <p:txBody>
          <a:bodyPr>
            <a:normAutofit fontScale="90000"/>
          </a:bodyPr>
          <a:lstStyle/>
          <a:p>
            <a:pPr algn="ctr"/>
            <a:r>
              <a:rPr lang="cs-CZ" b="1" dirty="0"/>
              <a:t>Základní literatura k tématu</a:t>
            </a:r>
          </a:p>
        </p:txBody>
      </p:sp>
      <p:sp>
        <p:nvSpPr>
          <p:cNvPr id="3" name="Zástupný symbol pro obsah 2">
            <a:extLst>
              <a:ext uri="{FF2B5EF4-FFF2-40B4-BE49-F238E27FC236}">
                <a16:creationId xmlns:a16="http://schemas.microsoft.com/office/drawing/2014/main" id="{F3CFD2DC-F098-4A78-99FF-F8BFC6692874}"/>
              </a:ext>
            </a:extLst>
          </p:cNvPr>
          <p:cNvSpPr>
            <a:spLocks noGrp="1"/>
          </p:cNvSpPr>
          <p:nvPr>
            <p:ph idx="1"/>
          </p:nvPr>
        </p:nvSpPr>
        <p:spPr>
          <a:xfrm>
            <a:off x="508001" y="1628800"/>
            <a:ext cx="8024439" cy="4968552"/>
          </a:xfrm>
        </p:spPr>
        <p:txBody>
          <a:bodyPr>
            <a:normAutofit fontScale="47500" lnSpcReduction="20000"/>
          </a:bodyPr>
          <a:lstStyle/>
          <a:p>
            <a:r>
              <a:rPr lang="cs-CZ" dirty="0">
                <a:solidFill>
                  <a:schemeClr val="tx1"/>
                </a:solidFill>
              </a:rPr>
              <a:t>CICHÁ, M. Proměny „ženské“ a „mužské“ sexuality v kulturně antropologickém diskursu. </a:t>
            </a:r>
            <a:r>
              <a:rPr lang="cs-CZ" i="1" dirty="0">
                <a:solidFill>
                  <a:schemeClr val="tx1"/>
                </a:solidFill>
              </a:rPr>
              <a:t>Anthropologia integra</a:t>
            </a:r>
            <a:r>
              <a:rPr lang="cs-CZ" dirty="0">
                <a:solidFill>
                  <a:schemeClr val="tx1"/>
                </a:solidFill>
              </a:rPr>
              <a:t>, 2015, roč. 6, č. 2, s. 53-61. ISSN 1804-6657. DOI: </a:t>
            </a:r>
            <a:r>
              <a:rPr lang="cs-CZ" u="sng" dirty="0">
                <a:solidFill>
                  <a:schemeClr val="tx1"/>
                </a:solidFill>
                <a:hlinkClick r:id="rId2"/>
              </a:rPr>
              <a:t>http://dx.doi.org/10.5817/AI2015-2-53</a:t>
            </a:r>
            <a:r>
              <a:rPr lang="cs-CZ" dirty="0">
                <a:solidFill>
                  <a:schemeClr val="tx1"/>
                </a:solidFill>
              </a:rPr>
              <a:t>.</a:t>
            </a:r>
          </a:p>
          <a:p>
            <a:r>
              <a:rPr lang="cs-CZ" dirty="0">
                <a:solidFill>
                  <a:schemeClr val="tx1"/>
                </a:solidFill>
              </a:rPr>
              <a:t>SMETÁČKOVÁ, I., BRAUN, R. </a:t>
            </a:r>
            <a:r>
              <a:rPr lang="cs-CZ" i="1" dirty="0">
                <a:solidFill>
                  <a:schemeClr val="tx1"/>
                </a:solidFill>
              </a:rPr>
              <a:t>Homofobie v žákovských kolektivech</a:t>
            </a:r>
            <a:r>
              <a:rPr lang="cs-CZ" dirty="0">
                <a:solidFill>
                  <a:schemeClr val="tx1"/>
                </a:solidFill>
              </a:rPr>
              <a:t> [online]. Praha: Úřad vlády České republiky, 2009 [cit. 2018-08-22]. </a:t>
            </a:r>
          </a:p>
          <a:p>
            <a:r>
              <a:rPr lang="cs-CZ" u="sng" cap="all" dirty="0" err="1">
                <a:solidFill>
                  <a:schemeClr val="tx1"/>
                </a:solidFill>
              </a:rPr>
              <a:t>Giddens</a:t>
            </a:r>
            <a:r>
              <a:rPr lang="cs-CZ" dirty="0">
                <a:solidFill>
                  <a:schemeClr val="tx1"/>
                </a:solidFill>
              </a:rPr>
              <a:t>, A. </a:t>
            </a:r>
            <a:r>
              <a:rPr lang="cs-CZ" i="1" dirty="0">
                <a:solidFill>
                  <a:schemeClr val="tx1"/>
                </a:solidFill>
              </a:rPr>
              <a:t>Proměna intimity: Sexualita, láska a erotika v moderních společnostech</a:t>
            </a:r>
            <a:r>
              <a:rPr lang="cs-CZ" dirty="0">
                <a:solidFill>
                  <a:schemeClr val="tx1"/>
                </a:solidFill>
              </a:rPr>
              <a:t>. Praha: Portál, 2012 (</a:t>
            </a:r>
            <a:r>
              <a:rPr lang="cs-CZ" dirty="0" err="1">
                <a:solidFill>
                  <a:schemeClr val="tx1"/>
                </a:solidFill>
              </a:rPr>
              <a:t>orig</a:t>
            </a:r>
            <a:r>
              <a:rPr lang="cs-CZ" dirty="0">
                <a:solidFill>
                  <a:schemeClr val="tx1"/>
                </a:solidFill>
              </a:rPr>
              <a:t>. 1992). 216 s. ISBN 978-80-262-0175-5.</a:t>
            </a:r>
          </a:p>
          <a:p>
            <a:r>
              <a:rPr lang="cs-CZ" dirty="0">
                <a:solidFill>
                  <a:schemeClr val="tx1"/>
                </a:solidFill>
              </a:rPr>
              <a:t>PALKOVIČ, J. </a:t>
            </a:r>
            <a:r>
              <a:rPr lang="cs-CZ" i="1" dirty="0">
                <a:solidFill>
                  <a:schemeClr val="tx1"/>
                </a:solidFill>
              </a:rPr>
              <a:t>Sociální exkluze homosexuálů. </a:t>
            </a:r>
            <a:r>
              <a:rPr lang="cs-CZ" dirty="0">
                <a:solidFill>
                  <a:schemeClr val="tx1"/>
                </a:solidFill>
              </a:rPr>
              <a:t>Brno: Masarykova univerzita, 2011. Diplomová práce. </a:t>
            </a:r>
          </a:p>
          <a:p>
            <a:r>
              <a:rPr lang="cs-CZ" cap="all" dirty="0">
                <a:solidFill>
                  <a:schemeClr val="tx1"/>
                </a:solidFill>
              </a:rPr>
              <a:t>Pechová</a:t>
            </a:r>
            <a:r>
              <a:rPr lang="cs-CZ" dirty="0">
                <a:solidFill>
                  <a:schemeClr val="tx1"/>
                </a:solidFill>
              </a:rPr>
              <a:t>, O. </a:t>
            </a:r>
            <a:r>
              <a:rPr lang="cs-CZ" i="1" dirty="0">
                <a:solidFill>
                  <a:schemeClr val="tx1"/>
                </a:solidFill>
              </a:rPr>
              <a:t>Homofobie, </a:t>
            </a:r>
            <a:r>
              <a:rPr lang="cs-CZ" i="1" dirty="0" err="1">
                <a:solidFill>
                  <a:schemeClr val="tx1"/>
                </a:solidFill>
              </a:rPr>
              <a:t>heterosexismus</a:t>
            </a:r>
            <a:r>
              <a:rPr lang="cs-CZ" i="1" dirty="0">
                <a:solidFill>
                  <a:schemeClr val="tx1"/>
                </a:solidFill>
              </a:rPr>
              <a:t>, diskriminace sexuálních minorit?</a:t>
            </a:r>
            <a:r>
              <a:rPr lang="cs-CZ" dirty="0">
                <a:solidFill>
                  <a:schemeClr val="tx1"/>
                </a:solidFill>
              </a:rPr>
              <a:t> [online]. Praha: Multikulturní centrum, 2007 [cit. 2018-07-28]. Dostupné z:                                                                   </a:t>
            </a:r>
            <a:r>
              <a:rPr lang="cs-CZ" u="sng" dirty="0">
                <a:solidFill>
                  <a:schemeClr val="tx1"/>
                </a:solidFill>
                <a:hlinkClick r:id="rId3"/>
              </a:rPr>
              <a:t>http://poradna-prava.cz/www/old/homofobie__heterosexismus__diskriminace_sexualnich_minorit.pdf</a:t>
            </a:r>
            <a:endParaRPr lang="cs-CZ" dirty="0">
              <a:solidFill>
                <a:schemeClr val="tx1"/>
              </a:solidFill>
            </a:endParaRPr>
          </a:p>
          <a:p>
            <a:r>
              <a:rPr lang="cs-CZ" dirty="0">
                <a:solidFill>
                  <a:schemeClr val="tx1"/>
                </a:solidFill>
              </a:rPr>
              <a:t>SMETÁČKOVÁ, I., VLKOVÁ, K. a kol. </a:t>
            </a:r>
            <a:r>
              <a:rPr lang="cs-CZ" i="1" dirty="0">
                <a:solidFill>
                  <a:schemeClr val="tx1"/>
                </a:solidFill>
              </a:rPr>
              <a:t>Gender ve škole</a:t>
            </a:r>
            <a:r>
              <a:rPr lang="cs-CZ" dirty="0">
                <a:solidFill>
                  <a:schemeClr val="tx1"/>
                </a:solidFill>
              </a:rPr>
              <a:t>. Příručka pro vyučující předmětů občanská výchova, občanská nauka a základy společenských věd na základních a středních školách. Praha: Otevřená společnost, o. p. s., 2005. 191 s. ISBN 80-903331-2-5.</a:t>
            </a:r>
          </a:p>
          <a:p>
            <a:r>
              <a:rPr lang="cs-CZ" dirty="0">
                <a:solidFill>
                  <a:schemeClr val="tx1"/>
                </a:solidFill>
              </a:rPr>
              <a:t>WEISS, P. a kol. </a:t>
            </a:r>
            <a:r>
              <a:rPr lang="cs-CZ" i="1" dirty="0">
                <a:solidFill>
                  <a:schemeClr val="tx1"/>
                </a:solidFill>
              </a:rPr>
              <a:t>Sexuologie</a:t>
            </a:r>
            <a:r>
              <a:rPr lang="cs-CZ" dirty="0">
                <a:solidFill>
                  <a:schemeClr val="tx1"/>
                </a:solidFill>
              </a:rPr>
              <a:t>. Praha: </a:t>
            </a:r>
            <a:r>
              <a:rPr lang="cs-CZ" dirty="0" err="1">
                <a:solidFill>
                  <a:schemeClr val="tx1"/>
                </a:solidFill>
              </a:rPr>
              <a:t>Grada</a:t>
            </a:r>
            <a:r>
              <a:rPr lang="cs-CZ" dirty="0">
                <a:solidFill>
                  <a:schemeClr val="tx1"/>
                </a:solidFill>
              </a:rPr>
              <a:t> </a:t>
            </a:r>
            <a:r>
              <a:rPr lang="cs-CZ" dirty="0" err="1">
                <a:solidFill>
                  <a:schemeClr val="tx1"/>
                </a:solidFill>
              </a:rPr>
              <a:t>Publishing</a:t>
            </a:r>
            <a:r>
              <a:rPr lang="cs-CZ" dirty="0">
                <a:solidFill>
                  <a:schemeClr val="tx1"/>
                </a:solidFill>
              </a:rPr>
              <a:t>, 2010. ISBN 978-80-247-2492-8. </a:t>
            </a:r>
          </a:p>
          <a:p>
            <a:r>
              <a:rPr lang="cs-CZ" dirty="0">
                <a:solidFill>
                  <a:schemeClr val="tx1"/>
                </a:solidFill>
              </a:rPr>
              <a:t>ZETÍKOVÁ, M. </a:t>
            </a:r>
            <a:r>
              <a:rPr lang="cs-CZ" i="1" dirty="0">
                <a:solidFill>
                  <a:schemeClr val="tx1"/>
                </a:solidFill>
              </a:rPr>
              <a:t>Utváření sexuální identity v procesu </a:t>
            </a:r>
            <a:r>
              <a:rPr lang="cs-CZ" i="1" dirty="0" err="1">
                <a:solidFill>
                  <a:schemeClr val="tx1"/>
                </a:solidFill>
              </a:rPr>
              <a:t>coming</a:t>
            </a:r>
            <a:r>
              <a:rPr lang="cs-CZ" i="1" dirty="0">
                <a:solidFill>
                  <a:schemeClr val="tx1"/>
                </a:solidFill>
              </a:rPr>
              <a:t> </a:t>
            </a:r>
            <a:r>
              <a:rPr lang="cs-CZ" i="1" dirty="0" err="1">
                <a:solidFill>
                  <a:schemeClr val="tx1"/>
                </a:solidFill>
              </a:rPr>
              <a:t>outu</a:t>
            </a:r>
            <a:r>
              <a:rPr lang="cs-CZ" i="1" dirty="0">
                <a:solidFill>
                  <a:schemeClr val="tx1"/>
                </a:solidFill>
              </a:rPr>
              <a:t> u dospívajících gayů.</a:t>
            </a:r>
            <a:r>
              <a:rPr lang="cs-CZ" dirty="0">
                <a:solidFill>
                  <a:schemeClr val="tx1"/>
                </a:solidFill>
              </a:rPr>
              <a:t> Brno: Masarykova univerzita, Filozofická fakulta, Psychologický ústav, 2008. Rigorózní práce. </a:t>
            </a:r>
          </a:p>
          <a:p>
            <a:r>
              <a:rPr lang="cs-CZ" dirty="0">
                <a:solidFill>
                  <a:schemeClr val="tx1"/>
                </a:solidFill>
              </a:rPr>
              <a:t>ZVĚŘINA, J. Antropologie sexuality. In CICHÁ, M. a kol. Integrální antropologie. Praha: Triton, 2014, s. 164 - 171. ISBN 978-80-7387-816-0.</a:t>
            </a:r>
          </a:p>
          <a:p>
            <a:endParaRPr lang="cs-CZ" dirty="0">
              <a:solidFill>
                <a:schemeClr val="tx1"/>
              </a:solidFill>
            </a:endParaRP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5436811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73327A-4EC8-49AE-97C4-B70A759636DB}"/>
              </a:ext>
            </a:extLst>
          </p:cNvPr>
          <p:cNvSpPr>
            <a:spLocks noGrp="1"/>
          </p:cNvSpPr>
          <p:nvPr>
            <p:ph type="title"/>
          </p:nvPr>
        </p:nvSpPr>
        <p:spPr/>
        <p:txBody>
          <a:bodyPr/>
          <a:lstStyle/>
          <a:p>
            <a:r>
              <a:rPr lang="cs-CZ" b="1" dirty="0"/>
              <a:t>Doporučená literatura</a:t>
            </a:r>
          </a:p>
        </p:txBody>
      </p:sp>
      <p:sp>
        <p:nvSpPr>
          <p:cNvPr id="3" name="Zástupný symbol pro obsah 2">
            <a:extLst>
              <a:ext uri="{FF2B5EF4-FFF2-40B4-BE49-F238E27FC236}">
                <a16:creationId xmlns:a16="http://schemas.microsoft.com/office/drawing/2014/main" id="{FF2577A1-273C-427C-AF91-D801262F7247}"/>
              </a:ext>
            </a:extLst>
          </p:cNvPr>
          <p:cNvSpPr>
            <a:spLocks noGrp="1"/>
          </p:cNvSpPr>
          <p:nvPr>
            <p:ph idx="1"/>
          </p:nvPr>
        </p:nvSpPr>
        <p:spPr>
          <a:xfrm>
            <a:off x="559293" y="1556792"/>
            <a:ext cx="8127507" cy="4367389"/>
          </a:xfrm>
        </p:spPr>
        <p:txBody>
          <a:bodyPr>
            <a:normAutofit fontScale="92500" lnSpcReduction="10000"/>
          </a:bodyPr>
          <a:lstStyle/>
          <a:p>
            <a:r>
              <a:rPr lang="cs-CZ" sz="1950" b="1" dirty="0"/>
              <a:t>Feministkou snadno a rychle: </a:t>
            </a:r>
            <a:r>
              <a:rPr lang="cs-CZ" sz="1950" b="1" i="1" dirty="0"/>
              <a:t>Příručka argumentů pro debaty s   rodinou a přáteli</a:t>
            </a:r>
          </a:p>
          <a:p>
            <a:r>
              <a:rPr lang="cs-CZ" sz="1950" b="1" dirty="0">
                <a:hlinkClick r:id="rId2"/>
              </a:rPr>
              <a:t>https://www.kosmas.cz/knihy/520498/feministkou-snadno-a-rychle/</a:t>
            </a:r>
            <a:endParaRPr lang="cs-CZ" sz="1950" b="1" dirty="0"/>
          </a:p>
          <a:p>
            <a:endParaRPr lang="cs-CZ" sz="1950" b="1" i="1" dirty="0"/>
          </a:p>
          <a:p>
            <a:r>
              <a:rPr lang="cs-CZ" sz="1950" b="1" dirty="0"/>
              <a:t>Gender před tabulí</a:t>
            </a:r>
          </a:p>
          <a:p>
            <a:r>
              <a:rPr lang="cs-CZ" sz="1950" b="1" dirty="0">
                <a:hlinkClick r:id="rId3"/>
              </a:rPr>
              <a:t>https://www.ikiosek.cz/detail/cncebooks-592480-gender-pred-tabuli</a:t>
            </a:r>
            <a:r>
              <a:rPr lang="cs-CZ" sz="1950" b="1" dirty="0"/>
              <a:t> </a:t>
            </a:r>
          </a:p>
          <a:p>
            <a:endParaRPr lang="cs-CZ" sz="1950" b="1" dirty="0"/>
          </a:p>
          <a:p>
            <a:r>
              <a:rPr lang="pl-PL" sz="1950" b="1" dirty="0"/>
              <a:t>Zaostřeno na ženy a muže – 2022</a:t>
            </a:r>
          </a:p>
          <a:p>
            <a:r>
              <a:rPr lang="cs-CZ" sz="1950" b="1" dirty="0">
                <a:hlinkClick r:id="rId4"/>
              </a:rPr>
              <a:t>https://www.czso.cz/csu/czso/zaostreno-na-zeny-a-muze-2022</a:t>
            </a:r>
            <a:r>
              <a:rPr lang="cs-CZ" sz="1950" b="1" dirty="0"/>
              <a:t>  </a:t>
            </a:r>
          </a:p>
          <a:p>
            <a:endParaRPr lang="cs-CZ" sz="1950" b="1" dirty="0"/>
          </a:p>
          <a:p>
            <a:r>
              <a:rPr lang="cs-CZ" sz="1950" dirty="0"/>
              <a:t>Rada vlády pro rovnost žen a mužů:  </a:t>
            </a:r>
            <a:r>
              <a:rPr lang="cs-CZ" sz="1950" b="1" dirty="0"/>
              <a:t>Výroční zpráva za rok 2022</a:t>
            </a:r>
            <a:r>
              <a:rPr lang="cs-CZ" sz="1950" dirty="0"/>
              <a:t>.  V Praze dne 22. května 2023.</a:t>
            </a:r>
          </a:p>
          <a:p>
            <a:r>
              <a:rPr lang="cs-CZ" sz="1950" dirty="0">
                <a:hlinkClick r:id="rId5"/>
              </a:rPr>
              <a:t>https://www.vlada.cz/assets/ppov/rovne-prilezitosti-zen-a-muzu/dokumenty/Vyrocni-zprava_2024.pdf</a:t>
            </a:r>
            <a:r>
              <a:rPr lang="cs-CZ" sz="1950" dirty="0"/>
              <a:t>  </a:t>
            </a:r>
            <a:endParaRPr lang="cs-CZ" sz="1950" b="1" dirty="0"/>
          </a:p>
          <a:p>
            <a:endParaRPr lang="cs-CZ" dirty="0"/>
          </a:p>
        </p:txBody>
      </p:sp>
    </p:spTree>
    <p:extLst>
      <p:ext uri="{BB962C8B-B14F-4D97-AF65-F5344CB8AC3E}">
        <p14:creationId xmlns:p14="http://schemas.microsoft.com/office/powerpoint/2010/main" val="1894931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defRPr/>
            </a:pPr>
            <a:r>
              <a:rPr lang="cs-CZ" i="1" dirty="0">
                <a:solidFill>
                  <a:schemeClr val="tx2">
                    <a:satMod val="130000"/>
                  </a:schemeClr>
                </a:solidFill>
              </a:rPr>
              <a:t>PRO multikulturní vzdělávání</a:t>
            </a:r>
          </a:p>
        </p:txBody>
      </p:sp>
      <p:sp>
        <p:nvSpPr>
          <p:cNvPr id="15363" name="Zástupný symbol pro obsah 2"/>
          <p:cNvSpPr>
            <a:spLocks noGrp="1"/>
          </p:cNvSpPr>
          <p:nvPr>
            <p:ph idx="1"/>
          </p:nvPr>
        </p:nvSpPr>
        <p:spPr/>
        <p:txBody>
          <a:bodyPr/>
          <a:lstStyle/>
          <a:p>
            <a:pPr eaLnBrk="1" hangingPunct="1"/>
            <a:r>
              <a:rPr lang="cs-CZ" altLang="cs-CZ" dirty="0"/>
              <a:t>Diverzita se postupně projevuje i v naší společnosti.</a:t>
            </a:r>
          </a:p>
          <a:p>
            <a:pPr eaLnBrk="1" hangingPunct="1"/>
            <a:r>
              <a:rPr lang="cs-CZ" altLang="cs-CZ" dirty="0"/>
              <a:t>Multikulturní  kompetence jako základní kámen tolerantní, pluralitní, multikulturní či interkulturní společnosti.</a:t>
            </a:r>
          </a:p>
          <a:p>
            <a:pPr eaLnBrk="1" hangingPunct="1"/>
            <a:r>
              <a:rPr lang="cs-CZ" altLang="cs-CZ" dirty="0"/>
              <a:t>Oprávněná potřeba vnést toleranci a pochopení k odlišnému do edukačního procesu i praxe.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3F5ECC-86C6-4BF7-91F9-1334F74420DF}"/>
              </a:ext>
            </a:extLst>
          </p:cNvPr>
          <p:cNvSpPr>
            <a:spLocks noGrp="1"/>
          </p:cNvSpPr>
          <p:nvPr>
            <p:ph type="title"/>
          </p:nvPr>
        </p:nvSpPr>
        <p:spPr/>
        <p:txBody>
          <a:bodyPr/>
          <a:lstStyle/>
          <a:p>
            <a:r>
              <a:rPr lang="cs-CZ" b="1" dirty="0"/>
              <a:t>Multikulturní kompetence</a:t>
            </a:r>
          </a:p>
        </p:txBody>
      </p:sp>
      <p:sp>
        <p:nvSpPr>
          <p:cNvPr id="3" name="Zástupný obsah 2">
            <a:extLst>
              <a:ext uri="{FF2B5EF4-FFF2-40B4-BE49-F238E27FC236}">
                <a16:creationId xmlns:a16="http://schemas.microsoft.com/office/drawing/2014/main" id="{594891B4-1AD6-4615-B1F4-405CA56237F7}"/>
              </a:ext>
            </a:extLst>
          </p:cNvPr>
          <p:cNvSpPr>
            <a:spLocks noGrp="1"/>
          </p:cNvSpPr>
          <p:nvPr>
            <p:ph idx="1"/>
          </p:nvPr>
        </p:nvSpPr>
        <p:spPr>
          <a:xfrm>
            <a:off x="755576" y="1417638"/>
            <a:ext cx="7776864" cy="5165724"/>
          </a:xfrm>
        </p:spPr>
        <p:txBody>
          <a:bodyPr>
            <a:normAutofit fontScale="55000" lnSpcReduction="20000"/>
          </a:bodyPr>
          <a:lstStyle/>
          <a:p>
            <a:r>
              <a:rPr lang="cs-CZ" dirty="0"/>
              <a:t>Mezi</a:t>
            </a:r>
            <a:r>
              <a:rPr lang="cs-CZ" b="1" dirty="0"/>
              <a:t> multikulturní kompetence</a:t>
            </a:r>
            <a:r>
              <a:rPr lang="cs-CZ" dirty="0"/>
              <a:t>, které neodlišujeme od interkulturních kompetencí, můžeme dle analýzy Jakuba Hladíka (2010, s. 27–47) řadit znalost a ocenění významu a potřeb kulturně znevýhodněných skupin a jednotlivců, uvědomění si vlastních předsudků a kulturní nadřazenosti, znalosti z oblasti mezikulturních vztahů jako např. problematika akulturace nebo rozvoj kulturní identity, schopnost používat znalosti k rozvoji kulturní senzitivity a uvědomění si vlastního etnocentrismu. Mezi </a:t>
            </a:r>
            <a:r>
              <a:rPr lang="cs-CZ" b="1" dirty="0"/>
              <a:t>multikulturní znalosti</a:t>
            </a:r>
            <a:r>
              <a:rPr lang="cs-CZ" dirty="0"/>
              <a:t> patří uvědomění si vlastních kulturních hodnot, hlubší porozumění kulturní různorodosti a odlišným světonázorům, znalost odlišných kulturních specifik a uvědomění si jejich dopadů. Znalostní základnu vhodně doplňují </a:t>
            </a:r>
            <a:r>
              <a:rPr lang="cs-CZ" b="1" dirty="0"/>
              <a:t>interkulturní dovednosti</a:t>
            </a:r>
            <a:r>
              <a:rPr lang="cs-CZ" dirty="0"/>
              <a:t>: naslouchat, pozorovat, interpretovat nebo analyzovat a hodnotit. Na základě těchto znalostí a dovedností nabýváme nezbytné postoje: respekt k ostatním kulturám a kulturní diverzitě, otevřenost k interkulturnímu učení a k lidem z odlišných kultur, zvídavost a touha po odhalování nového. Žádoucími výstupy interkulturních kompetencí jsou schopnost adaptace na odlišný komunikační styl a chování, flexibilita v mezilidské komunikaci a jednání, kulturně relativní pohled a především empatie. „Osvojování si interkulturních kompetencí je proces, který není nikdy završen, je celoživotní“ (Hladík, 2010, s. 42).</a:t>
            </a:r>
          </a:p>
          <a:p>
            <a:endParaRPr lang="cs-CZ" dirty="0"/>
          </a:p>
        </p:txBody>
      </p:sp>
    </p:spTree>
    <p:extLst>
      <p:ext uri="{BB962C8B-B14F-4D97-AF65-F5344CB8AC3E}">
        <p14:creationId xmlns:p14="http://schemas.microsoft.com/office/powerpoint/2010/main" val="14665903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3C6039-9F25-4502-A91F-55828814C5FE}"/>
              </a:ext>
            </a:extLst>
          </p:cNvPr>
          <p:cNvSpPr>
            <a:spLocks noGrp="1"/>
          </p:cNvSpPr>
          <p:nvPr>
            <p:ph type="title"/>
          </p:nvPr>
        </p:nvSpPr>
        <p:spPr/>
        <p:txBody>
          <a:bodyPr/>
          <a:lstStyle/>
          <a:p>
            <a:r>
              <a:rPr lang="cs-CZ" b="1" dirty="0"/>
              <a:t>Kulturní kapitál</a:t>
            </a:r>
            <a:r>
              <a:rPr lang="cs-CZ" dirty="0"/>
              <a:t> </a:t>
            </a:r>
          </a:p>
        </p:txBody>
      </p:sp>
      <p:sp>
        <p:nvSpPr>
          <p:cNvPr id="3" name="Zástupný obsah 2">
            <a:extLst>
              <a:ext uri="{FF2B5EF4-FFF2-40B4-BE49-F238E27FC236}">
                <a16:creationId xmlns:a16="http://schemas.microsoft.com/office/drawing/2014/main" id="{ADCE4F99-941B-4A07-90A6-B075F285FB19}"/>
              </a:ext>
            </a:extLst>
          </p:cNvPr>
          <p:cNvSpPr>
            <a:spLocks noGrp="1"/>
          </p:cNvSpPr>
          <p:nvPr>
            <p:ph idx="1"/>
          </p:nvPr>
        </p:nvSpPr>
        <p:spPr/>
        <p:txBody>
          <a:bodyPr/>
          <a:lstStyle/>
          <a:p>
            <a:r>
              <a:rPr lang="cs-CZ" dirty="0"/>
              <a:t>Rozdílné kulturní zázemí můžeme nazvat dle Pierra </a:t>
            </a:r>
            <a:r>
              <a:rPr lang="cs-CZ" dirty="0" err="1"/>
              <a:t>Bourdieua</a:t>
            </a:r>
            <a:r>
              <a:rPr lang="cs-CZ" dirty="0"/>
              <a:t> kulturním kapitálem, který je považován za primární zdroj sociálních nerovností ve společnosti a společně s kapitálem sociálním tak v současné společnosti představuje významnější faktor než kapitál ekonomický, byť spolu všechny do určité míry souvisejí.</a:t>
            </a:r>
          </a:p>
          <a:p>
            <a:endParaRPr lang="cs-CZ" dirty="0"/>
          </a:p>
        </p:txBody>
      </p:sp>
    </p:spTree>
    <p:extLst>
      <p:ext uri="{BB962C8B-B14F-4D97-AF65-F5344CB8AC3E}">
        <p14:creationId xmlns:p14="http://schemas.microsoft.com/office/powerpoint/2010/main" val="145861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8411DF6-877B-459E-928E-2EF2569F5DED}"/>
              </a:ext>
            </a:extLst>
          </p:cNvPr>
          <p:cNvSpPr>
            <a:spLocks noGrp="1"/>
          </p:cNvSpPr>
          <p:nvPr>
            <p:ph idx="1"/>
          </p:nvPr>
        </p:nvSpPr>
        <p:spPr>
          <a:xfrm>
            <a:off x="611560" y="620688"/>
            <a:ext cx="8064896" cy="6048671"/>
          </a:xfrm>
        </p:spPr>
        <p:txBody>
          <a:bodyPr>
            <a:normAutofit fontScale="77500" lnSpcReduction="20000"/>
          </a:bodyPr>
          <a:lstStyle/>
          <a:p>
            <a:r>
              <a:rPr lang="cs-CZ" b="1" dirty="0"/>
              <a:t>Kulturní kapitál</a:t>
            </a:r>
            <a:r>
              <a:rPr lang="cs-CZ" dirty="0"/>
              <a:t> je dán každému člověku v závislosti na prostředí, v němž jako dítě vyrůstal. Je tedy utvářen zejména procesem socializace, skrze který jedinec získává určitou sumu znalostí a dovedností, které po celý život uplatňuje a dále rozvíjí. Do kulturního kapitálu dle </a:t>
            </a:r>
            <a:r>
              <a:rPr lang="cs-CZ" dirty="0" err="1"/>
              <a:t>Bourdieua</a:t>
            </a:r>
            <a:r>
              <a:rPr lang="cs-CZ" dirty="0"/>
              <a:t> zahrnujeme jednak intelektuální a fyzické vlastnosti člověka (tzv. vtělený kulturní kapitál), jednak určité kulturní artefakty (např. knihy, umělecké předměty apod.) vyskytující se v domácnosti (tzv. objektivní kulturní kapitál) a v neposlední řadě získané vzdělání a akademické tituly (tzv. institucionalizovaný kapitál), kteréžto jsou v současné společnosti nejvíce ceněny, a tedy považovány za hlavní indikátor společenského statusu (srov. </a:t>
            </a:r>
            <a:r>
              <a:rPr lang="cs-CZ" dirty="0" err="1"/>
              <a:t>Greger</a:t>
            </a:r>
            <a:r>
              <a:rPr lang="cs-CZ" dirty="0"/>
              <a:t>, 2006, s. 36–37). Kulturní kapitál zrcadlící se ve vysokoškolském diplomu je předpokladem prestiže ve společnosti, neboť se pojí s elitní vrstvou společnosti, která se jejich prostřednictvím reprodukuje. </a:t>
            </a:r>
          </a:p>
          <a:p>
            <a:endParaRPr lang="cs-CZ" dirty="0"/>
          </a:p>
        </p:txBody>
      </p:sp>
    </p:spTree>
    <p:extLst>
      <p:ext uri="{BB962C8B-B14F-4D97-AF65-F5344CB8AC3E}">
        <p14:creationId xmlns:p14="http://schemas.microsoft.com/office/powerpoint/2010/main" val="1958041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hraný zvuk">
            <a:hlinkClick r:id="" action="ppaction://media"/>
            <a:extLst>
              <a:ext uri="{FF2B5EF4-FFF2-40B4-BE49-F238E27FC236}">
                <a16:creationId xmlns:a16="http://schemas.microsoft.com/office/drawing/2014/main" id="{4D724433-3059-40AD-BF44-1E40B5E46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37240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EF97FC-0546-4DD6-8DBF-C5663E5508CD}"/>
              </a:ext>
            </a:extLst>
          </p:cNvPr>
          <p:cNvSpPr>
            <a:spLocks noGrp="1"/>
          </p:cNvSpPr>
          <p:nvPr>
            <p:ph type="title"/>
          </p:nvPr>
        </p:nvSpPr>
        <p:spPr/>
        <p:txBody>
          <a:bodyPr/>
          <a:lstStyle/>
          <a:p>
            <a:r>
              <a:rPr lang="cs-CZ" dirty="0"/>
              <a:t>Dostupnost</a:t>
            </a:r>
          </a:p>
        </p:txBody>
      </p:sp>
      <p:sp>
        <p:nvSpPr>
          <p:cNvPr id="3" name="Zástupný obsah 2">
            <a:extLst>
              <a:ext uri="{FF2B5EF4-FFF2-40B4-BE49-F238E27FC236}">
                <a16:creationId xmlns:a16="http://schemas.microsoft.com/office/drawing/2014/main" id="{19126D7E-33E4-445F-86AC-77D010559C56}"/>
              </a:ext>
            </a:extLst>
          </p:cNvPr>
          <p:cNvSpPr>
            <a:spLocks noGrp="1"/>
          </p:cNvSpPr>
          <p:nvPr>
            <p:ph idx="1"/>
          </p:nvPr>
        </p:nvSpPr>
        <p:spPr/>
        <p:txBody>
          <a:bodyPr/>
          <a:lstStyle/>
          <a:p>
            <a:r>
              <a:rPr lang="cs-CZ" dirty="0">
                <a:hlinkClick r:id="rId2"/>
              </a:rPr>
              <a:t>https://www.vydavatelstviupol.cz/cz/results,1-20?keyword=Preissov%C3%A1+&amp;limitstart=0&amp;option=com_virtuemart&amp;view=category&amp;virtuemart_category_id=0</a:t>
            </a:r>
            <a:r>
              <a:rPr lang="cs-CZ" dirty="0"/>
              <a:t> </a:t>
            </a:r>
          </a:p>
          <a:p>
            <a:r>
              <a:rPr lang="cs-CZ" dirty="0"/>
              <a:t>Dále: </a:t>
            </a:r>
            <a:r>
              <a:rPr lang="cs-CZ" b="1" dirty="0"/>
              <a:t>Otevřené časopisy</a:t>
            </a:r>
            <a:r>
              <a:rPr lang="cs-CZ" dirty="0"/>
              <a:t> (open </a:t>
            </a:r>
            <a:r>
              <a:rPr lang="cs-CZ" dirty="0" err="1"/>
              <a:t>access</a:t>
            </a:r>
            <a:r>
              <a:rPr lang="cs-CZ" dirty="0"/>
              <a:t> časopisy), což jsou vědecké a odborné časopisy volně dostupné na základě tzv. “</a:t>
            </a:r>
            <a:r>
              <a:rPr lang="cs-CZ" dirty="0">
                <a:hlinkClick r:id="rId3" tooltip="Open Access"/>
              </a:rPr>
              <a:t>otevřeného přístupu</a:t>
            </a:r>
            <a:r>
              <a:rPr lang="cs-CZ" dirty="0"/>
              <a:t>” (Open Access):</a:t>
            </a:r>
          </a:p>
          <a:p>
            <a:endParaRPr lang="cs-CZ" dirty="0"/>
          </a:p>
        </p:txBody>
      </p:sp>
    </p:spTree>
    <p:extLst>
      <p:ext uri="{BB962C8B-B14F-4D97-AF65-F5344CB8AC3E}">
        <p14:creationId xmlns:p14="http://schemas.microsoft.com/office/powerpoint/2010/main" val="35802137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28800" y="3429000"/>
            <a:ext cx="5486400" cy="566738"/>
          </a:xfrm>
        </p:spPr>
        <p:txBody>
          <a:bodyPr>
            <a:noAutofit/>
          </a:bodyPr>
          <a:lstStyle/>
          <a:p>
            <a:pPr algn="ctr" eaLnBrk="1" fontAlgn="auto" hangingPunct="1">
              <a:spcAft>
                <a:spcPts val="0"/>
              </a:spcAft>
              <a:defRPr/>
            </a:pPr>
            <a:r>
              <a:rPr lang="cs-CZ" sz="4000" i="1" dirty="0">
                <a:solidFill>
                  <a:schemeClr val="tx2">
                    <a:satMod val="130000"/>
                  </a:schemeClr>
                </a:solidFill>
              </a:rPr>
              <a:t>„Škola je odrazem společnosti, k níž patří.“</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normAutofit fontScale="92500"/>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Rasa a dějiny</a:t>
            </a:r>
          </a:p>
        </p:txBody>
      </p:sp>
      <p:sp>
        <p:nvSpPr>
          <p:cNvPr id="3" name="Zástupný symbol pro obsah 2"/>
          <p:cNvSpPr>
            <a:spLocks noGrp="1"/>
          </p:cNvSpPr>
          <p:nvPr>
            <p:ph sz="quarter" idx="1"/>
          </p:nvPr>
        </p:nvSpPr>
        <p:spPr/>
        <p:txBody>
          <a:bodyPr>
            <a:normAutofit fontScale="85000" lnSpcReduction="10000"/>
          </a:bodyPr>
          <a:lstStyle/>
          <a:p>
            <a:r>
              <a:rPr lang="cs-CZ" b="1" dirty="0"/>
              <a:t>Rasismus je pak nutno brát v potaz jakožto sociální konstrukt. </a:t>
            </a:r>
          </a:p>
          <a:p>
            <a:r>
              <a:rPr lang="cs-CZ" dirty="0"/>
              <a:t>Posuneme-li lidskou různorodost do středu našeho zájmu, pak můžeme nastolit takové společenské klima, v němž budou tolerováni ti, kteří se v naší společnosti liší od většiny, můžeme přispět k odstranění různých forem diskriminace a tím přispějeme k rozvoji společnosti do té míry, že již navždy přestane záležet na tom, jakého jsme původu, postavení, barvy pleti, zda-li jsme Chorvat nebo Srb, uděláme pro budoucnost našich dětí víc než dosud. </a:t>
            </a:r>
          </a:p>
          <a:p>
            <a:endParaRPr lang="cs-CZ"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eaLnBrk="1" fontAlgn="auto" hangingPunct="1">
              <a:spcAft>
                <a:spcPts val="0"/>
              </a:spcAft>
              <a:defRPr/>
            </a:pPr>
            <a:r>
              <a:rPr lang="cs-CZ" i="1" dirty="0">
                <a:solidFill>
                  <a:schemeClr val="tx2">
                    <a:satMod val="130000"/>
                  </a:schemeClr>
                </a:solidFill>
              </a:rPr>
              <a:t>Jaká by multikulturní výchova měla být?</a:t>
            </a:r>
          </a:p>
        </p:txBody>
      </p:sp>
      <p:sp>
        <p:nvSpPr>
          <p:cNvPr id="11267" name="Zástupný symbol pro obsah 2"/>
          <p:cNvSpPr>
            <a:spLocks noGrp="1"/>
          </p:cNvSpPr>
          <p:nvPr>
            <p:ph idx="1"/>
          </p:nvPr>
        </p:nvSpPr>
        <p:spPr/>
        <p:txBody>
          <a:bodyPr>
            <a:normAutofit lnSpcReduction="10000"/>
          </a:bodyPr>
          <a:lstStyle/>
          <a:p>
            <a:pPr eaLnBrk="1" hangingPunct="1"/>
            <a:r>
              <a:rPr lang="cs-CZ" altLang="cs-CZ"/>
              <a:t>Vycházet z pojetí multikulturalismu jako ideje založené na tom, že různé skupiny spolu mohou nekonfliktně a rovnoprávně koexistovat v rámci jedné společnosti.</a:t>
            </a:r>
          </a:p>
          <a:p>
            <a:pPr eaLnBrk="1" hangingPunct="1"/>
            <a:r>
              <a:rPr lang="cs-CZ" altLang="cs-CZ"/>
              <a:t>Usilovat o rozvoj empatického a tolerantního myšlení žáků.</a:t>
            </a:r>
          </a:p>
          <a:p>
            <a:pPr eaLnBrk="1" hangingPunct="1"/>
            <a:r>
              <a:rPr lang="cs-CZ" altLang="cs-CZ"/>
              <a:t>Předcházet xenofobnímu způsobu uvažování a podporovat chápání každého člověka jako jedinečné bytosti.</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eaLnBrk="1" fontAlgn="auto" hangingPunct="1">
              <a:spcAft>
                <a:spcPts val="0"/>
              </a:spcAft>
              <a:defRPr/>
            </a:pPr>
            <a:r>
              <a:rPr lang="cs-CZ" sz="4000" i="1" dirty="0">
                <a:solidFill>
                  <a:schemeClr val="tx2">
                    <a:satMod val="130000"/>
                  </a:schemeClr>
                </a:solidFill>
              </a:rPr>
              <a:t>PRO multikulturní výchovu</a:t>
            </a:r>
          </a:p>
        </p:txBody>
      </p:sp>
      <p:sp>
        <p:nvSpPr>
          <p:cNvPr id="15363" name="Zástupný symbol pro obsah 2"/>
          <p:cNvSpPr>
            <a:spLocks noGrp="1"/>
          </p:cNvSpPr>
          <p:nvPr>
            <p:ph idx="1"/>
          </p:nvPr>
        </p:nvSpPr>
        <p:spPr/>
        <p:txBody>
          <a:bodyPr/>
          <a:lstStyle/>
          <a:p>
            <a:pPr eaLnBrk="1" hangingPunct="1"/>
            <a:r>
              <a:rPr lang="cs-CZ" altLang="cs-CZ"/>
              <a:t>Diverzita se postupně projevuje i ve školních třídách.</a:t>
            </a:r>
          </a:p>
          <a:p>
            <a:pPr eaLnBrk="1" hangingPunct="1"/>
            <a:r>
              <a:rPr lang="cs-CZ" altLang="cs-CZ"/>
              <a:t>Multikulturní výchova jako základní kámen tolerantní, pluralitní, multikulturní či interkulturní společnosti.</a:t>
            </a:r>
          </a:p>
          <a:p>
            <a:pPr eaLnBrk="1" hangingPunct="1"/>
            <a:r>
              <a:rPr lang="cs-CZ" altLang="cs-CZ"/>
              <a:t>Oprávněná potřeba vnést toleranci a pochopení k odlišnému do edukačního procesu.</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Závěr</a:t>
            </a:r>
          </a:p>
        </p:txBody>
      </p:sp>
      <p:sp>
        <p:nvSpPr>
          <p:cNvPr id="3" name="Zástupný symbol pro obsah 2"/>
          <p:cNvSpPr>
            <a:spLocks noGrp="1"/>
          </p:cNvSpPr>
          <p:nvPr>
            <p:ph idx="1"/>
          </p:nvPr>
        </p:nvSpPr>
        <p:spPr/>
        <p:txBody>
          <a:bodyPr>
            <a:normAutofit fontScale="85000" lnSpcReduction="20000"/>
          </a:bodyPr>
          <a:lstStyle/>
          <a:p>
            <a:r>
              <a:rPr lang="cs-CZ" b="1" dirty="0"/>
              <a:t>Multikulturní výchova a multikulturalismus v edukační praxi </a:t>
            </a:r>
            <a:r>
              <a:rPr lang="cs-CZ" dirty="0"/>
              <a:t>můžeme pojímat různorodým způsobem, multikulturní vzdělávání tak má vícero podob, a sice na základě toho, jak je nastaveno učitelem v praxi, pak dosahuje také vícero cílů. </a:t>
            </a:r>
          </a:p>
          <a:p>
            <a:r>
              <a:rPr lang="cs-CZ" b="1" dirty="0"/>
              <a:t>Dana </a:t>
            </a:r>
            <a:r>
              <a:rPr lang="cs-CZ" b="1" dirty="0" err="1"/>
              <a:t>Moree</a:t>
            </a:r>
            <a:r>
              <a:rPr lang="cs-CZ" b="1" dirty="0"/>
              <a:t>: </a:t>
            </a:r>
            <a:r>
              <a:rPr lang="cs-CZ" dirty="0"/>
              <a:t>Obecně však platí, že „interkulturní vzdělávání může vést k podpoře reflexe a kritického myšlení, stejně tak však může posilovat již existující stereotypy. Kam se nakonec přikloní, závisí na mnoha okolnostech. Jednu z nich však můžeme ovlivnit zásadně – jde o to, jak se k tématu postaví samotný učitel nebo lektor“ (</a:t>
            </a:r>
            <a:r>
              <a:rPr lang="cs-CZ" dirty="0" err="1"/>
              <a:t>Moree</a:t>
            </a:r>
            <a:r>
              <a:rPr lang="cs-CZ" dirty="0"/>
              <a:t>, 2015, s. 184).</a:t>
            </a:r>
          </a:p>
          <a:p>
            <a:endParaRPr lang="cs-CZ"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395288" y="2565400"/>
            <a:ext cx="8229600" cy="1143000"/>
          </a:xfrm>
        </p:spPr>
        <p:txBody>
          <a:bodyPr/>
          <a:lstStyle/>
          <a:p>
            <a:r>
              <a:rPr lang="cs-CZ" b="1" i="1">
                <a:latin typeface="Arial" charset="0"/>
              </a:rPr>
              <a:t>Diskuse</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AC4A03-E3E6-4FB9-BB26-1907EDC5A087}"/>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36FAEDBA-40CB-4E4F-B634-39F7F3F0DABA}"/>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E7413507-8BC5-4F12-B2DE-0310FCDD87B3}"/>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65CEB9C4-4B6E-4C10-9107-804DF50C3B46}"/>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3C3CEB24-6466-4081-BD40-6D8F0C60FD8A}"/>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36925545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EDB9F-6B95-46AD-A44E-AE86D23C3B5C}"/>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B14FF6D8-F23A-48D1-9CC1-CDAE594F3CBA}"/>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457CF889-8E35-4C29-A0D2-432AC23CD329}"/>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329EA9C1-4E8D-46FD-B874-C0CF6A5CF5E7}"/>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0C658550-FB23-45E4-8C5A-DA362D400FF0}"/>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624664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97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836712"/>
            <a:ext cx="8229600" cy="580926"/>
          </a:xfrm>
        </p:spPr>
        <p:txBody>
          <a:bodyPr>
            <a:normAutofit fontScale="90000"/>
          </a:bodyPr>
          <a:lstStyle/>
          <a:p>
            <a:r>
              <a:rPr lang="cs-CZ" dirty="0"/>
              <a:t>Publikace odpovídající tématu volně ke stažení:</a:t>
            </a:r>
            <a:br>
              <a:rPr lang="cs-CZ" dirty="0"/>
            </a:br>
            <a:endParaRPr lang="cs-CZ" dirty="0"/>
          </a:p>
        </p:txBody>
      </p:sp>
      <p:sp>
        <p:nvSpPr>
          <p:cNvPr id="3" name="Zástupný symbol pro obsah 2"/>
          <p:cNvSpPr>
            <a:spLocks noGrp="1"/>
          </p:cNvSpPr>
          <p:nvPr>
            <p:ph idx="1"/>
          </p:nvPr>
        </p:nvSpPr>
        <p:spPr>
          <a:xfrm>
            <a:off x="457200" y="1340768"/>
            <a:ext cx="8435280" cy="5517232"/>
          </a:xfrm>
        </p:spPr>
        <p:txBody>
          <a:bodyPr>
            <a:normAutofit fontScale="47500" lnSpcReduction="20000"/>
          </a:bodyPr>
          <a:lstStyle/>
          <a:p>
            <a:pPr>
              <a:buNone/>
            </a:pPr>
            <a:r>
              <a:rPr lang="cs-CZ" dirty="0"/>
              <a:t> </a:t>
            </a:r>
          </a:p>
          <a:p>
            <a:pPr>
              <a:buNone/>
            </a:pPr>
            <a:r>
              <a:rPr lang="cs-CZ" b="1" dirty="0"/>
              <a:t>Pedagogická orientace </a:t>
            </a:r>
          </a:p>
          <a:p>
            <a:r>
              <a:rPr lang="cs-CZ" dirty="0"/>
              <a:t>Dostupné na www:</a:t>
            </a:r>
          </a:p>
          <a:p>
            <a:r>
              <a:rPr lang="cs-CZ" u="sng" dirty="0">
                <a:hlinkClick r:id="rId2"/>
              </a:rPr>
              <a:t>https://journals.muni.cz/pedor/article/view/6453</a:t>
            </a:r>
            <a:endParaRPr lang="cs-CZ" dirty="0"/>
          </a:p>
          <a:p>
            <a:pPr>
              <a:buNone/>
            </a:pPr>
            <a:endParaRPr lang="cs-CZ" dirty="0"/>
          </a:p>
          <a:p>
            <a:pPr>
              <a:buNone/>
            </a:pPr>
            <a:r>
              <a:rPr lang="cs-CZ" b="1" dirty="0" err="1"/>
              <a:t>Paidagogos</a:t>
            </a:r>
            <a:endParaRPr lang="cs-CZ" b="1" dirty="0"/>
          </a:p>
          <a:p>
            <a:r>
              <a:rPr lang="cs-CZ" dirty="0"/>
              <a:t>Dostupné na www: </a:t>
            </a:r>
            <a:r>
              <a:rPr lang="cs-CZ" u="sng" dirty="0">
                <a:hlinkClick r:id="rId3"/>
              </a:rPr>
              <a:t>http://www.</a:t>
            </a:r>
            <a:r>
              <a:rPr lang="cs-CZ" u="sng" dirty="0" err="1">
                <a:hlinkClick r:id="rId3"/>
              </a:rPr>
              <a:t>paidagogos.net</a:t>
            </a:r>
            <a:r>
              <a:rPr lang="cs-CZ" u="sng" dirty="0">
                <a:hlinkClick r:id="rId3"/>
              </a:rPr>
              <a:t>/</a:t>
            </a:r>
            <a:r>
              <a:rPr lang="cs-CZ" u="sng" dirty="0" err="1">
                <a:hlinkClick r:id="rId3"/>
              </a:rPr>
              <a:t>issues</a:t>
            </a:r>
            <a:r>
              <a:rPr lang="cs-CZ" u="sng" dirty="0">
                <a:hlinkClick r:id="rId3"/>
              </a:rPr>
              <a:t>/2016/1/</a:t>
            </a:r>
            <a:r>
              <a:rPr lang="cs-CZ" u="sng" dirty="0" err="1">
                <a:hlinkClick r:id="rId3"/>
              </a:rPr>
              <a:t>article.php</a:t>
            </a:r>
            <a:r>
              <a:rPr lang="cs-CZ" u="sng" dirty="0">
                <a:hlinkClick r:id="rId3"/>
              </a:rPr>
              <a:t>?id=5</a:t>
            </a:r>
            <a:endParaRPr lang="cs-CZ" dirty="0"/>
          </a:p>
          <a:p>
            <a:pPr>
              <a:buNone/>
            </a:pPr>
            <a:endParaRPr lang="cs-CZ" dirty="0"/>
          </a:p>
          <a:p>
            <a:pPr>
              <a:buNone/>
            </a:pPr>
            <a:r>
              <a:rPr lang="cs-CZ" b="1" dirty="0" err="1"/>
              <a:t>AntropoWebzin</a:t>
            </a:r>
            <a:r>
              <a:rPr lang="cs-CZ" b="1" dirty="0"/>
              <a:t> </a:t>
            </a:r>
          </a:p>
          <a:p>
            <a:r>
              <a:rPr lang="cs-CZ" dirty="0"/>
              <a:t>Dostupné na www:</a:t>
            </a:r>
          </a:p>
          <a:p>
            <a:r>
              <a:rPr lang="cs-CZ" u="sng" dirty="0">
                <a:hlinkClick r:id="rId4"/>
              </a:rPr>
              <a:t>http://www.</a:t>
            </a:r>
            <a:r>
              <a:rPr lang="cs-CZ" u="sng" dirty="0" err="1">
                <a:hlinkClick r:id="rId4"/>
              </a:rPr>
              <a:t>antropoweb.cz</a:t>
            </a:r>
            <a:r>
              <a:rPr lang="cs-CZ" u="sng" dirty="0">
                <a:hlinkClick r:id="rId4"/>
              </a:rPr>
              <a:t>/</a:t>
            </a:r>
            <a:r>
              <a:rPr lang="cs-CZ" u="sng" dirty="0" err="1">
                <a:hlinkClick r:id="rId4"/>
              </a:rPr>
              <a:t>webzin</a:t>
            </a:r>
            <a:r>
              <a:rPr lang="cs-CZ" u="sng" dirty="0">
                <a:hlinkClick r:id="rId4"/>
              </a:rPr>
              <a:t>/index.</a:t>
            </a:r>
            <a:r>
              <a:rPr lang="cs-CZ" u="sng" dirty="0" err="1">
                <a:hlinkClick r:id="rId4"/>
              </a:rPr>
              <a:t>php</a:t>
            </a:r>
            <a:r>
              <a:rPr lang="cs-CZ" u="sng" dirty="0">
                <a:hlinkClick r:id="rId4"/>
              </a:rPr>
              <a:t>/</a:t>
            </a:r>
            <a:r>
              <a:rPr lang="cs-CZ" u="sng" dirty="0" err="1">
                <a:hlinkClick r:id="rId4"/>
              </a:rPr>
              <a:t>webzin</a:t>
            </a:r>
            <a:r>
              <a:rPr lang="cs-CZ" u="sng" dirty="0">
                <a:hlinkClick r:id="rId4"/>
              </a:rPr>
              <a:t>/</a:t>
            </a:r>
            <a:r>
              <a:rPr lang="cs-CZ" u="sng" dirty="0" err="1">
                <a:hlinkClick r:id="rId4"/>
              </a:rPr>
              <a:t>article</a:t>
            </a:r>
            <a:r>
              <a:rPr lang="cs-CZ" u="sng" dirty="0">
                <a:hlinkClick r:id="rId4"/>
              </a:rPr>
              <a:t>/</a:t>
            </a:r>
            <a:r>
              <a:rPr lang="cs-CZ" u="sng" dirty="0" err="1">
                <a:hlinkClick r:id="rId4"/>
              </a:rPr>
              <a:t>view</a:t>
            </a:r>
            <a:r>
              <a:rPr lang="cs-CZ" u="sng" dirty="0">
                <a:hlinkClick r:id="rId4"/>
              </a:rPr>
              <a:t>/224</a:t>
            </a:r>
            <a:endParaRPr lang="cs-CZ" dirty="0"/>
          </a:p>
          <a:p>
            <a:pPr>
              <a:buNone/>
            </a:pPr>
            <a:endParaRPr lang="cs-CZ" dirty="0"/>
          </a:p>
          <a:p>
            <a:pPr>
              <a:buNone/>
            </a:pPr>
            <a:r>
              <a:rPr lang="cs-CZ" b="1" dirty="0"/>
              <a:t>Studia </a:t>
            </a:r>
            <a:r>
              <a:rPr lang="cs-CZ" b="1" dirty="0" err="1"/>
              <a:t>Paedagogica</a:t>
            </a:r>
            <a:r>
              <a:rPr lang="cs-CZ" b="1" dirty="0"/>
              <a:t> </a:t>
            </a:r>
          </a:p>
          <a:p>
            <a:r>
              <a:rPr lang="cs-CZ" dirty="0"/>
              <a:t>Dostupné na www:</a:t>
            </a:r>
          </a:p>
          <a:p>
            <a:r>
              <a:rPr lang="cs-CZ" u="sng" dirty="0">
                <a:hlinkClick r:id="rId5"/>
              </a:rPr>
              <a:t>http://www.</a:t>
            </a:r>
            <a:r>
              <a:rPr lang="cs-CZ" u="sng" dirty="0" err="1">
                <a:hlinkClick r:id="rId5"/>
              </a:rPr>
              <a:t>phil.muni.cz</a:t>
            </a:r>
            <a:r>
              <a:rPr lang="cs-CZ" u="sng" dirty="0">
                <a:hlinkClick r:id="rId5"/>
              </a:rPr>
              <a:t>/</a:t>
            </a:r>
            <a:r>
              <a:rPr lang="cs-CZ" u="sng" dirty="0" err="1">
                <a:hlinkClick r:id="rId5"/>
              </a:rPr>
              <a:t>journals</a:t>
            </a:r>
            <a:r>
              <a:rPr lang="cs-CZ" u="sng" dirty="0">
                <a:hlinkClick r:id="rId5"/>
              </a:rPr>
              <a:t>/index.</a:t>
            </a:r>
            <a:r>
              <a:rPr lang="cs-CZ" u="sng" dirty="0" err="1">
                <a:hlinkClick r:id="rId5"/>
              </a:rPr>
              <a:t>php</a:t>
            </a:r>
            <a:r>
              <a:rPr lang="cs-CZ" u="sng" dirty="0">
                <a:hlinkClick r:id="rId5"/>
              </a:rPr>
              <a:t>/studia-</a:t>
            </a:r>
            <a:r>
              <a:rPr lang="cs-CZ" u="sng" dirty="0" err="1">
                <a:hlinkClick r:id="rId5"/>
              </a:rPr>
              <a:t>paedagogica</a:t>
            </a:r>
            <a:r>
              <a:rPr lang="cs-CZ" u="sng" dirty="0">
                <a:hlinkClick r:id="rId5"/>
              </a:rPr>
              <a:t>/</a:t>
            </a:r>
            <a:r>
              <a:rPr lang="cs-CZ" u="sng" dirty="0" err="1">
                <a:hlinkClick r:id="rId5"/>
              </a:rPr>
              <a:t>article</a:t>
            </a:r>
            <a:r>
              <a:rPr lang="cs-CZ" u="sng" dirty="0">
                <a:hlinkClick r:id="rId5"/>
              </a:rPr>
              <a:t>/</a:t>
            </a:r>
            <a:r>
              <a:rPr lang="cs-CZ" u="sng" dirty="0" err="1">
                <a:hlinkClick r:id="rId5"/>
              </a:rPr>
              <a:t>view</a:t>
            </a:r>
            <a:r>
              <a:rPr lang="cs-CZ" u="sng" dirty="0">
                <a:hlinkClick r:id="rId5"/>
              </a:rPr>
              <a:t>/1545</a:t>
            </a:r>
            <a:endParaRPr lang="cs-CZ" dirty="0"/>
          </a:p>
          <a:p>
            <a:pPr>
              <a:buNone/>
            </a:pPr>
            <a:endParaRPr lang="cs-CZ" dirty="0"/>
          </a:p>
          <a:p>
            <a:pPr>
              <a:buNone/>
            </a:pPr>
            <a:r>
              <a:rPr lang="cs-CZ" b="1" dirty="0"/>
              <a:t>Sociální pedagogika </a:t>
            </a:r>
          </a:p>
          <a:p>
            <a:r>
              <a:rPr lang="cs-CZ" dirty="0"/>
              <a:t>Dostupné na www:</a:t>
            </a:r>
          </a:p>
          <a:p>
            <a:r>
              <a:rPr lang="cs-CZ" u="sng" dirty="0">
                <a:hlinkClick r:id="rId6"/>
              </a:rPr>
              <a:t>http://soced.cz/wp-content/uploads/2014/11/STUDIE_Limity-%C4%8Desk%C3%A9ho-pojet%C3%AD-multikulturn%C3%AD-v%C3%BDchovy_FINAL.pdf</a:t>
            </a:r>
            <a:endParaRPr lang="cs-CZ" dirty="0"/>
          </a:p>
          <a:p>
            <a:pPr>
              <a:buNone/>
            </a:pPr>
            <a:endParaRPr lang="cs-CZ" dirty="0"/>
          </a:p>
          <a:p>
            <a:pPr>
              <a:buNone/>
            </a:pPr>
            <a:endParaRPr lang="cs-CZ" dirty="0"/>
          </a:p>
          <a:p>
            <a:endParaRPr lang="cs-CZ" dirty="0"/>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lík">
  <a:themeElements>
    <a:clrScheme name="Balík">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alík">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lík">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7227</TotalTime>
  <Words>8162</Words>
  <Application>Microsoft Office PowerPoint</Application>
  <PresentationFormat>Předvádění na obrazovce (4:3)</PresentationFormat>
  <Paragraphs>467</Paragraphs>
  <Slides>89</Slides>
  <Notes>0</Notes>
  <HiddenSlides>0</HiddenSlides>
  <MMClips>8</MMClips>
  <ScaleCrop>false</ScaleCrop>
  <HeadingPairs>
    <vt:vector size="6" baseType="variant">
      <vt:variant>
        <vt:lpstr>Použitá písma</vt:lpstr>
      </vt:variant>
      <vt:variant>
        <vt:i4>6</vt:i4>
      </vt:variant>
      <vt:variant>
        <vt:lpstr>Motiv</vt:lpstr>
      </vt:variant>
      <vt:variant>
        <vt:i4>3</vt:i4>
      </vt:variant>
      <vt:variant>
        <vt:lpstr>Nadpisy snímků</vt:lpstr>
      </vt:variant>
      <vt:variant>
        <vt:i4>89</vt:i4>
      </vt:variant>
    </vt:vector>
  </HeadingPairs>
  <TitlesOfParts>
    <vt:vector size="98" baseType="lpstr">
      <vt:lpstr>Arial</vt:lpstr>
      <vt:lpstr>Calibri</vt:lpstr>
      <vt:lpstr>Calibri Light</vt:lpstr>
      <vt:lpstr>Franklin Gothic Book</vt:lpstr>
      <vt:lpstr>Gill Sans MT</vt:lpstr>
      <vt:lpstr>Times New Roman</vt:lpstr>
      <vt:lpstr>Motiv sady Office</vt:lpstr>
      <vt:lpstr>Motiv Office</vt:lpstr>
      <vt:lpstr>Balík</vt:lpstr>
      <vt:lpstr>Multikulturní výchova </vt:lpstr>
      <vt:lpstr>Cíle viz karta předmětu, ve zkratce:</vt:lpstr>
      <vt:lpstr>Postmoderní diskurs</vt:lpstr>
      <vt:lpstr>Úvod do teorie multikulturalismu</vt:lpstr>
      <vt:lpstr>Multikulturní výchova</vt:lpstr>
      <vt:lpstr>Jak uspět v tomto předmětu? </vt:lpstr>
      <vt:lpstr>Literatura</vt:lpstr>
      <vt:lpstr>Dostupnost</vt:lpstr>
      <vt:lpstr>Publikace odpovídající tématu volně ke stažení: </vt:lpstr>
      <vt:lpstr>Ne všechny vietnamské děti přebraly po rodičích večerky.</vt:lpstr>
      <vt:lpstr>Menšiny a migranti</vt:lpstr>
      <vt:lpstr> Menšiny - jednotlivé etnické a národnostní menšiny v ČR </vt:lpstr>
      <vt:lpstr>„Co si představujte pod pojmem menšina?“</vt:lpstr>
      <vt:lpstr>Jaké je to v ČR s integrací…   https://www.youtube.com/watch?v=PvimLhIwazo </vt:lpstr>
      <vt:lpstr>Předsudek má mnoho podob</vt:lpstr>
      <vt:lpstr>Prezentace aplikace PowerPoint</vt:lpstr>
      <vt:lpstr>Postoje</vt:lpstr>
      <vt:lpstr>Stereotyp</vt:lpstr>
      <vt:lpstr>Předsudek</vt:lpstr>
      <vt:lpstr>Multikulturní výchova</vt:lpstr>
      <vt:lpstr>Je naše škola zdrojem xenofobie a rasismu?</vt:lpstr>
      <vt:lpstr>Výzkum hodnot a postojů žáků a učitelů se zaměřením na jinakost v české společnosti</vt:lpstr>
      <vt:lpstr>Postoje učitelů k příslušníkům vybraných minorit</vt:lpstr>
      <vt:lpstr>Výsledky výzkumných šetření</vt:lpstr>
      <vt:lpstr>Diskuse a závěry</vt:lpstr>
      <vt:lpstr>Diskuse a závěry</vt:lpstr>
      <vt:lpstr>Diskuse a závěry</vt:lpstr>
      <vt:lpstr>Jaké by multikulturní vzdělávání mělo být?</vt:lpstr>
      <vt:lpstr>Dlouhá cesta k novému domovu      Jak to změnit?  </vt:lpstr>
      <vt:lpstr>Dlouhá cesta k novému domovu</vt:lpstr>
      <vt:lpstr>Dlouhá cesta k novému domovu       Jak to změnit?  </vt:lpstr>
      <vt:lpstr>Migrace</vt:lpstr>
      <vt:lpstr>Národnostní menšiny </vt:lpstr>
      <vt:lpstr>Národnostní menšiny zastoupené v Radě vlády pro národnostní menšiny </vt:lpstr>
      <vt:lpstr>Cizinci </vt:lpstr>
      <vt:lpstr>Cizinci podle státní příslušnosti IV. 2023</vt:lpstr>
      <vt:lpstr>Počet v Česku pracujících cizinců </vt:lpstr>
      <vt:lpstr>Ukrajinské děti na českých školách</vt:lpstr>
      <vt:lpstr>Na základě čeho tedy konstruujeme obraz světa, v němž žijeme?</vt:lpstr>
      <vt:lpstr>Multikulturní ideologie </vt:lpstr>
      <vt:lpstr>Dichotomie „my“ a „oni“</vt:lpstr>
      <vt:lpstr>Identita je dynamická a proměnlivá</vt:lpstr>
      <vt:lpstr>Identita je hybridní</vt:lpstr>
      <vt:lpstr>Globální civilizace</vt:lpstr>
      <vt:lpstr>Bikulturalismus </vt:lpstr>
      <vt:lpstr>Transnacionální rodina</vt:lpstr>
      <vt:lpstr>Hybridní kultura</vt:lpstr>
      <vt:lpstr>„Škola je odrazem společnosti, k níž patří.“</vt:lpstr>
      <vt:lpstr>Přizpůsobení? </vt:lpstr>
      <vt:lpstr>Jaké to je být Čechem v zahraničí … </vt:lpstr>
      <vt:lpstr>Diskuse a závěry</vt:lpstr>
      <vt:lpstr>mkv nově</vt:lpstr>
      <vt:lpstr>Jaké by multikulturní vzdělávání mělo být?</vt:lpstr>
      <vt:lpstr>Prezentace aplikace PowerPoint</vt:lpstr>
      <vt:lpstr>Stereotypy mezi pohlavími a jejich odraz ve výchově  + Gender pay gap </vt:lpstr>
      <vt:lpstr>Úvod</vt:lpstr>
      <vt:lpstr>Gender a pohlaví </vt:lpstr>
      <vt:lpstr>Lidská sexualita</vt:lpstr>
      <vt:lpstr>Jedinci a komunity „LGBT“ </vt:lpstr>
      <vt:lpstr>Homofobie, stereotypy, předsudky a diskriminace homosexuálů </vt:lpstr>
      <vt:lpstr>Inkluze v prevenci homofobie </vt:lpstr>
      <vt:lpstr>Inkluze v prevenci homofobie </vt:lpstr>
      <vt:lpstr>Inkluze v prevenci homofobie </vt:lpstr>
      <vt:lpstr>Prevence genderové stereotypizace</vt:lpstr>
      <vt:lpstr>Genderové role</vt:lpstr>
      <vt:lpstr>Muži a ženy </vt:lpstr>
      <vt:lpstr>Proměny mužské a ženské role na příkladu otcovství a mateřství</vt:lpstr>
      <vt:lpstr>Když dva dělají totéž, není to totéž</vt:lpstr>
      <vt:lpstr>Dopady genderových rolí na pracovní trh</vt:lpstr>
      <vt:lpstr>Faktory ovlivŇující zaměstnanost žen</vt:lpstr>
      <vt:lpstr>Aktuální rozdíly v odměňování  Žen a mužů v ČR -  Hloubková analýza statistik a  mezinárodní srovnání. </vt:lpstr>
      <vt:lpstr>Rovnost žen a mužů na trhu práce a rovné odměňování 2020 </vt:lpstr>
      <vt:lpstr>Základní literatura k tématu</vt:lpstr>
      <vt:lpstr>Doporučená literatura</vt:lpstr>
      <vt:lpstr>PRO multikulturní vzdělávání</vt:lpstr>
      <vt:lpstr>Multikulturní kompetence</vt:lpstr>
      <vt:lpstr>Kulturní kapitál </vt:lpstr>
      <vt:lpstr>Prezentace aplikace PowerPoint</vt:lpstr>
      <vt:lpstr>Prezentace aplikace PowerPoint</vt:lpstr>
      <vt:lpstr>„Škola je odrazem společnosti, k níž patří.“</vt:lpstr>
      <vt:lpstr>Na základě čeho tedy konstruujeme obraz světa, v němž žijeme?</vt:lpstr>
      <vt:lpstr>Rasa a dějiny</vt:lpstr>
      <vt:lpstr>Jaká by multikulturní výchova měla být?</vt:lpstr>
      <vt:lpstr>PRO multikulturní výchovu</vt:lpstr>
      <vt:lpstr>Závěr</vt:lpstr>
      <vt:lpstr>Diskuse</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Multikulturní výchova</dc:title>
  <dc:creator>Andrea Preissová Krejčí</dc:creator>
  <cp:lastModifiedBy>Andrea Preissová Krejčí</cp:lastModifiedBy>
  <cp:revision>12</cp:revision>
  <dcterms:created xsi:type="dcterms:W3CDTF">2021-03-11T23:01:25Z</dcterms:created>
  <dcterms:modified xsi:type="dcterms:W3CDTF">2025-04-26T18:38:02Z</dcterms:modified>
</cp:coreProperties>
</file>