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7"/>
  </p:notesMasterIdLst>
  <p:sldIdLst>
    <p:sldId id="463" r:id="rId2"/>
    <p:sldId id="256" r:id="rId3"/>
    <p:sldId id="258" r:id="rId4"/>
    <p:sldId id="261" r:id="rId5"/>
    <p:sldId id="259" r:id="rId6"/>
    <p:sldId id="267" r:id="rId7"/>
    <p:sldId id="269" r:id="rId8"/>
    <p:sldId id="270" r:id="rId9"/>
    <p:sldId id="339" r:id="rId10"/>
    <p:sldId id="375" r:id="rId11"/>
    <p:sldId id="376" r:id="rId12"/>
    <p:sldId id="377" r:id="rId13"/>
    <p:sldId id="271" r:id="rId14"/>
    <p:sldId id="374" r:id="rId15"/>
    <p:sldId id="378" r:id="rId16"/>
    <p:sldId id="379" r:id="rId17"/>
    <p:sldId id="380" r:id="rId18"/>
    <p:sldId id="441" r:id="rId19"/>
    <p:sldId id="442" r:id="rId20"/>
    <p:sldId id="454" r:id="rId21"/>
    <p:sldId id="448" r:id="rId22"/>
    <p:sldId id="449" r:id="rId23"/>
    <p:sldId id="450" r:id="rId24"/>
    <p:sldId id="451" r:id="rId25"/>
    <p:sldId id="452" r:id="rId26"/>
    <p:sldId id="453" r:id="rId27"/>
    <p:sldId id="447" r:id="rId28"/>
    <p:sldId id="462" r:id="rId29"/>
    <p:sldId id="444" r:id="rId30"/>
    <p:sldId id="445" r:id="rId31"/>
    <p:sldId id="446" r:id="rId32"/>
    <p:sldId id="384" r:id="rId33"/>
    <p:sldId id="381" r:id="rId34"/>
    <p:sldId id="385" r:id="rId35"/>
    <p:sldId id="464" r:id="rId36"/>
    <p:sldId id="341" r:id="rId37"/>
    <p:sldId id="382" r:id="rId38"/>
    <p:sldId id="383" r:id="rId39"/>
    <p:sldId id="386" r:id="rId40"/>
    <p:sldId id="344" r:id="rId41"/>
    <p:sldId id="395" r:id="rId42"/>
    <p:sldId id="396" r:id="rId43"/>
    <p:sldId id="397" r:id="rId44"/>
    <p:sldId id="398" r:id="rId45"/>
    <p:sldId id="399" r:id="rId46"/>
    <p:sldId id="387" r:id="rId47"/>
    <p:sldId id="388" r:id="rId48"/>
    <p:sldId id="349" r:id="rId49"/>
    <p:sldId id="389" r:id="rId50"/>
    <p:sldId id="351" r:id="rId51"/>
    <p:sldId id="361" r:id="rId52"/>
    <p:sldId id="421" r:id="rId53"/>
    <p:sldId id="412" r:id="rId54"/>
    <p:sldId id="415" r:id="rId55"/>
    <p:sldId id="420" r:id="rId5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p:cViewPr varScale="1">
        <p:scale>
          <a:sx n="63" d="100"/>
          <a:sy n="63" d="100"/>
        </p:scale>
        <p:origin x="13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DECE1E-97BB-47A4-BEE3-2ADCD530F9D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cs-CZ"/>
        </a:p>
      </dgm:t>
    </dgm:pt>
    <dgm:pt modelId="{86314610-FAD8-4536-BBB1-166C80E74DB7}">
      <dgm:prSet/>
      <dgm:spPr/>
      <dgm:t>
        <a:bodyPr/>
        <a:lstStyle/>
        <a:p>
          <a:pPr rtl="0"/>
          <a:r>
            <a:rPr lang="cs-CZ" i="1" dirty="0"/>
            <a:t>Speciální pedagogika</a:t>
          </a:r>
          <a:r>
            <a:rPr lang="cs-CZ" dirty="0"/>
            <a:t> je jednou z pedagogických disciplín zabývající se zákonitostmi </a:t>
          </a:r>
          <a:r>
            <a:rPr lang="cs-CZ" b="1" dirty="0"/>
            <a:t>výchovy a vzdělávání dětí a žáků se speciálními vzdělávacími potřebami</a:t>
          </a:r>
          <a:r>
            <a:rPr lang="cs-CZ" dirty="0"/>
            <a:t> a osobami, které z důvodu znevýhodnění vyžadují </a:t>
          </a:r>
          <a:r>
            <a:rPr lang="cs-CZ" dirty="0" err="1"/>
            <a:t>speciálněpedagogický</a:t>
          </a:r>
          <a:r>
            <a:rPr lang="cs-CZ" dirty="0"/>
            <a:t> přístup. </a:t>
          </a:r>
        </a:p>
      </dgm:t>
    </dgm:pt>
    <dgm:pt modelId="{9AAA56D4-8B3B-4C4B-B334-BA5E4DD6CD98}" type="parTrans" cxnId="{7FC94F8B-A928-4470-A368-B46C18D878B7}">
      <dgm:prSet/>
      <dgm:spPr/>
      <dgm:t>
        <a:bodyPr/>
        <a:lstStyle/>
        <a:p>
          <a:endParaRPr lang="cs-CZ"/>
        </a:p>
      </dgm:t>
    </dgm:pt>
    <dgm:pt modelId="{92E49FB7-7173-4A4E-ACA3-0EAF57E182BB}" type="sibTrans" cxnId="{7FC94F8B-A928-4470-A368-B46C18D878B7}">
      <dgm:prSet/>
      <dgm:spPr/>
      <dgm:t>
        <a:bodyPr/>
        <a:lstStyle/>
        <a:p>
          <a:endParaRPr lang="cs-CZ"/>
        </a:p>
      </dgm:t>
    </dgm:pt>
    <dgm:pt modelId="{0846BF5D-92A7-479A-A098-3905C144E284}">
      <dgm:prSet/>
      <dgm:spPr/>
      <dgm:t>
        <a:bodyPr/>
        <a:lstStyle/>
        <a:p>
          <a:pPr rtl="0"/>
          <a:r>
            <a:rPr lang="cs-CZ" dirty="0"/>
            <a:t>Člení se na jednotlivé obory a jedním z nich je </a:t>
          </a:r>
          <a:r>
            <a:rPr lang="cs-CZ" i="1" dirty="0"/>
            <a:t>logopedie</a:t>
          </a:r>
          <a:r>
            <a:rPr lang="cs-CZ" dirty="0"/>
            <a:t>.</a:t>
          </a:r>
        </a:p>
        <a:p>
          <a:pPr rtl="0"/>
          <a:endParaRPr lang="cs-CZ" cap="none" dirty="0">
            <a:effectLst/>
          </a:endParaRPr>
        </a:p>
        <a:p>
          <a:pPr rtl="0"/>
          <a:r>
            <a:rPr lang="cs-CZ" cap="none" dirty="0">
              <a:effectLst/>
            </a:rPr>
            <a:t>Synonyma pro obor logopedie jsou v různých jazycích odlišné: např. </a:t>
          </a:r>
          <a:r>
            <a:rPr lang="cs-CZ" cap="none" dirty="0" err="1">
              <a:effectLst/>
            </a:rPr>
            <a:t>Speech</a:t>
          </a:r>
          <a:r>
            <a:rPr lang="cs-CZ" cap="none" dirty="0">
              <a:effectLst/>
            </a:rPr>
            <a:t> </a:t>
          </a:r>
          <a:r>
            <a:rPr lang="cs-CZ" cap="none" dirty="0" err="1">
              <a:effectLst/>
            </a:rPr>
            <a:t>Therapy</a:t>
          </a:r>
          <a:r>
            <a:rPr lang="cs-CZ" cap="none" dirty="0">
              <a:effectLst/>
            </a:rPr>
            <a:t>, </a:t>
          </a:r>
          <a:r>
            <a:rPr lang="cs-CZ" cap="none" dirty="0" err="1">
              <a:effectLst/>
            </a:rPr>
            <a:t>Speech</a:t>
          </a:r>
          <a:r>
            <a:rPr lang="cs-CZ" cap="none" dirty="0">
              <a:effectLst/>
            </a:rPr>
            <a:t> </a:t>
          </a:r>
          <a:r>
            <a:rPr lang="cs-CZ" cap="none" dirty="0" err="1">
              <a:effectLst/>
            </a:rPr>
            <a:t>correction</a:t>
          </a:r>
          <a:r>
            <a:rPr lang="cs-CZ" cap="none" dirty="0">
              <a:effectLst/>
            </a:rPr>
            <a:t> (</a:t>
          </a:r>
          <a:r>
            <a:rPr lang="cs-CZ" cap="none" dirty="0" err="1">
              <a:effectLst/>
            </a:rPr>
            <a:t>ang</a:t>
          </a:r>
          <a:r>
            <a:rPr lang="cs-CZ" cap="none" dirty="0">
              <a:effectLst/>
            </a:rPr>
            <a:t>.), v </a:t>
          </a:r>
          <a:r>
            <a:rPr lang="cs-CZ" cap="none" dirty="0" err="1">
              <a:effectLst/>
            </a:rPr>
            <a:t>logopedija</a:t>
          </a:r>
          <a:r>
            <a:rPr lang="cs-CZ" cap="none" dirty="0">
              <a:effectLst/>
            </a:rPr>
            <a:t> (ruš.), </a:t>
          </a:r>
          <a:r>
            <a:rPr lang="cs-CZ" cap="none" dirty="0" err="1">
              <a:effectLst/>
            </a:rPr>
            <a:t>ortophonie</a:t>
          </a:r>
          <a:r>
            <a:rPr lang="cs-CZ" cap="none" dirty="0">
              <a:effectLst/>
            </a:rPr>
            <a:t> (</a:t>
          </a:r>
          <a:r>
            <a:rPr lang="cs-CZ" cap="none" dirty="0" err="1">
              <a:effectLst/>
            </a:rPr>
            <a:t>franc</a:t>
          </a:r>
          <a:r>
            <a:rPr lang="cs-CZ" cap="none" dirty="0">
              <a:effectLst/>
            </a:rPr>
            <a:t>.), </a:t>
          </a:r>
          <a:r>
            <a:rPr lang="cs-CZ" cap="none" dirty="0" err="1">
              <a:effectLst/>
            </a:rPr>
            <a:t>Logopädie</a:t>
          </a:r>
          <a:r>
            <a:rPr lang="cs-CZ" cap="none" dirty="0">
              <a:effectLst/>
            </a:rPr>
            <a:t>, </a:t>
          </a:r>
          <a:r>
            <a:rPr lang="cs-CZ" cap="none" dirty="0" err="1">
              <a:effectLst/>
            </a:rPr>
            <a:t>Sprachheilpädagogik</a:t>
          </a:r>
          <a:r>
            <a:rPr lang="cs-CZ" cap="none" dirty="0">
              <a:effectLst/>
            </a:rPr>
            <a:t> (něm.), </a:t>
          </a:r>
          <a:r>
            <a:rPr lang="cs-CZ" cap="none" dirty="0" err="1">
              <a:effectLst/>
            </a:rPr>
            <a:t>Logopedía</a:t>
          </a:r>
          <a:r>
            <a:rPr lang="cs-CZ" cap="none" dirty="0">
              <a:effectLst/>
            </a:rPr>
            <a:t>, </a:t>
          </a:r>
          <a:r>
            <a:rPr lang="cs-CZ" cap="none" dirty="0" err="1">
              <a:effectLst/>
            </a:rPr>
            <a:t>Ortofonía</a:t>
          </a:r>
          <a:r>
            <a:rPr lang="cs-CZ" cap="none" dirty="0">
              <a:effectLst/>
            </a:rPr>
            <a:t> (</a:t>
          </a:r>
          <a:r>
            <a:rPr lang="cs-CZ" cap="none" dirty="0" err="1">
              <a:effectLst/>
            </a:rPr>
            <a:t>špaň</a:t>
          </a:r>
          <a:r>
            <a:rPr lang="cs-CZ" cap="none" dirty="0">
              <a:effectLst/>
            </a:rPr>
            <a:t>.) aj. </a:t>
          </a:r>
        </a:p>
      </dgm:t>
    </dgm:pt>
    <dgm:pt modelId="{103F9295-4EB0-4386-B388-D629EC3941CD}" type="parTrans" cxnId="{B0F4E067-DD58-4A0F-A36D-27E33DA69781}">
      <dgm:prSet/>
      <dgm:spPr/>
      <dgm:t>
        <a:bodyPr/>
        <a:lstStyle/>
        <a:p>
          <a:endParaRPr lang="cs-CZ"/>
        </a:p>
      </dgm:t>
    </dgm:pt>
    <dgm:pt modelId="{044EBC98-5C12-428E-9A37-D42F93F21F73}" type="sibTrans" cxnId="{B0F4E067-DD58-4A0F-A36D-27E33DA69781}">
      <dgm:prSet/>
      <dgm:spPr/>
      <dgm:t>
        <a:bodyPr/>
        <a:lstStyle/>
        <a:p>
          <a:endParaRPr lang="cs-CZ"/>
        </a:p>
      </dgm:t>
    </dgm:pt>
    <dgm:pt modelId="{F2BC76F4-8878-4DFE-A4BA-D45F838A012F}" type="pres">
      <dgm:prSet presAssocID="{E7DECE1E-97BB-47A4-BEE3-2ADCD530F9D1}" presName="vert0" presStyleCnt="0">
        <dgm:presLayoutVars>
          <dgm:dir/>
          <dgm:animOne val="branch"/>
          <dgm:animLvl val="lvl"/>
        </dgm:presLayoutVars>
      </dgm:prSet>
      <dgm:spPr/>
      <dgm:t>
        <a:bodyPr/>
        <a:lstStyle/>
        <a:p>
          <a:endParaRPr lang="cs-CZ"/>
        </a:p>
      </dgm:t>
    </dgm:pt>
    <dgm:pt modelId="{E06C14EF-0A75-40AB-AA87-7E149493DB28}" type="pres">
      <dgm:prSet presAssocID="{86314610-FAD8-4536-BBB1-166C80E74DB7}" presName="thickLine" presStyleLbl="alignNode1" presStyleIdx="0" presStyleCnt="2"/>
      <dgm:spPr/>
    </dgm:pt>
    <dgm:pt modelId="{E778D20E-620D-4BCC-8213-9E5BBB2BCCD0}" type="pres">
      <dgm:prSet presAssocID="{86314610-FAD8-4536-BBB1-166C80E74DB7}" presName="horz1" presStyleCnt="0"/>
      <dgm:spPr/>
    </dgm:pt>
    <dgm:pt modelId="{F3589634-1FFF-413B-9EEE-85C9761EC8CE}" type="pres">
      <dgm:prSet presAssocID="{86314610-FAD8-4536-BBB1-166C80E74DB7}" presName="tx1" presStyleLbl="revTx" presStyleIdx="0" presStyleCnt="2"/>
      <dgm:spPr/>
      <dgm:t>
        <a:bodyPr/>
        <a:lstStyle/>
        <a:p>
          <a:endParaRPr lang="cs-CZ"/>
        </a:p>
      </dgm:t>
    </dgm:pt>
    <dgm:pt modelId="{331142D4-A367-4AAA-89C7-4401CECE5DAE}" type="pres">
      <dgm:prSet presAssocID="{86314610-FAD8-4536-BBB1-166C80E74DB7}" presName="vert1" presStyleCnt="0"/>
      <dgm:spPr/>
    </dgm:pt>
    <dgm:pt modelId="{6D03297B-4E5B-4598-8DCE-32902713EE93}" type="pres">
      <dgm:prSet presAssocID="{0846BF5D-92A7-479A-A098-3905C144E284}" presName="thickLine" presStyleLbl="alignNode1" presStyleIdx="1" presStyleCnt="2"/>
      <dgm:spPr/>
    </dgm:pt>
    <dgm:pt modelId="{9F49F69A-C76A-4B0E-8A88-733DE9FA8F3F}" type="pres">
      <dgm:prSet presAssocID="{0846BF5D-92A7-479A-A098-3905C144E284}" presName="horz1" presStyleCnt="0"/>
      <dgm:spPr/>
    </dgm:pt>
    <dgm:pt modelId="{ECA5AC6F-728C-4C53-A3C9-ABD651A666B2}" type="pres">
      <dgm:prSet presAssocID="{0846BF5D-92A7-479A-A098-3905C144E284}" presName="tx1" presStyleLbl="revTx" presStyleIdx="1" presStyleCnt="2" custLinFactNeighborX="1001" custLinFactNeighborY="1162"/>
      <dgm:spPr/>
      <dgm:t>
        <a:bodyPr/>
        <a:lstStyle/>
        <a:p>
          <a:endParaRPr lang="cs-CZ"/>
        </a:p>
      </dgm:t>
    </dgm:pt>
    <dgm:pt modelId="{CB3844D2-CFB5-4E71-B322-B2C19E3E7925}" type="pres">
      <dgm:prSet presAssocID="{0846BF5D-92A7-479A-A098-3905C144E284}" presName="vert1" presStyleCnt="0"/>
      <dgm:spPr/>
    </dgm:pt>
  </dgm:ptLst>
  <dgm:cxnLst>
    <dgm:cxn modelId="{7FC94F8B-A928-4470-A368-B46C18D878B7}" srcId="{E7DECE1E-97BB-47A4-BEE3-2ADCD530F9D1}" destId="{86314610-FAD8-4536-BBB1-166C80E74DB7}" srcOrd="0" destOrd="0" parTransId="{9AAA56D4-8B3B-4C4B-B334-BA5E4DD6CD98}" sibTransId="{92E49FB7-7173-4A4E-ACA3-0EAF57E182BB}"/>
    <dgm:cxn modelId="{08C6D08C-115C-4C27-B364-20017D0CF0B4}" type="presOf" srcId="{0846BF5D-92A7-479A-A098-3905C144E284}" destId="{ECA5AC6F-728C-4C53-A3C9-ABD651A666B2}" srcOrd="0" destOrd="0" presId="urn:microsoft.com/office/officeart/2008/layout/LinedList"/>
    <dgm:cxn modelId="{9979E606-3D48-4BBD-870B-E17A72281B9C}" type="presOf" srcId="{E7DECE1E-97BB-47A4-BEE3-2ADCD530F9D1}" destId="{F2BC76F4-8878-4DFE-A4BA-D45F838A012F}" srcOrd="0" destOrd="0" presId="urn:microsoft.com/office/officeart/2008/layout/LinedList"/>
    <dgm:cxn modelId="{B0F4E067-DD58-4A0F-A36D-27E33DA69781}" srcId="{E7DECE1E-97BB-47A4-BEE3-2ADCD530F9D1}" destId="{0846BF5D-92A7-479A-A098-3905C144E284}" srcOrd="1" destOrd="0" parTransId="{103F9295-4EB0-4386-B388-D629EC3941CD}" sibTransId="{044EBC98-5C12-428E-9A37-D42F93F21F73}"/>
    <dgm:cxn modelId="{60808CBD-5996-4C1F-A09E-FD88CE7A907C}" type="presOf" srcId="{86314610-FAD8-4536-BBB1-166C80E74DB7}" destId="{F3589634-1FFF-413B-9EEE-85C9761EC8CE}" srcOrd="0" destOrd="0" presId="urn:microsoft.com/office/officeart/2008/layout/LinedList"/>
    <dgm:cxn modelId="{07D506C4-CACD-46EF-8CC0-D6ECC7A236B7}" type="presParOf" srcId="{F2BC76F4-8878-4DFE-A4BA-D45F838A012F}" destId="{E06C14EF-0A75-40AB-AA87-7E149493DB28}" srcOrd="0" destOrd="0" presId="urn:microsoft.com/office/officeart/2008/layout/LinedList"/>
    <dgm:cxn modelId="{43B9C69A-8B15-4CFD-8F9D-7891B7E6AE42}" type="presParOf" srcId="{F2BC76F4-8878-4DFE-A4BA-D45F838A012F}" destId="{E778D20E-620D-4BCC-8213-9E5BBB2BCCD0}" srcOrd="1" destOrd="0" presId="urn:microsoft.com/office/officeart/2008/layout/LinedList"/>
    <dgm:cxn modelId="{711CA4CC-5405-4798-AD41-5C74382AC597}" type="presParOf" srcId="{E778D20E-620D-4BCC-8213-9E5BBB2BCCD0}" destId="{F3589634-1FFF-413B-9EEE-85C9761EC8CE}" srcOrd="0" destOrd="0" presId="urn:microsoft.com/office/officeart/2008/layout/LinedList"/>
    <dgm:cxn modelId="{9BE163EC-4D03-4640-AF65-277E32803CAE}" type="presParOf" srcId="{E778D20E-620D-4BCC-8213-9E5BBB2BCCD0}" destId="{331142D4-A367-4AAA-89C7-4401CECE5DAE}" srcOrd="1" destOrd="0" presId="urn:microsoft.com/office/officeart/2008/layout/LinedList"/>
    <dgm:cxn modelId="{60EBC288-689E-450A-90F9-68EAEF1BBD70}" type="presParOf" srcId="{F2BC76F4-8878-4DFE-A4BA-D45F838A012F}" destId="{6D03297B-4E5B-4598-8DCE-32902713EE93}" srcOrd="2" destOrd="0" presId="urn:microsoft.com/office/officeart/2008/layout/LinedList"/>
    <dgm:cxn modelId="{A3191628-F213-473B-9D83-D3684824F1B3}" type="presParOf" srcId="{F2BC76F4-8878-4DFE-A4BA-D45F838A012F}" destId="{9F49F69A-C76A-4B0E-8A88-733DE9FA8F3F}" srcOrd="3" destOrd="0" presId="urn:microsoft.com/office/officeart/2008/layout/LinedList"/>
    <dgm:cxn modelId="{9F4D06E3-046E-4B32-A20D-F416A3D3F488}" type="presParOf" srcId="{9F49F69A-C76A-4B0E-8A88-733DE9FA8F3F}" destId="{ECA5AC6F-728C-4C53-A3C9-ABD651A666B2}" srcOrd="0" destOrd="0" presId="urn:microsoft.com/office/officeart/2008/layout/LinedList"/>
    <dgm:cxn modelId="{0DB0DA32-70D5-4E21-BA15-F0AD3AE8B0C9}" type="presParOf" srcId="{9F49F69A-C76A-4B0E-8A88-733DE9FA8F3F}" destId="{CB3844D2-CFB5-4E71-B322-B2C19E3E792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8EC7E02-EAD7-40A7-A44C-38FCF4CBA974}"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cs-CZ"/>
        </a:p>
      </dgm:t>
    </dgm:pt>
    <dgm:pt modelId="{0AB2F1D4-5441-40A2-8931-1F6816575085}">
      <dgm:prSet/>
      <dgm:spPr/>
      <dgm:t>
        <a:bodyPr/>
        <a:lstStyle/>
        <a:p>
          <a:pPr rtl="0"/>
          <a:r>
            <a:rPr lang="cs-CZ"/>
            <a:t>Logoped zabezpečuje v souladu se svým pracovním zařazením a při dodržování profesní odpovědnosti a etiky odbornou činnost v prevenci, diagnostice a komplexní logopedické intervenci u žáků s narušenou komunikační schopností a zabezpečuje metodické a konzultační činnosti v oblasti působnosti. </a:t>
          </a:r>
        </a:p>
      </dgm:t>
    </dgm:pt>
    <dgm:pt modelId="{77011153-6F19-43A0-9B3F-613AE71CB12A}" type="parTrans" cxnId="{1670D957-897C-447E-A382-1AC3554132BA}">
      <dgm:prSet/>
      <dgm:spPr/>
      <dgm:t>
        <a:bodyPr/>
        <a:lstStyle/>
        <a:p>
          <a:endParaRPr lang="cs-CZ"/>
        </a:p>
      </dgm:t>
    </dgm:pt>
    <dgm:pt modelId="{DB6B5BAE-06BB-4893-9D35-D5BF9800D967}" type="sibTrans" cxnId="{1670D957-897C-447E-A382-1AC3554132BA}">
      <dgm:prSet/>
      <dgm:spPr/>
      <dgm:t>
        <a:bodyPr/>
        <a:lstStyle/>
        <a:p>
          <a:endParaRPr lang="cs-CZ"/>
        </a:p>
      </dgm:t>
    </dgm:pt>
    <dgm:pt modelId="{9A615B11-32BA-421F-B259-5096D2B3A750}">
      <dgm:prSet/>
      <dgm:spPr/>
      <dgm:t>
        <a:bodyPr/>
        <a:lstStyle/>
        <a:p>
          <a:pPr rtl="0"/>
          <a:r>
            <a:rPr lang="cs-CZ"/>
            <a:t>Odborná činnost logopeda a jeho způsobilost je zejména pro tyto činnosti: </a:t>
          </a:r>
        </a:p>
      </dgm:t>
    </dgm:pt>
    <dgm:pt modelId="{B5BF74B4-DE12-47DC-9782-973E5B2138AF}" type="parTrans" cxnId="{F05166E1-13CD-4F6A-A4CA-FB62DDACB831}">
      <dgm:prSet/>
      <dgm:spPr/>
      <dgm:t>
        <a:bodyPr/>
        <a:lstStyle/>
        <a:p>
          <a:endParaRPr lang="cs-CZ"/>
        </a:p>
      </dgm:t>
    </dgm:pt>
    <dgm:pt modelId="{1DF5C788-B45D-4D4F-9EB1-0845420F52F9}" type="sibTrans" cxnId="{F05166E1-13CD-4F6A-A4CA-FB62DDACB831}">
      <dgm:prSet/>
      <dgm:spPr/>
      <dgm:t>
        <a:bodyPr/>
        <a:lstStyle/>
        <a:p>
          <a:endParaRPr lang="cs-CZ"/>
        </a:p>
      </dgm:t>
    </dgm:pt>
    <dgm:pt modelId="{EBCC551A-DB2E-4CFE-8C10-CE990C009A35}">
      <dgm:prSet/>
      <dgm:spPr/>
      <dgm:t>
        <a:bodyPr/>
        <a:lstStyle/>
        <a:p>
          <a:pPr rtl="0"/>
          <a:r>
            <a:rPr lang="cs-CZ"/>
            <a:t>komplexní logopedickou diagnostiku a logopedickou intervenci žákům s narušenou komunikační schopností, která souvisí s konkrétním různým druhem zdravotního postižení, </a:t>
          </a:r>
        </a:p>
      </dgm:t>
    </dgm:pt>
    <dgm:pt modelId="{09987E2B-5A55-4834-929B-EA47C3E02385}" type="parTrans" cxnId="{613149A4-9267-487B-A627-2CB09D6B78D8}">
      <dgm:prSet/>
      <dgm:spPr/>
      <dgm:t>
        <a:bodyPr/>
        <a:lstStyle/>
        <a:p>
          <a:endParaRPr lang="cs-CZ"/>
        </a:p>
      </dgm:t>
    </dgm:pt>
    <dgm:pt modelId="{4EF7343E-B70A-4C47-BD64-5ECDECDBE4BA}" type="sibTrans" cxnId="{613149A4-9267-487B-A627-2CB09D6B78D8}">
      <dgm:prSet/>
      <dgm:spPr/>
      <dgm:t>
        <a:bodyPr/>
        <a:lstStyle/>
        <a:p>
          <a:endParaRPr lang="cs-CZ"/>
        </a:p>
      </dgm:t>
    </dgm:pt>
    <dgm:pt modelId="{2D70C0BA-F88E-4ED2-9673-4060E6EB727E}">
      <dgm:prSet/>
      <dgm:spPr/>
      <dgm:t>
        <a:bodyPr/>
        <a:lstStyle/>
        <a:p>
          <a:pPr rtl="0"/>
          <a:r>
            <a:rPr lang="cs-CZ"/>
            <a:t>konzultační a poradenskou činnost pro rodičovskou a odbornou veřejnost ve věcech výchovy, vzdělávání, integrace a budování komunikační kompetence žáků s narušenou komunikační schopností, </a:t>
          </a:r>
        </a:p>
      </dgm:t>
    </dgm:pt>
    <dgm:pt modelId="{5B5823E5-CE2A-461F-B520-B0CB9E3C49A9}" type="parTrans" cxnId="{148EA6E4-6E53-4812-9AE7-CD438FFDBD62}">
      <dgm:prSet/>
      <dgm:spPr/>
      <dgm:t>
        <a:bodyPr/>
        <a:lstStyle/>
        <a:p>
          <a:endParaRPr lang="cs-CZ"/>
        </a:p>
      </dgm:t>
    </dgm:pt>
    <dgm:pt modelId="{ECF5F1F4-7B7C-40A7-AB31-65DCCE32E96B}" type="sibTrans" cxnId="{148EA6E4-6E53-4812-9AE7-CD438FFDBD62}">
      <dgm:prSet/>
      <dgm:spPr/>
      <dgm:t>
        <a:bodyPr/>
        <a:lstStyle/>
        <a:p>
          <a:endParaRPr lang="cs-CZ"/>
        </a:p>
      </dgm:t>
    </dgm:pt>
    <dgm:pt modelId="{2EF120E3-831C-4A25-A71F-CC05EE863421}">
      <dgm:prSet/>
      <dgm:spPr/>
      <dgm:t>
        <a:bodyPr/>
        <a:lstStyle/>
        <a:p>
          <a:pPr rtl="0"/>
          <a:r>
            <a:rPr lang="cs-CZ"/>
            <a:t>zpracování zpráv z logopedických vyšetření pro potřeby vzdělávání žáků s narušenou komunikační schopností a zpracování návrhů na zajištění podmínek jejich vzdělávání, </a:t>
          </a:r>
        </a:p>
      </dgm:t>
    </dgm:pt>
    <dgm:pt modelId="{8F5DCE6A-3BFC-4FD8-B991-94BB85F21CA7}" type="parTrans" cxnId="{4971711F-4054-48F9-8AB3-5931216089C1}">
      <dgm:prSet/>
      <dgm:spPr/>
      <dgm:t>
        <a:bodyPr/>
        <a:lstStyle/>
        <a:p>
          <a:endParaRPr lang="cs-CZ"/>
        </a:p>
      </dgm:t>
    </dgm:pt>
    <dgm:pt modelId="{E3C01111-F9E0-4E43-9D22-B6AD4CB49C7A}" type="sibTrans" cxnId="{4971711F-4054-48F9-8AB3-5931216089C1}">
      <dgm:prSet/>
      <dgm:spPr/>
      <dgm:t>
        <a:bodyPr/>
        <a:lstStyle/>
        <a:p>
          <a:endParaRPr lang="cs-CZ"/>
        </a:p>
      </dgm:t>
    </dgm:pt>
    <dgm:pt modelId="{008ACAB2-99AA-4ED8-BDD1-E5D5AF829C14}">
      <dgm:prSet/>
      <dgm:spPr/>
      <dgm:t>
        <a:bodyPr/>
        <a:lstStyle/>
        <a:p>
          <a:pPr rtl="0"/>
          <a:r>
            <a:rPr lang="cs-CZ"/>
            <a:t>metodické vedení pedagogických pracovníků s pracovním označením logopedický asistent v oblasti logopedické prevence a odstraňování prostých vad výslovnosti u svěřených žáků, </a:t>
          </a:r>
        </a:p>
      </dgm:t>
    </dgm:pt>
    <dgm:pt modelId="{013ED5DE-4F40-4413-9EC7-4097C3545C53}" type="parTrans" cxnId="{F53F3E27-18F9-401E-A06F-ABDE860EA990}">
      <dgm:prSet/>
      <dgm:spPr/>
      <dgm:t>
        <a:bodyPr/>
        <a:lstStyle/>
        <a:p>
          <a:endParaRPr lang="cs-CZ"/>
        </a:p>
      </dgm:t>
    </dgm:pt>
    <dgm:pt modelId="{DA931428-3148-481F-96C1-C31C08E4CDAD}" type="sibTrans" cxnId="{F53F3E27-18F9-401E-A06F-ABDE860EA990}">
      <dgm:prSet/>
      <dgm:spPr/>
      <dgm:t>
        <a:bodyPr/>
        <a:lstStyle/>
        <a:p>
          <a:endParaRPr lang="cs-CZ"/>
        </a:p>
      </dgm:t>
    </dgm:pt>
    <dgm:pt modelId="{632C9D44-83FC-4F3F-815E-42F397CABF73}">
      <dgm:prSet/>
      <dgm:spPr/>
      <dgm:t>
        <a:bodyPr/>
        <a:lstStyle/>
        <a:p>
          <a:pPr rtl="0"/>
          <a:r>
            <a:rPr lang="cs-CZ"/>
            <a:t>v souladu se svým pracovním zařazením zabezpečuje rovněž logopedickou podporu při výuce, případně přímo výuku žáků se zdravotním postižením.</a:t>
          </a:r>
        </a:p>
      </dgm:t>
    </dgm:pt>
    <dgm:pt modelId="{90776498-3B6E-4CE3-8B9D-8E9D0C9E060E}" type="parTrans" cxnId="{84362A3A-2639-44E3-8870-EB9CB4857790}">
      <dgm:prSet/>
      <dgm:spPr/>
      <dgm:t>
        <a:bodyPr/>
        <a:lstStyle/>
        <a:p>
          <a:endParaRPr lang="cs-CZ"/>
        </a:p>
      </dgm:t>
    </dgm:pt>
    <dgm:pt modelId="{246C5CD6-B471-4CAC-B9D9-EE9DF169A896}" type="sibTrans" cxnId="{84362A3A-2639-44E3-8870-EB9CB4857790}">
      <dgm:prSet/>
      <dgm:spPr/>
      <dgm:t>
        <a:bodyPr/>
        <a:lstStyle/>
        <a:p>
          <a:endParaRPr lang="cs-CZ"/>
        </a:p>
      </dgm:t>
    </dgm:pt>
    <dgm:pt modelId="{AF138024-D296-4F92-BF74-2CF9D9F98D98}" type="pres">
      <dgm:prSet presAssocID="{A8EC7E02-EAD7-40A7-A44C-38FCF4CBA974}" presName="linear" presStyleCnt="0">
        <dgm:presLayoutVars>
          <dgm:animLvl val="lvl"/>
          <dgm:resizeHandles val="exact"/>
        </dgm:presLayoutVars>
      </dgm:prSet>
      <dgm:spPr/>
      <dgm:t>
        <a:bodyPr/>
        <a:lstStyle/>
        <a:p>
          <a:endParaRPr lang="cs-CZ"/>
        </a:p>
      </dgm:t>
    </dgm:pt>
    <dgm:pt modelId="{ADBB1B35-A60B-4F67-B2CA-D0210EB6F5C4}" type="pres">
      <dgm:prSet presAssocID="{0AB2F1D4-5441-40A2-8931-1F6816575085}" presName="parentText" presStyleLbl="node1" presStyleIdx="0" presStyleCnt="2">
        <dgm:presLayoutVars>
          <dgm:chMax val="0"/>
          <dgm:bulletEnabled val="1"/>
        </dgm:presLayoutVars>
      </dgm:prSet>
      <dgm:spPr/>
      <dgm:t>
        <a:bodyPr/>
        <a:lstStyle/>
        <a:p>
          <a:endParaRPr lang="cs-CZ"/>
        </a:p>
      </dgm:t>
    </dgm:pt>
    <dgm:pt modelId="{BAA3A11C-2674-451C-A52A-0BD1985C1432}" type="pres">
      <dgm:prSet presAssocID="{DB6B5BAE-06BB-4893-9D35-D5BF9800D967}" presName="spacer" presStyleCnt="0"/>
      <dgm:spPr/>
    </dgm:pt>
    <dgm:pt modelId="{9C8FAD69-5219-42E9-AB16-27B8594C1362}" type="pres">
      <dgm:prSet presAssocID="{9A615B11-32BA-421F-B259-5096D2B3A750}" presName="parentText" presStyleLbl="node1" presStyleIdx="1" presStyleCnt="2">
        <dgm:presLayoutVars>
          <dgm:chMax val="0"/>
          <dgm:bulletEnabled val="1"/>
        </dgm:presLayoutVars>
      </dgm:prSet>
      <dgm:spPr/>
      <dgm:t>
        <a:bodyPr/>
        <a:lstStyle/>
        <a:p>
          <a:endParaRPr lang="cs-CZ"/>
        </a:p>
      </dgm:t>
    </dgm:pt>
    <dgm:pt modelId="{4540A0E2-119D-468D-8D52-7F7FAF3FECC5}" type="pres">
      <dgm:prSet presAssocID="{9A615B11-32BA-421F-B259-5096D2B3A750}" presName="childText" presStyleLbl="revTx" presStyleIdx="0" presStyleCnt="1">
        <dgm:presLayoutVars>
          <dgm:bulletEnabled val="1"/>
        </dgm:presLayoutVars>
      </dgm:prSet>
      <dgm:spPr/>
      <dgm:t>
        <a:bodyPr/>
        <a:lstStyle/>
        <a:p>
          <a:endParaRPr lang="cs-CZ"/>
        </a:p>
      </dgm:t>
    </dgm:pt>
  </dgm:ptLst>
  <dgm:cxnLst>
    <dgm:cxn modelId="{D786CBD2-FDD2-4007-8938-7B78E768C2F6}" type="presOf" srcId="{632C9D44-83FC-4F3F-815E-42F397CABF73}" destId="{4540A0E2-119D-468D-8D52-7F7FAF3FECC5}" srcOrd="0" destOrd="4" presId="urn:microsoft.com/office/officeart/2005/8/layout/vList2"/>
    <dgm:cxn modelId="{02104CCD-A95D-41B1-BE85-173BBB1EF2AD}" type="presOf" srcId="{A8EC7E02-EAD7-40A7-A44C-38FCF4CBA974}" destId="{AF138024-D296-4F92-BF74-2CF9D9F98D98}" srcOrd="0" destOrd="0" presId="urn:microsoft.com/office/officeart/2005/8/layout/vList2"/>
    <dgm:cxn modelId="{613149A4-9267-487B-A627-2CB09D6B78D8}" srcId="{9A615B11-32BA-421F-B259-5096D2B3A750}" destId="{EBCC551A-DB2E-4CFE-8C10-CE990C009A35}" srcOrd="0" destOrd="0" parTransId="{09987E2B-5A55-4834-929B-EA47C3E02385}" sibTransId="{4EF7343E-B70A-4C47-BD64-5ECDECDBE4BA}"/>
    <dgm:cxn modelId="{1670D957-897C-447E-A382-1AC3554132BA}" srcId="{A8EC7E02-EAD7-40A7-A44C-38FCF4CBA974}" destId="{0AB2F1D4-5441-40A2-8931-1F6816575085}" srcOrd="0" destOrd="0" parTransId="{77011153-6F19-43A0-9B3F-613AE71CB12A}" sibTransId="{DB6B5BAE-06BB-4893-9D35-D5BF9800D967}"/>
    <dgm:cxn modelId="{84362A3A-2639-44E3-8870-EB9CB4857790}" srcId="{9A615B11-32BA-421F-B259-5096D2B3A750}" destId="{632C9D44-83FC-4F3F-815E-42F397CABF73}" srcOrd="4" destOrd="0" parTransId="{90776498-3B6E-4CE3-8B9D-8E9D0C9E060E}" sibTransId="{246C5CD6-B471-4CAC-B9D9-EE9DF169A896}"/>
    <dgm:cxn modelId="{4971711F-4054-48F9-8AB3-5931216089C1}" srcId="{9A615B11-32BA-421F-B259-5096D2B3A750}" destId="{2EF120E3-831C-4A25-A71F-CC05EE863421}" srcOrd="2" destOrd="0" parTransId="{8F5DCE6A-3BFC-4FD8-B991-94BB85F21CA7}" sibTransId="{E3C01111-F9E0-4E43-9D22-B6AD4CB49C7A}"/>
    <dgm:cxn modelId="{9CCAFA33-87B8-4447-B315-C876BF7BEB7C}" type="presOf" srcId="{EBCC551A-DB2E-4CFE-8C10-CE990C009A35}" destId="{4540A0E2-119D-468D-8D52-7F7FAF3FECC5}" srcOrd="0" destOrd="0" presId="urn:microsoft.com/office/officeart/2005/8/layout/vList2"/>
    <dgm:cxn modelId="{148EA6E4-6E53-4812-9AE7-CD438FFDBD62}" srcId="{9A615B11-32BA-421F-B259-5096D2B3A750}" destId="{2D70C0BA-F88E-4ED2-9673-4060E6EB727E}" srcOrd="1" destOrd="0" parTransId="{5B5823E5-CE2A-461F-B520-B0CB9E3C49A9}" sibTransId="{ECF5F1F4-7B7C-40A7-AB31-65DCCE32E96B}"/>
    <dgm:cxn modelId="{91BF29C9-B663-4949-B813-F1C8DF6D46C4}" type="presOf" srcId="{0AB2F1D4-5441-40A2-8931-1F6816575085}" destId="{ADBB1B35-A60B-4F67-B2CA-D0210EB6F5C4}" srcOrd="0" destOrd="0" presId="urn:microsoft.com/office/officeart/2005/8/layout/vList2"/>
    <dgm:cxn modelId="{DAA342E9-0D8F-43BA-88F2-04BD4F75F2C7}" type="presOf" srcId="{008ACAB2-99AA-4ED8-BDD1-E5D5AF829C14}" destId="{4540A0E2-119D-468D-8D52-7F7FAF3FECC5}" srcOrd="0" destOrd="3" presId="urn:microsoft.com/office/officeart/2005/8/layout/vList2"/>
    <dgm:cxn modelId="{F05166E1-13CD-4F6A-A4CA-FB62DDACB831}" srcId="{A8EC7E02-EAD7-40A7-A44C-38FCF4CBA974}" destId="{9A615B11-32BA-421F-B259-5096D2B3A750}" srcOrd="1" destOrd="0" parTransId="{B5BF74B4-DE12-47DC-9782-973E5B2138AF}" sibTransId="{1DF5C788-B45D-4D4F-9EB1-0845420F52F9}"/>
    <dgm:cxn modelId="{DB7A6B50-64AE-470A-B91B-30A2BAA1655A}" type="presOf" srcId="{2D70C0BA-F88E-4ED2-9673-4060E6EB727E}" destId="{4540A0E2-119D-468D-8D52-7F7FAF3FECC5}" srcOrd="0" destOrd="1" presId="urn:microsoft.com/office/officeart/2005/8/layout/vList2"/>
    <dgm:cxn modelId="{5E534FFF-A1E6-4338-AF8B-CFBD1F7687AE}" type="presOf" srcId="{2EF120E3-831C-4A25-A71F-CC05EE863421}" destId="{4540A0E2-119D-468D-8D52-7F7FAF3FECC5}" srcOrd="0" destOrd="2" presId="urn:microsoft.com/office/officeart/2005/8/layout/vList2"/>
    <dgm:cxn modelId="{1ACD00EF-C90D-4B65-AEB8-49CDEAC960D6}" type="presOf" srcId="{9A615B11-32BA-421F-B259-5096D2B3A750}" destId="{9C8FAD69-5219-42E9-AB16-27B8594C1362}" srcOrd="0" destOrd="0" presId="urn:microsoft.com/office/officeart/2005/8/layout/vList2"/>
    <dgm:cxn modelId="{F53F3E27-18F9-401E-A06F-ABDE860EA990}" srcId="{9A615B11-32BA-421F-B259-5096D2B3A750}" destId="{008ACAB2-99AA-4ED8-BDD1-E5D5AF829C14}" srcOrd="3" destOrd="0" parTransId="{013ED5DE-4F40-4413-9EC7-4097C3545C53}" sibTransId="{DA931428-3148-481F-96C1-C31C08E4CDAD}"/>
    <dgm:cxn modelId="{53B96976-6331-4B1C-B602-B1F99AB3F796}" type="presParOf" srcId="{AF138024-D296-4F92-BF74-2CF9D9F98D98}" destId="{ADBB1B35-A60B-4F67-B2CA-D0210EB6F5C4}" srcOrd="0" destOrd="0" presId="urn:microsoft.com/office/officeart/2005/8/layout/vList2"/>
    <dgm:cxn modelId="{60E040B8-2596-4236-A5D1-7352DBA34921}" type="presParOf" srcId="{AF138024-D296-4F92-BF74-2CF9D9F98D98}" destId="{BAA3A11C-2674-451C-A52A-0BD1985C1432}" srcOrd="1" destOrd="0" presId="urn:microsoft.com/office/officeart/2005/8/layout/vList2"/>
    <dgm:cxn modelId="{D0D21273-EC2D-450D-838F-858E6D029CAF}" type="presParOf" srcId="{AF138024-D296-4F92-BF74-2CF9D9F98D98}" destId="{9C8FAD69-5219-42E9-AB16-27B8594C1362}" srcOrd="2" destOrd="0" presId="urn:microsoft.com/office/officeart/2005/8/layout/vList2"/>
    <dgm:cxn modelId="{1A42A55B-CB91-4B87-834B-8A78389E1EB1}" type="presParOf" srcId="{AF138024-D296-4F92-BF74-2CF9D9F98D98}" destId="{4540A0E2-119D-468D-8D52-7F7FAF3FECC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0EBEE43-3501-478A-A4E8-F1D9DD40104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cs-CZ"/>
        </a:p>
      </dgm:t>
    </dgm:pt>
    <dgm:pt modelId="{60837C13-30E8-45D5-A963-F94860F31F3A}">
      <dgm:prSet/>
      <dgm:spPr/>
      <dgm:t>
        <a:bodyPr/>
        <a:lstStyle/>
        <a:p>
          <a:pPr rtl="0"/>
          <a:r>
            <a:rPr lang="cs-CZ" dirty="0"/>
            <a:t>Logopedický asistent pracuje pod metodickým vedením logopeda, zpravidla ze speciálně pedagogického centra. Logopedický asistent má vždy pedagogické vzdělání a pro svou činnost v oblasti</a:t>
          </a:r>
        </a:p>
      </dgm:t>
    </dgm:pt>
    <dgm:pt modelId="{69FAAD64-D02C-4F7C-9035-E0B5616C843C}" type="parTrans" cxnId="{A40E081D-3FD8-4996-8D46-9158F70C15E1}">
      <dgm:prSet/>
      <dgm:spPr/>
      <dgm:t>
        <a:bodyPr/>
        <a:lstStyle/>
        <a:p>
          <a:endParaRPr lang="cs-CZ"/>
        </a:p>
      </dgm:t>
    </dgm:pt>
    <dgm:pt modelId="{CE23B6E9-57AD-4E23-B612-366E7750C5D4}" type="sibTrans" cxnId="{A40E081D-3FD8-4996-8D46-9158F70C15E1}">
      <dgm:prSet/>
      <dgm:spPr/>
      <dgm:t>
        <a:bodyPr/>
        <a:lstStyle/>
        <a:p>
          <a:endParaRPr lang="cs-CZ"/>
        </a:p>
      </dgm:t>
    </dgm:pt>
    <dgm:pt modelId="{D97E25D8-ADBB-4653-B056-E630724D0CDD}">
      <dgm:prSet/>
      <dgm:spPr/>
      <dgm:t>
        <a:bodyPr/>
        <a:lstStyle/>
        <a:p>
          <a:pPr rtl="0"/>
          <a:r>
            <a:rPr lang="cs-CZ"/>
            <a:t>logopedie má odborné předpoklady získané: </a:t>
          </a:r>
        </a:p>
      </dgm:t>
    </dgm:pt>
    <dgm:pt modelId="{142D39F5-0954-4A2D-8C4B-D651D275FE21}" type="parTrans" cxnId="{6FB8BD2D-CB0A-473B-8E20-4E6BCC4E0E3A}">
      <dgm:prSet/>
      <dgm:spPr/>
      <dgm:t>
        <a:bodyPr/>
        <a:lstStyle/>
        <a:p>
          <a:endParaRPr lang="cs-CZ"/>
        </a:p>
      </dgm:t>
    </dgm:pt>
    <dgm:pt modelId="{6A868E53-2054-4902-803E-435A2E8A91B0}" type="sibTrans" cxnId="{6FB8BD2D-CB0A-473B-8E20-4E6BCC4E0E3A}">
      <dgm:prSet/>
      <dgm:spPr/>
      <dgm:t>
        <a:bodyPr/>
        <a:lstStyle/>
        <a:p>
          <a:endParaRPr lang="cs-CZ"/>
        </a:p>
      </dgm:t>
    </dgm:pt>
    <dgm:pt modelId="{E06D37C8-3DE1-45F4-804F-2E7557D5893A}">
      <dgm:prSet/>
      <dgm:spPr/>
      <dgm:t>
        <a:bodyPr/>
        <a:lstStyle/>
        <a:p>
          <a:pPr rtl="0"/>
          <a:r>
            <a:rPr lang="cs-CZ"/>
            <a:t>a) absolvováním vysokoškolského bakalářského studijního programu v oblasti pedagogických věd zaměřeného na speciální pedagogiku, ukončeného závěrečnou zkouškou/státní zkouškou z logopedie, resp. surdopedie, </a:t>
          </a:r>
        </a:p>
      </dgm:t>
    </dgm:pt>
    <dgm:pt modelId="{A9F9E760-7E5D-4468-94BC-F9AAC1C57E5D}" type="parTrans" cxnId="{D58F9523-58B0-40D2-8992-743185084C0B}">
      <dgm:prSet/>
      <dgm:spPr/>
      <dgm:t>
        <a:bodyPr/>
        <a:lstStyle/>
        <a:p>
          <a:endParaRPr lang="cs-CZ"/>
        </a:p>
      </dgm:t>
    </dgm:pt>
    <dgm:pt modelId="{8D9481CE-FFAF-41C9-A0E3-765A1A075CE1}" type="sibTrans" cxnId="{D58F9523-58B0-40D2-8992-743185084C0B}">
      <dgm:prSet/>
      <dgm:spPr/>
      <dgm:t>
        <a:bodyPr/>
        <a:lstStyle/>
        <a:p>
          <a:endParaRPr lang="cs-CZ"/>
        </a:p>
      </dgm:t>
    </dgm:pt>
    <dgm:pt modelId="{5A8C5D74-00E8-4608-A7A5-52D9D1BC102A}">
      <dgm:prSet/>
      <dgm:spPr/>
      <dgm:t>
        <a:bodyPr/>
        <a:lstStyle/>
        <a:p>
          <a:pPr rtl="0"/>
          <a:r>
            <a:rPr lang="cs-CZ"/>
            <a:t>b) vzděláním stanoveným pro učitele mateřské školy, základní školy, nebo střední školy, kteří nevykonávají přímou pedagogickou činnost ve třídě zřízené pro žáky se speciálními vzdělávacími potřebami, případně vzděláním předepsaným pro vychovatele, kteří nevykonávají přímou výchovnou činnost v zařízeních zřízených pro žáky se speciálními vzdělávacími potřebami (zákon 563/2004 Sb. (379/2015), o pedagogických pracovnících a o změně některých zákonů, v platném znění) doplněného absolvováním programu celoživotního vzdělávání uskutečňovaného vysokou školou a zaměřeného na speciální pedagogiku - logopedii, nebo </a:t>
          </a:r>
        </a:p>
      </dgm:t>
    </dgm:pt>
    <dgm:pt modelId="{CA46F7ED-6D21-428E-B6B7-BC0407E56064}" type="parTrans" cxnId="{2DDAF84C-DD91-4DF2-81CB-9276C04F8020}">
      <dgm:prSet/>
      <dgm:spPr/>
      <dgm:t>
        <a:bodyPr/>
        <a:lstStyle/>
        <a:p>
          <a:endParaRPr lang="cs-CZ"/>
        </a:p>
      </dgm:t>
    </dgm:pt>
    <dgm:pt modelId="{1A3FFB27-1749-4535-8A13-A6109044221C}" type="sibTrans" cxnId="{2DDAF84C-DD91-4DF2-81CB-9276C04F8020}">
      <dgm:prSet/>
      <dgm:spPr/>
      <dgm:t>
        <a:bodyPr/>
        <a:lstStyle/>
        <a:p>
          <a:endParaRPr lang="cs-CZ"/>
        </a:p>
      </dgm:t>
    </dgm:pt>
    <dgm:pt modelId="{10C85EC9-9484-4A8C-93B6-26056837DC67}">
      <dgm:prSet/>
      <dgm:spPr/>
      <dgm:t>
        <a:bodyPr/>
        <a:lstStyle/>
        <a:p>
          <a:pPr rtl="0"/>
          <a:r>
            <a:rPr lang="cs-CZ"/>
            <a:t>c) vzděláním stanoveným pro učitele mateřské školy, základní školy, nebo střední školy, kteří nevykonávají přímou pedagogickou činnost ve třídě zřízené pro žáky se speciálními vzdělávacími potřebami, případně vzděláním předepsaným pro vychovatele, kteří nevykonávají přímou výchovnou činnost v zařízeních zřízených pro žáky se speciálními vzdělávacími potřebami (zákon 563/2004 Sb. (379/2015), o pedagogických pracovnících a o změně některých zákonů, v platném znění ) a vzděláním získaným absolvováním kursu zaměřeného na logopedickou prevenci akreditovaného MŠMT v rámci dalšího vzdělávání pedagogických pracovníků.</a:t>
          </a:r>
        </a:p>
      </dgm:t>
    </dgm:pt>
    <dgm:pt modelId="{BC280E96-76AA-4604-8A4A-20C150C62DFA}" type="parTrans" cxnId="{07DE3EEA-87DB-4E9B-8BB7-0B9AEC198D83}">
      <dgm:prSet/>
      <dgm:spPr/>
      <dgm:t>
        <a:bodyPr/>
        <a:lstStyle/>
        <a:p>
          <a:endParaRPr lang="cs-CZ"/>
        </a:p>
      </dgm:t>
    </dgm:pt>
    <dgm:pt modelId="{4D4614F7-AEBD-43B1-BA36-B53008005FF2}" type="sibTrans" cxnId="{07DE3EEA-87DB-4E9B-8BB7-0B9AEC198D83}">
      <dgm:prSet/>
      <dgm:spPr/>
      <dgm:t>
        <a:bodyPr/>
        <a:lstStyle/>
        <a:p>
          <a:endParaRPr lang="cs-CZ"/>
        </a:p>
      </dgm:t>
    </dgm:pt>
    <dgm:pt modelId="{609FB6C9-B297-4177-8D92-E8B77E893FEA}" type="pres">
      <dgm:prSet presAssocID="{D0EBEE43-3501-478A-A4E8-F1D9DD401045}" presName="linear" presStyleCnt="0">
        <dgm:presLayoutVars>
          <dgm:animLvl val="lvl"/>
          <dgm:resizeHandles val="exact"/>
        </dgm:presLayoutVars>
      </dgm:prSet>
      <dgm:spPr/>
      <dgm:t>
        <a:bodyPr/>
        <a:lstStyle/>
        <a:p>
          <a:endParaRPr lang="cs-CZ"/>
        </a:p>
      </dgm:t>
    </dgm:pt>
    <dgm:pt modelId="{C454AFF4-8199-400A-8910-0B07A633A742}" type="pres">
      <dgm:prSet presAssocID="{60837C13-30E8-45D5-A963-F94860F31F3A}" presName="parentText" presStyleLbl="node1" presStyleIdx="0" presStyleCnt="2" custLinFactY="-50674" custLinFactNeighborX="-1079" custLinFactNeighborY="-100000">
        <dgm:presLayoutVars>
          <dgm:chMax val="0"/>
          <dgm:bulletEnabled val="1"/>
        </dgm:presLayoutVars>
      </dgm:prSet>
      <dgm:spPr/>
      <dgm:t>
        <a:bodyPr/>
        <a:lstStyle/>
        <a:p>
          <a:endParaRPr lang="cs-CZ"/>
        </a:p>
      </dgm:t>
    </dgm:pt>
    <dgm:pt modelId="{BEBB1175-513D-491C-B384-C1496DABC149}" type="pres">
      <dgm:prSet presAssocID="{CE23B6E9-57AD-4E23-B612-366E7750C5D4}" presName="spacer" presStyleCnt="0"/>
      <dgm:spPr/>
    </dgm:pt>
    <dgm:pt modelId="{FB9E95A6-E394-4D12-9F39-BDB9C528CB96}" type="pres">
      <dgm:prSet presAssocID="{D97E25D8-ADBB-4653-B056-E630724D0CDD}" presName="parentText" presStyleLbl="node1" presStyleIdx="1" presStyleCnt="2" custLinFactNeighborX="-929" custLinFactNeighborY="-5936">
        <dgm:presLayoutVars>
          <dgm:chMax val="0"/>
          <dgm:bulletEnabled val="1"/>
        </dgm:presLayoutVars>
      </dgm:prSet>
      <dgm:spPr/>
      <dgm:t>
        <a:bodyPr/>
        <a:lstStyle/>
        <a:p>
          <a:endParaRPr lang="cs-CZ"/>
        </a:p>
      </dgm:t>
    </dgm:pt>
    <dgm:pt modelId="{E8EC69A0-777E-447B-8342-00A93A9787BE}" type="pres">
      <dgm:prSet presAssocID="{D97E25D8-ADBB-4653-B056-E630724D0CDD}" presName="childText" presStyleLbl="revTx" presStyleIdx="0" presStyleCnt="1">
        <dgm:presLayoutVars>
          <dgm:bulletEnabled val="1"/>
        </dgm:presLayoutVars>
      </dgm:prSet>
      <dgm:spPr/>
      <dgm:t>
        <a:bodyPr/>
        <a:lstStyle/>
        <a:p>
          <a:endParaRPr lang="cs-CZ"/>
        </a:p>
      </dgm:t>
    </dgm:pt>
  </dgm:ptLst>
  <dgm:cxnLst>
    <dgm:cxn modelId="{4F158989-DE95-47B1-A437-7DA50C36F06C}" type="presOf" srcId="{D97E25D8-ADBB-4653-B056-E630724D0CDD}" destId="{FB9E95A6-E394-4D12-9F39-BDB9C528CB96}" srcOrd="0" destOrd="0" presId="urn:microsoft.com/office/officeart/2005/8/layout/vList2"/>
    <dgm:cxn modelId="{A40E081D-3FD8-4996-8D46-9158F70C15E1}" srcId="{D0EBEE43-3501-478A-A4E8-F1D9DD401045}" destId="{60837C13-30E8-45D5-A963-F94860F31F3A}" srcOrd="0" destOrd="0" parTransId="{69FAAD64-D02C-4F7C-9035-E0B5616C843C}" sibTransId="{CE23B6E9-57AD-4E23-B612-366E7750C5D4}"/>
    <dgm:cxn modelId="{2DDAF84C-DD91-4DF2-81CB-9276C04F8020}" srcId="{D97E25D8-ADBB-4653-B056-E630724D0CDD}" destId="{5A8C5D74-00E8-4608-A7A5-52D9D1BC102A}" srcOrd="1" destOrd="0" parTransId="{CA46F7ED-6D21-428E-B6B7-BC0407E56064}" sibTransId="{1A3FFB27-1749-4535-8A13-A6109044221C}"/>
    <dgm:cxn modelId="{58E763CE-D8F5-462A-B922-BEF941B09F64}" type="presOf" srcId="{D0EBEE43-3501-478A-A4E8-F1D9DD401045}" destId="{609FB6C9-B297-4177-8D92-E8B77E893FEA}" srcOrd="0" destOrd="0" presId="urn:microsoft.com/office/officeart/2005/8/layout/vList2"/>
    <dgm:cxn modelId="{63CBC8B4-073F-4DC6-85A4-AD70FFDB8FB3}" type="presOf" srcId="{5A8C5D74-00E8-4608-A7A5-52D9D1BC102A}" destId="{E8EC69A0-777E-447B-8342-00A93A9787BE}" srcOrd="0" destOrd="1" presId="urn:microsoft.com/office/officeart/2005/8/layout/vList2"/>
    <dgm:cxn modelId="{D58F9523-58B0-40D2-8992-743185084C0B}" srcId="{D97E25D8-ADBB-4653-B056-E630724D0CDD}" destId="{E06D37C8-3DE1-45F4-804F-2E7557D5893A}" srcOrd="0" destOrd="0" parTransId="{A9F9E760-7E5D-4468-94BC-F9AAC1C57E5D}" sibTransId="{8D9481CE-FFAF-41C9-A0E3-765A1A075CE1}"/>
    <dgm:cxn modelId="{6FB8BD2D-CB0A-473B-8E20-4E6BCC4E0E3A}" srcId="{D0EBEE43-3501-478A-A4E8-F1D9DD401045}" destId="{D97E25D8-ADBB-4653-B056-E630724D0CDD}" srcOrd="1" destOrd="0" parTransId="{142D39F5-0954-4A2D-8C4B-D651D275FE21}" sibTransId="{6A868E53-2054-4902-803E-435A2E8A91B0}"/>
    <dgm:cxn modelId="{BB76EFF4-882C-4FF4-B364-73DBB3B157CF}" type="presOf" srcId="{60837C13-30E8-45D5-A963-F94860F31F3A}" destId="{C454AFF4-8199-400A-8910-0B07A633A742}" srcOrd="0" destOrd="0" presId="urn:microsoft.com/office/officeart/2005/8/layout/vList2"/>
    <dgm:cxn modelId="{412BED28-67D3-470E-80C0-1C3B05AD2DCC}" type="presOf" srcId="{E06D37C8-3DE1-45F4-804F-2E7557D5893A}" destId="{E8EC69A0-777E-447B-8342-00A93A9787BE}" srcOrd="0" destOrd="0" presId="urn:microsoft.com/office/officeart/2005/8/layout/vList2"/>
    <dgm:cxn modelId="{07DE3EEA-87DB-4E9B-8BB7-0B9AEC198D83}" srcId="{D97E25D8-ADBB-4653-B056-E630724D0CDD}" destId="{10C85EC9-9484-4A8C-93B6-26056837DC67}" srcOrd="2" destOrd="0" parTransId="{BC280E96-76AA-4604-8A4A-20C150C62DFA}" sibTransId="{4D4614F7-AEBD-43B1-BA36-B53008005FF2}"/>
    <dgm:cxn modelId="{0DF5DC4C-02B8-49D4-A331-348B09FF6099}" type="presOf" srcId="{10C85EC9-9484-4A8C-93B6-26056837DC67}" destId="{E8EC69A0-777E-447B-8342-00A93A9787BE}" srcOrd="0" destOrd="2" presId="urn:microsoft.com/office/officeart/2005/8/layout/vList2"/>
    <dgm:cxn modelId="{CB631972-0A25-4BE9-961F-216464937A3B}" type="presParOf" srcId="{609FB6C9-B297-4177-8D92-E8B77E893FEA}" destId="{C454AFF4-8199-400A-8910-0B07A633A742}" srcOrd="0" destOrd="0" presId="urn:microsoft.com/office/officeart/2005/8/layout/vList2"/>
    <dgm:cxn modelId="{473C09FE-E674-4C45-A1C7-47ECB30C9F8D}" type="presParOf" srcId="{609FB6C9-B297-4177-8D92-E8B77E893FEA}" destId="{BEBB1175-513D-491C-B384-C1496DABC149}" srcOrd="1" destOrd="0" presId="urn:microsoft.com/office/officeart/2005/8/layout/vList2"/>
    <dgm:cxn modelId="{AFF7FC10-40EC-48EC-A0EC-368CA8F23BF3}" type="presParOf" srcId="{609FB6C9-B297-4177-8D92-E8B77E893FEA}" destId="{FB9E95A6-E394-4D12-9F39-BDB9C528CB96}" srcOrd="2" destOrd="0" presId="urn:microsoft.com/office/officeart/2005/8/layout/vList2"/>
    <dgm:cxn modelId="{CF8846C7-5BBE-4C70-88E4-A234266DFCAA}" type="presParOf" srcId="{609FB6C9-B297-4177-8D92-E8B77E893FEA}" destId="{E8EC69A0-777E-447B-8342-00A93A9787B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7957741-7F76-4798-893F-51868ED4879B}" type="doc">
      <dgm:prSet loTypeId="urn:microsoft.com/office/officeart/2005/8/layout/hList1" loCatId="list" qsTypeId="urn:microsoft.com/office/officeart/2005/8/quickstyle/simple1" qsCatId="simple" csTypeId="urn:microsoft.com/office/officeart/2005/8/colors/colorful1" csCatId="colorful"/>
      <dgm:spPr/>
      <dgm:t>
        <a:bodyPr/>
        <a:lstStyle/>
        <a:p>
          <a:endParaRPr lang="cs-CZ"/>
        </a:p>
      </dgm:t>
    </dgm:pt>
    <dgm:pt modelId="{A9932A26-D405-4142-8444-22393867E73F}">
      <dgm:prSet/>
      <dgm:spPr/>
      <dgm:t>
        <a:bodyPr/>
        <a:lstStyle/>
        <a:p>
          <a:pPr rtl="0"/>
          <a:r>
            <a:rPr lang="cs-CZ"/>
            <a:t>Logopedický asistent, který získal odbornou způsobilost podle ČI IV písm. a) a b) provádí:</a:t>
          </a:r>
        </a:p>
      </dgm:t>
    </dgm:pt>
    <dgm:pt modelId="{F62AC50D-D5BA-4763-A177-07668403A1BE}" type="parTrans" cxnId="{DEB2E221-B99A-4C2C-924B-99D123F58BC2}">
      <dgm:prSet/>
      <dgm:spPr/>
      <dgm:t>
        <a:bodyPr/>
        <a:lstStyle/>
        <a:p>
          <a:endParaRPr lang="cs-CZ"/>
        </a:p>
      </dgm:t>
    </dgm:pt>
    <dgm:pt modelId="{F522AD7A-4960-49B2-AFCB-11B1810B8019}" type="sibTrans" cxnId="{DEB2E221-B99A-4C2C-924B-99D123F58BC2}">
      <dgm:prSet/>
      <dgm:spPr/>
      <dgm:t>
        <a:bodyPr/>
        <a:lstStyle/>
        <a:p>
          <a:endParaRPr lang="cs-CZ"/>
        </a:p>
      </dgm:t>
    </dgm:pt>
    <dgm:pt modelId="{CAF7D86E-2BF4-44A4-8011-7EEF59F0B60A}">
      <dgm:prSet/>
      <dgm:spPr/>
      <dgm:t>
        <a:bodyPr/>
        <a:lstStyle/>
        <a:p>
          <a:pPr rtl="0"/>
          <a:r>
            <a:rPr lang="cs-CZ"/>
            <a:t>přímou logopedickou intervenci u žáků se zjištěnou prostou vadou výslovnosti, </a:t>
          </a:r>
        </a:p>
      </dgm:t>
    </dgm:pt>
    <dgm:pt modelId="{A90FDCCD-361B-45F7-9221-0EDB3AE90995}" type="parTrans" cxnId="{80CD79A6-E680-408D-8481-601D53684876}">
      <dgm:prSet/>
      <dgm:spPr/>
      <dgm:t>
        <a:bodyPr/>
        <a:lstStyle/>
        <a:p>
          <a:endParaRPr lang="cs-CZ"/>
        </a:p>
      </dgm:t>
    </dgm:pt>
    <dgm:pt modelId="{850F1A46-2E40-4A45-B333-99C710434797}" type="sibTrans" cxnId="{80CD79A6-E680-408D-8481-601D53684876}">
      <dgm:prSet/>
      <dgm:spPr/>
      <dgm:t>
        <a:bodyPr/>
        <a:lstStyle/>
        <a:p>
          <a:endParaRPr lang="cs-CZ"/>
        </a:p>
      </dgm:t>
    </dgm:pt>
    <dgm:pt modelId="{C9E8F742-9F22-4D3C-8CB6-DF8B14BC41F9}">
      <dgm:prSet/>
      <dgm:spPr/>
      <dgm:t>
        <a:bodyPr/>
        <a:lstStyle/>
        <a:p>
          <a:pPr rtl="0"/>
          <a:r>
            <a:rPr lang="cs-CZ"/>
            <a:t>logopedem stanovené edukační, resp. reedukační postupy a cvičení u svěřených žáků </a:t>
          </a:r>
        </a:p>
      </dgm:t>
    </dgm:pt>
    <dgm:pt modelId="{28BCE732-CF2F-4E16-95C9-0EFC513BCE8E}" type="parTrans" cxnId="{F44C9791-BD66-42AA-969E-F18F83FE38FA}">
      <dgm:prSet/>
      <dgm:spPr/>
      <dgm:t>
        <a:bodyPr/>
        <a:lstStyle/>
        <a:p>
          <a:endParaRPr lang="cs-CZ"/>
        </a:p>
      </dgm:t>
    </dgm:pt>
    <dgm:pt modelId="{CE997D1E-EADE-405C-8E32-8D2C0C0B68B4}" type="sibTrans" cxnId="{F44C9791-BD66-42AA-969E-F18F83FE38FA}">
      <dgm:prSet/>
      <dgm:spPr/>
      <dgm:t>
        <a:bodyPr/>
        <a:lstStyle/>
        <a:p>
          <a:endParaRPr lang="cs-CZ"/>
        </a:p>
      </dgm:t>
    </dgm:pt>
    <dgm:pt modelId="{B123D2DD-5C42-492F-A153-2F82080EB877}">
      <dgm:prSet/>
      <dgm:spPr/>
      <dgm:t>
        <a:bodyPr/>
        <a:lstStyle/>
        <a:p>
          <a:pPr rtl="0"/>
          <a:r>
            <a:rPr lang="cs-CZ"/>
            <a:t>vyhledává žáky s narušenou komunikační schopností, </a:t>
          </a:r>
        </a:p>
      </dgm:t>
    </dgm:pt>
    <dgm:pt modelId="{44815343-4A5D-42E5-AC06-C90145FB5737}" type="parTrans" cxnId="{171DB152-F39E-4A74-AD11-771E4B6F644D}">
      <dgm:prSet/>
      <dgm:spPr/>
      <dgm:t>
        <a:bodyPr/>
        <a:lstStyle/>
        <a:p>
          <a:endParaRPr lang="cs-CZ"/>
        </a:p>
      </dgm:t>
    </dgm:pt>
    <dgm:pt modelId="{6A61B769-F065-451F-BBA0-54ACD6CB896A}" type="sibTrans" cxnId="{171DB152-F39E-4A74-AD11-771E4B6F644D}">
      <dgm:prSet/>
      <dgm:spPr/>
      <dgm:t>
        <a:bodyPr/>
        <a:lstStyle/>
        <a:p>
          <a:endParaRPr lang="cs-CZ"/>
        </a:p>
      </dgm:t>
    </dgm:pt>
    <dgm:pt modelId="{9A4CA921-8D29-46A7-A0EA-8E65D5DEED60}">
      <dgm:prSet/>
      <dgm:spPr/>
      <dgm:t>
        <a:bodyPr/>
        <a:lstStyle/>
        <a:p>
          <a:pPr rtl="0"/>
          <a:r>
            <a:rPr lang="cs-CZ"/>
            <a:t>u svěřených žáků činnosti zaměřené na podporu přirozeného rozvoje řeči a prevenci vzniku poruch řeči a prevenci vzniku čtenářských obtíží, </a:t>
          </a:r>
        </a:p>
      </dgm:t>
    </dgm:pt>
    <dgm:pt modelId="{6472DDE0-69FB-4C53-83E8-E55810AC89DB}" type="parTrans" cxnId="{8C9EF4D5-D4A2-430E-A84E-A527A8B6969F}">
      <dgm:prSet/>
      <dgm:spPr/>
      <dgm:t>
        <a:bodyPr/>
        <a:lstStyle/>
        <a:p>
          <a:endParaRPr lang="cs-CZ"/>
        </a:p>
      </dgm:t>
    </dgm:pt>
    <dgm:pt modelId="{5FAB5C02-C0C0-4F4B-958D-0412D07B3298}" type="sibTrans" cxnId="{8C9EF4D5-D4A2-430E-A84E-A527A8B6969F}">
      <dgm:prSet/>
      <dgm:spPr/>
      <dgm:t>
        <a:bodyPr/>
        <a:lstStyle/>
        <a:p>
          <a:endParaRPr lang="cs-CZ"/>
        </a:p>
      </dgm:t>
    </dgm:pt>
    <dgm:pt modelId="{F635F1F7-D025-4854-B295-3C182AAECA19}">
      <dgm:prSet/>
      <dgm:spPr/>
      <dgm:t>
        <a:bodyPr/>
        <a:lstStyle/>
        <a:p>
          <a:pPr rtl="0"/>
          <a:r>
            <a:rPr lang="cs-CZ"/>
            <a:t>v rozsahu své působnosti poskytuje zákonným zástupcům žáků s příznaky rizikového vývoje řeči informace o dostupnosti logopedické péče.</a:t>
          </a:r>
        </a:p>
      </dgm:t>
    </dgm:pt>
    <dgm:pt modelId="{1B60E048-579F-44F1-9604-544BB1E63BA0}" type="parTrans" cxnId="{28EE7B19-ACCA-403B-8B46-59DDA4BA7B90}">
      <dgm:prSet/>
      <dgm:spPr/>
      <dgm:t>
        <a:bodyPr/>
        <a:lstStyle/>
        <a:p>
          <a:endParaRPr lang="cs-CZ"/>
        </a:p>
      </dgm:t>
    </dgm:pt>
    <dgm:pt modelId="{810EFAFA-E610-4FCB-AE75-2E66B53ADBB6}" type="sibTrans" cxnId="{28EE7B19-ACCA-403B-8B46-59DDA4BA7B90}">
      <dgm:prSet/>
      <dgm:spPr/>
      <dgm:t>
        <a:bodyPr/>
        <a:lstStyle/>
        <a:p>
          <a:endParaRPr lang="cs-CZ"/>
        </a:p>
      </dgm:t>
    </dgm:pt>
    <dgm:pt modelId="{5182E6A8-D5E9-4AB4-94B9-5812E1F79A25}" type="pres">
      <dgm:prSet presAssocID="{07957741-7F76-4798-893F-51868ED4879B}" presName="Name0" presStyleCnt="0">
        <dgm:presLayoutVars>
          <dgm:dir/>
          <dgm:animLvl val="lvl"/>
          <dgm:resizeHandles val="exact"/>
        </dgm:presLayoutVars>
      </dgm:prSet>
      <dgm:spPr/>
      <dgm:t>
        <a:bodyPr/>
        <a:lstStyle/>
        <a:p>
          <a:endParaRPr lang="cs-CZ"/>
        </a:p>
      </dgm:t>
    </dgm:pt>
    <dgm:pt modelId="{310498A6-216E-4EAF-8C3B-F1F70196C4F1}" type="pres">
      <dgm:prSet presAssocID="{A9932A26-D405-4142-8444-22393867E73F}" presName="composite" presStyleCnt="0"/>
      <dgm:spPr/>
    </dgm:pt>
    <dgm:pt modelId="{68435A41-7157-41D3-B5F4-BDC89A2F789B}" type="pres">
      <dgm:prSet presAssocID="{A9932A26-D405-4142-8444-22393867E73F}" presName="parTx" presStyleLbl="alignNode1" presStyleIdx="0" presStyleCnt="1">
        <dgm:presLayoutVars>
          <dgm:chMax val="0"/>
          <dgm:chPref val="0"/>
          <dgm:bulletEnabled val="1"/>
        </dgm:presLayoutVars>
      </dgm:prSet>
      <dgm:spPr/>
      <dgm:t>
        <a:bodyPr/>
        <a:lstStyle/>
        <a:p>
          <a:endParaRPr lang="cs-CZ"/>
        </a:p>
      </dgm:t>
    </dgm:pt>
    <dgm:pt modelId="{D4BE8274-A96E-4E04-907E-2460732EE3A7}" type="pres">
      <dgm:prSet presAssocID="{A9932A26-D405-4142-8444-22393867E73F}" presName="desTx" presStyleLbl="alignAccFollowNode1" presStyleIdx="0" presStyleCnt="1">
        <dgm:presLayoutVars>
          <dgm:bulletEnabled val="1"/>
        </dgm:presLayoutVars>
      </dgm:prSet>
      <dgm:spPr/>
      <dgm:t>
        <a:bodyPr/>
        <a:lstStyle/>
        <a:p>
          <a:endParaRPr lang="cs-CZ"/>
        </a:p>
      </dgm:t>
    </dgm:pt>
  </dgm:ptLst>
  <dgm:cxnLst>
    <dgm:cxn modelId="{642FC4D5-1F68-420F-AECA-3D6D12346002}" type="presOf" srcId="{C9E8F742-9F22-4D3C-8CB6-DF8B14BC41F9}" destId="{D4BE8274-A96E-4E04-907E-2460732EE3A7}" srcOrd="0" destOrd="1" presId="urn:microsoft.com/office/officeart/2005/8/layout/hList1"/>
    <dgm:cxn modelId="{8C9EF4D5-D4A2-430E-A84E-A527A8B6969F}" srcId="{A9932A26-D405-4142-8444-22393867E73F}" destId="{9A4CA921-8D29-46A7-A0EA-8E65D5DEED60}" srcOrd="3" destOrd="0" parTransId="{6472DDE0-69FB-4C53-83E8-E55810AC89DB}" sibTransId="{5FAB5C02-C0C0-4F4B-958D-0412D07B3298}"/>
    <dgm:cxn modelId="{AB76FED3-7247-4CDC-BBC3-4B3E647B877D}" type="presOf" srcId="{F635F1F7-D025-4854-B295-3C182AAECA19}" destId="{D4BE8274-A96E-4E04-907E-2460732EE3A7}" srcOrd="0" destOrd="4" presId="urn:microsoft.com/office/officeart/2005/8/layout/hList1"/>
    <dgm:cxn modelId="{171DB152-F39E-4A74-AD11-771E4B6F644D}" srcId="{A9932A26-D405-4142-8444-22393867E73F}" destId="{B123D2DD-5C42-492F-A153-2F82080EB877}" srcOrd="2" destOrd="0" parTransId="{44815343-4A5D-42E5-AC06-C90145FB5737}" sibTransId="{6A61B769-F065-451F-BBA0-54ACD6CB896A}"/>
    <dgm:cxn modelId="{58DCFE33-74AC-487B-B521-D4C32AF744AF}" type="presOf" srcId="{CAF7D86E-2BF4-44A4-8011-7EEF59F0B60A}" destId="{D4BE8274-A96E-4E04-907E-2460732EE3A7}" srcOrd="0" destOrd="0" presId="urn:microsoft.com/office/officeart/2005/8/layout/hList1"/>
    <dgm:cxn modelId="{28EE7B19-ACCA-403B-8B46-59DDA4BA7B90}" srcId="{A9932A26-D405-4142-8444-22393867E73F}" destId="{F635F1F7-D025-4854-B295-3C182AAECA19}" srcOrd="4" destOrd="0" parTransId="{1B60E048-579F-44F1-9604-544BB1E63BA0}" sibTransId="{810EFAFA-E610-4FCB-AE75-2E66B53ADBB6}"/>
    <dgm:cxn modelId="{8023C75F-2DFD-4A78-9726-8F6BE1E3EAFF}" type="presOf" srcId="{07957741-7F76-4798-893F-51868ED4879B}" destId="{5182E6A8-D5E9-4AB4-94B9-5812E1F79A25}" srcOrd="0" destOrd="0" presId="urn:microsoft.com/office/officeart/2005/8/layout/hList1"/>
    <dgm:cxn modelId="{1236DB0D-D34D-46D2-9E05-51707ABD8A5C}" type="presOf" srcId="{A9932A26-D405-4142-8444-22393867E73F}" destId="{68435A41-7157-41D3-B5F4-BDC89A2F789B}" srcOrd="0" destOrd="0" presId="urn:microsoft.com/office/officeart/2005/8/layout/hList1"/>
    <dgm:cxn modelId="{DEB2E221-B99A-4C2C-924B-99D123F58BC2}" srcId="{07957741-7F76-4798-893F-51868ED4879B}" destId="{A9932A26-D405-4142-8444-22393867E73F}" srcOrd="0" destOrd="0" parTransId="{F62AC50D-D5BA-4763-A177-07668403A1BE}" sibTransId="{F522AD7A-4960-49B2-AFCB-11B1810B8019}"/>
    <dgm:cxn modelId="{F44C9791-BD66-42AA-969E-F18F83FE38FA}" srcId="{A9932A26-D405-4142-8444-22393867E73F}" destId="{C9E8F742-9F22-4D3C-8CB6-DF8B14BC41F9}" srcOrd="1" destOrd="0" parTransId="{28BCE732-CF2F-4E16-95C9-0EFC513BCE8E}" sibTransId="{CE997D1E-EADE-405C-8E32-8D2C0C0B68B4}"/>
    <dgm:cxn modelId="{E4E1E699-D7F1-4624-A505-7EBCCE4FD5CA}" type="presOf" srcId="{9A4CA921-8D29-46A7-A0EA-8E65D5DEED60}" destId="{D4BE8274-A96E-4E04-907E-2460732EE3A7}" srcOrd="0" destOrd="3" presId="urn:microsoft.com/office/officeart/2005/8/layout/hList1"/>
    <dgm:cxn modelId="{6705FF2A-75D2-4129-8BF5-A1F0CF7E544A}" type="presOf" srcId="{B123D2DD-5C42-492F-A153-2F82080EB877}" destId="{D4BE8274-A96E-4E04-907E-2460732EE3A7}" srcOrd="0" destOrd="2" presId="urn:microsoft.com/office/officeart/2005/8/layout/hList1"/>
    <dgm:cxn modelId="{80CD79A6-E680-408D-8481-601D53684876}" srcId="{A9932A26-D405-4142-8444-22393867E73F}" destId="{CAF7D86E-2BF4-44A4-8011-7EEF59F0B60A}" srcOrd="0" destOrd="0" parTransId="{A90FDCCD-361B-45F7-9221-0EDB3AE90995}" sibTransId="{850F1A46-2E40-4A45-B333-99C710434797}"/>
    <dgm:cxn modelId="{7AA133EC-D0E4-44EA-8EDB-45E949ABD296}" type="presParOf" srcId="{5182E6A8-D5E9-4AB4-94B9-5812E1F79A25}" destId="{310498A6-216E-4EAF-8C3B-F1F70196C4F1}" srcOrd="0" destOrd="0" presId="urn:microsoft.com/office/officeart/2005/8/layout/hList1"/>
    <dgm:cxn modelId="{C8F824C2-DE82-449A-9503-B95CF334480D}" type="presParOf" srcId="{310498A6-216E-4EAF-8C3B-F1F70196C4F1}" destId="{68435A41-7157-41D3-B5F4-BDC89A2F789B}" srcOrd="0" destOrd="0" presId="urn:microsoft.com/office/officeart/2005/8/layout/hList1"/>
    <dgm:cxn modelId="{44A5FD53-FD47-4500-A910-56A7DC4E7CC4}" type="presParOf" srcId="{310498A6-216E-4EAF-8C3B-F1F70196C4F1}" destId="{D4BE8274-A96E-4E04-907E-2460732EE3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1107F23-1CCA-4E9B-8AD8-977339204DB4}"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cs-CZ"/>
        </a:p>
      </dgm:t>
    </dgm:pt>
    <dgm:pt modelId="{472CBEE3-6024-4D29-8155-CF77A17278B0}">
      <dgm:prSet/>
      <dgm:spPr/>
      <dgm:t>
        <a:bodyPr/>
        <a:lstStyle/>
        <a:p>
          <a:pPr rtl="0"/>
          <a:r>
            <a:rPr lang="cs-CZ"/>
            <a:t>komplex služeb orientovaný na celou rodinu dítěte raného věku se zdravotním postižením či ohrožením vlivem biologických faktorů či vlivem prostředí; služby zaměřené na podporu rodiny a podporu vývoje dítěte</a:t>
          </a:r>
        </a:p>
      </dgm:t>
    </dgm:pt>
    <dgm:pt modelId="{4C64478A-48C1-48B5-B091-E29C5FD52543}" type="parTrans" cxnId="{21FF914D-C6F8-475D-B91A-A1AB705CEDC8}">
      <dgm:prSet/>
      <dgm:spPr/>
      <dgm:t>
        <a:bodyPr/>
        <a:lstStyle/>
        <a:p>
          <a:endParaRPr lang="cs-CZ"/>
        </a:p>
      </dgm:t>
    </dgm:pt>
    <dgm:pt modelId="{01EA3FB4-0B0B-4983-82E1-9AE8BA0ABE97}" type="sibTrans" cxnId="{21FF914D-C6F8-475D-B91A-A1AB705CEDC8}">
      <dgm:prSet/>
      <dgm:spPr/>
      <dgm:t>
        <a:bodyPr/>
        <a:lstStyle/>
        <a:p>
          <a:endParaRPr lang="cs-CZ"/>
        </a:p>
      </dgm:t>
    </dgm:pt>
    <dgm:pt modelId="{DC2A2754-FAEE-438A-A951-DC8522199A36}">
      <dgm:prSet/>
      <dgm:spPr/>
      <dgm:t>
        <a:bodyPr/>
        <a:lstStyle/>
        <a:p>
          <a:pPr rtl="0"/>
          <a:r>
            <a:rPr lang="cs-CZ"/>
            <a:t>patří mez služby sociální prevence</a:t>
          </a:r>
        </a:p>
      </dgm:t>
    </dgm:pt>
    <dgm:pt modelId="{9F467E1C-575E-4E58-8FB5-F8B8DC213EAD}" type="parTrans" cxnId="{22EBDF68-26EE-486C-9959-6A50BDC204EC}">
      <dgm:prSet/>
      <dgm:spPr/>
      <dgm:t>
        <a:bodyPr/>
        <a:lstStyle/>
        <a:p>
          <a:endParaRPr lang="cs-CZ"/>
        </a:p>
      </dgm:t>
    </dgm:pt>
    <dgm:pt modelId="{CF8B625B-24BE-410E-9ACF-1E8683E07CF6}" type="sibTrans" cxnId="{22EBDF68-26EE-486C-9959-6A50BDC204EC}">
      <dgm:prSet/>
      <dgm:spPr/>
      <dgm:t>
        <a:bodyPr/>
        <a:lstStyle/>
        <a:p>
          <a:endParaRPr lang="cs-CZ"/>
        </a:p>
      </dgm:t>
    </dgm:pt>
    <dgm:pt modelId="{C6F4FCCD-76DF-40B8-A780-B563AD878047}">
      <dgm:prSet/>
      <dgm:spPr/>
      <dgm:t>
        <a:bodyPr/>
        <a:lstStyle/>
        <a:p>
          <a:pPr rtl="0"/>
          <a:r>
            <a:rPr lang="cs-CZ"/>
            <a:t>poradenský tým středisek rané péče je svým složením interdisciplinární a je v něm zastoupen speciální pedagog, sociální pracovník, psycholog, fyzioterapeut, ergoterapeut a odborný lékař. </a:t>
          </a:r>
        </a:p>
      </dgm:t>
    </dgm:pt>
    <dgm:pt modelId="{4CEA0C21-F194-47DD-87E3-E67D1D2D66C1}" type="parTrans" cxnId="{AC881B77-F0F8-4B58-AB51-D8A9EE62388D}">
      <dgm:prSet/>
      <dgm:spPr/>
      <dgm:t>
        <a:bodyPr/>
        <a:lstStyle/>
        <a:p>
          <a:endParaRPr lang="cs-CZ"/>
        </a:p>
      </dgm:t>
    </dgm:pt>
    <dgm:pt modelId="{B76B1300-D8FA-404F-927C-8AC9974D590A}" type="sibTrans" cxnId="{AC881B77-F0F8-4B58-AB51-D8A9EE62388D}">
      <dgm:prSet/>
      <dgm:spPr/>
      <dgm:t>
        <a:bodyPr/>
        <a:lstStyle/>
        <a:p>
          <a:endParaRPr lang="cs-CZ"/>
        </a:p>
      </dgm:t>
    </dgm:pt>
    <dgm:pt modelId="{98697E63-C15A-43F8-B02E-1B2D83734193}">
      <dgm:prSet/>
      <dgm:spPr/>
      <dgm:t>
        <a:bodyPr/>
        <a:lstStyle/>
        <a:p>
          <a:pPr rtl="0"/>
          <a:r>
            <a:rPr lang="cs-CZ"/>
            <a:t>Složení týmu se liší podle specializace pracoviště (zaměření na cílovou skupinu klientů), raná péče pro děti s vadami sluchu bude mít tedy v týmu ještě logopeda nebo surdopeda, lektora znakového jazyka, foniatra, audiotechnika.</a:t>
          </a:r>
        </a:p>
      </dgm:t>
    </dgm:pt>
    <dgm:pt modelId="{C240CCBA-CB99-40F9-845E-D2E4F39145AD}" type="parTrans" cxnId="{2C814367-4B80-4438-A0C8-24ED9D627559}">
      <dgm:prSet/>
      <dgm:spPr/>
      <dgm:t>
        <a:bodyPr/>
        <a:lstStyle/>
        <a:p>
          <a:endParaRPr lang="cs-CZ"/>
        </a:p>
      </dgm:t>
    </dgm:pt>
    <dgm:pt modelId="{E1759E88-28BD-47A5-A2BD-25E427A9BD99}" type="sibTrans" cxnId="{2C814367-4B80-4438-A0C8-24ED9D627559}">
      <dgm:prSet/>
      <dgm:spPr/>
      <dgm:t>
        <a:bodyPr/>
        <a:lstStyle/>
        <a:p>
          <a:endParaRPr lang="cs-CZ"/>
        </a:p>
      </dgm:t>
    </dgm:pt>
    <dgm:pt modelId="{26CB4A39-56B4-4D5A-964E-8DAE5F66763F}" type="pres">
      <dgm:prSet presAssocID="{91107F23-1CCA-4E9B-8AD8-977339204DB4}" presName="linear" presStyleCnt="0">
        <dgm:presLayoutVars>
          <dgm:animLvl val="lvl"/>
          <dgm:resizeHandles val="exact"/>
        </dgm:presLayoutVars>
      </dgm:prSet>
      <dgm:spPr/>
      <dgm:t>
        <a:bodyPr/>
        <a:lstStyle/>
        <a:p>
          <a:endParaRPr lang="cs-CZ"/>
        </a:p>
      </dgm:t>
    </dgm:pt>
    <dgm:pt modelId="{B21251F9-0CD3-47F8-B6D0-71C486F37A41}" type="pres">
      <dgm:prSet presAssocID="{472CBEE3-6024-4D29-8155-CF77A17278B0}" presName="parentText" presStyleLbl="node1" presStyleIdx="0" presStyleCnt="4">
        <dgm:presLayoutVars>
          <dgm:chMax val="0"/>
          <dgm:bulletEnabled val="1"/>
        </dgm:presLayoutVars>
      </dgm:prSet>
      <dgm:spPr/>
      <dgm:t>
        <a:bodyPr/>
        <a:lstStyle/>
        <a:p>
          <a:endParaRPr lang="cs-CZ"/>
        </a:p>
      </dgm:t>
    </dgm:pt>
    <dgm:pt modelId="{7FF9C677-5175-48F0-89BF-F2C2731AC160}" type="pres">
      <dgm:prSet presAssocID="{01EA3FB4-0B0B-4983-82E1-9AE8BA0ABE97}" presName="spacer" presStyleCnt="0"/>
      <dgm:spPr/>
    </dgm:pt>
    <dgm:pt modelId="{50C48A70-BE32-41CC-BF92-CF4FBCD8F280}" type="pres">
      <dgm:prSet presAssocID="{DC2A2754-FAEE-438A-A951-DC8522199A36}" presName="parentText" presStyleLbl="node1" presStyleIdx="1" presStyleCnt="4">
        <dgm:presLayoutVars>
          <dgm:chMax val="0"/>
          <dgm:bulletEnabled val="1"/>
        </dgm:presLayoutVars>
      </dgm:prSet>
      <dgm:spPr/>
      <dgm:t>
        <a:bodyPr/>
        <a:lstStyle/>
        <a:p>
          <a:endParaRPr lang="cs-CZ"/>
        </a:p>
      </dgm:t>
    </dgm:pt>
    <dgm:pt modelId="{23FD3A08-FB41-4F5A-AB04-7EAA68FC4163}" type="pres">
      <dgm:prSet presAssocID="{CF8B625B-24BE-410E-9ACF-1E8683E07CF6}" presName="spacer" presStyleCnt="0"/>
      <dgm:spPr/>
    </dgm:pt>
    <dgm:pt modelId="{574840C8-198B-4B81-8079-072E523C4FA9}" type="pres">
      <dgm:prSet presAssocID="{C6F4FCCD-76DF-40B8-A780-B563AD878047}" presName="parentText" presStyleLbl="node1" presStyleIdx="2" presStyleCnt="4">
        <dgm:presLayoutVars>
          <dgm:chMax val="0"/>
          <dgm:bulletEnabled val="1"/>
        </dgm:presLayoutVars>
      </dgm:prSet>
      <dgm:spPr/>
      <dgm:t>
        <a:bodyPr/>
        <a:lstStyle/>
        <a:p>
          <a:endParaRPr lang="cs-CZ"/>
        </a:p>
      </dgm:t>
    </dgm:pt>
    <dgm:pt modelId="{33DFEE5E-539E-496D-BDD6-11221BFCE333}" type="pres">
      <dgm:prSet presAssocID="{B76B1300-D8FA-404F-927C-8AC9974D590A}" presName="spacer" presStyleCnt="0"/>
      <dgm:spPr/>
    </dgm:pt>
    <dgm:pt modelId="{A9BDE964-1FED-4938-8471-1FBD3A31E841}" type="pres">
      <dgm:prSet presAssocID="{98697E63-C15A-43F8-B02E-1B2D83734193}" presName="parentText" presStyleLbl="node1" presStyleIdx="3" presStyleCnt="4">
        <dgm:presLayoutVars>
          <dgm:chMax val="0"/>
          <dgm:bulletEnabled val="1"/>
        </dgm:presLayoutVars>
      </dgm:prSet>
      <dgm:spPr/>
      <dgm:t>
        <a:bodyPr/>
        <a:lstStyle/>
        <a:p>
          <a:endParaRPr lang="cs-CZ"/>
        </a:p>
      </dgm:t>
    </dgm:pt>
  </dgm:ptLst>
  <dgm:cxnLst>
    <dgm:cxn modelId="{E6C90B5B-6F18-4933-B2AF-B18C896EFD49}" type="presOf" srcId="{98697E63-C15A-43F8-B02E-1B2D83734193}" destId="{A9BDE964-1FED-4938-8471-1FBD3A31E841}" srcOrd="0" destOrd="0" presId="urn:microsoft.com/office/officeart/2005/8/layout/vList2"/>
    <dgm:cxn modelId="{22EBDF68-26EE-486C-9959-6A50BDC204EC}" srcId="{91107F23-1CCA-4E9B-8AD8-977339204DB4}" destId="{DC2A2754-FAEE-438A-A951-DC8522199A36}" srcOrd="1" destOrd="0" parTransId="{9F467E1C-575E-4E58-8FB5-F8B8DC213EAD}" sibTransId="{CF8B625B-24BE-410E-9ACF-1E8683E07CF6}"/>
    <dgm:cxn modelId="{D4C0E077-0283-47C2-B46F-4196F07C786F}" type="presOf" srcId="{C6F4FCCD-76DF-40B8-A780-B563AD878047}" destId="{574840C8-198B-4B81-8079-072E523C4FA9}" srcOrd="0" destOrd="0" presId="urn:microsoft.com/office/officeart/2005/8/layout/vList2"/>
    <dgm:cxn modelId="{21FF914D-C6F8-475D-B91A-A1AB705CEDC8}" srcId="{91107F23-1CCA-4E9B-8AD8-977339204DB4}" destId="{472CBEE3-6024-4D29-8155-CF77A17278B0}" srcOrd="0" destOrd="0" parTransId="{4C64478A-48C1-48B5-B091-E29C5FD52543}" sibTransId="{01EA3FB4-0B0B-4983-82E1-9AE8BA0ABE97}"/>
    <dgm:cxn modelId="{AC881B77-F0F8-4B58-AB51-D8A9EE62388D}" srcId="{91107F23-1CCA-4E9B-8AD8-977339204DB4}" destId="{C6F4FCCD-76DF-40B8-A780-B563AD878047}" srcOrd="2" destOrd="0" parTransId="{4CEA0C21-F194-47DD-87E3-E67D1D2D66C1}" sibTransId="{B76B1300-D8FA-404F-927C-8AC9974D590A}"/>
    <dgm:cxn modelId="{9E7D0426-54D5-4915-8FC8-A059FF39F32F}" type="presOf" srcId="{DC2A2754-FAEE-438A-A951-DC8522199A36}" destId="{50C48A70-BE32-41CC-BF92-CF4FBCD8F280}" srcOrd="0" destOrd="0" presId="urn:microsoft.com/office/officeart/2005/8/layout/vList2"/>
    <dgm:cxn modelId="{2C814367-4B80-4438-A0C8-24ED9D627559}" srcId="{91107F23-1CCA-4E9B-8AD8-977339204DB4}" destId="{98697E63-C15A-43F8-B02E-1B2D83734193}" srcOrd="3" destOrd="0" parTransId="{C240CCBA-CB99-40F9-845E-D2E4F39145AD}" sibTransId="{E1759E88-28BD-47A5-A2BD-25E427A9BD99}"/>
    <dgm:cxn modelId="{0B7EDCD7-B463-43E9-A568-24A251D6F140}" type="presOf" srcId="{472CBEE3-6024-4D29-8155-CF77A17278B0}" destId="{B21251F9-0CD3-47F8-B6D0-71C486F37A41}" srcOrd="0" destOrd="0" presId="urn:microsoft.com/office/officeart/2005/8/layout/vList2"/>
    <dgm:cxn modelId="{066B2A6B-59B4-44F1-867B-8D47154BF0D3}" type="presOf" srcId="{91107F23-1CCA-4E9B-8AD8-977339204DB4}" destId="{26CB4A39-56B4-4D5A-964E-8DAE5F66763F}" srcOrd="0" destOrd="0" presId="urn:microsoft.com/office/officeart/2005/8/layout/vList2"/>
    <dgm:cxn modelId="{39DAA113-D0AB-41AE-A72F-BBB173BC5225}" type="presParOf" srcId="{26CB4A39-56B4-4D5A-964E-8DAE5F66763F}" destId="{B21251F9-0CD3-47F8-B6D0-71C486F37A41}" srcOrd="0" destOrd="0" presId="urn:microsoft.com/office/officeart/2005/8/layout/vList2"/>
    <dgm:cxn modelId="{26873365-1FF0-4A69-BA0E-E6B7A288D83D}" type="presParOf" srcId="{26CB4A39-56B4-4D5A-964E-8DAE5F66763F}" destId="{7FF9C677-5175-48F0-89BF-F2C2731AC160}" srcOrd="1" destOrd="0" presId="urn:microsoft.com/office/officeart/2005/8/layout/vList2"/>
    <dgm:cxn modelId="{A5852A0E-6C38-48DB-A0BD-AC249FCCC418}" type="presParOf" srcId="{26CB4A39-56B4-4D5A-964E-8DAE5F66763F}" destId="{50C48A70-BE32-41CC-BF92-CF4FBCD8F280}" srcOrd="2" destOrd="0" presId="urn:microsoft.com/office/officeart/2005/8/layout/vList2"/>
    <dgm:cxn modelId="{C5A638BA-FB92-44A3-8E90-E9D3BC38EA7E}" type="presParOf" srcId="{26CB4A39-56B4-4D5A-964E-8DAE5F66763F}" destId="{23FD3A08-FB41-4F5A-AB04-7EAA68FC4163}" srcOrd="3" destOrd="0" presId="urn:microsoft.com/office/officeart/2005/8/layout/vList2"/>
    <dgm:cxn modelId="{5DF389BB-C3EF-4880-BCD0-4BA4E82C27AA}" type="presParOf" srcId="{26CB4A39-56B4-4D5A-964E-8DAE5F66763F}" destId="{574840C8-198B-4B81-8079-072E523C4FA9}" srcOrd="4" destOrd="0" presId="urn:microsoft.com/office/officeart/2005/8/layout/vList2"/>
    <dgm:cxn modelId="{0AB80740-80E6-4A4A-BC93-6984CA0768CE}" type="presParOf" srcId="{26CB4A39-56B4-4D5A-964E-8DAE5F66763F}" destId="{33DFEE5E-539E-496D-BDD6-11221BFCE333}" srcOrd="5" destOrd="0" presId="urn:microsoft.com/office/officeart/2005/8/layout/vList2"/>
    <dgm:cxn modelId="{CF943A33-DD5F-4D13-B93E-E146BCB7AB47}" type="presParOf" srcId="{26CB4A39-56B4-4D5A-964E-8DAE5F66763F}" destId="{A9BDE964-1FED-4938-8471-1FBD3A31E84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26AD19D-66A7-44E5-BB7B-5F321540F0D0}" type="doc">
      <dgm:prSet loTypeId="urn:microsoft.com/office/officeart/2005/8/layout/process4" loCatId="process" qsTypeId="urn:microsoft.com/office/officeart/2005/8/quickstyle/simple1" qsCatId="simple" csTypeId="urn:microsoft.com/office/officeart/2005/8/colors/accent0_1" csCatId="mainScheme" phldr="1"/>
      <dgm:spPr/>
    </dgm:pt>
    <dgm:pt modelId="{140DD4B5-39E6-4FCA-AA07-7831FE4B73EB}">
      <dgm:prSet phldrT="[Text]" custT="1"/>
      <dgm:spPr/>
      <dgm:t>
        <a:bodyPr/>
        <a:lstStyle/>
        <a:p>
          <a:pPr>
            <a:lnSpc>
              <a:spcPct val="100000"/>
            </a:lnSpc>
            <a:spcBef>
              <a:spcPts val="0"/>
            </a:spcBef>
            <a:spcAft>
              <a:spcPts val="0"/>
            </a:spcAft>
          </a:pPr>
          <a:r>
            <a:rPr lang="cs-CZ" sz="1800">
              <a:latin typeface="Times New Roman" panose="02020603050405020304" pitchFamily="18" charset="0"/>
              <a:cs typeface="Times New Roman" panose="02020603050405020304" pitchFamily="18" charset="0"/>
            </a:rPr>
            <a:t>ŠPZ posoudí spec. vzděl potřeby.</a:t>
          </a:r>
        </a:p>
      </dgm:t>
    </dgm:pt>
    <dgm:pt modelId="{E4D0491E-F01C-4F03-A530-EC2453C48DF1}" type="parTrans" cxnId="{142BDAD6-57AA-41D2-A857-32A261FD0380}">
      <dgm:prSet/>
      <dgm:spPr/>
      <dgm:t>
        <a:bodyPr/>
        <a:lstStyle/>
        <a:p>
          <a:endParaRPr lang="cs-CZ"/>
        </a:p>
      </dgm:t>
    </dgm:pt>
    <dgm:pt modelId="{05B30525-13E7-46A9-A012-FE16EB5E17DC}" type="sibTrans" cxnId="{142BDAD6-57AA-41D2-A857-32A261FD0380}">
      <dgm:prSet custT="1"/>
      <dgm:spPr/>
      <dgm:t>
        <a:bodyPr/>
        <a:lstStyle/>
        <a:p>
          <a:pPr>
            <a:lnSpc>
              <a:spcPct val="100000"/>
            </a:lnSpc>
            <a:spcBef>
              <a:spcPts val="0"/>
            </a:spcBef>
            <a:spcAft>
              <a:spcPts val="0"/>
            </a:spcAft>
          </a:pPr>
          <a:endParaRPr lang="cs-CZ" sz="1000">
            <a:latin typeface="Times New Roman" panose="02020603050405020304" pitchFamily="18" charset="0"/>
            <a:cs typeface="Times New Roman" panose="02020603050405020304" pitchFamily="18" charset="0"/>
          </a:endParaRPr>
        </a:p>
      </dgm:t>
    </dgm:pt>
    <dgm:pt modelId="{BEB03EEE-E02A-4B3F-A079-66C6EF3E97AC}">
      <dgm:prSet custT="1"/>
      <dgm:spPr/>
      <dgm:t>
        <a:bodyPr/>
        <a:lstStyle/>
        <a:p>
          <a:pPr>
            <a:lnSpc>
              <a:spcPct val="100000"/>
            </a:lnSpc>
            <a:spcBef>
              <a:spcPts val="0"/>
            </a:spcBef>
            <a:spcAft>
              <a:spcPts val="0"/>
            </a:spcAft>
          </a:pPr>
          <a:r>
            <a:rPr lang="cs-CZ" sz="1800">
              <a:latin typeface="Times New Roman" panose="02020603050405020304" pitchFamily="18" charset="0"/>
              <a:cs typeface="Times New Roman" panose="02020603050405020304" pitchFamily="18" charset="0"/>
            </a:rPr>
            <a:t>Zpracování zprávy z vyš. a Doporučení ke vzděláváni.</a:t>
          </a:r>
        </a:p>
      </dgm:t>
    </dgm:pt>
    <dgm:pt modelId="{E2C0C9D8-FD16-4543-AEB0-A5C6505B321E}" type="parTrans" cxnId="{A8A53E4C-6189-48F9-A667-6AEFDE981235}">
      <dgm:prSet/>
      <dgm:spPr/>
      <dgm:t>
        <a:bodyPr/>
        <a:lstStyle/>
        <a:p>
          <a:endParaRPr lang="cs-CZ"/>
        </a:p>
      </dgm:t>
    </dgm:pt>
    <dgm:pt modelId="{80C9F64F-DA63-4B42-92EB-CFDEC082A39A}" type="sibTrans" cxnId="{A8A53E4C-6189-48F9-A667-6AEFDE981235}">
      <dgm:prSet custT="1"/>
      <dgm:spPr/>
      <dgm:t>
        <a:bodyPr/>
        <a:lstStyle/>
        <a:p>
          <a:pPr>
            <a:lnSpc>
              <a:spcPct val="100000"/>
            </a:lnSpc>
            <a:spcBef>
              <a:spcPts val="0"/>
            </a:spcBef>
            <a:spcAft>
              <a:spcPts val="0"/>
            </a:spcAft>
          </a:pPr>
          <a:endParaRPr lang="cs-CZ" sz="1000">
            <a:latin typeface="Times New Roman" panose="02020603050405020304" pitchFamily="18" charset="0"/>
            <a:cs typeface="Times New Roman" panose="02020603050405020304" pitchFamily="18" charset="0"/>
          </a:endParaRPr>
        </a:p>
      </dgm:t>
    </dgm:pt>
    <dgm:pt modelId="{B09FE09A-6344-4351-AC2F-DDE9CC57B590}">
      <dgm:prSet phldrT="[Text]" custT="1"/>
      <dgm:spPr/>
      <dgm:t>
        <a:bodyPr/>
        <a:lstStyle/>
        <a:p>
          <a:pPr>
            <a:lnSpc>
              <a:spcPct val="100000"/>
            </a:lnSpc>
            <a:spcBef>
              <a:spcPts val="0"/>
            </a:spcBef>
            <a:spcAft>
              <a:spcPts val="0"/>
            </a:spcAft>
          </a:pPr>
          <a:r>
            <a:rPr lang="cs-CZ" sz="1800">
              <a:latin typeface="Times New Roman" panose="02020603050405020304" pitchFamily="18" charset="0"/>
              <a:cs typeface="Times New Roman" panose="02020603050405020304" pitchFamily="18" charset="0"/>
            </a:rPr>
            <a:t>ŠPZ konzultuje návrh Doporučení ke vzdělávání se školou.</a:t>
          </a:r>
        </a:p>
      </dgm:t>
    </dgm:pt>
    <dgm:pt modelId="{D38C308A-99C9-4030-8EE2-1BDB00617B8B}" type="sibTrans" cxnId="{CACFBBC1-6EB8-45AD-B036-54D67075DC8E}">
      <dgm:prSet custT="1"/>
      <dgm:spPr/>
      <dgm:t>
        <a:bodyPr/>
        <a:lstStyle/>
        <a:p>
          <a:pPr>
            <a:lnSpc>
              <a:spcPct val="100000"/>
            </a:lnSpc>
            <a:spcBef>
              <a:spcPts val="0"/>
            </a:spcBef>
            <a:spcAft>
              <a:spcPts val="0"/>
            </a:spcAft>
          </a:pPr>
          <a:endParaRPr lang="cs-CZ" sz="1000">
            <a:latin typeface="Times New Roman" panose="02020603050405020304" pitchFamily="18" charset="0"/>
            <a:cs typeface="Times New Roman" panose="02020603050405020304" pitchFamily="18" charset="0"/>
          </a:endParaRPr>
        </a:p>
      </dgm:t>
    </dgm:pt>
    <dgm:pt modelId="{9B35D279-001E-4C51-8619-266CAB3652B1}" type="parTrans" cxnId="{CACFBBC1-6EB8-45AD-B036-54D67075DC8E}">
      <dgm:prSet/>
      <dgm:spPr/>
      <dgm:t>
        <a:bodyPr/>
        <a:lstStyle/>
        <a:p>
          <a:endParaRPr lang="cs-CZ"/>
        </a:p>
      </dgm:t>
    </dgm:pt>
    <dgm:pt modelId="{74AE5C5B-62BF-4EAF-BBBC-F5CC4F9408EA}">
      <dgm:prSet custT="1"/>
      <dgm:spPr/>
      <dgm:t>
        <a:bodyPr/>
        <a:lstStyle/>
        <a:p>
          <a:pPr>
            <a:lnSpc>
              <a:spcPct val="100000"/>
            </a:lnSpc>
            <a:spcBef>
              <a:spcPts val="0"/>
            </a:spcBef>
            <a:spcAft>
              <a:spcPts val="0"/>
            </a:spcAft>
          </a:pPr>
          <a:r>
            <a:rPr lang="cs-CZ" sz="1800" dirty="0">
              <a:latin typeface="Times New Roman" panose="02020603050405020304" pitchFamily="18" charset="0"/>
              <a:cs typeface="Times New Roman" panose="02020603050405020304" pitchFamily="18" charset="0"/>
            </a:rPr>
            <a:t>ŠPZ zasílá Doporučení ke vzdělávání do školy.</a:t>
          </a:r>
        </a:p>
      </dgm:t>
    </dgm:pt>
    <dgm:pt modelId="{D5195940-3712-4AE2-B0E5-38D7999B14F5}" type="parTrans" cxnId="{026E4080-7290-4C54-AD3C-11897FDAB282}">
      <dgm:prSet/>
      <dgm:spPr/>
      <dgm:t>
        <a:bodyPr/>
        <a:lstStyle/>
        <a:p>
          <a:endParaRPr lang="cs-CZ"/>
        </a:p>
      </dgm:t>
    </dgm:pt>
    <dgm:pt modelId="{30093FFE-D7F4-4695-BEED-0A38B8468FDE}" type="sibTrans" cxnId="{026E4080-7290-4C54-AD3C-11897FDAB282}">
      <dgm:prSet/>
      <dgm:spPr/>
      <dgm:t>
        <a:bodyPr/>
        <a:lstStyle/>
        <a:p>
          <a:endParaRPr lang="cs-CZ"/>
        </a:p>
      </dgm:t>
    </dgm:pt>
    <dgm:pt modelId="{081F66BC-5E8C-47FC-8AC7-7D44438B7C5F}">
      <dgm:prSet custT="1"/>
      <dgm:spPr/>
      <dgm:t>
        <a:bodyPr/>
        <a:lstStyle/>
        <a:p>
          <a:pPr>
            <a:lnSpc>
              <a:spcPct val="100000"/>
            </a:lnSpc>
            <a:spcBef>
              <a:spcPts val="0"/>
            </a:spcBef>
            <a:spcAft>
              <a:spcPts val="0"/>
            </a:spcAft>
          </a:pPr>
          <a:r>
            <a:rPr lang="cs-CZ" sz="1800">
              <a:latin typeface="Times New Roman" panose="02020603050405020304" pitchFamily="18" charset="0"/>
              <a:cs typeface="Times New Roman" panose="02020603050405020304" pitchFamily="18" charset="0"/>
            </a:rPr>
            <a:t>Ve škole je s informovaným souhlasem zák. zástupce projednán návrh Doporučení a schválen.</a:t>
          </a:r>
        </a:p>
      </dgm:t>
    </dgm:pt>
    <dgm:pt modelId="{DD624BE9-FA93-4895-9000-B8E0889ACA79}" type="parTrans" cxnId="{E2191417-6D55-44AE-90CA-8CADEE91555E}">
      <dgm:prSet/>
      <dgm:spPr/>
      <dgm:t>
        <a:bodyPr/>
        <a:lstStyle/>
        <a:p>
          <a:endParaRPr lang="cs-CZ"/>
        </a:p>
      </dgm:t>
    </dgm:pt>
    <dgm:pt modelId="{7F883FA7-0FA4-4349-8A56-97879E94F12F}" type="sibTrans" cxnId="{E2191417-6D55-44AE-90CA-8CADEE91555E}">
      <dgm:prSet/>
      <dgm:spPr/>
      <dgm:t>
        <a:bodyPr/>
        <a:lstStyle/>
        <a:p>
          <a:endParaRPr lang="cs-CZ"/>
        </a:p>
      </dgm:t>
    </dgm:pt>
    <dgm:pt modelId="{4BA82C7D-7271-4BB3-9A8E-E4C0C1F90D37}">
      <dgm:prSet custT="1"/>
      <dgm:spPr/>
      <dgm:t>
        <a:bodyPr/>
        <a:lstStyle/>
        <a:p>
          <a:pPr>
            <a:lnSpc>
              <a:spcPct val="100000"/>
            </a:lnSpc>
            <a:spcBef>
              <a:spcPts val="0"/>
            </a:spcBef>
            <a:spcAft>
              <a:spcPts val="0"/>
            </a:spcAft>
          </a:pPr>
          <a:r>
            <a:rPr lang="cs-CZ" sz="1800" dirty="0">
              <a:latin typeface="Times New Roman" panose="02020603050405020304" pitchFamily="18" charset="0"/>
              <a:cs typeface="Times New Roman" panose="02020603050405020304" pitchFamily="18" charset="0"/>
            </a:rPr>
            <a:t>Všechny strany souhlasí s Doporučením ke vzdělávání a bezodkladně jsou poskytována PO.</a:t>
          </a:r>
        </a:p>
      </dgm:t>
    </dgm:pt>
    <dgm:pt modelId="{1C51E3C4-6D35-4F19-9AA1-522E721294BB}" type="parTrans" cxnId="{CBC3159D-E1C2-43BD-8D9E-8A37A35300EC}">
      <dgm:prSet/>
      <dgm:spPr/>
      <dgm:t>
        <a:bodyPr/>
        <a:lstStyle/>
        <a:p>
          <a:endParaRPr lang="cs-CZ"/>
        </a:p>
      </dgm:t>
    </dgm:pt>
    <dgm:pt modelId="{C55EA365-E414-49A2-95A8-9261D237EDB5}" type="sibTrans" cxnId="{CBC3159D-E1C2-43BD-8D9E-8A37A35300EC}">
      <dgm:prSet/>
      <dgm:spPr/>
      <dgm:t>
        <a:bodyPr/>
        <a:lstStyle/>
        <a:p>
          <a:endParaRPr lang="cs-CZ"/>
        </a:p>
      </dgm:t>
    </dgm:pt>
    <dgm:pt modelId="{32E1DCAA-012E-4FAD-BC7F-3F3514244186}">
      <dgm:prSet phldrT="[Text]" custT="1"/>
      <dgm:spPr/>
      <dgm:t>
        <a:bodyPr/>
        <a:lstStyle/>
        <a:p>
          <a:pPr>
            <a:lnSpc>
              <a:spcPct val="100000"/>
            </a:lnSpc>
            <a:spcBef>
              <a:spcPts val="0"/>
            </a:spcBef>
            <a:spcAft>
              <a:spcPts val="0"/>
            </a:spcAft>
          </a:pPr>
          <a:r>
            <a:rPr lang="cs-CZ" sz="1800">
              <a:latin typeface="Times New Roman" panose="02020603050405020304" pitchFamily="18" charset="0"/>
              <a:cs typeface="Times New Roman" panose="02020603050405020304" pitchFamily="18" charset="0"/>
            </a:rPr>
            <a:t>Zák. zástupce/ zletilý žák podá žádost o vyšetření.</a:t>
          </a:r>
        </a:p>
      </dgm:t>
    </dgm:pt>
    <dgm:pt modelId="{3FDC1BFC-1034-4FFE-8447-AD70D22CCE98}" type="parTrans" cxnId="{3B256837-CD28-4288-A402-C8213DE2C096}">
      <dgm:prSet/>
      <dgm:spPr/>
      <dgm:t>
        <a:bodyPr/>
        <a:lstStyle/>
        <a:p>
          <a:endParaRPr lang="cs-CZ"/>
        </a:p>
      </dgm:t>
    </dgm:pt>
    <dgm:pt modelId="{9909AE1C-D17E-4388-82FD-1C65F6870EC7}" type="sibTrans" cxnId="{3B256837-CD28-4288-A402-C8213DE2C096}">
      <dgm:prSet custT="1"/>
      <dgm:spPr/>
      <dgm:t>
        <a:bodyPr/>
        <a:lstStyle/>
        <a:p>
          <a:pPr>
            <a:lnSpc>
              <a:spcPct val="100000"/>
            </a:lnSpc>
            <a:spcBef>
              <a:spcPts val="0"/>
            </a:spcBef>
            <a:spcAft>
              <a:spcPts val="0"/>
            </a:spcAft>
          </a:pPr>
          <a:endParaRPr lang="cs-CZ" sz="1000">
            <a:latin typeface="Times New Roman" panose="02020603050405020304" pitchFamily="18" charset="0"/>
            <a:cs typeface="Times New Roman" panose="02020603050405020304" pitchFamily="18" charset="0"/>
          </a:endParaRPr>
        </a:p>
      </dgm:t>
    </dgm:pt>
    <dgm:pt modelId="{1E8AAAF9-EF86-468F-ABBC-C43C7E779C83}" type="pres">
      <dgm:prSet presAssocID="{F26AD19D-66A7-44E5-BB7B-5F321540F0D0}" presName="Name0" presStyleCnt="0">
        <dgm:presLayoutVars>
          <dgm:dir/>
          <dgm:animLvl val="lvl"/>
          <dgm:resizeHandles val="exact"/>
        </dgm:presLayoutVars>
      </dgm:prSet>
      <dgm:spPr/>
    </dgm:pt>
    <dgm:pt modelId="{10F5077E-6EC2-4F82-9C3E-2C13C37909F4}" type="pres">
      <dgm:prSet presAssocID="{4BA82C7D-7271-4BB3-9A8E-E4C0C1F90D37}" presName="boxAndChildren" presStyleCnt="0"/>
      <dgm:spPr/>
    </dgm:pt>
    <dgm:pt modelId="{1ADB9F18-00BC-4DA2-AB6F-62197877A82D}" type="pres">
      <dgm:prSet presAssocID="{4BA82C7D-7271-4BB3-9A8E-E4C0C1F90D37}" presName="parentTextBox" presStyleLbl="node1" presStyleIdx="0" presStyleCnt="7"/>
      <dgm:spPr/>
      <dgm:t>
        <a:bodyPr/>
        <a:lstStyle/>
        <a:p>
          <a:endParaRPr lang="cs-CZ"/>
        </a:p>
      </dgm:t>
    </dgm:pt>
    <dgm:pt modelId="{105A773D-5BB2-4017-ACE5-6701C13C1ADE}" type="pres">
      <dgm:prSet presAssocID="{7F883FA7-0FA4-4349-8A56-97879E94F12F}" presName="sp" presStyleCnt="0"/>
      <dgm:spPr/>
    </dgm:pt>
    <dgm:pt modelId="{9A7F8DB1-D6A9-4DB6-995C-B1AC7B9E5C2D}" type="pres">
      <dgm:prSet presAssocID="{081F66BC-5E8C-47FC-8AC7-7D44438B7C5F}" presName="arrowAndChildren" presStyleCnt="0"/>
      <dgm:spPr/>
    </dgm:pt>
    <dgm:pt modelId="{16FD586A-06D7-4192-973E-F496317FDB98}" type="pres">
      <dgm:prSet presAssocID="{081F66BC-5E8C-47FC-8AC7-7D44438B7C5F}" presName="parentTextArrow" presStyleLbl="node1" presStyleIdx="1" presStyleCnt="7"/>
      <dgm:spPr/>
      <dgm:t>
        <a:bodyPr/>
        <a:lstStyle/>
        <a:p>
          <a:endParaRPr lang="cs-CZ"/>
        </a:p>
      </dgm:t>
    </dgm:pt>
    <dgm:pt modelId="{093DC5A2-68E4-42A8-A078-7DDD3E9B1993}" type="pres">
      <dgm:prSet presAssocID="{30093FFE-D7F4-4695-BEED-0A38B8468FDE}" presName="sp" presStyleCnt="0"/>
      <dgm:spPr/>
    </dgm:pt>
    <dgm:pt modelId="{B417C654-20B2-4F14-BB53-C51C135096D8}" type="pres">
      <dgm:prSet presAssocID="{74AE5C5B-62BF-4EAF-BBBC-F5CC4F9408EA}" presName="arrowAndChildren" presStyleCnt="0"/>
      <dgm:spPr/>
    </dgm:pt>
    <dgm:pt modelId="{86C2EC4A-2621-4270-9F57-C9CC0B22152F}" type="pres">
      <dgm:prSet presAssocID="{74AE5C5B-62BF-4EAF-BBBC-F5CC4F9408EA}" presName="parentTextArrow" presStyleLbl="node1" presStyleIdx="2" presStyleCnt="7"/>
      <dgm:spPr/>
      <dgm:t>
        <a:bodyPr/>
        <a:lstStyle/>
        <a:p>
          <a:endParaRPr lang="cs-CZ"/>
        </a:p>
      </dgm:t>
    </dgm:pt>
    <dgm:pt modelId="{755F34B8-1A30-4E9A-A466-04B0057C91E9}" type="pres">
      <dgm:prSet presAssocID="{80C9F64F-DA63-4B42-92EB-CFDEC082A39A}" presName="sp" presStyleCnt="0"/>
      <dgm:spPr/>
    </dgm:pt>
    <dgm:pt modelId="{BDCFA584-B571-4EEB-BDD6-4996D23EBF3A}" type="pres">
      <dgm:prSet presAssocID="{BEB03EEE-E02A-4B3F-A079-66C6EF3E97AC}" presName="arrowAndChildren" presStyleCnt="0"/>
      <dgm:spPr/>
    </dgm:pt>
    <dgm:pt modelId="{A02130E6-B99B-4D90-9DB3-1334D0AF17DE}" type="pres">
      <dgm:prSet presAssocID="{BEB03EEE-E02A-4B3F-A079-66C6EF3E97AC}" presName="parentTextArrow" presStyleLbl="node1" presStyleIdx="3" presStyleCnt="7"/>
      <dgm:spPr/>
      <dgm:t>
        <a:bodyPr/>
        <a:lstStyle/>
        <a:p>
          <a:endParaRPr lang="cs-CZ"/>
        </a:p>
      </dgm:t>
    </dgm:pt>
    <dgm:pt modelId="{A37C46E3-D80F-41F2-90EA-FD7B5FC2320C}" type="pres">
      <dgm:prSet presAssocID="{D38C308A-99C9-4030-8EE2-1BDB00617B8B}" presName="sp" presStyleCnt="0"/>
      <dgm:spPr/>
    </dgm:pt>
    <dgm:pt modelId="{ED2DEE0D-4613-4B76-A490-22AB6FC475FE}" type="pres">
      <dgm:prSet presAssocID="{B09FE09A-6344-4351-AC2F-DDE9CC57B590}" presName="arrowAndChildren" presStyleCnt="0"/>
      <dgm:spPr/>
    </dgm:pt>
    <dgm:pt modelId="{9B6663CC-5AE3-4E47-B47B-31C7AAE740B9}" type="pres">
      <dgm:prSet presAssocID="{B09FE09A-6344-4351-AC2F-DDE9CC57B590}" presName="parentTextArrow" presStyleLbl="node1" presStyleIdx="4" presStyleCnt="7"/>
      <dgm:spPr/>
      <dgm:t>
        <a:bodyPr/>
        <a:lstStyle/>
        <a:p>
          <a:endParaRPr lang="cs-CZ"/>
        </a:p>
      </dgm:t>
    </dgm:pt>
    <dgm:pt modelId="{F47C8877-FB64-4F4B-8CE2-90E02D899836}" type="pres">
      <dgm:prSet presAssocID="{05B30525-13E7-46A9-A012-FE16EB5E17DC}" presName="sp" presStyleCnt="0"/>
      <dgm:spPr/>
    </dgm:pt>
    <dgm:pt modelId="{79E6AC49-F617-4706-BB3E-E4E2D6FF6E07}" type="pres">
      <dgm:prSet presAssocID="{140DD4B5-39E6-4FCA-AA07-7831FE4B73EB}" presName="arrowAndChildren" presStyleCnt="0"/>
      <dgm:spPr/>
    </dgm:pt>
    <dgm:pt modelId="{CFC299E5-FDF4-4D59-A4BB-2D1705C11C89}" type="pres">
      <dgm:prSet presAssocID="{140DD4B5-39E6-4FCA-AA07-7831FE4B73EB}" presName="parentTextArrow" presStyleLbl="node1" presStyleIdx="5" presStyleCnt="7"/>
      <dgm:spPr/>
      <dgm:t>
        <a:bodyPr/>
        <a:lstStyle/>
        <a:p>
          <a:endParaRPr lang="cs-CZ"/>
        </a:p>
      </dgm:t>
    </dgm:pt>
    <dgm:pt modelId="{3198149F-3AF2-4303-AF6C-1158EF06CD4E}" type="pres">
      <dgm:prSet presAssocID="{9909AE1C-D17E-4388-82FD-1C65F6870EC7}" presName="sp" presStyleCnt="0"/>
      <dgm:spPr/>
    </dgm:pt>
    <dgm:pt modelId="{FCCF5FA5-0E59-4AA3-AC3B-8F9889D800F4}" type="pres">
      <dgm:prSet presAssocID="{32E1DCAA-012E-4FAD-BC7F-3F3514244186}" presName="arrowAndChildren" presStyleCnt="0"/>
      <dgm:spPr/>
    </dgm:pt>
    <dgm:pt modelId="{6C2F811C-E457-4143-894F-DAF330EA97D3}" type="pres">
      <dgm:prSet presAssocID="{32E1DCAA-012E-4FAD-BC7F-3F3514244186}" presName="parentTextArrow" presStyleLbl="node1" presStyleIdx="6" presStyleCnt="7" custLinFactNeighborY="-54686"/>
      <dgm:spPr/>
      <dgm:t>
        <a:bodyPr/>
        <a:lstStyle/>
        <a:p>
          <a:endParaRPr lang="cs-CZ"/>
        </a:p>
      </dgm:t>
    </dgm:pt>
  </dgm:ptLst>
  <dgm:cxnLst>
    <dgm:cxn modelId="{CBC3159D-E1C2-43BD-8D9E-8A37A35300EC}" srcId="{F26AD19D-66A7-44E5-BB7B-5F321540F0D0}" destId="{4BA82C7D-7271-4BB3-9A8E-E4C0C1F90D37}" srcOrd="6" destOrd="0" parTransId="{1C51E3C4-6D35-4F19-9AA1-522E721294BB}" sibTransId="{C55EA365-E414-49A2-95A8-9261D237EDB5}"/>
    <dgm:cxn modelId="{9F6FD9BE-C441-4716-B06A-C2ACB2635A02}" type="presOf" srcId="{BEB03EEE-E02A-4B3F-A079-66C6EF3E97AC}" destId="{A02130E6-B99B-4D90-9DB3-1334D0AF17DE}" srcOrd="0" destOrd="0" presId="urn:microsoft.com/office/officeart/2005/8/layout/process4"/>
    <dgm:cxn modelId="{142BDAD6-57AA-41D2-A857-32A261FD0380}" srcId="{F26AD19D-66A7-44E5-BB7B-5F321540F0D0}" destId="{140DD4B5-39E6-4FCA-AA07-7831FE4B73EB}" srcOrd="1" destOrd="0" parTransId="{E4D0491E-F01C-4F03-A530-EC2453C48DF1}" sibTransId="{05B30525-13E7-46A9-A012-FE16EB5E17DC}"/>
    <dgm:cxn modelId="{34C1C1A9-9CD2-4902-A9FF-379D16FF93AB}" type="presOf" srcId="{140DD4B5-39E6-4FCA-AA07-7831FE4B73EB}" destId="{CFC299E5-FDF4-4D59-A4BB-2D1705C11C89}" srcOrd="0" destOrd="0" presId="urn:microsoft.com/office/officeart/2005/8/layout/process4"/>
    <dgm:cxn modelId="{A367B0DF-4FEF-431B-BB8F-8D9E409AC158}" type="presOf" srcId="{4BA82C7D-7271-4BB3-9A8E-E4C0C1F90D37}" destId="{1ADB9F18-00BC-4DA2-AB6F-62197877A82D}" srcOrd="0" destOrd="0" presId="urn:microsoft.com/office/officeart/2005/8/layout/process4"/>
    <dgm:cxn modelId="{4F2013A8-FAD3-4229-B29B-3FFCD7CD2B3E}" type="presOf" srcId="{F26AD19D-66A7-44E5-BB7B-5F321540F0D0}" destId="{1E8AAAF9-EF86-468F-ABBC-C43C7E779C83}" srcOrd="0" destOrd="0" presId="urn:microsoft.com/office/officeart/2005/8/layout/process4"/>
    <dgm:cxn modelId="{E9F26FE5-6327-4AE6-8A32-A3582C4EB67E}" type="presOf" srcId="{32E1DCAA-012E-4FAD-BC7F-3F3514244186}" destId="{6C2F811C-E457-4143-894F-DAF330EA97D3}" srcOrd="0" destOrd="0" presId="urn:microsoft.com/office/officeart/2005/8/layout/process4"/>
    <dgm:cxn modelId="{CACFBBC1-6EB8-45AD-B036-54D67075DC8E}" srcId="{F26AD19D-66A7-44E5-BB7B-5F321540F0D0}" destId="{B09FE09A-6344-4351-AC2F-DDE9CC57B590}" srcOrd="2" destOrd="0" parTransId="{9B35D279-001E-4C51-8619-266CAB3652B1}" sibTransId="{D38C308A-99C9-4030-8EE2-1BDB00617B8B}"/>
    <dgm:cxn modelId="{4807A1CC-D645-492C-8651-F2C8EF13BA96}" type="presOf" srcId="{B09FE09A-6344-4351-AC2F-DDE9CC57B590}" destId="{9B6663CC-5AE3-4E47-B47B-31C7AAE740B9}" srcOrd="0" destOrd="0" presId="urn:microsoft.com/office/officeart/2005/8/layout/process4"/>
    <dgm:cxn modelId="{2B4700B4-A11E-4B37-A0FD-E33B05005CF0}" type="presOf" srcId="{74AE5C5B-62BF-4EAF-BBBC-F5CC4F9408EA}" destId="{86C2EC4A-2621-4270-9F57-C9CC0B22152F}" srcOrd="0" destOrd="0" presId="urn:microsoft.com/office/officeart/2005/8/layout/process4"/>
    <dgm:cxn modelId="{30253C85-0AFF-47AB-AD5D-8D4A90ADB885}" type="presOf" srcId="{081F66BC-5E8C-47FC-8AC7-7D44438B7C5F}" destId="{16FD586A-06D7-4192-973E-F496317FDB98}" srcOrd="0" destOrd="0" presId="urn:microsoft.com/office/officeart/2005/8/layout/process4"/>
    <dgm:cxn modelId="{026E4080-7290-4C54-AD3C-11897FDAB282}" srcId="{F26AD19D-66A7-44E5-BB7B-5F321540F0D0}" destId="{74AE5C5B-62BF-4EAF-BBBC-F5CC4F9408EA}" srcOrd="4" destOrd="0" parTransId="{D5195940-3712-4AE2-B0E5-38D7999B14F5}" sibTransId="{30093FFE-D7F4-4695-BEED-0A38B8468FDE}"/>
    <dgm:cxn modelId="{E2191417-6D55-44AE-90CA-8CADEE91555E}" srcId="{F26AD19D-66A7-44E5-BB7B-5F321540F0D0}" destId="{081F66BC-5E8C-47FC-8AC7-7D44438B7C5F}" srcOrd="5" destOrd="0" parTransId="{DD624BE9-FA93-4895-9000-B8E0889ACA79}" sibTransId="{7F883FA7-0FA4-4349-8A56-97879E94F12F}"/>
    <dgm:cxn modelId="{3B256837-CD28-4288-A402-C8213DE2C096}" srcId="{F26AD19D-66A7-44E5-BB7B-5F321540F0D0}" destId="{32E1DCAA-012E-4FAD-BC7F-3F3514244186}" srcOrd="0" destOrd="0" parTransId="{3FDC1BFC-1034-4FFE-8447-AD70D22CCE98}" sibTransId="{9909AE1C-D17E-4388-82FD-1C65F6870EC7}"/>
    <dgm:cxn modelId="{A8A53E4C-6189-48F9-A667-6AEFDE981235}" srcId="{F26AD19D-66A7-44E5-BB7B-5F321540F0D0}" destId="{BEB03EEE-E02A-4B3F-A079-66C6EF3E97AC}" srcOrd="3" destOrd="0" parTransId="{E2C0C9D8-FD16-4543-AEB0-A5C6505B321E}" sibTransId="{80C9F64F-DA63-4B42-92EB-CFDEC082A39A}"/>
    <dgm:cxn modelId="{816314E0-94FB-4289-A691-6BA9D321F54B}" type="presParOf" srcId="{1E8AAAF9-EF86-468F-ABBC-C43C7E779C83}" destId="{10F5077E-6EC2-4F82-9C3E-2C13C37909F4}" srcOrd="0" destOrd="0" presId="urn:microsoft.com/office/officeart/2005/8/layout/process4"/>
    <dgm:cxn modelId="{930291E8-6BA8-48F3-A162-9087D35E21D8}" type="presParOf" srcId="{10F5077E-6EC2-4F82-9C3E-2C13C37909F4}" destId="{1ADB9F18-00BC-4DA2-AB6F-62197877A82D}" srcOrd="0" destOrd="0" presId="urn:microsoft.com/office/officeart/2005/8/layout/process4"/>
    <dgm:cxn modelId="{7271CB25-B03D-4D66-B255-E712292F8A86}" type="presParOf" srcId="{1E8AAAF9-EF86-468F-ABBC-C43C7E779C83}" destId="{105A773D-5BB2-4017-ACE5-6701C13C1ADE}" srcOrd="1" destOrd="0" presId="urn:microsoft.com/office/officeart/2005/8/layout/process4"/>
    <dgm:cxn modelId="{DE4928AB-32E5-4203-978E-4C4F144E64E3}" type="presParOf" srcId="{1E8AAAF9-EF86-468F-ABBC-C43C7E779C83}" destId="{9A7F8DB1-D6A9-4DB6-995C-B1AC7B9E5C2D}" srcOrd="2" destOrd="0" presId="urn:microsoft.com/office/officeart/2005/8/layout/process4"/>
    <dgm:cxn modelId="{5825C031-C98E-4C36-89D5-03B646E0647F}" type="presParOf" srcId="{9A7F8DB1-D6A9-4DB6-995C-B1AC7B9E5C2D}" destId="{16FD586A-06D7-4192-973E-F496317FDB98}" srcOrd="0" destOrd="0" presId="urn:microsoft.com/office/officeart/2005/8/layout/process4"/>
    <dgm:cxn modelId="{78192D92-D547-4797-AD24-075A2A7A5A41}" type="presParOf" srcId="{1E8AAAF9-EF86-468F-ABBC-C43C7E779C83}" destId="{093DC5A2-68E4-42A8-A078-7DDD3E9B1993}" srcOrd="3" destOrd="0" presId="urn:microsoft.com/office/officeart/2005/8/layout/process4"/>
    <dgm:cxn modelId="{727A6504-C153-4663-9BF5-BF4C82FDE88D}" type="presParOf" srcId="{1E8AAAF9-EF86-468F-ABBC-C43C7E779C83}" destId="{B417C654-20B2-4F14-BB53-C51C135096D8}" srcOrd="4" destOrd="0" presId="urn:microsoft.com/office/officeart/2005/8/layout/process4"/>
    <dgm:cxn modelId="{7F58E512-7FDB-40DF-8DA6-4C31400B71E3}" type="presParOf" srcId="{B417C654-20B2-4F14-BB53-C51C135096D8}" destId="{86C2EC4A-2621-4270-9F57-C9CC0B22152F}" srcOrd="0" destOrd="0" presId="urn:microsoft.com/office/officeart/2005/8/layout/process4"/>
    <dgm:cxn modelId="{37FD2E14-B6D2-4EDC-BDC5-4E57977F7D3F}" type="presParOf" srcId="{1E8AAAF9-EF86-468F-ABBC-C43C7E779C83}" destId="{755F34B8-1A30-4E9A-A466-04B0057C91E9}" srcOrd="5" destOrd="0" presId="urn:microsoft.com/office/officeart/2005/8/layout/process4"/>
    <dgm:cxn modelId="{66A7F463-CDE6-421D-8EDB-FD7528592AE6}" type="presParOf" srcId="{1E8AAAF9-EF86-468F-ABBC-C43C7E779C83}" destId="{BDCFA584-B571-4EEB-BDD6-4996D23EBF3A}" srcOrd="6" destOrd="0" presId="urn:microsoft.com/office/officeart/2005/8/layout/process4"/>
    <dgm:cxn modelId="{5DEA1042-45BA-44A6-A6DA-D6E35EFDDA25}" type="presParOf" srcId="{BDCFA584-B571-4EEB-BDD6-4996D23EBF3A}" destId="{A02130E6-B99B-4D90-9DB3-1334D0AF17DE}" srcOrd="0" destOrd="0" presId="urn:microsoft.com/office/officeart/2005/8/layout/process4"/>
    <dgm:cxn modelId="{1E613264-EC72-4D09-AE45-5244BD80D52E}" type="presParOf" srcId="{1E8AAAF9-EF86-468F-ABBC-C43C7E779C83}" destId="{A37C46E3-D80F-41F2-90EA-FD7B5FC2320C}" srcOrd="7" destOrd="0" presId="urn:microsoft.com/office/officeart/2005/8/layout/process4"/>
    <dgm:cxn modelId="{B6ABCF33-A207-4B99-B5A4-F50E35375D9F}" type="presParOf" srcId="{1E8AAAF9-EF86-468F-ABBC-C43C7E779C83}" destId="{ED2DEE0D-4613-4B76-A490-22AB6FC475FE}" srcOrd="8" destOrd="0" presId="urn:microsoft.com/office/officeart/2005/8/layout/process4"/>
    <dgm:cxn modelId="{B40B6413-5AC4-4416-980B-632C3B4E73BF}" type="presParOf" srcId="{ED2DEE0D-4613-4B76-A490-22AB6FC475FE}" destId="{9B6663CC-5AE3-4E47-B47B-31C7AAE740B9}" srcOrd="0" destOrd="0" presId="urn:microsoft.com/office/officeart/2005/8/layout/process4"/>
    <dgm:cxn modelId="{576D0BA2-26E6-45D9-8AEA-8B93225000E2}" type="presParOf" srcId="{1E8AAAF9-EF86-468F-ABBC-C43C7E779C83}" destId="{F47C8877-FB64-4F4B-8CE2-90E02D899836}" srcOrd="9" destOrd="0" presId="urn:microsoft.com/office/officeart/2005/8/layout/process4"/>
    <dgm:cxn modelId="{716BF35E-DB86-4E1A-A23F-974F089BAD6C}" type="presParOf" srcId="{1E8AAAF9-EF86-468F-ABBC-C43C7E779C83}" destId="{79E6AC49-F617-4706-BB3E-E4E2D6FF6E07}" srcOrd="10" destOrd="0" presId="urn:microsoft.com/office/officeart/2005/8/layout/process4"/>
    <dgm:cxn modelId="{36E83FDB-D66A-4E26-9210-ADE576DE5D49}" type="presParOf" srcId="{79E6AC49-F617-4706-BB3E-E4E2D6FF6E07}" destId="{CFC299E5-FDF4-4D59-A4BB-2D1705C11C89}" srcOrd="0" destOrd="0" presId="urn:microsoft.com/office/officeart/2005/8/layout/process4"/>
    <dgm:cxn modelId="{7395CF92-642E-43C8-8F20-A0BB736EC49D}" type="presParOf" srcId="{1E8AAAF9-EF86-468F-ABBC-C43C7E779C83}" destId="{3198149F-3AF2-4303-AF6C-1158EF06CD4E}" srcOrd="11" destOrd="0" presId="urn:microsoft.com/office/officeart/2005/8/layout/process4"/>
    <dgm:cxn modelId="{1CE245C6-ACC8-49DD-A625-29502085A295}" type="presParOf" srcId="{1E8AAAF9-EF86-468F-ABBC-C43C7E779C83}" destId="{FCCF5FA5-0E59-4AA3-AC3B-8F9889D800F4}" srcOrd="12" destOrd="0" presId="urn:microsoft.com/office/officeart/2005/8/layout/process4"/>
    <dgm:cxn modelId="{77E5DB1C-0B46-455A-8C14-522FB55284F7}" type="presParOf" srcId="{FCCF5FA5-0E59-4AA3-AC3B-8F9889D800F4}" destId="{6C2F811C-E457-4143-894F-DAF330EA97D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73747E-0E90-4516-9201-005621DEF4C8}" type="doc">
      <dgm:prSet loTypeId="urn:microsoft.com/office/officeart/2008/layout/VerticalCircleList" loCatId="list" qsTypeId="urn:microsoft.com/office/officeart/2005/8/quickstyle/simple1" qsCatId="simple" csTypeId="urn:microsoft.com/office/officeart/2005/8/colors/colorful4" csCatId="colorful"/>
      <dgm:spPr/>
      <dgm:t>
        <a:bodyPr/>
        <a:lstStyle/>
        <a:p>
          <a:endParaRPr lang="cs-CZ"/>
        </a:p>
      </dgm:t>
    </dgm:pt>
    <dgm:pt modelId="{55838960-8BF9-4429-B432-E0E523F0D09A}">
      <dgm:prSet/>
      <dgm:spPr/>
      <dgm:t>
        <a:bodyPr/>
        <a:lstStyle/>
        <a:p>
          <a:pPr rtl="0"/>
          <a:r>
            <a:rPr lang="cs-CZ"/>
            <a:t>Název logopedie je utvořen z řeckého slova </a:t>
          </a:r>
          <a:r>
            <a:rPr lang="cs-CZ" b="1"/>
            <a:t>logos</a:t>
          </a:r>
          <a:r>
            <a:rPr lang="cs-CZ"/>
            <a:t>- </a:t>
          </a:r>
          <a:r>
            <a:rPr lang="cs-CZ" i="1"/>
            <a:t>slovo</a:t>
          </a:r>
          <a:r>
            <a:rPr lang="cs-CZ"/>
            <a:t> a </a:t>
          </a:r>
          <a:r>
            <a:rPr lang="cs-CZ" b="1"/>
            <a:t>paidea-</a:t>
          </a:r>
          <a:r>
            <a:rPr lang="cs-CZ"/>
            <a:t> </a:t>
          </a:r>
          <a:r>
            <a:rPr lang="cs-CZ" i="1"/>
            <a:t>výchova</a:t>
          </a:r>
          <a:endParaRPr lang="cs-CZ"/>
        </a:p>
      </dgm:t>
    </dgm:pt>
    <dgm:pt modelId="{2BC199DD-3603-44B5-A55D-D67A6E5431FD}" type="parTrans" cxnId="{6B71D83C-BA26-4A9B-B419-14EA62E3EF40}">
      <dgm:prSet/>
      <dgm:spPr/>
      <dgm:t>
        <a:bodyPr/>
        <a:lstStyle/>
        <a:p>
          <a:endParaRPr lang="cs-CZ"/>
        </a:p>
      </dgm:t>
    </dgm:pt>
    <dgm:pt modelId="{AEABD2CD-BBDF-47F5-BF97-67E47BB319CD}" type="sibTrans" cxnId="{6B71D83C-BA26-4A9B-B419-14EA62E3EF40}">
      <dgm:prSet/>
      <dgm:spPr/>
      <dgm:t>
        <a:bodyPr/>
        <a:lstStyle/>
        <a:p>
          <a:endParaRPr lang="cs-CZ"/>
        </a:p>
      </dgm:t>
    </dgm:pt>
    <dgm:pt modelId="{98432821-BCD2-4047-A20F-6123EADEA964}">
      <dgm:prSet/>
      <dgm:spPr/>
      <dgm:t>
        <a:bodyPr/>
        <a:lstStyle/>
        <a:p>
          <a:pPr rtl="0"/>
          <a:r>
            <a:rPr lang="cs-CZ"/>
            <a:t>mladý vědní obor, jehož teoretické základy byly formovány v </a:t>
          </a:r>
          <a:r>
            <a:rPr lang="cs-CZ" b="1"/>
            <a:t>1. čtvrtině 20.století</a:t>
          </a:r>
          <a:r>
            <a:rPr lang="cs-CZ"/>
            <a:t>, proto se neustále mění a rozvíjí (někdy dobou vzniku přirovnávána k neurologii)</a:t>
          </a:r>
        </a:p>
      </dgm:t>
    </dgm:pt>
    <dgm:pt modelId="{9801988E-938A-418E-B74C-B4CA4248A4AA}" type="parTrans" cxnId="{6E5148A6-81E5-45EC-9781-7DC653DF20B2}">
      <dgm:prSet/>
      <dgm:spPr/>
      <dgm:t>
        <a:bodyPr/>
        <a:lstStyle/>
        <a:p>
          <a:endParaRPr lang="cs-CZ"/>
        </a:p>
      </dgm:t>
    </dgm:pt>
    <dgm:pt modelId="{1A2A2BEF-63EF-4E4F-87B9-396D174BFB79}" type="sibTrans" cxnId="{6E5148A6-81E5-45EC-9781-7DC653DF20B2}">
      <dgm:prSet/>
      <dgm:spPr/>
      <dgm:t>
        <a:bodyPr/>
        <a:lstStyle/>
        <a:p>
          <a:endParaRPr lang="cs-CZ"/>
        </a:p>
      </dgm:t>
    </dgm:pt>
    <dgm:pt modelId="{8824E4D5-44CD-490E-A513-6E06CB8A15FB}">
      <dgm:prSet/>
      <dgm:spPr/>
      <dgm:t>
        <a:bodyPr/>
        <a:lstStyle/>
        <a:p>
          <a:pPr rtl="0"/>
          <a:r>
            <a:rPr lang="cs-CZ"/>
            <a:t>v současnosti je termín logopedie označením pro vědní disciplínu, studijní obor, profesi a povolání</a:t>
          </a:r>
        </a:p>
      </dgm:t>
    </dgm:pt>
    <dgm:pt modelId="{98A168F6-FB30-46A5-9C2F-67AAD41C69AF}" type="parTrans" cxnId="{F100CEAC-B4B1-4F97-8F96-2861C4EFB4FD}">
      <dgm:prSet/>
      <dgm:spPr/>
      <dgm:t>
        <a:bodyPr/>
        <a:lstStyle/>
        <a:p>
          <a:endParaRPr lang="cs-CZ"/>
        </a:p>
      </dgm:t>
    </dgm:pt>
    <dgm:pt modelId="{A27294B6-F456-4254-88E5-BB2488F40AEA}" type="sibTrans" cxnId="{F100CEAC-B4B1-4F97-8F96-2861C4EFB4FD}">
      <dgm:prSet/>
      <dgm:spPr/>
      <dgm:t>
        <a:bodyPr/>
        <a:lstStyle/>
        <a:p>
          <a:endParaRPr lang="cs-CZ"/>
        </a:p>
      </dgm:t>
    </dgm:pt>
    <dgm:pt modelId="{926F58FE-DE62-42CD-B870-3DB3A377B15D}" type="pres">
      <dgm:prSet presAssocID="{0A73747E-0E90-4516-9201-005621DEF4C8}" presName="Name0" presStyleCnt="0">
        <dgm:presLayoutVars>
          <dgm:dir/>
        </dgm:presLayoutVars>
      </dgm:prSet>
      <dgm:spPr/>
      <dgm:t>
        <a:bodyPr/>
        <a:lstStyle/>
        <a:p>
          <a:endParaRPr lang="cs-CZ"/>
        </a:p>
      </dgm:t>
    </dgm:pt>
    <dgm:pt modelId="{0EEAAA0C-4CA1-4D79-AB56-6C9478AE54C7}" type="pres">
      <dgm:prSet presAssocID="{55838960-8BF9-4429-B432-E0E523F0D09A}" presName="noChildren" presStyleCnt="0"/>
      <dgm:spPr/>
    </dgm:pt>
    <dgm:pt modelId="{E97EC12B-1A38-4910-B5A4-C13F99C6F9C6}" type="pres">
      <dgm:prSet presAssocID="{55838960-8BF9-4429-B432-E0E523F0D09A}" presName="gap" presStyleCnt="0"/>
      <dgm:spPr/>
    </dgm:pt>
    <dgm:pt modelId="{993FA018-5A32-4F66-B93C-89135BEBD2DD}" type="pres">
      <dgm:prSet presAssocID="{55838960-8BF9-4429-B432-E0E523F0D09A}" presName="medCircle2" presStyleLbl="vennNode1" presStyleIdx="0" presStyleCnt="3"/>
      <dgm:spPr/>
    </dgm:pt>
    <dgm:pt modelId="{D2D11871-990D-4125-A93E-0DD4A766A529}" type="pres">
      <dgm:prSet presAssocID="{55838960-8BF9-4429-B432-E0E523F0D09A}" presName="txLvlOnly1" presStyleLbl="revTx" presStyleIdx="0" presStyleCnt="3"/>
      <dgm:spPr/>
      <dgm:t>
        <a:bodyPr/>
        <a:lstStyle/>
        <a:p>
          <a:endParaRPr lang="cs-CZ"/>
        </a:p>
      </dgm:t>
    </dgm:pt>
    <dgm:pt modelId="{1A7938F2-B780-4C81-B1DA-A34FC23CAD6F}" type="pres">
      <dgm:prSet presAssocID="{98432821-BCD2-4047-A20F-6123EADEA964}" presName="noChildren" presStyleCnt="0"/>
      <dgm:spPr/>
    </dgm:pt>
    <dgm:pt modelId="{A92D6AED-6B3A-4B70-825B-F85C78DD8AC9}" type="pres">
      <dgm:prSet presAssocID="{98432821-BCD2-4047-A20F-6123EADEA964}" presName="gap" presStyleCnt="0"/>
      <dgm:spPr/>
    </dgm:pt>
    <dgm:pt modelId="{E28CC6EF-597E-4801-A481-DCB6DF10686A}" type="pres">
      <dgm:prSet presAssocID="{98432821-BCD2-4047-A20F-6123EADEA964}" presName="medCircle2" presStyleLbl="vennNode1" presStyleIdx="1" presStyleCnt="3"/>
      <dgm:spPr/>
    </dgm:pt>
    <dgm:pt modelId="{92D38A80-141D-4ADD-A808-A621877C71F6}" type="pres">
      <dgm:prSet presAssocID="{98432821-BCD2-4047-A20F-6123EADEA964}" presName="txLvlOnly1" presStyleLbl="revTx" presStyleIdx="1" presStyleCnt="3"/>
      <dgm:spPr/>
      <dgm:t>
        <a:bodyPr/>
        <a:lstStyle/>
        <a:p>
          <a:endParaRPr lang="cs-CZ"/>
        </a:p>
      </dgm:t>
    </dgm:pt>
    <dgm:pt modelId="{64786E82-B69C-4B67-937A-D91772776528}" type="pres">
      <dgm:prSet presAssocID="{8824E4D5-44CD-490E-A513-6E06CB8A15FB}" presName="noChildren" presStyleCnt="0"/>
      <dgm:spPr/>
    </dgm:pt>
    <dgm:pt modelId="{7BF9C90A-B0C3-489D-AE7C-5B7E7EEB44AD}" type="pres">
      <dgm:prSet presAssocID="{8824E4D5-44CD-490E-A513-6E06CB8A15FB}" presName="gap" presStyleCnt="0"/>
      <dgm:spPr/>
    </dgm:pt>
    <dgm:pt modelId="{673DF7B1-5EB4-4B63-9AEE-2AC87D2DC665}" type="pres">
      <dgm:prSet presAssocID="{8824E4D5-44CD-490E-A513-6E06CB8A15FB}" presName="medCircle2" presStyleLbl="vennNode1" presStyleIdx="2" presStyleCnt="3"/>
      <dgm:spPr/>
    </dgm:pt>
    <dgm:pt modelId="{24514944-1644-41A8-845C-39865ECE4A17}" type="pres">
      <dgm:prSet presAssocID="{8824E4D5-44CD-490E-A513-6E06CB8A15FB}" presName="txLvlOnly1" presStyleLbl="revTx" presStyleIdx="2" presStyleCnt="3"/>
      <dgm:spPr/>
      <dgm:t>
        <a:bodyPr/>
        <a:lstStyle/>
        <a:p>
          <a:endParaRPr lang="cs-CZ"/>
        </a:p>
      </dgm:t>
    </dgm:pt>
  </dgm:ptLst>
  <dgm:cxnLst>
    <dgm:cxn modelId="{C85DDA4B-5CD6-4F72-8575-28A85115EB2F}" type="presOf" srcId="{98432821-BCD2-4047-A20F-6123EADEA964}" destId="{92D38A80-141D-4ADD-A808-A621877C71F6}" srcOrd="0" destOrd="0" presId="urn:microsoft.com/office/officeart/2008/layout/VerticalCircleList"/>
    <dgm:cxn modelId="{2AD4272F-D06F-4AE6-AA46-0D5EA0A69330}" type="presOf" srcId="{0A73747E-0E90-4516-9201-005621DEF4C8}" destId="{926F58FE-DE62-42CD-B870-3DB3A377B15D}" srcOrd="0" destOrd="0" presId="urn:microsoft.com/office/officeart/2008/layout/VerticalCircleList"/>
    <dgm:cxn modelId="{6E5148A6-81E5-45EC-9781-7DC653DF20B2}" srcId="{0A73747E-0E90-4516-9201-005621DEF4C8}" destId="{98432821-BCD2-4047-A20F-6123EADEA964}" srcOrd="1" destOrd="0" parTransId="{9801988E-938A-418E-B74C-B4CA4248A4AA}" sibTransId="{1A2A2BEF-63EF-4E4F-87B9-396D174BFB79}"/>
    <dgm:cxn modelId="{F100CEAC-B4B1-4F97-8F96-2861C4EFB4FD}" srcId="{0A73747E-0E90-4516-9201-005621DEF4C8}" destId="{8824E4D5-44CD-490E-A513-6E06CB8A15FB}" srcOrd="2" destOrd="0" parTransId="{98A168F6-FB30-46A5-9C2F-67AAD41C69AF}" sibTransId="{A27294B6-F456-4254-88E5-BB2488F40AEA}"/>
    <dgm:cxn modelId="{F87DD5DD-C2F2-4B1C-A5B9-C9E7CBB099BF}" type="presOf" srcId="{8824E4D5-44CD-490E-A513-6E06CB8A15FB}" destId="{24514944-1644-41A8-845C-39865ECE4A17}" srcOrd="0" destOrd="0" presId="urn:microsoft.com/office/officeart/2008/layout/VerticalCircleList"/>
    <dgm:cxn modelId="{0608EA58-1EB4-40C2-ADBA-677C92598E9F}" type="presOf" srcId="{55838960-8BF9-4429-B432-E0E523F0D09A}" destId="{D2D11871-990D-4125-A93E-0DD4A766A529}" srcOrd="0" destOrd="0" presId="urn:microsoft.com/office/officeart/2008/layout/VerticalCircleList"/>
    <dgm:cxn modelId="{6B71D83C-BA26-4A9B-B419-14EA62E3EF40}" srcId="{0A73747E-0E90-4516-9201-005621DEF4C8}" destId="{55838960-8BF9-4429-B432-E0E523F0D09A}" srcOrd="0" destOrd="0" parTransId="{2BC199DD-3603-44B5-A55D-D67A6E5431FD}" sibTransId="{AEABD2CD-BBDF-47F5-BF97-67E47BB319CD}"/>
    <dgm:cxn modelId="{10EA755C-A185-43EA-A1E1-461033D91465}" type="presParOf" srcId="{926F58FE-DE62-42CD-B870-3DB3A377B15D}" destId="{0EEAAA0C-4CA1-4D79-AB56-6C9478AE54C7}" srcOrd="0" destOrd="0" presId="urn:microsoft.com/office/officeart/2008/layout/VerticalCircleList"/>
    <dgm:cxn modelId="{2E82A845-3F8A-4DF7-A368-4A14B2B42B80}" type="presParOf" srcId="{0EEAAA0C-4CA1-4D79-AB56-6C9478AE54C7}" destId="{E97EC12B-1A38-4910-B5A4-C13F99C6F9C6}" srcOrd="0" destOrd="0" presId="urn:microsoft.com/office/officeart/2008/layout/VerticalCircleList"/>
    <dgm:cxn modelId="{A64CD299-99D4-4312-B32B-D002794FA50D}" type="presParOf" srcId="{0EEAAA0C-4CA1-4D79-AB56-6C9478AE54C7}" destId="{993FA018-5A32-4F66-B93C-89135BEBD2DD}" srcOrd="1" destOrd="0" presId="urn:microsoft.com/office/officeart/2008/layout/VerticalCircleList"/>
    <dgm:cxn modelId="{659D53F7-CA02-4E67-B1D3-BF8B4E8A2695}" type="presParOf" srcId="{0EEAAA0C-4CA1-4D79-AB56-6C9478AE54C7}" destId="{D2D11871-990D-4125-A93E-0DD4A766A529}" srcOrd="2" destOrd="0" presId="urn:microsoft.com/office/officeart/2008/layout/VerticalCircleList"/>
    <dgm:cxn modelId="{78EAFDFA-8B8B-4ED7-BBF7-06106C88CFD8}" type="presParOf" srcId="{926F58FE-DE62-42CD-B870-3DB3A377B15D}" destId="{1A7938F2-B780-4C81-B1DA-A34FC23CAD6F}" srcOrd="1" destOrd="0" presId="urn:microsoft.com/office/officeart/2008/layout/VerticalCircleList"/>
    <dgm:cxn modelId="{1C2663B9-9891-478A-B052-162EB4314FCA}" type="presParOf" srcId="{1A7938F2-B780-4C81-B1DA-A34FC23CAD6F}" destId="{A92D6AED-6B3A-4B70-825B-F85C78DD8AC9}" srcOrd="0" destOrd="0" presId="urn:microsoft.com/office/officeart/2008/layout/VerticalCircleList"/>
    <dgm:cxn modelId="{A2C60B95-013D-4FEE-B228-A5AF5E3B68D5}" type="presParOf" srcId="{1A7938F2-B780-4C81-B1DA-A34FC23CAD6F}" destId="{E28CC6EF-597E-4801-A481-DCB6DF10686A}" srcOrd="1" destOrd="0" presId="urn:microsoft.com/office/officeart/2008/layout/VerticalCircleList"/>
    <dgm:cxn modelId="{5347331E-B224-4D9A-B5CE-73C162DC9B0C}" type="presParOf" srcId="{1A7938F2-B780-4C81-B1DA-A34FC23CAD6F}" destId="{92D38A80-141D-4ADD-A808-A621877C71F6}" srcOrd="2" destOrd="0" presId="urn:microsoft.com/office/officeart/2008/layout/VerticalCircleList"/>
    <dgm:cxn modelId="{09F3ED07-BD89-49D2-B911-7F3535F5D152}" type="presParOf" srcId="{926F58FE-DE62-42CD-B870-3DB3A377B15D}" destId="{64786E82-B69C-4B67-937A-D91772776528}" srcOrd="2" destOrd="0" presId="urn:microsoft.com/office/officeart/2008/layout/VerticalCircleList"/>
    <dgm:cxn modelId="{082857BE-2997-4B8C-B854-758CB6EE1277}" type="presParOf" srcId="{64786E82-B69C-4B67-937A-D91772776528}" destId="{7BF9C90A-B0C3-489D-AE7C-5B7E7EEB44AD}" srcOrd="0" destOrd="0" presId="urn:microsoft.com/office/officeart/2008/layout/VerticalCircleList"/>
    <dgm:cxn modelId="{81C44848-F4D2-43EC-B802-E72684B3503F}" type="presParOf" srcId="{64786E82-B69C-4B67-937A-D91772776528}" destId="{673DF7B1-5EB4-4B63-9AEE-2AC87D2DC665}" srcOrd="1" destOrd="0" presId="urn:microsoft.com/office/officeart/2008/layout/VerticalCircleList"/>
    <dgm:cxn modelId="{2A49C50B-4F67-468A-BF6B-841E3A255B63}" type="presParOf" srcId="{64786E82-B69C-4B67-937A-D91772776528}" destId="{24514944-1644-41A8-845C-39865ECE4A17}" srcOrd="2"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4DFA87-C1AB-4DF0-8BAA-1CBC9DC87DF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cs-CZ"/>
        </a:p>
      </dgm:t>
    </dgm:pt>
    <dgm:pt modelId="{F3343AEE-00A1-4B4E-A009-49B0EC207D38}">
      <dgm:prSet/>
      <dgm:spPr/>
      <dgm:t>
        <a:bodyPr/>
        <a:lstStyle/>
        <a:p>
          <a:pPr rtl="0"/>
          <a:r>
            <a:rPr lang="cs-CZ" cap="none" dirty="0">
              <a:effectLst/>
            </a:rPr>
            <a:t>Logopedie se přetváří na moderní vědu, hlavně co se týká změny paradigmatu </a:t>
          </a:r>
          <a:r>
            <a:rPr lang="cs-CZ" b="1" cap="none" dirty="0">
              <a:effectLst/>
            </a:rPr>
            <a:t>– posun z převážné orientace na výslovnost k orientaci na všechny jazykové roviny</a:t>
          </a:r>
          <a:r>
            <a:rPr lang="cs-CZ" cap="none" dirty="0">
              <a:effectLst/>
            </a:rPr>
            <a:t> – </a:t>
          </a:r>
          <a:r>
            <a:rPr lang="cs-CZ" cap="none" dirty="0" err="1">
              <a:effectLst/>
            </a:rPr>
            <a:t>tj.paradigma</a:t>
          </a:r>
          <a:r>
            <a:rPr lang="cs-CZ" cap="none" dirty="0">
              <a:effectLst/>
            </a:rPr>
            <a:t> vycházející z holistického (celostního) chápání NKS.</a:t>
          </a:r>
          <a:endParaRPr lang="cs-CZ" dirty="0"/>
        </a:p>
      </dgm:t>
    </dgm:pt>
    <dgm:pt modelId="{E94AF123-A0F1-432F-80C3-DC4239A9C417}" type="parTrans" cxnId="{94F4D5BD-6F04-4795-BB88-1393A19BCDFB}">
      <dgm:prSet/>
      <dgm:spPr/>
      <dgm:t>
        <a:bodyPr/>
        <a:lstStyle/>
        <a:p>
          <a:endParaRPr lang="cs-CZ"/>
        </a:p>
      </dgm:t>
    </dgm:pt>
    <dgm:pt modelId="{BA5FB162-34CA-4486-8615-A3C5681773A7}" type="sibTrans" cxnId="{94F4D5BD-6F04-4795-BB88-1393A19BCDFB}">
      <dgm:prSet/>
      <dgm:spPr/>
      <dgm:t>
        <a:bodyPr/>
        <a:lstStyle/>
        <a:p>
          <a:endParaRPr lang="cs-CZ"/>
        </a:p>
      </dgm:t>
    </dgm:pt>
    <dgm:pt modelId="{96A91883-72D0-475E-B17A-F5353CB97DD3}">
      <dgm:prSet/>
      <dgm:spPr/>
      <dgm:t>
        <a:bodyPr/>
        <a:lstStyle/>
        <a:p>
          <a:pPr rtl="0"/>
          <a:r>
            <a:rPr lang="cs-CZ" dirty="0"/>
            <a:t>Logopedie se zabývá patologickou stránkou komunikačního procesu, to určuje její vztah k ostatním oborům – z oborů medicíny to je </a:t>
          </a:r>
          <a:r>
            <a:rPr lang="cs-CZ" b="1" dirty="0"/>
            <a:t>pediatrie, foniatrie, otorinolaryngologie, stomatologie, plastická chirurgie, ortodontie, neurologie, neurochirurgie, psychiatrie,</a:t>
          </a:r>
          <a:r>
            <a:rPr lang="cs-CZ" dirty="0"/>
            <a:t> z oborů psychologie- </a:t>
          </a:r>
          <a:r>
            <a:rPr lang="cs-CZ" b="1" dirty="0"/>
            <a:t>vývojová psychologie, patopsychologie,</a:t>
          </a:r>
          <a:r>
            <a:rPr lang="cs-CZ" dirty="0"/>
            <a:t> dále jazykovědné obory- </a:t>
          </a:r>
          <a:r>
            <a:rPr lang="cs-CZ" b="1" dirty="0"/>
            <a:t>fonetika, fonologie</a:t>
          </a:r>
          <a:r>
            <a:rPr lang="cs-CZ" dirty="0"/>
            <a:t>. </a:t>
          </a:r>
        </a:p>
      </dgm:t>
    </dgm:pt>
    <dgm:pt modelId="{E10046BB-9626-4593-84EB-4822DB8F3C09}" type="parTrans" cxnId="{D83F9BD3-6969-4443-8D95-AE45D4E76C8D}">
      <dgm:prSet/>
      <dgm:spPr/>
      <dgm:t>
        <a:bodyPr/>
        <a:lstStyle/>
        <a:p>
          <a:endParaRPr lang="cs-CZ"/>
        </a:p>
      </dgm:t>
    </dgm:pt>
    <dgm:pt modelId="{29F2CDDE-B479-4B42-A4DB-DFD5AAD0524B}" type="sibTrans" cxnId="{D83F9BD3-6969-4443-8D95-AE45D4E76C8D}">
      <dgm:prSet/>
      <dgm:spPr/>
      <dgm:t>
        <a:bodyPr/>
        <a:lstStyle/>
        <a:p>
          <a:endParaRPr lang="cs-CZ"/>
        </a:p>
      </dgm:t>
    </dgm:pt>
    <dgm:pt modelId="{989E170C-2C0A-41F7-BF51-A2F8A74AA1C7}">
      <dgm:prSet/>
      <dgm:spPr/>
      <dgm:t>
        <a:bodyPr/>
        <a:lstStyle/>
        <a:p>
          <a:pPr rtl="0"/>
          <a:r>
            <a:rPr lang="cs-CZ" dirty="0"/>
            <a:t>Stále důležitějšími se stávají poznatky </a:t>
          </a:r>
          <a:r>
            <a:rPr lang="cs-CZ" b="1" dirty="0"/>
            <a:t>neurolingvistiky, psycholingvistiky, kybernetiky, genetiky, právních věd.</a:t>
          </a:r>
          <a:r>
            <a:rPr lang="cs-CZ" dirty="0"/>
            <a:t> </a:t>
          </a:r>
        </a:p>
      </dgm:t>
    </dgm:pt>
    <dgm:pt modelId="{0FCC1170-26FB-4DED-BA89-1B424546EC09}" type="parTrans" cxnId="{56A4DDD1-5F15-412D-BC1E-209040FF8958}">
      <dgm:prSet/>
      <dgm:spPr/>
      <dgm:t>
        <a:bodyPr/>
        <a:lstStyle/>
        <a:p>
          <a:endParaRPr lang="cs-CZ"/>
        </a:p>
      </dgm:t>
    </dgm:pt>
    <dgm:pt modelId="{71794D51-CD71-4B0B-951D-C59AD475612F}" type="sibTrans" cxnId="{56A4DDD1-5F15-412D-BC1E-209040FF8958}">
      <dgm:prSet/>
      <dgm:spPr/>
      <dgm:t>
        <a:bodyPr/>
        <a:lstStyle/>
        <a:p>
          <a:endParaRPr lang="cs-CZ"/>
        </a:p>
      </dgm:t>
    </dgm:pt>
    <dgm:pt modelId="{6DE240F0-2B96-4324-934F-642B40FC012E}" type="pres">
      <dgm:prSet presAssocID="{BA4DFA87-C1AB-4DF0-8BAA-1CBC9DC87DFD}" presName="vert0" presStyleCnt="0">
        <dgm:presLayoutVars>
          <dgm:dir/>
          <dgm:animOne val="branch"/>
          <dgm:animLvl val="lvl"/>
        </dgm:presLayoutVars>
      </dgm:prSet>
      <dgm:spPr/>
      <dgm:t>
        <a:bodyPr/>
        <a:lstStyle/>
        <a:p>
          <a:endParaRPr lang="cs-CZ"/>
        </a:p>
      </dgm:t>
    </dgm:pt>
    <dgm:pt modelId="{BF30A534-B3B0-4B19-BD99-B37502379687}" type="pres">
      <dgm:prSet presAssocID="{F3343AEE-00A1-4B4E-A009-49B0EC207D38}" presName="thickLine" presStyleLbl="alignNode1" presStyleIdx="0" presStyleCnt="3"/>
      <dgm:spPr/>
    </dgm:pt>
    <dgm:pt modelId="{F9043D2F-36C2-4755-A16C-94EC67A9EBB2}" type="pres">
      <dgm:prSet presAssocID="{F3343AEE-00A1-4B4E-A009-49B0EC207D38}" presName="horz1" presStyleCnt="0"/>
      <dgm:spPr/>
    </dgm:pt>
    <dgm:pt modelId="{F4F3B35D-C88A-4B0F-B768-829059929CB6}" type="pres">
      <dgm:prSet presAssocID="{F3343AEE-00A1-4B4E-A009-49B0EC207D38}" presName="tx1" presStyleLbl="revTx" presStyleIdx="0" presStyleCnt="3"/>
      <dgm:spPr/>
      <dgm:t>
        <a:bodyPr/>
        <a:lstStyle/>
        <a:p>
          <a:endParaRPr lang="cs-CZ"/>
        </a:p>
      </dgm:t>
    </dgm:pt>
    <dgm:pt modelId="{DE6D458F-A8F7-4C45-A65D-F6865D9AE003}" type="pres">
      <dgm:prSet presAssocID="{F3343AEE-00A1-4B4E-A009-49B0EC207D38}" presName="vert1" presStyleCnt="0"/>
      <dgm:spPr/>
    </dgm:pt>
    <dgm:pt modelId="{C7BF0DD1-AEBE-4415-87B7-4F3E00639597}" type="pres">
      <dgm:prSet presAssocID="{96A91883-72D0-475E-B17A-F5353CB97DD3}" presName="thickLine" presStyleLbl="alignNode1" presStyleIdx="1" presStyleCnt="3" custLinFactNeighborX="2363" custLinFactNeighborY="-10125"/>
      <dgm:spPr/>
    </dgm:pt>
    <dgm:pt modelId="{8F2E672C-6D74-4821-8C3B-A6FA58CDAC42}" type="pres">
      <dgm:prSet presAssocID="{96A91883-72D0-475E-B17A-F5353CB97DD3}" presName="horz1" presStyleCnt="0"/>
      <dgm:spPr/>
    </dgm:pt>
    <dgm:pt modelId="{344BA76A-002F-48BA-842D-54FC8E435BD0}" type="pres">
      <dgm:prSet presAssocID="{96A91883-72D0-475E-B17A-F5353CB97DD3}" presName="tx1" presStyleLbl="revTx" presStyleIdx="1" presStyleCnt="3" custScaleY="143225"/>
      <dgm:spPr/>
      <dgm:t>
        <a:bodyPr/>
        <a:lstStyle/>
        <a:p>
          <a:endParaRPr lang="cs-CZ"/>
        </a:p>
      </dgm:t>
    </dgm:pt>
    <dgm:pt modelId="{48CF2172-C43B-4FAC-B050-6BF2935F5D67}" type="pres">
      <dgm:prSet presAssocID="{96A91883-72D0-475E-B17A-F5353CB97DD3}" presName="vert1" presStyleCnt="0"/>
      <dgm:spPr/>
    </dgm:pt>
    <dgm:pt modelId="{8BAB63A3-C42F-418C-A630-663EB3BC90EB}" type="pres">
      <dgm:prSet presAssocID="{989E170C-2C0A-41F7-BF51-A2F8A74AA1C7}" presName="thickLine" presStyleLbl="alignNode1" presStyleIdx="2" presStyleCnt="3" custLinFactNeighborY="-3487"/>
      <dgm:spPr/>
    </dgm:pt>
    <dgm:pt modelId="{0EF394C7-06F4-41B9-8967-DB7EE5F310F9}" type="pres">
      <dgm:prSet presAssocID="{989E170C-2C0A-41F7-BF51-A2F8A74AA1C7}" presName="horz1" presStyleCnt="0"/>
      <dgm:spPr/>
    </dgm:pt>
    <dgm:pt modelId="{53AD9E90-929B-455E-AFA0-F4D7215F48F4}" type="pres">
      <dgm:prSet presAssocID="{989E170C-2C0A-41F7-BF51-A2F8A74AA1C7}" presName="tx1" presStyleLbl="revTx" presStyleIdx="2" presStyleCnt="3"/>
      <dgm:spPr/>
      <dgm:t>
        <a:bodyPr/>
        <a:lstStyle/>
        <a:p>
          <a:endParaRPr lang="cs-CZ"/>
        </a:p>
      </dgm:t>
    </dgm:pt>
    <dgm:pt modelId="{CD34A055-0668-4D2E-A2A9-93CBC0A0A3B0}" type="pres">
      <dgm:prSet presAssocID="{989E170C-2C0A-41F7-BF51-A2F8A74AA1C7}" presName="vert1" presStyleCnt="0"/>
      <dgm:spPr/>
    </dgm:pt>
  </dgm:ptLst>
  <dgm:cxnLst>
    <dgm:cxn modelId="{3375B938-4AF1-4958-B940-27B53CBA0838}" type="presOf" srcId="{989E170C-2C0A-41F7-BF51-A2F8A74AA1C7}" destId="{53AD9E90-929B-455E-AFA0-F4D7215F48F4}" srcOrd="0" destOrd="0" presId="urn:microsoft.com/office/officeart/2008/layout/LinedList"/>
    <dgm:cxn modelId="{D83F9BD3-6969-4443-8D95-AE45D4E76C8D}" srcId="{BA4DFA87-C1AB-4DF0-8BAA-1CBC9DC87DFD}" destId="{96A91883-72D0-475E-B17A-F5353CB97DD3}" srcOrd="1" destOrd="0" parTransId="{E10046BB-9626-4593-84EB-4822DB8F3C09}" sibTransId="{29F2CDDE-B479-4B42-A4DB-DFD5AAD0524B}"/>
    <dgm:cxn modelId="{94F4D5BD-6F04-4795-BB88-1393A19BCDFB}" srcId="{BA4DFA87-C1AB-4DF0-8BAA-1CBC9DC87DFD}" destId="{F3343AEE-00A1-4B4E-A009-49B0EC207D38}" srcOrd="0" destOrd="0" parTransId="{E94AF123-A0F1-432F-80C3-DC4239A9C417}" sibTransId="{BA5FB162-34CA-4486-8615-A3C5681773A7}"/>
    <dgm:cxn modelId="{A411AB48-D208-4887-B57B-D9D8DD2BB5B3}" type="presOf" srcId="{BA4DFA87-C1AB-4DF0-8BAA-1CBC9DC87DFD}" destId="{6DE240F0-2B96-4324-934F-642B40FC012E}" srcOrd="0" destOrd="0" presId="urn:microsoft.com/office/officeart/2008/layout/LinedList"/>
    <dgm:cxn modelId="{56A4DDD1-5F15-412D-BC1E-209040FF8958}" srcId="{BA4DFA87-C1AB-4DF0-8BAA-1CBC9DC87DFD}" destId="{989E170C-2C0A-41F7-BF51-A2F8A74AA1C7}" srcOrd="2" destOrd="0" parTransId="{0FCC1170-26FB-4DED-BA89-1B424546EC09}" sibTransId="{71794D51-CD71-4B0B-951D-C59AD475612F}"/>
    <dgm:cxn modelId="{1ECDD6BA-0C0E-4A51-9576-1BCC15DD516D}" type="presOf" srcId="{96A91883-72D0-475E-B17A-F5353CB97DD3}" destId="{344BA76A-002F-48BA-842D-54FC8E435BD0}" srcOrd="0" destOrd="0" presId="urn:microsoft.com/office/officeart/2008/layout/LinedList"/>
    <dgm:cxn modelId="{6401D3E4-D4D2-4CC1-84FB-7DDA23204399}" type="presOf" srcId="{F3343AEE-00A1-4B4E-A009-49B0EC207D38}" destId="{F4F3B35D-C88A-4B0F-B768-829059929CB6}" srcOrd="0" destOrd="0" presId="urn:microsoft.com/office/officeart/2008/layout/LinedList"/>
    <dgm:cxn modelId="{9AAED5A9-9ECE-4D6C-9A52-B07399767856}" type="presParOf" srcId="{6DE240F0-2B96-4324-934F-642B40FC012E}" destId="{BF30A534-B3B0-4B19-BD99-B37502379687}" srcOrd="0" destOrd="0" presId="urn:microsoft.com/office/officeart/2008/layout/LinedList"/>
    <dgm:cxn modelId="{4DE76AEA-F7C5-4F10-8A82-ABA6C3748B0E}" type="presParOf" srcId="{6DE240F0-2B96-4324-934F-642B40FC012E}" destId="{F9043D2F-36C2-4755-A16C-94EC67A9EBB2}" srcOrd="1" destOrd="0" presId="urn:microsoft.com/office/officeart/2008/layout/LinedList"/>
    <dgm:cxn modelId="{E26A55AC-C3EE-40C3-9E8D-B1BC783D09AA}" type="presParOf" srcId="{F9043D2F-36C2-4755-A16C-94EC67A9EBB2}" destId="{F4F3B35D-C88A-4B0F-B768-829059929CB6}" srcOrd="0" destOrd="0" presId="urn:microsoft.com/office/officeart/2008/layout/LinedList"/>
    <dgm:cxn modelId="{C560B8FF-B946-4D55-9513-FC3C9164A18B}" type="presParOf" srcId="{F9043D2F-36C2-4755-A16C-94EC67A9EBB2}" destId="{DE6D458F-A8F7-4C45-A65D-F6865D9AE003}" srcOrd="1" destOrd="0" presId="urn:microsoft.com/office/officeart/2008/layout/LinedList"/>
    <dgm:cxn modelId="{4C56B45E-9585-492E-BF27-1A3EB8EED93A}" type="presParOf" srcId="{6DE240F0-2B96-4324-934F-642B40FC012E}" destId="{C7BF0DD1-AEBE-4415-87B7-4F3E00639597}" srcOrd="2" destOrd="0" presId="urn:microsoft.com/office/officeart/2008/layout/LinedList"/>
    <dgm:cxn modelId="{5AD0645D-8912-4E1A-9FA4-C19CA338D2C8}" type="presParOf" srcId="{6DE240F0-2B96-4324-934F-642B40FC012E}" destId="{8F2E672C-6D74-4821-8C3B-A6FA58CDAC42}" srcOrd="3" destOrd="0" presId="urn:microsoft.com/office/officeart/2008/layout/LinedList"/>
    <dgm:cxn modelId="{A33F3120-FA2C-418C-BC56-133F5B67CAAD}" type="presParOf" srcId="{8F2E672C-6D74-4821-8C3B-A6FA58CDAC42}" destId="{344BA76A-002F-48BA-842D-54FC8E435BD0}" srcOrd="0" destOrd="0" presId="urn:microsoft.com/office/officeart/2008/layout/LinedList"/>
    <dgm:cxn modelId="{568A624F-3EBD-41D3-9685-2EAE4EADA3B8}" type="presParOf" srcId="{8F2E672C-6D74-4821-8C3B-A6FA58CDAC42}" destId="{48CF2172-C43B-4FAC-B050-6BF2935F5D67}" srcOrd="1" destOrd="0" presId="urn:microsoft.com/office/officeart/2008/layout/LinedList"/>
    <dgm:cxn modelId="{A4FB0932-E839-4216-806E-8CC6EF2C6675}" type="presParOf" srcId="{6DE240F0-2B96-4324-934F-642B40FC012E}" destId="{8BAB63A3-C42F-418C-A630-663EB3BC90EB}" srcOrd="4" destOrd="0" presId="urn:microsoft.com/office/officeart/2008/layout/LinedList"/>
    <dgm:cxn modelId="{BD9CA8D4-72EA-4562-8AA5-0D06D7B22C35}" type="presParOf" srcId="{6DE240F0-2B96-4324-934F-642B40FC012E}" destId="{0EF394C7-06F4-41B9-8967-DB7EE5F310F9}" srcOrd="5" destOrd="0" presId="urn:microsoft.com/office/officeart/2008/layout/LinedList"/>
    <dgm:cxn modelId="{FD5FD0ED-6359-48D7-A843-8CD1CECA3BFD}" type="presParOf" srcId="{0EF394C7-06F4-41B9-8967-DB7EE5F310F9}" destId="{53AD9E90-929B-455E-AFA0-F4D7215F48F4}" srcOrd="0" destOrd="0" presId="urn:microsoft.com/office/officeart/2008/layout/LinedList"/>
    <dgm:cxn modelId="{106DD1BA-2EEC-4C6E-B569-06CDB19ECD48}" type="presParOf" srcId="{0EF394C7-06F4-41B9-8967-DB7EE5F310F9}" destId="{CD34A055-0668-4D2E-A2A9-93CBC0A0A3B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D525BA-6661-4348-95BB-703803FD4503}"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cs-CZ"/>
        </a:p>
      </dgm:t>
    </dgm:pt>
    <dgm:pt modelId="{B588C249-077E-484C-BFDD-7970F0C25C4D}">
      <dgm:prSet custT="1"/>
      <dgm:spPr/>
      <dgm:t>
        <a:bodyPr/>
        <a:lstStyle/>
        <a:p>
          <a:pPr rtl="0"/>
          <a:r>
            <a:rPr lang="cs-CZ" sz="1600" dirty="0"/>
            <a:t>Je specifická aktivita, kterou logoped uskutečňuje s cílem:</a:t>
          </a:r>
        </a:p>
      </dgm:t>
    </dgm:pt>
    <dgm:pt modelId="{F8E665FD-649F-4316-90ED-93DD99E6A65D}" type="parTrans" cxnId="{DF987DB0-176C-413E-AF8B-F85DEDD5B49F}">
      <dgm:prSet/>
      <dgm:spPr/>
      <dgm:t>
        <a:bodyPr/>
        <a:lstStyle/>
        <a:p>
          <a:endParaRPr lang="cs-CZ"/>
        </a:p>
      </dgm:t>
    </dgm:pt>
    <dgm:pt modelId="{8B12759B-75DB-4BDC-92DD-C559C31B482B}" type="sibTrans" cxnId="{DF987DB0-176C-413E-AF8B-F85DEDD5B49F}">
      <dgm:prSet/>
      <dgm:spPr/>
      <dgm:t>
        <a:bodyPr/>
        <a:lstStyle/>
        <a:p>
          <a:endParaRPr lang="cs-CZ"/>
        </a:p>
      </dgm:t>
    </dgm:pt>
    <dgm:pt modelId="{3AA144A8-A2CF-4467-97DA-50637139ABE8}">
      <dgm:prSet/>
      <dgm:spPr/>
      <dgm:t>
        <a:bodyPr/>
        <a:lstStyle/>
        <a:p>
          <a:pPr rtl="0"/>
          <a:r>
            <a:rPr lang="cs-CZ" b="1"/>
            <a:t>identifikovat</a:t>
          </a:r>
          <a:endParaRPr lang="cs-CZ"/>
        </a:p>
      </dgm:t>
    </dgm:pt>
    <dgm:pt modelId="{8C0747AD-CE69-41F3-8E6D-753050395562}" type="parTrans" cxnId="{582FD473-753E-4010-9BF2-EA44CE28462A}">
      <dgm:prSet/>
      <dgm:spPr/>
      <dgm:t>
        <a:bodyPr/>
        <a:lstStyle/>
        <a:p>
          <a:endParaRPr lang="cs-CZ"/>
        </a:p>
      </dgm:t>
    </dgm:pt>
    <dgm:pt modelId="{82758700-F9AB-40AE-BCBD-D3AD0040C90E}" type="sibTrans" cxnId="{582FD473-753E-4010-9BF2-EA44CE28462A}">
      <dgm:prSet/>
      <dgm:spPr/>
      <dgm:t>
        <a:bodyPr/>
        <a:lstStyle/>
        <a:p>
          <a:endParaRPr lang="cs-CZ"/>
        </a:p>
      </dgm:t>
    </dgm:pt>
    <dgm:pt modelId="{518BC6EF-016F-462C-9FFB-DD8D4F809C4B}">
      <dgm:prSet/>
      <dgm:spPr/>
      <dgm:t>
        <a:bodyPr/>
        <a:lstStyle/>
        <a:p>
          <a:pPr rtl="0"/>
          <a:r>
            <a:rPr lang="cs-CZ" b="1"/>
            <a:t>eliminovat</a:t>
          </a:r>
          <a:r>
            <a:rPr lang="cs-CZ"/>
            <a:t>, zmírnit či alespoň překonat NKS, anebo</a:t>
          </a:r>
        </a:p>
      </dgm:t>
    </dgm:pt>
    <dgm:pt modelId="{5EBC5FB8-A759-42CC-A8B9-6C8210D68548}" type="parTrans" cxnId="{7885F617-4580-4893-BE4E-2B00627D2A5C}">
      <dgm:prSet/>
      <dgm:spPr/>
      <dgm:t>
        <a:bodyPr/>
        <a:lstStyle/>
        <a:p>
          <a:endParaRPr lang="cs-CZ"/>
        </a:p>
      </dgm:t>
    </dgm:pt>
    <dgm:pt modelId="{5137ADDD-31A9-455A-88BA-12EB26E8A2FA}" type="sibTrans" cxnId="{7885F617-4580-4893-BE4E-2B00627D2A5C}">
      <dgm:prSet/>
      <dgm:spPr/>
      <dgm:t>
        <a:bodyPr/>
        <a:lstStyle/>
        <a:p>
          <a:endParaRPr lang="cs-CZ"/>
        </a:p>
      </dgm:t>
    </dgm:pt>
    <dgm:pt modelId="{46A735FC-5AA1-4D8A-9E22-FAA4C3B60D6E}">
      <dgm:prSet/>
      <dgm:spPr/>
      <dgm:t>
        <a:bodyPr/>
        <a:lstStyle/>
        <a:p>
          <a:pPr rtl="0"/>
          <a:r>
            <a:rPr lang="cs-CZ" b="1"/>
            <a:t>předejít tomuto narušení</a:t>
          </a:r>
          <a:r>
            <a:rPr lang="cs-CZ"/>
            <a:t> (zlepšit komunikační schopnost)</a:t>
          </a:r>
        </a:p>
      </dgm:t>
    </dgm:pt>
    <dgm:pt modelId="{E80EE8C4-0740-41E0-A63D-CB8AC245EE7E}" type="parTrans" cxnId="{164B85EF-C8BA-4C51-8C75-40C1AC7D81E0}">
      <dgm:prSet/>
      <dgm:spPr/>
      <dgm:t>
        <a:bodyPr/>
        <a:lstStyle/>
        <a:p>
          <a:endParaRPr lang="cs-CZ"/>
        </a:p>
      </dgm:t>
    </dgm:pt>
    <dgm:pt modelId="{FA259EB7-8832-46A8-8051-BA9FF2D2908F}" type="sibTrans" cxnId="{164B85EF-C8BA-4C51-8C75-40C1AC7D81E0}">
      <dgm:prSet/>
      <dgm:spPr/>
      <dgm:t>
        <a:bodyPr/>
        <a:lstStyle/>
        <a:p>
          <a:endParaRPr lang="cs-CZ"/>
        </a:p>
      </dgm:t>
    </dgm:pt>
    <dgm:pt modelId="{1F554D63-279E-49A9-B968-51036EA7FFA7}">
      <dgm:prSet/>
      <dgm:spPr/>
      <dgm:t>
        <a:bodyPr/>
        <a:lstStyle/>
        <a:p>
          <a:pPr rtl="0"/>
          <a:r>
            <a:rPr lang="cs-CZ" dirty="0"/>
            <a:t>Logopedickou intervenci chápeme jako složitý multifaktoriálně podmíněný proces, který se realizuje na třech s těmito cíli analogických a vzájemně se prolínajících úrovních:</a:t>
          </a:r>
        </a:p>
      </dgm:t>
    </dgm:pt>
    <dgm:pt modelId="{58F409BB-7124-4F3B-81C9-486A6AA18B9C}" type="parTrans" cxnId="{B26B67AC-BFFA-4E95-A8C5-D51F0B28A94C}">
      <dgm:prSet/>
      <dgm:spPr/>
      <dgm:t>
        <a:bodyPr/>
        <a:lstStyle/>
        <a:p>
          <a:endParaRPr lang="cs-CZ"/>
        </a:p>
      </dgm:t>
    </dgm:pt>
    <dgm:pt modelId="{FCA8C712-E045-489D-952A-5E29BCCCF780}" type="sibTrans" cxnId="{B26B67AC-BFFA-4E95-A8C5-D51F0B28A94C}">
      <dgm:prSet/>
      <dgm:spPr/>
      <dgm:t>
        <a:bodyPr/>
        <a:lstStyle/>
        <a:p>
          <a:endParaRPr lang="cs-CZ"/>
        </a:p>
      </dgm:t>
    </dgm:pt>
    <dgm:pt modelId="{993D62A3-8C80-45DA-9A23-D0A5817F8378}">
      <dgm:prSet/>
      <dgm:spPr/>
      <dgm:t>
        <a:bodyPr/>
        <a:lstStyle/>
        <a:p>
          <a:pPr rtl="0"/>
          <a:r>
            <a:rPr lang="cs-CZ" b="1"/>
            <a:t>diagnostika</a:t>
          </a:r>
          <a:endParaRPr lang="cs-CZ"/>
        </a:p>
      </dgm:t>
    </dgm:pt>
    <dgm:pt modelId="{6D0120F0-794F-40FD-82D3-AEB32426AF3B}" type="parTrans" cxnId="{41DAA23C-5B64-475D-9092-BB09B9F071F9}">
      <dgm:prSet/>
      <dgm:spPr/>
      <dgm:t>
        <a:bodyPr/>
        <a:lstStyle/>
        <a:p>
          <a:endParaRPr lang="cs-CZ"/>
        </a:p>
      </dgm:t>
    </dgm:pt>
    <dgm:pt modelId="{981749E5-5EEE-4162-A957-EC9CADD7810C}" type="sibTrans" cxnId="{41DAA23C-5B64-475D-9092-BB09B9F071F9}">
      <dgm:prSet/>
      <dgm:spPr/>
      <dgm:t>
        <a:bodyPr/>
        <a:lstStyle/>
        <a:p>
          <a:endParaRPr lang="cs-CZ"/>
        </a:p>
      </dgm:t>
    </dgm:pt>
    <dgm:pt modelId="{8418AE41-1FD9-41B6-9CDF-A35DE277A1B8}">
      <dgm:prSet/>
      <dgm:spPr/>
      <dgm:t>
        <a:bodyPr/>
        <a:lstStyle/>
        <a:p>
          <a:pPr rtl="0"/>
          <a:r>
            <a:rPr lang="cs-CZ" b="1"/>
            <a:t>terapie</a:t>
          </a:r>
          <a:endParaRPr lang="cs-CZ"/>
        </a:p>
      </dgm:t>
    </dgm:pt>
    <dgm:pt modelId="{919FDDFF-C9CD-4D0D-BCD7-F980131D3F83}" type="parTrans" cxnId="{4A21EEF7-AE23-412B-9AEA-26C22852D23E}">
      <dgm:prSet/>
      <dgm:spPr/>
      <dgm:t>
        <a:bodyPr/>
        <a:lstStyle/>
        <a:p>
          <a:endParaRPr lang="cs-CZ"/>
        </a:p>
      </dgm:t>
    </dgm:pt>
    <dgm:pt modelId="{BDCE8845-E316-433C-B9DC-342D6B5BCFE5}" type="sibTrans" cxnId="{4A21EEF7-AE23-412B-9AEA-26C22852D23E}">
      <dgm:prSet/>
      <dgm:spPr/>
      <dgm:t>
        <a:bodyPr/>
        <a:lstStyle/>
        <a:p>
          <a:endParaRPr lang="cs-CZ"/>
        </a:p>
      </dgm:t>
    </dgm:pt>
    <dgm:pt modelId="{7C0E49ED-95AB-4FF3-8216-5DA9CB755427}">
      <dgm:prSet/>
      <dgm:spPr/>
      <dgm:t>
        <a:bodyPr/>
        <a:lstStyle/>
        <a:p>
          <a:pPr rtl="0"/>
          <a:r>
            <a:rPr lang="cs-CZ" b="1"/>
            <a:t>prevence</a:t>
          </a:r>
          <a:endParaRPr lang="cs-CZ"/>
        </a:p>
      </dgm:t>
    </dgm:pt>
    <dgm:pt modelId="{93C1359D-85B8-47B0-ACC6-49FF742CD23E}" type="parTrans" cxnId="{875AA6C8-CC43-4B6E-A90B-2C7EDDF7EDFF}">
      <dgm:prSet/>
      <dgm:spPr/>
      <dgm:t>
        <a:bodyPr/>
        <a:lstStyle/>
        <a:p>
          <a:endParaRPr lang="cs-CZ"/>
        </a:p>
      </dgm:t>
    </dgm:pt>
    <dgm:pt modelId="{8C5EAB98-0939-413B-9284-3B229B6DB854}" type="sibTrans" cxnId="{875AA6C8-CC43-4B6E-A90B-2C7EDDF7EDFF}">
      <dgm:prSet/>
      <dgm:spPr/>
      <dgm:t>
        <a:bodyPr/>
        <a:lstStyle/>
        <a:p>
          <a:endParaRPr lang="cs-CZ"/>
        </a:p>
      </dgm:t>
    </dgm:pt>
    <dgm:pt modelId="{627A6C68-2341-4376-AC27-BDC141A6A759}" type="pres">
      <dgm:prSet presAssocID="{B4D525BA-6661-4348-95BB-703803FD4503}" presName="diagram" presStyleCnt="0">
        <dgm:presLayoutVars>
          <dgm:chPref val="1"/>
          <dgm:dir/>
          <dgm:animOne val="branch"/>
          <dgm:animLvl val="lvl"/>
          <dgm:resizeHandles/>
        </dgm:presLayoutVars>
      </dgm:prSet>
      <dgm:spPr/>
      <dgm:t>
        <a:bodyPr/>
        <a:lstStyle/>
        <a:p>
          <a:endParaRPr lang="cs-CZ"/>
        </a:p>
      </dgm:t>
    </dgm:pt>
    <dgm:pt modelId="{B62AD3D9-D82D-475E-9D02-97E3D9193B1F}" type="pres">
      <dgm:prSet presAssocID="{B588C249-077E-484C-BFDD-7970F0C25C4D}" presName="root" presStyleCnt="0"/>
      <dgm:spPr/>
    </dgm:pt>
    <dgm:pt modelId="{B3F441CB-E869-4183-840F-54DB2CF84698}" type="pres">
      <dgm:prSet presAssocID="{B588C249-077E-484C-BFDD-7970F0C25C4D}" presName="rootComposite" presStyleCnt="0"/>
      <dgm:spPr/>
    </dgm:pt>
    <dgm:pt modelId="{70C91DFA-D7B6-4CED-9FA7-68C1FD0D9E41}" type="pres">
      <dgm:prSet presAssocID="{B588C249-077E-484C-BFDD-7970F0C25C4D}" presName="rootText" presStyleLbl="node1" presStyleIdx="0" presStyleCnt="2" custScaleX="112189"/>
      <dgm:spPr/>
      <dgm:t>
        <a:bodyPr/>
        <a:lstStyle/>
        <a:p>
          <a:endParaRPr lang="cs-CZ"/>
        </a:p>
      </dgm:t>
    </dgm:pt>
    <dgm:pt modelId="{74916099-CF21-4E18-99AC-6F20957D028A}" type="pres">
      <dgm:prSet presAssocID="{B588C249-077E-484C-BFDD-7970F0C25C4D}" presName="rootConnector" presStyleLbl="node1" presStyleIdx="0" presStyleCnt="2"/>
      <dgm:spPr/>
      <dgm:t>
        <a:bodyPr/>
        <a:lstStyle/>
        <a:p>
          <a:endParaRPr lang="cs-CZ"/>
        </a:p>
      </dgm:t>
    </dgm:pt>
    <dgm:pt modelId="{BA92730C-9555-42B7-8BF7-30BF0AE3CE10}" type="pres">
      <dgm:prSet presAssocID="{B588C249-077E-484C-BFDD-7970F0C25C4D}" presName="childShape" presStyleCnt="0"/>
      <dgm:spPr/>
    </dgm:pt>
    <dgm:pt modelId="{7F81EAAF-E223-4B4F-8146-56EA9CA3EB06}" type="pres">
      <dgm:prSet presAssocID="{8C0747AD-CE69-41F3-8E6D-753050395562}" presName="Name13" presStyleLbl="parChTrans1D2" presStyleIdx="0" presStyleCnt="6"/>
      <dgm:spPr/>
      <dgm:t>
        <a:bodyPr/>
        <a:lstStyle/>
        <a:p>
          <a:endParaRPr lang="cs-CZ"/>
        </a:p>
      </dgm:t>
    </dgm:pt>
    <dgm:pt modelId="{F7A5816F-DC00-44D1-A96D-D6F6AC368A1D}" type="pres">
      <dgm:prSet presAssocID="{3AA144A8-A2CF-4467-97DA-50637139ABE8}" presName="childText" presStyleLbl="bgAcc1" presStyleIdx="0" presStyleCnt="6">
        <dgm:presLayoutVars>
          <dgm:bulletEnabled val="1"/>
        </dgm:presLayoutVars>
      </dgm:prSet>
      <dgm:spPr/>
      <dgm:t>
        <a:bodyPr/>
        <a:lstStyle/>
        <a:p>
          <a:endParaRPr lang="cs-CZ"/>
        </a:p>
      </dgm:t>
    </dgm:pt>
    <dgm:pt modelId="{70B7A6E1-5B14-4425-988B-05F05E15AA29}" type="pres">
      <dgm:prSet presAssocID="{5EBC5FB8-A759-42CC-A8B9-6C8210D68548}" presName="Name13" presStyleLbl="parChTrans1D2" presStyleIdx="1" presStyleCnt="6"/>
      <dgm:spPr/>
      <dgm:t>
        <a:bodyPr/>
        <a:lstStyle/>
        <a:p>
          <a:endParaRPr lang="cs-CZ"/>
        </a:p>
      </dgm:t>
    </dgm:pt>
    <dgm:pt modelId="{E1BFB9CC-80C7-4516-AA77-765E6CA1C630}" type="pres">
      <dgm:prSet presAssocID="{518BC6EF-016F-462C-9FFB-DD8D4F809C4B}" presName="childText" presStyleLbl="bgAcc1" presStyleIdx="1" presStyleCnt="6">
        <dgm:presLayoutVars>
          <dgm:bulletEnabled val="1"/>
        </dgm:presLayoutVars>
      </dgm:prSet>
      <dgm:spPr/>
      <dgm:t>
        <a:bodyPr/>
        <a:lstStyle/>
        <a:p>
          <a:endParaRPr lang="cs-CZ"/>
        </a:p>
      </dgm:t>
    </dgm:pt>
    <dgm:pt modelId="{800DE6CA-84C1-4433-9C80-16134D775B78}" type="pres">
      <dgm:prSet presAssocID="{E80EE8C4-0740-41E0-A63D-CB8AC245EE7E}" presName="Name13" presStyleLbl="parChTrans1D2" presStyleIdx="2" presStyleCnt="6"/>
      <dgm:spPr/>
      <dgm:t>
        <a:bodyPr/>
        <a:lstStyle/>
        <a:p>
          <a:endParaRPr lang="cs-CZ"/>
        </a:p>
      </dgm:t>
    </dgm:pt>
    <dgm:pt modelId="{9D71B2A4-98B9-41B4-BE04-06ED4D5B1496}" type="pres">
      <dgm:prSet presAssocID="{46A735FC-5AA1-4D8A-9E22-FAA4C3B60D6E}" presName="childText" presStyleLbl="bgAcc1" presStyleIdx="2" presStyleCnt="6">
        <dgm:presLayoutVars>
          <dgm:bulletEnabled val="1"/>
        </dgm:presLayoutVars>
      </dgm:prSet>
      <dgm:spPr/>
      <dgm:t>
        <a:bodyPr/>
        <a:lstStyle/>
        <a:p>
          <a:endParaRPr lang="cs-CZ"/>
        </a:p>
      </dgm:t>
    </dgm:pt>
    <dgm:pt modelId="{798DDB55-5168-46CA-A84D-A7BA8BD0B8F2}" type="pres">
      <dgm:prSet presAssocID="{1F554D63-279E-49A9-B968-51036EA7FFA7}" presName="root" presStyleCnt="0"/>
      <dgm:spPr/>
    </dgm:pt>
    <dgm:pt modelId="{ABBDACF3-4E0F-49BE-B654-B4287F6B927B}" type="pres">
      <dgm:prSet presAssocID="{1F554D63-279E-49A9-B968-51036EA7FFA7}" presName="rootComposite" presStyleCnt="0"/>
      <dgm:spPr/>
    </dgm:pt>
    <dgm:pt modelId="{0B4B0C2A-9637-4376-B04D-9F3472B9C655}" type="pres">
      <dgm:prSet presAssocID="{1F554D63-279E-49A9-B968-51036EA7FFA7}" presName="rootText" presStyleLbl="node1" presStyleIdx="1" presStyleCnt="2" custScaleX="170945" custScaleY="118222"/>
      <dgm:spPr/>
      <dgm:t>
        <a:bodyPr/>
        <a:lstStyle/>
        <a:p>
          <a:endParaRPr lang="cs-CZ"/>
        </a:p>
      </dgm:t>
    </dgm:pt>
    <dgm:pt modelId="{8181AF3C-6676-4AA2-A6CB-09C6DEFAB490}" type="pres">
      <dgm:prSet presAssocID="{1F554D63-279E-49A9-B968-51036EA7FFA7}" presName="rootConnector" presStyleLbl="node1" presStyleIdx="1" presStyleCnt="2"/>
      <dgm:spPr/>
      <dgm:t>
        <a:bodyPr/>
        <a:lstStyle/>
        <a:p>
          <a:endParaRPr lang="cs-CZ"/>
        </a:p>
      </dgm:t>
    </dgm:pt>
    <dgm:pt modelId="{28BB5320-DFA3-47A0-BB55-2CE6623DC7A6}" type="pres">
      <dgm:prSet presAssocID="{1F554D63-279E-49A9-B968-51036EA7FFA7}" presName="childShape" presStyleCnt="0"/>
      <dgm:spPr/>
    </dgm:pt>
    <dgm:pt modelId="{CD46A366-7A50-4101-950F-21A366C6E3C7}" type="pres">
      <dgm:prSet presAssocID="{6D0120F0-794F-40FD-82D3-AEB32426AF3B}" presName="Name13" presStyleLbl="parChTrans1D2" presStyleIdx="3" presStyleCnt="6"/>
      <dgm:spPr/>
      <dgm:t>
        <a:bodyPr/>
        <a:lstStyle/>
        <a:p>
          <a:endParaRPr lang="cs-CZ"/>
        </a:p>
      </dgm:t>
    </dgm:pt>
    <dgm:pt modelId="{5DA02EA7-7DDB-4225-AEE8-965A52D75F46}" type="pres">
      <dgm:prSet presAssocID="{993D62A3-8C80-45DA-9A23-D0A5817F8378}" presName="childText" presStyleLbl="bgAcc1" presStyleIdx="3" presStyleCnt="6">
        <dgm:presLayoutVars>
          <dgm:bulletEnabled val="1"/>
        </dgm:presLayoutVars>
      </dgm:prSet>
      <dgm:spPr/>
      <dgm:t>
        <a:bodyPr/>
        <a:lstStyle/>
        <a:p>
          <a:endParaRPr lang="cs-CZ"/>
        </a:p>
      </dgm:t>
    </dgm:pt>
    <dgm:pt modelId="{C91320B0-29FF-4432-9AC1-94C6445831BD}" type="pres">
      <dgm:prSet presAssocID="{919FDDFF-C9CD-4D0D-BCD7-F980131D3F83}" presName="Name13" presStyleLbl="parChTrans1D2" presStyleIdx="4" presStyleCnt="6"/>
      <dgm:spPr/>
      <dgm:t>
        <a:bodyPr/>
        <a:lstStyle/>
        <a:p>
          <a:endParaRPr lang="cs-CZ"/>
        </a:p>
      </dgm:t>
    </dgm:pt>
    <dgm:pt modelId="{590613D6-9E01-44F6-B461-886BBF0447B0}" type="pres">
      <dgm:prSet presAssocID="{8418AE41-1FD9-41B6-9CDF-A35DE277A1B8}" presName="childText" presStyleLbl="bgAcc1" presStyleIdx="4" presStyleCnt="6">
        <dgm:presLayoutVars>
          <dgm:bulletEnabled val="1"/>
        </dgm:presLayoutVars>
      </dgm:prSet>
      <dgm:spPr/>
      <dgm:t>
        <a:bodyPr/>
        <a:lstStyle/>
        <a:p>
          <a:endParaRPr lang="cs-CZ"/>
        </a:p>
      </dgm:t>
    </dgm:pt>
    <dgm:pt modelId="{59F524C7-A876-4A07-BBDC-E64AC8DB7188}" type="pres">
      <dgm:prSet presAssocID="{93C1359D-85B8-47B0-ACC6-49FF742CD23E}" presName="Name13" presStyleLbl="parChTrans1D2" presStyleIdx="5" presStyleCnt="6"/>
      <dgm:spPr/>
      <dgm:t>
        <a:bodyPr/>
        <a:lstStyle/>
        <a:p>
          <a:endParaRPr lang="cs-CZ"/>
        </a:p>
      </dgm:t>
    </dgm:pt>
    <dgm:pt modelId="{F76F02C8-3767-4C87-AA26-23277DB24B8A}" type="pres">
      <dgm:prSet presAssocID="{7C0E49ED-95AB-4FF3-8216-5DA9CB755427}" presName="childText" presStyleLbl="bgAcc1" presStyleIdx="5" presStyleCnt="6" custScaleY="86490">
        <dgm:presLayoutVars>
          <dgm:bulletEnabled val="1"/>
        </dgm:presLayoutVars>
      </dgm:prSet>
      <dgm:spPr/>
      <dgm:t>
        <a:bodyPr/>
        <a:lstStyle/>
        <a:p>
          <a:endParaRPr lang="cs-CZ"/>
        </a:p>
      </dgm:t>
    </dgm:pt>
  </dgm:ptLst>
  <dgm:cxnLst>
    <dgm:cxn modelId="{B26B67AC-BFFA-4E95-A8C5-D51F0B28A94C}" srcId="{B4D525BA-6661-4348-95BB-703803FD4503}" destId="{1F554D63-279E-49A9-B968-51036EA7FFA7}" srcOrd="1" destOrd="0" parTransId="{58F409BB-7124-4F3B-81C9-486A6AA18B9C}" sibTransId="{FCA8C712-E045-489D-952A-5E29BCCCF780}"/>
    <dgm:cxn modelId="{41DAA23C-5B64-475D-9092-BB09B9F071F9}" srcId="{1F554D63-279E-49A9-B968-51036EA7FFA7}" destId="{993D62A3-8C80-45DA-9A23-D0A5817F8378}" srcOrd="0" destOrd="0" parTransId="{6D0120F0-794F-40FD-82D3-AEB32426AF3B}" sibTransId="{981749E5-5EEE-4162-A957-EC9CADD7810C}"/>
    <dgm:cxn modelId="{B53951B5-5F1E-4B5B-8887-D64B9DDC2428}" type="presOf" srcId="{E80EE8C4-0740-41E0-A63D-CB8AC245EE7E}" destId="{800DE6CA-84C1-4433-9C80-16134D775B78}" srcOrd="0" destOrd="0" presId="urn:microsoft.com/office/officeart/2005/8/layout/hierarchy3"/>
    <dgm:cxn modelId="{6F1C7820-361E-48FE-B96D-CF972364E9A2}" type="presOf" srcId="{93C1359D-85B8-47B0-ACC6-49FF742CD23E}" destId="{59F524C7-A876-4A07-BBDC-E64AC8DB7188}" srcOrd="0" destOrd="0" presId="urn:microsoft.com/office/officeart/2005/8/layout/hierarchy3"/>
    <dgm:cxn modelId="{7885F617-4580-4893-BE4E-2B00627D2A5C}" srcId="{B588C249-077E-484C-BFDD-7970F0C25C4D}" destId="{518BC6EF-016F-462C-9FFB-DD8D4F809C4B}" srcOrd="1" destOrd="0" parTransId="{5EBC5FB8-A759-42CC-A8B9-6C8210D68548}" sibTransId="{5137ADDD-31A9-455A-88BA-12EB26E8A2FA}"/>
    <dgm:cxn modelId="{00AA8440-0481-4E4E-96AE-EABDAC069484}" type="presOf" srcId="{8C0747AD-CE69-41F3-8E6D-753050395562}" destId="{7F81EAAF-E223-4B4F-8146-56EA9CA3EB06}" srcOrd="0" destOrd="0" presId="urn:microsoft.com/office/officeart/2005/8/layout/hierarchy3"/>
    <dgm:cxn modelId="{875AA6C8-CC43-4B6E-A90B-2C7EDDF7EDFF}" srcId="{1F554D63-279E-49A9-B968-51036EA7FFA7}" destId="{7C0E49ED-95AB-4FF3-8216-5DA9CB755427}" srcOrd="2" destOrd="0" parTransId="{93C1359D-85B8-47B0-ACC6-49FF742CD23E}" sibTransId="{8C5EAB98-0939-413B-9284-3B229B6DB854}"/>
    <dgm:cxn modelId="{BF287138-0B4A-4E24-BB9D-CA8ACA226DEE}" type="presOf" srcId="{46A735FC-5AA1-4D8A-9E22-FAA4C3B60D6E}" destId="{9D71B2A4-98B9-41B4-BE04-06ED4D5B1496}" srcOrd="0" destOrd="0" presId="urn:microsoft.com/office/officeart/2005/8/layout/hierarchy3"/>
    <dgm:cxn modelId="{164B85EF-C8BA-4C51-8C75-40C1AC7D81E0}" srcId="{B588C249-077E-484C-BFDD-7970F0C25C4D}" destId="{46A735FC-5AA1-4D8A-9E22-FAA4C3B60D6E}" srcOrd="2" destOrd="0" parTransId="{E80EE8C4-0740-41E0-A63D-CB8AC245EE7E}" sibTransId="{FA259EB7-8832-46A8-8051-BA9FF2D2908F}"/>
    <dgm:cxn modelId="{8975A212-3C56-4801-AC13-C602F7865627}" type="presOf" srcId="{8418AE41-1FD9-41B6-9CDF-A35DE277A1B8}" destId="{590613D6-9E01-44F6-B461-886BBF0447B0}" srcOrd="0" destOrd="0" presId="urn:microsoft.com/office/officeart/2005/8/layout/hierarchy3"/>
    <dgm:cxn modelId="{2DD159E7-6BA1-4FBC-AE23-442815C347BB}" type="presOf" srcId="{3AA144A8-A2CF-4467-97DA-50637139ABE8}" destId="{F7A5816F-DC00-44D1-A96D-D6F6AC368A1D}" srcOrd="0" destOrd="0" presId="urn:microsoft.com/office/officeart/2005/8/layout/hierarchy3"/>
    <dgm:cxn modelId="{3A131EA1-13DF-4137-8715-A37D3B0FDFE6}" type="presOf" srcId="{B588C249-077E-484C-BFDD-7970F0C25C4D}" destId="{70C91DFA-D7B6-4CED-9FA7-68C1FD0D9E41}" srcOrd="0" destOrd="0" presId="urn:microsoft.com/office/officeart/2005/8/layout/hierarchy3"/>
    <dgm:cxn modelId="{A14C968B-04EA-4BD7-9842-376559F449D1}" type="presOf" srcId="{1F554D63-279E-49A9-B968-51036EA7FFA7}" destId="{0B4B0C2A-9637-4376-B04D-9F3472B9C655}" srcOrd="0" destOrd="0" presId="urn:microsoft.com/office/officeart/2005/8/layout/hierarchy3"/>
    <dgm:cxn modelId="{717B1907-F2BB-4435-B47D-24E255201EBC}" type="presOf" srcId="{B4D525BA-6661-4348-95BB-703803FD4503}" destId="{627A6C68-2341-4376-AC27-BDC141A6A759}" srcOrd="0" destOrd="0" presId="urn:microsoft.com/office/officeart/2005/8/layout/hierarchy3"/>
    <dgm:cxn modelId="{B55480E3-BBB2-4D21-BC9F-A7FB24F8A5F9}" type="presOf" srcId="{919FDDFF-C9CD-4D0D-BCD7-F980131D3F83}" destId="{C91320B0-29FF-4432-9AC1-94C6445831BD}" srcOrd="0" destOrd="0" presId="urn:microsoft.com/office/officeart/2005/8/layout/hierarchy3"/>
    <dgm:cxn modelId="{882DD542-10FB-44E7-8339-AF548A8D3483}" type="presOf" srcId="{6D0120F0-794F-40FD-82D3-AEB32426AF3B}" destId="{CD46A366-7A50-4101-950F-21A366C6E3C7}" srcOrd="0" destOrd="0" presId="urn:microsoft.com/office/officeart/2005/8/layout/hierarchy3"/>
    <dgm:cxn modelId="{E2358D36-27CC-4627-9C31-DD9C66833546}" type="presOf" srcId="{518BC6EF-016F-462C-9FFB-DD8D4F809C4B}" destId="{E1BFB9CC-80C7-4516-AA77-765E6CA1C630}" srcOrd="0" destOrd="0" presId="urn:microsoft.com/office/officeart/2005/8/layout/hierarchy3"/>
    <dgm:cxn modelId="{EFAC142E-CB38-4533-ABD8-F809CE06DAE3}" type="presOf" srcId="{993D62A3-8C80-45DA-9A23-D0A5817F8378}" destId="{5DA02EA7-7DDB-4225-AEE8-965A52D75F46}" srcOrd="0" destOrd="0" presId="urn:microsoft.com/office/officeart/2005/8/layout/hierarchy3"/>
    <dgm:cxn modelId="{0C60F694-6EF8-45CE-BB67-2150F19CFB7E}" type="presOf" srcId="{B588C249-077E-484C-BFDD-7970F0C25C4D}" destId="{74916099-CF21-4E18-99AC-6F20957D028A}" srcOrd="1" destOrd="0" presId="urn:microsoft.com/office/officeart/2005/8/layout/hierarchy3"/>
    <dgm:cxn modelId="{582FD473-753E-4010-9BF2-EA44CE28462A}" srcId="{B588C249-077E-484C-BFDD-7970F0C25C4D}" destId="{3AA144A8-A2CF-4467-97DA-50637139ABE8}" srcOrd="0" destOrd="0" parTransId="{8C0747AD-CE69-41F3-8E6D-753050395562}" sibTransId="{82758700-F9AB-40AE-BCBD-D3AD0040C90E}"/>
    <dgm:cxn modelId="{1A8E074C-4739-4537-AA0E-8CAE54436FC7}" type="presOf" srcId="{7C0E49ED-95AB-4FF3-8216-5DA9CB755427}" destId="{F76F02C8-3767-4C87-AA26-23277DB24B8A}" srcOrd="0" destOrd="0" presId="urn:microsoft.com/office/officeart/2005/8/layout/hierarchy3"/>
    <dgm:cxn modelId="{78357721-4B01-4C33-B119-E199E42C9119}" type="presOf" srcId="{1F554D63-279E-49A9-B968-51036EA7FFA7}" destId="{8181AF3C-6676-4AA2-A6CB-09C6DEFAB490}" srcOrd="1" destOrd="0" presId="urn:microsoft.com/office/officeart/2005/8/layout/hierarchy3"/>
    <dgm:cxn modelId="{DF987DB0-176C-413E-AF8B-F85DEDD5B49F}" srcId="{B4D525BA-6661-4348-95BB-703803FD4503}" destId="{B588C249-077E-484C-BFDD-7970F0C25C4D}" srcOrd="0" destOrd="0" parTransId="{F8E665FD-649F-4316-90ED-93DD99E6A65D}" sibTransId="{8B12759B-75DB-4BDC-92DD-C559C31B482B}"/>
    <dgm:cxn modelId="{9C8DE7F2-187F-4366-85F2-012DBF8784D8}" type="presOf" srcId="{5EBC5FB8-A759-42CC-A8B9-6C8210D68548}" destId="{70B7A6E1-5B14-4425-988B-05F05E15AA29}" srcOrd="0" destOrd="0" presId="urn:microsoft.com/office/officeart/2005/8/layout/hierarchy3"/>
    <dgm:cxn modelId="{4A21EEF7-AE23-412B-9AEA-26C22852D23E}" srcId="{1F554D63-279E-49A9-B968-51036EA7FFA7}" destId="{8418AE41-1FD9-41B6-9CDF-A35DE277A1B8}" srcOrd="1" destOrd="0" parTransId="{919FDDFF-C9CD-4D0D-BCD7-F980131D3F83}" sibTransId="{BDCE8845-E316-433C-B9DC-342D6B5BCFE5}"/>
    <dgm:cxn modelId="{DDC7C595-5B72-4A6E-BCC0-C22B1E571AA6}" type="presParOf" srcId="{627A6C68-2341-4376-AC27-BDC141A6A759}" destId="{B62AD3D9-D82D-475E-9D02-97E3D9193B1F}" srcOrd="0" destOrd="0" presId="urn:microsoft.com/office/officeart/2005/8/layout/hierarchy3"/>
    <dgm:cxn modelId="{B9B28FE4-E641-484F-8785-2CD7E9562366}" type="presParOf" srcId="{B62AD3D9-D82D-475E-9D02-97E3D9193B1F}" destId="{B3F441CB-E869-4183-840F-54DB2CF84698}" srcOrd="0" destOrd="0" presId="urn:microsoft.com/office/officeart/2005/8/layout/hierarchy3"/>
    <dgm:cxn modelId="{4C0B1E51-426D-4530-9901-3E0FD95E10A3}" type="presParOf" srcId="{B3F441CB-E869-4183-840F-54DB2CF84698}" destId="{70C91DFA-D7B6-4CED-9FA7-68C1FD0D9E41}" srcOrd="0" destOrd="0" presId="urn:microsoft.com/office/officeart/2005/8/layout/hierarchy3"/>
    <dgm:cxn modelId="{6AE0BFBC-AAE9-44BE-A939-AF4D840CA50A}" type="presParOf" srcId="{B3F441CB-E869-4183-840F-54DB2CF84698}" destId="{74916099-CF21-4E18-99AC-6F20957D028A}" srcOrd="1" destOrd="0" presId="urn:microsoft.com/office/officeart/2005/8/layout/hierarchy3"/>
    <dgm:cxn modelId="{8941E8F7-035A-4F18-9C7B-CA637C1FEE6F}" type="presParOf" srcId="{B62AD3D9-D82D-475E-9D02-97E3D9193B1F}" destId="{BA92730C-9555-42B7-8BF7-30BF0AE3CE10}" srcOrd="1" destOrd="0" presId="urn:microsoft.com/office/officeart/2005/8/layout/hierarchy3"/>
    <dgm:cxn modelId="{287F318D-84A8-4525-888A-96365C728646}" type="presParOf" srcId="{BA92730C-9555-42B7-8BF7-30BF0AE3CE10}" destId="{7F81EAAF-E223-4B4F-8146-56EA9CA3EB06}" srcOrd="0" destOrd="0" presId="urn:microsoft.com/office/officeart/2005/8/layout/hierarchy3"/>
    <dgm:cxn modelId="{527B7D66-8A56-431A-A3F5-4D1C23C34744}" type="presParOf" srcId="{BA92730C-9555-42B7-8BF7-30BF0AE3CE10}" destId="{F7A5816F-DC00-44D1-A96D-D6F6AC368A1D}" srcOrd="1" destOrd="0" presId="urn:microsoft.com/office/officeart/2005/8/layout/hierarchy3"/>
    <dgm:cxn modelId="{71DB222B-454B-4AF6-B6CD-C35F597EE582}" type="presParOf" srcId="{BA92730C-9555-42B7-8BF7-30BF0AE3CE10}" destId="{70B7A6E1-5B14-4425-988B-05F05E15AA29}" srcOrd="2" destOrd="0" presId="urn:microsoft.com/office/officeart/2005/8/layout/hierarchy3"/>
    <dgm:cxn modelId="{DDB4AEA0-3CE9-4710-8E04-9402691F592C}" type="presParOf" srcId="{BA92730C-9555-42B7-8BF7-30BF0AE3CE10}" destId="{E1BFB9CC-80C7-4516-AA77-765E6CA1C630}" srcOrd="3" destOrd="0" presId="urn:microsoft.com/office/officeart/2005/8/layout/hierarchy3"/>
    <dgm:cxn modelId="{4B1A0DB5-2F32-418D-AD47-A5708DC7FC19}" type="presParOf" srcId="{BA92730C-9555-42B7-8BF7-30BF0AE3CE10}" destId="{800DE6CA-84C1-4433-9C80-16134D775B78}" srcOrd="4" destOrd="0" presId="urn:microsoft.com/office/officeart/2005/8/layout/hierarchy3"/>
    <dgm:cxn modelId="{D8968017-1F49-4F15-B8EC-AEB6DC468E72}" type="presParOf" srcId="{BA92730C-9555-42B7-8BF7-30BF0AE3CE10}" destId="{9D71B2A4-98B9-41B4-BE04-06ED4D5B1496}" srcOrd="5" destOrd="0" presId="urn:microsoft.com/office/officeart/2005/8/layout/hierarchy3"/>
    <dgm:cxn modelId="{72873192-5C5E-40F1-9F86-9E7FE95D05A6}" type="presParOf" srcId="{627A6C68-2341-4376-AC27-BDC141A6A759}" destId="{798DDB55-5168-46CA-A84D-A7BA8BD0B8F2}" srcOrd="1" destOrd="0" presId="urn:microsoft.com/office/officeart/2005/8/layout/hierarchy3"/>
    <dgm:cxn modelId="{310E9E06-EE22-468F-85EB-74CE0F2021D2}" type="presParOf" srcId="{798DDB55-5168-46CA-A84D-A7BA8BD0B8F2}" destId="{ABBDACF3-4E0F-49BE-B654-B4287F6B927B}" srcOrd="0" destOrd="0" presId="urn:microsoft.com/office/officeart/2005/8/layout/hierarchy3"/>
    <dgm:cxn modelId="{D7564A59-031F-47F3-A99E-9801CBA954D9}" type="presParOf" srcId="{ABBDACF3-4E0F-49BE-B654-B4287F6B927B}" destId="{0B4B0C2A-9637-4376-B04D-9F3472B9C655}" srcOrd="0" destOrd="0" presId="urn:microsoft.com/office/officeart/2005/8/layout/hierarchy3"/>
    <dgm:cxn modelId="{2D9B0300-8C3E-4D32-B13B-E560B5217D11}" type="presParOf" srcId="{ABBDACF3-4E0F-49BE-B654-B4287F6B927B}" destId="{8181AF3C-6676-4AA2-A6CB-09C6DEFAB490}" srcOrd="1" destOrd="0" presId="urn:microsoft.com/office/officeart/2005/8/layout/hierarchy3"/>
    <dgm:cxn modelId="{685F32B4-96C6-4D39-BD97-E106A5DD233B}" type="presParOf" srcId="{798DDB55-5168-46CA-A84D-A7BA8BD0B8F2}" destId="{28BB5320-DFA3-47A0-BB55-2CE6623DC7A6}" srcOrd="1" destOrd="0" presId="urn:microsoft.com/office/officeart/2005/8/layout/hierarchy3"/>
    <dgm:cxn modelId="{31833376-A540-4D93-9007-C30C47E31A96}" type="presParOf" srcId="{28BB5320-DFA3-47A0-BB55-2CE6623DC7A6}" destId="{CD46A366-7A50-4101-950F-21A366C6E3C7}" srcOrd="0" destOrd="0" presId="urn:microsoft.com/office/officeart/2005/8/layout/hierarchy3"/>
    <dgm:cxn modelId="{F1D68EFE-7403-498E-B902-81B923664571}" type="presParOf" srcId="{28BB5320-DFA3-47A0-BB55-2CE6623DC7A6}" destId="{5DA02EA7-7DDB-4225-AEE8-965A52D75F46}" srcOrd="1" destOrd="0" presId="urn:microsoft.com/office/officeart/2005/8/layout/hierarchy3"/>
    <dgm:cxn modelId="{03DD962B-EA5B-4848-AF79-DE94E8ECEA2B}" type="presParOf" srcId="{28BB5320-DFA3-47A0-BB55-2CE6623DC7A6}" destId="{C91320B0-29FF-4432-9AC1-94C6445831BD}" srcOrd="2" destOrd="0" presId="urn:microsoft.com/office/officeart/2005/8/layout/hierarchy3"/>
    <dgm:cxn modelId="{FD8D90DD-6F19-4F8A-AC48-518D2DA45483}" type="presParOf" srcId="{28BB5320-DFA3-47A0-BB55-2CE6623DC7A6}" destId="{590613D6-9E01-44F6-B461-886BBF0447B0}" srcOrd="3" destOrd="0" presId="urn:microsoft.com/office/officeart/2005/8/layout/hierarchy3"/>
    <dgm:cxn modelId="{B87C7E0C-849F-43F4-8646-722B0C57D7A6}" type="presParOf" srcId="{28BB5320-DFA3-47A0-BB55-2CE6623DC7A6}" destId="{59F524C7-A876-4A07-BBDC-E64AC8DB7188}" srcOrd="4" destOrd="0" presId="urn:microsoft.com/office/officeart/2005/8/layout/hierarchy3"/>
    <dgm:cxn modelId="{9E45E6E9-B49C-4EEA-BD1B-84E12D939733}" type="presParOf" srcId="{28BB5320-DFA3-47A0-BB55-2CE6623DC7A6}" destId="{F76F02C8-3767-4C87-AA26-23277DB24B8A}"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952232-9F2E-41DF-9743-7350AEB75F0A}" type="doc">
      <dgm:prSet loTypeId="urn:microsoft.com/office/officeart/2005/8/layout/vList5" loCatId="list" qsTypeId="urn:microsoft.com/office/officeart/2005/8/quickstyle/simple1" qsCatId="simple" csTypeId="urn:microsoft.com/office/officeart/2005/8/colors/accent1_4" csCatId="accent1"/>
      <dgm:spPr/>
      <dgm:t>
        <a:bodyPr/>
        <a:lstStyle/>
        <a:p>
          <a:endParaRPr lang="cs-CZ"/>
        </a:p>
      </dgm:t>
    </dgm:pt>
    <dgm:pt modelId="{46ADC08D-031A-4443-B13A-372A6AD14B06}">
      <dgm:prSet/>
      <dgm:spPr/>
      <dgm:t>
        <a:bodyPr/>
        <a:lstStyle/>
        <a:p>
          <a:pPr rtl="0"/>
          <a:r>
            <a:rPr lang="cs-CZ" b="1"/>
            <a:t>prevence</a:t>
          </a:r>
          <a:endParaRPr lang="cs-CZ"/>
        </a:p>
      </dgm:t>
    </dgm:pt>
    <dgm:pt modelId="{CA581465-93C0-4871-9EAC-F92495669E5E}" type="parTrans" cxnId="{7410C4EF-80CF-4FF2-A889-B48DC59D68B8}">
      <dgm:prSet/>
      <dgm:spPr/>
      <dgm:t>
        <a:bodyPr/>
        <a:lstStyle/>
        <a:p>
          <a:endParaRPr lang="cs-CZ"/>
        </a:p>
      </dgm:t>
    </dgm:pt>
    <dgm:pt modelId="{83113530-6096-47A3-ADD4-C440F8F94010}" type="sibTrans" cxnId="{7410C4EF-80CF-4FF2-A889-B48DC59D68B8}">
      <dgm:prSet/>
      <dgm:spPr/>
      <dgm:t>
        <a:bodyPr/>
        <a:lstStyle/>
        <a:p>
          <a:endParaRPr lang="cs-CZ"/>
        </a:p>
      </dgm:t>
    </dgm:pt>
    <dgm:pt modelId="{64BFF755-4ADE-4E20-98AA-412336F7DE3F}">
      <dgm:prSet/>
      <dgm:spPr/>
      <dgm:t>
        <a:bodyPr/>
        <a:lstStyle/>
        <a:p>
          <a:pPr rtl="0"/>
          <a:r>
            <a:rPr lang="cs-CZ"/>
            <a:t>Osvětové činnosti se uplatňuje především v rodinách, MŠ, ZŠ- součástí prevence jsou i depistáž a screening</a:t>
          </a:r>
        </a:p>
      </dgm:t>
    </dgm:pt>
    <dgm:pt modelId="{2A52E62D-102C-41A4-A8C2-3B8BF7DE7F49}" type="parTrans" cxnId="{9289F575-4406-438B-85CA-A460CD6AB6D9}">
      <dgm:prSet/>
      <dgm:spPr/>
      <dgm:t>
        <a:bodyPr/>
        <a:lstStyle/>
        <a:p>
          <a:endParaRPr lang="cs-CZ"/>
        </a:p>
      </dgm:t>
    </dgm:pt>
    <dgm:pt modelId="{64C80D48-F77E-4ED6-93BB-2302BE380751}" type="sibTrans" cxnId="{9289F575-4406-438B-85CA-A460CD6AB6D9}">
      <dgm:prSet/>
      <dgm:spPr/>
      <dgm:t>
        <a:bodyPr/>
        <a:lstStyle/>
        <a:p>
          <a:endParaRPr lang="cs-CZ"/>
        </a:p>
      </dgm:t>
    </dgm:pt>
    <dgm:pt modelId="{6FA79B86-9791-4AFA-A341-C0C403CA145D}">
      <dgm:prSet/>
      <dgm:spPr/>
      <dgm:t>
        <a:bodyPr/>
        <a:lstStyle/>
        <a:p>
          <a:pPr rtl="0"/>
          <a:r>
            <a:rPr lang="cs-CZ" b="1"/>
            <a:t>diagnostika</a:t>
          </a:r>
          <a:r>
            <a:rPr lang="cs-CZ"/>
            <a:t> </a:t>
          </a:r>
          <a:r>
            <a:rPr lang="cs-CZ" b="1"/>
            <a:t>NKS</a:t>
          </a:r>
          <a:endParaRPr lang="cs-CZ"/>
        </a:p>
      </dgm:t>
    </dgm:pt>
    <dgm:pt modelId="{1FE39FBA-6945-474B-AB73-D0C49981EBDB}" type="parTrans" cxnId="{08DC2871-30D6-4211-B3B4-9E618B3534BD}">
      <dgm:prSet/>
      <dgm:spPr/>
      <dgm:t>
        <a:bodyPr/>
        <a:lstStyle/>
        <a:p>
          <a:endParaRPr lang="cs-CZ"/>
        </a:p>
      </dgm:t>
    </dgm:pt>
    <dgm:pt modelId="{D0D64E3A-99FA-46E1-BBD1-0B2FE552893E}" type="sibTrans" cxnId="{08DC2871-30D6-4211-B3B4-9E618B3534BD}">
      <dgm:prSet/>
      <dgm:spPr/>
      <dgm:t>
        <a:bodyPr/>
        <a:lstStyle/>
        <a:p>
          <a:endParaRPr lang="cs-CZ"/>
        </a:p>
      </dgm:t>
    </dgm:pt>
    <dgm:pt modelId="{DA47F4CB-DA01-47C0-87A2-2099E41F3B38}">
      <dgm:prSet/>
      <dgm:spPr/>
      <dgm:t>
        <a:bodyPr/>
        <a:lstStyle/>
        <a:p>
          <a:pPr rtl="0"/>
          <a:r>
            <a:rPr lang="cs-CZ"/>
            <a:t>Logoped realizuje logopedické vyšetření , které přispívá k určování lékařské, speciálně pedagogické diagnózy. Svou diagnostickou činnost logoped uplatňuje i v procesu komplexní rehabilitace, školní, pracovní i sociální adaptace.</a:t>
          </a:r>
        </a:p>
      </dgm:t>
    </dgm:pt>
    <dgm:pt modelId="{53A2CFC8-7559-44D6-BC41-41677B1114E9}" type="parTrans" cxnId="{D13A1131-8A09-4906-B09E-E9A99A774E4B}">
      <dgm:prSet/>
      <dgm:spPr/>
      <dgm:t>
        <a:bodyPr/>
        <a:lstStyle/>
        <a:p>
          <a:endParaRPr lang="cs-CZ"/>
        </a:p>
      </dgm:t>
    </dgm:pt>
    <dgm:pt modelId="{E3D7358E-0D3F-4C6B-A782-569F734FFE67}" type="sibTrans" cxnId="{D13A1131-8A09-4906-B09E-E9A99A774E4B}">
      <dgm:prSet/>
      <dgm:spPr/>
      <dgm:t>
        <a:bodyPr/>
        <a:lstStyle/>
        <a:p>
          <a:endParaRPr lang="cs-CZ"/>
        </a:p>
      </dgm:t>
    </dgm:pt>
    <dgm:pt modelId="{9256E9B2-4F3E-4956-B73B-EF44E673D44A}">
      <dgm:prSet/>
      <dgm:spPr/>
      <dgm:t>
        <a:bodyPr/>
        <a:lstStyle/>
        <a:p>
          <a:pPr rtl="0"/>
          <a:r>
            <a:rPr lang="cs-CZ" b="1"/>
            <a:t>odstraňování</a:t>
          </a:r>
          <a:r>
            <a:rPr lang="cs-CZ"/>
            <a:t> </a:t>
          </a:r>
          <a:r>
            <a:rPr lang="cs-CZ" b="1"/>
            <a:t>NKS</a:t>
          </a:r>
          <a:endParaRPr lang="cs-CZ"/>
        </a:p>
      </dgm:t>
    </dgm:pt>
    <dgm:pt modelId="{D1CA8106-0032-48ED-BD9A-53D04BE3814C}" type="parTrans" cxnId="{D212A0D0-482F-49D9-A39F-234A879F179B}">
      <dgm:prSet/>
      <dgm:spPr/>
      <dgm:t>
        <a:bodyPr/>
        <a:lstStyle/>
        <a:p>
          <a:endParaRPr lang="cs-CZ"/>
        </a:p>
      </dgm:t>
    </dgm:pt>
    <dgm:pt modelId="{DC3EFF80-F5EF-4DA1-803E-8DBFC7290B7F}" type="sibTrans" cxnId="{D212A0D0-482F-49D9-A39F-234A879F179B}">
      <dgm:prSet/>
      <dgm:spPr/>
      <dgm:t>
        <a:bodyPr/>
        <a:lstStyle/>
        <a:p>
          <a:endParaRPr lang="cs-CZ"/>
        </a:p>
      </dgm:t>
    </dgm:pt>
    <dgm:pt modelId="{14C0CD31-29E9-4064-80CB-78FDDF57D80F}">
      <dgm:prSet/>
      <dgm:spPr/>
      <dgm:t>
        <a:bodyPr/>
        <a:lstStyle/>
        <a:p>
          <a:pPr rtl="0"/>
          <a:r>
            <a:rPr lang="cs-CZ"/>
            <a:t>se logoped zúčastňuje ve všech formách logopedické intervence, a to buď samostatně  nebo v úzké týmové spolupráci s ostatními odborníky.</a:t>
          </a:r>
        </a:p>
      </dgm:t>
    </dgm:pt>
    <dgm:pt modelId="{2003C32D-ED4F-489F-BDAE-0BAB32E22B4C}" type="parTrans" cxnId="{A9D5CD37-77F4-4403-8241-07A5BCD15C2E}">
      <dgm:prSet/>
      <dgm:spPr/>
      <dgm:t>
        <a:bodyPr/>
        <a:lstStyle/>
        <a:p>
          <a:endParaRPr lang="cs-CZ"/>
        </a:p>
      </dgm:t>
    </dgm:pt>
    <dgm:pt modelId="{AE85E70D-5CE6-45DE-B376-6FCC19665667}" type="sibTrans" cxnId="{A9D5CD37-77F4-4403-8241-07A5BCD15C2E}">
      <dgm:prSet/>
      <dgm:spPr/>
      <dgm:t>
        <a:bodyPr/>
        <a:lstStyle/>
        <a:p>
          <a:endParaRPr lang="cs-CZ"/>
        </a:p>
      </dgm:t>
    </dgm:pt>
    <dgm:pt modelId="{4D41AD1C-2667-40D3-B0F6-F23460402BEC}">
      <dgm:prSet/>
      <dgm:spPr/>
      <dgm:t>
        <a:bodyPr/>
        <a:lstStyle/>
        <a:p>
          <a:pPr rtl="0"/>
          <a:r>
            <a:rPr lang="cs-CZ" b="1"/>
            <a:t>poradenská</a:t>
          </a:r>
          <a:r>
            <a:rPr lang="cs-CZ"/>
            <a:t> </a:t>
          </a:r>
          <a:r>
            <a:rPr lang="cs-CZ" b="1"/>
            <a:t>činnost</a:t>
          </a:r>
          <a:endParaRPr lang="cs-CZ"/>
        </a:p>
      </dgm:t>
    </dgm:pt>
    <dgm:pt modelId="{5A3AFC48-96D0-42FF-8317-EF9384A05057}" type="parTrans" cxnId="{56F31EB9-CB0C-49BF-80B1-65E91DF15478}">
      <dgm:prSet/>
      <dgm:spPr/>
      <dgm:t>
        <a:bodyPr/>
        <a:lstStyle/>
        <a:p>
          <a:endParaRPr lang="cs-CZ"/>
        </a:p>
      </dgm:t>
    </dgm:pt>
    <dgm:pt modelId="{396E41A0-0783-4B01-B382-8B0F468B54E2}" type="sibTrans" cxnId="{56F31EB9-CB0C-49BF-80B1-65E91DF15478}">
      <dgm:prSet/>
      <dgm:spPr/>
      <dgm:t>
        <a:bodyPr/>
        <a:lstStyle/>
        <a:p>
          <a:endParaRPr lang="cs-CZ"/>
        </a:p>
      </dgm:t>
    </dgm:pt>
    <dgm:pt modelId="{EE1A8B79-5CD6-4C69-A9ED-6963E3DCA352}">
      <dgm:prSet/>
      <dgm:spPr/>
      <dgm:t>
        <a:bodyPr/>
        <a:lstStyle/>
        <a:p>
          <a:pPr rtl="0"/>
          <a:r>
            <a:rPr lang="cs-CZ"/>
            <a:t>se realizuje především v rámci potřeb specializovaných zdravotnických zařízení, pedagogicko-psychologických poraden, speciálně pedagogických centrech, MŠ, ZŠ…</a:t>
          </a:r>
        </a:p>
      </dgm:t>
    </dgm:pt>
    <dgm:pt modelId="{FAC5AD2E-1986-4DFA-9840-315F97B16824}" type="parTrans" cxnId="{AEA87FAD-BCED-46FF-A40D-99696E62BA00}">
      <dgm:prSet/>
      <dgm:spPr/>
      <dgm:t>
        <a:bodyPr/>
        <a:lstStyle/>
        <a:p>
          <a:endParaRPr lang="cs-CZ"/>
        </a:p>
      </dgm:t>
    </dgm:pt>
    <dgm:pt modelId="{48625E7A-C502-4029-9095-8D1A011C7469}" type="sibTrans" cxnId="{AEA87FAD-BCED-46FF-A40D-99696E62BA00}">
      <dgm:prSet/>
      <dgm:spPr/>
      <dgm:t>
        <a:bodyPr/>
        <a:lstStyle/>
        <a:p>
          <a:endParaRPr lang="cs-CZ"/>
        </a:p>
      </dgm:t>
    </dgm:pt>
    <dgm:pt modelId="{94453738-C149-4063-8BEC-A8C9697B65D2}">
      <dgm:prSet/>
      <dgm:spPr/>
      <dgm:t>
        <a:bodyPr/>
        <a:lstStyle/>
        <a:p>
          <a:pPr rtl="0"/>
          <a:r>
            <a:rPr lang="cs-CZ" b="1"/>
            <a:t>posouzení</a:t>
          </a:r>
          <a:endParaRPr lang="cs-CZ"/>
        </a:p>
      </dgm:t>
    </dgm:pt>
    <dgm:pt modelId="{22018ED2-7875-4AEE-BD4E-28FD9AF73EBD}" type="parTrans" cxnId="{6E43D378-6447-42BD-B4E5-DD505A1CAF42}">
      <dgm:prSet/>
      <dgm:spPr/>
      <dgm:t>
        <a:bodyPr/>
        <a:lstStyle/>
        <a:p>
          <a:endParaRPr lang="cs-CZ"/>
        </a:p>
      </dgm:t>
    </dgm:pt>
    <dgm:pt modelId="{0FB089B4-9DEF-4151-8EFB-B1A1E78C512D}" type="sibTrans" cxnId="{6E43D378-6447-42BD-B4E5-DD505A1CAF42}">
      <dgm:prSet/>
      <dgm:spPr/>
      <dgm:t>
        <a:bodyPr/>
        <a:lstStyle/>
        <a:p>
          <a:endParaRPr lang="cs-CZ"/>
        </a:p>
      </dgm:t>
    </dgm:pt>
    <dgm:pt modelId="{A597D190-4029-4E51-A62F-EC1E533BC583}">
      <dgm:prSet/>
      <dgm:spPr/>
      <dgm:t>
        <a:bodyPr/>
        <a:lstStyle/>
        <a:p>
          <a:pPr rtl="0"/>
          <a:r>
            <a:rPr lang="cs-CZ"/>
            <a:t>logoped participuje především při výběru uchazečů o řečové a hlasové povolání, přijímací pohovory na studium těchto oborů</a:t>
          </a:r>
        </a:p>
      </dgm:t>
    </dgm:pt>
    <dgm:pt modelId="{0A4A97BD-28C6-410A-BDFF-03E661627B5B}" type="parTrans" cxnId="{5F461FF5-C963-425E-BAB7-032D49F460D9}">
      <dgm:prSet/>
      <dgm:spPr/>
      <dgm:t>
        <a:bodyPr/>
        <a:lstStyle/>
        <a:p>
          <a:endParaRPr lang="cs-CZ"/>
        </a:p>
      </dgm:t>
    </dgm:pt>
    <dgm:pt modelId="{E2F0B531-8E78-44B3-934F-B6A5CAFD2CA6}" type="sibTrans" cxnId="{5F461FF5-C963-425E-BAB7-032D49F460D9}">
      <dgm:prSet/>
      <dgm:spPr/>
      <dgm:t>
        <a:bodyPr/>
        <a:lstStyle/>
        <a:p>
          <a:endParaRPr lang="cs-CZ"/>
        </a:p>
      </dgm:t>
    </dgm:pt>
    <dgm:pt modelId="{3115ACB3-BDBB-4110-8350-7C49139F23DA}">
      <dgm:prSet/>
      <dgm:spPr/>
      <dgm:t>
        <a:bodyPr/>
        <a:lstStyle/>
        <a:p>
          <a:pPr rtl="0"/>
          <a:r>
            <a:rPr lang="cs-CZ" b="1"/>
            <a:t>výzkumná</a:t>
          </a:r>
          <a:r>
            <a:rPr lang="cs-CZ"/>
            <a:t> </a:t>
          </a:r>
          <a:r>
            <a:rPr lang="cs-CZ" b="1"/>
            <a:t>oblast</a:t>
          </a:r>
          <a:endParaRPr lang="cs-CZ"/>
        </a:p>
      </dgm:t>
    </dgm:pt>
    <dgm:pt modelId="{BFF5C86F-6FC8-49FD-9FC5-AD5EB564E1FC}" type="parTrans" cxnId="{6A07101D-4D5E-4258-932C-19B9222065E7}">
      <dgm:prSet/>
      <dgm:spPr/>
      <dgm:t>
        <a:bodyPr/>
        <a:lstStyle/>
        <a:p>
          <a:endParaRPr lang="cs-CZ"/>
        </a:p>
      </dgm:t>
    </dgm:pt>
    <dgm:pt modelId="{7E26EFAD-3AEF-48B3-9454-661F045BD5F2}" type="sibTrans" cxnId="{6A07101D-4D5E-4258-932C-19B9222065E7}">
      <dgm:prSet/>
      <dgm:spPr/>
      <dgm:t>
        <a:bodyPr/>
        <a:lstStyle/>
        <a:p>
          <a:endParaRPr lang="cs-CZ"/>
        </a:p>
      </dgm:t>
    </dgm:pt>
    <dgm:pt modelId="{E6F3B79B-5BE4-49B8-A87E-9236D38960D8}">
      <dgm:prSet/>
      <dgm:spPr/>
      <dgm:t>
        <a:bodyPr/>
        <a:lstStyle/>
        <a:p>
          <a:pPr rtl="0"/>
          <a:r>
            <a:rPr lang="cs-CZ"/>
            <a:t>řešení výzkumných úkolů, úloh rezortního státního plánování…</a:t>
          </a:r>
        </a:p>
      </dgm:t>
    </dgm:pt>
    <dgm:pt modelId="{1A9CE2BF-8ECE-4D46-A6B0-53E6A7BE9707}" type="parTrans" cxnId="{9491355B-AC5B-47AC-9229-EDCD6AD71BD5}">
      <dgm:prSet/>
      <dgm:spPr/>
      <dgm:t>
        <a:bodyPr/>
        <a:lstStyle/>
        <a:p>
          <a:endParaRPr lang="cs-CZ"/>
        </a:p>
      </dgm:t>
    </dgm:pt>
    <dgm:pt modelId="{E75DC405-1B83-4C97-A552-064DBE25145B}" type="sibTrans" cxnId="{9491355B-AC5B-47AC-9229-EDCD6AD71BD5}">
      <dgm:prSet/>
      <dgm:spPr/>
      <dgm:t>
        <a:bodyPr/>
        <a:lstStyle/>
        <a:p>
          <a:endParaRPr lang="cs-CZ"/>
        </a:p>
      </dgm:t>
    </dgm:pt>
    <dgm:pt modelId="{6E936DE0-2677-4E37-8EF6-ED3028F142C4}">
      <dgm:prSet/>
      <dgm:spPr/>
      <dgm:t>
        <a:bodyPr/>
        <a:lstStyle/>
        <a:p>
          <a:pPr rtl="0"/>
          <a:r>
            <a:rPr lang="cs-CZ" b="1"/>
            <a:t>další</a:t>
          </a:r>
          <a:r>
            <a:rPr lang="cs-CZ"/>
            <a:t> </a:t>
          </a:r>
          <a:r>
            <a:rPr lang="cs-CZ" b="1"/>
            <a:t>vzdělávání</a:t>
          </a:r>
          <a:r>
            <a:rPr lang="cs-CZ"/>
            <a:t> </a:t>
          </a:r>
          <a:r>
            <a:rPr lang="cs-CZ" b="1"/>
            <a:t>logopedů</a:t>
          </a:r>
          <a:endParaRPr lang="cs-CZ"/>
        </a:p>
      </dgm:t>
    </dgm:pt>
    <dgm:pt modelId="{FC537713-045A-4B51-AC07-83ABA9183B80}" type="parTrans" cxnId="{E89A63A5-D5BC-48B8-AB6A-E807A54193FC}">
      <dgm:prSet/>
      <dgm:spPr/>
      <dgm:t>
        <a:bodyPr/>
        <a:lstStyle/>
        <a:p>
          <a:endParaRPr lang="cs-CZ"/>
        </a:p>
      </dgm:t>
    </dgm:pt>
    <dgm:pt modelId="{E21904CB-DE31-4CAB-A94D-E3A51FD7A138}" type="sibTrans" cxnId="{E89A63A5-D5BC-48B8-AB6A-E807A54193FC}">
      <dgm:prSet/>
      <dgm:spPr/>
      <dgm:t>
        <a:bodyPr/>
        <a:lstStyle/>
        <a:p>
          <a:endParaRPr lang="cs-CZ"/>
        </a:p>
      </dgm:t>
    </dgm:pt>
    <dgm:pt modelId="{1F29CADF-FA7C-4DE7-9E0B-A272D213AB05}">
      <dgm:prSet/>
      <dgm:spPr/>
      <dgm:t>
        <a:bodyPr/>
        <a:lstStyle/>
        <a:p>
          <a:pPr rtl="0"/>
          <a:r>
            <a:rPr lang="cs-CZ"/>
            <a:t>realizuje logoped v rámci vysokoškolského pregraduálního a postgraduálního studia na pedagogických fakultách</a:t>
          </a:r>
        </a:p>
      </dgm:t>
    </dgm:pt>
    <dgm:pt modelId="{C309BC04-5219-4D68-950C-519947490852}" type="parTrans" cxnId="{5B166998-DA28-4BAC-A83E-52359413B5E0}">
      <dgm:prSet/>
      <dgm:spPr/>
      <dgm:t>
        <a:bodyPr/>
        <a:lstStyle/>
        <a:p>
          <a:endParaRPr lang="cs-CZ"/>
        </a:p>
      </dgm:t>
    </dgm:pt>
    <dgm:pt modelId="{3082A4BD-E320-40A6-BB11-007A4F3C4DFC}" type="sibTrans" cxnId="{5B166998-DA28-4BAC-A83E-52359413B5E0}">
      <dgm:prSet/>
      <dgm:spPr/>
      <dgm:t>
        <a:bodyPr/>
        <a:lstStyle/>
        <a:p>
          <a:endParaRPr lang="cs-CZ"/>
        </a:p>
      </dgm:t>
    </dgm:pt>
    <dgm:pt modelId="{E126FF02-6C57-4F06-BA5A-3217AF69C71D}" type="pres">
      <dgm:prSet presAssocID="{CC952232-9F2E-41DF-9743-7350AEB75F0A}" presName="Name0" presStyleCnt="0">
        <dgm:presLayoutVars>
          <dgm:dir/>
          <dgm:animLvl val="lvl"/>
          <dgm:resizeHandles val="exact"/>
        </dgm:presLayoutVars>
      </dgm:prSet>
      <dgm:spPr/>
      <dgm:t>
        <a:bodyPr/>
        <a:lstStyle/>
        <a:p>
          <a:endParaRPr lang="cs-CZ"/>
        </a:p>
      </dgm:t>
    </dgm:pt>
    <dgm:pt modelId="{C6D7CE5F-31FA-4AAE-9090-9E21B75B47AC}" type="pres">
      <dgm:prSet presAssocID="{46ADC08D-031A-4443-B13A-372A6AD14B06}" presName="linNode" presStyleCnt="0"/>
      <dgm:spPr/>
    </dgm:pt>
    <dgm:pt modelId="{3C28A6B9-D1EF-4001-B69F-72E4588C4339}" type="pres">
      <dgm:prSet presAssocID="{46ADC08D-031A-4443-B13A-372A6AD14B06}" presName="parentText" presStyleLbl="node1" presStyleIdx="0" presStyleCnt="7">
        <dgm:presLayoutVars>
          <dgm:chMax val="1"/>
          <dgm:bulletEnabled val="1"/>
        </dgm:presLayoutVars>
      </dgm:prSet>
      <dgm:spPr/>
      <dgm:t>
        <a:bodyPr/>
        <a:lstStyle/>
        <a:p>
          <a:endParaRPr lang="cs-CZ"/>
        </a:p>
      </dgm:t>
    </dgm:pt>
    <dgm:pt modelId="{4CC9C6A9-49EE-48CB-A4F4-0863118D19A4}" type="pres">
      <dgm:prSet presAssocID="{46ADC08D-031A-4443-B13A-372A6AD14B06}" presName="descendantText" presStyleLbl="alignAccFollowNode1" presStyleIdx="0" presStyleCnt="7">
        <dgm:presLayoutVars>
          <dgm:bulletEnabled val="1"/>
        </dgm:presLayoutVars>
      </dgm:prSet>
      <dgm:spPr/>
      <dgm:t>
        <a:bodyPr/>
        <a:lstStyle/>
        <a:p>
          <a:endParaRPr lang="cs-CZ"/>
        </a:p>
      </dgm:t>
    </dgm:pt>
    <dgm:pt modelId="{F876EA44-3F43-4156-B4FB-B0F4867FC5E4}" type="pres">
      <dgm:prSet presAssocID="{83113530-6096-47A3-ADD4-C440F8F94010}" presName="sp" presStyleCnt="0"/>
      <dgm:spPr/>
    </dgm:pt>
    <dgm:pt modelId="{F6F8C25D-79A1-46EA-BEFF-6ED4B0FCF5C0}" type="pres">
      <dgm:prSet presAssocID="{6FA79B86-9791-4AFA-A341-C0C403CA145D}" presName="linNode" presStyleCnt="0"/>
      <dgm:spPr/>
    </dgm:pt>
    <dgm:pt modelId="{9D41B312-953B-4A5F-8B5D-9240C8F7B272}" type="pres">
      <dgm:prSet presAssocID="{6FA79B86-9791-4AFA-A341-C0C403CA145D}" presName="parentText" presStyleLbl="node1" presStyleIdx="1" presStyleCnt="7">
        <dgm:presLayoutVars>
          <dgm:chMax val="1"/>
          <dgm:bulletEnabled val="1"/>
        </dgm:presLayoutVars>
      </dgm:prSet>
      <dgm:spPr/>
      <dgm:t>
        <a:bodyPr/>
        <a:lstStyle/>
        <a:p>
          <a:endParaRPr lang="cs-CZ"/>
        </a:p>
      </dgm:t>
    </dgm:pt>
    <dgm:pt modelId="{D7895C20-4572-47B9-B3EB-9962E8559858}" type="pres">
      <dgm:prSet presAssocID="{6FA79B86-9791-4AFA-A341-C0C403CA145D}" presName="descendantText" presStyleLbl="alignAccFollowNode1" presStyleIdx="1" presStyleCnt="7">
        <dgm:presLayoutVars>
          <dgm:bulletEnabled val="1"/>
        </dgm:presLayoutVars>
      </dgm:prSet>
      <dgm:spPr/>
      <dgm:t>
        <a:bodyPr/>
        <a:lstStyle/>
        <a:p>
          <a:endParaRPr lang="cs-CZ"/>
        </a:p>
      </dgm:t>
    </dgm:pt>
    <dgm:pt modelId="{F0970916-7452-447E-8238-9AE7F4AB35F0}" type="pres">
      <dgm:prSet presAssocID="{D0D64E3A-99FA-46E1-BBD1-0B2FE552893E}" presName="sp" presStyleCnt="0"/>
      <dgm:spPr/>
    </dgm:pt>
    <dgm:pt modelId="{5488B001-B4A6-40DA-8D20-9D740321436F}" type="pres">
      <dgm:prSet presAssocID="{9256E9B2-4F3E-4956-B73B-EF44E673D44A}" presName="linNode" presStyleCnt="0"/>
      <dgm:spPr/>
    </dgm:pt>
    <dgm:pt modelId="{01AA6749-56CE-4A67-944E-AA3403DAC313}" type="pres">
      <dgm:prSet presAssocID="{9256E9B2-4F3E-4956-B73B-EF44E673D44A}" presName="parentText" presStyleLbl="node1" presStyleIdx="2" presStyleCnt="7">
        <dgm:presLayoutVars>
          <dgm:chMax val="1"/>
          <dgm:bulletEnabled val="1"/>
        </dgm:presLayoutVars>
      </dgm:prSet>
      <dgm:spPr/>
      <dgm:t>
        <a:bodyPr/>
        <a:lstStyle/>
        <a:p>
          <a:endParaRPr lang="cs-CZ"/>
        </a:p>
      </dgm:t>
    </dgm:pt>
    <dgm:pt modelId="{26CEB840-393B-40F8-B776-A61256BE16AE}" type="pres">
      <dgm:prSet presAssocID="{9256E9B2-4F3E-4956-B73B-EF44E673D44A}" presName="descendantText" presStyleLbl="alignAccFollowNode1" presStyleIdx="2" presStyleCnt="7">
        <dgm:presLayoutVars>
          <dgm:bulletEnabled val="1"/>
        </dgm:presLayoutVars>
      </dgm:prSet>
      <dgm:spPr/>
      <dgm:t>
        <a:bodyPr/>
        <a:lstStyle/>
        <a:p>
          <a:endParaRPr lang="cs-CZ"/>
        </a:p>
      </dgm:t>
    </dgm:pt>
    <dgm:pt modelId="{A1B2D000-CFD1-400A-8767-95BCAF7B7237}" type="pres">
      <dgm:prSet presAssocID="{DC3EFF80-F5EF-4DA1-803E-8DBFC7290B7F}" presName="sp" presStyleCnt="0"/>
      <dgm:spPr/>
    </dgm:pt>
    <dgm:pt modelId="{449EFCAD-5068-474B-A7FC-A6DD1530EF60}" type="pres">
      <dgm:prSet presAssocID="{4D41AD1C-2667-40D3-B0F6-F23460402BEC}" presName="linNode" presStyleCnt="0"/>
      <dgm:spPr/>
    </dgm:pt>
    <dgm:pt modelId="{0A78B823-CC33-495A-B91A-9A47D668CC74}" type="pres">
      <dgm:prSet presAssocID="{4D41AD1C-2667-40D3-B0F6-F23460402BEC}" presName="parentText" presStyleLbl="node1" presStyleIdx="3" presStyleCnt="7">
        <dgm:presLayoutVars>
          <dgm:chMax val="1"/>
          <dgm:bulletEnabled val="1"/>
        </dgm:presLayoutVars>
      </dgm:prSet>
      <dgm:spPr/>
      <dgm:t>
        <a:bodyPr/>
        <a:lstStyle/>
        <a:p>
          <a:endParaRPr lang="cs-CZ"/>
        </a:p>
      </dgm:t>
    </dgm:pt>
    <dgm:pt modelId="{7C73FB45-A6C3-4E61-8CD2-1723192D7BB2}" type="pres">
      <dgm:prSet presAssocID="{4D41AD1C-2667-40D3-B0F6-F23460402BEC}" presName="descendantText" presStyleLbl="alignAccFollowNode1" presStyleIdx="3" presStyleCnt="7">
        <dgm:presLayoutVars>
          <dgm:bulletEnabled val="1"/>
        </dgm:presLayoutVars>
      </dgm:prSet>
      <dgm:spPr/>
      <dgm:t>
        <a:bodyPr/>
        <a:lstStyle/>
        <a:p>
          <a:endParaRPr lang="cs-CZ"/>
        </a:p>
      </dgm:t>
    </dgm:pt>
    <dgm:pt modelId="{042FFC2B-4F59-48CE-8496-03F17B32C9CA}" type="pres">
      <dgm:prSet presAssocID="{396E41A0-0783-4B01-B382-8B0F468B54E2}" presName="sp" presStyleCnt="0"/>
      <dgm:spPr/>
    </dgm:pt>
    <dgm:pt modelId="{FE437234-9D3E-415F-A230-A62DDC8A1585}" type="pres">
      <dgm:prSet presAssocID="{94453738-C149-4063-8BEC-A8C9697B65D2}" presName="linNode" presStyleCnt="0"/>
      <dgm:spPr/>
    </dgm:pt>
    <dgm:pt modelId="{EFB6E12D-E8B7-4F7D-B788-EEBEB91FB54B}" type="pres">
      <dgm:prSet presAssocID="{94453738-C149-4063-8BEC-A8C9697B65D2}" presName="parentText" presStyleLbl="node1" presStyleIdx="4" presStyleCnt="7">
        <dgm:presLayoutVars>
          <dgm:chMax val="1"/>
          <dgm:bulletEnabled val="1"/>
        </dgm:presLayoutVars>
      </dgm:prSet>
      <dgm:spPr/>
      <dgm:t>
        <a:bodyPr/>
        <a:lstStyle/>
        <a:p>
          <a:endParaRPr lang="cs-CZ"/>
        </a:p>
      </dgm:t>
    </dgm:pt>
    <dgm:pt modelId="{0137B76D-C2DF-4A57-9637-8170B6011754}" type="pres">
      <dgm:prSet presAssocID="{94453738-C149-4063-8BEC-A8C9697B65D2}" presName="descendantText" presStyleLbl="alignAccFollowNode1" presStyleIdx="4" presStyleCnt="7">
        <dgm:presLayoutVars>
          <dgm:bulletEnabled val="1"/>
        </dgm:presLayoutVars>
      </dgm:prSet>
      <dgm:spPr/>
      <dgm:t>
        <a:bodyPr/>
        <a:lstStyle/>
        <a:p>
          <a:endParaRPr lang="cs-CZ"/>
        </a:p>
      </dgm:t>
    </dgm:pt>
    <dgm:pt modelId="{33EAD053-E89A-48D3-81D1-5294A48E86DE}" type="pres">
      <dgm:prSet presAssocID="{0FB089B4-9DEF-4151-8EFB-B1A1E78C512D}" presName="sp" presStyleCnt="0"/>
      <dgm:spPr/>
    </dgm:pt>
    <dgm:pt modelId="{FFFECD63-7E82-4E1A-8270-7762ABC3C996}" type="pres">
      <dgm:prSet presAssocID="{3115ACB3-BDBB-4110-8350-7C49139F23DA}" presName="linNode" presStyleCnt="0"/>
      <dgm:spPr/>
    </dgm:pt>
    <dgm:pt modelId="{19A37F05-9329-437C-9A59-FCC3C827BB5F}" type="pres">
      <dgm:prSet presAssocID="{3115ACB3-BDBB-4110-8350-7C49139F23DA}" presName="parentText" presStyleLbl="node1" presStyleIdx="5" presStyleCnt="7">
        <dgm:presLayoutVars>
          <dgm:chMax val="1"/>
          <dgm:bulletEnabled val="1"/>
        </dgm:presLayoutVars>
      </dgm:prSet>
      <dgm:spPr/>
      <dgm:t>
        <a:bodyPr/>
        <a:lstStyle/>
        <a:p>
          <a:endParaRPr lang="cs-CZ"/>
        </a:p>
      </dgm:t>
    </dgm:pt>
    <dgm:pt modelId="{1B82EE7E-52B0-44BB-AEDE-5E5EB89D7FD8}" type="pres">
      <dgm:prSet presAssocID="{3115ACB3-BDBB-4110-8350-7C49139F23DA}" presName="descendantText" presStyleLbl="alignAccFollowNode1" presStyleIdx="5" presStyleCnt="7">
        <dgm:presLayoutVars>
          <dgm:bulletEnabled val="1"/>
        </dgm:presLayoutVars>
      </dgm:prSet>
      <dgm:spPr/>
      <dgm:t>
        <a:bodyPr/>
        <a:lstStyle/>
        <a:p>
          <a:endParaRPr lang="cs-CZ"/>
        </a:p>
      </dgm:t>
    </dgm:pt>
    <dgm:pt modelId="{70219F9E-EB4D-4E03-8870-0EA07BAD346E}" type="pres">
      <dgm:prSet presAssocID="{7E26EFAD-3AEF-48B3-9454-661F045BD5F2}" presName="sp" presStyleCnt="0"/>
      <dgm:spPr/>
    </dgm:pt>
    <dgm:pt modelId="{09DCFC64-9EE8-4E33-AFC9-C59CD5724B0D}" type="pres">
      <dgm:prSet presAssocID="{6E936DE0-2677-4E37-8EF6-ED3028F142C4}" presName="linNode" presStyleCnt="0"/>
      <dgm:spPr/>
    </dgm:pt>
    <dgm:pt modelId="{8DBCF5D2-72B9-4815-AD5D-7C716EE8BA52}" type="pres">
      <dgm:prSet presAssocID="{6E936DE0-2677-4E37-8EF6-ED3028F142C4}" presName="parentText" presStyleLbl="node1" presStyleIdx="6" presStyleCnt="7">
        <dgm:presLayoutVars>
          <dgm:chMax val="1"/>
          <dgm:bulletEnabled val="1"/>
        </dgm:presLayoutVars>
      </dgm:prSet>
      <dgm:spPr/>
      <dgm:t>
        <a:bodyPr/>
        <a:lstStyle/>
        <a:p>
          <a:endParaRPr lang="cs-CZ"/>
        </a:p>
      </dgm:t>
    </dgm:pt>
    <dgm:pt modelId="{280E9ED4-6D70-45AD-B636-AB0C04925A0C}" type="pres">
      <dgm:prSet presAssocID="{6E936DE0-2677-4E37-8EF6-ED3028F142C4}" presName="descendantText" presStyleLbl="alignAccFollowNode1" presStyleIdx="6" presStyleCnt="7">
        <dgm:presLayoutVars>
          <dgm:bulletEnabled val="1"/>
        </dgm:presLayoutVars>
      </dgm:prSet>
      <dgm:spPr/>
      <dgm:t>
        <a:bodyPr/>
        <a:lstStyle/>
        <a:p>
          <a:endParaRPr lang="cs-CZ"/>
        </a:p>
      </dgm:t>
    </dgm:pt>
  </dgm:ptLst>
  <dgm:cxnLst>
    <dgm:cxn modelId="{5B166998-DA28-4BAC-A83E-52359413B5E0}" srcId="{6E936DE0-2677-4E37-8EF6-ED3028F142C4}" destId="{1F29CADF-FA7C-4DE7-9E0B-A272D213AB05}" srcOrd="0" destOrd="0" parTransId="{C309BC04-5219-4D68-950C-519947490852}" sibTransId="{3082A4BD-E320-40A6-BB11-007A4F3C4DFC}"/>
    <dgm:cxn modelId="{570FAB35-D5C0-4379-A94D-FC57A52454CF}" type="presOf" srcId="{3115ACB3-BDBB-4110-8350-7C49139F23DA}" destId="{19A37F05-9329-437C-9A59-FCC3C827BB5F}" srcOrd="0" destOrd="0" presId="urn:microsoft.com/office/officeart/2005/8/layout/vList5"/>
    <dgm:cxn modelId="{9289F575-4406-438B-85CA-A460CD6AB6D9}" srcId="{46ADC08D-031A-4443-B13A-372A6AD14B06}" destId="{64BFF755-4ADE-4E20-98AA-412336F7DE3F}" srcOrd="0" destOrd="0" parTransId="{2A52E62D-102C-41A4-A8C2-3B8BF7DE7F49}" sibTransId="{64C80D48-F77E-4ED6-93BB-2302BE380751}"/>
    <dgm:cxn modelId="{4B51A5F7-84AD-494A-B48C-3D0044A9BBCB}" type="presOf" srcId="{6FA79B86-9791-4AFA-A341-C0C403CA145D}" destId="{9D41B312-953B-4A5F-8B5D-9240C8F7B272}" srcOrd="0" destOrd="0" presId="urn:microsoft.com/office/officeart/2005/8/layout/vList5"/>
    <dgm:cxn modelId="{C656E590-6BBE-4B33-B5BB-3D4BEC0C1969}" type="presOf" srcId="{E6F3B79B-5BE4-49B8-A87E-9236D38960D8}" destId="{1B82EE7E-52B0-44BB-AEDE-5E5EB89D7FD8}" srcOrd="0" destOrd="0" presId="urn:microsoft.com/office/officeart/2005/8/layout/vList5"/>
    <dgm:cxn modelId="{E2642E1C-66E1-4D2C-94B4-E520393F45ED}" type="presOf" srcId="{9256E9B2-4F3E-4956-B73B-EF44E673D44A}" destId="{01AA6749-56CE-4A67-944E-AA3403DAC313}" srcOrd="0" destOrd="0" presId="urn:microsoft.com/office/officeart/2005/8/layout/vList5"/>
    <dgm:cxn modelId="{D212A0D0-482F-49D9-A39F-234A879F179B}" srcId="{CC952232-9F2E-41DF-9743-7350AEB75F0A}" destId="{9256E9B2-4F3E-4956-B73B-EF44E673D44A}" srcOrd="2" destOrd="0" parTransId="{D1CA8106-0032-48ED-BD9A-53D04BE3814C}" sibTransId="{DC3EFF80-F5EF-4DA1-803E-8DBFC7290B7F}"/>
    <dgm:cxn modelId="{6E43D378-6447-42BD-B4E5-DD505A1CAF42}" srcId="{CC952232-9F2E-41DF-9743-7350AEB75F0A}" destId="{94453738-C149-4063-8BEC-A8C9697B65D2}" srcOrd="4" destOrd="0" parTransId="{22018ED2-7875-4AEE-BD4E-28FD9AF73EBD}" sibTransId="{0FB089B4-9DEF-4151-8EFB-B1A1E78C512D}"/>
    <dgm:cxn modelId="{D13A1131-8A09-4906-B09E-E9A99A774E4B}" srcId="{6FA79B86-9791-4AFA-A341-C0C403CA145D}" destId="{DA47F4CB-DA01-47C0-87A2-2099E41F3B38}" srcOrd="0" destOrd="0" parTransId="{53A2CFC8-7559-44D6-BC41-41677B1114E9}" sibTransId="{E3D7358E-0D3F-4C6B-A782-569F734FFE67}"/>
    <dgm:cxn modelId="{C236FCCF-8767-4393-B06F-FD406739D2ED}" type="presOf" srcId="{1F29CADF-FA7C-4DE7-9E0B-A272D213AB05}" destId="{280E9ED4-6D70-45AD-B636-AB0C04925A0C}" srcOrd="0" destOrd="0" presId="urn:microsoft.com/office/officeart/2005/8/layout/vList5"/>
    <dgm:cxn modelId="{56F31EB9-CB0C-49BF-80B1-65E91DF15478}" srcId="{CC952232-9F2E-41DF-9743-7350AEB75F0A}" destId="{4D41AD1C-2667-40D3-B0F6-F23460402BEC}" srcOrd="3" destOrd="0" parTransId="{5A3AFC48-96D0-42FF-8317-EF9384A05057}" sibTransId="{396E41A0-0783-4B01-B382-8B0F468B54E2}"/>
    <dgm:cxn modelId="{E89A63A5-D5BC-48B8-AB6A-E807A54193FC}" srcId="{CC952232-9F2E-41DF-9743-7350AEB75F0A}" destId="{6E936DE0-2677-4E37-8EF6-ED3028F142C4}" srcOrd="6" destOrd="0" parTransId="{FC537713-045A-4B51-AC07-83ABA9183B80}" sibTransId="{E21904CB-DE31-4CAB-A94D-E3A51FD7A138}"/>
    <dgm:cxn modelId="{9A46A45B-7A1A-48F0-AB16-CFF1DFA3F968}" type="presOf" srcId="{DA47F4CB-DA01-47C0-87A2-2099E41F3B38}" destId="{D7895C20-4572-47B9-B3EB-9962E8559858}" srcOrd="0" destOrd="0" presId="urn:microsoft.com/office/officeart/2005/8/layout/vList5"/>
    <dgm:cxn modelId="{F5611A1B-D1FD-45C5-833C-3A9C11643E26}" type="presOf" srcId="{A597D190-4029-4E51-A62F-EC1E533BC583}" destId="{0137B76D-C2DF-4A57-9637-8170B6011754}" srcOrd="0" destOrd="0" presId="urn:microsoft.com/office/officeart/2005/8/layout/vList5"/>
    <dgm:cxn modelId="{54570785-CD7A-48AE-BE24-CB257555A26F}" type="presOf" srcId="{46ADC08D-031A-4443-B13A-372A6AD14B06}" destId="{3C28A6B9-D1EF-4001-B69F-72E4588C4339}" srcOrd="0" destOrd="0" presId="urn:microsoft.com/office/officeart/2005/8/layout/vList5"/>
    <dgm:cxn modelId="{9491355B-AC5B-47AC-9229-EDCD6AD71BD5}" srcId="{3115ACB3-BDBB-4110-8350-7C49139F23DA}" destId="{E6F3B79B-5BE4-49B8-A87E-9236D38960D8}" srcOrd="0" destOrd="0" parTransId="{1A9CE2BF-8ECE-4D46-A6B0-53E6A7BE9707}" sibTransId="{E75DC405-1B83-4C97-A552-064DBE25145B}"/>
    <dgm:cxn modelId="{C201AEFA-79AC-4118-9197-26971006F09F}" type="presOf" srcId="{CC952232-9F2E-41DF-9743-7350AEB75F0A}" destId="{E126FF02-6C57-4F06-BA5A-3217AF69C71D}" srcOrd="0" destOrd="0" presId="urn:microsoft.com/office/officeart/2005/8/layout/vList5"/>
    <dgm:cxn modelId="{1FB5EC6F-71C1-484D-A9CE-6F1E4077AD35}" type="presOf" srcId="{14C0CD31-29E9-4064-80CB-78FDDF57D80F}" destId="{26CEB840-393B-40F8-B776-A61256BE16AE}" srcOrd="0" destOrd="0" presId="urn:microsoft.com/office/officeart/2005/8/layout/vList5"/>
    <dgm:cxn modelId="{7410C4EF-80CF-4FF2-A889-B48DC59D68B8}" srcId="{CC952232-9F2E-41DF-9743-7350AEB75F0A}" destId="{46ADC08D-031A-4443-B13A-372A6AD14B06}" srcOrd="0" destOrd="0" parTransId="{CA581465-93C0-4871-9EAC-F92495669E5E}" sibTransId="{83113530-6096-47A3-ADD4-C440F8F94010}"/>
    <dgm:cxn modelId="{AD02A174-528A-406D-BC95-A8068C29E016}" type="presOf" srcId="{4D41AD1C-2667-40D3-B0F6-F23460402BEC}" destId="{0A78B823-CC33-495A-B91A-9A47D668CC74}" srcOrd="0" destOrd="0" presId="urn:microsoft.com/office/officeart/2005/8/layout/vList5"/>
    <dgm:cxn modelId="{AEA87FAD-BCED-46FF-A40D-99696E62BA00}" srcId="{4D41AD1C-2667-40D3-B0F6-F23460402BEC}" destId="{EE1A8B79-5CD6-4C69-A9ED-6963E3DCA352}" srcOrd="0" destOrd="0" parTransId="{FAC5AD2E-1986-4DFA-9840-315F97B16824}" sibTransId="{48625E7A-C502-4029-9095-8D1A011C7469}"/>
    <dgm:cxn modelId="{59375C40-84E1-4FA5-8720-89F86DCC45A3}" type="presOf" srcId="{6E936DE0-2677-4E37-8EF6-ED3028F142C4}" destId="{8DBCF5D2-72B9-4815-AD5D-7C716EE8BA52}" srcOrd="0" destOrd="0" presId="urn:microsoft.com/office/officeart/2005/8/layout/vList5"/>
    <dgm:cxn modelId="{08DC2871-30D6-4211-B3B4-9E618B3534BD}" srcId="{CC952232-9F2E-41DF-9743-7350AEB75F0A}" destId="{6FA79B86-9791-4AFA-A341-C0C403CA145D}" srcOrd="1" destOrd="0" parTransId="{1FE39FBA-6945-474B-AB73-D0C49981EBDB}" sibTransId="{D0D64E3A-99FA-46E1-BBD1-0B2FE552893E}"/>
    <dgm:cxn modelId="{1B554C93-12AA-4E96-8B87-8CFE7941B458}" type="presOf" srcId="{64BFF755-4ADE-4E20-98AA-412336F7DE3F}" destId="{4CC9C6A9-49EE-48CB-A4F4-0863118D19A4}" srcOrd="0" destOrd="0" presId="urn:microsoft.com/office/officeart/2005/8/layout/vList5"/>
    <dgm:cxn modelId="{5F461FF5-C963-425E-BAB7-032D49F460D9}" srcId="{94453738-C149-4063-8BEC-A8C9697B65D2}" destId="{A597D190-4029-4E51-A62F-EC1E533BC583}" srcOrd="0" destOrd="0" parTransId="{0A4A97BD-28C6-410A-BDFF-03E661627B5B}" sibTransId="{E2F0B531-8E78-44B3-934F-B6A5CAFD2CA6}"/>
    <dgm:cxn modelId="{A3E154EB-6FC5-447D-824E-0F30845C841F}" type="presOf" srcId="{94453738-C149-4063-8BEC-A8C9697B65D2}" destId="{EFB6E12D-E8B7-4F7D-B788-EEBEB91FB54B}" srcOrd="0" destOrd="0" presId="urn:microsoft.com/office/officeart/2005/8/layout/vList5"/>
    <dgm:cxn modelId="{485FA671-7927-4AFF-AF28-36964118D8BC}" type="presOf" srcId="{EE1A8B79-5CD6-4C69-A9ED-6963E3DCA352}" destId="{7C73FB45-A6C3-4E61-8CD2-1723192D7BB2}" srcOrd="0" destOrd="0" presId="urn:microsoft.com/office/officeart/2005/8/layout/vList5"/>
    <dgm:cxn modelId="{A9D5CD37-77F4-4403-8241-07A5BCD15C2E}" srcId="{9256E9B2-4F3E-4956-B73B-EF44E673D44A}" destId="{14C0CD31-29E9-4064-80CB-78FDDF57D80F}" srcOrd="0" destOrd="0" parTransId="{2003C32D-ED4F-489F-BDAE-0BAB32E22B4C}" sibTransId="{AE85E70D-5CE6-45DE-B376-6FCC19665667}"/>
    <dgm:cxn modelId="{6A07101D-4D5E-4258-932C-19B9222065E7}" srcId="{CC952232-9F2E-41DF-9743-7350AEB75F0A}" destId="{3115ACB3-BDBB-4110-8350-7C49139F23DA}" srcOrd="5" destOrd="0" parTransId="{BFF5C86F-6FC8-49FD-9FC5-AD5EB564E1FC}" sibTransId="{7E26EFAD-3AEF-48B3-9454-661F045BD5F2}"/>
    <dgm:cxn modelId="{615653B6-50FA-4865-99E4-0F7573C5DAA3}" type="presParOf" srcId="{E126FF02-6C57-4F06-BA5A-3217AF69C71D}" destId="{C6D7CE5F-31FA-4AAE-9090-9E21B75B47AC}" srcOrd="0" destOrd="0" presId="urn:microsoft.com/office/officeart/2005/8/layout/vList5"/>
    <dgm:cxn modelId="{0521D252-9761-439A-87D6-30D31E3F4261}" type="presParOf" srcId="{C6D7CE5F-31FA-4AAE-9090-9E21B75B47AC}" destId="{3C28A6B9-D1EF-4001-B69F-72E4588C4339}" srcOrd="0" destOrd="0" presId="urn:microsoft.com/office/officeart/2005/8/layout/vList5"/>
    <dgm:cxn modelId="{9C7D15AC-7870-4225-8E0C-4AAC2577010C}" type="presParOf" srcId="{C6D7CE5F-31FA-4AAE-9090-9E21B75B47AC}" destId="{4CC9C6A9-49EE-48CB-A4F4-0863118D19A4}" srcOrd="1" destOrd="0" presId="urn:microsoft.com/office/officeart/2005/8/layout/vList5"/>
    <dgm:cxn modelId="{52E93A6D-2E3B-4A23-A55E-DF0DDD3A8E6B}" type="presParOf" srcId="{E126FF02-6C57-4F06-BA5A-3217AF69C71D}" destId="{F876EA44-3F43-4156-B4FB-B0F4867FC5E4}" srcOrd="1" destOrd="0" presId="urn:microsoft.com/office/officeart/2005/8/layout/vList5"/>
    <dgm:cxn modelId="{D97D60CF-C4C9-4595-B15F-92E568DE232F}" type="presParOf" srcId="{E126FF02-6C57-4F06-BA5A-3217AF69C71D}" destId="{F6F8C25D-79A1-46EA-BEFF-6ED4B0FCF5C0}" srcOrd="2" destOrd="0" presId="urn:microsoft.com/office/officeart/2005/8/layout/vList5"/>
    <dgm:cxn modelId="{C0447306-160A-498F-B8CE-C38E9A4BDB8D}" type="presParOf" srcId="{F6F8C25D-79A1-46EA-BEFF-6ED4B0FCF5C0}" destId="{9D41B312-953B-4A5F-8B5D-9240C8F7B272}" srcOrd="0" destOrd="0" presId="urn:microsoft.com/office/officeart/2005/8/layout/vList5"/>
    <dgm:cxn modelId="{33F93561-3E5B-44D7-892B-8BD79C1ED056}" type="presParOf" srcId="{F6F8C25D-79A1-46EA-BEFF-6ED4B0FCF5C0}" destId="{D7895C20-4572-47B9-B3EB-9962E8559858}" srcOrd="1" destOrd="0" presId="urn:microsoft.com/office/officeart/2005/8/layout/vList5"/>
    <dgm:cxn modelId="{0F510D63-29A2-4889-9CE1-00385C68F6F9}" type="presParOf" srcId="{E126FF02-6C57-4F06-BA5A-3217AF69C71D}" destId="{F0970916-7452-447E-8238-9AE7F4AB35F0}" srcOrd="3" destOrd="0" presId="urn:microsoft.com/office/officeart/2005/8/layout/vList5"/>
    <dgm:cxn modelId="{62C54AD4-24B5-4720-A8B8-49484C96D084}" type="presParOf" srcId="{E126FF02-6C57-4F06-BA5A-3217AF69C71D}" destId="{5488B001-B4A6-40DA-8D20-9D740321436F}" srcOrd="4" destOrd="0" presId="urn:microsoft.com/office/officeart/2005/8/layout/vList5"/>
    <dgm:cxn modelId="{603233DD-86C3-4ACE-9F9D-00671DEEBD6C}" type="presParOf" srcId="{5488B001-B4A6-40DA-8D20-9D740321436F}" destId="{01AA6749-56CE-4A67-944E-AA3403DAC313}" srcOrd="0" destOrd="0" presId="urn:microsoft.com/office/officeart/2005/8/layout/vList5"/>
    <dgm:cxn modelId="{38E21F62-E017-431E-9DB0-57FCA4DD626F}" type="presParOf" srcId="{5488B001-B4A6-40DA-8D20-9D740321436F}" destId="{26CEB840-393B-40F8-B776-A61256BE16AE}" srcOrd="1" destOrd="0" presId="urn:microsoft.com/office/officeart/2005/8/layout/vList5"/>
    <dgm:cxn modelId="{BA10ECC6-30B5-45E0-A389-5821C461A9C5}" type="presParOf" srcId="{E126FF02-6C57-4F06-BA5A-3217AF69C71D}" destId="{A1B2D000-CFD1-400A-8767-95BCAF7B7237}" srcOrd="5" destOrd="0" presId="urn:microsoft.com/office/officeart/2005/8/layout/vList5"/>
    <dgm:cxn modelId="{445E9CD8-9913-46A8-92C7-4FEE5B89ED1A}" type="presParOf" srcId="{E126FF02-6C57-4F06-BA5A-3217AF69C71D}" destId="{449EFCAD-5068-474B-A7FC-A6DD1530EF60}" srcOrd="6" destOrd="0" presId="urn:microsoft.com/office/officeart/2005/8/layout/vList5"/>
    <dgm:cxn modelId="{1FD13795-7A45-4656-BC4C-B46583DE8CDE}" type="presParOf" srcId="{449EFCAD-5068-474B-A7FC-A6DD1530EF60}" destId="{0A78B823-CC33-495A-B91A-9A47D668CC74}" srcOrd="0" destOrd="0" presId="urn:microsoft.com/office/officeart/2005/8/layout/vList5"/>
    <dgm:cxn modelId="{1C212634-A26C-4950-BF2D-A38F1D23B333}" type="presParOf" srcId="{449EFCAD-5068-474B-A7FC-A6DD1530EF60}" destId="{7C73FB45-A6C3-4E61-8CD2-1723192D7BB2}" srcOrd="1" destOrd="0" presId="urn:microsoft.com/office/officeart/2005/8/layout/vList5"/>
    <dgm:cxn modelId="{64FA1DA5-EC18-48E0-9950-105CB03606BF}" type="presParOf" srcId="{E126FF02-6C57-4F06-BA5A-3217AF69C71D}" destId="{042FFC2B-4F59-48CE-8496-03F17B32C9CA}" srcOrd="7" destOrd="0" presId="urn:microsoft.com/office/officeart/2005/8/layout/vList5"/>
    <dgm:cxn modelId="{689F96C8-60CE-46ED-B0E5-8D0182F863A9}" type="presParOf" srcId="{E126FF02-6C57-4F06-BA5A-3217AF69C71D}" destId="{FE437234-9D3E-415F-A230-A62DDC8A1585}" srcOrd="8" destOrd="0" presId="urn:microsoft.com/office/officeart/2005/8/layout/vList5"/>
    <dgm:cxn modelId="{05ADBE3D-3AAB-449F-8ECB-D8138CCA4B60}" type="presParOf" srcId="{FE437234-9D3E-415F-A230-A62DDC8A1585}" destId="{EFB6E12D-E8B7-4F7D-B788-EEBEB91FB54B}" srcOrd="0" destOrd="0" presId="urn:microsoft.com/office/officeart/2005/8/layout/vList5"/>
    <dgm:cxn modelId="{F0472DDD-F6FB-44B4-A951-05BAE82ACEB8}" type="presParOf" srcId="{FE437234-9D3E-415F-A230-A62DDC8A1585}" destId="{0137B76D-C2DF-4A57-9637-8170B6011754}" srcOrd="1" destOrd="0" presId="urn:microsoft.com/office/officeart/2005/8/layout/vList5"/>
    <dgm:cxn modelId="{9FD628FC-DDC6-4FB8-B4AC-035C77F40F70}" type="presParOf" srcId="{E126FF02-6C57-4F06-BA5A-3217AF69C71D}" destId="{33EAD053-E89A-48D3-81D1-5294A48E86DE}" srcOrd="9" destOrd="0" presId="urn:microsoft.com/office/officeart/2005/8/layout/vList5"/>
    <dgm:cxn modelId="{76882B4E-7F90-4DC8-92AE-5598794D5957}" type="presParOf" srcId="{E126FF02-6C57-4F06-BA5A-3217AF69C71D}" destId="{FFFECD63-7E82-4E1A-8270-7762ABC3C996}" srcOrd="10" destOrd="0" presId="urn:microsoft.com/office/officeart/2005/8/layout/vList5"/>
    <dgm:cxn modelId="{A1140C1E-C441-42FF-881F-7BD4E813643E}" type="presParOf" srcId="{FFFECD63-7E82-4E1A-8270-7762ABC3C996}" destId="{19A37F05-9329-437C-9A59-FCC3C827BB5F}" srcOrd="0" destOrd="0" presId="urn:microsoft.com/office/officeart/2005/8/layout/vList5"/>
    <dgm:cxn modelId="{3C096B7B-88C6-49B2-BA25-E4356A9F0069}" type="presParOf" srcId="{FFFECD63-7E82-4E1A-8270-7762ABC3C996}" destId="{1B82EE7E-52B0-44BB-AEDE-5E5EB89D7FD8}" srcOrd="1" destOrd="0" presId="urn:microsoft.com/office/officeart/2005/8/layout/vList5"/>
    <dgm:cxn modelId="{6A21D23D-828E-492F-9F4D-7F7DE96B2BD9}" type="presParOf" srcId="{E126FF02-6C57-4F06-BA5A-3217AF69C71D}" destId="{70219F9E-EB4D-4E03-8870-0EA07BAD346E}" srcOrd="11" destOrd="0" presId="urn:microsoft.com/office/officeart/2005/8/layout/vList5"/>
    <dgm:cxn modelId="{A5C01EE3-B248-4656-A3A4-799C9815B0E2}" type="presParOf" srcId="{E126FF02-6C57-4F06-BA5A-3217AF69C71D}" destId="{09DCFC64-9EE8-4E33-AFC9-C59CD5724B0D}" srcOrd="12" destOrd="0" presId="urn:microsoft.com/office/officeart/2005/8/layout/vList5"/>
    <dgm:cxn modelId="{6463987F-A90A-4A18-8F74-A472FA841104}" type="presParOf" srcId="{09DCFC64-9EE8-4E33-AFC9-C59CD5724B0D}" destId="{8DBCF5D2-72B9-4815-AD5D-7C716EE8BA52}" srcOrd="0" destOrd="0" presId="urn:microsoft.com/office/officeart/2005/8/layout/vList5"/>
    <dgm:cxn modelId="{C1C1E3D0-8312-4735-BF49-57C79308A4A9}" type="presParOf" srcId="{09DCFC64-9EE8-4E33-AFC9-C59CD5724B0D}" destId="{280E9ED4-6D70-45AD-B636-AB0C04925A0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B9BCFE-ECC8-4258-9B97-26312D98127C}" type="doc">
      <dgm:prSet loTypeId="urn:microsoft.com/office/officeart/2008/layout/LinedList" loCatId="list" qsTypeId="urn:microsoft.com/office/officeart/2005/8/quickstyle/simple1" qsCatId="simple" csTypeId="urn:microsoft.com/office/officeart/2005/8/colors/colorful3" csCatId="colorful"/>
      <dgm:spPr/>
      <dgm:t>
        <a:bodyPr/>
        <a:lstStyle/>
        <a:p>
          <a:endParaRPr lang="cs-CZ"/>
        </a:p>
      </dgm:t>
    </dgm:pt>
    <dgm:pt modelId="{030541E3-5D13-45CF-BBAD-05F98B1346C3}">
      <dgm:prSet/>
      <dgm:spPr/>
      <dgm:t>
        <a:bodyPr/>
        <a:lstStyle/>
        <a:p>
          <a:pPr rtl="0"/>
          <a:r>
            <a:rPr lang="cs-CZ" b="1"/>
            <a:t>DYSLEXIE </a:t>
          </a:r>
          <a:r>
            <a:rPr lang="cs-CZ"/>
            <a:t>= porucha v oblasti osvojování si čtenářských dovedností pomocí běžných výukových metod</a:t>
          </a:r>
        </a:p>
      </dgm:t>
    </dgm:pt>
    <dgm:pt modelId="{18A88D81-5EAC-4CF4-A013-7B66AF06BD7F}" type="parTrans" cxnId="{0D0F8A7B-E58E-4FFF-8742-3A68D7B2BADC}">
      <dgm:prSet/>
      <dgm:spPr/>
      <dgm:t>
        <a:bodyPr/>
        <a:lstStyle/>
        <a:p>
          <a:endParaRPr lang="cs-CZ"/>
        </a:p>
      </dgm:t>
    </dgm:pt>
    <dgm:pt modelId="{18795592-560C-48C6-962C-839DA62AE37B}" type="sibTrans" cxnId="{0D0F8A7B-E58E-4FFF-8742-3A68D7B2BADC}">
      <dgm:prSet/>
      <dgm:spPr/>
      <dgm:t>
        <a:bodyPr/>
        <a:lstStyle/>
        <a:p>
          <a:endParaRPr lang="cs-CZ"/>
        </a:p>
      </dgm:t>
    </dgm:pt>
    <dgm:pt modelId="{815853C2-DEBE-493B-8E5C-814C1B8362B8}">
      <dgm:prSet/>
      <dgm:spPr/>
      <dgm:t>
        <a:bodyPr/>
        <a:lstStyle/>
        <a:p>
          <a:pPr rtl="0"/>
          <a:r>
            <a:rPr lang="cs-CZ" b="1"/>
            <a:t>DYSGRAFIE </a:t>
          </a:r>
          <a:r>
            <a:rPr lang="cs-CZ"/>
            <a:t>= porucha projevující se výraznými obtížemi v oblasti osvojování si psaní (osvojování si tvarů jednotlivých grafémů či specifické gysgrafické chyby)</a:t>
          </a:r>
        </a:p>
      </dgm:t>
    </dgm:pt>
    <dgm:pt modelId="{CF242DE1-64A6-43E9-9A94-4690627BB5F6}" type="parTrans" cxnId="{CF4E2DA2-84F2-4C23-964F-35E03DFF1DDC}">
      <dgm:prSet/>
      <dgm:spPr/>
      <dgm:t>
        <a:bodyPr/>
        <a:lstStyle/>
        <a:p>
          <a:endParaRPr lang="cs-CZ"/>
        </a:p>
      </dgm:t>
    </dgm:pt>
    <dgm:pt modelId="{8360616D-9447-489F-BE07-12974754B5C6}" type="sibTrans" cxnId="{CF4E2DA2-84F2-4C23-964F-35E03DFF1DDC}">
      <dgm:prSet/>
      <dgm:spPr/>
      <dgm:t>
        <a:bodyPr/>
        <a:lstStyle/>
        <a:p>
          <a:endParaRPr lang="cs-CZ"/>
        </a:p>
      </dgm:t>
    </dgm:pt>
    <dgm:pt modelId="{E5349268-B7B1-4D06-B6C6-630A03A34C3D}">
      <dgm:prSet/>
      <dgm:spPr/>
      <dgm:t>
        <a:bodyPr/>
        <a:lstStyle/>
        <a:p>
          <a:pPr rtl="0"/>
          <a:r>
            <a:rPr lang="cs-CZ" b="1"/>
            <a:t>DYSORTOGRAFIE </a:t>
          </a:r>
          <a:r>
            <a:rPr lang="cs-CZ"/>
            <a:t>= projevuje se nápadnými obtížemi v oblasti pravopisu, které nelze vysvětlil na základě neosvojení si daných gramatických pravidel mateřského jazyka</a:t>
          </a:r>
        </a:p>
      </dgm:t>
    </dgm:pt>
    <dgm:pt modelId="{D1C9347D-3FE0-4E2C-BF9B-4CDFFBB10478}" type="parTrans" cxnId="{7CC4472C-EFC9-42AF-BA91-1C99B6FCA995}">
      <dgm:prSet/>
      <dgm:spPr/>
      <dgm:t>
        <a:bodyPr/>
        <a:lstStyle/>
        <a:p>
          <a:endParaRPr lang="cs-CZ"/>
        </a:p>
      </dgm:t>
    </dgm:pt>
    <dgm:pt modelId="{61114395-0EB8-4A9F-B01F-DAF3BCC9E8CC}" type="sibTrans" cxnId="{7CC4472C-EFC9-42AF-BA91-1C99B6FCA995}">
      <dgm:prSet/>
      <dgm:spPr/>
      <dgm:t>
        <a:bodyPr/>
        <a:lstStyle/>
        <a:p>
          <a:endParaRPr lang="cs-CZ"/>
        </a:p>
      </dgm:t>
    </dgm:pt>
    <dgm:pt modelId="{EDE7A506-003C-493D-9DD6-533CDEAECA0B}">
      <dgm:prSet/>
      <dgm:spPr/>
      <dgm:t>
        <a:bodyPr/>
        <a:lstStyle/>
        <a:p>
          <a:pPr rtl="0"/>
          <a:r>
            <a:rPr lang="cs-CZ" b="1"/>
            <a:t>DYSKALKULIE </a:t>
          </a:r>
          <a:r>
            <a:rPr lang="cs-CZ"/>
            <a:t>= porucha osvojování matematických dovedností, porucha schopnosti operova s číselnými symboly (týká se především oblasti aritmetiky)</a:t>
          </a:r>
        </a:p>
      </dgm:t>
    </dgm:pt>
    <dgm:pt modelId="{A54581DA-7F9A-4759-BDC6-D011A65B9762}" type="parTrans" cxnId="{6DEA545D-D8BB-471E-91AA-981B46528726}">
      <dgm:prSet/>
      <dgm:spPr/>
      <dgm:t>
        <a:bodyPr/>
        <a:lstStyle/>
        <a:p>
          <a:endParaRPr lang="cs-CZ"/>
        </a:p>
      </dgm:t>
    </dgm:pt>
    <dgm:pt modelId="{74710D85-3469-4352-ABDB-B70D0AA77242}" type="sibTrans" cxnId="{6DEA545D-D8BB-471E-91AA-981B46528726}">
      <dgm:prSet/>
      <dgm:spPr/>
      <dgm:t>
        <a:bodyPr/>
        <a:lstStyle/>
        <a:p>
          <a:endParaRPr lang="cs-CZ"/>
        </a:p>
      </dgm:t>
    </dgm:pt>
    <dgm:pt modelId="{2486C1D1-26D8-4153-820A-54B49FEC0FBB}">
      <dgm:prSet/>
      <dgm:spPr/>
      <dgm:t>
        <a:bodyPr/>
        <a:lstStyle/>
        <a:p>
          <a:pPr rtl="0"/>
          <a:r>
            <a:rPr lang="cs-CZ" b="1"/>
            <a:t>DYSPRAXIE </a:t>
          </a:r>
          <a:r>
            <a:rPr lang="cs-CZ"/>
            <a:t>= projevuje se celkovou motorickou neobratností, poruchami koordinace pohybů a rovnováhy. Celkově se dítě jeví jako „nešikovné“. Obtíže se promítají nejen do oblasti školních dovedností, ale také d běžných denních úkonů, spojených s oblékáním, jezením, hrou, sportovními aktivitami</a:t>
          </a:r>
        </a:p>
      </dgm:t>
    </dgm:pt>
    <dgm:pt modelId="{67CB9772-CA61-44C1-B587-14E3750782D4}" type="parTrans" cxnId="{076CBC3F-3A53-46AF-8AE8-7D6E18E96720}">
      <dgm:prSet/>
      <dgm:spPr/>
      <dgm:t>
        <a:bodyPr/>
        <a:lstStyle/>
        <a:p>
          <a:endParaRPr lang="cs-CZ"/>
        </a:p>
      </dgm:t>
    </dgm:pt>
    <dgm:pt modelId="{9C592F5C-6C9C-417B-A701-F9FE61743A93}" type="sibTrans" cxnId="{076CBC3F-3A53-46AF-8AE8-7D6E18E96720}">
      <dgm:prSet/>
      <dgm:spPr/>
      <dgm:t>
        <a:bodyPr/>
        <a:lstStyle/>
        <a:p>
          <a:endParaRPr lang="cs-CZ"/>
        </a:p>
      </dgm:t>
    </dgm:pt>
    <dgm:pt modelId="{E47B34F8-ABC5-4576-905B-F37AAA8BA623}">
      <dgm:prSet/>
      <dgm:spPr/>
      <dgm:t>
        <a:bodyPr/>
        <a:lstStyle/>
        <a:p>
          <a:pPr rtl="0"/>
          <a:r>
            <a:rPr lang="cs-CZ" b="1"/>
            <a:t>DYSMÚZIE  </a:t>
          </a:r>
          <a:r>
            <a:rPr lang="cs-CZ"/>
            <a:t>=  porucha v osvojování hudebních dovedností; specifické poruchy schopnosti hudbu vnímat i produkovat, naučit se zpívat apod.</a:t>
          </a:r>
        </a:p>
      </dgm:t>
    </dgm:pt>
    <dgm:pt modelId="{57431104-04E5-430D-9661-E1452EC9A76E}" type="parTrans" cxnId="{A44083BA-C6B4-49D2-9AAB-238641F8BDD4}">
      <dgm:prSet/>
      <dgm:spPr/>
      <dgm:t>
        <a:bodyPr/>
        <a:lstStyle/>
        <a:p>
          <a:endParaRPr lang="cs-CZ"/>
        </a:p>
      </dgm:t>
    </dgm:pt>
    <dgm:pt modelId="{C27A9C96-1248-43B8-85C1-6BE1021B909B}" type="sibTrans" cxnId="{A44083BA-C6B4-49D2-9AAB-238641F8BDD4}">
      <dgm:prSet/>
      <dgm:spPr/>
      <dgm:t>
        <a:bodyPr/>
        <a:lstStyle/>
        <a:p>
          <a:endParaRPr lang="cs-CZ"/>
        </a:p>
      </dgm:t>
    </dgm:pt>
    <dgm:pt modelId="{319F4A92-054E-4CC2-8803-2C3B76D60046}">
      <dgm:prSet/>
      <dgm:spPr/>
      <dgm:t>
        <a:bodyPr/>
        <a:lstStyle/>
        <a:p>
          <a:pPr rtl="0"/>
          <a:r>
            <a:rPr lang="cs-CZ" b="1"/>
            <a:t>DYSPINXIE </a:t>
          </a:r>
          <a:r>
            <a:rPr lang="cs-CZ"/>
            <a:t>=  poruchy kresebného aktu, jejich samostatný výskyt bez spojení s dysgrafiemi, je vzácný</a:t>
          </a:r>
        </a:p>
      </dgm:t>
    </dgm:pt>
    <dgm:pt modelId="{DC2CAA26-6C02-44EA-B0DD-A85FEF4B765C}" type="parTrans" cxnId="{427196C4-E902-4E93-9C43-46362E3B9ECB}">
      <dgm:prSet/>
      <dgm:spPr/>
      <dgm:t>
        <a:bodyPr/>
        <a:lstStyle/>
        <a:p>
          <a:endParaRPr lang="cs-CZ"/>
        </a:p>
      </dgm:t>
    </dgm:pt>
    <dgm:pt modelId="{41ECA6B0-C66D-4E8E-BD9A-EBF441B83CC9}" type="sibTrans" cxnId="{427196C4-E902-4E93-9C43-46362E3B9ECB}">
      <dgm:prSet/>
      <dgm:spPr/>
      <dgm:t>
        <a:bodyPr/>
        <a:lstStyle/>
        <a:p>
          <a:endParaRPr lang="cs-CZ"/>
        </a:p>
      </dgm:t>
    </dgm:pt>
    <dgm:pt modelId="{D50C7DE9-8247-49BC-9968-8577EE64042E}" type="pres">
      <dgm:prSet presAssocID="{DFB9BCFE-ECC8-4258-9B97-26312D98127C}" presName="vert0" presStyleCnt="0">
        <dgm:presLayoutVars>
          <dgm:dir/>
          <dgm:animOne val="branch"/>
          <dgm:animLvl val="lvl"/>
        </dgm:presLayoutVars>
      </dgm:prSet>
      <dgm:spPr/>
      <dgm:t>
        <a:bodyPr/>
        <a:lstStyle/>
        <a:p>
          <a:endParaRPr lang="cs-CZ"/>
        </a:p>
      </dgm:t>
    </dgm:pt>
    <dgm:pt modelId="{01DE411A-8FE4-4E17-85CB-14119FA15D24}" type="pres">
      <dgm:prSet presAssocID="{030541E3-5D13-45CF-BBAD-05F98B1346C3}" presName="thickLine" presStyleLbl="alignNode1" presStyleIdx="0" presStyleCnt="7"/>
      <dgm:spPr/>
    </dgm:pt>
    <dgm:pt modelId="{DF3CE62F-F093-4C73-8CB3-646CC8CFD133}" type="pres">
      <dgm:prSet presAssocID="{030541E3-5D13-45CF-BBAD-05F98B1346C3}" presName="horz1" presStyleCnt="0"/>
      <dgm:spPr/>
    </dgm:pt>
    <dgm:pt modelId="{4CB9775C-B7B7-436A-8CD3-1C5237CE94AE}" type="pres">
      <dgm:prSet presAssocID="{030541E3-5D13-45CF-BBAD-05F98B1346C3}" presName="tx1" presStyleLbl="revTx" presStyleIdx="0" presStyleCnt="7"/>
      <dgm:spPr/>
      <dgm:t>
        <a:bodyPr/>
        <a:lstStyle/>
        <a:p>
          <a:endParaRPr lang="cs-CZ"/>
        </a:p>
      </dgm:t>
    </dgm:pt>
    <dgm:pt modelId="{6A7FDB99-76D1-4636-9264-429DB3D0AAF8}" type="pres">
      <dgm:prSet presAssocID="{030541E3-5D13-45CF-BBAD-05F98B1346C3}" presName="vert1" presStyleCnt="0"/>
      <dgm:spPr/>
    </dgm:pt>
    <dgm:pt modelId="{A99BB169-7485-4509-8CD1-A39F56690BD5}" type="pres">
      <dgm:prSet presAssocID="{815853C2-DEBE-493B-8E5C-814C1B8362B8}" presName="thickLine" presStyleLbl="alignNode1" presStyleIdx="1" presStyleCnt="7"/>
      <dgm:spPr/>
    </dgm:pt>
    <dgm:pt modelId="{C42A52FE-695D-4EC6-A3A4-46B95221C653}" type="pres">
      <dgm:prSet presAssocID="{815853C2-DEBE-493B-8E5C-814C1B8362B8}" presName="horz1" presStyleCnt="0"/>
      <dgm:spPr/>
    </dgm:pt>
    <dgm:pt modelId="{1B04D00D-64B0-478E-9BA8-1908FBAA9091}" type="pres">
      <dgm:prSet presAssocID="{815853C2-DEBE-493B-8E5C-814C1B8362B8}" presName="tx1" presStyleLbl="revTx" presStyleIdx="1" presStyleCnt="7"/>
      <dgm:spPr/>
      <dgm:t>
        <a:bodyPr/>
        <a:lstStyle/>
        <a:p>
          <a:endParaRPr lang="cs-CZ"/>
        </a:p>
      </dgm:t>
    </dgm:pt>
    <dgm:pt modelId="{8C956C8D-4C0C-4D3D-830F-15765E31EC8E}" type="pres">
      <dgm:prSet presAssocID="{815853C2-DEBE-493B-8E5C-814C1B8362B8}" presName="vert1" presStyleCnt="0"/>
      <dgm:spPr/>
    </dgm:pt>
    <dgm:pt modelId="{8D381D43-E42C-462B-A12A-21E7A5490DA1}" type="pres">
      <dgm:prSet presAssocID="{E5349268-B7B1-4D06-B6C6-630A03A34C3D}" presName="thickLine" presStyleLbl="alignNode1" presStyleIdx="2" presStyleCnt="7"/>
      <dgm:spPr/>
    </dgm:pt>
    <dgm:pt modelId="{88BE949A-5895-47E4-A476-48044A2E60E7}" type="pres">
      <dgm:prSet presAssocID="{E5349268-B7B1-4D06-B6C6-630A03A34C3D}" presName="horz1" presStyleCnt="0"/>
      <dgm:spPr/>
    </dgm:pt>
    <dgm:pt modelId="{8695BF06-36CB-4B4A-8E5A-44DB95EE960E}" type="pres">
      <dgm:prSet presAssocID="{E5349268-B7B1-4D06-B6C6-630A03A34C3D}" presName="tx1" presStyleLbl="revTx" presStyleIdx="2" presStyleCnt="7"/>
      <dgm:spPr/>
      <dgm:t>
        <a:bodyPr/>
        <a:lstStyle/>
        <a:p>
          <a:endParaRPr lang="cs-CZ"/>
        </a:p>
      </dgm:t>
    </dgm:pt>
    <dgm:pt modelId="{0889CCB9-1976-40B6-882D-EC7BACC7E9C9}" type="pres">
      <dgm:prSet presAssocID="{E5349268-B7B1-4D06-B6C6-630A03A34C3D}" presName="vert1" presStyleCnt="0"/>
      <dgm:spPr/>
    </dgm:pt>
    <dgm:pt modelId="{AAE3D3DA-3709-4102-A444-7D381B5932DC}" type="pres">
      <dgm:prSet presAssocID="{EDE7A506-003C-493D-9DD6-533CDEAECA0B}" presName="thickLine" presStyleLbl="alignNode1" presStyleIdx="3" presStyleCnt="7"/>
      <dgm:spPr/>
    </dgm:pt>
    <dgm:pt modelId="{33E05870-06AA-459A-9773-3FCFD248F59A}" type="pres">
      <dgm:prSet presAssocID="{EDE7A506-003C-493D-9DD6-533CDEAECA0B}" presName="horz1" presStyleCnt="0"/>
      <dgm:spPr/>
    </dgm:pt>
    <dgm:pt modelId="{82864C2C-BFF4-4C14-84FC-567DC116EEBA}" type="pres">
      <dgm:prSet presAssocID="{EDE7A506-003C-493D-9DD6-533CDEAECA0B}" presName="tx1" presStyleLbl="revTx" presStyleIdx="3" presStyleCnt="7"/>
      <dgm:spPr/>
      <dgm:t>
        <a:bodyPr/>
        <a:lstStyle/>
        <a:p>
          <a:endParaRPr lang="cs-CZ"/>
        </a:p>
      </dgm:t>
    </dgm:pt>
    <dgm:pt modelId="{F47F2629-DBAE-43A2-AB6A-C51FE40FBFAA}" type="pres">
      <dgm:prSet presAssocID="{EDE7A506-003C-493D-9DD6-533CDEAECA0B}" presName="vert1" presStyleCnt="0"/>
      <dgm:spPr/>
    </dgm:pt>
    <dgm:pt modelId="{8520B875-5570-45A2-8874-8594AB12FE0A}" type="pres">
      <dgm:prSet presAssocID="{2486C1D1-26D8-4153-820A-54B49FEC0FBB}" presName="thickLine" presStyleLbl="alignNode1" presStyleIdx="4" presStyleCnt="7"/>
      <dgm:spPr/>
    </dgm:pt>
    <dgm:pt modelId="{0E9A6A2F-78AB-4606-B568-7237F01F00C2}" type="pres">
      <dgm:prSet presAssocID="{2486C1D1-26D8-4153-820A-54B49FEC0FBB}" presName="horz1" presStyleCnt="0"/>
      <dgm:spPr/>
    </dgm:pt>
    <dgm:pt modelId="{C2747C36-7584-4B6B-8B5E-291AA107EBB6}" type="pres">
      <dgm:prSet presAssocID="{2486C1D1-26D8-4153-820A-54B49FEC0FBB}" presName="tx1" presStyleLbl="revTx" presStyleIdx="4" presStyleCnt="7"/>
      <dgm:spPr/>
      <dgm:t>
        <a:bodyPr/>
        <a:lstStyle/>
        <a:p>
          <a:endParaRPr lang="cs-CZ"/>
        </a:p>
      </dgm:t>
    </dgm:pt>
    <dgm:pt modelId="{83516B5A-83BB-44DE-B8C6-3AB2B412D954}" type="pres">
      <dgm:prSet presAssocID="{2486C1D1-26D8-4153-820A-54B49FEC0FBB}" presName="vert1" presStyleCnt="0"/>
      <dgm:spPr/>
    </dgm:pt>
    <dgm:pt modelId="{A8B04BB3-3CC7-4E04-8289-12862851E85D}" type="pres">
      <dgm:prSet presAssocID="{E47B34F8-ABC5-4576-905B-F37AAA8BA623}" presName="thickLine" presStyleLbl="alignNode1" presStyleIdx="5" presStyleCnt="7"/>
      <dgm:spPr/>
    </dgm:pt>
    <dgm:pt modelId="{1C68B81D-BE8D-4943-A64B-D1613DE8FAF7}" type="pres">
      <dgm:prSet presAssocID="{E47B34F8-ABC5-4576-905B-F37AAA8BA623}" presName="horz1" presStyleCnt="0"/>
      <dgm:spPr/>
    </dgm:pt>
    <dgm:pt modelId="{03014D40-2FFC-4F71-A34D-775594553A9C}" type="pres">
      <dgm:prSet presAssocID="{E47B34F8-ABC5-4576-905B-F37AAA8BA623}" presName="tx1" presStyleLbl="revTx" presStyleIdx="5" presStyleCnt="7"/>
      <dgm:spPr/>
      <dgm:t>
        <a:bodyPr/>
        <a:lstStyle/>
        <a:p>
          <a:endParaRPr lang="cs-CZ"/>
        </a:p>
      </dgm:t>
    </dgm:pt>
    <dgm:pt modelId="{F919F5C6-20EC-443F-92DF-33DF5FD06FAF}" type="pres">
      <dgm:prSet presAssocID="{E47B34F8-ABC5-4576-905B-F37AAA8BA623}" presName="vert1" presStyleCnt="0"/>
      <dgm:spPr/>
    </dgm:pt>
    <dgm:pt modelId="{A7D4EBDA-E6B3-4044-BDD7-091E70B91DD7}" type="pres">
      <dgm:prSet presAssocID="{319F4A92-054E-4CC2-8803-2C3B76D60046}" presName="thickLine" presStyleLbl="alignNode1" presStyleIdx="6" presStyleCnt="7"/>
      <dgm:spPr/>
    </dgm:pt>
    <dgm:pt modelId="{F72DF685-A5C0-40F9-8C88-0A12BBA34E05}" type="pres">
      <dgm:prSet presAssocID="{319F4A92-054E-4CC2-8803-2C3B76D60046}" presName="horz1" presStyleCnt="0"/>
      <dgm:spPr/>
    </dgm:pt>
    <dgm:pt modelId="{9A974204-06F4-4D3F-BE6C-72D0F513D028}" type="pres">
      <dgm:prSet presAssocID="{319F4A92-054E-4CC2-8803-2C3B76D60046}" presName="tx1" presStyleLbl="revTx" presStyleIdx="6" presStyleCnt="7"/>
      <dgm:spPr/>
      <dgm:t>
        <a:bodyPr/>
        <a:lstStyle/>
        <a:p>
          <a:endParaRPr lang="cs-CZ"/>
        </a:p>
      </dgm:t>
    </dgm:pt>
    <dgm:pt modelId="{2DBB080B-8965-4611-8AA5-6BEF63F3F833}" type="pres">
      <dgm:prSet presAssocID="{319F4A92-054E-4CC2-8803-2C3B76D60046}" presName="vert1" presStyleCnt="0"/>
      <dgm:spPr/>
    </dgm:pt>
  </dgm:ptLst>
  <dgm:cxnLst>
    <dgm:cxn modelId="{1688B2F6-7C35-48A6-B803-7585DF37BAE5}" type="presOf" srcId="{DFB9BCFE-ECC8-4258-9B97-26312D98127C}" destId="{D50C7DE9-8247-49BC-9968-8577EE64042E}" srcOrd="0" destOrd="0" presId="urn:microsoft.com/office/officeart/2008/layout/LinedList"/>
    <dgm:cxn modelId="{1ACA0F7B-970C-472D-B3D6-8954EC3667A0}" type="presOf" srcId="{EDE7A506-003C-493D-9DD6-533CDEAECA0B}" destId="{82864C2C-BFF4-4C14-84FC-567DC116EEBA}" srcOrd="0" destOrd="0" presId="urn:microsoft.com/office/officeart/2008/layout/LinedList"/>
    <dgm:cxn modelId="{404B9B3D-892A-4C95-AC0F-478618E2EEB1}" type="presOf" srcId="{030541E3-5D13-45CF-BBAD-05F98B1346C3}" destId="{4CB9775C-B7B7-436A-8CD3-1C5237CE94AE}" srcOrd="0" destOrd="0" presId="urn:microsoft.com/office/officeart/2008/layout/LinedList"/>
    <dgm:cxn modelId="{0C5F7C98-5A8F-40E7-A381-BDFEF7EB66A3}" type="presOf" srcId="{E47B34F8-ABC5-4576-905B-F37AAA8BA623}" destId="{03014D40-2FFC-4F71-A34D-775594553A9C}" srcOrd="0" destOrd="0" presId="urn:microsoft.com/office/officeart/2008/layout/LinedList"/>
    <dgm:cxn modelId="{0D0F8A7B-E58E-4FFF-8742-3A68D7B2BADC}" srcId="{DFB9BCFE-ECC8-4258-9B97-26312D98127C}" destId="{030541E3-5D13-45CF-BBAD-05F98B1346C3}" srcOrd="0" destOrd="0" parTransId="{18A88D81-5EAC-4CF4-A013-7B66AF06BD7F}" sibTransId="{18795592-560C-48C6-962C-839DA62AE37B}"/>
    <dgm:cxn modelId="{CF4E2DA2-84F2-4C23-964F-35E03DFF1DDC}" srcId="{DFB9BCFE-ECC8-4258-9B97-26312D98127C}" destId="{815853C2-DEBE-493B-8E5C-814C1B8362B8}" srcOrd="1" destOrd="0" parTransId="{CF242DE1-64A6-43E9-9A94-4690627BB5F6}" sibTransId="{8360616D-9447-489F-BE07-12974754B5C6}"/>
    <dgm:cxn modelId="{367D5B05-9106-4688-A4DD-31A611DA355B}" type="presOf" srcId="{319F4A92-054E-4CC2-8803-2C3B76D60046}" destId="{9A974204-06F4-4D3F-BE6C-72D0F513D028}" srcOrd="0" destOrd="0" presId="urn:microsoft.com/office/officeart/2008/layout/LinedList"/>
    <dgm:cxn modelId="{076CBC3F-3A53-46AF-8AE8-7D6E18E96720}" srcId="{DFB9BCFE-ECC8-4258-9B97-26312D98127C}" destId="{2486C1D1-26D8-4153-820A-54B49FEC0FBB}" srcOrd="4" destOrd="0" parTransId="{67CB9772-CA61-44C1-B587-14E3750782D4}" sibTransId="{9C592F5C-6C9C-417B-A701-F9FE61743A93}"/>
    <dgm:cxn modelId="{B018DF11-F1E7-4288-A292-8EEECAF71F5A}" type="presOf" srcId="{815853C2-DEBE-493B-8E5C-814C1B8362B8}" destId="{1B04D00D-64B0-478E-9BA8-1908FBAA9091}" srcOrd="0" destOrd="0" presId="urn:microsoft.com/office/officeart/2008/layout/LinedList"/>
    <dgm:cxn modelId="{A44083BA-C6B4-49D2-9AAB-238641F8BDD4}" srcId="{DFB9BCFE-ECC8-4258-9B97-26312D98127C}" destId="{E47B34F8-ABC5-4576-905B-F37AAA8BA623}" srcOrd="5" destOrd="0" parTransId="{57431104-04E5-430D-9661-E1452EC9A76E}" sibTransId="{C27A9C96-1248-43B8-85C1-6BE1021B909B}"/>
    <dgm:cxn modelId="{6DEA545D-D8BB-471E-91AA-981B46528726}" srcId="{DFB9BCFE-ECC8-4258-9B97-26312D98127C}" destId="{EDE7A506-003C-493D-9DD6-533CDEAECA0B}" srcOrd="3" destOrd="0" parTransId="{A54581DA-7F9A-4759-BDC6-D011A65B9762}" sibTransId="{74710D85-3469-4352-ABDB-B70D0AA77242}"/>
    <dgm:cxn modelId="{20C275DC-8448-428F-BB20-2DC4334E7566}" type="presOf" srcId="{E5349268-B7B1-4D06-B6C6-630A03A34C3D}" destId="{8695BF06-36CB-4B4A-8E5A-44DB95EE960E}" srcOrd="0" destOrd="0" presId="urn:microsoft.com/office/officeart/2008/layout/LinedList"/>
    <dgm:cxn modelId="{427196C4-E902-4E93-9C43-46362E3B9ECB}" srcId="{DFB9BCFE-ECC8-4258-9B97-26312D98127C}" destId="{319F4A92-054E-4CC2-8803-2C3B76D60046}" srcOrd="6" destOrd="0" parTransId="{DC2CAA26-6C02-44EA-B0DD-A85FEF4B765C}" sibTransId="{41ECA6B0-C66D-4E8E-BD9A-EBF441B83CC9}"/>
    <dgm:cxn modelId="{5CE820D1-1E2F-47DE-946F-CCEA7C0F9144}" type="presOf" srcId="{2486C1D1-26D8-4153-820A-54B49FEC0FBB}" destId="{C2747C36-7584-4B6B-8B5E-291AA107EBB6}" srcOrd="0" destOrd="0" presId="urn:microsoft.com/office/officeart/2008/layout/LinedList"/>
    <dgm:cxn modelId="{7CC4472C-EFC9-42AF-BA91-1C99B6FCA995}" srcId="{DFB9BCFE-ECC8-4258-9B97-26312D98127C}" destId="{E5349268-B7B1-4D06-B6C6-630A03A34C3D}" srcOrd="2" destOrd="0" parTransId="{D1C9347D-3FE0-4E2C-BF9B-4CDFFBB10478}" sibTransId="{61114395-0EB8-4A9F-B01F-DAF3BCC9E8CC}"/>
    <dgm:cxn modelId="{A1B316FB-FA8B-4A04-A680-EFB478D26421}" type="presParOf" srcId="{D50C7DE9-8247-49BC-9968-8577EE64042E}" destId="{01DE411A-8FE4-4E17-85CB-14119FA15D24}" srcOrd="0" destOrd="0" presId="urn:microsoft.com/office/officeart/2008/layout/LinedList"/>
    <dgm:cxn modelId="{8F06F244-8A7B-4720-9F28-2CD5D9251047}" type="presParOf" srcId="{D50C7DE9-8247-49BC-9968-8577EE64042E}" destId="{DF3CE62F-F093-4C73-8CB3-646CC8CFD133}" srcOrd="1" destOrd="0" presId="urn:microsoft.com/office/officeart/2008/layout/LinedList"/>
    <dgm:cxn modelId="{4E6B63A0-753E-4011-AE8A-AEF6C52E8916}" type="presParOf" srcId="{DF3CE62F-F093-4C73-8CB3-646CC8CFD133}" destId="{4CB9775C-B7B7-436A-8CD3-1C5237CE94AE}" srcOrd="0" destOrd="0" presId="urn:microsoft.com/office/officeart/2008/layout/LinedList"/>
    <dgm:cxn modelId="{46881CEB-8411-4AC7-B49A-ABD9FBB5A755}" type="presParOf" srcId="{DF3CE62F-F093-4C73-8CB3-646CC8CFD133}" destId="{6A7FDB99-76D1-4636-9264-429DB3D0AAF8}" srcOrd="1" destOrd="0" presId="urn:microsoft.com/office/officeart/2008/layout/LinedList"/>
    <dgm:cxn modelId="{DFBB1AFA-65F1-46B0-937A-35208445247B}" type="presParOf" srcId="{D50C7DE9-8247-49BC-9968-8577EE64042E}" destId="{A99BB169-7485-4509-8CD1-A39F56690BD5}" srcOrd="2" destOrd="0" presId="urn:microsoft.com/office/officeart/2008/layout/LinedList"/>
    <dgm:cxn modelId="{44511B05-8D3E-4DF3-AD05-4D74CB6D1531}" type="presParOf" srcId="{D50C7DE9-8247-49BC-9968-8577EE64042E}" destId="{C42A52FE-695D-4EC6-A3A4-46B95221C653}" srcOrd="3" destOrd="0" presId="urn:microsoft.com/office/officeart/2008/layout/LinedList"/>
    <dgm:cxn modelId="{15ACC3C6-620D-480E-9D41-DE5F9A622D30}" type="presParOf" srcId="{C42A52FE-695D-4EC6-A3A4-46B95221C653}" destId="{1B04D00D-64B0-478E-9BA8-1908FBAA9091}" srcOrd="0" destOrd="0" presId="urn:microsoft.com/office/officeart/2008/layout/LinedList"/>
    <dgm:cxn modelId="{6A662DA1-B08E-40AE-ADF8-5075F5F4E63C}" type="presParOf" srcId="{C42A52FE-695D-4EC6-A3A4-46B95221C653}" destId="{8C956C8D-4C0C-4D3D-830F-15765E31EC8E}" srcOrd="1" destOrd="0" presId="urn:microsoft.com/office/officeart/2008/layout/LinedList"/>
    <dgm:cxn modelId="{83F939E7-4F09-4357-A157-D7B8E1D20EAC}" type="presParOf" srcId="{D50C7DE9-8247-49BC-9968-8577EE64042E}" destId="{8D381D43-E42C-462B-A12A-21E7A5490DA1}" srcOrd="4" destOrd="0" presId="urn:microsoft.com/office/officeart/2008/layout/LinedList"/>
    <dgm:cxn modelId="{7B15B0DC-A51B-4CB4-9EFD-1FAF71F87652}" type="presParOf" srcId="{D50C7DE9-8247-49BC-9968-8577EE64042E}" destId="{88BE949A-5895-47E4-A476-48044A2E60E7}" srcOrd="5" destOrd="0" presId="urn:microsoft.com/office/officeart/2008/layout/LinedList"/>
    <dgm:cxn modelId="{ED434237-D4C1-42D7-8B51-E0FBC9F4DFDC}" type="presParOf" srcId="{88BE949A-5895-47E4-A476-48044A2E60E7}" destId="{8695BF06-36CB-4B4A-8E5A-44DB95EE960E}" srcOrd="0" destOrd="0" presId="urn:microsoft.com/office/officeart/2008/layout/LinedList"/>
    <dgm:cxn modelId="{81239CE5-ADA2-4306-A909-A9E4B4DA640B}" type="presParOf" srcId="{88BE949A-5895-47E4-A476-48044A2E60E7}" destId="{0889CCB9-1976-40B6-882D-EC7BACC7E9C9}" srcOrd="1" destOrd="0" presId="urn:microsoft.com/office/officeart/2008/layout/LinedList"/>
    <dgm:cxn modelId="{F054726C-D0E8-495F-87C9-30FEF80FEA46}" type="presParOf" srcId="{D50C7DE9-8247-49BC-9968-8577EE64042E}" destId="{AAE3D3DA-3709-4102-A444-7D381B5932DC}" srcOrd="6" destOrd="0" presId="urn:microsoft.com/office/officeart/2008/layout/LinedList"/>
    <dgm:cxn modelId="{8123CDE6-984E-41E6-90AA-690D4C1AF0E7}" type="presParOf" srcId="{D50C7DE9-8247-49BC-9968-8577EE64042E}" destId="{33E05870-06AA-459A-9773-3FCFD248F59A}" srcOrd="7" destOrd="0" presId="urn:microsoft.com/office/officeart/2008/layout/LinedList"/>
    <dgm:cxn modelId="{C028665E-EC0B-4892-A579-DDF646FCDB52}" type="presParOf" srcId="{33E05870-06AA-459A-9773-3FCFD248F59A}" destId="{82864C2C-BFF4-4C14-84FC-567DC116EEBA}" srcOrd="0" destOrd="0" presId="urn:microsoft.com/office/officeart/2008/layout/LinedList"/>
    <dgm:cxn modelId="{023E9F08-0998-4739-8176-C88DF3FD215F}" type="presParOf" srcId="{33E05870-06AA-459A-9773-3FCFD248F59A}" destId="{F47F2629-DBAE-43A2-AB6A-C51FE40FBFAA}" srcOrd="1" destOrd="0" presId="urn:microsoft.com/office/officeart/2008/layout/LinedList"/>
    <dgm:cxn modelId="{815F9133-D802-4368-BB3F-D871557DB11B}" type="presParOf" srcId="{D50C7DE9-8247-49BC-9968-8577EE64042E}" destId="{8520B875-5570-45A2-8874-8594AB12FE0A}" srcOrd="8" destOrd="0" presId="urn:microsoft.com/office/officeart/2008/layout/LinedList"/>
    <dgm:cxn modelId="{C4115C51-B307-4F6D-A67A-B42A534B0F9B}" type="presParOf" srcId="{D50C7DE9-8247-49BC-9968-8577EE64042E}" destId="{0E9A6A2F-78AB-4606-B568-7237F01F00C2}" srcOrd="9" destOrd="0" presId="urn:microsoft.com/office/officeart/2008/layout/LinedList"/>
    <dgm:cxn modelId="{0DE5DBD2-D375-49D1-A410-2B7BE0A4C95A}" type="presParOf" srcId="{0E9A6A2F-78AB-4606-B568-7237F01F00C2}" destId="{C2747C36-7584-4B6B-8B5E-291AA107EBB6}" srcOrd="0" destOrd="0" presId="urn:microsoft.com/office/officeart/2008/layout/LinedList"/>
    <dgm:cxn modelId="{F2DAA985-C02E-4DB4-8A13-CC6ED86F787F}" type="presParOf" srcId="{0E9A6A2F-78AB-4606-B568-7237F01F00C2}" destId="{83516B5A-83BB-44DE-B8C6-3AB2B412D954}" srcOrd="1" destOrd="0" presId="urn:microsoft.com/office/officeart/2008/layout/LinedList"/>
    <dgm:cxn modelId="{FACA4D76-A503-4AF8-B0D7-2D56C5AD8358}" type="presParOf" srcId="{D50C7DE9-8247-49BC-9968-8577EE64042E}" destId="{A8B04BB3-3CC7-4E04-8289-12862851E85D}" srcOrd="10" destOrd="0" presId="urn:microsoft.com/office/officeart/2008/layout/LinedList"/>
    <dgm:cxn modelId="{E02903AB-E80F-47C6-B3B5-18B5A89FFD42}" type="presParOf" srcId="{D50C7DE9-8247-49BC-9968-8577EE64042E}" destId="{1C68B81D-BE8D-4943-A64B-D1613DE8FAF7}" srcOrd="11" destOrd="0" presId="urn:microsoft.com/office/officeart/2008/layout/LinedList"/>
    <dgm:cxn modelId="{AC991BB1-DB04-4931-AAF7-2D9C34574074}" type="presParOf" srcId="{1C68B81D-BE8D-4943-A64B-D1613DE8FAF7}" destId="{03014D40-2FFC-4F71-A34D-775594553A9C}" srcOrd="0" destOrd="0" presId="urn:microsoft.com/office/officeart/2008/layout/LinedList"/>
    <dgm:cxn modelId="{50258E17-58E5-454D-B5B9-993E70C09B3C}" type="presParOf" srcId="{1C68B81D-BE8D-4943-A64B-D1613DE8FAF7}" destId="{F919F5C6-20EC-443F-92DF-33DF5FD06FAF}" srcOrd="1" destOrd="0" presId="urn:microsoft.com/office/officeart/2008/layout/LinedList"/>
    <dgm:cxn modelId="{99F310D7-94EE-4800-9CCB-2D8F0A82AEAC}" type="presParOf" srcId="{D50C7DE9-8247-49BC-9968-8577EE64042E}" destId="{A7D4EBDA-E6B3-4044-BDD7-091E70B91DD7}" srcOrd="12" destOrd="0" presId="urn:microsoft.com/office/officeart/2008/layout/LinedList"/>
    <dgm:cxn modelId="{1BAE152E-E54C-4E68-83BE-EA70FCD8B767}" type="presParOf" srcId="{D50C7DE9-8247-49BC-9968-8577EE64042E}" destId="{F72DF685-A5C0-40F9-8C88-0A12BBA34E05}" srcOrd="13" destOrd="0" presId="urn:microsoft.com/office/officeart/2008/layout/LinedList"/>
    <dgm:cxn modelId="{1935B1FC-1C33-459E-A141-1E391A04CBEF}" type="presParOf" srcId="{F72DF685-A5C0-40F9-8C88-0A12BBA34E05}" destId="{9A974204-06F4-4D3F-BE6C-72D0F513D028}" srcOrd="0" destOrd="0" presId="urn:microsoft.com/office/officeart/2008/layout/LinedList"/>
    <dgm:cxn modelId="{8467D468-8BDE-4BA2-A165-32C69A6CEEB0}" type="presParOf" srcId="{F72DF685-A5C0-40F9-8C88-0A12BBA34E05}" destId="{2DBB080B-8965-4611-8AA5-6BEF63F3F83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50139C1-34C1-4BDB-B0B1-2213735F392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cs-CZ"/>
        </a:p>
      </dgm:t>
    </dgm:pt>
    <dgm:pt modelId="{FB04F5D8-0B19-4E15-B309-B72A741CB177}">
      <dgm:prSet phldrT="[Text]"/>
      <dgm:spPr/>
      <dgm:t>
        <a:bodyPr/>
        <a:lstStyle/>
        <a:p>
          <a:r>
            <a:rPr lang="cs-CZ" dirty="0"/>
            <a:t>Ministerstvo zdravotnictví</a:t>
          </a:r>
        </a:p>
      </dgm:t>
    </dgm:pt>
    <dgm:pt modelId="{C503784F-9BB3-41F8-A775-290A22AB0E83}" type="parTrans" cxnId="{8F95ED04-61AD-49F8-8C80-8D0AEDFFC86C}">
      <dgm:prSet/>
      <dgm:spPr/>
      <dgm:t>
        <a:bodyPr/>
        <a:lstStyle/>
        <a:p>
          <a:endParaRPr lang="cs-CZ"/>
        </a:p>
      </dgm:t>
    </dgm:pt>
    <dgm:pt modelId="{F3A87F06-6E80-4B1B-A540-E12251B91B99}" type="sibTrans" cxnId="{8F95ED04-61AD-49F8-8C80-8D0AEDFFC86C}">
      <dgm:prSet/>
      <dgm:spPr/>
      <dgm:t>
        <a:bodyPr/>
        <a:lstStyle/>
        <a:p>
          <a:endParaRPr lang="cs-CZ"/>
        </a:p>
      </dgm:t>
    </dgm:pt>
    <dgm:pt modelId="{A273EBB4-E7FE-41EF-B09F-F2BE2ED7E75F}">
      <dgm:prSet phldrT="[Text]"/>
      <dgm:spPr/>
      <dgm:t>
        <a:bodyPr/>
        <a:lstStyle/>
        <a:p>
          <a:r>
            <a:rPr lang="cs-CZ" dirty="0"/>
            <a:t>Logopedické ambulance</a:t>
          </a:r>
        </a:p>
      </dgm:t>
    </dgm:pt>
    <dgm:pt modelId="{188A5D4B-C04D-477A-B9EC-7D9E95B7FBBD}" type="parTrans" cxnId="{AA015DB9-8AAD-4A07-8777-579C8BFE68AC}">
      <dgm:prSet/>
      <dgm:spPr/>
      <dgm:t>
        <a:bodyPr/>
        <a:lstStyle/>
        <a:p>
          <a:endParaRPr lang="cs-CZ"/>
        </a:p>
      </dgm:t>
    </dgm:pt>
    <dgm:pt modelId="{E1B6F17C-3299-492D-A6F2-1DCFD8C404F9}" type="sibTrans" cxnId="{AA015DB9-8AAD-4A07-8777-579C8BFE68AC}">
      <dgm:prSet/>
      <dgm:spPr/>
      <dgm:t>
        <a:bodyPr/>
        <a:lstStyle/>
        <a:p>
          <a:endParaRPr lang="cs-CZ"/>
        </a:p>
      </dgm:t>
    </dgm:pt>
    <dgm:pt modelId="{CE0851E0-1DDC-457D-8823-85FE54198101}">
      <dgm:prSet phldrT="[Text]"/>
      <dgm:spPr/>
      <dgm:t>
        <a:bodyPr/>
        <a:lstStyle/>
        <a:p>
          <a:r>
            <a:rPr lang="cs-CZ" dirty="0"/>
            <a:t>Ministerstvo školství, mládeže a tělovýchovy</a:t>
          </a:r>
        </a:p>
      </dgm:t>
    </dgm:pt>
    <dgm:pt modelId="{92E007F5-FD4D-42B4-970D-10A8E18310C4}" type="parTrans" cxnId="{930D5C5D-AE69-4489-BE4A-E6AA71E7E7BC}">
      <dgm:prSet/>
      <dgm:spPr/>
      <dgm:t>
        <a:bodyPr/>
        <a:lstStyle/>
        <a:p>
          <a:endParaRPr lang="cs-CZ"/>
        </a:p>
      </dgm:t>
    </dgm:pt>
    <dgm:pt modelId="{CA0A5751-7ADE-4808-8F18-46BCE5F65A58}" type="sibTrans" cxnId="{930D5C5D-AE69-4489-BE4A-E6AA71E7E7BC}">
      <dgm:prSet/>
      <dgm:spPr/>
      <dgm:t>
        <a:bodyPr/>
        <a:lstStyle/>
        <a:p>
          <a:endParaRPr lang="cs-CZ"/>
        </a:p>
      </dgm:t>
    </dgm:pt>
    <dgm:pt modelId="{357C8217-BFB5-4BA0-9766-2625EBD53A44}">
      <dgm:prSet phldrT="[Text]"/>
      <dgm:spPr/>
      <dgm:t>
        <a:bodyPr/>
        <a:lstStyle/>
        <a:p>
          <a:r>
            <a:rPr lang="cs-CZ" dirty="0"/>
            <a:t>Ministerstvo práce a sociálních věcí</a:t>
          </a:r>
        </a:p>
      </dgm:t>
    </dgm:pt>
    <dgm:pt modelId="{04BB6D58-C421-47AE-955C-9F1F469FC6FB}" type="parTrans" cxnId="{88C799F8-24CC-47DD-A8C6-F02ABF63DA8E}">
      <dgm:prSet/>
      <dgm:spPr/>
      <dgm:t>
        <a:bodyPr/>
        <a:lstStyle/>
        <a:p>
          <a:endParaRPr lang="cs-CZ"/>
        </a:p>
      </dgm:t>
    </dgm:pt>
    <dgm:pt modelId="{55205B61-767A-496E-BF01-EA309FF1212B}" type="sibTrans" cxnId="{88C799F8-24CC-47DD-A8C6-F02ABF63DA8E}">
      <dgm:prSet/>
      <dgm:spPr/>
      <dgm:t>
        <a:bodyPr/>
        <a:lstStyle/>
        <a:p>
          <a:endParaRPr lang="cs-CZ"/>
        </a:p>
      </dgm:t>
    </dgm:pt>
    <dgm:pt modelId="{557925BD-663B-4FBE-A1C3-FE8CB9A6F695}">
      <dgm:prSet phldrT="[Text]"/>
      <dgm:spPr/>
      <dgm:t>
        <a:bodyPr/>
        <a:lstStyle/>
        <a:p>
          <a:endParaRPr lang="cs-CZ" dirty="0"/>
        </a:p>
      </dgm:t>
    </dgm:pt>
    <dgm:pt modelId="{B6C3905E-6635-4F18-BD83-8F21D53FBE83}" type="parTrans" cxnId="{9E7CA4A2-9F22-45FC-AD70-465BD6B78729}">
      <dgm:prSet/>
      <dgm:spPr/>
      <dgm:t>
        <a:bodyPr/>
        <a:lstStyle/>
        <a:p>
          <a:endParaRPr lang="cs-CZ"/>
        </a:p>
      </dgm:t>
    </dgm:pt>
    <dgm:pt modelId="{162E8BA0-50F6-42E8-BFDE-9A723D225CC4}" type="sibTrans" cxnId="{9E7CA4A2-9F22-45FC-AD70-465BD6B78729}">
      <dgm:prSet/>
      <dgm:spPr/>
      <dgm:t>
        <a:bodyPr/>
        <a:lstStyle/>
        <a:p>
          <a:endParaRPr lang="cs-CZ"/>
        </a:p>
      </dgm:t>
    </dgm:pt>
    <dgm:pt modelId="{8D7A179B-6F21-4B82-88B1-E512CC3227E1}">
      <dgm:prSet phldrT="[Text]"/>
      <dgm:spPr/>
      <dgm:t>
        <a:bodyPr/>
        <a:lstStyle/>
        <a:p>
          <a:r>
            <a:rPr lang="cs-CZ" dirty="0"/>
            <a:t>Školy, školky</a:t>
          </a:r>
        </a:p>
      </dgm:t>
    </dgm:pt>
    <dgm:pt modelId="{03D6F23D-3207-4A2B-82C8-B9E3B695EA70}" type="parTrans" cxnId="{D9569EBC-06D2-47E0-B3CF-3EF1A67A52A5}">
      <dgm:prSet/>
      <dgm:spPr/>
      <dgm:t>
        <a:bodyPr/>
        <a:lstStyle/>
        <a:p>
          <a:endParaRPr lang="cs-CZ"/>
        </a:p>
      </dgm:t>
    </dgm:pt>
    <dgm:pt modelId="{BD6E4A0F-BC78-49A9-A4D6-7E5C1136FCB0}" type="sibTrans" cxnId="{D9569EBC-06D2-47E0-B3CF-3EF1A67A52A5}">
      <dgm:prSet/>
      <dgm:spPr/>
      <dgm:t>
        <a:bodyPr/>
        <a:lstStyle/>
        <a:p>
          <a:endParaRPr lang="cs-CZ"/>
        </a:p>
      </dgm:t>
    </dgm:pt>
    <dgm:pt modelId="{AB6346E9-8AC7-483C-B511-980D620ADDF4}">
      <dgm:prSet phldrT="[Text]"/>
      <dgm:spPr/>
      <dgm:t>
        <a:bodyPr/>
        <a:lstStyle/>
        <a:p>
          <a:r>
            <a:rPr lang="cs-CZ" dirty="0"/>
            <a:t>SPC pro děti s vadami řeči</a:t>
          </a:r>
        </a:p>
      </dgm:t>
    </dgm:pt>
    <dgm:pt modelId="{D2A4B221-41C0-497B-8315-336681093234}" type="parTrans" cxnId="{E7F9DFB4-1B78-43C2-BAC8-72784C767B5B}">
      <dgm:prSet/>
      <dgm:spPr/>
      <dgm:t>
        <a:bodyPr/>
        <a:lstStyle/>
        <a:p>
          <a:endParaRPr lang="cs-CZ"/>
        </a:p>
      </dgm:t>
    </dgm:pt>
    <dgm:pt modelId="{1A06CA1C-AC8C-46C9-8876-934BE4FF351D}" type="sibTrans" cxnId="{E7F9DFB4-1B78-43C2-BAC8-72784C767B5B}">
      <dgm:prSet/>
      <dgm:spPr/>
      <dgm:t>
        <a:bodyPr/>
        <a:lstStyle/>
        <a:p>
          <a:endParaRPr lang="cs-CZ"/>
        </a:p>
      </dgm:t>
    </dgm:pt>
    <dgm:pt modelId="{220A6C06-D1AC-4373-A288-5232D3D370EF}" type="pres">
      <dgm:prSet presAssocID="{C50139C1-34C1-4BDB-B0B1-2213735F3929}" presName="Name0" presStyleCnt="0">
        <dgm:presLayoutVars>
          <dgm:dir/>
          <dgm:animLvl val="lvl"/>
          <dgm:resizeHandles/>
        </dgm:presLayoutVars>
      </dgm:prSet>
      <dgm:spPr/>
      <dgm:t>
        <a:bodyPr/>
        <a:lstStyle/>
        <a:p>
          <a:endParaRPr lang="cs-CZ"/>
        </a:p>
      </dgm:t>
    </dgm:pt>
    <dgm:pt modelId="{F34A622C-034D-43B3-985C-510E1392ABA9}" type="pres">
      <dgm:prSet presAssocID="{FB04F5D8-0B19-4E15-B309-B72A741CB177}" presName="linNode" presStyleCnt="0"/>
      <dgm:spPr/>
    </dgm:pt>
    <dgm:pt modelId="{A596C79D-82E0-4827-ABD2-2364FA12664F}" type="pres">
      <dgm:prSet presAssocID="{FB04F5D8-0B19-4E15-B309-B72A741CB177}" presName="parentShp" presStyleLbl="node1" presStyleIdx="0" presStyleCnt="3">
        <dgm:presLayoutVars>
          <dgm:bulletEnabled val="1"/>
        </dgm:presLayoutVars>
      </dgm:prSet>
      <dgm:spPr/>
      <dgm:t>
        <a:bodyPr/>
        <a:lstStyle/>
        <a:p>
          <a:endParaRPr lang="cs-CZ"/>
        </a:p>
      </dgm:t>
    </dgm:pt>
    <dgm:pt modelId="{C148A6B1-F9B4-4B0B-B472-9C5F7120EE0E}" type="pres">
      <dgm:prSet presAssocID="{FB04F5D8-0B19-4E15-B309-B72A741CB177}" presName="childShp" presStyleLbl="bgAccFollowNode1" presStyleIdx="0" presStyleCnt="3">
        <dgm:presLayoutVars>
          <dgm:bulletEnabled val="1"/>
        </dgm:presLayoutVars>
      </dgm:prSet>
      <dgm:spPr/>
      <dgm:t>
        <a:bodyPr/>
        <a:lstStyle/>
        <a:p>
          <a:endParaRPr lang="cs-CZ"/>
        </a:p>
      </dgm:t>
    </dgm:pt>
    <dgm:pt modelId="{8734A1C0-3293-4829-AFBA-19549A634182}" type="pres">
      <dgm:prSet presAssocID="{F3A87F06-6E80-4B1B-A540-E12251B91B99}" presName="spacing" presStyleCnt="0"/>
      <dgm:spPr/>
    </dgm:pt>
    <dgm:pt modelId="{7364A4CD-B4F9-4156-B031-B67A10DABA0B}" type="pres">
      <dgm:prSet presAssocID="{CE0851E0-1DDC-457D-8823-85FE54198101}" presName="linNode" presStyleCnt="0"/>
      <dgm:spPr/>
    </dgm:pt>
    <dgm:pt modelId="{D4489C50-5B4C-4CBE-ABB3-0FFE0491F040}" type="pres">
      <dgm:prSet presAssocID="{CE0851E0-1DDC-457D-8823-85FE54198101}" presName="parentShp" presStyleLbl="node1" presStyleIdx="1" presStyleCnt="3">
        <dgm:presLayoutVars>
          <dgm:bulletEnabled val="1"/>
        </dgm:presLayoutVars>
      </dgm:prSet>
      <dgm:spPr/>
      <dgm:t>
        <a:bodyPr/>
        <a:lstStyle/>
        <a:p>
          <a:endParaRPr lang="cs-CZ"/>
        </a:p>
      </dgm:t>
    </dgm:pt>
    <dgm:pt modelId="{593E2DBF-0008-47E1-BECC-11699F314112}" type="pres">
      <dgm:prSet presAssocID="{CE0851E0-1DDC-457D-8823-85FE54198101}" presName="childShp" presStyleLbl="bgAccFollowNode1" presStyleIdx="1" presStyleCnt="3">
        <dgm:presLayoutVars>
          <dgm:bulletEnabled val="1"/>
        </dgm:presLayoutVars>
      </dgm:prSet>
      <dgm:spPr/>
      <dgm:t>
        <a:bodyPr/>
        <a:lstStyle/>
        <a:p>
          <a:endParaRPr lang="cs-CZ"/>
        </a:p>
      </dgm:t>
    </dgm:pt>
    <dgm:pt modelId="{12CB2591-FB05-4CFF-A98D-9442CD8A0B47}" type="pres">
      <dgm:prSet presAssocID="{CA0A5751-7ADE-4808-8F18-46BCE5F65A58}" presName="spacing" presStyleCnt="0"/>
      <dgm:spPr/>
    </dgm:pt>
    <dgm:pt modelId="{00BB73B8-F78B-4F7B-8000-CB96A08D43D6}" type="pres">
      <dgm:prSet presAssocID="{357C8217-BFB5-4BA0-9766-2625EBD53A44}" presName="linNode" presStyleCnt="0"/>
      <dgm:spPr/>
    </dgm:pt>
    <dgm:pt modelId="{528E3598-A75C-4ED0-B9DB-0236AABA4473}" type="pres">
      <dgm:prSet presAssocID="{357C8217-BFB5-4BA0-9766-2625EBD53A44}" presName="parentShp" presStyleLbl="node1" presStyleIdx="2" presStyleCnt="3">
        <dgm:presLayoutVars>
          <dgm:bulletEnabled val="1"/>
        </dgm:presLayoutVars>
      </dgm:prSet>
      <dgm:spPr/>
      <dgm:t>
        <a:bodyPr/>
        <a:lstStyle/>
        <a:p>
          <a:endParaRPr lang="cs-CZ"/>
        </a:p>
      </dgm:t>
    </dgm:pt>
    <dgm:pt modelId="{92E4E24C-38DE-4594-B0E6-AF67B44B25FA}" type="pres">
      <dgm:prSet presAssocID="{357C8217-BFB5-4BA0-9766-2625EBD53A44}" presName="childShp" presStyleLbl="bgAccFollowNode1" presStyleIdx="2" presStyleCnt="3">
        <dgm:presLayoutVars>
          <dgm:bulletEnabled val="1"/>
        </dgm:presLayoutVars>
      </dgm:prSet>
      <dgm:spPr/>
      <dgm:t>
        <a:bodyPr/>
        <a:lstStyle/>
        <a:p>
          <a:endParaRPr lang="cs-CZ"/>
        </a:p>
      </dgm:t>
    </dgm:pt>
  </dgm:ptLst>
  <dgm:cxnLst>
    <dgm:cxn modelId="{E7F9DFB4-1B78-43C2-BAC8-72784C767B5B}" srcId="{CE0851E0-1DDC-457D-8823-85FE54198101}" destId="{AB6346E9-8AC7-483C-B511-980D620ADDF4}" srcOrd="1" destOrd="0" parTransId="{D2A4B221-41C0-497B-8315-336681093234}" sibTransId="{1A06CA1C-AC8C-46C9-8876-934BE4FF351D}"/>
    <dgm:cxn modelId="{D6FE9C70-B9EB-499E-AC0B-C30B639F533F}" type="presOf" srcId="{357C8217-BFB5-4BA0-9766-2625EBD53A44}" destId="{528E3598-A75C-4ED0-B9DB-0236AABA4473}" srcOrd="0" destOrd="0" presId="urn:microsoft.com/office/officeart/2005/8/layout/vList6"/>
    <dgm:cxn modelId="{565CCD89-46FC-407A-BA97-4D0544AB6299}" type="presOf" srcId="{AB6346E9-8AC7-483C-B511-980D620ADDF4}" destId="{593E2DBF-0008-47E1-BECC-11699F314112}" srcOrd="0" destOrd="1" presId="urn:microsoft.com/office/officeart/2005/8/layout/vList6"/>
    <dgm:cxn modelId="{9E7CA4A2-9F22-45FC-AD70-465BD6B78729}" srcId="{357C8217-BFB5-4BA0-9766-2625EBD53A44}" destId="{557925BD-663B-4FBE-A1C3-FE8CB9A6F695}" srcOrd="0" destOrd="0" parTransId="{B6C3905E-6635-4F18-BD83-8F21D53FBE83}" sibTransId="{162E8BA0-50F6-42E8-BFDE-9A723D225CC4}"/>
    <dgm:cxn modelId="{8F95ED04-61AD-49F8-8C80-8D0AEDFFC86C}" srcId="{C50139C1-34C1-4BDB-B0B1-2213735F3929}" destId="{FB04F5D8-0B19-4E15-B309-B72A741CB177}" srcOrd="0" destOrd="0" parTransId="{C503784F-9BB3-41F8-A775-290A22AB0E83}" sibTransId="{F3A87F06-6E80-4B1B-A540-E12251B91B99}"/>
    <dgm:cxn modelId="{60A7F607-6A9A-4F7C-8ACD-FDF4F9BECAB4}" type="presOf" srcId="{A273EBB4-E7FE-41EF-B09F-F2BE2ED7E75F}" destId="{C148A6B1-F9B4-4B0B-B472-9C5F7120EE0E}" srcOrd="0" destOrd="0" presId="urn:microsoft.com/office/officeart/2005/8/layout/vList6"/>
    <dgm:cxn modelId="{AA015DB9-8AAD-4A07-8777-579C8BFE68AC}" srcId="{FB04F5D8-0B19-4E15-B309-B72A741CB177}" destId="{A273EBB4-E7FE-41EF-B09F-F2BE2ED7E75F}" srcOrd="0" destOrd="0" parTransId="{188A5D4B-C04D-477A-B9EC-7D9E95B7FBBD}" sibTransId="{E1B6F17C-3299-492D-A6F2-1DCFD8C404F9}"/>
    <dgm:cxn modelId="{78E7140B-B3BA-4862-9FDB-F5EF770156A8}" type="presOf" srcId="{557925BD-663B-4FBE-A1C3-FE8CB9A6F695}" destId="{92E4E24C-38DE-4594-B0E6-AF67B44B25FA}" srcOrd="0" destOrd="0" presId="urn:microsoft.com/office/officeart/2005/8/layout/vList6"/>
    <dgm:cxn modelId="{D9569EBC-06D2-47E0-B3CF-3EF1A67A52A5}" srcId="{CE0851E0-1DDC-457D-8823-85FE54198101}" destId="{8D7A179B-6F21-4B82-88B1-E512CC3227E1}" srcOrd="0" destOrd="0" parTransId="{03D6F23D-3207-4A2B-82C8-B9E3B695EA70}" sibTransId="{BD6E4A0F-BC78-49A9-A4D6-7E5C1136FCB0}"/>
    <dgm:cxn modelId="{6B5E3941-9BA3-4800-B5A5-81F447A0A8F1}" type="presOf" srcId="{FB04F5D8-0B19-4E15-B309-B72A741CB177}" destId="{A596C79D-82E0-4827-ABD2-2364FA12664F}" srcOrd="0" destOrd="0" presId="urn:microsoft.com/office/officeart/2005/8/layout/vList6"/>
    <dgm:cxn modelId="{E2EB4DEB-06D3-4914-8CEF-73F95ADA8F8A}" type="presOf" srcId="{CE0851E0-1DDC-457D-8823-85FE54198101}" destId="{D4489C50-5B4C-4CBE-ABB3-0FFE0491F040}" srcOrd="0" destOrd="0" presId="urn:microsoft.com/office/officeart/2005/8/layout/vList6"/>
    <dgm:cxn modelId="{930D5C5D-AE69-4489-BE4A-E6AA71E7E7BC}" srcId="{C50139C1-34C1-4BDB-B0B1-2213735F3929}" destId="{CE0851E0-1DDC-457D-8823-85FE54198101}" srcOrd="1" destOrd="0" parTransId="{92E007F5-FD4D-42B4-970D-10A8E18310C4}" sibTransId="{CA0A5751-7ADE-4808-8F18-46BCE5F65A58}"/>
    <dgm:cxn modelId="{A3AEB8C4-4533-4718-8958-DE6A7700DC83}" type="presOf" srcId="{8D7A179B-6F21-4B82-88B1-E512CC3227E1}" destId="{593E2DBF-0008-47E1-BECC-11699F314112}" srcOrd="0" destOrd="0" presId="urn:microsoft.com/office/officeart/2005/8/layout/vList6"/>
    <dgm:cxn modelId="{88C799F8-24CC-47DD-A8C6-F02ABF63DA8E}" srcId="{C50139C1-34C1-4BDB-B0B1-2213735F3929}" destId="{357C8217-BFB5-4BA0-9766-2625EBD53A44}" srcOrd="2" destOrd="0" parTransId="{04BB6D58-C421-47AE-955C-9F1F469FC6FB}" sibTransId="{55205B61-767A-496E-BF01-EA309FF1212B}"/>
    <dgm:cxn modelId="{F74546F6-67FD-41C0-9465-5CD53910ED0C}" type="presOf" srcId="{C50139C1-34C1-4BDB-B0B1-2213735F3929}" destId="{220A6C06-D1AC-4373-A288-5232D3D370EF}" srcOrd="0" destOrd="0" presId="urn:microsoft.com/office/officeart/2005/8/layout/vList6"/>
    <dgm:cxn modelId="{0092F29F-3335-4168-BAAD-FF185F301C08}" type="presParOf" srcId="{220A6C06-D1AC-4373-A288-5232D3D370EF}" destId="{F34A622C-034D-43B3-985C-510E1392ABA9}" srcOrd="0" destOrd="0" presId="urn:microsoft.com/office/officeart/2005/8/layout/vList6"/>
    <dgm:cxn modelId="{B6EDFCA4-9793-4371-BA17-28428FFDE2CC}" type="presParOf" srcId="{F34A622C-034D-43B3-985C-510E1392ABA9}" destId="{A596C79D-82E0-4827-ABD2-2364FA12664F}" srcOrd="0" destOrd="0" presId="urn:microsoft.com/office/officeart/2005/8/layout/vList6"/>
    <dgm:cxn modelId="{9A76914F-279E-487F-988C-839CCE517C24}" type="presParOf" srcId="{F34A622C-034D-43B3-985C-510E1392ABA9}" destId="{C148A6B1-F9B4-4B0B-B472-9C5F7120EE0E}" srcOrd="1" destOrd="0" presId="urn:microsoft.com/office/officeart/2005/8/layout/vList6"/>
    <dgm:cxn modelId="{9FA85E12-F721-4986-ADE4-F4615D567CBF}" type="presParOf" srcId="{220A6C06-D1AC-4373-A288-5232D3D370EF}" destId="{8734A1C0-3293-4829-AFBA-19549A634182}" srcOrd="1" destOrd="0" presId="urn:microsoft.com/office/officeart/2005/8/layout/vList6"/>
    <dgm:cxn modelId="{5F0A8117-1E6D-4CDE-9C51-881407FE7199}" type="presParOf" srcId="{220A6C06-D1AC-4373-A288-5232D3D370EF}" destId="{7364A4CD-B4F9-4156-B031-B67A10DABA0B}" srcOrd="2" destOrd="0" presId="urn:microsoft.com/office/officeart/2005/8/layout/vList6"/>
    <dgm:cxn modelId="{A777CF2B-83EF-4F01-A6FE-E4C47E941052}" type="presParOf" srcId="{7364A4CD-B4F9-4156-B031-B67A10DABA0B}" destId="{D4489C50-5B4C-4CBE-ABB3-0FFE0491F040}" srcOrd="0" destOrd="0" presId="urn:microsoft.com/office/officeart/2005/8/layout/vList6"/>
    <dgm:cxn modelId="{3F7D203A-C91E-4C21-B08D-131D604A69EC}" type="presParOf" srcId="{7364A4CD-B4F9-4156-B031-B67A10DABA0B}" destId="{593E2DBF-0008-47E1-BECC-11699F314112}" srcOrd="1" destOrd="0" presId="urn:microsoft.com/office/officeart/2005/8/layout/vList6"/>
    <dgm:cxn modelId="{ABAFE00C-FCC8-48DA-88CA-3B44145EECBB}" type="presParOf" srcId="{220A6C06-D1AC-4373-A288-5232D3D370EF}" destId="{12CB2591-FB05-4CFF-A98D-9442CD8A0B47}" srcOrd="3" destOrd="0" presId="urn:microsoft.com/office/officeart/2005/8/layout/vList6"/>
    <dgm:cxn modelId="{4DF2D635-0796-4136-AE90-52E1F6F281E3}" type="presParOf" srcId="{220A6C06-D1AC-4373-A288-5232D3D370EF}" destId="{00BB73B8-F78B-4F7B-8000-CB96A08D43D6}" srcOrd="4" destOrd="0" presId="urn:microsoft.com/office/officeart/2005/8/layout/vList6"/>
    <dgm:cxn modelId="{49B82B29-0F37-4EF9-AAD9-CA91CAC47FC2}" type="presParOf" srcId="{00BB73B8-F78B-4F7B-8000-CB96A08D43D6}" destId="{528E3598-A75C-4ED0-B9DB-0236AABA4473}" srcOrd="0" destOrd="0" presId="urn:microsoft.com/office/officeart/2005/8/layout/vList6"/>
    <dgm:cxn modelId="{03CF50C1-A582-4643-A28F-EBBB667EC074}" type="presParOf" srcId="{00BB73B8-F78B-4F7B-8000-CB96A08D43D6}" destId="{92E4E24C-38DE-4594-B0E6-AF67B44B25F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ACDC01-2B90-48EA-B979-2279A3DDE757}" type="doc">
      <dgm:prSet loTypeId="urn:microsoft.com/office/officeart/2008/layout/LinedList" loCatId="list" qsTypeId="urn:microsoft.com/office/officeart/2005/8/quickstyle/simple1" qsCatId="simple" csTypeId="urn:microsoft.com/office/officeart/2005/8/colors/colorful3" csCatId="colorful"/>
      <dgm:spPr/>
      <dgm:t>
        <a:bodyPr/>
        <a:lstStyle/>
        <a:p>
          <a:endParaRPr lang="cs-CZ"/>
        </a:p>
      </dgm:t>
    </dgm:pt>
    <dgm:pt modelId="{E4500A05-3A89-44B8-8B92-F107F5762D6B}">
      <dgm:prSet/>
      <dgm:spPr/>
      <dgm:t>
        <a:bodyPr/>
        <a:lstStyle/>
        <a:p>
          <a:pPr rtl="0"/>
          <a:r>
            <a:rPr lang="cs-CZ"/>
            <a:t>Logopedická péče představuje vysoce specializovanou činnost v oblasti speciální pedagogiky. Je poskytována žákům s narušenou komunikační schopností, tj. žákům s vadami řeči, včetně žáků se specifickými poruchami učení, v celém komplexu, se zřetelem k jejich potřebám a jejich pedagogické a sociální integraci. Je zahájena co nejdříve od okamžiku zjištění speciálních vzdělávacích potřeb žáka. </a:t>
          </a:r>
        </a:p>
      </dgm:t>
    </dgm:pt>
    <dgm:pt modelId="{0AA2582D-A150-443B-93DC-06B00CD8876D}" type="parTrans" cxnId="{D744930F-4FBA-4E68-9606-9119DE67B4FC}">
      <dgm:prSet/>
      <dgm:spPr/>
      <dgm:t>
        <a:bodyPr/>
        <a:lstStyle/>
        <a:p>
          <a:endParaRPr lang="cs-CZ"/>
        </a:p>
      </dgm:t>
    </dgm:pt>
    <dgm:pt modelId="{CA20DD8E-E082-4ABC-9405-F06117001D6C}" type="sibTrans" cxnId="{D744930F-4FBA-4E68-9606-9119DE67B4FC}">
      <dgm:prSet/>
      <dgm:spPr/>
      <dgm:t>
        <a:bodyPr/>
        <a:lstStyle/>
        <a:p>
          <a:endParaRPr lang="cs-CZ"/>
        </a:p>
      </dgm:t>
    </dgm:pt>
    <dgm:pt modelId="{8CAC85EB-C48F-4127-9A8C-A1A63B3AB0B1}">
      <dgm:prSet/>
      <dgm:spPr/>
      <dgm:t>
        <a:bodyPr/>
        <a:lstStyle/>
        <a:p>
          <a:pPr rtl="0"/>
          <a:r>
            <a:rPr lang="cs-CZ"/>
            <a:t>Do širšího záběru logopedické péče spadá i významná oblast prevence vzniku poruch komunikace a čtenářských obtíží, dále také oblast péče o kulturu řečového projevu mladé generace. </a:t>
          </a:r>
        </a:p>
      </dgm:t>
    </dgm:pt>
    <dgm:pt modelId="{BA257A70-F393-4BC7-90AB-6A990C6765C3}" type="parTrans" cxnId="{CD10FA99-5744-403E-9119-803D69E14F4F}">
      <dgm:prSet/>
      <dgm:spPr/>
      <dgm:t>
        <a:bodyPr/>
        <a:lstStyle/>
        <a:p>
          <a:endParaRPr lang="cs-CZ"/>
        </a:p>
      </dgm:t>
    </dgm:pt>
    <dgm:pt modelId="{EB41852B-D393-4C62-937C-A6A672AA6522}" type="sibTrans" cxnId="{CD10FA99-5744-403E-9119-803D69E14F4F}">
      <dgm:prSet/>
      <dgm:spPr/>
      <dgm:t>
        <a:bodyPr/>
        <a:lstStyle/>
        <a:p>
          <a:endParaRPr lang="cs-CZ"/>
        </a:p>
      </dgm:t>
    </dgm:pt>
    <dgm:pt modelId="{161C96B0-20A7-4C15-B565-20102DDCD90B}" type="pres">
      <dgm:prSet presAssocID="{29ACDC01-2B90-48EA-B979-2279A3DDE757}" presName="vert0" presStyleCnt="0">
        <dgm:presLayoutVars>
          <dgm:dir/>
          <dgm:animOne val="branch"/>
          <dgm:animLvl val="lvl"/>
        </dgm:presLayoutVars>
      </dgm:prSet>
      <dgm:spPr/>
      <dgm:t>
        <a:bodyPr/>
        <a:lstStyle/>
        <a:p>
          <a:endParaRPr lang="cs-CZ"/>
        </a:p>
      </dgm:t>
    </dgm:pt>
    <dgm:pt modelId="{3AB33CDE-1B0A-4DF2-BFAF-7EB1E5D5894F}" type="pres">
      <dgm:prSet presAssocID="{E4500A05-3A89-44B8-8B92-F107F5762D6B}" presName="thickLine" presStyleLbl="alignNode1" presStyleIdx="0" presStyleCnt="2"/>
      <dgm:spPr/>
    </dgm:pt>
    <dgm:pt modelId="{D3A173BF-ED32-41D9-9603-7597FDA80112}" type="pres">
      <dgm:prSet presAssocID="{E4500A05-3A89-44B8-8B92-F107F5762D6B}" presName="horz1" presStyleCnt="0"/>
      <dgm:spPr/>
    </dgm:pt>
    <dgm:pt modelId="{EFB2451C-6E46-4E99-AC1C-6A0586F36347}" type="pres">
      <dgm:prSet presAssocID="{E4500A05-3A89-44B8-8B92-F107F5762D6B}" presName="tx1" presStyleLbl="revTx" presStyleIdx="0" presStyleCnt="2"/>
      <dgm:spPr/>
      <dgm:t>
        <a:bodyPr/>
        <a:lstStyle/>
        <a:p>
          <a:endParaRPr lang="cs-CZ"/>
        </a:p>
      </dgm:t>
    </dgm:pt>
    <dgm:pt modelId="{2751D8DF-A2FD-4428-A58A-64360C860CEA}" type="pres">
      <dgm:prSet presAssocID="{E4500A05-3A89-44B8-8B92-F107F5762D6B}" presName="vert1" presStyleCnt="0"/>
      <dgm:spPr/>
    </dgm:pt>
    <dgm:pt modelId="{3EEEE055-801F-4A65-955D-6F6F813A93A5}" type="pres">
      <dgm:prSet presAssocID="{8CAC85EB-C48F-4127-9A8C-A1A63B3AB0B1}" presName="thickLine" presStyleLbl="alignNode1" presStyleIdx="1" presStyleCnt="2"/>
      <dgm:spPr/>
    </dgm:pt>
    <dgm:pt modelId="{B611368B-DDB8-466C-8A16-336085AAF274}" type="pres">
      <dgm:prSet presAssocID="{8CAC85EB-C48F-4127-9A8C-A1A63B3AB0B1}" presName="horz1" presStyleCnt="0"/>
      <dgm:spPr/>
    </dgm:pt>
    <dgm:pt modelId="{622CD6E4-6FAC-489D-B4FF-8457B1FFDFA1}" type="pres">
      <dgm:prSet presAssocID="{8CAC85EB-C48F-4127-9A8C-A1A63B3AB0B1}" presName="tx1" presStyleLbl="revTx" presStyleIdx="1" presStyleCnt="2"/>
      <dgm:spPr/>
      <dgm:t>
        <a:bodyPr/>
        <a:lstStyle/>
        <a:p>
          <a:endParaRPr lang="cs-CZ"/>
        </a:p>
      </dgm:t>
    </dgm:pt>
    <dgm:pt modelId="{C5290F37-052C-4127-9FF6-425982059B35}" type="pres">
      <dgm:prSet presAssocID="{8CAC85EB-C48F-4127-9A8C-A1A63B3AB0B1}" presName="vert1" presStyleCnt="0"/>
      <dgm:spPr/>
    </dgm:pt>
  </dgm:ptLst>
  <dgm:cxnLst>
    <dgm:cxn modelId="{04822ECF-3CA2-4501-B4DE-7A45693D3602}" type="presOf" srcId="{E4500A05-3A89-44B8-8B92-F107F5762D6B}" destId="{EFB2451C-6E46-4E99-AC1C-6A0586F36347}" srcOrd="0" destOrd="0" presId="urn:microsoft.com/office/officeart/2008/layout/LinedList"/>
    <dgm:cxn modelId="{D744930F-4FBA-4E68-9606-9119DE67B4FC}" srcId="{29ACDC01-2B90-48EA-B979-2279A3DDE757}" destId="{E4500A05-3A89-44B8-8B92-F107F5762D6B}" srcOrd="0" destOrd="0" parTransId="{0AA2582D-A150-443B-93DC-06B00CD8876D}" sibTransId="{CA20DD8E-E082-4ABC-9405-F06117001D6C}"/>
    <dgm:cxn modelId="{2B34D991-69C0-4023-A367-F81ADFD8CEE3}" type="presOf" srcId="{29ACDC01-2B90-48EA-B979-2279A3DDE757}" destId="{161C96B0-20A7-4C15-B565-20102DDCD90B}" srcOrd="0" destOrd="0" presId="urn:microsoft.com/office/officeart/2008/layout/LinedList"/>
    <dgm:cxn modelId="{CD10FA99-5744-403E-9119-803D69E14F4F}" srcId="{29ACDC01-2B90-48EA-B979-2279A3DDE757}" destId="{8CAC85EB-C48F-4127-9A8C-A1A63B3AB0B1}" srcOrd="1" destOrd="0" parTransId="{BA257A70-F393-4BC7-90AB-6A990C6765C3}" sibTransId="{EB41852B-D393-4C62-937C-A6A672AA6522}"/>
    <dgm:cxn modelId="{3DB8D378-4740-48FE-82E0-5877F915B72C}" type="presOf" srcId="{8CAC85EB-C48F-4127-9A8C-A1A63B3AB0B1}" destId="{622CD6E4-6FAC-489D-B4FF-8457B1FFDFA1}" srcOrd="0" destOrd="0" presId="urn:microsoft.com/office/officeart/2008/layout/LinedList"/>
    <dgm:cxn modelId="{FC408825-15AD-4B8E-A847-44E58ABF895F}" type="presParOf" srcId="{161C96B0-20A7-4C15-B565-20102DDCD90B}" destId="{3AB33CDE-1B0A-4DF2-BFAF-7EB1E5D5894F}" srcOrd="0" destOrd="0" presId="urn:microsoft.com/office/officeart/2008/layout/LinedList"/>
    <dgm:cxn modelId="{112BB953-D108-489B-9C33-F45DFD1F2EF2}" type="presParOf" srcId="{161C96B0-20A7-4C15-B565-20102DDCD90B}" destId="{D3A173BF-ED32-41D9-9603-7597FDA80112}" srcOrd="1" destOrd="0" presId="urn:microsoft.com/office/officeart/2008/layout/LinedList"/>
    <dgm:cxn modelId="{4C7F1EE7-2CE7-4413-A405-43867485136F}" type="presParOf" srcId="{D3A173BF-ED32-41D9-9603-7597FDA80112}" destId="{EFB2451C-6E46-4E99-AC1C-6A0586F36347}" srcOrd="0" destOrd="0" presId="urn:microsoft.com/office/officeart/2008/layout/LinedList"/>
    <dgm:cxn modelId="{156E52A8-4D94-4FC4-A0C4-3788BD871FDA}" type="presParOf" srcId="{D3A173BF-ED32-41D9-9603-7597FDA80112}" destId="{2751D8DF-A2FD-4428-A58A-64360C860CEA}" srcOrd="1" destOrd="0" presId="urn:microsoft.com/office/officeart/2008/layout/LinedList"/>
    <dgm:cxn modelId="{AB0E223F-77F2-4182-A80A-2A93F0F3616E}" type="presParOf" srcId="{161C96B0-20A7-4C15-B565-20102DDCD90B}" destId="{3EEEE055-801F-4A65-955D-6F6F813A93A5}" srcOrd="2" destOrd="0" presId="urn:microsoft.com/office/officeart/2008/layout/LinedList"/>
    <dgm:cxn modelId="{A8837DC9-7293-4D86-BF4D-3D1CDEBEF936}" type="presParOf" srcId="{161C96B0-20A7-4C15-B565-20102DDCD90B}" destId="{B611368B-DDB8-466C-8A16-336085AAF274}" srcOrd="3" destOrd="0" presId="urn:microsoft.com/office/officeart/2008/layout/LinedList"/>
    <dgm:cxn modelId="{0330F298-86D0-4DFE-BA1E-73FE132568AF}" type="presParOf" srcId="{B611368B-DDB8-466C-8A16-336085AAF274}" destId="{622CD6E4-6FAC-489D-B4FF-8457B1FFDFA1}" srcOrd="0" destOrd="0" presId="urn:microsoft.com/office/officeart/2008/layout/LinedList"/>
    <dgm:cxn modelId="{989CA00C-B5AF-4AAC-B3D3-7D5297450B53}" type="presParOf" srcId="{B611368B-DDB8-466C-8A16-336085AAF274}" destId="{C5290F37-052C-4127-9FF6-425982059B3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D1F44EE-7213-439A-B223-B93774A4CCA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cs-CZ"/>
        </a:p>
      </dgm:t>
    </dgm:pt>
    <dgm:pt modelId="{738075B4-AE59-4268-8C8B-B79AB46B2E52}">
      <dgm:prSet/>
      <dgm:spPr/>
      <dgm:t>
        <a:bodyPr/>
        <a:lstStyle/>
        <a:p>
          <a:pPr rtl="0"/>
          <a:r>
            <a:rPr lang="cs-CZ" dirty="0"/>
            <a:t>Speciálně pedagogické činnosti logopedů při práci se žáky s narušenou komunikační schopností ovlivňují procesy centrální nervové soustavy žáků. </a:t>
          </a:r>
        </a:p>
        <a:p>
          <a:pPr rtl="0"/>
          <a:r>
            <a:rPr lang="cs-CZ" dirty="0"/>
            <a:t>Je proto nezbytné, aby tyto činnosti byly svěřeny speciálním pedagogům (logopedům), odborníkům s odpovídající odbornou kvalifikací vymezenou § 18 zákona 563/2004 Sb., o pedagogických pracovnících a o změně některých zákonů v platném znění. </a:t>
          </a:r>
        </a:p>
        <a:p>
          <a:pPr rtl="0"/>
          <a:r>
            <a:rPr lang="cs-CZ" dirty="0"/>
            <a:t>Logoped je absolvent magisterského vysokoškolského studia v oblasti pedagogických věd se zaměřením na speciální pedagogiku – logopedii ukončeného státní závěrečnou zkouškou z logopedie. </a:t>
          </a:r>
        </a:p>
        <a:p>
          <a:pPr rtl="0"/>
          <a:r>
            <a:rPr lang="cs-CZ" dirty="0"/>
            <a:t>Státní závěrečná zkouška ze </a:t>
          </a:r>
          <a:r>
            <a:rPr lang="cs-CZ" dirty="0" err="1"/>
            <a:t>surdopedie</a:t>
          </a:r>
          <a:r>
            <a:rPr lang="cs-CZ" dirty="0"/>
            <a:t> a znalost komunikace ve znakovém jazyce, resp. znakové řeči se vyžaduje, pokud logoped pracuje i s dětmi a žáky se sluchovým postižením.</a:t>
          </a:r>
        </a:p>
      </dgm:t>
    </dgm:pt>
    <dgm:pt modelId="{DB88432D-1474-4FCB-A344-395C87FEEA69}" type="parTrans" cxnId="{E90CAD99-F6E6-415B-844E-F1B2CE53D55B}">
      <dgm:prSet/>
      <dgm:spPr/>
      <dgm:t>
        <a:bodyPr/>
        <a:lstStyle/>
        <a:p>
          <a:endParaRPr lang="cs-CZ"/>
        </a:p>
      </dgm:t>
    </dgm:pt>
    <dgm:pt modelId="{F4DB99C0-18FF-49B7-BFB1-6F45021C784B}" type="sibTrans" cxnId="{E90CAD99-F6E6-415B-844E-F1B2CE53D55B}">
      <dgm:prSet/>
      <dgm:spPr/>
      <dgm:t>
        <a:bodyPr/>
        <a:lstStyle/>
        <a:p>
          <a:endParaRPr lang="cs-CZ"/>
        </a:p>
      </dgm:t>
    </dgm:pt>
    <dgm:pt modelId="{8D93FE22-49AA-4955-BFED-D8B378F04047}" type="pres">
      <dgm:prSet presAssocID="{CD1F44EE-7213-439A-B223-B93774A4CCAB}" presName="Name0" presStyleCnt="0">
        <dgm:presLayoutVars>
          <dgm:dir/>
          <dgm:animLvl val="lvl"/>
          <dgm:resizeHandles val="exact"/>
        </dgm:presLayoutVars>
      </dgm:prSet>
      <dgm:spPr/>
      <dgm:t>
        <a:bodyPr/>
        <a:lstStyle/>
        <a:p>
          <a:endParaRPr lang="cs-CZ"/>
        </a:p>
      </dgm:t>
    </dgm:pt>
    <dgm:pt modelId="{A568E628-58C3-4CDD-B0E3-8FA7DB667F3C}" type="pres">
      <dgm:prSet presAssocID="{738075B4-AE59-4268-8C8B-B79AB46B2E52}" presName="composite" presStyleCnt="0"/>
      <dgm:spPr/>
    </dgm:pt>
    <dgm:pt modelId="{724456F9-4D59-44AA-B4BC-EEC557669434}" type="pres">
      <dgm:prSet presAssocID="{738075B4-AE59-4268-8C8B-B79AB46B2E52}" presName="parTx" presStyleLbl="alignNode1" presStyleIdx="0" presStyleCnt="1" custScaleY="123550">
        <dgm:presLayoutVars>
          <dgm:chMax val="0"/>
          <dgm:chPref val="0"/>
          <dgm:bulletEnabled val="1"/>
        </dgm:presLayoutVars>
      </dgm:prSet>
      <dgm:spPr/>
      <dgm:t>
        <a:bodyPr/>
        <a:lstStyle/>
        <a:p>
          <a:endParaRPr lang="cs-CZ"/>
        </a:p>
      </dgm:t>
    </dgm:pt>
    <dgm:pt modelId="{DEAFEABA-0EC5-44FD-AE82-0B673A56DB79}" type="pres">
      <dgm:prSet presAssocID="{738075B4-AE59-4268-8C8B-B79AB46B2E52}" presName="desTx" presStyleLbl="alignAccFollowNode1" presStyleIdx="0" presStyleCnt="1" custScaleY="42462">
        <dgm:presLayoutVars>
          <dgm:bulletEnabled val="1"/>
        </dgm:presLayoutVars>
      </dgm:prSet>
      <dgm:spPr/>
    </dgm:pt>
  </dgm:ptLst>
  <dgm:cxnLst>
    <dgm:cxn modelId="{E90CAD99-F6E6-415B-844E-F1B2CE53D55B}" srcId="{CD1F44EE-7213-439A-B223-B93774A4CCAB}" destId="{738075B4-AE59-4268-8C8B-B79AB46B2E52}" srcOrd="0" destOrd="0" parTransId="{DB88432D-1474-4FCB-A344-395C87FEEA69}" sibTransId="{F4DB99C0-18FF-49B7-BFB1-6F45021C784B}"/>
    <dgm:cxn modelId="{C84B873B-29CA-40B7-98D4-E3261CAB89C0}" type="presOf" srcId="{738075B4-AE59-4268-8C8B-B79AB46B2E52}" destId="{724456F9-4D59-44AA-B4BC-EEC557669434}" srcOrd="0" destOrd="0" presId="urn:microsoft.com/office/officeart/2005/8/layout/hList1"/>
    <dgm:cxn modelId="{61643DDC-7500-4022-8EC6-B21C3F8BF070}" type="presOf" srcId="{CD1F44EE-7213-439A-B223-B93774A4CCAB}" destId="{8D93FE22-49AA-4955-BFED-D8B378F04047}" srcOrd="0" destOrd="0" presId="urn:microsoft.com/office/officeart/2005/8/layout/hList1"/>
    <dgm:cxn modelId="{DDAD4FE0-E6AD-48FE-9526-705563B2DA65}" type="presParOf" srcId="{8D93FE22-49AA-4955-BFED-D8B378F04047}" destId="{A568E628-58C3-4CDD-B0E3-8FA7DB667F3C}" srcOrd="0" destOrd="0" presId="urn:microsoft.com/office/officeart/2005/8/layout/hList1"/>
    <dgm:cxn modelId="{5549D5F2-04F5-4784-8EB1-7BF03C756CCB}" type="presParOf" srcId="{A568E628-58C3-4CDD-B0E3-8FA7DB667F3C}" destId="{724456F9-4D59-44AA-B4BC-EEC557669434}" srcOrd="0" destOrd="0" presId="urn:microsoft.com/office/officeart/2005/8/layout/hList1"/>
    <dgm:cxn modelId="{E8340FF4-B55D-4E9D-8A53-15EEFAC56EB7}" type="presParOf" srcId="{A568E628-58C3-4CDD-B0E3-8FA7DB667F3C}" destId="{DEAFEABA-0EC5-44FD-AE82-0B673A56DB7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6C14EF-0A75-40AB-AA87-7E149493DB28}">
      <dsp:nvSpPr>
        <dsp:cNvPr id="0" name=""/>
        <dsp:cNvSpPr/>
      </dsp:nvSpPr>
      <dsp:spPr>
        <a:xfrm>
          <a:off x="0" y="0"/>
          <a:ext cx="8229600"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589634-1FFF-413B-9EEE-85C9761EC8CE}">
      <dsp:nvSpPr>
        <dsp:cNvPr id="0" name=""/>
        <dsp:cNvSpPr/>
      </dsp:nvSpPr>
      <dsp:spPr>
        <a:xfrm>
          <a:off x="0" y="0"/>
          <a:ext cx="8229600" cy="266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i="1" kern="1200" dirty="0"/>
            <a:t>Speciální pedagogika</a:t>
          </a:r>
          <a:r>
            <a:rPr lang="cs-CZ" sz="2400" kern="1200" dirty="0"/>
            <a:t> je jednou z pedagogických disciplín zabývající se zákonitostmi </a:t>
          </a:r>
          <a:r>
            <a:rPr lang="cs-CZ" sz="2400" b="1" kern="1200" dirty="0"/>
            <a:t>výchovy a vzdělávání dětí a žáků se speciálními vzdělávacími potřebami</a:t>
          </a:r>
          <a:r>
            <a:rPr lang="cs-CZ" sz="2400" kern="1200" dirty="0"/>
            <a:t> a osobami, které z důvodu znevýhodnění vyžadují </a:t>
          </a:r>
          <a:r>
            <a:rPr lang="cs-CZ" sz="2400" kern="1200" dirty="0" err="1"/>
            <a:t>speciálněpedagogický</a:t>
          </a:r>
          <a:r>
            <a:rPr lang="cs-CZ" sz="2400" kern="1200" dirty="0"/>
            <a:t> přístup. </a:t>
          </a:r>
        </a:p>
      </dsp:txBody>
      <dsp:txXfrm>
        <a:off x="0" y="0"/>
        <a:ext cx="8229600" cy="2664295"/>
      </dsp:txXfrm>
    </dsp:sp>
    <dsp:sp modelId="{6D03297B-4E5B-4598-8DCE-32902713EE93}">
      <dsp:nvSpPr>
        <dsp:cNvPr id="0" name=""/>
        <dsp:cNvSpPr/>
      </dsp:nvSpPr>
      <dsp:spPr>
        <a:xfrm>
          <a:off x="0" y="2664295"/>
          <a:ext cx="82296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A5AC6F-728C-4C53-A3C9-ABD651A666B2}">
      <dsp:nvSpPr>
        <dsp:cNvPr id="0" name=""/>
        <dsp:cNvSpPr/>
      </dsp:nvSpPr>
      <dsp:spPr>
        <a:xfrm>
          <a:off x="0" y="2664295"/>
          <a:ext cx="8229600" cy="266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a:t>Člení se na jednotlivé obory a jedním z nich je </a:t>
          </a:r>
          <a:r>
            <a:rPr lang="cs-CZ" sz="2400" i="1" kern="1200" dirty="0"/>
            <a:t>logopedie</a:t>
          </a:r>
          <a:r>
            <a:rPr lang="cs-CZ" sz="2400" kern="1200" dirty="0"/>
            <a:t>.</a:t>
          </a:r>
        </a:p>
        <a:p>
          <a:pPr lvl="0" algn="l" defTabSz="1066800" rtl="0">
            <a:lnSpc>
              <a:spcPct val="90000"/>
            </a:lnSpc>
            <a:spcBef>
              <a:spcPct val="0"/>
            </a:spcBef>
            <a:spcAft>
              <a:spcPct val="35000"/>
            </a:spcAft>
          </a:pPr>
          <a:endParaRPr lang="cs-CZ" sz="2400" kern="1200" cap="none" dirty="0">
            <a:effectLst/>
          </a:endParaRPr>
        </a:p>
        <a:p>
          <a:pPr lvl="0" algn="l" defTabSz="1066800" rtl="0">
            <a:lnSpc>
              <a:spcPct val="90000"/>
            </a:lnSpc>
            <a:spcBef>
              <a:spcPct val="0"/>
            </a:spcBef>
            <a:spcAft>
              <a:spcPct val="35000"/>
            </a:spcAft>
          </a:pPr>
          <a:r>
            <a:rPr lang="cs-CZ" sz="2400" kern="1200" cap="none" dirty="0">
              <a:effectLst/>
            </a:rPr>
            <a:t>Synonyma pro obor logopedie jsou v různých jazycích odlišné: např. </a:t>
          </a:r>
          <a:r>
            <a:rPr lang="cs-CZ" sz="2400" kern="1200" cap="none" dirty="0" err="1">
              <a:effectLst/>
            </a:rPr>
            <a:t>Speech</a:t>
          </a:r>
          <a:r>
            <a:rPr lang="cs-CZ" sz="2400" kern="1200" cap="none" dirty="0">
              <a:effectLst/>
            </a:rPr>
            <a:t> </a:t>
          </a:r>
          <a:r>
            <a:rPr lang="cs-CZ" sz="2400" kern="1200" cap="none" dirty="0" err="1">
              <a:effectLst/>
            </a:rPr>
            <a:t>Therapy</a:t>
          </a:r>
          <a:r>
            <a:rPr lang="cs-CZ" sz="2400" kern="1200" cap="none" dirty="0">
              <a:effectLst/>
            </a:rPr>
            <a:t>, </a:t>
          </a:r>
          <a:r>
            <a:rPr lang="cs-CZ" sz="2400" kern="1200" cap="none" dirty="0" err="1">
              <a:effectLst/>
            </a:rPr>
            <a:t>Speech</a:t>
          </a:r>
          <a:r>
            <a:rPr lang="cs-CZ" sz="2400" kern="1200" cap="none" dirty="0">
              <a:effectLst/>
            </a:rPr>
            <a:t> </a:t>
          </a:r>
          <a:r>
            <a:rPr lang="cs-CZ" sz="2400" kern="1200" cap="none" dirty="0" err="1">
              <a:effectLst/>
            </a:rPr>
            <a:t>correction</a:t>
          </a:r>
          <a:r>
            <a:rPr lang="cs-CZ" sz="2400" kern="1200" cap="none" dirty="0">
              <a:effectLst/>
            </a:rPr>
            <a:t> (</a:t>
          </a:r>
          <a:r>
            <a:rPr lang="cs-CZ" sz="2400" kern="1200" cap="none" dirty="0" err="1">
              <a:effectLst/>
            </a:rPr>
            <a:t>ang</a:t>
          </a:r>
          <a:r>
            <a:rPr lang="cs-CZ" sz="2400" kern="1200" cap="none" dirty="0">
              <a:effectLst/>
            </a:rPr>
            <a:t>.), v </a:t>
          </a:r>
          <a:r>
            <a:rPr lang="cs-CZ" sz="2400" kern="1200" cap="none" dirty="0" err="1">
              <a:effectLst/>
            </a:rPr>
            <a:t>logopedija</a:t>
          </a:r>
          <a:r>
            <a:rPr lang="cs-CZ" sz="2400" kern="1200" cap="none" dirty="0">
              <a:effectLst/>
            </a:rPr>
            <a:t> (ruš.), </a:t>
          </a:r>
          <a:r>
            <a:rPr lang="cs-CZ" sz="2400" kern="1200" cap="none" dirty="0" err="1">
              <a:effectLst/>
            </a:rPr>
            <a:t>ortophonie</a:t>
          </a:r>
          <a:r>
            <a:rPr lang="cs-CZ" sz="2400" kern="1200" cap="none" dirty="0">
              <a:effectLst/>
            </a:rPr>
            <a:t> (</a:t>
          </a:r>
          <a:r>
            <a:rPr lang="cs-CZ" sz="2400" kern="1200" cap="none" dirty="0" err="1">
              <a:effectLst/>
            </a:rPr>
            <a:t>franc</a:t>
          </a:r>
          <a:r>
            <a:rPr lang="cs-CZ" sz="2400" kern="1200" cap="none" dirty="0">
              <a:effectLst/>
            </a:rPr>
            <a:t>.), </a:t>
          </a:r>
          <a:r>
            <a:rPr lang="cs-CZ" sz="2400" kern="1200" cap="none" dirty="0" err="1">
              <a:effectLst/>
            </a:rPr>
            <a:t>Logopädie</a:t>
          </a:r>
          <a:r>
            <a:rPr lang="cs-CZ" sz="2400" kern="1200" cap="none" dirty="0">
              <a:effectLst/>
            </a:rPr>
            <a:t>, </a:t>
          </a:r>
          <a:r>
            <a:rPr lang="cs-CZ" sz="2400" kern="1200" cap="none" dirty="0" err="1">
              <a:effectLst/>
            </a:rPr>
            <a:t>Sprachheilpädagogik</a:t>
          </a:r>
          <a:r>
            <a:rPr lang="cs-CZ" sz="2400" kern="1200" cap="none" dirty="0">
              <a:effectLst/>
            </a:rPr>
            <a:t> (něm.), </a:t>
          </a:r>
          <a:r>
            <a:rPr lang="cs-CZ" sz="2400" kern="1200" cap="none" dirty="0" err="1">
              <a:effectLst/>
            </a:rPr>
            <a:t>Logopedía</a:t>
          </a:r>
          <a:r>
            <a:rPr lang="cs-CZ" sz="2400" kern="1200" cap="none" dirty="0">
              <a:effectLst/>
            </a:rPr>
            <a:t>, </a:t>
          </a:r>
          <a:r>
            <a:rPr lang="cs-CZ" sz="2400" kern="1200" cap="none" dirty="0" err="1">
              <a:effectLst/>
            </a:rPr>
            <a:t>Ortofonía</a:t>
          </a:r>
          <a:r>
            <a:rPr lang="cs-CZ" sz="2400" kern="1200" cap="none" dirty="0">
              <a:effectLst/>
            </a:rPr>
            <a:t> (</a:t>
          </a:r>
          <a:r>
            <a:rPr lang="cs-CZ" sz="2400" kern="1200" cap="none" dirty="0" err="1">
              <a:effectLst/>
            </a:rPr>
            <a:t>špaň</a:t>
          </a:r>
          <a:r>
            <a:rPr lang="cs-CZ" sz="2400" kern="1200" cap="none" dirty="0">
              <a:effectLst/>
            </a:rPr>
            <a:t>.) aj. </a:t>
          </a:r>
        </a:p>
      </dsp:txBody>
      <dsp:txXfrm>
        <a:off x="0" y="2664295"/>
        <a:ext cx="8229600" cy="26642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B1B35-A60B-4F67-B2CA-D0210EB6F5C4}">
      <dsp:nvSpPr>
        <dsp:cNvPr id="0" name=""/>
        <dsp:cNvSpPr/>
      </dsp:nvSpPr>
      <dsp:spPr>
        <a:xfrm>
          <a:off x="0" y="128728"/>
          <a:ext cx="8507288" cy="120041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Logoped zabezpečuje v souladu se svým pracovním zařazením a při dodržování profesní odpovědnosti a etiky odbornou činnost v prevenci, diagnostice a komplexní logopedické intervenci u žáků s narušenou komunikační schopností a zabezpečuje metodické a konzultační činnosti v oblasti působnosti. </a:t>
          </a:r>
        </a:p>
      </dsp:txBody>
      <dsp:txXfrm>
        <a:off x="58600" y="187328"/>
        <a:ext cx="8390088" cy="1083219"/>
      </dsp:txXfrm>
    </dsp:sp>
    <dsp:sp modelId="{9C8FAD69-5219-42E9-AB16-27B8594C1362}">
      <dsp:nvSpPr>
        <dsp:cNvPr id="0" name=""/>
        <dsp:cNvSpPr/>
      </dsp:nvSpPr>
      <dsp:spPr>
        <a:xfrm>
          <a:off x="0" y="1380988"/>
          <a:ext cx="8507288" cy="1200419"/>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Odborná činnost logopeda a jeho způsobilost je zejména pro tyto činnosti: </a:t>
          </a:r>
        </a:p>
      </dsp:txBody>
      <dsp:txXfrm>
        <a:off x="58600" y="1439588"/>
        <a:ext cx="8390088" cy="1083219"/>
      </dsp:txXfrm>
    </dsp:sp>
    <dsp:sp modelId="{4540A0E2-119D-468D-8D52-7F7FAF3FECC5}">
      <dsp:nvSpPr>
        <dsp:cNvPr id="0" name=""/>
        <dsp:cNvSpPr/>
      </dsp:nvSpPr>
      <dsp:spPr>
        <a:xfrm>
          <a:off x="0" y="2581407"/>
          <a:ext cx="8507288"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106"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cs-CZ" sz="1400" kern="1200"/>
            <a:t>komplexní logopedickou diagnostiku a logopedickou intervenci žákům s narušenou komunikační schopností, která souvisí s konkrétním různým druhem zdravotního postižení, </a:t>
          </a:r>
        </a:p>
        <a:p>
          <a:pPr marL="114300" lvl="1" indent="-114300" algn="l" defTabSz="622300" rtl="0">
            <a:lnSpc>
              <a:spcPct val="90000"/>
            </a:lnSpc>
            <a:spcBef>
              <a:spcPct val="0"/>
            </a:spcBef>
            <a:spcAft>
              <a:spcPct val="20000"/>
            </a:spcAft>
            <a:buChar char="••"/>
          </a:pPr>
          <a:r>
            <a:rPr lang="cs-CZ" sz="1400" kern="1200"/>
            <a:t>konzultační a poradenskou činnost pro rodičovskou a odbornou veřejnost ve věcech výchovy, vzdělávání, integrace a budování komunikační kompetence žáků s narušenou komunikační schopností, </a:t>
          </a:r>
        </a:p>
        <a:p>
          <a:pPr marL="114300" lvl="1" indent="-114300" algn="l" defTabSz="622300" rtl="0">
            <a:lnSpc>
              <a:spcPct val="90000"/>
            </a:lnSpc>
            <a:spcBef>
              <a:spcPct val="0"/>
            </a:spcBef>
            <a:spcAft>
              <a:spcPct val="20000"/>
            </a:spcAft>
            <a:buChar char="••"/>
          </a:pPr>
          <a:r>
            <a:rPr lang="cs-CZ" sz="1400" kern="1200"/>
            <a:t>zpracování zpráv z logopedických vyšetření pro potřeby vzdělávání žáků s narušenou komunikační schopností a zpracování návrhů na zajištění podmínek jejich vzdělávání, </a:t>
          </a:r>
        </a:p>
        <a:p>
          <a:pPr marL="114300" lvl="1" indent="-114300" algn="l" defTabSz="622300" rtl="0">
            <a:lnSpc>
              <a:spcPct val="90000"/>
            </a:lnSpc>
            <a:spcBef>
              <a:spcPct val="0"/>
            </a:spcBef>
            <a:spcAft>
              <a:spcPct val="20000"/>
            </a:spcAft>
            <a:buChar char="••"/>
          </a:pPr>
          <a:r>
            <a:rPr lang="cs-CZ" sz="1400" kern="1200"/>
            <a:t>metodické vedení pedagogických pracovníků s pracovním označením logopedický asistent v oblasti logopedické prevence a odstraňování prostých vad výslovnosti u svěřených žáků, </a:t>
          </a:r>
        </a:p>
        <a:p>
          <a:pPr marL="114300" lvl="1" indent="-114300" algn="l" defTabSz="622300" rtl="0">
            <a:lnSpc>
              <a:spcPct val="90000"/>
            </a:lnSpc>
            <a:spcBef>
              <a:spcPct val="0"/>
            </a:spcBef>
            <a:spcAft>
              <a:spcPct val="20000"/>
            </a:spcAft>
            <a:buChar char="••"/>
          </a:pPr>
          <a:r>
            <a:rPr lang="cs-CZ" sz="1400" kern="1200"/>
            <a:t>v souladu se svým pracovním zařazením zabezpečuje rovněž logopedickou podporu při výuce, případně přímo výuku žáků se zdravotním postižením.</a:t>
          </a:r>
        </a:p>
      </dsp:txBody>
      <dsp:txXfrm>
        <a:off x="0" y="2581407"/>
        <a:ext cx="8507288" cy="22356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54AFF4-8199-400A-8910-0B07A633A742}">
      <dsp:nvSpPr>
        <dsp:cNvPr id="0" name=""/>
        <dsp:cNvSpPr/>
      </dsp:nvSpPr>
      <dsp:spPr>
        <a:xfrm>
          <a:off x="0" y="0"/>
          <a:ext cx="8856984" cy="89505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dirty="0"/>
            <a:t>Logopedický asistent pracuje pod metodickým vedením logopeda, zpravidla ze speciálně pedagogického centra. Logopedický asistent má vždy pedagogické vzdělání a pro svou činnost v oblasti</a:t>
          </a:r>
        </a:p>
      </dsp:txBody>
      <dsp:txXfrm>
        <a:off x="43693" y="43693"/>
        <a:ext cx="8769598" cy="807664"/>
      </dsp:txXfrm>
    </dsp:sp>
    <dsp:sp modelId="{FB9E95A6-E394-4D12-9F39-BDB9C528CB96}">
      <dsp:nvSpPr>
        <dsp:cNvPr id="0" name=""/>
        <dsp:cNvSpPr/>
      </dsp:nvSpPr>
      <dsp:spPr>
        <a:xfrm>
          <a:off x="0" y="936092"/>
          <a:ext cx="8856984" cy="895050"/>
        </a:xfrm>
        <a:prstGeom prst="roundRect">
          <a:avLst/>
        </a:prstGeom>
        <a:solidFill>
          <a:schemeClr val="accent5">
            <a:hueOff val="-9933876"/>
            <a:satOff val="39811"/>
            <a:lumOff val="8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a:t>logopedie má odborné předpoklady získané: </a:t>
          </a:r>
        </a:p>
      </dsp:txBody>
      <dsp:txXfrm>
        <a:off x="43693" y="979785"/>
        <a:ext cx="8769598" cy="807664"/>
      </dsp:txXfrm>
    </dsp:sp>
    <dsp:sp modelId="{E8EC69A0-777E-447B-8342-00A93A9787BE}">
      <dsp:nvSpPr>
        <dsp:cNvPr id="0" name=""/>
        <dsp:cNvSpPr/>
      </dsp:nvSpPr>
      <dsp:spPr>
        <a:xfrm>
          <a:off x="0" y="1981542"/>
          <a:ext cx="8856984" cy="253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21590" rIns="120904" bIns="21590" numCol="1" spcCol="1270" anchor="t" anchorCtr="0">
          <a:noAutofit/>
        </a:bodyPr>
        <a:lstStyle/>
        <a:p>
          <a:pPr marL="114300" lvl="1" indent="-114300" algn="l" defTabSz="577850" rtl="0">
            <a:lnSpc>
              <a:spcPct val="90000"/>
            </a:lnSpc>
            <a:spcBef>
              <a:spcPct val="0"/>
            </a:spcBef>
            <a:spcAft>
              <a:spcPct val="20000"/>
            </a:spcAft>
            <a:buChar char="••"/>
          </a:pPr>
          <a:r>
            <a:rPr lang="cs-CZ" sz="1300" kern="1200"/>
            <a:t>a) absolvováním vysokoškolského bakalářského studijního programu v oblasti pedagogických věd zaměřeného na speciální pedagogiku, ukončeného závěrečnou zkouškou/státní zkouškou z logopedie, resp. surdopedie, </a:t>
          </a:r>
        </a:p>
        <a:p>
          <a:pPr marL="114300" lvl="1" indent="-114300" algn="l" defTabSz="577850" rtl="0">
            <a:lnSpc>
              <a:spcPct val="90000"/>
            </a:lnSpc>
            <a:spcBef>
              <a:spcPct val="0"/>
            </a:spcBef>
            <a:spcAft>
              <a:spcPct val="20000"/>
            </a:spcAft>
            <a:buChar char="••"/>
          </a:pPr>
          <a:r>
            <a:rPr lang="cs-CZ" sz="1300" kern="1200"/>
            <a:t>b) vzděláním stanoveným pro učitele mateřské školy, základní školy, nebo střední školy, kteří nevykonávají přímou pedagogickou činnost ve třídě zřízené pro žáky se speciálními vzdělávacími potřebami, případně vzděláním předepsaným pro vychovatele, kteří nevykonávají přímou výchovnou činnost v zařízeních zřízených pro žáky se speciálními vzdělávacími potřebami (zákon 563/2004 Sb. (379/2015), o pedagogických pracovnících a o změně některých zákonů, v platném znění) doplněného absolvováním programu celoživotního vzdělávání uskutečňovaného vysokou školou a zaměřeného na speciální pedagogiku - logopedii, nebo </a:t>
          </a:r>
        </a:p>
        <a:p>
          <a:pPr marL="114300" lvl="1" indent="-114300" algn="l" defTabSz="577850" rtl="0">
            <a:lnSpc>
              <a:spcPct val="90000"/>
            </a:lnSpc>
            <a:spcBef>
              <a:spcPct val="0"/>
            </a:spcBef>
            <a:spcAft>
              <a:spcPct val="20000"/>
            </a:spcAft>
            <a:buChar char="••"/>
          </a:pPr>
          <a:r>
            <a:rPr lang="cs-CZ" sz="1300" kern="1200"/>
            <a:t>c) vzděláním stanoveným pro učitele mateřské školy, základní školy, nebo střední školy, kteří nevykonávají přímou pedagogickou činnost ve třídě zřízené pro žáky se speciálními vzdělávacími potřebami, případně vzděláním předepsaným pro vychovatele, kteří nevykonávají přímou výchovnou činnost v zařízeních zřízených pro žáky se speciálními vzdělávacími potřebami (zákon 563/2004 Sb. (379/2015), o pedagogických pracovnících a o změně některých zákonů, v platném znění ) a vzděláním získaným absolvováním kursu zaměřeného na logopedickou prevenci akreditovaného MŠMT v rámci dalšího vzdělávání pedagogických pracovníků.</a:t>
          </a:r>
        </a:p>
      </dsp:txBody>
      <dsp:txXfrm>
        <a:off x="0" y="1981542"/>
        <a:ext cx="8856984" cy="25336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35A41-7157-41D3-B5F4-BDC89A2F789B}">
      <dsp:nvSpPr>
        <dsp:cNvPr id="0" name=""/>
        <dsp:cNvSpPr/>
      </dsp:nvSpPr>
      <dsp:spPr>
        <a:xfrm>
          <a:off x="0" y="18013"/>
          <a:ext cx="8229600" cy="772739"/>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cs-CZ" sz="2100" kern="1200"/>
            <a:t>Logopedický asistent, který získal odbornou způsobilost podle ČI IV písm. a) a b) provádí:</a:t>
          </a:r>
        </a:p>
      </dsp:txBody>
      <dsp:txXfrm>
        <a:off x="0" y="18013"/>
        <a:ext cx="8229600" cy="772739"/>
      </dsp:txXfrm>
    </dsp:sp>
    <dsp:sp modelId="{D4BE8274-A96E-4E04-907E-2460732EE3A7}">
      <dsp:nvSpPr>
        <dsp:cNvPr id="0" name=""/>
        <dsp:cNvSpPr/>
      </dsp:nvSpPr>
      <dsp:spPr>
        <a:xfrm>
          <a:off x="0" y="790753"/>
          <a:ext cx="8229600" cy="3516345"/>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kern="1200"/>
            <a:t>přímou logopedickou intervenci u žáků se zjištěnou prostou vadou výslovnosti, </a:t>
          </a:r>
        </a:p>
        <a:p>
          <a:pPr marL="228600" lvl="1" indent="-228600" algn="l" defTabSz="933450" rtl="0">
            <a:lnSpc>
              <a:spcPct val="90000"/>
            </a:lnSpc>
            <a:spcBef>
              <a:spcPct val="0"/>
            </a:spcBef>
            <a:spcAft>
              <a:spcPct val="15000"/>
            </a:spcAft>
            <a:buChar char="••"/>
          </a:pPr>
          <a:r>
            <a:rPr lang="cs-CZ" sz="2100" kern="1200"/>
            <a:t>logopedem stanovené edukační, resp. reedukační postupy a cvičení u svěřených žáků </a:t>
          </a:r>
        </a:p>
        <a:p>
          <a:pPr marL="228600" lvl="1" indent="-228600" algn="l" defTabSz="933450" rtl="0">
            <a:lnSpc>
              <a:spcPct val="90000"/>
            </a:lnSpc>
            <a:spcBef>
              <a:spcPct val="0"/>
            </a:spcBef>
            <a:spcAft>
              <a:spcPct val="15000"/>
            </a:spcAft>
            <a:buChar char="••"/>
          </a:pPr>
          <a:r>
            <a:rPr lang="cs-CZ" sz="2100" kern="1200"/>
            <a:t>vyhledává žáky s narušenou komunikační schopností, </a:t>
          </a:r>
        </a:p>
        <a:p>
          <a:pPr marL="228600" lvl="1" indent="-228600" algn="l" defTabSz="933450" rtl="0">
            <a:lnSpc>
              <a:spcPct val="90000"/>
            </a:lnSpc>
            <a:spcBef>
              <a:spcPct val="0"/>
            </a:spcBef>
            <a:spcAft>
              <a:spcPct val="15000"/>
            </a:spcAft>
            <a:buChar char="••"/>
          </a:pPr>
          <a:r>
            <a:rPr lang="cs-CZ" sz="2100" kern="1200"/>
            <a:t>u svěřených žáků činnosti zaměřené na podporu přirozeného rozvoje řeči a prevenci vzniku poruch řeči a prevenci vzniku čtenářských obtíží, </a:t>
          </a:r>
        </a:p>
        <a:p>
          <a:pPr marL="228600" lvl="1" indent="-228600" algn="l" defTabSz="933450" rtl="0">
            <a:lnSpc>
              <a:spcPct val="90000"/>
            </a:lnSpc>
            <a:spcBef>
              <a:spcPct val="0"/>
            </a:spcBef>
            <a:spcAft>
              <a:spcPct val="15000"/>
            </a:spcAft>
            <a:buChar char="••"/>
          </a:pPr>
          <a:r>
            <a:rPr lang="cs-CZ" sz="2100" kern="1200"/>
            <a:t>v rozsahu své působnosti poskytuje zákonným zástupcům žáků s příznaky rizikového vývoje řeči informace o dostupnosti logopedické péče.</a:t>
          </a:r>
        </a:p>
      </dsp:txBody>
      <dsp:txXfrm>
        <a:off x="0" y="790753"/>
        <a:ext cx="8229600" cy="351634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251F9-0CD3-47F8-B6D0-71C486F37A41}">
      <dsp:nvSpPr>
        <dsp:cNvPr id="0" name=""/>
        <dsp:cNvSpPr/>
      </dsp:nvSpPr>
      <dsp:spPr>
        <a:xfrm>
          <a:off x="0" y="189396"/>
          <a:ext cx="8229600" cy="94769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komplex služeb orientovaný na celou rodinu dítěte raného věku se zdravotním postižením či ohrožením vlivem biologických faktorů či vlivem prostředí; služby zaměřené na podporu rodiny a podporu vývoje dítěte</a:t>
          </a:r>
        </a:p>
      </dsp:txBody>
      <dsp:txXfrm>
        <a:off x="46263" y="235659"/>
        <a:ext cx="8137074" cy="855173"/>
      </dsp:txXfrm>
    </dsp:sp>
    <dsp:sp modelId="{50C48A70-BE32-41CC-BF92-CF4FBCD8F280}">
      <dsp:nvSpPr>
        <dsp:cNvPr id="0" name=""/>
        <dsp:cNvSpPr/>
      </dsp:nvSpPr>
      <dsp:spPr>
        <a:xfrm>
          <a:off x="0" y="1188936"/>
          <a:ext cx="8229600" cy="947699"/>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patří mez služby sociální prevence</a:t>
          </a:r>
        </a:p>
      </dsp:txBody>
      <dsp:txXfrm>
        <a:off x="46263" y="1235199"/>
        <a:ext cx="8137074" cy="855173"/>
      </dsp:txXfrm>
    </dsp:sp>
    <dsp:sp modelId="{574840C8-198B-4B81-8079-072E523C4FA9}">
      <dsp:nvSpPr>
        <dsp:cNvPr id="0" name=""/>
        <dsp:cNvSpPr/>
      </dsp:nvSpPr>
      <dsp:spPr>
        <a:xfrm>
          <a:off x="0" y="2188476"/>
          <a:ext cx="8229600" cy="947699"/>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poradenský tým středisek rané péče je svým složením interdisciplinární a je v něm zastoupen speciální pedagog, sociální pracovník, psycholog, fyzioterapeut, ergoterapeut a odborný lékař. </a:t>
          </a:r>
        </a:p>
      </dsp:txBody>
      <dsp:txXfrm>
        <a:off x="46263" y="2234739"/>
        <a:ext cx="8137074" cy="855173"/>
      </dsp:txXfrm>
    </dsp:sp>
    <dsp:sp modelId="{A9BDE964-1FED-4938-8471-1FBD3A31E841}">
      <dsp:nvSpPr>
        <dsp:cNvPr id="0" name=""/>
        <dsp:cNvSpPr/>
      </dsp:nvSpPr>
      <dsp:spPr>
        <a:xfrm>
          <a:off x="0" y="3188016"/>
          <a:ext cx="8229600" cy="94769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a:t>Složení týmu se liší podle specializace pracoviště (zaměření na cílovou skupinu klientů), raná péče pro děti s vadami sluchu bude mít tedy v týmu ještě logopeda nebo surdopeda, lektora znakového jazyka, foniatra, audiotechnika.</a:t>
          </a:r>
        </a:p>
      </dsp:txBody>
      <dsp:txXfrm>
        <a:off x="46263" y="3234279"/>
        <a:ext cx="8137074" cy="85517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B9F18-00BC-4DA2-AB6F-62197877A82D}">
      <dsp:nvSpPr>
        <dsp:cNvPr id="0" name=""/>
        <dsp:cNvSpPr/>
      </dsp:nvSpPr>
      <dsp:spPr>
        <a:xfrm>
          <a:off x="0" y="4534054"/>
          <a:ext cx="8712968" cy="4961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dirty="0">
              <a:latin typeface="Times New Roman" panose="02020603050405020304" pitchFamily="18" charset="0"/>
              <a:cs typeface="Times New Roman" panose="02020603050405020304" pitchFamily="18" charset="0"/>
            </a:rPr>
            <a:t>Všechny strany souhlasí s Doporučením ke vzdělávání a bezodkladně jsou poskytována PO.</a:t>
          </a:r>
        </a:p>
      </dsp:txBody>
      <dsp:txXfrm>
        <a:off x="0" y="4534054"/>
        <a:ext cx="8712968" cy="496159"/>
      </dsp:txXfrm>
    </dsp:sp>
    <dsp:sp modelId="{16FD586A-06D7-4192-973E-F496317FDB98}">
      <dsp:nvSpPr>
        <dsp:cNvPr id="0" name=""/>
        <dsp:cNvSpPr/>
      </dsp:nvSpPr>
      <dsp:spPr>
        <a:xfrm rot="10800000">
          <a:off x="0" y="3778404"/>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a:latin typeface="Times New Roman" panose="02020603050405020304" pitchFamily="18" charset="0"/>
              <a:cs typeface="Times New Roman" panose="02020603050405020304" pitchFamily="18" charset="0"/>
            </a:rPr>
            <a:t>Ve škole je s informovaným souhlasem zák. zástupce projednán návrh Doporučení a schválen.</a:t>
          </a:r>
        </a:p>
      </dsp:txBody>
      <dsp:txXfrm rot="10800000">
        <a:off x="0" y="3778404"/>
        <a:ext cx="8712968" cy="495834"/>
      </dsp:txXfrm>
    </dsp:sp>
    <dsp:sp modelId="{86C2EC4A-2621-4270-9F57-C9CC0B22152F}">
      <dsp:nvSpPr>
        <dsp:cNvPr id="0" name=""/>
        <dsp:cNvSpPr/>
      </dsp:nvSpPr>
      <dsp:spPr>
        <a:xfrm rot="10800000">
          <a:off x="0" y="3022753"/>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dirty="0">
              <a:latin typeface="Times New Roman" panose="02020603050405020304" pitchFamily="18" charset="0"/>
              <a:cs typeface="Times New Roman" panose="02020603050405020304" pitchFamily="18" charset="0"/>
            </a:rPr>
            <a:t>ŠPZ zasílá Doporučení ke vzdělávání do školy.</a:t>
          </a:r>
        </a:p>
      </dsp:txBody>
      <dsp:txXfrm rot="10800000">
        <a:off x="0" y="3022753"/>
        <a:ext cx="8712968" cy="495834"/>
      </dsp:txXfrm>
    </dsp:sp>
    <dsp:sp modelId="{A02130E6-B99B-4D90-9DB3-1334D0AF17DE}">
      <dsp:nvSpPr>
        <dsp:cNvPr id="0" name=""/>
        <dsp:cNvSpPr/>
      </dsp:nvSpPr>
      <dsp:spPr>
        <a:xfrm rot="10800000">
          <a:off x="0" y="2267103"/>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a:latin typeface="Times New Roman" panose="02020603050405020304" pitchFamily="18" charset="0"/>
              <a:cs typeface="Times New Roman" panose="02020603050405020304" pitchFamily="18" charset="0"/>
            </a:rPr>
            <a:t>Zpracování zprávy z vyš. a Doporučení ke vzděláváni.</a:t>
          </a:r>
        </a:p>
      </dsp:txBody>
      <dsp:txXfrm rot="10800000">
        <a:off x="0" y="2267103"/>
        <a:ext cx="8712968" cy="495834"/>
      </dsp:txXfrm>
    </dsp:sp>
    <dsp:sp modelId="{9B6663CC-5AE3-4E47-B47B-31C7AAE740B9}">
      <dsp:nvSpPr>
        <dsp:cNvPr id="0" name=""/>
        <dsp:cNvSpPr/>
      </dsp:nvSpPr>
      <dsp:spPr>
        <a:xfrm rot="10800000">
          <a:off x="0" y="1511453"/>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a:latin typeface="Times New Roman" panose="02020603050405020304" pitchFamily="18" charset="0"/>
              <a:cs typeface="Times New Roman" panose="02020603050405020304" pitchFamily="18" charset="0"/>
            </a:rPr>
            <a:t>ŠPZ konzultuje návrh Doporučení ke vzdělávání se školou.</a:t>
          </a:r>
        </a:p>
      </dsp:txBody>
      <dsp:txXfrm rot="10800000">
        <a:off x="0" y="1511453"/>
        <a:ext cx="8712968" cy="495834"/>
      </dsp:txXfrm>
    </dsp:sp>
    <dsp:sp modelId="{CFC299E5-FDF4-4D59-A4BB-2D1705C11C89}">
      <dsp:nvSpPr>
        <dsp:cNvPr id="0" name=""/>
        <dsp:cNvSpPr/>
      </dsp:nvSpPr>
      <dsp:spPr>
        <a:xfrm rot="10800000">
          <a:off x="0" y="755802"/>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a:latin typeface="Times New Roman" panose="02020603050405020304" pitchFamily="18" charset="0"/>
              <a:cs typeface="Times New Roman" panose="02020603050405020304" pitchFamily="18" charset="0"/>
            </a:rPr>
            <a:t>ŠPZ posoudí spec. vzděl potřeby.</a:t>
          </a:r>
        </a:p>
      </dsp:txBody>
      <dsp:txXfrm rot="10800000">
        <a:off x="0" y="755802"/>
        <a:ext cx="8712968" cy="495834"/>
      </dsp:txXfrm>
    </dsp:sp>
    <dsp:sp modelId="{6C2F811C-E457-4143-894F-DAF330EA97D3}">
      <dsp:nvSpPr>
        <dsp:cNvPr id="0" name=""/>
        <dsp:cNvSpPr/>
      </dsp:nvSpPr>
      <dsp:spPr>
        <a:xfrm rot="10800000">
          <a:off x="0" y="0"/>
          <a:ext cx="8712968" cy="763092"/>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ts val="0"/>
            </a:spcAft>
          </a:pPr>
          <a:r>
            <a:rPr lang="cs-CZ" sz="1800" kern="1200">
              <a:latin typeface="Times New Roman" panose="02020603050405020304" pitchFamily="18" charset="0"/>
              <a:cs typeface="Times New Roman" panose="02020603050405020304" pitchFamily="18" charset="0"/>
            </a:rPr>
            <a:t>Zák. zástupce/ zletilý žák podá žádost o vyšetření.</a:t>
          </a:r>
        </a:p>
      </dsp:txBody>
      <dsp:txXfrm rot="10800000">
        <a:off x="0" y="0"/>
        <a:ext cx="8712968" cy="495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FA018-5A32-4F66-B93C-89135BEBD2DD}">
      <dsp:nvSpPr>
        <dsp:cNvPr id="0" name=""/>
        <dsp:cNvSpPr/>
      </dsp:nvSpPr>
      <dsp:spPr>
        <a:xfrm>
          <a:off x="297557" y="355095"/>
          <a:ext cx="1134869" cy="1134869"/>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2D11871-990D-4125-A93E-0DD4A766A529}">
      <dsp:nvSpPr>
        <dsp:cNvPr id="0" name=""/>
        <dsp:cNvSpPr/>
      </dsp:nvSpPr>
      <dsp:spPr>
        <a:xfrm>
          <a:off x="864992" y="355095"/>
          <a:ext cx="6054944" cy="1134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cs-CZ" sz="2000" kern="1200"/>
            <a:t>Název logopedie je utvořen z řeckého slova </a:t>
          </a:r>
          <a:r>
            <a:rPr lang="cs-CZ" sz="2000" b="1" kern="1200"/>
            <a:t>logos</a:t>
          </a:r>
          <a:r>
            <a:rPr lang="cs-CZ" sz="2000" kern="1200"/>
            <a:t>- </a:t>
          </a:r>
          <a:r>
            <a:rPr lang="cs-CZ" sz="2000" i="1" kern="1200"/>
            <a:t>slovo</a:t>
          </a:r>
          <a:r>
            <a:rPr lang="cs-CZ" sz="2000" kern="1200"/>
            <a:t> a </a:t>
          </a:r>
          <a:r>
            <a:rPr lang="cs-CZ" sz="2000" b="1" kern="1200"/>
            <a:t>paidea-</a:t>
          </a:r>
          <a:r>
            <a:rPr lang="cs-CZ" sz="2000" kern="1200"/>
            <a:t> </a:t>
          </a:r>
          <a:r>
            <a:rPr lang="cs-CZ" sz="2000" i="1" kern="1200"/>
            <a:t>výchova</a:t>
          </a:r>
          <a:endParaRPr lang="cs-CZ" sz="2000" kern="1200"/>
        </a:p>
      </dsp:txBody>
      <dsp:txXfrm>
        <a:off x="864992" y="355095"/>
        <a:ext cx="6054944" cy="1134869"/>
      </dsp:txXfrm>
    </dsp:sp>
    <dsp:sp modelId="{E28CC6EF-597E-4801-A481-DCB6DF10686A}">
      <dsp:nvSpPr>
        <dsp:cNvPr id="0" name=""/>
        <dsp:cNvSpPr/>
      </dsp:nvSpPr>
      <dsp:spPr>
        <a:xfrm>
          <a:off x="297557" y="1489965"/>
          <a:ext cx="1134869" cy="1134869"/>
        </a:xfrm>
        <a:prstGeom prst="ellipse">
          <a:avLst/>
        </a:prstGeom>
        <a:solidFill>
          <a:schemeClr val="accent4">
            <a:alpha val="50000"/>
            <a:hueOff val="-2232385"/>
            <a:satOff val="13449"/>
            <a:lumOff val="107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2D38A80-141D-4ADD-A808-A621877C71F6}">
      <dsp:nvSpPr>
        <dsp:cNvPr id="0" name=""/>
        <dsp:cNvSpPr/>
      </dsp:nvSpPr>
      <dsp:spPr>
        <a:xfrm>
          <a:off x="864992" y="1489965"/>
          <a:ext cx="6054944" cy="1134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cs-CZ" sz="2000" kern="1200"/>
            <a:t>mladý vědní obor, jehož teoretické základy byly formovány v </a:t>
          </a:r>
          <a:r>
            <a:rPr lang="cs-CZ" sz="2000" b="1" kern="1200"/>
            <a:t>1. čtvrtině 20.století</a:t>
          </a:r>
          <a:r>
            <a:rPr lang="cs-CZ" sz="2000" kern="1200"/>
            <a:t>, proto se neustále mění a rozvíjí (někdy dobou vzniku přirovnávána k neurologii)</a:t>
          </a:r>
        </a:p>
      </dsp:txBody>
      <dsp:txXfrm>
        <a:off x="864992" y="1489965"/>
        <a:ext cx="6054944" cy="1134869"/>
      </dsp:txXfrm>
    </dsp:sp>
    <dsp:sp modelId="{673DF7B1-5EB4-4B63-9AEE-2AC87D2DC665}">
      <dsp:nvSpPr>
        <dsp:cNvPr id="0" name=""/>
        <dsp:cNvSpPr/>
      </dsp:nvSpPr>
      <dsp:spPr>
        <a:xfrm>
          <a:off x="297557" y="2624834"/>
          <a:ext cx="1134869" cy="1134869"/>
        </a:xfrm>
        <a:prstGeom prst="ellipse">
          <a:avLst/>
        </a:prstGeom>
        <a:solidFill>
          <a:schemeClr val="accent4">
            <a:alpha val="50000"/>
            <a:hueOff val="-4464770"/>
            <a:satOff val="26899"/>
            <a:lumOff val="215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4514944-1644-41A8-845C-39865ECE4A17}">
      <dsp:nvSpPr>
        <dsp:cNvPr id="0" name=""/>
        <dsp:cNvSpPr/>
      </dsp:nvSpPr>
      <dsp:spPr>
        <a:xfrm>
          <a:off x="864992" y="2624834"/>
          <a:ext cx="6054944" cy="1134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cs-CZ" sz="2000" kern="1200"/>
            <a:t>v současnosti je termín logopedie označením pro vědní disciplínu, studijní obor, profesi a povolání</a:t>
          </a:r>
        </a:p>
      </dsp:txBody>
      <dsp:txXfrm>
        <a:off x="864992" y="2624834"/>
        <a:ext cx="6054944" cy="11348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0A534-B3B0-4B19-BD99-B37502379687}">
      <dsp:nvSpPr>
        <dsp:cNvPr id="0" name=""/>
        <dsp:cNvSpPr/>
      </dsp:nvSpPr>
      <dsp:spPr>
        <a:xfrm>
          <a:off x="0" y="3447"/>
          <a:ext cx="8496944"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F3B35D-C88A-4B0F-B768-829059929CB6}">
      <dsp:nvSpPr>
        <dsp:cNvPr id="0" name=""/>
        <dsp:cNvSpPr/>
      </dsp:nvSpPr>
      <dsp:spPr>
        <a:xfrm>
          <a:off x="0" y="3447"/>
          <a:ext cx="8496944" cy="1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cs-CZ" sz="2300" kern="1200" cap="none" dirty="0">
              <a:effectLst/>
            </a:rPr>
            <a:t>Logopedie se přetváří na moderní vědu, hlavně co se týká změny paradigmatu </a:t>
          </a:r>
          <a:r>
            <a:rPr lang="cs-CZ" sz="2300" b="1" kern="1200" cap="none" dirty="0">
              <a:effectLst/>
            </a:rPr>
            <a:t>– posun z převážné orientace na výslovnost k orientaci na všechny jazykové roviny</a:t>
          </a:r>
          <a:r>
            <a:rPr lang="cs-CZ" sz="2300" kern="1200" cap="none" dirty="0">
              <a:effectLst/>
            </a:rPr>
            <a:t> – </a:t>
          </a:r>
          <a:r>
            <a:rPr lang="cs-CZ" sz="2300" kern="1200" cap="none" dirty="0" err="1">
              <a:effectLst/>
            </a:rPr>
            <a:t>tj.paradigma</a:t>
          </a:r>
          <a:r>
            <a:rPr lang="cs-CZ" sz="2300" kern="1200" cap="none" dirty="0">
              <a:effectLst/>
            </a:rPr>
            <a:t> vycházející z holistického (celostního) chápání NKS.</a:t>
          </a:r>
          <a:endParaRPr lang="cs-CZ" sz="2300" kern="1200" dirty="0"/>
        </a:p>
      </dsp:txBody>
      <dsp:txXfrm>
        <a:off x="0" y="3447"/>
        <a:ext cx="8496944" cy="1727370"/>
      </dsp:txXfrm>
    </dsp:sp>
    <dsp:sp modelId="{C7BF0DD1-AEBE-4415-87B7-4F3E00639597}">
      <dsp:nvSpPr>
        <dsp:cNvPr id="0" name=""/>
        <dsp:cNvSpPr/>
      </dsp:nvSpPr>
      <dsp:spPr>
        <a:xfrm>
          <a:off x="0" y="1480323"/>
          <a:ext cx="8496944"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4BA76A-002F-48BA-842D-54FC8E435BD0}">
      <dsp:nvSpPr>
        <dsp:cNvPr id="0" name=""/>
        <dsp:cNvSpPr/>
      </dsp:nvSpPr>
      <dsp:spPr>
        <a:xfrm>
          <a:off x="0" y="1730818"/>
          <a:ext cx="8488646" cy="2474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cs-CZ" sz="2300" kern="1200" dirty="0"/>
            <a:t>Logopedie se zabývá patologickou stránkou komunikačního procesu, to určuje její vztah k ostatním oborům – z oborů medicíny to je </a:t>
          </a:r>
          <a:r>
            <a:rPr lang="cs-CZ" sz="2300" b="1" kern="1200" dirty="0"/>
            <a:t>pediatrie, foniatrie, otorinolaryngologie, stomatologie, plastická chirurgie, ortodontie, neurologie, neurochirurgie, psychiatrie,</a:t>
          </a:r>
          <a:r>
            <a:rPr lang="cs-CZ" sz="2300" kern="1200" dirty="0"/>
            <a:t> z oborů psychologie- </a:t>
          </a:r>
          <a:r>
            <a:rPr lang="cs-CZ" sz="2300" b="1" kern="1200" dirty="0"/>
            <a:t>vývojová psychologie, patopsychologie,</a:t>
          </a:r>
          <a:r>
            <a:rPr lang="cs-CZ" sz="2300" kern="1200" dirty="0"/>
            <a:t> dále jazykovědné obory- </a:t>
          </a:r>
          <a:r>
            <a:rPr lang="cs-CZ" sz="2300" b="1" kern="1200" dirty="0"/>
            <a:t>fonetika, fonologie</a:t>
          </a:r>
          <a:r>
            <a:rPr lang="cs-CZ" sz="2300" kern="1200" dirty="0"/>
            <a:t>. </a:t>
          </a:r>
        </a:p>
      </dsp:txBody>
      <dsp:txXfrm>
        <a:off x="0" y="1730818"/>
        <a:ext cx="8488646" cy="2474027"/>
      </dsp:txXfrm>
    </dsp:sp>
    <dsp:sp modelId="{8BAB63A3-C42F-418C-A630-663EB3BC90EB}">
      <dsp:nvSpPr>
        <dsp:cNvPr id="0" name=""/>
        <dsp:cNvSpPr/>
      </dsp:nvSpPr>
      <dsp:spPr>
        <a:xfrm>
          <a:off x="0" y="4144612"/>
          <a:ext cx="849694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AD9E90-929B-455E-AFA0-F4D7215F48F4}">
      <dsp:nvSpPr>
        <dsp:cNvPr id="0" name=""/>
        <dsp:cNvSpPr/>
      </dsp:nvSpPr>
      <dsp:spPr>
        <a:xfrm>
          <a:off x="0" y="4204845"/>
          <a:ext cx="8496944" cy="1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cs-CZ" sz="2300" kern="1200" dirty="0"/>
            <a:t>Stále důležitějšími se stávají poznatky </a:t>
          </a:r>
          <a:r>
            <a:rPr lang="cs-CZ" sz="2300" b="1" kern="1200" dirty="0"/>
            <a:t>neurolingvistiky, psycholingvistiky, kybernetiky, genetiky, právních věd.</a:t>
          </a:r>
          <a:r>
            <a:rPr lang="cs-CZ" sz="2300" kern="1200" dirty="0"/>
            <a:t> </a:t>
          </a:r>
        </a:p>
      </dsp:txBody>
      <dsp:txXfrm>
        <a:off x="0" y="4204845"/>
        <a:ext cx="8496944" cy="17273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C91DFA-D7B6-4CED-9FA7-68C1FD0D9E41}">
      <dsp:nvSpPr>
        <dsp:cNvPr id="0" name=""/>
        <dsp:cNvSpPr/>
      </dsp:nvSpPr>
      <dsp:spPr>
        <a:xfrm>
          <a:off x="975756" y="4662"/>
          <a:ext cx="2488006" cy="1108845"/>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kern="1200" dirty="0"/>
            <a:t>Je specifická aktivita, kterou logoped uskutečňuje s cílem:</a:t>
          </a:r>
        </a:p>
      </dsp:txBody>
      <dsp:txXfrm>
        <a:off x="1008233" y="37139"/>
        <a:ext cx="2423052" cy="1043891"/>
      </dsp:txXfrm>
    </dsp:sp>
    <dsp:sp modelId="{7F81EAAF-E223-4B4F-8146-56EA9CA3EB06}">
      <dsp:nvSpPr>
        <dsp:cNvPr id="0" name=""/>
        <dsp:cNvSpPr/>
      </dsp:nvSpPr>
      <dsp:spPr>
        <a:xfrm>
          <a:off x="1224557" y="1113508"/>
          <a:ext cx="248800" cy="831634"/>
        </a:xfrm>
        <a:custGeom>
          <a:avLst/>
          <a:gdLst/>
          <a:ahLst/>
          <a:cxnLst/>
          <a:rect l="0" t="0" r="0" b="0"/>
          <a:pathLst>
            <a:path>
              <a:moveTo>
                <a:pt x="0" y="0"/>
              </a:moveTo>
              <a:lnTo>
                <a:pt x="0" y="831634"/>
              </a:lnTo>
              <a:lnTo>
                <a:pt x="248800" y="831634"/>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A5816F-DC00-44D1-A96D-D6F6AC368A1D}">
      <dsp:nvSpPr>
        <dsp:cNvPr id="0" name=""/>
        <dsp:cNvSpPr/>
      </dsp:nvSpPr>
      <dsp:spPr>
        <a:xfrm>
          <a:off x="1473358" y="1390720"/>
          <a:ext cx="1774153" cy="1108845"/>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identifikovat</a:t>
          </a:r>
          <a:endParaRPr lang="cs-CZ" sz="1600" kern="1200"/>
        </a:p>
      </dsp:txBody>
      <dsp:txXfrm>
        <a:off x="1505835" y="1423197"/>
        <a:ext cx="1709199" cy="1043891"/>
      </dsp:txXfrm>
    </dsp:sp>
    <dsp:sp modelId="{70B7A6E1-5B14-4425-988B-05F05E15AA29}">
      <dsp:nvSpPr>
        <dsp:cNvPr id="0" name=""/>
        <dsp:cNvSpPr/>
      </dsp:nvSpPr>
      <dsp:spPr>
        <a:xfrm>
          <a:off x="1224557" y="1113508"/>
          <a:ext cx="248800" cy="2217691"/>
        </a:xfrm>
        <a:custGeom>
          <a:avLst/>
          <a:gdLst/>
          <a:ahLst/>
          <a:cxnLst/>
          <a:rect l="0" t="0" r="0" b="0"/>
          <a:pathLst>
            <a:path>
              <a:moveTo>
                <a:pt x="0" y="0"/>
              </a:moveTo>
              <a:lnTo>
                <a:pt x="0" y="2217691"/>
              </a:lnTo>
              <a:lnTo>
                <a:pt x="248800" y="2217691"/>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BFB9CC-80C7-4516-AA77-765E6CA1C630}">
      <dsp:nvSpPr>
        <dsp:cNvPr id="0" name=""/>
        <dsp:cNvSpPr/>
      </dsp:nvSpPr>
      <dsp:spPr>
        <a:xfrm>
          <a:off x="1473358" y="2776777"/>
          <a:ext cx="1774153" cy="1108845"/>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892954"/>
              <a:satOff val="5380"/>
              <a:lumOff val="4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eliminovat</a:t>
          </a:r>
          <a:r>
            <a:rPr lang="cs-CZ" sz="1600" kern="1200"/>
            <a:t>, zmírnit či alespoň překonat NKS, anebo</a:t>
          </a:r>
        </a:p>
      </dsp:txBody>
      <dsp:txXfrm>
        <a:off x="1505835" y="2809254"/>
        <a:ext cx="1709199" cy="1043891"/>
      </dsp:txXfrm>
    </dsp:sp>
    <dsp:sp modelId="{800DE6CA-84C1-4433-9C80-16134D775B78}">
      <dsp:nvSpPr>
        <dsp:cNvPr id="0" name=""/>
        <dsp:cNvSpPr/>
      </dsp:nvSpPr>
      <dsp:spPr>
        <a:xfrm>
          <a:off x="1224557" y="1113508"/>
          <a:ext cx="248800" cy="3603749"/>
        </a:xfrm>
        <a:custGeom>
          <a:avLst/>
          <a:gdLst/>
          <a:ahLst/>
          <a:cxnLst/>
          <a:rect l="0" t="0" r="0" b="0"/>
          <a:pathLst>
            <a:path>
              <a:moveTo>
                <a:pt x="0" y="0"/>
              </a:moveTo>
              <a:lnTo>
                <a:pt x="0" y="3603749"/>
              </a:lnTo>
              <a:lnTo>
                <a:pt x="248800" y="3603749"/>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71B2A4-98B9-41B4-BE04-06ED4D5B1496}">
      <dsp:nvSpPr>
        <dsp:cNvPr id="0" name=""/>
        <dsp:cNvSpPr/>
      </dsp:nvSpPr>
      <dsp:spPr>
        <a:xfrm>
          <a:off x="1473358" y="4162834"/>
          <a:ext cx="1774153" cy="1108845"/>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1785908"/>
              <a:satOff val="10760"/>
              <a:lumOff val="8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předejít tomuto narušení</a:t>
          </a:r>
          <a:r>
            <a:rPr lang="cs-CZ" sz="1600" kern="1200"/>
            <a:t> (zlepšit komunikační schopnost)</a:t>
          </a:r>
        </a:p>
      </dsp:txBody>
      <dsp:txXfrm>
        <a:off x="1505835" y="4195311"/>
        <a:ext cx="1709199" cy="1043891"/>
      </dsp:txXfrm>
    </dsp:sp>
    <dsp:sp modelId="{0B4B0C2A-9637-4376-B04D-9F3472B9C655}">
      <dsp:nvSpPr>
        <dsp:cNvPr id="0" name=""/>
        <dsp:cNvSpPr/>
      </dsp:nvSpPr>
      <dsp:spPr>
        <a:xfrm>
          <a:off x="4018185" y="4662"/>
          <a:ext cx="3791033" cy="1310899"/>
        </a:xfrm>
        <a:prstGeom prst="roundRect">
          <a:avLst>
            <a:gd name="adj" fmla="val 10000"/>
          </a:avLst>
        </a:prstGeom>
        <a:solidFill>
          <a:schemeClr val="accent4">
            <a:hueOff val="-4464770"/>
            <a:satOff val="26899"/>
            <a:lumOff val="215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cs-CZ" sz="1700" kern="1200" dirty="0"/>
            <a:t>Logopedickou intervenci chápeme jako složitý multifaktoriálně podmíněný proces, který se realizuje na třech s těmito cíli analogických a vzájemně se prolínajících úrovních:</a:t>
          </a:r>
        </a:p>
      </dsp:txBody>
      <dsp:txXfrm>
        <a:off x="4056580" y="43057"/>
        <a:ext cx="3714243" cy="1234109"/>
      </dsp:txXfrm>
    </dsp:sp>
    <dsp:sp modelId="{CD46A366-7A50-4101-950F-21A366C6E3C7}">
      <dsp:nvSpPr>
        <dsp:cNvPr id="0" name=""/>
        <dsp:cNvSpPr/>
      </dsp:nvSpPr>
      <dsp:spPr>
        <a:xfrm>
          <a:off x="4397289" y="1315562"/>
          <a:ext cx="379103" cy="831634"/>
        </a:xfrm>
        <a:custGeom>
          <a:avLst/>
          <a:gdLst/>
          <a:ahLst/>
          <a:cxnLst/>
          <a:rect l="0" t="0" r="0" b="0"/>
          <a:pathLst>
            <a:path>
              <a:moveTo>
                <a:pt x="0" y="0"/>
              </a:moveTo>
              <a:lnTo>
                <a:pt x="0" y="831634"/>
              </a:lnTo>
              <a:lnTo>
                <a:pt x="379103" y="831634"/>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A02EA7-7DDB-4225-AEE8-965A52D75F46}">
      <dsp:nvSpPr>
        <dsp:cNvPr id="0" name=""/>
        <dsp:cNvSpPr/>
      </dsp:nvSpPr>
      <dsp:spPr>
        <a:xfrm>
          <a:off x="4776392" y="1592773"/>
          <a:ext cx="1774153" cy="1108845"/>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2678862"/>
              <a:satOff val="16139"/>
              <a:lumOff val="12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diagnostika</a:t>
          </a:r>
          <a:endParaRPr lang="cs-CZ" sz="1600" kern="1200"/>
        </a:p>
      </dsp:txBody>
      <dsp:txXfrm>
        <a:off x="4808869" y="1625250"/>
        <a:ext cx="1709199" cy="1043891"/>
      </dsp:txXfrm>
    </dsp:sp>
    <dsp:sp modelId="{C91320B0-29FF-4432-9AC1-94C6445831BD}">
      <dsp:nvSpPr>
        <dsp:cNvPr id="0" name=""/>
        <dsp:cNvSpPr/>
      </dsp:nvSpPr>
      <dsp:spPr>
        <a:xfrm>
          <a:off x="4397289" y="1315562"/>
          <a:ext cx="379103" cy="2217691"/>
        </a:xfrm>
        <a:custGeom>
          <a:avLst/>
          <a:gdLst/>
          <a:ahLst/>
          <a:cxnLst/>
          <a:rect l="0" t="0" r="0" b="0"/>
          <a:pathLst>
            <a:path>
              <a:moveTo>
                <a:pt x="0" y="0"/>
              </a:moveTo>
              <a:lnTo>
                <a:pt x="0" y="2217691"/>
              </a:lnTo>
              <a:lnTo>
                <a:pt x="379103" y="2217691"/>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0613D6-9E01-44F6-B461-886BBF0447B0}">
      <dsp:nvSpPr>
        <dsp:cNvPr id="0" name=""/>
        <dsp:cNvSpPr/>
      </dsp:nvSpPr>
      <dsp:spPr>
        <a:xfrm>
          <a:off x="4776392" y="2978831"/>
          <a:ext cx="1774153" cy="1108845"/>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3571816"/>
              <a:satOff val="21519"/>
              <a:lumOff val="17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terapie</a:t>
          </a:r>
          <a:endParaRPr lang="cs-CZ" sz="1600" kern="1200"/>
        </a:p>
      </dsp:txBody>
      <dsp:txXfrm>
        <a:off x="4808869" y="3011308"/>
        <a:ext cx="1709199" cy="1043891"/>
      </dsp:txXfrm>
    </dsp:sp>
    <dsp:sp modelId="{59F524C7-A876-4A07-BBDC-E64AC8DB7188}">
      <dsp:nvSpPr>
        <dsp:cNvPr id="0" name=""/>
        <dsp:cNvSpPr/>
      </dsp:nvSpPr>
      <dsp:spPr>
        <a:xfrm>
          <a:off x="4397289" y="1315562"/>
          <a:ext cx="379103" cy="3528846"/>
        </a:xfrm>
        <a:custGeom>
          <a:avLst/>
          <a:gdLst/>
          <a:ahLst/>
          <a:cxnLst/>
          <a:rect l="0" t="0" r="0" b="0"/>
          <a:pathLst>
            <a:path>
              <a:moveTo>
                <a:pt x="0" y="0"/>
              </a:moveTo>
              <a:lnTo>
                <a:pt x="0" y="3528846"/>
              </a:lnTo>
              <a:lnTo>
                <a:pt x="379103" y="3528846"/>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6F02C8-3767-4C87-AA26-23277DB24B8A}">
      <dsp:nvSpPr>
        <dsp:cNvPr id="0" name=""/>
        <dsp:cNvSpPr/>
      </dsp:nvSpPr>
      <dsp:spPr>
        <a:xfrm>
          <a:off x="4776392" y="4364888"/>
          <a:ext cx="1774153" cy="95904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cs-CZ" sz="1600" b="1" kern="1200"/>
            <a:t>prevence</a:t>
          </a:r>
          <a:endParaRPr lang="cs-CZ" sz="1600" kern="1200"/>
        </a:p>
      </dsp:txBody>
      <dsp:txXfrm>
        <a:off x="4804481" y="4392977"/>
        <a:ext cx="1717975" cy="902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9C6A9-49EE-48CB-A4F4-0863118D19A4}">
      <dsp:nvSpPr>
        <dsp:cNvPr id="0" name=""/>
        <dsp:cNvSpPr/>
      </dsp:nvSpPr>
      <dsp:spPr>
        <a:xfrm rot="5400000">
          <a:off x="5674514" y="-2436639"/>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Osvětové činnosti se uplatňuje především v rodinách, MŠ, ZŠ- součástí prevence jsou i depistáž a screening</a:t>
          </a:r>
        </a:p>
      </dsp:txBody>
      <dsp:txXfrm rot="-5400000">
        <a:off x="3162591" y="104502"/>
        <a:ext cx="5593166" cy="540101"/>
      </dsp:txXfrm>
    </dsp:sp>
    <dsp:sp modelId="{3C28A6B9-D1EF-4001-B69F-72E4588C4339}">
      <dsp:nvSpPr>
        <dsp:cNvPr id="0" name=""/>
        <dsp:cNvSpPr/>
      </dsp:nvSpPr>
      <dsp:spPr>
        <a:xfrm>
          <a:off x="0" y="466"/>
          <a:ext cx="3162591" cy="748171"/>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prevence</a:t>
          </a:r>
          <a:endParaRPr lang="cs-CZ" sz="2200" kern="1200"/>
        </a:p>
      </dsp:txBody>
      <dsp:txXfrm>
        <a:off x="36523" y="36989"/>
        <a:ext cx="3089545" cy="675125"/>
      </dsp:txXfrm>
    </dsp:sp>
    <dsp:sp modelId="{D7895C20-4572-47B9-B3EB-9962E8559858}">
      <dsp:nvSpPr>
        <dsp:cNvPr id="0" name=""/>
        <dsp:cNvSpPr/>
      </dsp:nvSpPr>
      <dsp:spPr>
        <a:xfrm rot="5400000">
          <a:off x="5674514" y="-1651059"/>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Logoped realizuje logopedické vyšetření , které přispívá k určování lékařské, speciálně pedagogické diagnózy. Svou diagnostickou činnost logoped uplatňuje i v procesu komplexní rehabilitace, školní, pracovní i sociální adaptace.</a:t>
          </a:r>
        </a:p>
      </dsp:txBody>
      <dsp:txXfrm rot="-5400000">
        <a:off x="3162591" y="890082"/>
        <a:ext cx="5593166" cy="540101"/>
      </dsp:txXfrm>
    </dsp:sp>
    <dsp:sp modelId="{9D41B312-953B-4A5F-8B5D-9240C8F7B272}">
      <dsp:nvSpPr>
        <dsp:cNvPr id="0" name=""/>
        <dsp:cNvSpPr/>
      </dsp:nvSpPr>
      <dsp:spPr>
        <a:xfrm>
          <a:off x="0" y="786047"/>
          <a:ext cx="3162591" cy="748171"/>
        </a:xfrm>
        <a:prstGeom prst="roundRect">
          <a:avLst/>
        </a:prstGeom>
        <a:solidFill>
          <a:schemeClr val="accent1">
            <a:shade val="50000"/>
            <a:hueOff val="103268"/>
            <a:satOff val="-2160"/>
            <a:lumOff val="120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diagnostika</a:t>
          </a:r>
          <a:r>
            <a:rPr lang="cs-CZ" sz="2200" kern="1200"/>
            <a:t> </a:t>
          </a:r>
          <a:r>
            <a:rPr lang="cs-CZ" sz="2200" b="1" kern="1200"/>
            <a:t>NKS</a:t>
          </a:r>
          <a:endParaRPr lang="cs-CZ" sz="2200" kern="1200"/>
        </a:p>
      </dsp:txBody>
      <dsp:txXfrm>
        <a:off x="36523" y="822570"/>
        <a:ext cx="3089545" cy="675125"/>
      </dsp:txXfrm>
    </dsp:sp>
    <dsp:sp modelId="{26CEB840-393B-40F8-B776-A61256BE16AE}">
      <dsp:nvSpPr>
        <dsp:cNvPr id="0" name=""/>
        <dsp:cNvSpPr/>
      </dsp:nvSpPr>
      <dsp:spPr>
        <a:xfrm rot="5400000">
          <a:off x="5674514" y="-865479"/>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se logoped zúčastňuje ve všech formách logopedické intervence, a to buď samostatně  nebo v úzké týmové spolupráci s ostatními odborníky.</a:t>
          </a:r>
        </a:p>
      </dsp:txBody>
      <dsp:txXfrm rot="-5400000">
        <a:off x="3162591" y="1675662"/>
        <a:ext cx="5593166" cy="540101"/>
      </dsp:txXfrm>
    </dsp:sp>
    <dsp:sp modelId="{01AA6749-56CE-4A67-944E-AA3403DAC313}">
      <dsp:nvSpPr>
        <dsp:cNvPr id="0" name=""/>
        <dsp:cNvSpPr/>
      </dsp:nvSpPr>
      <dsp:spPr>
        <a:xfrm>
          <a:off x="0" y="1571627"/>
          <a:ext cx="3162591" cy="748171"/>
        </a:xfrm>
        <a:prstGeom prst="roundRect">
          <a:avLst/>
        </a:prstGeom>
        <a:solidFill>
          <a:schemeClr val="accent1">
            <a:shade val="50000"/>
            <a:hueOff val="206535"/>
            <a:satOff val="-4320"/>
            <a:lumOff val="2403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odstraňování</a:t>
          </a:r>
          <a:r>
            <a:rPr lang="cs-CZ" sz="2200" kern="1200"/>
            <a:t> </a:t>
          </a:r>
          <a:r>
            <a:rPr lang="cs-CZ" sz="2200" b="1" kern="1200"/>
            <a:t>NKS</a:t>
          </a:r>
          <a:endParaRPr lang="cs-CZ" sz="2200" kern="1200"/>
        </a:p>
      </dsp:txBody>
      <dsp:txXfrm>
        <a:off x="36523" y="1608150"/>
        <a:ext cx="3089545" cy="675125"/>
      </dsp:txXfrm>
    </dsp:sp>
    <dsp:sp modelId="{7C73FB45-A6C3-4E61-8CD2-1723192D7BB2}">
      <dsp:nvSpPr>
        <dsp:cNvPr id="0" name=""/>
        <dsp:cNvSpPr/>
      </dsp:nvSpPr>
      <dsp:spPr>
        <a:xfrm rot="5400000">
          <a:off x="5674514" y="-79898"/>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se realizuje především v rámci potřeb specializovaných zdravotnických zařízení, pedagogicko-psychologických poraden, speciálně pedagogických centrech, MŠ, ZŠ…</a:t>
          </a:r>
        </a:p>
      </dsp:txBody>
      <dsp:txXfrm rot="-5400000">
        <a:off x="3162591" y="2461243"/>
        <a:ext cx="5593166" cy="540101"/>
      </dsp:txXfrm>
    </dsp:sp>
    <dsp:sp modelId="{0A78B823-CC33-495A-B91A-9A47D668CC74}">
      <dsp:nvSpPr>
        <dsp:cNvPr id="0" name=""/>
        <dsp:cNvSpPr/>
      </dsp:nvSpPr>
      <dsp:spPr>
        <a:xfrm>
          <a:off x="0" y="2357207"/>
          <a:ext cx="3162591" cy="748171"/>
        </a:xfrm>
        <a:prstGeom prst="roundRect">
          <a:avLst/>
        </a:prstGeom>
        <a:solidFill>
          <a:schemeClr val="accent1">
            <a:shade val="50000"/>
            <a:hueOff val="309803"/>
            <a:satOff val="-6480"/>
            <a:lumOff val="3605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poradenská</a:t>
          </a:r>
          <a:r>
            <a:rPr lang="cs-CZ" sz="2200" kern="1200"/>
            <a:t> </a:t>
          </a:r>
          <a:r>
            <a:rPr lang="cs-CZ" sz="2200" b="1" kern="1200"/>
            <a:t>činnost</a:t>
          </a:r>
          <a:endParaRPr lang="cs-CZ" sz="2200" kern="1200"/>
        </a:p>
      </dsp:txBody>
      <dsp:txXfrm>
        <a:off x="36523" y="2393730"/>
        <a:ext cx="3089545" cy="675125"/>
      </dsp:txXfrm>
    </dsp:sp>
    <dsp:sp modelId="{0137B76D-C2DF-4A57-9637-8170B6011754}">
      <dsp:nvSpPr>
        <dsp:cNvPr id="0" name=""/>
        <dsp:cNvSpPr/>
      </dsp:nvSpPr>
      <dsp:spPr>
        <a:xfrm rot="5400000">
          <a:off x="5674514" y="705681"/>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logoped participuje především při výběru uchazečů o řečové a hlasové povolání, přijímací pohovory na studium těchto oborů</a:t>
          </a:r>
        </a:p>
      </dsp:txBody>
      <dsp:txXfrm rot="-5400000">
        <a:off x="3162591" y="3246822"/>
        <a:ext cx="5593166" cy="540101"/>
      </dsp:txXfrm>
    </dsp:sp>
    <dsp:sp modelId="{EFB6E12D-E8B7-4F7D-B788-EEBEB91FB54B}">
      <dsp:nvSpPr>
        <dsp:cNvPr id="0" name=""/>
        <dsp:cNvSpPr/>
      </dsp:nvSpPr>
      <dsp:spPr>
        <a:xfrm>
          <a:off x="0" y="3142787"/>
          <a:ext cx="3162591" cy="748171"/>
        </a:xfrm>
        <a:prstGeom prst="roundRect">
          <a:avLst/>
        </a:prstGeom>
        <a:solidFill>
          <a:schemeClr val="accent1">
            <a:shade val="50000"/>
            <a:hueOff val="309803"/>
            <a:satOff val="-6480"/>
            <a:lumOff val="3605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posouzení</a:t>
          </a:r>
          <a:endParaRPr lang="cs-CZ" sz="2200" kern="1200"/>
        </a:p>
      </dsp:txBody>
      <dsp:txXfrm>
        <a:off x="36523" y="3179310"/>
        <a:ext cx="3089545" cy="675125"/>
      </dsp:txXfrm>
    </dsp:sp>
    <dsp:sp modelId="{1B82EE7E-52B0-44BB-AEDE-5E5EB89D7FD8}">
      <dsp:nvSpPr>
        <dsp:cNvPr id="0" name=""/>
        <dsp:cNvSpPr/>
      </dsp:nvSpPr>
      <dsp:spPr>
        <a:xfrm rot="5400000">
          <a:off x="5674514" y="1491261"/>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řešení výzkumných úkolů, úloh rezortního státního plánování…</a:t>
          </a:r>
        </a:p>
      </dsp:txBody>
      <dsp:txXfrm rot="-5400000">
        <a:off x="3162591" y="4032402"/>
        <a:ext cx="5593166" cy="540101"/>
      </dsp:txXfrm>
    </dsp:sp>
    <dsp:sp modelId="{19A37F05-9329-437C-9A59-FCC3C827BB5F}">
      <dsp:nvSpPr>
        <dsp:cNvPr id="0" name=""/>
        <dsp:cNvSpPr/>
      </dsp:nvSpPr>
      <dsp:spPr>
        <a:xfrm>
          <a:off x="0" y="3928368"/>
          <a:ext cx="3162591" cy="748171"/>
        </a:xfrm>
        <a:prstGeom prst="roundRect">
          <a:avLst/>
        </a:prstGeom>
        <a:solidFill>
          <a:schemeClr val="accent1">
            <a:shade val="50000"/>
            <a:hueOff val="206535"/>
            <a:satOff val="-4320"/>
            <a:lumOff val="2403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výzkumná</a:t>
          </a:r>
          <a:r>
            <a:rPr lang="cs-CZ" sz="2200" kern="1200"/>
            <a:t> </a:t>
          </a:r>
          <a:r>
            <a:rPr lang="cs-CZ" sz="2200" b="1" kern="1200"/>
            <a:t>oblast</a:t>
          </a:r>
          <a:endParaRPr lang="cs-CZ" sz="2200" kern="1200"/>
        </a:p>
      </dsp:txBody>
      <dsp:txXfrm>
        <a:off x="36523" y="3964891"/>
        <a:ext cx="3089545" cy="675125"/>
      </dsp:txXfrm>
    </dsp:sp>
    <dsp:sp modelId="{280E9ED4-6D70-45AD-B636-AB0C04925A0C}">
      <dsp:nvSpPr>
        <dsp:cNvPr id="0" name=""/>
        <dsp:cNvSpPr/>
      </dsp:nvSpPr>
      <dsp:spPr>
        <a:xfrm rot="5400000">
          <a:off x="5674514" y="2276842"/>
          <a:ext cx="598537" cy="5622384"/>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cs-CZ" sz="1200" kern="1200"/>
            <a:t>realizuje logoped v rámci vysokoškolského pregraduálního a postgraduálního studia na pedagogických fakultách</a:t>
          </a:r>
        </a:p>
      </dsp:txBody>
      <dsp:txXfrm rot="-5400000">
        <a:off x="3162591" y="4817983"/>
        <a:ext cx="5593166" cy="540101"/>
      </dsp:txXfrm>
    </dsp:sp>
    <dsp:sp modelId="{8DBCF5D2-72B9-4815-AD5D-7C716EE8BA52}">
      <dsp:nvSpPr>
        <dsp:cNvPr id="0" name=""/>
        <dsp:cNvSpPr/>
      </dsp:nvSpPr>
      <dsp:spPr>
        <a:xfrm>
          <a:off x="0" y="4713948"/>
          <a:ext cx="3162591" cy="748171"/>
        </a:xfrm>
        <a:prstGeom prst="roundRect">
          <a:avLst/>
        </a:prstGeom>
        <a:solidFill>
          <a:schemeClr val="accent1">
            <a:shade val="50000"/>
            <a:hueOff val="103268"/>
            <a:satOff val="-2160"/>
            <a:lumOff val="120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1" kern="1200"/>
            <a:t>další</a:t>
          </a:r>
          <a:r>
            <a:rPr lang="cs-CZ" sz="2200" kern="1200"/>
            <a:t> </a:t>
          </a:r>
          <a:r>
            <a:rPr lang="cs-CZ" sz="2200" b="1" kern="1200"/>
            <a:t>vzdělávání</a:t>
          </a:r>
          <a:r>
            <a:rPr lang="cs-CZ" sz="2200" kern="1200"/>
            <a:t> </a:t>
          </a:r>
          <a:r>
            <a:rPr lang="cs-CZ" sz="2200" b="1" kern="1200"/>
            <a:t>logopedů</a:t>
          </a:r>
          <a:endParaRPr lang="cs-CZ" sz="2200" kern="1200"/>
        </a:p>
      </dsp:txBody>
      <dsp:txXfrm>
        <a:off x="36523" y="4750471"/>
        <a:ext cx="3089545" cy="675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E411A-8FE4-4E17-85CB-14119FA15D24}">
      <dsp:nvSpPr>
        <dsp:cNvPr id="0" name=""/>
        <dsp:cNvSpPr/>
      </dsp:nvSpPr>
      <dsp:spPr>
        <a:xfrm>
          <a:off x="0" y="709"/>
          <a:ext cx="86868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B9775C-B7B7-436A-8CD3-1C5237CE94AE}">
      <dsp:nvSpPr>
        <dsp:cNvPr id="0" name=""/>
        <dsp:cNvSpPr/>
      </dsp:nvSpPr>
      <dsp:spPr>
        <a:xfrm>
          <a:off x="0" y="709"/>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DYSLEXIE </a:t>
          </a:r>
          <a:r>
            <a:rPr lang="cs-CZ" sz="1400" kern="1200"/>
            <a:t>= porucha v oblasti osvojování si čtenářských dovedností pomocí běžných výukových metod</a:t>
          </a:r>
        </a:p>
      </dsp:txBody>
      <dsp:txXfrm>
        <a:off x="0" y="709"/>
        <a:ext cx="8686800" cy="829773"/>
      </dsp:txXfrm>
    </dsp:sp>
    <dsp:sp modelId="{A99BB169-7485-4509-8CD1-A39F56690BD5}">
      <dsp:nvSpPr>
        <dsp:cNvPr id="0" name=""/>
        <dsp:cNvSpPr/>
      </dsp:nvSpPr>
      <dsp:spPr>
        <a:xfrm>
          <a:off x="0" y="830482"/>
          <a:ext cx="8686800" cy="0"/>
        </a:xfrm>
        <a:prstGeom prst="line">
          <a:avLst/>
        </a:prstGeom>
        <a:solidFill>
          <a:schemeClr val="accent3">
            <a:hueOff val="1875044"/>
            <a:satOff val="-2813"/>
            <a:lumOff val="-458"/>
            <a:alphaOff val="0"/>
          </a:schemeClr>
        </a:solidFill>
        <a:ln w="19050" cap="flat" cmpd="sng" algn="ctr">
          <a:solidFill>
            <a:schemeClr val="accent3">
              <a:hueOff val="1875044"/>
              <a:satOff val="-281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04D00D-64B0-478E-9BA8-1908FBAA9091}">
      <dsp:nvSpPr>
        <dsp:cNvPr id="0" name=""/>
        <dsp:cNvSpPr/>
      </dsp:nvSpPr>
      <dsp:spPr>
        <a:xfrm>
          <a:off x="0" y="830482"/>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DYSGRAFIE </a:t>
          </a:r>
          <a:r>
            <a:rPr lang="cs-CZ" sz="1400" kern="1200"/>
            <a:t>= porucha projevující se výraznými obtížemi v oblasti osvojování si psaní (osvojování si tvarů jednotlivých grafémů či specifické gysgrafické chyby)</a:t>
          </a:r>
        </a:p>
      </dsp:txBody>
      <dsp:txXfrm>
        <a:off x="0" y="830482"/>
        <a:ext cx="8686800" cy="829773"/>
      </dsp:txXfrm>
    </dsp:sp>
    <dsp:sp modelId="{8D381D43-E42C-462B-A12A-21E7A5490DA1}">
      <dsp:nvSpPr>
        <dsp:cNvPr id="0" name=""/>
        <dsp:cNvSpPr/>
      </dsp:nvSpPr>
      <dsp:spPr>
        <a:xfrm>
          <a:off x="0" y="1660255"/>
          <a:ext cx="8686800" cy="0"/>
        </a:xfrm>
        <a:prstGeom prst="line">
          <a:avLst/>
        </a:prstGeom>
        <a:solidFill>
          <a:schemeClr val="accent3">
            <a:hueOff val="3750088"/>
            <a:satOff val="-5627"/>
            <a:lumOff val="-915"/>
            <a:alphaOff val="0"/>
          </a:schemeClr>
        </a:solidFill>
        <a:ln w="19050" cap="flat" cmpd="sng" algn="ctr">
          <a:solidFill>
            <a:schemeClr val="accent3">
              <a:hueOff val="3750088"/>
              <a:satOff val="-562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95BF06-36CB-4B4A-8E5A-44DB95EE960E}">
      <dsp:nvSpPr>
        <dsp:cNvPr id="0" name=""/>
        <dsp:cNvSpPr/>
      </dsp:nvSpPr>
      <dsp:spPr>
        <a:xfrm>
          <a:off x="0" y="1660255"/>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DYSORTOGRAFIE </a:t>
          </a:r>
          <a:r>
            <a:rPr lang="cs-CZ" sz="1400" kern="1200"/>
            <a:t>= projevuje se nápadnými obtížemi v oblasti pravopisu, které nelze vysvětlil na základě neosvojení si daných gramatických pravidel mateřského jazyka</a:t>
          </a:r>
        </a:p>
      </dsp:txBody>
      <dsp:txXfrm>
        <a:off x="0" y="1660255"/>
        <a:ext cx="8686800" cy="829773"/>
      </dsp:txXfrm>
    </dsp:sp>
    <dsp:sp modelId="{AAE3D3DA-3709-4102-A444-7D381B5932DC}">
      <dsp:nvSpPr>
        <dsp:cNvPr id="0" name=""/>
        <dsp:cNvSpPr/>
      </dsp:nvSpPr>
      <dsp:spPr>
        <a:xfrm>
          <a:off x="0" y="2490029"/>
          <a:ext cx="8686800" cy="0"/>
        </a:xfrm>
        <a:prstGeom prst="line">
          <a:avLst/>
        </a:prstGeom>
        <a:solidFill>
          <a:schemeClr val="accent3">
            <a:hueOff val="5625132"/>
            <a:satOff val="-8440"/>
            <a:lumOff val="-1373"/>
            <a:alphaOff val="0"/>
          </a:schemeClr>
        </a:solidFill>
        <a:ln w="1905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64C2C-BFF4-4C14-84FC-567DC116EEBA}">
      <dsp:nvSpPr>
        <dsp:cNvPr id="0" name=""/>
        <dsp:cNvSpPr/>
      </dsp:nvSpPr>
      <dsp:spPr>
        <a:xfrm>
          <a:off x="0" y="2490029"/>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DYSKALKULIE </a:t>
          </a:r>
          <a:r>
            <a:rPr lang="cs-CZ" sz="1400" kern="1200"/>
            <a:t>= porucha osvojování matematických dovedností, porucha schopnosti operova s číselnými symboly (týká se především oblasti aritmetiky)</a:t>
          </a:r>
        </a:p>
      </dsp:txBody>
      <dsp:txXfrm>
        <a:off x="0" y="2490029"/>
        <a:ext cx="8686800" cy="829773"/>
      </dsp:txXfrm>
    </dsp:sp>
    <dsp:sp modelId="{8520B875-5570-45A2-8874-8594AB12FE0A}">
      <dsp:nvSpPr>
        <dsp:cNvPr id="0" name=""/>
        <dsp:cNvSpPr/>
      </dsp:nvSpPr>
      <dsp:spPr>
        <a:xfrm>
          <a:off x="0" y="3319802"/>
          <a:ext cx="8686800" cy="0"/>
        </a:xfrm>
        <a:prstGeom prst="line">
          <a:avLst/>
        </a:prstGeom>
        <a:solidFill>
          <a:schemeClr val="accent3">
            <a:hueOff val="7500176"/>
            <a:satOff val="-11253"/>
            <a:lumOff val="-1830"/>
            <a:alphaOff val="0"/>
          </a:schemeClr>
        </a:solidFill>
        <a:ln w="19050" cap="flat" cmpd="sng" algn="ctr">
          <a:solidFill>
            <a:schemeClr val="accent3">
              <a:hueOff val="7500176"/>
              <a:satOff val="-11253"/>
              <a:lumOff val="-18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747C36-7584-4B6B-8B5E-291AA107EBB6}">
      <dsp:nvSpPr>
        <dsp:cNvPr id="0" name=""/>
        <dsp:cNvSpPr/>
      </dsp:nvSpPr>
      <dsp:spPr>
        <a:xfrm>
          <a:off x="0" y="3319802"/>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DYSPRAXIE </a:t>
          </a:r>
          <a:r>
            <a:rPr lang="cs-CZ" sz="1400" kern="1200"/>
            <a:t>= projevuje se celkovou motorickou neobratností, poruchami koordinace pohybů a rovnováhy. Celkově se dítě jeví jako „nešikovné“. Obtíže se promítají nejen do oblasti školních dovedností, ale také d běžných denních úkonů, spojených s oblékáním, jezením, hrou, sportovními aktivitami</a:t>
          </a:r>
        </a:p>
      </dsp:txBody>
      <dsp:txXfrm>
        <a:off x="0" y="3319802"/>
        <a:ext cx="8686800" cy="829773"/>
      </dsp:txXfrm>
    </dsp:sp>
    <dsp:sp modelId="{A8B04BB3-3CC7-4E04-8289-12862851E85D}">
      <dsp:nvSpPr>
        <dsp:cNvPr id="0" name=""/>
        <dsp:cNvSpPr/>
      </dsp:nvSpPr>
      <dsp:spPr>
        <a:xfrm>
          <a:off x="0" y="4149576"/>
          <a:ext cx="8686800" cy="0"/>
        </a:xfrm>
        <a:prstGeom prst="line">
          <a:avLst/>
        </a:prstGeom>
        <a:solidFill>
          <a:schemeClr val="accent3">
            <a:hueOff val="9375220"/>
            <a:satOff val="-14067"/>
            <a:lumOff val="-2288"/>
            <a:alphaOff val="0"/>
          </a:schemeClr>
        </a:solidFill>
        <a:ln w="19050" cap="flat" cmpd="sng" algn="ctr">
          <a:solidFill>
            <a:schemeClr val="accent3">
              <a:hueOff val="9375220"/>
              <a:satOff val="-1406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014D40-2FFC-4F71-A34D-775594553A9C}">
      <dsp:nvSpPr>
        <dsp:cNvPr id="0" name=""/>
        <dsp:cNvSpPr/>
      </dsp:nvSpPr>
      <dsp:spPr>
        <a:xfrm>
          <a:off x="0" y="4149576"/>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DYSMÚZIE  </a:t>
          </a:r>
          <a:r>
            <a:rPr lang="cs-CZ" sz="1400" kern="1200"/>
            <a:t>=  porucha v osvojování hudebních dovedností; specifické poruchy schopnosti hudbu vnímat i produkovat, naučit se zpívat apod.</a:t>
          </a:r>
        </a:p>
      </dsp:txBody>
      <dsp:txXfrm>
        <a:off x="0" y="4149576"/>
        <a:ext cx="8686800" cy="829773"/>
      </dsp:txXfrm>
    </dsp:sp>
    <dsp:sp modelId="{A7D4EBDA-E6B3-4044-BDD7-091E70B91DD7}">
      <dsp:nvSpPr>
        <dsp:cNvPr id="0" name=""/>
        <dsp:cNvSpPr/>
      </dsp:nvSpPr>
      <dsp:spPr>
        <a:xfrm>
          <a:off x="0" y="4979349"/>
          <a:ext cx="8686800" cy="0"/>
        </a:xfrm>
        <a:prstGeom prst="line">
          <a:avLst/>
        </a:prstGeom>
        <a:solidFill>
          <a:schemeClr val="accent3">
            <a:hueOff val="11250264"/>
            <a:satOff val="-16880"/>
            <a:lumOff val="-2745"/>
            <a:alphaOff val="0"/>
          </a:schemeClr>
        </a:solidFill>
        <a:ln w="1905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974204-06F4-4D3F-BE6C-72D0F513D028}">
      <dsp:nvSpPr>
        <dsp:cNvPr id="0" name=""/>
        <dsp:cNvSpPr/>
      </dsp:nvSpPr>
      <dsp:spPr>
        <a:xfrm>
          <a:off x="0" y="4979349"/>
          <a:ext cx="8686800" cy="829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cs-CZ" sz="1400" b="1" kern="1200"/>
            <a:t>DYSPINXIE </a:t>
          </a:r>
          <a:r>
            <a:rPr lang="cs-CZ" sz="1400" kern="1200"/>
            <a:t>=  poruchy kresebného aktu, jejich samostatný výskyt bez spojení s dysgrafiemi, je vzácný</a:t>
          </a:r>
        </a:p>
      </dsp:txBody>
      <dsp:txXfrm>
        <a:off x="0" y="4979349"/>
        <a:ext cx="8686800" cy="8297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8A6B1-F9B4-4B0B-B472-9C5F7120EE0E}">
      <dsp:nvSpPr>
        <dsp:cNvPr id="0" name=""/>
        <dsp:cNvSpPr/>
      </dsp:nvSpPr>
      <dsp:spPr>
        <a:xfrm>
          <a:off x="3291839" y="0"/>
          <a:ext cx="4937760" cy="1351359"/>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Logopedické ambulance</a:t>
          </a:r>
        </a:p>
      </dsp:txBody>
      <dsp:txXfrm>
        <a:off x="3291839" y="168920"/>
        <a:ext cx="4431000" cy="1013519"/>
      </dsp:txXfrm>
    </dsp:sp>
    <dsp:sp modelId="{A596C79D-82E0-4827-ABD2-2364FA12664F}">
      <dsp:nvSpPr>
        <dsp:cNvPr id="0" name=""/>
        <dsp:cNvSpPr/>
      </dsp:nvSpPr>
      <dsp:spPr>
        <a:xfrm>
          <a:off x="0" y="0"/>
          <a:ext cx="3291840" cy="135135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cs-CZ" sz="2800" kern="1200" dirty="0"/>
            <a:t>Ministerstvo zdravotnictví</a:t>
          </a:r>
        </a:p>
      </dsp:txBody>
      <dsp:txXfrm>
        <a:off x="65968" y="65968"/>
        <a:ext cx="3159904" cy="1219423"/>
      </dsp:txXfrm>
    </dsp:sp>
    <dsp:sp modelId="{593E2DBF-0008-47E1-BECC-11699F314112}">
      <dsp:nvSpPr>
        <dsp:cNvPr id="0" name=""/>
        <dsp:cNvSpPr/>
      </dsp:nvSpPr>
      <dsp:spPr>
        <a:xfrm>
          <a:off x="3291839" y="1486495"/>
          <a:ext cx="4937760" cy="1351359"/>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Školy, školky</a:t>
          </a:r>
        </a:p>
        <a:p>
          <a:pPr marL="228600" lvl="1" indent="-228600" algn="l" defTabSz="1200150">
            <a:lnSpc>
              <a:spcPct val="90000"/>
            </a:lnSpc>
            <a:spcBef>
              <a:spcPct val="0"/>
            </a:spcBef>
            <a:spcAft>
              <a:spcPct val="15000"/>
            </a:spcAft>
            <a:buChar char="••"/>
          </a:pPr>
          <a:r>
            <a:rPr lang="cs-CZ" sz="2700" kern="1200" dirty="0"/>
            <a:t>SPC pro děti s vadami řeči</a:t>
          </a:r>
        </a:p>
      </dsp:txBody>
      <dsp:txXfrm>
        <a:off x="3291839" y="1655415"/>
        <a:ext cx="4431000" cy="1013519"/>
      </dsp:txXfrm>
    </dsp:sp>
    <dsp:sp modelId="{D4489C50-5B4C-4CBE-ABB3-0FFE0491F040}">
      <dsp:nvSpPr>
        <dsp:cNvPr id="0" name=""/>
        <dsp:cNvSpPr/>
      </dsp:nvSpPr>
      <dsp:spPr>
        <a:xfrm>
          <a:off x="0" y="1486495"/>
          <a:ext cx="3291840" cy="135135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cs-CZ" sz="2800" kern="1200" dirty="0"/>
            <a:t>Ministerstvo školství, mládeže a tělovýchovy</a:t>
          </a:r>
        </a:p>
      </dsp:txBody>
      <dsp:txXfrm>
        <a:off x="65968" y="1552463"/>
        <a:ext cx="3159904" cy="1219423"/>
      </dsp:txXfrm>
    </dsp:sp>
    <dsp:sp modelId="{92E4E24C-38DE-4594-B0E6-AF67B44B25FA}">
      <dsp:nvSpPr>
        <dsp:cNvPr id="0" name=""/>
        <dsp:cNvSpPr/>
      </dsp:nvSpPr>
      <dsp:spPr>
        <a:xfrm>
          <a:off x="3291839" y="2972990"/>
          <a:ext cx="4937760" cy="1351359"/>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endParaRPr lang="cs-CZ" sz="2700" kern="1200" dirty="0"/>
        </a:p>
      </dsp:txBody>
      <dsp:txXfrm>
        <a:off x="3291839" y="3141910"/>
        <a:ext cx="4431000" cy="1013519"/>
      </dsp:txXfrm>
    </dsp:sp>
    <dsp:sp modelId="{528E3598-A75C-4ED0-B9DB-0236AABA4473}">
      <dsp:nvSpPr>
        <dsp:cNvPr id="0" name=""/>
        <dsp:cNvSpPr/>
      </dsp:nvSpPr>
      <dsp:spPr>
        <a:xfrm>
          <a:off x="0" y="2972990"/>
          <a:ext cx="3291840" cy="135135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cs-CZ" sz="2800" kern="1200" dirty="0"/>
            <a:t>Ministerstvo práce a sociálních věcí</a:t>
          </a:r>
        </a:p>
      </dsp:txBody>
      <dsp:txXfrm>
        <a:off x="65968" y="3038958"/>
        <a:ext cx="3159904" cy="121942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33CDE-1B0A-4DF2-BFAF-7EB1E5D5894F}">
      <dsp:nvSpPr>
        <dsp:cNvPr id="0" name=""/>
        <dsp:cNvSpPr/>
      </dsp:nvSpPr>
      <dsp:spPr>
        <a:xfrm>
          <a:off x="0" y="0"/>
          <a:ext cx="82296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B2451C-6E46-4E99-AC1C-6A0586F36347}">
      <dsp:nvSpPr>
        <dsp:cNvPr id="0" name=""/>
        <dsp:cNvSpPr/>
      </dsp:nvSpPr>
      <dsp:spPr>
        <a:xfrm>
          <a:off x="0" y="0"/>
          <a:ext cx="8229600" cy="2162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a:t>Logopedická péče představuje vysoce specializovanou činnost v oblasti speciální pedagogiky. Je poskytována žákům s narušenou komunikační schopností, tj. žákům s vadami řeči, včetně žáků se specifickými poruchami učení, v celém komplexu, se zřetelem k jejich potřebám a jejich pedagogické a sociální integraci. Je zahájena co nejdříve od okamžiku zjištění speciálních vzdělávacích potřeb žáka. </a:t>
          </a:r>
        </a:p>
      </dsp:txBody>
      <dsp:txXfrm>
        <a:off x="0" y="0"/>
        <a:ext cx="8229600" cy="2162556"/>
      </dsp:txXfrm>
    </dsp:sp>
    <dsp:sp modelId="{3EEEE055-801F-4A65-955D-6F6F813A93A5}">
      <dsp:nvSpPr>
        <dsp:cNvPr id="0" name=""/>
        <dsp:cNvSpPr/>
      </dsp:nvSpPr>
      <dsp:spPr>
        <a:xfrm>
          <a:off x="0" y="2162556"/>
          <a:ext cx="8229600" cy="0"/>
        </a:xfrm>
        <a:prstGeom prst="line">
          <a:avLst/>
        </a:prstGeom>
        <a:solidFill>
          <a:schemeClr val="accent3">
            <a:hueOff val="11250264"/>
            <a:satOff val="-16880"/>
            <a:lumOff val="-2745"/>
            <a:alphaOff val="0"/>
          </a:schemeClr>
        </a:solidFill>
        <a:ln w="1905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2CD6E4-6FAC-489D-B4FF-8457B1FFDFA1}">
      <dsp:nvSpPr>
        <dsp:cNvPr id="0" name=""/>
        <dsp:cNvSpPr/>
      </dsp:nvSpPr>
      <dsp:spPr>
        <a:xfrm>
          <a:off x="0" y="2162556"/>
          <a:ext cx="8229600" cy="2162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a:t>Do širšího záběru logopedické péče spadá i významná oblast prevence vzniku poruch komunikace a čtenářských obtíží, dále také oblast péče o kulturu řečového projevu mladé generace. </a:t>
          </a:r>
        </a:p>
      </dsp:txBody>
      <dsp:txXfrm>
        <a:off x="0" y="2162556"/>
        <a:ext cx="8229600" cy="216255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456F9-4D59-44AA-B4BC-EEC557669434}">
      <dsp:nvSpPr>
        <dsp:cNvPr id="0" name=""/>
        <dsp:cNvSpPr/>
      </dsp:nvSpPr>
      <dsp:spPr>
        <a:xfrm>
          <a:off x="0" y="833608"/>
          <a:ext cx="8229600" cy="329184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cs-CZ" sz="1800" kern="1200" dirty="0"/>
            <a:t>Speciálně pedagogické činnosti logopedů při práci se žáky s narušenou komunikační schopností ovlivňují procesy centrální nervové soustavy žáků. </a:t>
          </a:r>
        </a:p>
        <a:p>
          <a:pPr lvl="0" algn="ctr" defTabSz="800100" rtl="0">
            <a:lnSpc>
              <a:spcPct val="90000"/>
            </a:lnSpc>
            <a:spcBef>
              <a:spcPct val="0"/>
            </a:spcBef>
            <a:spcAft>
              <a:spcPct val="35000"/>
            </a:spcAft>
          </a:pPr>
          <a:r>
            <a:rPr lang="cs-CZ" sz="1800" kern="1200" dirty="0"/>
            <a:t>Je proto nezbytné, aby tyto činnosti byly svěřeny speciálním pedagogům (logopedům), odborníkům s odpovídající odbornou kvalifikací vymezenou § 18 zákona 563/2004 Sb., o pedagogických pracovnících a o změně některých zákonů v platném znění. </a:t>
          </a:r>
        </a:p>
        <a:p>
          <a:pPr lvl="0" algn="ctr" defTabSz="800100" rtl="0">
            <a:lnSpc>
              <a:spcPct val="90000"/>
            </a:lnSpc>
            <a:spcBef>
              <a:spcPct val="0"/>
            </a:spcBef>
            <a:spcAft>
              <a:spcPct val="35000"/>
            </a:spcAft>
          </a:pPr>
          <a:r>
            <a:rPr lang="cs-CZ" sz="1800" kern="1200" dirty="0"/>
            <a:t>Logoped je absolvent magisterského vysokoškolského studia v oblasti pedagogických věd se zaměřením na speciální pedagogiku – logopedii ukončeného státní závěrečnou zkouškou z logopedie. </a:t>
          </a:r>
        </a:p>
        <a:p>
          <a:pPr lvl="0" algn="ctr" defTabSz="800100" rtl="0">
            <a:lnSpc>
              <a:spcPct val="90000"/>
            </a:lnSpc>
            <a:spcBef>
              <a:spcPct val="0"/>
            </a:spcBef>
            <a:spcAft>
              <a:spcPct val="35000"/>
            </a:spcAft>
          </a:pPr>
          <a:r>
            <a:rPr lang="cs-CZ" sz="1800" kern="1200" dirty="0"/>
            <a:t>Státní závěrečná zkouška ze </a:t>
          </a:r>
          <a:r>
            <a:rPr lang="cs-CZ" sz="1800" kern="1200" dirty="0" err="1"/>
            <a:t>surdopedie</a:t>
          </a:r>
          <a:r>
            <a:rPr lang="cs-CZ" sz="1800" kern="1200" dirty="0"/>
            <a:t> a znalost komunikace ve znakovém jazyce, resp. znakové řeči se vyžaduje, pokud logoped pracuje i s dětmi a žáky se sluchovým postižením.</a:t>
          </a:r>
        </a:p>
      </dsp:txBody>
      <dsp:txXfrm>
        <a:off x="0" y="833608"/>
        <a:ext cx="8229600" cy="3291840"/>
      </dsp:txXfrm>
    </dsp:sp>
    <dsp:sp modelId="{DEAFEABA-0EC5-44FD-AE82-0B673A56DB79}">
      <dsp:nvSpPr>
        <dsp:cNvPr id="0" name=""/>
        <dsp:cNvSpPr/>
      </dsp:nvSpPr>
      <dsp:spPr>
        <a:xfrm>
          <a:off x="0" y="3811718"/>
          <a:ext cx="8229600" cy="1"/>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ED6B70-540A-423D-B601-AB324370E6CE}" type="datetimeFigureOut">
              <a:rPr lang="cs-CZ" smtClean="0"/>
              <a:t>20.02.2025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7BBF3-3130-4335-B964-E7C3A86D9E3B}" type="slidenum">
              <a:rPr lang="cs-CZ" smtClean="0"/>
              <a:t>‹#›</a:t>
            </a:fld>
            <a:endParaRPr lang="cs-CZ"/>
          </a:p>
        </p:txBody>
      </p:sp>
    </p:spTree>
    <p:extLst>
      <p:ext uri="{BB962C8B-B14F-4D97-AF65-F5344CB8AC3E}">
        <p14:creationId xmlns:p14="http://schemas.microsoft.com/office/powerpoint/2010/main" val="3465080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294337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389786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3013781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2891608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3660689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extLst>
      <p:ext uri="{BB962C8B-B14F-4D97-AF65-F5344CB8AC3E}">
        <p14:creationId xmlns:p14="http://schemas.microsoft.com/office/powerpoint/2010/main" val="1116638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95EC1D4A-A796-47C3-A63E-CE236FB377E2}" type="datetimeFigureOut">
              <a:rPr lang="cs-CZ" smtClean="0"/>
              <a:t>20.02.2025</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20.02.2025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20.02.2025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20.02.2025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20.02.2025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20.02.2025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fld id="{95EC1D4A-A796-47C3-A63E-CE236FB377E2}" type="datetimeFigureOut">
              <a:rPr lang="cs-CZ" smtClean="0"/>
              <a:t>20.02.2025</a:t>
            </a:fld>
            <a:endParaRPr lang="cs-CZ"/>
          </a:p>
        </p:txBody>
      </p:sp>
      <p:sp>
        <p:nvSpPr>
          <p:cNvPr id="27" name="Zástupný symbol pro číslo snímku 26"/>
          <p:cNvSpPr>
            <a:spLocks noGrp="1"/>
          </p:cNvSpPr>
          <p:nvPr>
            <p:ph type="sldNum" sz="quarter" idx="11"/>
          </p:nvPr>
        </p:nvSpPr>
        <p:spPr/>
        <p:txBody>
          <a:bodyPr rtlCol="0"/>
          <a:lstStyle/>
          <a:p>
            <a:fld id="{AC57A5DF-1266-40EA-9282-1E66B9DE06C0}" type="slidenum">
              <a:rPr lang="cs-CZ" smtClean="0"/>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95EC1D4A-A796-47C3-A63E-CE236FB377E2}" type="datetimeFigureOut">
              <a:rPr lang="cs-CZ" smtClean="0"/>
              <a:t>20.02.2025</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20.02.2025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20.02.2025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20.02.2025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5EC1D4A-A796-47C3-A63E-CE236FB377E2}" type="datetimeFigureOut">
              <a:rPr lang="cs-CZ" smtClean="0"/>
              <a:t>20.02.2025</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www.ialp.info/" TargetMode="External"/><Relationship Id="rId3" Type="http://schemas.openxmlformats.org/officeDocument/2006/relationships/hyperlink" Target="http://www.apspc.cz/" TargetMode="External"/><Relationship Id="rId7" Type="http://schemas.openxmlformats.org/officeDocument/2006/relationships/hyperlink" Target="http://www.moje-klinika.cz/" TargetMode="External"/><Relationship Id="rId2" Type="http://schemas.openxmlformats.org/officeDocument/2006/relationships/hyperlink" Target="http://www.klinickalogopedie.cz;kontakt/" TargetMode="External"/><Relationship Id="rId1" Type="http://schemas.openxmlformats.org/officeDocument/2006/relationships/slideLayout" Target="../slideLayouts/slideLayout2.xml"/><Relationship Id="rId6" Type="http://schemas.openxmlformats.org/officeDocument/2006/relationships/hyperlink" Target="http://www.petit-os.cz/" TargetMode="External"/><Relationship Id="rId5" Type="http://schemas.openxmlformats.org/officeDocument/2006/relationships/hyperlink" Target="http://www.alternativnikomunikace.cz/" TargetMode="External"/><Relationship Id="rId10" Type="http://schemas.openxmlformats.org/officeDocument/2006/relationships/hyperlink" Target="http://www.sal.sk/" TargetMode="External"/><Relationship Id="rId4" Type="http://schemas.openxmlformats.org/officeDocument/2006/relationships/hyperlink" Target="http://www.alos.cz/" TargetMode="External"/><Relationship Id="rId9" Type="http://schemas.openxmlformats.org/officeDocument/2006/relationships/hyperlink" Target="http://www.cplol.eu/" TargetMode="Externa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6.xml.rels><?xml version="1.0" encoding="UTF-8" standalone="yes"?>
<Relationships xmlns="http://schemas.openxmlformats.org/package/2006/relationships"><Relationship Id="rId2" Type="http://schemas.openxmlformats.org/officeDocument/2006/relationships/hyperlink" Target="http://www.apspc.cz/"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D5BE7D-05C3-DAA1-8330-124BD770264E}"/>
              </a:ext>
            </a:extLst>
          </p:cNvPr>
          <p:cNvSpPr>
            <a:spLocks noGrp="1"/>
          </p:cNvSpPr>
          <p:nvPr>
            <p:ph type="title"/>
          </p:nvPr>
        </p:nvSpPr>
        <p:spPr/>
        <p:txBody>
          <a:bodyPr/>
          <a:lstStyle/>
          <a:p>
            <a:pPr algn="ctr"/>
            <a:r>
              <a:rPr lang="cs-CZ" dirty="0"/>
              <a:t>ÚVOD - POŽADAVKY</a:t>
            </a:r>
          </a:p>
        </p:txBody>
      </p:sp>
      <p:sp>
        <p:nvSpPr>
          <p:cNvPr id="3" name="Zástupný obsah 2">
            <a:extLst>
              <a:ext uri="{FF2B5EF4-FFF2-40B4-BE49-F238E27FC236}">
                <a16:creationId xmlns:a16="http://schemas.microsoft.com/office/drawing/2014/main" id="{AE7A75B9-F9BB-A986-FF47-74B693413038}"/>
              </a:ext>
            </a:extLst>
          </p:cNvPr>
          <p:cNvSpPr>
            <a:spLocks noGrp="1"/>
          </p:cNvSpPr>
          <p:nvPr>
            <p:ph idx="1"/>
          </p:nvPr>
        </p:nvSpPr>
        <p:spPr/>
        <p:txBody>
          <a:bodyPr/>
          <a:lstStyle/>
          <a:p>
            <a:r>
              <a:rPr lang="cs-CZ" dirty="0"/>
              <a:t>V IS</a:t>
            </a:r>
          </a:p>
          <a:p>
            <a:pPr lvl="1"/>
            <a:r>
              <a:rPr lang="cs-CZ" smtClean="0">
                <a:solidFill>
                  <a:schemeClr val="tx1"/>
                </a:solidFill>
              </a:rPr>
              <a:t>d</a:t>
            </a:r>
            <a:r>
              <a:rPr lang="cs-CZ" b="0" i="0" smtClean="0">
                <a:solidFill>
                  <a:srgbClr val="0A0A0A"/>
                </a:solidFill>
                <a:effectLst/>
                <a:highlight>
                  <a:srgbClr val="FDFDFE"/>
                </a:highlight>
                <a:latin typeface="Open Sans" panose="020B0606030504020204" pitchFamily="34" charset="0"/>
              </a:rPr>
              <a:t>ocházka </a:t>
            </a:r>
            <a:r>
              <a:rPr lang="cs-CZ" b="0" i="0" dirty="0">
                <a:solidFill>
                  <a:srgbClr val="0A0A0A"/>
                </a:solidFill>
                <a:effectLst/>
                <a:highlight>
                  <a:srgbClr val="FDFDFE"/>
                </a:highlight>
                <a:latin typeface="Open Sans" panose="020B0606030504020204" pitchFamily="34" charset="0"/>
              </a:rPr>
              <a:t>85 % (2 absence). </a:t>
            </a:r>
          </a:p>
          <a:p>
            <a:pPr lvl="1"/>
            <a:r>
              <a:rPr lang="cs-CZ" b="0" i="0" dirty="0">
                <a:solidFill>
                  <a:srgbClr val="0A0A0A"/>
                </a:solidFill>
                <a:effectLst/>
                <a:highlight>
                  <a:srgbClr val="FDFDFE"/>
                </a:highlight>
                <a:latin typeface="Open Sans" panose="020B0606030504020204" pitchFamily="34" charset="0"/>
              </a:rPr>
              <a:t>Rozbor videa pro účel diagnostiky a následné terapie.</a:t>
            </a:r>
          </a:p>
          <a:p>
            <a:pPr lvl="1"/>
            <a:r>
              <a:rPr lang="cs-CZ" b="0" i="0" dirty="0">
                <a:solidFill>
                  <a:srgbClr val="0A0A0A"/>
                </a:solidFill>
                <a:effectLst/>
                <a:highlight>
                  <a:srgbClr val="FDFDFE"/>
                </a:highlight>
                <a:latin typeface="Open Sans" panose="020B0606030504020204" pitchFamily="34" charset="0"/>
              </a:rPr>
              <a:t>Úspěšné splnění zápočtového testu dle hodnotících indikátorů.</a:t>
            </a:r>
            <a:endParaRPr lang="cs-CZ" dirty="0"/>
          </a:p>
        </p:txBody>
      </p:sp>
    </p:spTree>
    <p:extLst>
      <p:ext uri="{BB962C8B-B14F-4D97-AF65-F5344CB8AC3E}">
        <p14:creationId xmlns:p14="http://schemas.microsoft.com/office/powerpoint/2010/main" val="3536451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737824"/>
          </a:xfrm>
        </p:spPr>
        <p:txBody>
          <a:bodyPr>
            <a:normAutofit fontScale="92500" lnSpcReduction="20000"/>
          </a:bodyPr>
          <a:lstStyle/>
          <a:p>
            <a:pPr marL="109728" indent="0">
              <a:buNone/>
            </a:pPr>
            <a:r>
              <a:rPr lang="cs-CZ" b="1" dirty="0"/>
              <a:t>Sekundární prevence </a:t>
            </a:r>
          </a:p>
          <a:p>
            <a:r>
              <a:rPr lang="cs-CZ" dirty="0"/>
              <a:t>je orientována na specifickou část populace - rizikovou skupinu zvlášť ohroženou negativním jevem</a:t>
            </a:r>
          </a:p>
          <a:p>
            <a:r>
              <a:rPr lang="cs-CZ" dirty="0"/>
              <a:t>může jít např. o prevenci retardace řečového vývoje u dětí v kojeneckých ústavech, o děti s vývojovou neplynulostí řeči, u nichž existuje zvýšené riziko incipientní (počínající) koktavosti atd. </a:t>
            </a:r>
          </a:p>
          <a:p>
            <a:r>
              <a:rPr lang="cs-CZ" dirty="0"/>
              <a:t>Prevence se může částečně prolínat i s terapií. </a:t>
            </a:r>
            <a:br>
              <a:rPr lang="cs-CZ" dirty="0"/>
            </a:br>
            <a:r>
              <a:rPr lang="cs-CZ" dirty="0">
                <a:sym typeface="Wingdings" panose="05000000000000000000" pitchFamily="2" charset="2"/>
              </a:rPr>
              <a:t> </a:t>
            </a:r>
            <a:r>
              <a:rPr lang="cs-CZ" sz="2600" i="1" dirty="0"/>
              <a:t>Inspirujícím příkladem je působnost logopedů ve Švýcarsku, kteří přímo na nemocničních odděleních pro nedonošené novorozence přiměřenou masáží mluvidel (</a:t>
            </a:r>
            <a:r>
              <a:rPr lang="cs-CZ" sz="2600" i="1" dirty="0" err="1"/>
              <a:t>orofaciální</a:t>
            </a:r>
            <a:r>
              <a:rPr lang="cs-CZ" sz="2600" i="1" dirty="0"/>
              <a:t> oblasti) ovlivňují jejich sací reflex. Ten se buď ještě nevyvinul, nebo hrozí jeho vyhasnutí v důsledku umělé výživy při umístění v inkubátoru. Jeho absence může negativně ovlivnit pohyblivost (motoriku) mluvidel. </a:t>
            </a:r>
          </a:p>
          <a:p>
            <a:endParaRPr lang="cs-CZ" dirty="0"/>
          </a:p>
        </p:txBody>
      </p:sp>
    </p:spTree>
    <p:extLst>
      <p:ext uri="{BB962C8B-B14F-4D97-AF65-F5344CB8AC3E}">
        <p14:creationId xmlns:p14="http://schemas.microsoft.com/office/powerpoint/2010/main" val="1111222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449792"/>
          </a:xfrm>
        </p:spPr>
        <p:txBody>
          <a:bodyPr/>
          <a:lstStyle/>
          <a:p>
            <a:pPr marL="109728" indent="0">
              <a:buNone/>
            </a:pPr>
            <a:r>
              <a:rPr lang="cs-CZ" b="1" dirty="0"/>
              <a:t>Terciární prevence </a:t>
            </a:r>
          </a:p>
          <a:p>
            <a:r>
              <a:rPr lang="cs-CZ" dirty="0"/>
              <a:t>je zaměřena na tu část populace, u níž se už narušená komunikační schopnost projevila</a:t>
            </a:r>
          </a:p>
          <a:p>
            <a:r>
              <a:rPr lang="cs-CZ" dirty="0"/>
              <a:t>nejde zpravidla o její eliminaci, ale překonávání ve smyslu předcházení jejím důsledkům, které by mohly způsobit jedinci obtíže v procesu socializace </a:t>
            </a:r>
          </a:p>
          <a:p>
            <a:pPr marL="109728" indent="0">
              <a:buNone/>
            </a:pPr>
            <a:endParaRPr lang="cs-CZ" dirty="0"/>
          </a:p>
          <a:p>
            <a:pPr marL="109728" indent="0">
              <a:buNone/>
            </a:pPr>
            <a:endParaRPr lang="cs-CZ" dirty="0"/>
          </a:p>
          <a:p>
            <a:pPr marL="109728" indent="0">
              <a:buNone/>
            </a:pPr>
            <a:endParaRPr lang="cs-CZ" dirty="0"/>
          </a:p>
          <a:p>
            <a:pPr marL="109728" indent="0">
              <a:buNone/>
            </a:pPr>
            <a:r>
              <a:rPr lang="cs-CZ" dirty="0"/>
              <a:t> (Zezulková, E. 2006)</a:t>
            </a:r>
          </a:p>
          <a:p>
            <a:endParaRPr lang="cs-CZ" dirty="0"/>
          </a:p>
        </p:txBody>
      </p:sp>
    </p:spTree>
    <p:extLst>
      <p:ext uri="{BB962C8B-B14F-4D97-AF65-F5344CB8AC3E}">
        <p14:creationId xmlns:p14="http://schemas.microsoft.com/office/powerpoint/2010/main" val="1353202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a:t>Narušená komunikační schopnost</a:t>
            </a:r>
            <a:endParaRPr lang="cs-CZ" dirty="0"/>
          </a:p>
        </p:txBody>
      </p:sp>
      <p:sp>
        <p:nvSpPr>
          <p:cNvPr id="4" name="Zástupný symbol pro obsah 3"/>
          <p:cNvSpPr>
            <a:spLocks noGrp="1"/>
          </p:cNvSpPr>
          <p:nvPr>
            <p:ph idx="1"/>
          </p:nvPr>
        </p:nvSpPr>
        <p:spPr>
          <a:xfrm>
            <a:off x="457200" y="2249424"/>
            <a:ext cx="8229600" cy="2862322"/>
          </a:xfrm>
          <a:prstGeom prst="rect">
            <a:avLst/>
          </a:prstGeom>
        </p:spPr>
        <p:txBody>
          <a:bodyPr wrap="square">
            <a:spAutoFit/>
          </a:bodyPr>
          <a:lstStyle/>
          <a:p>
            <a:pPr marL="109728" indent="0" algn="ctr">
              <a:buNone/>
            </a:pPr>
            <a:r>
              <a:rPr lang="cs-CZ" sz="2000" b="1" i="1" dirty="0"/>
              <a:t>„Komunikační schopnost člověka je narušená tehdy, jestliže některá rovina (případně i několik rovin simultánně nebo sukcesivně) jeho jazykových projevů působí interferenčně na jeho komunikační záměr.“</a:t>
            </a:r>
            <a:r>
              <a:rPr lang="cs-CZ" sz="2000" b="1" dirty="0"/>
              <a:t> </a:t>
            </a:r>
            <a:r>
              <a:rPr lang="cs-CZ" sz="2000" dirty="0"/>
              <a:t>Současně však </a:t>
            </a:r>
            <a:r>
              <a:rPr lang="cs-CZ" sz="2000" dirty="0" err="1"/>
              <a:t>Lechta</a:t>
            </a:r>
            <a:r>
              <a:rPr lang="cs-CZ" sz="2000" dirty="0"/>
              <a:t> dodává, že </a:t>
            </a:r>
            <a:r>
              <a:rPr lang="cs-CZ" sz="2000" b="1" i="1" dirty="0"/>
              <a:t>„za narušenou komunikační schopnost nemůžeme považovat existenci interference mezi komunikačním záměrem v případě, že vysílatel nebo přijímatel informace nepoužívají stejný kód – společný jazyk”.</a:t>
            </a:r>
            <a:r>
              <a:rPr lang="cs-CZ" sz="2000" b="1" dirty="0"/>
              <a:t> </a:t>
            </a:r>
            <a:endParaRPr lang="cs-CZ" sz="2000" dirty="0"/>
          </a:p>
        </p:txBody>
      </p:sp>
    </p:spTree>
    <p:extLst>
      <p:ext uri="{BB962C8B-B14F-4D97-AF65-F5344CB8AC3E}">
        <p14:creationId xmlns:p14="http://schemas.microsoft.com/office/powerpoint/2010/main" val="1017349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idx="4294967295"/>
          </p:nvPr>
        </p:nvSpPr>
        <p:spPr>
          <a:xfrm>
            <a:off x="1401023" y="619938"/>
            <a:ext cx="7313612" cy="1143000"/>
          </a:xfrm>
          <a:ln/>
        </p:spPr>
        <p:txBody>
          <a:bodyPr>
            <a:norm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dirty="0"/>
              <a:t>Komunikační schopnost</a:t>
            </a:r>
          </a:p>
        </p:txBody>
      </p:sp>
      <p:sp>
        <p:nvSpPr>
          <p:cNvPr id="3" name="Obdélník 2"/>
          <p:cNvSpPr/>
          <p:nvPr/>
        </p:nvSpPr>
        <p:spPr>
          <a:xfrm>
            <a:off x="827584" y="2204864"/>
            <a:ext cx="4464496" cy="3970318"/>
          </a:xfrm>
          <a:prstGeom prst="rect">
            <a:avLst/>
          </a:prstGeom>
        </p:spPr>
        <p:txBody>
          <a:bodyPr wrap="square">
            <a:spAutoFit/>
          </a:bodyPr>
          <a:lstStyle/>
          <a:p>
            <a:r>
              <a:rPr lang="cs-CZ" dirty="0"/>
              <a:t>Komunikační schopnost je tvořena </a:t>
            </a:r>
            <a:r>
              <a:rPr lang="cs-CZ" b="1" dirty="0"/>
              <a:t>čtyřmi hlavními rovinami</a:t>
            </a:r>
            <a:r>
              <a:rPr lang="cs-CZ" dirty="0"/>
              <a:t>. </a:t>
            </a:r>
          </a:p>
          <a:p>
            <a:pPr marL="285750" lvl="0" indent="-285750">
              <a:buFont typeface="Arial" panose="020B0604020202020204" pitchFamily="34" charset="0"/>
              <a:buChar char="•"/>
            </a:pPr>
            <a:r>
              <a:rPr lang="cs-CZ" b="1" dirty="0"/>
              <a:t>foneticko-fonologická</a:t>
            </a:r>
            <a:r>
              <a:rPr lang="cs-CZ" dirty="0"/>
              <a:t>: zahrnuje složku artikulační a fonologické zpracování; </a:t>
            </a:r>
          </a:p>
          <a:p>
            <a:pPr marL="285750" lvl="0" indent="-285750">
              <a:buFont typeface="Arial" panose="020B0604020202020204" pitchFamily="34" charset="0"/>
              <a:buChar char="•"/>
            </a:pPr>
            <a:r>
              <a:rPr lang="cs-CZ" b="1" dirty="0"/>
              <a:t>morfologicko-syntaktická</a:t>
            </a:r>
            <a:r>
              <a:rPr lang="cs-CZ" dirty="0"/>
              <a:t>: zahrnuje složku gramatiky a větné skladby;</a:t>
            </a:r>
          </a:p>
          <a:p>
            <a:pPr marL="285750" lvl="0" indent="-285750">
              <a:buFont typeface="Arial" panose="020B0604020202020204" pitchFamily="34" charset="0"/>
              <a:buChar char="•"/>
            </a:pPr>
            <a:r>
              <a:rPr lang="cs-CZ" b="1" dirty="0"/>
              <a:t>lexikálně-sémantická</a:t>
            </a:r>
            <a:r>
              <a:rPr lang="cs-CZ" dirty="0"/>
              <a:t>: zahrnuje rovinu slovní zásoby a slovního významu;</a:t>
            </a:r>
          </a:p>
          <a:p>
            <a:pPr marL="285750" lvl="0" indent="-285750">
              <a:buFont typeface="Arial" panose="020B0604020202020204" pitchFamily="34" charset="0"/>
              <a:buChar char="•"/>
            </a:pPr>
            <a:r>
              <a:rPr lang="cs-CZ" b="1" dirty="0"/>
              <a:t>pragmatická</a:t>
            </a:r>
            <a:r>
              <a:rPr lang="cs-CZ" dirty="0"/>
              <a:t>: zahrnuje rovinu praktického sociálního uplatnění komunikace. </a:t>
            </a:r>
          </a:p>
        </p:txBody>
      </p:sp>
      <p:pic>
        <p:nvPicPr>
          <p:cNvPr id="5" name="Obrázek 2" descr="http://unifor.upol.cz/pedagogicka/unifor/resources/to_text/12237.jpg"/>
          <p:cNvPicPr>
            <a:picLocks noChangeAspect="1" noChangeArrowheads="1"/>
          </p:cNvPicPr>
          <p:nvPr/>
        </p:nvPicPr>
        <p:blipFill>
          <a:blip r:embed="rId3">
            <a:extLst>
              <a:ext uri="{28A0092B-C50C-407E-A947-70E740481C1C}">
                <a14:useLocalDpi xmlns:a14="http://schemas.microsoft.com/office/drawing/2010/main" val="0"/>
              </a:ext>
            </a:extLst>
          </a:blip>
          <a:srcRect l="12111" r="13390"/>
          <a:stretch>
            <a:fillRect/>
          </a:stretch>
        </p:blipFill>
        <p:spPr bwMode="auto">
          <a:xfrm>
            <a:off x="5057829" y="2996952"/>
            <a:ext cx="3440774"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2474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30487" y="404664"/>
            <a:ext cx="8229600" cy="1066800"/>
          </a:xfrm>
        </p:spPr>
        <p:txBody>
          <a:bodyPr/>
          <a:lstStyle/>
          <a:p>
            <a:r>
              <a:rPr lang="cs-CZ" b="1" dirty="0" err="1"/>
              <a:t>Morfologicko</a:t>
            </a:r>
            <a:r>
              <a:rPr lang="cs-CZ" b="1" dirty="0"/>
              <a:t> – syntaktická rovina</a:t>
            </a:r>
            <a:endParaRPr lang="cs-CZ" dirty="0"/>
          </a:p>
        </p:txBody>
      </p:sp>
      <p:sp>
        <p:nvSpPr>
          <p:cNvPr id="4" name="Zástupný symbol pro obsah 3"/>
          <p:cNvSpPr>
            <a:spLocks noGrp="1"/>
          </p:cNvSpPr>
          <p:nvPr>
            <p:ph idx="1"/>
          </p:nvPr>
        </p:nvSpPr>
        <p:spPr>
          <a:xfrm>
            <a:off x="457200" y="1340768"/>
            <a:ext cx="8229600" cy="5233768"/>
          </a:xfrm>
        </p:spPr>
        <p:txBody>
          <a:bodyPr>
            <a:normAutofit fontScale="70000" lnSpcReduction="20000"/>
          </a:bodyPr>
          <a:lstStyle/>
          <a:p>
            <a:pPr lvl="0"/>
            <a:r>
              <a:rPr lang="cs-CZ" dirty="0"/>
              <a:t>morfologie = nauka o slovních druzích, jejich tvarech a významech</a:t>
            </a:r>
          </a:p>
          <a:p>
            <a:pPr lvl="0"/>
            <a:r>
              <a:rPr lang="cs-CZ" dirty="0"/>
              <a:t>syntax = stavba a tvoření vět, souvětí</a:t>
            </a:r>
          </a:p>
          <a:p>
            <a:r>
              <a:rPr lang="cs-CZ" dirty="0"/>
              <a:t>(morfologie a syntax ve vztahu k jazyku řeší otázku existence jednotlivých slovních druhů v promluvě, adekvátnost tvorby gramatických tvarů, užívání složitějších větných celků apod.)</a:t>
            </a:r>
          </a:p>
          <a:p>
            <a:pPr marL="0" lvl="0" indent="0">
              <a:buNone/>
            </a:pPr>
            <a:endParaRPr lang="cs-CZ" dirty="0"/>
          </a:p>
          <a:p>
            <a:pPr lvl="0"/>
            <a:r>
              <a:rPr lang="cs-CZ" dirty="0"/>
              <a:t>zprvopočátku dítě používá zejména podstatná jména, později slovesa, mezi prvními slovy dítěte, se však vyskytují i citoslovce</a:t>
            </a:r>
          </a:p>
          <a:p>
            <a:pPr lvl="0"/>
            <a:r>
              <a:rPr lang="cs-CZ" dirty="0"/>
              <a:t>první slova, které dítě začíná používat plní funkci vět = jednoslovné věty</a:t>
            </a:r>
          </a:p>
          <a:p>
            <a:pPr lvl="0"/>
            <a:r>
              <a:rPr lang="cs-CZ" dirty="0"/>
              <a:t>okolo 2 roku vznikají dvouslovné věty</a:t>
            </a:r>
          </a:p>
          <a:p>
            <a:pPr lvl="0"/>
            <a:r>
              <a:rPr lang="cs-CZ" dirty="0"/>
              <a:t>období 2-3 let dítě začíná více používat přídavná jména, osobní zájmena, skloňuje, časuje</a:t>
            </a:r>
          </a:p>
          <a:p>
            <a:pPr lvl="0"/>
            <a:r>
              <a:rPr lang="cs-CZ" dirty="0"/>
              <a:t>po 3 roce využívá jednotné i množné číslo</a:t>
            </a:r>
          </a:p>
          <a:p>
            <a:pPr lvl="0"/>
            <a:r>
              <a:rPr lang="cs-CZ" dirty="0"/>
              <a:t>mezi 3 -4 rokem života začíná tvořit souvětí</a:t>
            </a:r>
          </a:p>
          <a:p>
            <a:pPr lvl="0"/>
            <a:r>
              <a:rPr lang="cs-CZ" dirty="0"/>
              <a:t>do 4 let se mohou objevovat fyziologické dysgramatismy – např. dítěti dělají problém nedokonavá slovesa a stupňování přídavných jmen, slovosled</a:t>
            </a:r>
          </a:p>
          <a:p>
            <a:pPr lvl="0"/>
            <a:r>
              <a:rPr lang="cs-CZ" dirty="0"/>
              <a:t> 5 – 6 r. – dokončuje se vývoj fonematické diferenciace</a:t>
            </a:r>
          </a:p>
          <a:p>
            <a:endParaRPr lang="cs-CZ" dirty="0"/>
          </a:p>
          <a:p>
            <a:endParaRPr lang="cs-CZ" dirty="0"/>
          </a:p>
        </p:txBody>
      </p:sp>
    </p:spTree>
    <p:extLst>
      <p:ext uri="{BB962C8B-B14F-4D97-AF65-F5344CB8AC3E}">
        <p14:creationId xmlns:p14="http://schemas.microsoft.com/office/powerpoint/2010/main" val="136633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7647" y="404664"/>
            <a:ext cx="8229600" cy="1066800"/>
          </a:xfrm>
        </p:spPr>
        <p:txBody>
          <a:bodyPr/>
          <a:lstStyle/>
          <a:p>
            <a:r>
              <a:rPr lang="cs-CZ" b="1" dirty="0" err="1"/>
              <a:t>Foneticko</a:t>
            </a:r>
            <a:r>
              <a:rPr lang="cs-CZ" b="1" dirty="0"/>
              <a:t> – fonologická rovina</a:t>
            </a:r>
            <a:endParaRPr lang="cs-CZ" dirty="0"/>
          </a:p>
        </p:txBody>
      </p:sp>
      <p:sp>
        <p:nvSpPr>
          <p:cNvPr id="3" name="Zástupný symbol pro obsah 2"/>
          <p:cNvSpPr>
            <a:spLocks noGrp="1"/>
          </p:cNvSpPr>
          <p:nvPr>
            <p:ph idx="1"/>
          </p:nvPr>
        </p:nvSpPr>
        <p:spPr>
          <a:xfrm>
            <a:off x="457200" y="1340768"/>
            <a:ext cx="8229600" cy="5233768"/>
          </a:xfrm>
        </p:spPr>
        <p:txBody>
          <a:bodyPr>
            <a:normAutofit fontScale="47500" lnSpcReduction="20000"/>
          </a:bodyPr>
          <a:lstStyle/>
          <a:p>
            <a:pPr lvl="0"/>
            <a:r>
              <a:rPr lang="cs-CZ" sz="3600" dirty="0"/>
              <a:t>fonetika = vědní obor zabývající se zvukovou stránkou řeči, odvozeno z řeckého slova </a:t>
            </a:r>
            <a:r>
              <a:rPr lang="cs-CZ" sz="3600" dirty="0" err="1"/>
              <a:t>foné</a:t>
            </a:r>
            <a:r>
              <a:rPr lang="cs-CZ" sz="3600" dirty="0"/>
              <a:t> = hlas, zvuk. Zabývá se tedy tvořením hlásek, jejich vnímáním sluchem, případně zrakem atd.</a:t>
            </a:r>
          </a:p>
          <a:p>
            <a:pPr lvl="0"/>
            <a:r>
              <a:rPr lang="cs-CZ" sz="3600" dirty="0"/>
              <a:t>fonologie = nauka o funkci hlásek, sleduje hlásky tzv. fonémy všímá si u nich distinktivních rysů – to je vlastnost hlásky. Hláska se liší od jiné a tím slouží k rozlišení významu slov ( </a:t>
            </a:r>
            <a:r>
              <a:rPr lang="cs-CZ" sz="3600" dirty="0" err="1"/>
              <a:t>např</a:t>
            </a:r>
            <a:r>
              <a:rPr lang="cs-CZ" sz="3600" dirty="0"/>
              <a:t> vokály a –á) .Jejich záměnou se změní význam slova</a:t>
            </a:r>
          </a:p>
          <a:p>
            <a:pPr lvl="0"/>
            <a:endParaRPr lang="cs-CZ" sz="3600" dirty="0"/>
          </a:p>
          <a:p>
            <a:pPr lvl="0"/>
            <a:r>
              <a:rPr lang="cs-CZ" sz="3600" dirty="0"/>
              <a:t>podle některých odborníků lze tu to rovinu sledovat </a:t>
            </a:r>
            <a:r>
              <a:rPr lang="cs-CZ" sz="3600" dirty="0" err="1"/>
              <a:t>nejdřívě</a:t>
            </a:r>
            <a:endParaRPr lang="cs-CZ" sz="3600" dirty="0"/>
          </a:p>
          <a:p>
            <a:pPr lvl="0"/>
            <a:r>
              <a:rPr lang="cs-CZ" sz="3600" dirty="0"/>
              <a:t>důležitým momentem pro fonetickou oblast je přechod od pudového žvatlání k žvatlání napodobivému - nastává kolem 8. měsíce;  je spojováno se začátkem výslovnosti mateřského jazyka, neboť do té doby produkované zvuky nelze považovat za hlásky mateřského jazyka</a:t>
            </a:r>
          </a:p>
          <a:p>
            <a:r>
              <a:rPr lang="cs-CZ" sz="3600" dirty="0"/>
              <a:t>Schulze uvádí toto pořadí: dítě nejdříve tvoří hlásky, které vyžadují nejmenší námahu, až později hlásky artikulačně náročnější= pravidlo nejmenší námahy: samohlásky &gt;retné souhlásky &gt;hlásky hrdelní</a:t>
            </a:r>
          </a:p>
          <a:p>
            <a:pPr marL="0" lvl="0" indent="0">
              <a:buNone/>
            </a:pPr>
            <a:endParaRPr lang="cs-CZ" sz="3600" u="sng" dirty="0"/>
          </a:p>
          <a:p>
            <a:pPr marL="0" lvl="0" indent="0">
              <a:buNone/>
            </a:pPr>
            <a:r>
              <a:rPr lang="cs-CZ" sz="3600" u="sng" dirty="0"/>
              <a:t>Vývoj výslovnosti ovlivňuje:</a:t>
            </a:r>
            <a:endParaRPr lang="cs-CZ" sz="3600" dirty="0"/>
          </a:p>
          <a:p>
            <a:pPr lvl="0"/>
            <a:r>
              <a:rPr lang="cs-CZ" sz="3600" dirty="0"/>
              <a:t>obratnost řečových orgánů </a:t>
            </a:r>
          </a:p>
          <a:p>
            <a:pPr lvl="0"/>
            <a:r>
              <a:rPr lang="cs-CZ" sz="3600" dirty="0"/>
              <a:t>vyzrálost fonematického sluchu</a:t>
            </a:r>
          </a:p>
          <a:p>
            <a:pPr lvl="0"/>
            <a:r>
              <a:rPr lang="cs-CZ" sz="3600" dirty="0"/>
              <a:t>společenské faktory (prostředí dítěte, mluvní vzor, řečové a psychické stimuly)</a:t>
            </a:r>
          </a:p>
          <a:p>
            <a:pPr lvl="0"/>
            <a:r>
              <a:rPr lang="cs-CZ" sz="3600" dirty="0"/>
              <a:t>úroveň intelektu</a:t>
            </a:r>
          </a:p>
          <a:p>
            <a:endParaRPr lang="cs-CZ" dirty="0"/>
          </a:p>
          <a:p>
            <a:endParaRPr lang="cs-CZ" dirty="0"/>
          </a:p>
        </p:txBody>
      </p:sp>
    </p:spTree>
    <p:extLst>
      <p:ext uri="{BB962C8B-B14F-4D97-AF65-F5344CB8AC3E}">
        <p14:creationId xmlns:p14="http://schemas.microsoft.com/office/powerpoint/2010/main" val="710720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8680"/>
            <a:ext cx="8229600" cy="1066800"/>
          </a:xfrm>
        </p:spPr>
        <p:txBody>
          <a:bodyPr/>
          <a:lstStyle/>
          <a:p>
            <a:r>
              <a:rPr lang="cs-CZ" b="1" dirty="0"/>
              <a:t>Lexikálně – sémantická rovina</a:t>
            </a:r>
            <a:endParaRPr lang="cs-CZ" dirty="0"/>
          </a:p>
        </p:txBody>
      </p:sp>
      <p:sp>
        <p:nvSpPr>
          <p:cNvPr id="3" name="Zástupný symbol pro obsah 2"/>
          <p:cNvSpPr>
            <a:spLocks noGrp="1"/>
          </p:cNvSpPr>
          <p:nvPr>
            <p:ph idx="1"/>
          </p:nvPr>
        </p:nvSpPr>
        <p:spPr>
          <a:xfrm>
            <a:off x="457200" y="1615480"/>
            <a:ext cx="8229600" cy="4959056"/>
          </a:xfrm>
        </p:spPr>
        <p:txBody>
          <a:bodyPr>
            <a:normAutofit fontScale="70000" lnSpcReduction="20000"/>
          </a:bodyPr>
          <a:lstStyle/>
          <a:p>
            <a:pPr lvl="0"/>
            <a:r>
              <a:rPr lang="cs-CZ" dirty="0"/>
              <a:t>lexikální = zabývá se aktivní a pasivní slovní zásobou</a:t>
            </a:r>
          </a:p>
          <a:p>
            <a:pPr lvl="0"/>
            <a:r>
              <a:rPr lang="cs-CZ" dirty="0"/>
              <a:t>sémantika = nauka o významu slov</a:t>
            </a:r>
          </a:p>
          <a:p>
            <a:pPr lvl="0"/>
            <a:r>
              <a:rPr lang="cs-CZ" dirty="0"/>
              <a:t>(rozsah aktivní a pasivní slovní zásoby – např. </a:t>
            </a:r>
            <a:r>
              <a:rPr lang="cs-CZ" dirty="0" err="1"/>
              <a:t>šufánek</a:t>
            </a:r>
            <a:r>
              <a:rPr lang="cs-CZ" dirty="0"/>
              <a:t> – naběračka; chápání významu slov, metafor, přísloví apod.)</a:t>
            </a:r>
          </a:p>
          <a:p>
            <a:pPr marL="0" lvl="0" indent="0">
              <a:buNone/>
            </a:pPr>
            <a:endParaRPr lang="cs-CZ" dirty="0"/>
          </a:p>
          <a:p>
            <a:pPr lvl="0"/>
            <a:r>
              <a:rPr lang="cs-CZ" dirty="0"/>
              <a:t>10 m. začátky rozvoje pasivní slovní zásoby u dítěte, začíná rozumět řeči</a:t>
            </a:r>
          </a:p>
          <a:p>
            <a:pPr lvl="0"/>
            <a:r>
              <a:rPr lang="cs-CZ" dirty="0"/>
              <a:t>12 m. rozvíjí se aktivní slovní zásoba</a:t>
            </a:r>
          </a:p>
          <a:p>
            <a:pPr marL="109728" lvl="0" indent="0">
              <a:buNone/>
            </a:pPr>
            <a:endParaRPr lang="cs-CZ" dirty="0"/>
          </a:p>
          <a:p>
            <a:pPr lvl="0"/>
            <a:r>
              <a:rPr lang="cs-CZ" dirty="0"/>
              <a:t>první slova chápe všeobecně tzv. </a:t>
            </a:r>
            <a:r>
              <a:rPr lang="cs-CZ" dirty="0" err="1"/>
              <a:t>hypergeneralizace</a:t>
            </a:r>
            <a:r>
              <a:rPr lang="cs-CZ" dirty="0"/>
              <a:t> např. </a:t>
            </a:r>
            <a:r>
              <a:rPr lang="cs-CZ" dirty="0" err="1"/>
              <a:t>fufu</a:t>
            </a:r>
            <a:r>
              <a:rPr lang="cs-CZ" dirty="0"/>
              <a:t> – je vše co vydává hlasitý zvuk – pračka, vysavač, televize</a:t>
            </a:r>
          </a:p>
          <a:p>
            <a:pPr lvl="0"/>
            <a:r>
              <a:rPr lang="cs-CZ" dirty="0" err="1"/>
              <a:t>hyperdiferenciace</a:t>
            </a:r>
            <a:r>
              <a:rPr lang="cs-CZ" dirty="0"/>
              <a:t> – nastává, když dítě ovládá více slov (např. táta je pouze jeho otec)</a:t>
            </a:r>
          </a:p>
          <a:p>
            <a:pPr marL="109728" lvl="0" indent="0">
              <a:buNone/>
            </a:pPr>
            <a:endParaRPr lang="cs-CZ" dirty="0"/>
          </a:p>
          <a:p>
            <a:pPr lvl="0"/>
            <a:r>
              <a:rPr lang="cs-CZ" dirty="0"/>
              <a:t>ve vývoji řečí známe u dítěte první (1,5 r. – Co jeto? Kdo jeto?) a druhý věk </a:t>
            </a:r>
            <a:br>
              <a:rPr lang="cs-CZ" dirty="0"/>
            </a:br>
            <a:r>
              <a:rPr lang="cs-CZ" dirty="0"/>
              <a:t>(3,5 r. - Proč?) otázek</a:t>
            </a:r>
          </a:p>
          <a:p>
            <a:endParaRPr lang="cs-CZ" dirty="0"/>
          </a:p>
          <a:p>
            <a:endParaRPr lang="cs-CZ" dirty="0"/>
          </a:p>
        </p:txBody>
      </p:sp>
    </p:spTree>
    <p:extLst>
      <p:ext uri="{BB962C8B-B14F-4D97-AF65-F5344CB8AC3E}">
        <p14:creationId xmlns:p14="http://schemas.microsoft.com/office/powerpoint/2010/main" val="3407998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Pragmatická rovina</a:t>
            </a:r>
            <a:endParaRPr lang="cs-CZ" dirty="0"/>
          </a:p>
        </p:txBody>
      </p:sp>
      <p:sp>
        <p:nvSpPr>
          <p:cNvPr id="3" name="Zástupný symbol pro obsah 2"/>
          <p:cNvSpPr>
            <a:spLocks noGrp="1"/>
          </p:cNvSpPr>
          <p:nvPr>
            <p:ph idx="1"/>
          </p:nvPr>
        </p:nvSpPr>
        <p:spPr/>
        <p:txBody>
          <a:bodyPr/>
          <a:lstStyle/>
          <a:p>
            <a:r>
              <a:rPr lang="cs-CZ" dirty="0"/>
              <a:t>(sociální role jazyka, sociální uplatnění osvojených řečových dovedností, upřednostňování sociálního aspektu řeči a jazyka)</a:t>
            </a:r>
          </a:p>
          <a:p>
            <a:pPr lvl="0"/>
            <a:r>
              <a:rPr lang="cs-CZ" dirty="0"/>
              <a:t>představuje uplatnění komunikační schopnosti, osvojených řečových dovedností v běžném životě</a:t>
            </a:r>
          </a:p>
          <a:p>
            <a:pPr lvl="0"/>
            <a:r>
              <a:rPr lang="cs-CZ" dirty="0"/>
              <a:t>podle </a:t>
            </a:r>
            <a:r>
              <a:rPr lang="cs-CZ" dirty="0" err="1"/>
              <a:t>Batesové</a:t>
            </a:r>
            <a:r>
              <a:rPr lang="cs-CZ" dirty="0"/>
              <a:t> začíná ontogenetický vývoj řeči a jazykových schopností vývojem pragmatické roviny</a:t>
            </a:r>
          </a:p>
          <a:p>
            <a:endParaRPr lang="cs-CZ" dirty="0"/>
          </a:p>
        </p:txBody>
      </p:sp>
    </p:spTree>
    <p:extLst>
      <p:ext uri="{BB962C8B-B14F-4D97-AF65-F5344CB8AC3E}">
        <p14:creationId xmlns:p14="http://schemas.microsoft.com/office/powerpoint/2010/main" val="2718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23528" y="4581128"/>
            <a:ext cx="8458200" cy="1470025"/>
          </a:xfrm>
        </p:spPr>
        <p:txBody>
          <a:bodyPr/>
          <a:lstStyle/>
          <a:p>
            <a:r>
              <a:rPr lang="cs-CZ" dirty="0">
                <a:solidFill>
                  <a:schemeClr val="tx1"/>
                </a:solidFill>
              </a:rPr>
              <a:t>10 okruhů NKS</a:t>
            </a:r>
          </a:p>
        </p:txBody>
      </p:sp>
    </p:spTree>
    <p:extLst>
      <p:ext uri="{BB962C8B-B14F-4D97-AF65-F5344CB8AC3E}">
        <p14:creationId xmlns:p14="http://schemas.microsoft.com/office/powerpoint/2010/main" val="13504819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692696"/>
            <a:ext cx="8229600" cy="1066800"/>
          </a:xfrm>
        </p:spPr>
        <p:txBody>
          <a:bodyPr/>
          <a:lstStyle/>
          <a:p>
            <a:r>
              <a:rPr lang="cs-CZ" dirty="0"/>
              <a:t>NKS</a:t>
            </a:r>
          </a:p>
        </p:txBody>
      </p:sp>
      <p:sp>
        <p:nvSpPr>
          <p:cNvPr id="3" name="Zástupný symbol pro obsah 2"/>
          <p:cNvSpPr>
            <a:spLocks noGrp="1"/>
          </p:cNvSpPr>
          <p:nvPr>
            <p:ph idx="1"/>
          </p:nvPr>
        </p:nvSpPr>
        <p:spPr>
          <a:xfrm>
            <a:off x="467544" y="1759496"/>
            <a:ext cx="8229600" cy="4325112"/>
          </a:xfrm>
        </p:spPr>
        <p:txBody>
          <a:bodyPr>
            <a:normAutofit fontScale="92500" lnSpcReduction="10000"/>
          </a:bodyPr>
          <a:lstStyle/>
          <a:p>
            <a:pPr marL="109728" indent="0" algn="ctr">
              <a:buNone/>
            </a:pPr>
            <a:r>
              <a:rPr lang="cs-CZ" b="1" dirty="0"/>
              <a:t> </a:t>
            </a:r>
            <a:r>
              <a:rPr lang="cs-CZ" b="1" i="1" dirty="0"/>
              <a:t>„Komunikační schopnost člověka je narušená tehdy, jestliže některá rovina (případně i několik rovin simultánně nebo sukcesivně) jeho jazykových projevů působí interferenčně na jeho komunikační záměr.“</a:t>
            </a:r>
            <a:r>
              <a:rPr lang="cs-CZ" b="1" dirty="0"/>
              <a:t> </a:t>
            </a:r>
            <a:r>
              <a:rPr lang="cs-CZ" dirty="0"/>
              <a:t>Současně však </a:t>
            </a:r>
            <a:r>
              <a:rPr lang="cs-CZ" dirty="0" err="1"/>
              <a:t>Lechta</a:t>
            </a:r>
            <a:r>
              <a:rPr lang="cs-CZ" dirty="0"/>
              <a:t> dodává, že </a:t>
            </a:r>
            <a:r>
              <a:rPr lang="cs-CZ" b="1" i="1" dirty="0"/>
              <a:t>„za narušenou komunikační schopnost nemůžeme považovat existenci interference mezi komunikačním záměrem v případě, že vysílatel nebo přijímatel informace nepoužívají stejný kód – společný jazyk”.</a:t>
            </a:r>
            <a:r>
              <a:rPr lang="cs-CZ" b="1" dirty="0"/>
              <a:t> </a:t>
            </a:r>
          </a:p>
          <a:p>
            <a:endParaRPr lang="cs-CZ" dirty="0"/>
          </a:p>
        </p:txBody>
      </p:sp>
    </p:spTree>
    <p:extLst>
      <p:ext uri="{BB962C8B-B14F-4D97-AF65-F5344CB8AC3E}">
        <p14:creationId xmlns:p14="http://schemas.microsoft.com/office/powerpoint/2010/main" val="181877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Logopedie a systém logopedické péče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581132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57652"/>
            <a:ext cx="8049401" cy="596348"/>
          </a:xfrm>
        </p:spPr>
        <p:txBody>
          <a:bodyPr>
            <a:normAutofit fontScale="90000"/>
          </a:bodyPr>
          <a:lstStyle/>
          <a:p>
            <a:r>
              <a:rPr lang="cs-CZ" b="1" dirty="0">
                <a:effectLst/>
              </a:rPr>
              <a:t>NKS lze analyzovat, zkoumat, posuzovat z hlediska:</a:t>
            </a:r>
            <a:r>
              <a:rPr lang="cs-CZ" dirty="0">
                <a:effectLst/>
              </a:rPr>
              <a:t/>
            </a:r>
            <a:br>
              <a:rPr lang="cs-CZ" dirty="0">
                <a:effectLst/>
              </a:rPr>
            </a:br>
            <a:endParaRPr lang="cs-CZ" dirty="0"/>
          </a:p>
        </p:txBody>
      </p:sp>
      <p:sp>
        <p:nvSpPr>
          <p:cNvPr id="3" name="Zástupný symbol pro obsah 2"/>
          <p:cNvSpPr>
            <a:spLocks noGrp="1"/>
          </p:cNvSpPr>
          <p:nvPr>
            <p:ph idx="1"/>
          </p:nvPr>
        </p:nvSpPr>
        <p:spPr>
          <a:xfrm>
            <a:off x="251520" y="1582807"/>
            <a:ext cx="8496944" cy="5275193"/>
          </a:xfrm>
        </p:spPr>
        <p:txBody>
          <a:bodyPr>
            <a:normAutofit fontScale="77500" lnSpcReduction="20000"/>
          </a:bodyPr>
          <a:lstStyle/>
          <a:p>
            <a:pPr lvl="0"/>
            <a:r>
              <a:rPr lang="cs-CZ" b="1" cap="none" dirty="0">
                <a:effectLst/>
              </a:rPr>
              <a:t>způsobu komunikování</a:t>
            </a:r>
            <a:r>
              <a:rPr lang="cs-CZ" cap="none" dirty="0">
                <a:effectLst/>
              </a:rPr>
              <a:t>: narušena může být složka verbální či neverbální; mluvená i grafická forma komunikace</a:t>
            </a:r>
          </a:p>
          <a:p>
            <a:pPr lvl="0"/>
            <a:r>
              <a:rPr lang="cs-CZ" b="1" cap="none" dirty="0">
                <a:effectLst/>
              </a:rPr>
              <a:t>z hlediska průběhu komunikačního procesu</a:t>
            </a:r>
            <a:r>
              <a:rPr lang="cs-CZ" cap="none" dirty="0">
                <a:effectLst/>
              </a:rPr>
              <a:t>: složka expresivní (produkce) i receptivní (porozumění řeči)</a:t>
            </a:r>
          </a:p>
          <a:p>
            <a:pPr lvl="0"/>
            <a:r>
              <a:rPr lang="cs-CZ" b="1" cap="none" dirty="0">
                <a:effectLst/>
              </a:rPr>
              <a:t>časové hledisko</a:t>
            </a:r>
            <a:r>
              <a:rPr lang="cs-CZ" cap="none" dirty="0">
                <a:effectLst/>
              </a:rPr>
              <a:t>: NKS může být trvalé, nebo přechodné; vrozené (v </a:t>
            </a:r>
            <a:r>
              <a:rPr lang="cs-CZ" cap="none" dirty="0" err="1">
                <a:effectLst/>
              </a:rPr>
              <a:t>sovákovském</a:t>
            </a:r>
            <a:r>
              <a:rPr lang="cs-CZ" cap="none" dirty="0">
                <a:effectLst/>
              </a:rPr>
              <a:t> pojetí vada řeči) a získané (porucha řeči)</a:t>
            </a:r>
          </a:p>
          <a:p>
            <a:pPr lvl="0"/>
            <a:r>
              <a:rPr lang="cs-CZ" b="1" cap="none" dirty="0">
                <a:effectLst/>
              </a:rPr>
              <a:t>hledisko klinického obrazu</a:t>
            </a:r>
            <a:r>
              <a:rPr lang="cs-CZ" cap="none" dirty="0">
                <a:effectLst/>
              </a:rPr>
              <a:t>: v klinickém obrazu může dominovat, nebo jde o příznak jiného dominujícího narušení (symptomatické poruchy řeči)</a:t>
            </a:r>
          </a:p>
          <a:p>
            <a:pPr lvl="0"/>
            <a:r>
              <a:rPr lang="cs-CZ" b="1" cap="none" dirty="0">
                <a:effectLst/>
              </a:rPr>
              <a:t>etiologické hledisko</a:t>
            </a:r>
            <a:r>
              <a:rPr lang="cs-CZ" cap="none" dirty="0">
                <a:effectLst/>
              </a:rPr>
              <a:t>: příčiny NKS mohou být orgánové (krvácení do mozku), nebo </a:t>
            </a:r>
            <a:r>
              <a:rPr lang="cs-CZ" cap="none" dirty="0" err="1">
                <a:effectLst/>
              </a:rPr>
              <a:t>fční</a:t>
            </a:r>
            <a:r>
              <a:rPr lang="cs-CZ" cap="none" dirty="0">
                <a:effectLst/>
              </a:rPr>
              <a:t> (nesprávný řečový vzor jako možná příčina dyslalie)</a:t>
            </a:r>
          </a:p>
          <a:p>
            <a:pPr lvl="0"/>
            <a:r>
              <a:rPr lang="cs-CZ" b="1" cap="none" dirty="0">
                <a:effectLst/>
              </a:rPr>
              <a:t>dle rozsahu</a:t>
            </a:r>
            <a:r>
              <a:rPr lang="cs-CZ" cap="none" dirty="0">
                <a:effectLst/>
              </a:rPr>
              <a:t>: narušení může být úplné (nemluvnost), nebo částečné (parciální, např. rotacismus)</a:t>
            </a:r>
          </a:p>
          <a:p>
            <a:pPr lvl="0"/>
            <a:r>
              <a:rPr lang="cs-CZ" b="1" cap="none" dirty="0">
                <a:effectLst/>
              </a:rPr>
              <a:t>uvědomění si</a:t>
            </a:r>
            <a:r>
              <a:rPr lang="cs-CZ" cap="none" dirty="0">
                <a:effectLst/>
              </a:rPr>
              <a:t>: člověk s NKS si své narušení může, ale nemusí uvědomovat (lehký sigmatismus, dysfonie)</a:t>
            </a:r>
          </a:p>
          <a:p>
            <a:pPr marL="0" indent="0">
              <a:buNone/>
            </a:pPr>
            <a:endParaRPr lang="cs-CZ" cap="none" dirty="0"/>
          </a:p>
        </p:txBody>
      </p:sp>
    </p:spTree>
    <p:extLst>
      <p:ext uri="{BB962C8B-B14F-4D97-AF65-F5344CB8AC3E}">
        <p14:creationId xmlns:p14="http://schemas.microsoft.com/office/powerpoint/2010/main" val="74840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8024"/>
            <a:ext cx="8229600" cy="1066800"/>
          </a:xfrm>
        </p:spPr>
        <p:txBody>
          <a:bodyPr>
            <a:normAutofit fontScale="90000"/>
          </a:bodyPr>
          <a:lstStyle/>
          <a:p>
            <a:r>
              <a:rPr lang="cs-CZ" b="1" dirty="0"/>
              <a:t>1. Vývojová nemluvnost </a:t>
            </a:r>
            <a:r>
              <a:rPr lang="cs-CZ" b="1" dirty="0">
                <a:solidFill>
                  <a:schemeClr val="tx1"/>
                </a:solidFill>
              </a:rPr>
              <a:t/>
            </a:r>
            <a:br>
              <a:rPr lang="cs-CZ" b="1" dirty="0">
                <a:solidFill>
                  <a:schemeClr val="tx1"/>
                </a:solidFill>
              </a:rPr>
            </a:br>
            <a:endParaRPr lang="cs-CZ" dirty="0"/>
          </a:p>
        </p:txBody>
      </p:sp>
      <p:sp>
        <p:nvSpPr>
          <p:cNvPr id="3" name="Zástupný symbol pro obsah 2"/>
          <p:cNvSpPr>
            <a:spLocks noGrp="1"/>
          </p:cNvSpPr>
          <p:nvPr>
            <p:ph idx="1"/>
          </p:nvPr>
        </p:nvSpPr>
        <p:spPr>
          <a:xfrm>
            <a:off x="457200" y="1844824"/>
            <a:ext cx="8229600" cy="4729712"/>
          </a:xfrm>
        </p:spPr>
        <p:txBody>
          <a:bodyPr>
            <a:normAutofit fontScale="92500" lnSpcReduction="10000"/>
          </a:bodyPr>
          <a:lstStyle/>
          <a:p>
            <a:r>
              <a:rPr lang="cs-CZ" dirty="0"/>
              <a:t>Termín "</a:t>
            </a:r>
            <a:r>
              <a:rPr lang="cs-CZ" b="1" dirty="0"/>
              <a:t>narušený vývoj řeči</a:t>
            </a:r>
            <a:r>
              <a:rPr lang="cs-CZ" dirty="0"/>
              <a:t>" je tzv. zastřešující pojem, který zahrnuje všechny druhy a typy narušené komunikační schopnosti v oblasti retardovaného anebo odchýleného vývoje řeči. (</a:t>
            </a:r>
            <a:r>
              <a:rPr lang="cs-CZ" dirty="0" err="1"/>
              <a:t>Lechta</a:t>
            </a:r>
            <a:r>
              <a:rPr lang="cs-CZ" dirty="0"/>
              <a:t>, V., 1990)</a:t>
            </a:r>
          </a:p>
          <a:p>
            <a:pPr marL="109728" indent="0">
              <a:buNone/>
            </a:pPr>
            <a:endParaRPr lang="cs-CZ" dirty="0"/>
          </a:p>
          <a:p>
            <a:r>
              <a:rPr lang="cs-CZ" dirty="0"/>
              <a:t>„</a:t>
            </a:r>
            <a:r>
              <a:rPr lang="cs-CZ" b="1" dirty="0"/>
              <a:t>Vývojová dysfázie </a:t>
            </a:r>
            <a:r>
              <a:rPr lang="cs-CZ" dirty="0"/>
              <a:t>se diagnostikuje tehdy, když je přítomen narušený vývoj jazykových schopností, který se nedá vysvětlit ani mentální retardací, ani fyzickým handicapem, ani poruchou sluchu, ani citovou deprivací nebo emočními poruchami, ani nepříznivými vlivy prostředí a výchovy.“</a:t>
            </a:r>
          </a:p>
          <a:p>
            <a:endParaRPr lang="cs-CZ" dirty="0"/>
          </a:p>
          <a:p>
            <a:endParaRPr lang="cs-CZ" dirty="0"/>
          </a:p>
        </p:txBody>
      </p:sp>
    </p:spTree>
    <p:extLst>
      <p:ext uri="{BB962C8B-B14F-4D97-AF65-F5344CB8AC3E}">
        <p14:creationId xmlns:p14="http://schemas.microsoft.com/office/powerpoint/2010/main" val="2872358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2. Získaná neurotická nemluvnost </a:t>
            </a:r>
            <a:br>
              <a:rPr lang="cs-CZ" b="1" dirty="0"/>
            </a:br>
            <a:endParaRPr lang="cs-CZ" dirty="0"/>
          </a:p>
        </p:txBody>
      </p:sp>
      <p:sp>
        <p:nvSpPr>
          <p:cNvPr id="3" name="Zástupný symbol pro obsah 2"/>
          <p:cNvSpPr>
            <a:spLocks noGrp="1"/>
          </p:cNvSpPr>
          <p:nvPr>
            <p:ph idx="1"/>
          </p:nvPr>
        </p:nvSpPr>
        <p:spPr/>
        <p:txBody>
          <a:bodyPr/>
          <a:lstStyle/>
          <a:p>
            <a:pPr lvl="0"/>
            <a:r>
              <a:rPr lang="cs-CZ" dirty="0"/>
              <a:t>ztráta schopnosti verbálně komunikovat </a:t>
            </a:r>
          </a:p>
          <a:p>
            <a:pPr lvl="0"/>
            <a:r>
              <a:rPr lang="cs-CZ" dirty="0"/>
              <a:t> „</a:t>
            </a:r>
            <a:r>
              <a:rPr lang="cs-CZ" b="1" dirty="0"/>
              <a:t>Mutismus</a:t>
            </a:r>
            <a:r>
              <a:rPr lang="cs-CZ" dirty="0"/>
              <a:t> znamená oněmění , jedná se o nepřítomnost nebo ztrátu řečových projevů, která není podmíněna organickým poškozením centrálního nervového systému.“ (Klenková) </a:t>
            </a:r>
          </a:p>
          <a:p>
            <a:r>
              <a:rPr lang="cs-CZ" dirty="0"/>
              <a:t>mutismus, elektivní mutismus</a:t>
            </a:r>
          </a:p>
          <a:p>
            <a:endParaRPr lang="cs-CZ" dirty="0"/>
          </a:p>
        </p:txBody>
      </p:sp>
    </p:spTree>
    <p:extLst>
      <p:ext uri="{BB962C8B-B14F-4D97-AF65-F5344CB8AC3E}">
        <p14:creationId xmlns:p14="http://schemas.microsoft.com/office/powerpoint/2010/main" val="324815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 Získaná organická nemluvnost </a:t>
            </a:r>
            <a:br>
              <a:rPr lang="cs-CZ" b="1" dirty="0"/>
            </a:br>
            <a:endParaRPr lang="cs-CZ" dirty="0"/>
          </a:p>
        </p:txBody>
      </p:sp>
      <p:sp>
        <p:nvSpPr>
          <p:cNvPr id="3" name="Zástupný symbol pro obsah 2"/>
          <p:cNvSpPr>
            <a:spLocks noGrp="1"/>
          </p:cNvSpPr>
          <p:nvPr>
            <p:ph idx="1"/>
          </p:nvPr>
        </p:nvSpPr>
        <p:spPr/>
        <p:txBody>
          <a:bodyPr/>
          <a:lstStyle/>
          <a:p>
            <a:r>
              <a:rPr lang="cs-CZ" dirty="0"/>
              <a:t>v rámci tohoto okruhu je nemluvnost způsobena získanou příčinou na organickém podkladu;</a:t>
            </a:r>
          </a:p>
          <a:p>
            <a:r>
              <a:rPr lang="cs-CZ" b="1" dirty="0"/>
              <a:t>Afázii</a:t>
            </a:r>
            <a:r>
              <a:rPr lang="cs-CZ" dirty="0"/>
              <a:t> lze definovat jako </a:t>
            </a:r>
            <a:r>
              <a:rPr lang="cs-CZ" i="1" dirty="0"/>
              <a:t>„postižení schopnosti jazykové produkce a percepce, jež vzniká na základě získaného poškození centrálního nervového systému. Je to multimodální porucha, která se může projevovat rozmanitými obtížemi v oblasti porozumění, čtení, řečové produkce a psaní.“</a:t>
            </a:r>
            <a:endParaRPr lang="cs-CZ" dirty="0"/>
          </a:p>
        </p:txBody>
      </p:sp>
    </p:spTree>
    <p:extLst>
      <p:ext uri="{BB962C8B-B14F-4D97-AF65-F5344CB8AC3E}">
        <p14:creationId xmlns:p14="http://schemas.microsoft.com/office/powerpoint/2010/main" val="1698193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8024"/>
            <a:ext cx="8229600" cy="1066800"/>
          </a:xfrm>
        </p:spPr>
        <p:txBody>
          <a:bodyPr>
            <a:normAutofit fontScale="90000"/>
          </a:bodyPr>
          <a:lstStyle/>
          <a:p>
            <a:r>
              <a:rPr lang="cs-CZ" b="1" dirty="0"/>
              <a:t>4. Narušení článkování řeči</a:t>
            </a:r>
            <a:br>
              <a:rPr lang="cs-CZ" b="1" dirty="0"/>
            </a:br>
            <a:endParaRPr lang="cs-CZ" dirty="0"/>
          </a:p>
        </p:txBody>
      </p:sp>
      <p:sp>
        <p:nvSpPr>
          <p:cNvPr id="3" name="Zástupný symbol pro obsah 2"/>
          <p:cNvSpPr>
            <a:spLocks noGrp="1"/>
          </p:cNvSpPr>
          <p:nvPr>
            <p:ph idx="1"/>
          </p:nvPr>
        </p:nvSpPr>
        <p:spPr>
          <a:xfrm>
            <a:off x="457200" y="1844824"/>
            <a:ext cx="8229600" cy="4729712"/>
          </a:xfrm>
        </p:spPr>
        <p:txBody>
          <a:bodyPr>
            <a:normAutofit fontScale="92500" lnSpcReduction="20000"/>
          </a:bodyPr>
          <a:lstStyle/>
          <a:p>
            <a:r>
              <a:rPr lang="cs-CZ" dirty="0">
                <a:latin typeface="Times New Roman" panose="02020603050405020304" pitchFamily="18" charset="0"/>
                <a:cs typeface="Times New Roman" panose="02020603050405020304" pitchFamily="18" charset="0"/>
              </a:rPr>
              <a:t>Pokud se zaměříme na narušení artikulace </a:t>
            </a:r>
            <a:r>
              <a:rPr lang="cs-CZ" b="1" dirty="0">
                <a:latin typeface="Times New Roman" panose="02020603050405020304" pitchFamily="18" charset="0"/>
                <a:cs typeface="Times New Roman" panose="02020603050405020304" pitchFamily="18" charset="0"/>
              </a:rPr>
              <a:t>v tzv. širším slova smyslu</a:t>
            </a:r>
            <a:r>
              <a:rPr lang="cs-CZ" dirty="0">
                <a:latin typeface="Times New Roman" panose="02020603050405020304" pitchFamily="18" charset="0"/>
                <a:cs typeface="Times New Roman" panose="02020603050405020304" pitchFamily="18" charset="0"/>
              </a:rPr>
              <a:t>, hovoříme o tzv. </a:t>
            </a:r>
            <a:r>
              <a:rPr lang="cs-CZ" b="1" dirty="0">
                <a:latin typeface="Times New Roman" panose="02020603050405020304" pitchFamily="18" charset="0"/>
                <a:cs typeface="Times New Roman" panose="02020603050405020304" pitchFamily="18" charset="0"/>
              </a:rPr>
              <a:t>dysartrii. </a:t>
            </a:r>
            <a:r>
              <a:rPr lang="cs-CZ" dirty="0">
                <a:latin typeface="Times New Roman" panose="02020603050405020304" pitchFamily="18" charset="0"/>
                <a:cs typeface="Times New Roman" panose="02020603050405020304" pitchFamily="18" charset="0"/>
              </a:rPr>
              <a:t>Narušen je celý komplex procesu vedoucího k vyslovení hlásky, tedy respirace, fonace, rezonance a artikulace v užším slova smyslu. </a:t>
            </a:r>
          </a:p>
          <a:p>
            <a:pPr lvl="1"/>
            <a:r>
              <a:rPr lang="cs-CZ" dirty="0">
                <a:solidFill>
                  <a:schemeClr val="tx1"/>
                </a:solidFill>
                <a:latin typeface="Times New Roman" panose="02020603050405020304" pitchFamily="18" charset="0"/>
                <a:cs typeface="Times New Roman" panose="02020603050405020304" pitchFamily="18" charset="0"/>
              </a:rPr>
              <a:t> Dysartrie je porucha motorické realizace řeči jako celku vznikající při organickém poškozeni CNS.</a:t>
            </a:r>
          </a:p>
          <a:p>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Pokud se jedná o </a:t>
            </a:r>
            <a:r>
              <a:rPr lang="cs-CZ" b="1" dirty="0">
                <a:latin typeface="Times New Roman" panose="02020603050405020304" pitchFamily="18" charset="0"/>
                <a:cs typeface="Times New Roman" panose="02020603050405020304" pitchFamily="18" charset="0"/>
              </a:rPr>
              <a:t>tzv. narušení artikulace v užším slova smyslu</a:t>
            </a:r>
            <a:r>
              <a:rPr lang="cs-CZ" dirty="0">
                <a:latin typeface="Times New Roman" panose="02020603050405020304" pitchFamily="18" charset="0"/>
                <a:cs typeface="Times New Roman" panose="02020603050405020304" pitchFamily="18" charset="0"/>
              </a:rPr>
              <a:t>, hovoříme o dyslálii neboli patlavosti. Narušena je pouze finální fáze, tedy přímo vyslovení hlásky. </a:t>
            </a:r>
          </a:p>
          <a:p>
            <a:pPr lvl="1"/>
            <a:r>
              <a:rPr lang="cs-CZ" dirty="0">
                <a:solidFill>
                  <a:schemeClr val="tx1"/>
                </a:solidFill>
                <a:latin typeface="Times New Roman" panose="02020603050405020304" pitchFamily="18" charset="0"/>
                <a:cs typeface="Times New Roman" panose="02020603050405020304" pitchFamily="18" charset="0"/>
              </a:rPr>
              <a:t> Dyslálii lze definovat jako narušení jedné nebo více hlásek mateřského jazyka vzhledem k jeho kodifikované výslovnostní normě.</a:t>
            </a:r>
          </a:p>
          <a:p>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94309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7183" y="692696"/>
            <a:ext cx="8229600" cy="1066800"/>
          </a:xfrm>
        </p:spPr>
        <p:txBody>
          <a:bodyPr>
            <a:normAutofit fontScale="90000"/>
          </a:bodyPr>
          <a:lstStyle/>
          <a:p>
            <a:r>
              <a:rPr lang="cs-CZ" b="1" dirty="0"/>
              <a:t>5. Narušení zvuku řeči </a:t>
            </a:r>
            <a:br>
              <a:rPr lang="cs-CZ" b="1" dirty="0"/>
            </a:br>
            <a:endParaRPr lang="cs-CZ" dirty="0"/>
          </a:p>
        </p:txBody>
      </p:sp>
      <p:sp>
        <p:nvSpPr>
          <p:cNvPr id="3" name="Zástupný symbol pro obsah 2"/>
          <p:cNvSpPr>
            <a:spLocks noGrp="1"/>
          </p:cNvSpPr>
          <p:nvPr>
            <p:ph idx="1"/>
          </p:nvPr>
        </p:nvSpPr>
        <p:spPr>
          <a:xfrm>
            <a:off x="457200" y="1412776"/>
            <a:ext cx="8229600" cy="5161760"/>
          </a:xfrm>
        </p:spPr>
        <p:txBody>
          <a:bodyPr>
            <a:normAutofit fontScale="85000" lnSpcReduction="10000"/>
          </a:bodyPr>
          <a:lstStyle/>
          <a:p>
            <a:r>
              <a:rPr lang="cs-CZ" dirty="0"/>
              <a:t>Zvuk řeči v tomto okruhu reprezentuje nazální rezonanci (</a:t>
            </a:r>
            <a:r>
              <a:rPr lang="cs-CZ" dirty="0" err="1"/>
              <a:t>nazalitu</a:t>
            </a:r>
            <a:r>
              <a:rPr lang="cs-CZ" dirty="0"/>
              <a:t>) a její patologické snížení či zvýšení s ohledem na její poměr k rezonanci dutiny ústní (</a:t>
            </a:r>
            <a:r>
              <a:rPr lang="cs-CZ" dirty="0" err="1"/>
              <a:t>oralitu</a:t>
            </a:r>
            <a:r>
              <a:rPr lang="cs-CZ" dirty="0"/>
              <a:t>).</a:t>
            </a:r>
          </a:p>
          <a:p>
            <a:pPr marL="109728" indent="0">
              <a:buNone/>
            </a:pPr>
            <a:endParaRPr lang="cs-CZ" dirty="0"/>
          </a:p>
          <a:p>
            <a:r>
              <a:rPr lang="cs-CZ" dirty="0"/>
              <a:t>Patologické snížení, nebo zvýšení nosovosti v mluvené řeči se označuje jako porucha nosní rezonance </a:t>
            </a:r>
            <a:r>
              <a:rPr lang="cs-CZ" b="1" dirty="0"/>
              <a:t>– huhňavost (</a:t>
            </a:r>
            <a:r>
              <a:rPr lang="cs-CZ" b="1" dirty="0" err="1"/>
              <a:t>rinolálie</a:t>
            </a:r>
            <a:r>
              <a:rPr lang="cs-CZ" b="1" dirty="0"/>
              <a:t>).</a:t>
            </a:r>
            <a:r>
              <a:rPr lang="cs-CZ" dirty="0"/>
              <a:t> Huhňavost představuje patologickou změnu rezonance, změnu zvuku jednotlivých hlásek, a tedy mluvené řeči jako celku.</a:t>
            </a:r>
          </a:p>
          <a:p>
            <a:r>
              <a:rPr lang="cs-CZ" b="1" dirty="0"/>
              <a:t>Palatolálie - </a:t>
            </a:r>
            <a:r>
              <a:rPr lang="cs-CZ" dirty="0"/>
              <a:t>narušená komunikační schopnost při vrozených anomáliích </a:t>
            </a:r>
            <a:r>
              <a:rPr lang="cs-CZ" dirty="0" err="1"/>
              <a:t>orofaciálního</a:t>
            </a:r>
            <a:r>
              <a:rPr lang="cs-CZ" dirty="0"/>
              <a:t> systému. </a:t>
            </a:r>
            <a:r>
              <a:rPr lang="cs-CZ" b="1" dirty="0"/>
              <a:t>Rozštěp </a:t>
            </a:r>
            <a:r>
              <a:rPr lang="cs-CZ" dirty="0"/>
              <a:t>je vrozený orgánový defekt, který vzniká v 8. – 12. týdnu těhotenství. Jeho podkladem je nedokonalý nebo žádný srůst dvou bočních patrových tkáňových bloků</a:t>
            </a:r>
          </a:p>
        </p:txBody>
      </p:sp>
    </p:spTree>
    <p:extLst>
      <p:ext uri="{BB962C8B-B14F-4D97-AF65-F5344CB8AC3E}">
        <p14:creationId xmlns:p14="http://schemas.microsoft.com/office/powerpoint/2010/main" val="3030516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6.Poruchy hlasu </a:t>
            </a:r>
            <a:br>
              <a:rPr lang="cs-CZ" b="1" dirty="0"/>
            </a:br>
            <a:endParaRPr lang="cs-CZ" dirty="0"/>
          </a:p>
        </p:txBody>
      </p:sp>
      <p:sp>
        <p:nvSpPr>
          <p:cNvPr id="3" name="Zástupný symbol pro obsah 2"/>
          <p:cNvSpPr>
            <a:spLocks noGrp="1"/>
          </p:cNvSpPr>
          <p:nvPr>
            <p:ph idx="1"/>
          </p:nvPr>
        </p:nvSpPr>
        <p:spPr/>
        <p:txBody>
          <a:bodyPr>
            <a:normAutofit lnSpcReduction="10000"/>
          </a:bodyPr>
          <a:lstStyle/>
          <a:p>
            <a:r>
              <a:rPr lang="cs-CZ" dirty="0"/>
              <a:t>Poruchy hlasu se týkají poruch procesu, který nazýváme fonace, proto se pro označení poruch hlasu užívá jednotných a v podstatě mezinárodně známých a uznávaných termínů </a:t>
            </a:r>
            <a:r>
              <a:rPr lang="cs-CZ" b="1" dirty="0"/>
              <a:t>dysfonie</a:t>
            </a:r>
            <a:r>
              <a:rPr lang="cs-CZ" dirty="0"/>
              <a:t> a </a:t>
            </a:r>
            <a:r>
              <a:rPr lang="cs-CZ" b="1" dirty="0"/>
              <a:t>afonie</a:t>
            </a:r>
            <a:r>
              <a:rPr lang="cs-CZ" dirty="0"/>
              <a:t>. </a:t>
            </a:r>
          </a:p>
          <a:p>
            <a:r>
              <a:rPr lang="cs-CZ" dirty="0"/>
              <a:t>Dysfonie je poruchou částečnou, afonie je úplnou ztrátou schopnosti fonace.</a:t>
            </a:r>
          </a:p>
          <a:p>
            <a:r>
              <a:rPr lang="cs-CZ" dirty="0"/>
              <a:t>Jedná se o patologické formy tvorby hlasu (fonace), či naprostou absenci hlasu, neschopnost vytvořit hlas.</a:t>
            </a:r>
          </a:p>
        </p:txBody>
      </p:sp>
    </p:spTree>
    <p:extLst>
      <p:ext uri="{BB962C8B-B14F-4D97-AF65-F5344CB8AC3E}">
        <p14:creationId xmlns:p14="http://schemas.microsoft.com/office/powerpoint/2010/main" val="157088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7. Poruchy plynulosti řeči </a:t>
            </a:r>
            <a:br>
              <a:rPr lang="cs-CZ" b="1" dirty="0"/>
            </a:br>
            <a:endParaRPr lang="cs-CZ" dirty="0"/>
          </a:p>
        </p:txBody>
      </p:sp>
      <p:sp>
        <p:nvSpPr>
          <p:cNvPr id="3" name="Zástupný symbol pro obsah 2"/>
          <p:cNvSpPr>
            <a:spLocks noGrp="1"/>
          </p:cNvSpPr>
          <p:nvPr>
            <p:ph idx="1"/>
          </p:nvPr>
        </p:nvSpPr>
        <p:spPr/>
        <p:txBody>
          <a:bodyPr/>
          <a:lstStyle/>
          <a:p>
            <a:r>
              <a:rPr lang="cs-CZ" dirty="0"/>
              <a:t>„Koktavost definujeme jako řeč pronášenou přerušovaně s nadměrným, přílišným úsilím.“</a:t>
            </a:r>
          </a:p>
          <a:p>
            <a:pPr marL="109728" indent="0">
              <a:buNone/>
            </a:pPr>
            <a:r>
              <a:rPr lang="cs-CZ" dirty="0"/>
              <a:t> </a:t>
            </a:r>
          </a:p>
          <a:p>
            <a:r>
              <a:rPr lang="cs-CZ" dirty="0"/>
              <a:t>Breptavost je charakterizovaná rychlým tempem řeči s pauzami narušujícími plynulost mluvené řeči se závažností </a:t>
            </a:r>
            <a:r>
              <a:rPr lang="cs-CZ" b="1" dirty="0"/>
              <a:t>silně ohrožující srozumitelnost</a:t>
            </a:r>
            <a:r>
              <a:rPr lang="cs-CZ" dirty="0"/>
              <a:t> mluvního projevu.</a:t>
            </a:r>
          </a:p>
          <a:p>
            <a:endParaRPr lang="cs-CZ" dirty="0"/>
          </a:p>
        </p:txBody>
      </p:sp>
    </p:spTree>
    <p:extLst>
      <p:ext uri="{BB962C8B-B14F-4D97-AF65-F5344CB8AC3E}">
        <p14:creationId xmlns:p14="http://schemas.microsoft.com/office/powerpoint/2010/main" val="2599253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8. Narušení grafické formy řeči</a:t>
            </a:r>
            <a:endParaRPr lang="cs-CZ" dirty="0"/>
          </a:p>
        </p:txBody>
      </p:sp>
      <p:sp>
        <p:nvSpPr>
          <p:cNvPr id="3" name="Zástupný symbol pro obsah 2"/>
          <p:cNvSpPr>
            <a:spLocks noGrp="1"/>
          </p:cNvSpPr>
          <p:nvPr>
            <p:ph idx="1"/>
          </p:nvPr>
        </p:nvSpPr>
        <p:spPr/>
        <p:txBody>
          <a:bodyPr>
            <a:normAutofit lnSpcReduction="10000"/>
          </a:bodyPr>
          <a:lstStyle/>
          <a:p>
            <a:r>
              <a:rPr lang="cs-CZ" dirty="0"/>
              <a:t>Řadíme především poruchy, které v obecnějším, </a:t>
            </a:r>
            <a:r>
              <a:rPr lang="cs-CZ" dirty="0" err="1"/>
              <a:t>speciálněpedagogickém</a:t>
            </a:r>
            <a:r>
              <a:rPr lang="cs-CZ" dirty="0"/>
              <a:t> kontextu řadíme mezi tzv. specifické poruchy učení, ať již vývojové, nebo získané.</a:t>
            </a:r>
          </a:p>
          <a:p>
            <a:r>
              <a:rPr lang="cs-CZ" dirty="0"/>
              <a:t>„Poruchy učení je termín označující heterogenní skupinu obtíží, které se projevují při </a:t>
            </a:r>
            <a:r>
              <a:rPr lang="cs-CZ" b="1" dirty="0"/>
              <a:t>osvojování a užívání řeči, čtení a psaní, naslouchání a matematiky</a:t>
            </a:r>
            <a:r>
              <a:rPr lang="cs-CZ" dirty="0"/>
              <a:t>. Tyto obtíže mají individuální charakter a vznikají na podkladě deficitu centrální nervové soustavy. </a:t>
            </a:r>
          </a:p>
          <a:p>
            <a:endParaRPr lang="cs-CZ" dirty="0"/>
          </a:p>
        </p:txBody>
      </p:sp>
    </p:spTree>
    <p:extLst>
      <p:ext uri="{BB962C8B-B14F-4D97-AF65-F5344CB8AC3E}">
        <p14:creationId xmlns:p14="http://schemas.microsoft.com/office/powerpoint/2010/main" val="1773601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1520" y="620688"/>
            <a:ext cx="8229600" cy="1066800"/>
          </a:xfrm>
        </p:spPr>
        <p:txBody>
          <a:bodyPr>
            <a:normAutofit fontScale="90000"/>
          </a:bodyPr>
          <a:lstStyle/>
          <a:p>
            <a:r>
              <a:rPr lang="cs-CZ" b="1" dirty="0"/>
              <a:t/>
            </a:r>
            <a:br>
              <a:rPr lang="cs-CZ" b="1" dirty="0"/>
            </a:br>
            <a:endParaRPr lang="cs-CZ" altLang="cs-CZ" dirty="0"/>
          </a:p>
        </p:txBody>
      </p:sp>
      <p:graphicFrame>
        <p:nvGraphicFramePr>
          <p:cNvPr id="2" name="Diagram 1"/>
          <p:cNvGraphicFramePr/>
          <p:nvPr>
            <p:extLst>
              <p:ext uri="{D42A27DB-BD31-4B8C-83A1-F6EECF244321}">
                <p14:modId xmlns:p14="http://schemas.microsoft.com/office/powerpoint/2010/main" val="535179387"/>
              </p:ext>
            </p:extLst>
          </p:nvPr>
        </p:nvGraphicFramePr>
        <p:xfrm>
          <a:off x="457200" y="692696"/>
          <a:ext cx="8686800" cy="5809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1537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3703867392"/>
              </p:ext>
            </p:extLst>
          </p:nvPr>
        </p:nvGraphicFramePr>
        <p:xfrm>
          <a:off x="467544" y="1052736"/>
          <a:ext cx="82296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33620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9. Symptomatické poruchy řeči</a:t>
            </a:r>
            <a:br>
              <a:rPr lang="cs-CZ" b="1" dirty="0"/>
            </a:br>
            <a:endParaRPr lang="cs-CZ" dirty="0"/>
          </a:p>
        </p:txBody>
      </p:sp>
      <p:sp>
        <p:nvSpPr>
          <p:cNvPr id="3" name="Zástupný symbol pro obsah 2"/>
          <p:cNvSpPr>
            <a:spLocks noGrp="1"/>
          </p:cNvSpPr>
          <p:nvPr>
            <p:ph idx="1"/>
          </p:nvPr>
        </p:nvSpPr>
        <p:spPr/>
        <p:txBody>
          <a:bodyPr/>
          <a:lstStyle/>
          <a:p>
            <a:r>
              <a:rPr lang="cs-CZ" dirty="0"/>
              <a:t>Symptomatické poruchy řeči </a:t>
            </a:r>
            <a:r>
              <a:rPr lang="cs-CZ" dirty="0" err="1"/>
              <a:t>Lechta</a:t>
            </a:r>
            <a:r>
              <a:rPr lang="cs-CZ" dirty="0"/>
              <a:t> definuje jako „</a:t>
            </a:r>
            <a:r>
              <a:rPr lang="cs-CZ" b="1" dirty="0"/>
              <a:t>narušení komunikační schopnosti doprovázející jiné, dominující postižení, případně poruchy a onemocnění.“</a:t>
            </a:r>
          </a:p>
          <a:p>
            <a:endParaRPr lang="cs-CZ" dirty="0"/>
          </a:p>
        </p:txBody>
      </p:sp>
    </p:spTree>
    <p:extLst>
      <p:ext uri="{BB962C8B-B14F-4D97-AF65-F5344CB8AC3E}">
        <p14:creationId xmlns:p14="http://schemas.microsoft.com/office/powerpoint/2010/main" val="1139133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10.Kombinované vady řeči</a:t>
            </a:r>
            <a:br>
              <a:rPr lang="cs-CZ" b="1" dirty="0"/>
            </a:br>
            <a:endParaRPr lang="cs-CZ" dirty="0"/>
          </a:p>
        </p:txBody>
      </p:sp>
      <p:sp>
        <p:nvSpPr>
          <p:cNvPr id="3" name="Zástupný symbol pro obsah 2"/>
          <p:cNvSpPr>
            <a:spLocks noGrp="1"/>
          </p:cNvSpPr>
          <p:nvPr>
            <p:ph idx="1"/>
          </p:nvPr>
        </p:nvSpPr>
        <p:spPr/>
        <p:txBody>
          <a:bodyPr/>
          <a:lstStyle/>
          <a:p>
            <a:r>
              <a:rPr lang="cs-CZ" dirty="0"/>
              <a:t>Jednotlivé typy narušené komunikační schopnosti se mohou kombinovat, a to jak v rámci jednotlivých okruhů, nebo i v rámci rozdílných okruhů.</a:t>
            </a:r>
          </a:p>
          <a:p>
            <a:endParaRPr lang="cs-CZ" dirty="0"/>
          </a:p>
        </p:txBody>
      </p:sp>
    </p:spTree>
    <p:extLst>
      <p:ext uri="{BB962C8B-B14F-4D97-AF65-F5344CB8AC3E}">
        <p14:creationId xmlns:p14="http://schemas.microsoft.com/office/powerpoint/2010/main" val="3468244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a:bodyPr>
          <a:lstStyle/>
          <a:p>
            <a:r>
              <a:rPr lang="cs-CZ" sz="2800" dirty="0"/>
              <a:t>Poskytování logopedické péče</a:t>
            </a:r>
          </a:p>
        </p:txBody>
      </p:sp>
      <p:pic>
        <p:nvPicPr>
          <p:cNvPr id="4" name="Obrázek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5292080" y="980728"/>
            <a:ext cx="3384376" cy="2376264"/>
          </a:xfrm>
          <a:prstGeom prst="rect">
            <a:avLst/>
          </a:prstGeom>
        </p:spPr>
      </p:pic>
    </p:spTree>
    <p:extLst>
      <p:ext uri="{BB962C8B-B14F-4D97-AF65-F5344CB8AC3E}">
        <p14:creationId xmlns:p14="http://schemas.microsoft.com/office/powerpoint/2010/main" val="2822481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1066800"/>
          </a:xfrm>
        </p:spPr>
        <p:txBody>
          <a:bodyPr>
            <a:normAutofit fontScale="90000"/>
          </a:bodyPr>
          <a:lstStyle/>
          <a:p>
            <a:r>
              <a:rPr lang="cs-CZ" b="1" cap="small" dirty="0"/>
              <a:t>Kontakty na logopedická pracoviště</a:t>
            </a:r>
            <a:r>
              <a:rPr lang="cs-CZ" dirty="0"/>
              <a:t/>
            </a:r>
            <a:br>
              <a:rPr lang="cs-CZ" dirty="0"/>
            </a:br>
            <a:endParaRPr lang="cs-CZ" dirty="0"/>
          </a:p>
        </p:txBody>
      </p:sp>
      <p:sp>
        <p:nvSpPr>
          <p:cNvPr id="3" name="Zástupný symbol pro obsah 2"/>
          <p:cNvSpPr>
            <a:spLocks noGrp="1"/>
          </p:cNvSpPr>
          <p:nvPr>
            <p:ph idx="1"/>
          </p:nvPr>
        </p:nvSpPr>
        <p:spPr>
          <a:xfrm>
            <a:off x="457200" y="1393469"/>
            <a:ext cx="8229600" cy="5449792"/>
          </a:xfrm>
        </p:spPr>
        <p:txBody>
          <a:bodyPr>
            <a:normAutofit fontScale="85000" lnSpcReduction="20000"/>
          </a:bodyPr>
          <a:lstStyle/>
          <a:p>
            <a:pPr lvl="0"/>
            <a:r>
              <a:rPr lang="fr-FR" dirty="0"/>
              <a:t>Asociace klinických logopedů České republiky - </a:t>
            </a:r>
            <a:r>
              <a:rPr lang="fr-FR" u="sng" dirty="0">
                <a:hlinkClick r:id="rId2"/>
              </a:rPr>
              <a:t>www.klinickalogopedie.cz</a:t>
            </a:r>
            <a:r>
              <a:rPr lang="cs-CZ" u="sng" dirty="0">
                <a:hlinkClick r:id="rId2"/>
              </a:rPr>
              <a:t>;kontakt</a:t>
            </a:r>
            <a:r>
              <a:rPr lang="cs-CZ" dirty="0"/>
              <a:t> na logopedy v rezortu zdravotnictví ve všech krajích</a:t>
            </a:r>
          </a:p>
          <a:p>
            <a:pPr lvl="0"/>
            <a:r>
              <a:rPr lang="fr-FR" dirty="0"/>
              <a:t>Asociace pracovníků speciálněpedagogických center - </a:t>
            </a:r>
            <a:r>
              <a:rPr lang="fr-FR" u="sng" dirty="0">
                <a:hlinkClick r:id="rId3"/>
              </a:rPr>
              <a:t>www.apspc.cz</a:t>
            </a:r>
            <a:endParaRPr lang="cs-CZ" dirty="0"/>
          </a:p>
          <a:p>
            <a:pPr lvl="0"/>
            <a:r>
              <a:rPr lang="fr-FR" dirty="0"/>
              <a:t>Asociace logopedů ve školství - </a:t>
            </a:r>
            <a:r>
              <a:rPr lang="fr-FR" u="sng" dirty="0">
                <a:hlinkClick r:id="rId4"/>
              </a:rPr>
              <a:t>www.alos.cz</a:t>
            </a:r>
            <a:endParaRPr lang="cs-CZ" dirty="0"/>
          </a:p>
          <a:p>
            <a:pPr lvl="0"/>
            <a:r>
              <a:rPr lang="fr-FR" dirty="0"/>
              <a:t>SPC pro děti s NKS-problematika AAK - </a:t>
            </a:r>
            <a:r>
              <a:rPr lang="fr-FR" u="sng" dirty="0">
                <a:hlinkClick r:id="rId5"/>
              </a:rPr>
              <a:t>www.alternativnikomunikace.cz</a:t>
            </a:r>
            <a:endParaRPr lang="cs-CZ" dirty="0"/>
          </a:p>
          <a:p>
            <a:pPr lvl="0"/>
            <a:r>
              <a:rPr lang="cs-CZ" dirty="0"/>
              <a:t>Pomůcky pro AAK - </a:t>
            </a:r>
            <a:r>
              <a:rPr lang="fr-FR" u="sng" dirty="0">
                <a:hlinkClick r:id="rId6"/>
              </a:rPr>
              <a:t>www.petit-os.cz</a:t>
            </a:r>
            <a:r>
              <a:rPr lang="fr-FR" dirty="0"/>
              <a:t> (Menšík)</a:t>
            </a:r>
            <a:endParaRPr lang="cs-CZ" dirty="0"/>
          </a:p>
          <a:p>
            <a:pPr lvl="0"/>
            <a:r>
              <a:rPr lang="fr-FR" dirty="0"/>
              <a:t>Logo klinika Brno</a:t>
            </a:r>
            <a:r>
              <a:rPr lang="fr-FR" b="1" dirty="0"/>
              <a:t> - </a:t>
            </a:r>
            <a:r>
              <a:rPr lang="fr-FR" u="sng" dirty="0">
                <a:hlinkClick r:id="rId7"/>
              </a:rPr>
              <a:t>www.moje-klinika.cz</a:t>
            </a:r>
            <a:endParaRPr lang="cs-CZ" dirty="0"/>
          </a:p>
          <a:p>
            <a:pPr lvl="0"/>
            <a:r>
              <a:rPr lang="cs-CZ" dirty="0"/>
              <a:t>Společnost pro logopedii a foniatrii – </a:t>
            </a:r>
            <a:r>
              <a:rPr lang="cs-CZ" u="sng" dirty="0">
                <a:hlinkClick r:id="rId8"/>
              </a:rPr>
              <a:t>www.ialp.info</a:t>
            </a:r>
            <a:r>
              <a:rPr lang="cs-CZ" dirty="0"/>
              <a:t>; mezinárodní společnost</a:t>
            </a:r>
          </a:p>
          <a:p>
            <a:pPr lvl="0"/>
            <a:r>
              <a:rPr lang="cs-CZ" dirty="0"/>
              <a:t>Stálá styčná komise logopedů EU – </a:t>
            </a:r>
            <a:r>
              <a:rPr lang="cs-CZ" u="sng" dirty="0">
                <a:hlinkClick r:id="rId9"/>
              </a:rPr>
              <a:t>www.cplol.eu</a:t>
            </a:r>
            <a:r>
              <a:rPr lang="cs-CZ" dirty="0"/>
              <a:t>; logopedii se tato organizace věnuje v rámci EU</a:t>
            </a:r>
          </a:p>
          <a:p>
            <a:pPr lvl="0"/>
            <a:r>
              <a:rPr lang="cs-CZ" dirty="0"/>
              <a:t>Slovenská asociála </a:t>
            </a:r>
            <a:r>
              <a:rPr lang="cs-CZ" dirty="0" err="1"/>
              <a:t>logopedou</a:t>
            </a:r>
            <a:r>
              <a:rPr lang="cs-CZ" dirty="0"/>
              <a:t> – </a:t>
            </a:r>
            <a:r>
              <a:rPr lang="cs-CZ" u="sng" dirty="0">
                <a:hlinkClick r:id="rId10"/>
              </a:rPr>
              <a:t>www.sal.sk</a:t>
            </a:r>
            <a:r>
              <a:rPr lang="cs-CZ" dirty="0"/>
              <a:t>, sídlo v Bratislavě</a:t>
            </a:r>
          </a:p>
          <a:p>
            <a:endParaRPr lang="cs-CZ" dirty="0"/>
          </a:p>
        </p:txBody>
      </p:sp>
    </p:spTree>
    <p:extLst>
      <p:ext uri="{BB962C8B-B14F-4D97-AF65-F5344CB8AC3E}">
        <p14:creationId xmlns:p14="http://schemas.microsoft.com/office/powerpoint/2010/main" val="4007412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36712"/>
            <a:ext cx="8229600" cy="1066800"/>
          </a:xfrm>
        </p:spPr>
        <p:txBody>
          <a:bodyPr>
            <a:normAutofit fontScale="90000"/>
          </a:bodyPr>
          <a:lstStyle/>
          <a:p>
            <a:r>
              <a:rPr lang="cs-CZ" dirty="0"/>
              <a:t>Logopedická péče v ČR</a:t>
            </a:r>
            <a:br>
              <a:rPr lang="cs-CZ" dirty="0"/>
            </a:b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6398026"/>
              </p:ext>
            </p:extLst>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7168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17A14D82-3C4F-BF80-A0EC-1989DFDC5791}"/>
              </a:ext>
            </a:extLst>
          </p:cNvPr>
          <p:cNvPicPr>
            <a:picLocks noGrp="1" noChangeAspect="1"/>
          </p:cNvPicPr>
          <p:nvPr>
            <p:ph idx="1"/>
          </p:nvPr>
        </p:nvPicPr>
        <p:blipFill>
          <a:blip r:embed="rId2"/>
          <a:stretch>
            <a:fillRect/>
          </a:stretch>
        </p:blipFill>
        <p:spPr>
          <a:xfrm>
            <a:off x="1907704" y="537889"/>
            <a:ext cx="4151392" cy="6035949"/>
          </a:xfrm>
        </p:spPr>
      </p:pic>
    </p:spTree>
    <p:extLst>
      <p:ext uri="{BB962C8B-B14F-4D97-AF65-F5344CB8AC3E}">
        <p14:creationId xmlns:p14="http://schemas.microsoft.com/office/powerpoint/2010/main" val="31424289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23528" y="4437112"/>
            <a:ext cx="8458200" cy="1470025"/>
          </a:xfrm>
        </p:spPr>
        <p:txBody>
          <a:bodyPr/>
          <a:lstStyle/>
          <a:p>
            <a:r>
              <a:rPr lang="cs-CZ" dirty="0">
                <a:solidFill>
                  <a:schemeClr val="tx2"/>
                </a:solidFill>
              </a:rPr>
              <a:t>Logopedická péče ve zdravotnictví</a:t>
            </a:r>
          </a:p>
        </p:txBody>
      </p:sp>
    </p:spTree>
    <p:extLst>
      <p:ext uri="{BB962C8B-B14F-4D97-AF65-F5344CB8AC3E}">
        <p14:creationId xmlns:p14="http://schemas.microsoft.com/office/powerpoint/2010/main" val="3876999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229600" cy="1066800"/>
          </a:xfrm>
        </p:spPr>
        <p:txBody>
          <a:bodyPr/>
          <a:lstStyle/>
          <a:p>
            <a:r>
              <a:rPr lang="cs-CZ" dirty="0"/>
              <a:t>Logoped v MZ</a:t>
            </a:r>
          </a:p>
        </p:txBody>
      </p:sp>
      <p:sp>
        <p:nvSpPr>
          <p:cNvPr id="3" name="Zástupný symbol pro obsah 2"/>
          <p:cNvSpPr>
            <a:spLocks noGrp="1"/>
          </p:cNvSpPr>
          <p:nvPr>
            <p:ph idx="1"/>
          </p:nvPr>
        </p:nvSpPr>
        <p:spPr>
          <a:xfrm>
            <a:off x="467544" y="2348880"/>
            <a:ext cx="8229600" cy="4124879"/>
          </a:xfrm>
        </p:spPr>
        <p:txBody>
          <a:bodyPr>
            <a:normAutofit fontScale="62500" lnSpcReduction="20000"/>
          </a:bodyPr>
          <a:lstStyle/>
          <a:p>
            <a:pPr marL="109728" lvl="0" indent="0">
              <a:buNone/>
            </a:pPr>
            <a:endParaRPr lang="cs-CZ" dirty="0"/>
          </a:p>
          <a:p>
            <a:pPr lvl="0"/>
            <a:r>
              <a:rPr lang="fr-FR" dirty="0"/>
              <a:t>státní závěrečná zkouška z logopedie a surdopedie (magisterské studium)</a:t>
            </a:r>
            <a:r>
              <a:rPr lang="cs-CZ" dirty="0"/>
              <a:t>: </a:t>
            </a:r>
          </a:p>
          <a:p>
            <a:pPr lvl="1"/>
            <a:r>
              <a:rPr lang="fr-FR" dirty="0"/>
              <a:t>jednooborová logopedie-neučitelský směr (pouze Olomouc),</a:t>
            </a:r>
            <a:endParaRPr lang="cs-CZ" dirty="0"/>
          </a:p>
          <a:p>
            <a:pPr lvl="1"/>
            <a:r>
              <a:rPr lang="fr-FR" dirty="0"/>
              <a:t>učitelské obory-učitelství pro 1. Stupeň ZŠ a speciální pedagogika (magisterské studium), nutná státní závěrečná zkouška z logopedie a surdopedie nebo učitelství pro 2. Stupeň a SŠ a speciální pedagogika, nutná státní závěrečná zkouška z logopedie a surdopedie nebo speciálně pedagogická andragogika, nutná státní závěrečná zkouška z logopedie a surdopedie</a:t>
            </a:r>
            <a:endParaRPr lang="cs-CZ" dirty="0"/>
          </a:p>
          <a:p>
            <a:pPr lvl="1"/>
            <a:endParaRPr lang="cs-CZ" dirty="0"/>
          </a:p>
          <a:p>
            <a:pPr lvl="0"/>
            <a:r>
              <a:rPr lang="fr-FR" dirty="0"/>
              <a:t>tímto získají </a:t>
            </a:r>
            <a:r>
              <a:rPr lang="fr-FR" b="1" dirty="0"/>
              <a:t>kvalifikační předoklady pro práci logopeda</a:t>
            </a:r>
            <a:r>
              <a:rPr lang="cs-CZ" b="1" dirty="0"/>
              <a:t> </a:t>
            </a:r>
            <a:r>
              <a:rPr lang="cs-CZ" dirty="0"/>
              <a:t>(možnost pracovat pod supervizí klinického logopeda)</a:t>
            </a:r>
          </a:p>
          <a:p>
            <a:pPr lvl="0"/>
            <a:r>
              <a:rPr lang="fr-FR" dirty="0"/>
              <a:t>následně musejí absolvovat postgraduální specializační vzdělávání v oboru klinická logopedie v trvání 3 let, kdy musejí mít alespoň poloviční úvazek ve zdravotnickém zařízení jako logoped a pracuje pod supervizí klinického logopeda</a:t>
            </a:r>
            <a:endParaRPr lang="cs-CZ" dirty="0"/>
          </a:p>
          <a:p>
            <a:pPr lvl="0"/>
            <a:endParaRPr lang="cs-CZ" dirty="0"/>
          </a:p>
          <a:p>
            <a:pPr lvl="0"/>
            <a:r>
              <a:rPr lang="fr-FR" dirty="0"/>
              <a:t>po složení atestace z klinické logopedie se stává klinickým logopedem</a:t>
            </a:r>
            <a:endParaRPr lang="cs-CZ" dirty="0"/>
          </a:p>
          <a:p>
            <a:endParaRPr lang="cs-CZ" dirty="0"/>
          </a:p>
        </p:txBody>
      </p:sp>
      <p:sp>
        <p:nvSpPr>
          <p:cNvPr id="4" name="Obdélník 3"/>
          <p:cNvSpPr/>
          <p:nvPr/>
        </p:nvSpPr>
        <p:spPr>
          <a:xfrm>
            <a:off x="251520" y="1399456"/>
            <a:ext cx="8229600" cy="738664"/>
          </a:xfrm>
          <a:prstGeom prst="rect">
            <a:avLst/>
          </a:prstGeom>
        </p:spPr>
        <p:txBody>
          <a:bodyPr wrap="square">
            <a:spAutoFit/>
          </a:bodyPr>
          <a:lstStyle/>
          <a:p>
            <a:pPr marL="0" lvl="1">
              <a:lnSpc>
                <a:spcPct val="150000"/>
              </a:lnSpc>
              <a:spcAft>
                <a:spcPts val="0"/>
              </a:spcAft>
            </a:pPr>
            <a:r>
              <a:rPr lang="cs-CZ" sz="1400" b="1" dirty="0">
                <a:ea typeface="Calibri" panose="020F0502020204030204" pitchFamily="34" charset="0"/>
                <a:cs typeface="Times New Roman" panose="02020603050405020304" pitchFamily="18" charset="0"/>
              </a:rPr>
              <a:t>Z</a:t>
            </a:r>
            <a:r>
              <a:rPr lang="fr-FR" sz="1400" b="1" dirty="0">
                <a:ea typeface="Calibri" panose="020F0502020204030204" pitchFamily="34" charset="0"/>
                <a:cs typeface="Times New Roman" panose="02020603050405020304" pitchFamily="18" charset="0"/>
              </a:rPr>
              <a:t>ákon 96/2004 Sb. o nelékařských zdravotnickcých povoláních</a:t>
            </a:r>
            <a:endParaRPr lang="cs-CZ" sz="2400" b="1" dirty="0">
              <a:ea typeface="Calibri" panose="020F0502020204030204" pitchFamily="34" charset="0"/>
              <a:cs typeface="Times New Roman" panose="02020603050405020304" pitchFamily="18" charset="0"/>
            </a:endParaRPr>
          </a:p>
          <a:p>
            <a:pPr marL="534988" lvl="2" indent="-171450">
              <a:lnSpc>
                <a:spcPct val="150000"/>
              </a:lnSpc>
              <a:spcAft>
                <a:spcPts val="0"/>
              </a:spcAft>
              <a:buFont typeface="Arial" panose="020B0604020202020204" pitchFamily="34" charset="0"/>
              <a:buChar char="•"/>
            </a:pPr>
            <a:r>
              <a:rPr lang="fr-FR" sz="1400" b="1" dirty="0">
                <a:ea typeface="Calibri" panose="020F0502020204030204" pitchFamily="34" charset="0"/>
                <a:cs typeface="Times New Roman" panose="02020603050405020304" pitchFamily="18" charset="0"/>
              </a:rPr>
              <a:t>§ 23 odborná a specializovaná způsobilost k výkonu povolání klinického logopeda</a:t>
            </a:r>
            <a:endParaRPr lang="cs-CZ" sz="24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00310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721241" y="1896578"/>
            <a:ext cx="3600400" cy="4392488"/>
            <a:chOff x="91922" y="1196080"/>
            <a:chExt cx="8784976" cy="941849"/>
          </a:xfrm>
        </p:grpSpPr>
        <p:sp>
          <p:nvSpPr>
            <p:cNvPr id="3" name="Zaoblený obdélník 2"/>
            <p:cNvSpPr/>
            <p:nvPr/>
          </p:nvSpPr>
          <p:spPr>
            <a:xfrm>
              <a:off x="91922" y="1196080"/>
              <a:ext cx="8784976" cy="941849"/>
            </a:xfrm>
            <a:prstGeom prst="roundRect">
              <a:avLst/>
            </a:prstGeom>
          </p:spPr>
          <p:style>
            <a:lnRef idx="2">
              <a:schemeClr val="lt1">
                <a:hueOff val="0"/>
                <a:satOff val="0"/>
                <a:lumOff val="0"/>
                <a:alphaOff val="0"/>
              </a:schemeClr>
            </a:lnRef>
            <a:fillRef idx="1">
              <a:schemeClr val="accent4">
                <a:hueOff val="-1116192"/>
                <a:satOff val="6725"/>
                <a:lumOff val="539"/>
                <a:alphaOff val="0"/>
              </a:schemeClr>
            </a:fillRef>
            <a:effectRef idx="0">
              <a:schemeClr val="accent4">
                <a:hueOff val="-1116192"/>
                <a:satOff val="6725"/>
                <a:lumOff val="539"/>
                <a:alphaOff val="0"/>
              </a:schemeClr>
            </a:effectRef>
            <a:fontRef idx="minor">
              <a:schemeClr val="lt1"/>
            </a:fontRef>
          </p:style>
          <p:txBody>
            <a:bodyPr/>
            <a:lstStyle/>
            <a:p>
              <a:endParaRPr lang="cs-CZ"/>
            </a:p>
          </p:txBody>
        </p:sp>
        <p:sp>
          <p:nvSpPr>
            <p:cNvPr id="4" name="Zaoblený obdélník 4"/>
            <p:cNvSpPr/>
            <p:nvPr/>
          </p:nvSpPr>
          <p:spPr>
            <a:xfrm>
              <a:off x="137899" y="1234745"/>
              <a:ext cx="8693022" cy="8498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600" b="1" u="sng" kern="1200" dirty="0"/>
                <a:t>Logoped</a:t>
              </a:r>
              <a:br>
                <a:rPr lang="cs-CZ" sz="1600" b="1" u="sng" kern="1200" dirty="0"/>
              </a:br>
              <a:r>
                <a:rPr lang="fr-FR" sz="1600" b="1" dirty="0"/>
                <a:t>§ 46</a:t>
              </a:r>
              <a:r>
                <a:rPr lang="fr-FR" sz="1600" dirty="0"/>
                <a:t> </a:t>
              </a:r>
              <a:endParaRPr lang="cs-CZ" sz="1600" b="1" u="sng" kern="1200" dirty="0"/>
            </a:p>
            <a:p>
              <a:pPr lvl="0" algn="ctr" defTabSz="622300" rtl="0">
                <a:lnSpc>
                  <a:spcPct val="90000"/>
                </a:lnSpc>
                <a:spcBef>
                  <a:spcPct val="0"/>
                </a:spcBef>
                <a:spcAft>
                  <a:spcPct val="35000"/>
                </a:spcAft>
              </a:pPr>
              <a:endParaRPr lang="cs-CZ" sz="1600" dirty="0"/>
            </a:p>
            <a:p>
              <a:pPr marL="285750" lvl="0" indent="-285750" algn="l" defTabSz="622300" rtl="0">
                <a:lnSpc>
                  <a:spcPct val="90000"/>
                </a:lnSpc>
                <a:spcBef>
                  <a:spcPct val="0"/>
                </a:spcBef>
                <a:spcAft>
                  <a:spcPct val="35000"/>
                </a:spcAft>
                <a:buFont typeface="Arial" panose="020B0604020202020204" pitchFamily="34" charset="0"/>
                <a:buChar char="•"/>
              </a:pPr>
              <a:r>
                <a:rPr lang="cs-CZ" sz="1600" kern="1200" dirty="0"/>
                <a:t> absolvent studia logopedie nebo speciální pedagogiky se zaměřením na poruchy komunikace a učení se SZZ z logopedie a </a:t>
              </a:r>
              <a:r>
                <a:rPr lang="cs-CZ" sz="1600" kern="1200" dirty="0" err="1"/>
                <a:t>surdopedie</a:t>
              </a:r>
              <a:r>
                <a:rPr lang="cs-CZ" sz="1600" kern="1200" dirty="0"/>
                <a:t>;</a:t>
              </a:r>
            </a:p>
            <a:p>
              <a:pPr marL="285750" lvl="0" indent="-285750" algn="l" defTabSz="622300" rtl="0">
                <a:lnSpc>
                  <a:spcPct val="90000"/>
                </a:lnSpc>
                <a:spcBef>
                  <a:spcPct val="0"/>
                </a:spcBef>
                <a:spcAft>
                  <a:spcPct val="35000"/>
                </a:spcAft>
                <a:buFont typeface="Arial" panose="020B0604020202020204" pitchFamily="34" charset="0"/>
                <a:buChar char="•"/>
              </a:pPr>
              <a:r>
                <a:rPr lang="cs-CZ" sz="1600" kern="1200" dirty="0"/>
                <a:t>po splnění základních podmínek vřazen do specializační přípravy; </a:t>
              </a:r>
            </a:p>
            <a:p>
              <a:pPr marL="285750" lvl="0" indent="-285750" algn="l" defTabSz="622300" rtl="0">
                <a:lnSpc>
                  <a:spcPct val="90000"/>
                </a:lnSpc>
                <a:spcBef>
                  <a:spcPct val="0"/>
                </a:spcBef>
                <a:spcAft>
                  <a:spcPct val="35000"/>
                </a:spcAft>
                <a:buFont typeface="Arial" panose="020B0604020202020204" pitchFamily="34" charset="0"/>
                <a:buChar char="•"/>
              </a:pPr>
              <a:r>
                <a:rPr lang="cs-CZ" sz="1600" kern="1200" dirty="0"/>
                <a:t>pracuje pod supervizí klinického logopeda; </a:t>
              </a:r>
            </a:p>
            <a:p>
              <a:pPr marL="285750" lvl="0" indent="-285750" algn="l" defTabSz="622300" rtl="0">
                <a:lnSpc>
                  <a:spcPct val="90000"/>
                </a:lnSpc>
                <a:spcBef>
                  <a:spcPct val="0"/>
                </a:spcBef>
                <a:spcAft>
                  <a:spcPct val="35000"/>
                </a:spcAft>
                <a:buFont typeface="Arial" panose="020B0604020202020204" pitchFamily="34" charset="0"/>
                <a:buChar char="•"/>
              </a:pPr>
              <a:r>
                <a:rPr lang="cs-CZ" sz="1600" kern="1200" dirty="0"/>
                <a:t>nesplňuje podmínky pro udělení vlastní licence k provozování privátní praxe.</a:t>
              </a:r>
            </a:p>
          </p:txBody>
        </p:sp>
      </p:grpSp>
      <p:grpSp>
        <p:nvGrpSpPr>
          <p:cNvPr id="5" name="Skupina 4"/>
          <p:cNvGrpSpPr/>
          <p:nvPr/>
        </p:nvGrpSpPr>
        <p:grpSpPr>
          <a:xfrm>
            <a:off x="4985205" y="1849256"/>
            <a:ext cx="3600400" cy="4405710"/>
            <a:chOff x="-45977" y="2079804"/>
            <a:chExt cx="8784976" cy="944684"/>
          </a:xfrm>
        </p:grpSpPr>
        <p:sp>
          <p:nvSpPr>
            <p:cNvPr id="6" name="Zaoblený obdélník 5"/>
            <p:cNvSpPr/>
            <p:nvPr/>
          </p:nvSpPr>
          <p:spPr>
            <a:xfrm>
              <a:off x="-45977" y="2082639"/>
              <a:ext cx="8784976" cy="941849"/>
            </a:xfrm>
            <a:prstGeom prst="roundRect">
              <a:avLst/>
            </a:prstGeom>
          </p:spPr>
          <p:style>
            <a:lnRef idx="2">
              <a:schemeClr val="lt1">
                <a:hueOff val="0"/>
                <a:satOff val="0"/>
                <a:lumOff val="0"/>
                <a:alphaOff val="0"/>
              </a:schemeClr>
            </a:lnRef>
            <a:fillRef idx="1">
              <a:schemeClr val="accent4">
                <a:hueOff val="-2232385"/>
                <a:satOff val="13449"/>
                <a:lumOff val="1078"/>
                <a:alphaOff val="0"/>
              </a:schemeClr>
            </a:fillRef>
            <a:effectRef idx="0">
              <a:schemeClr val="accent4">
                <a:hueOff val="-2232385"/>
                <a:satOff val="13449"/>
                <a:lumOff val="1078"/>
                <a:alphaOff val="0"/>
              </a:schemeClr>
            </a:effectRef>
            <a:fontRef idx="minor">
              <a:schemeClr val="lt1"/>
            </a:fontRef>
          </p:style>
          <p:txBody>
            <a:bodyPr/>
            <a:lstStyle/>
            <a:p>
              <a:endParaRPr lang="cs-CZ"/>
            </a:p>
          </p:txBody>
        </p:sp>
        <p:sp>
          <p:nvSpPr>
            <p:cNvPr id="7" name="Zaoblený obdélník 4"/>
            <p:cNvSpPr/>
            <p:nvPr/>
          </p:nvSpPr>
          <p:spPr>
            <a:xfrm>
              <a:off x="45977" y="2079804"/>
              <a:ext cx="8693022" cy="8498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b="1" u="sng" kern="1200" dirty="0"/>
                <a:t>Klinický logoped</a:t>
              </a:r>
              <a:r>
                <a:rPr lang="cs-CZ" kern="1200" dirty="0"/>
                <a:t> </a:t>
              </a:r>
              <a:br>
                <a:rPr lang="cs-CZ" kern="1200" dirty="0"/>
              </a:br>
              <a:r>
                <a:rPr lang="fr-FR" b="1" dirty="0"/>
                <a:t>§ 124</a:t>
              </a:r>
              <a:r>
                <a:rPr lang="fr-FR" dirty="0"/>
                <a:t> </a:t>
              </a:r>
              <a:endParaRPr lang="cs-CZ" kern="1200" dirty="0"/>
            </a:p>
            <a:p>
              <a:pPr lvl="0" algn="ctr" defTabSz="622300" rtl="0">
                <a:lnSpc>
                  <a:spcPct val="90000"/>
                </a:lnSpc>
                <a:spcBef>
                  <a:spcPct val="0"/>
                </a:spcBef>
                <a:spcAft>
                  <a:spcPct val="35000"/>
                </a:spcAft>
              </a:pPr>
              <a:endParaRPr lang="cs-CZ" kern="1200" dirty="0"/>
            </a:p>
            <a:p>
              <a:pPr marL="285750" lvl="0" indent="-285750" algn="l" defTabSz="622300" rtl="0">
                <a:lnSpc>
                  <a:spcPct val="90000"/>
                </a:lnSpc>
                <a:spcBef>
                  <a:spcPct val="0"/>
                </a:spcBef>
                <a:spcAft>
                  <a:spcPct val="35000"/>
                </a:spcAft>
                <a:buFont typeface="Arial" panose="020B0604020202020204" pitchFamily="34" charset="0"/>
                <a:buChar char="•"/>
              </a:pPr>
              <a:r>
                <a:rPr lang="cs-CZ" kern="1200" dirty="0"/>
                <a:t>absolvent specializační přípravy zakončené zkouškou; </a:t>
              </a:r>
              <a:endParaRPr lang="cs-CZ" dirty="0"/>
            </a:p>
            <a:p>
              <a:pPr marL="285750" lvl="0" indent="-285750" algn="l" defTabSz="622300" rtl="0">
                <a:lnSpc>
                  <a:spcPct val="90000"/>
                </a:lnSpc>
                <a:spcBef>
                  <a:spcPct val="0"/>
                </a:spcBef>
                <a:spcAft>
                  <a:spcPct val="35000"/>
                </a:spcAft>
                <a:buFont typeface="Arial" panose="020B0604020202020204" pitchFamily="34" charset="0"/>
                <a:buChar char="•"/>
              </a:pPr>
              <a:r>
                <a:rPr lang="cs-CZ" kern="1200" dirty="0"/>
                <a:t>pracuje samostatně; </a:t>
              </a:r>
            </a:p>
            <a:p>
              <a:pPr marL="285750" lvl="0" indent="-285750" algn="l" defTabSz="622300" rtl="0">
                <a:lnSpc>
                  <a:spcPct val="90000"/>
                </a:lnSpc>
                <a:spcBef>
                  <a:spcPct val="0"/>
                </a:spcBef>
                <a:spcAft>
                  <a:spcPct val="35000"/>
                </a:spcAft>
                <a:buFont typeface="Arial" panose="020B0604020202020204" pitchFamily="34" charset="0"/>
                <a:buChar char="•"/>
              </a:pPr>
              <a:r>
                <a:rPr lang="cs-CZ" kern="1200" dirty="0"/>
                <a:t>může získat licenci k provozování privátní praxe.</a:t>
              </a:r>
            </a:p>
          </p:txBody>
        </p:sp>
      </p:grpSp>
      <p:sp>
        <p:nvSpPr>
          <p:cNvPr id="8" name="Obdélník 7"/>
          <p:cNvSpPr/>
          <p:nvPr/>
        </p:nvSpPr>
        <p:spPr>
          <a:xfrm>
            <a:off x="323528" y="828306"/>
            <a:ext cx="8640960" cy="830997"/>
          </a:xfrm>
          <a:prstGeom prst="rect">
            <a:avLst/>
          </a:prstGeom>
        </p:spPr>
        <p:txBody>
          <a:bodyPr wrap="square">
            <a:spAutoFit/>
          </a:bodyPr>
          <a:lstStyle/>
          <a:p>
            <a:pPr lvl="1" algn="ctr">
              <a:lnSpc>
                <a:spcPct val="150000"/>
              </a:lnSpc>
              <a:spcAft>
                <a:spcPts val="0"/>
              </a:spcAft>
            </a:pPr>
            <a:r>
              <a:rPr lang="cs-CZ" sz="1600" b="1" dirty="0">
                <a:ea typeface="Calibri" panose="020F0502020204030204" pitchFamily="34" charset="0"/>
                <a:cs typeface="Times New Roman" panose="02020603050405020304" pitchFamily="18" charset="0"/>
              </a:rPr>
              <a:t>V</a:t>
            </a:r>
            <a:r>
              <a:rPr lang="fr-FR" sz="1600" b="1" dirty="0">
                <a:ea typeface="Calibri" panose="020F0502020204030204" pitchFamily="34" charset="0"/>
                <a:cs typeface="Times New Roman" panose="02020603050405020304" pitchFamily="18" charset="0"/>
              </a:rPr>
              <a:t>yhláška 55/2011Sb.</a:t>
            </a:r>
            <a:r>
              <a:rPr lang="cs-CZ" sz="1600" b="1" dirty="0">
                <a:ea typeface="Calibri" panose="020F0502020204030204" pitchFamily="34" charset="0"/>
                <a:cs typeface="Times New Roman" panose="02020603050405020304" pitchFamily="18" charset="0"/>
              </a:rPr>
              <a:t/>
            </a:r>
            <a:br>
              <a:rPr lang="cs-CZ" sz="1600" b="1" dirty="0">
                <a:ea typeface="Calibri" panose="020F0502020204030204" pitchFamily="34" charset="0"/>
                <a:cs typeface="Times New Roman" panose="02020603050405020304" pitchFamily="18" charset="0"/>
              </a:rPr>
            </a:br>
            <a:r>
              <a:rPr lang="fr-FR" sz="1600" b="1" dirty="0">
                <a:ea typeface="Calibri" panose="020F0502020204030204" pitchFamily="34" charset="0"/>
                <a:cs typeface="Times New Roman" panose="02020603050405020304" pitchFamily="18" charset="0"/>
              </a:rPr>
              <a:t> o činnostech zdravotnických pracovníků a jiných odborných pracovníků</a:t>
            </a:r>
            <a:endParaRPr lang="cs-CZ" sz="28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20931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sz="3100" dirty="0"/>
              <a:t>O</a:t>
            </a:r>
            <a:r>
              <a:rPr lang="fr-FR" sz="3100" dirty="0"/>
              <a:t>dbornou logopedickou péči realizují v resortu zdravotnictví kliničtí logopedi a logopedi v následujících zařízeních :</a:t>
            </a:r>
            <a:r>
              <a:rPr lang="cs-CZ" sz="6000" dirty="0"/>
              <a:t/>
            </a:r>
            <a:br>
              <a:rPr lang="cs-CZ" sz="6000" dirty="0"/>
            </a:br>
            <a:endParaRPr lang="cs-CZ" dirty="0"/>
          </a:p>
        </p:txBody>
      </p:sp>
      <p:sp>
        <p:nvSpPr>
          <p:cNvPr id="4" name="Zástupný symbol pro obsah 3"/>
          <p:cNvSpPr>
            <a:spLocks noGrp="1"/>
          </p:cNvSpPr>
          <p:nvPr>
            <p:ph idx="1"/>
          </p:nvPr>
        </p:nvSpPr>
        <p:spPr/>
        <p:txBody>
          <a:bodyPr>
            <a:normAutofit fontScale="70000" lnSpcReduction="20000"/>
          </a:bodyPr>
          <a:lstStyle/>
          <a:p>
            <a:pPr lvl="1"/>
            <a:r>
              <a:rPr lang="fr-FR" sz="2800" dirty="0">
                <a:solidFill>
                  <a:schemeClr val="tx1"/>
                </a:solidFill>
              </a:rPr>
              <a:t>privátní logopedické ambulance</a:t>
            </a:r>
            <a:endParaRPr lang="cs-CZ" sz="4400" dirty="0">
              <a:solidFill>
                <a:schemeClr val="tx1"/>
              </a:solidFill>
            </a:endParaRPr>
          </a:p>
          <a:p>
            <a:pPr lvl="1"/>
            <a:r>
              <a:rPr lang="fr-FR" sz="2800" dirty="0">
                <a:solidFill>
                  <a:schemeClr val="tx1"/>
                </a:solidFill>
              </a:rPr>
              <a:t>logopedická pracoviště :</a:t>
            </a:r>
            <a:endParaRPr lang="cs-CZ" sz="4400" dirty="0">
              <a:solidFill>
                <a:schemeClr val="tx1"/>
              </a:solidFill>
            </a:endParaRPr>
          </a:p>
          <a:p>
            <a:pPr lvl="2"/>
            <a:r>
              <a:rPr lang="fr-FR" dirty="0">
                <a:solidFill>
                  <a:schemeClr val="tx1"/>
                </a:solidFill>
              </a:rPr>
              <a:t>na foniatrický odděleních a klinikách</a:t>
            </a:r>
            <a:endParaRPr lang="cs-CZ" sz="4000" dirty="0">
              <a:solidFill>
                <a:schemeClr val="tx1"/>
              </a:solidFill>
            </a:endParaRPr>
          </a:p>
          <a:p>
            <a:pPr lvl="2"/>
            <a:r>
              <a:rPr lang="fr-FR" dirty="0">
                <a:solidFill>
                  <a:schemeClr val="tx1"/>
                </a:solidFill>
              </a:rPr>
              <a:t>na odděleních a klinikách otorinolaryngologie</a:t>
            </a:r>
            <a:endParaRPr lang="cs-CZ" sz="4000" dirty="0">
              <a:solidFill>
                <a:schemeClr val="tx1"/>
              </a:solidFill>
            </a:endParaRPr>
          </a:p>
          <a:p>
            <a:pPr lvl="2"/>
            <a:r>
              <a:rPr lang="fr-FR" dirty="0">
                <a:solidFill>
                  <a:schemeClr val="tx1"/>
                </a:solidFill>
              </a:rPr>
              <a:t>na neurologických odděleních klinikách</a:t>
            </a:r>
            <a:endParaRPr lang="cs-CZ" sz="4000" dirty="0">
              <a:solidFill>
                <a:schemeClr val="tx1"/>
              </a:solidFill>
            </a:endParaRPr>
          </a:p>
          <a:p>
            <a:pPr lvl="2"/>
            <a:r>
              <a:rPr lang="fr-FR" dirty="0">
                <a:solidFill>
                  <a:schemeClr val="tx1"/>
                </a:solidFill>
              </a:rPr>
              <a:t>na odděleních dětské psychiatrie, psychiatrických klinikách, při psychiatrických léčebnách</a:t>
            </a:r>
            <a:endParaRPr lang="cs-CZ" sz="4000" dirty="0">
              <a:solidFill>
                <a:schemeClr val="tx1"/>
              </a:solidFill>
            </a:endParaRPr>
          </a:p>
          <a:p>
            <a:pPr lvl="2"/>
            <a:r>
              <a:rPr lang="fr-FR" dirty="0">
                <a:solidFill>
                  <a:schemeClr val="tx1"/>
                </a:solidFill>
              </a:rPr>
              <a:t>v rehabilitačních ústavech pro cévní mozkové choroby, rehabilitačních centrech, rehabilitačních klinikách, na rehabilitačních odděleních nemocnic, v rehabilitačních stacionářích pro tělesně a mentálně postižené, odborných léčebnách ro děti a dospělé</a:t>
            </a:r>
            <a:endParaRPr lang="cs-CZ" sz="4000" dirty="0">
              <a:solidFill>
                <a:schemeClr val="tx1"/>
              </a:solidFill>
            </a:endParaRPr>
          </a:p>
          <a:p>
            <a:pPr lvl="2"/>
            <a:r>
              <a:rPr lang="fr-FR" dirty="0">
                <a:solidFill>
                  <a:schemeClr val="tx1"/>
                </a:solidFill>
              </a:rPr>
              <a:t>na geriatrických odděleních</a:t>
            </a:r>
            <a:endParaRPr lang="cs-CZ" sz="4000" dirty="0">
              <a:solidFill>
                <a:schemeClr val="tx1"/>
              </a:solidFill>
            </a:endParaRPr>
          </a:p>
          <a:p>
            <a:pPr lvl="2"/>
            <a:r>
              <a:rPr lang="fr-FR" dirty="0">
                <a:solidFill>
                  <a:schemeClr val="tx1"/>
                </a:solidFill>
              </a:rPr>
              <a:t>na neurochirurgických odděleních</a:t>
            </a:r>
            <a:endParaRPr lang="cs-CZ" sz="4000" dirty="0">
              <a:solidFill>
                <a:schemeClr val="tx1"/>
              </a:solidFill>
            </a:endParaRPr>
          </a:p>
          <a:p>
            <a:pPr lvl="2"/>
            <a:r>
              <a:rPr lang="fr-FR" dirty="0">
                <a:solidFill>
                  <a:schemeClr val="tx1"/>
                </a:solidFill>
              </a:rPr>
              <a:t>při nemocnicích a poliklinikách</a:t>
            </a:r>
            <a:endParaRPr lang="cs-CZ" sz="4000" dirty="0">
              <a:solidFill>
                <a:schemeClr val="tx1"/>
              </a:solidFill>
            </a:endParaRPr>
          </a:p>
          <a:p>
            <a:pPr lvl="2"/>
            <a:r>
              <a:rPr lang="fr-FR" dirty="0">
                <a:solidFill>
                  <a:schemeClr val="tx1"/>
                </a:solidFill>
              </a:rPr>
              <a:t>na samostatných odděleních klinické logopedie v nemocnicích</a:t>
            </a:r>
            <a:endParaRPr lang="cs-CZ" sz="4000" dirty="0">
              <a:solidFill>
                <a:schemeClr val="tx1"/>
              </a:solidFill>
            </a:endParaRPr>
          </a:p>
          <a:p>
            <a:pPr lvl="2"/>
            <a:r>
              <a:rPr lang="fr-FR" dirty="0">
                <a:solidFill>
                  <a:schemeClr val="tx1"/>
                </a:solidFill>
              </a:rPr>
              <a:t>na soukromých klinikách</a:t>
            </a:r>
            <a:endParaRPr lang="cs-CZ" sz="4000" dirty="0">
              <a:solidFill>
                <a:schemeClr val="tx1"/>
              </a:solidFill>
            </a:endParaRPr>
          </a:p>
          <a:p>
            <a:pPr lvl="2"/>
            <a:r>
              <a:rPr lang="fr-FR" dirty="0">
                <a:solidFill>
                  <a:schemeClr val="tx1"/>
                </a:solidFill>
              </a:rPr>
              <a:t>při lázních</a:t>
            </a:r>
            <a:endParaRPr lang="cs-CZ" sz="4000" dirty="0">
              <a:solidFill>
                <a:schemeClr val="tx1"/>
              </a:solidFill>
            </a:endParaRPr>
          </a:p>
          <a:p>
            <a:endParaRPr lang="cs-CZ" dirty="0"/>
          </a:p>
        </p:txBody>
      </p:sp>
    </p:spTree>
    <p:extLst>
      <p:ext uri="{BB962C8B-B14F-4D97-AF65-F5344CB8AC3E}">
        <p14:creationId xmlns:p14="http://schemas.microsoft.com/office/powerpoint/2010/main" val="3136558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idx="4294967295"/>
          </p:nvPr>
        </p:nvSpPr>
        <p:spPr>
          <a:xfrm>
            <a:off x="1370013" y="301625"/>
            <a:ext cx="7313612" cy="1143000"/>
          </a:xfrm>
          <a:ln/>
        </p:spPr>
        <p:txBody>
          <a:bodyPr>
            <a:norm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dirty="0"/>
              <a:t>Vymezení logopedie</a:t>
            </a:r>
          </a:p>
        </p:txBody>
      </p:sp>
      <p:graphicFrame>
        <p:nvGraphicFramePr>
          <p:cNvPr id="2" name="Diagram 1"/>
          <p:cNvGraphicFramePr/>
          <p:nvPr>
            <p:extLst>
              <p:ext uri="{D42A27DB-BD31-4B8C-83A1-F6EECF244321}">
                <p14:modId xmlns:p14="http://schemas.microsoft.com/office/powerpoint/2010/main" val="1281221438"/>
              </p:ext>
            </p:extLst>
          </p:nvPr>
        </p:nvGraphicFramePr>
        <p:xfrm>
          <a:off x="2051720" y="1484784"/>
          <a:ext cx="6919937"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10639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p:txBody>
          <a:bodyPr/>
          <a:lstStyle/>
          <a:p>
            <a:r>
              <a:rPr lang="cs-CZ" dirty="0"/>
              <a:t>Logopedická péče ve školství</a:t>
            </a:r>
          </a:p>
        </p:txBody>
      </p:sp>
      <p:sp>
        <p:nvSpPr>
          <p:cNvPr id="2" name="Obdélník 1"/>
          <p:cNvSpPr/>
          <p:nvPr/>
        </p:nvSpPr>
        <p:spPr>
          <a:xfrm>
            <a:off x="-108520" y="4636875"/>
            <a:ext cx="8640960" cy="2031325"/>
          </a:xfrm>
          <a:prstGeom prst="rect">
            <a:avLst/>
          </a:prstGeom>
        </p:spPr>
        <p:txBody>
          <a:bodyPr wrap="square">
            <a:spAutoFit/>
          </a:bodyPr>
          <a:lstStyle/>
          <a:p>
            <a:pPr marL="457200" algn="ctr">
              <a:spcAft>
                <a:spcPts val="0"/>
              </a:spcAft>
            </a:pPr>
            <a:r>
              <a:rPr lang="cs-CZ" b="1" dirty="0">
                <a:ea typeface="Calibri" panose="020F0502020204030204" pitchFamily="34" charset="0"/>
                <a:cs typeface="Times New Roman" panose="02020603050405020304" pitchFamily="18" charset="0"/>
              </a:rPr>
              <a:t>M</a:t>
            </a:r>
            <a:r>
              <a:rPr lang="fr-FR" b="1" dirty="0">
                <a:ea typeface="Calibri" panose="020F0502020204030204" pitchFamily="34" charset="0"/>
                <a:cs typeface="Times New Roman" panose="02020603050405020304" pitchFamily="18" charset="0"/>
              </a:rPr>
              <a:t>etodické doporučení k zabezpečení logopedické péče ve školství 14 712/2009-61</a:t>
            </a:r>
            <a:r>
              <a:rPr lang="cs-CZ" b="1" dirty="0">
                <a:ea typeface="Calibri" panose="020F0502020204030204" pitchFamily="34" charset="0"/>
                <a:cs typeface="Times New Roman" panose="02020603050405020304" pitchFamily="18" charset="0"/>
              </a:rPr>
              <a:t>.</a:t>
            </a:r>
            <a:endParaRPr lang="cs-CZ" dirty="0">
              <a:ea typeface="Calibri" panose="020F0502020204030204" pitchFamily="34" charset="0"/>
              <a:cs typeface="Times New Roman" panose="02020603050405020304" pitchFamily="18" charset="0"/>
            </a:endParaRPr>
          </a:p>
          <a:p>
            <a:pPr marL="457200" algn="ctr">
              <a:spcAft>
                <a:spcPts val="0"/>
              </a:spcAft>
            </a:pPr>
            <a:r>
              <a:rPr lang="cs-CZ" dirty="0">
                <a:ea typeface="Calibri" panose="020F0502020204030204" pitchFamily="34" charset="0"/>
                <a:cs typeface="Times New Roman" panose="02020603050405020304" pitchFamily="18" charset="0"/>
              </a:rPr>
              <a:t>T</a:t>
            </a:r>
            <a:r>
              <a:rPr lang="fr-FR" dirty="0">
                <a:ea typeface="Calibri" panose="020F0502020204030204" pitchFamily="34" charset="0"/>
                <a:cs typeface="Times New Roman" panose="02020603050405020304" pitchFamily="18" charset="0"/>
              </a:rPr>
              <a:t>ýká se podmínek organizačního zabezpečení logopedické péče v resortu školství, její koordinace, kvalifikačních předpokladů a rozsahu kompetencí pracovníků s pracovním označením logoped a logopedický asistent, kteří ve školství logopedickou péči o rozvoj komunikačních schopností a dovedností dětí, žáků a studentů poskytují.</a:t>
            </a:r>
            <a:endParaRPr lang="cs-CZ"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5890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26818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8680"/>
            <a:ext cx="8229600" cy="1066800"/>
          </a:xfrm>
        </p:spPr>
        <p:txBody>
          <a:bodyPr/>
          <a:lstStyle/>
          <a:p>
            <a:r>
              <a:rPr lang="cs-CZ" dirty="0"/>
              <a:t>Čl. 2- Logoped</a:t>
            </a:r>
          </a:p>
        </p:txBody>
      </p:sp>
      <p:graphicFrame>
        <p:nvGraphicFramePr>
          <p:cNvPr id="4" name="Zástupný symbol pro obsah 3"/>
          <p:cNvGraphicFramePr>
            <a:graphicFrameLocks noGrp="1"/>
          </p:cNvGraphicFramePr>
          <p:nvPr>
            <p:ph idx="1"/>
          </p:nvPr>
        </p:nvGraphicFramePr>
        <p:xfrm>
          <a:off x="457200" y="1615480"/>
          <a:ext cx="8229600" cy="4959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0137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692696"/>
            <a:ext cx="8229600" cy="1066800"/>
          </a:xfrm>
        </p:spPr>
        <p:txBody>
          <a:bodyPr/>
          <a:lstStyle/>
          <a:p>
            <a:r>
              <a:rPr lang="cs-CZ" dirty="0"/>
              <a:t>Kompetence logopeda ve školství</a:t>
            </a:r>
          </a:p>
        </p:txBody>
      </p:sp>
      <p:graphicFrame>
        <p:nvGraphicFramePr>
          <p:cNvPr id="4" name="Zástupný symbol pro obsah 3"/>
          <p:cNvGraphicFramePr>
            <a:graphicFrameLocks noGrp="1"/>
          </p:cNvGraphicFramePr>
          <p:nvPr>
            <p:ph idx="1"/>
          </p:nvPr>
        </p:nvGraphicFramePr>
        <p:xfrm>
          <a:off x="179512" y="1628800"/>
          <a:ext cx="8507288" cy="4945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1849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620688"/>
            <a:ext cx="8229600" cy="1066800"/>
          </a:xfrm>
        </p:spPr>
        <p:txBody>
          <a:bodyPr/>
          <a:lstStyle/>
          <a:p>
            <a:r>
              <a:rPr lang="cs-CZ" dirty="0"/>
              <a:t>Čl. IV- logopedický asistent</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49822334"/>
              </p:ext>
            </p:extLst>
          </p:nvPr>
        </p:nvGraphicFramePr>
        <p:xfrm>
          <a:off x="107504" y="1916832"/>
          <a:ext cx="8856984" cy="4657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5241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Kompetence logopedického asistenta</a:t>
            </a:r>
          </a:p>
        </p:txBody>
      </p:sp>
      <p:graphicFrame>
        <p:nvGraphicFramePr>
          <p:cNvPr id="4" name="Zástupný symbol pro obsah 3"/>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63198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620688"/>
            <a:ext cx="8229600" cy="1066800"/>
          </a:xfrm>
        </p:spPr>
        <p:txBody>
          <a:bodyPr/>
          <a:lstStyle/>
          <a:p>
            <a:r>
              <a:rPr lang="cs-CZ" dirty="0"/>
              <a:t>SPC pro vady řeči</a:t>
            </a:r>
          </a:p>
        </p:txBody>
      </p:sp>
      <p:sp>
        <p:nvSpPr>
          <p:cNvPr id="3" name="Zástupný symbol pro obsah 2"/>
          <p:cNvSpPr>
            <a:spLocks noGrp="1"/>
          </p:cNvSpPr>
          <p:nvPr>
            <p:ph idx="1"/>
          </p:nvPr>
        </p:nvSpPr>
        <p:spPr>
          <a:xfrm>
            <a:off x="457200" y="1556792"/>
            <a:ext cx="8229600" cy="5017744"/>
          </a:xfrm>
        </p:spPr>
        <p:txBody>
          <a:bodyPr>
            <a:normAutofit fontScale="77500" lnSpcReduction="20000"/>
          </a:bodyPr>
          <a:lstStyle/>
          <a:p>
            <a:pPr lvl="1"/>
            <a:r>
              <a:rPr lang="cs-CZ" dirty="0">
                <a:solidFill>
                  <a:schemeClr val="tx1"/>
                </a:solidFill>
              </a:rPr>
              <a:t>typ odborného pracoviště; většinou vznikají při speciálních školách a orientují se dle zaměření speciálního zařízení, nyní 16 SPC pro vady řeči v ČR (</a:t>
            </a:r>
            <a:r>
              <a:rPr lang="cs-CZ" dirty="0">
                <a:solidFill>
                  <a:schemeClr val="tx1"/>
                </a:solidFill>
                <a:hlinkClick r:id="rId2"/>
              </a:rPr>
              <a:t>www.apspc.cz</a:t>
            </a:r>
            <a:r>
              <a:rPr lang="cs-CZ" dirty="0">
                <a:solidFill>
                  <a:schemeClr val="tx1"/>
                </a:solidFill>
              </a:rPr>
              <a:t>)</a:t>
            </a:r>
          </a:p>
          <a:p>
            <a:pPr lvl="1"/>
            <a:r>
              <a:rPr lang="cs-CZ" dirty="0">
                <a:solidFill>
                  <a:schemeClr val="tx1"/>
                </a:solidFill>
              </a:rPr>
              <a:t> činnost zaměřena prioritně na podporu klientů předškolního věku, na podporu klientů integrovaných škol a školských zařízení, podpora klientů osvobozených od povinnosti docházet do školy i klientů v péči sociálních a zdravotnických zařízení … a to obvykle ve věku od 3 do 19 let</a:t>
            </a:r>
          </a:p>
          <a:p>
            <a:pPr lvl="1"/>
            <a:r>
              <a:rPr lang="cs-CZ" dirty="0">
                <a:solidFill>
                  <a:schemeClr val="tx1"/>
                </a:solidFill>
              </a:rPr>
              <a:t>odborný tým: speciální pedagog (logoped), psycholog, sociální pracovnice</a:t>
            </a:r>
          </a:p>
          <a:p>
            <a:pPr lvl="1"/>
            <a:r>
              <a:rPr lang="fr-FR" dirty="0">
                <a:solidFill>
                  <a:schemeClr val="tx1"/>
                </a:solidFill>
              </a:rPr>
              <a:t>školský zákon 561/2004</a:t>
            </a:r>
            <a:endParaRPr lang="cs-CZ" dirty="0">
              <a:solidFill>
                <a:schemeClr val="tx1"/>
              </a:solidFill>
            </a:endParaRPr>
          </a:p>
          <a:p>
            <a:pPr lvl="1"/>
            <a:r>
              <a:rPr lang="fr-FR" dirty="0">
                <a:solidFill>
                  <a:schemeClr val="tx1"/>
                </a:solidFill>
              </a:rPr>
              <a:t>vyhláška 27/2016 </a:t>
            </a:r>
            <a:endParaRPr lang="cs-CZ" dirty="0">
              <a:solidFill>
                <a:schemeClr val="tx1"/>
              </a:solidFill>
            </a:endParaRPr>
          </a:p>
          <a:p>
            <a:pPr lvl="2"/>
            <a:r>
              <a:rPr lang="fr-FR" dirty="0">
                <a:solidFill>
                  <a:schemeClr val="tx1"/>
                </a:solidFill>
              </a:rPr>
              <a:t>logopedickou péči poskytují také školská poradenská zařízení, především SPC logopedická</a:t>
            </a:r>
            <a:endParaRPr lang="cs-CZ" sz="4000" dirty="0">
              <a:solidFill>
                <a:schemeClr val="tx1"/>
              </a:solidFill>
            </a:endParaRPr>
          </a:p>
          <a:p>
            <a:pPr lvl="2"/>
            <a:r>
              <a:rPr lang="fr-FR" dirty="0">
                <a:solidFill>
                  <a:schemeClr val="tx1"/>
                </a:solidFill>
              </a:rPr>
              <a:t>PPP poskytují logopedickou péči zpravidla žákům se specifickými poruchami učení bez souběžného dalšího zdravotního postižení</a:t>
            </a:r>
            <a:endParaRPr lang="cs-CZ" sz="4000" dirty="0">
              <a:solidFill>
                <a:schemeClr val="tx1"/>
              </a:solidFill>
            </a:endParaRPr>
          </a:p>
          <a:p>
            <a:pPr lvl="2"/>
            <a:r>
              <a:rPr lang="fr-FR" dirty="0">
                <a:solidFill>
                  <a:schemeClr val="tx1"/>
                </a:solidFill>
              </a:rPr>
              <a:t>školská por.zařízení poskytují logo.péči žákům s NKS, kteří se vzdělávají ve školách, které nejsou zřízeny pro žáky se zdravotním postižením</a:t>
            </a:r>
            <a:endParaRPr lang="cs-CZ" sz="4000" dirty="0">
              <a:solidFill>
                <a:schemeClr val="tx1"/>
              </a:solidFill>
            </a:endParaRPr>
          </a:p>
          <a:p>
            <a:endParaRPr lang="cs-CZ" dirty="0"/>
          </a:p>
        </p:txBody>
      </p:sp>
    </p:spTree>
    <p:extLst>
      <p:ext uri="{BB962C8B-B14F-4D97-AF65-F5344CB8AC3E}">
        <p14:creationId xmlns:p14="http://schemas.microsoft.com/office/powerpoint/2010/main" val="255723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1412776"/>
            <a:ext cx="7992888" cy="5355312"/>
          </a:xfrm>
          <a:prstGeom prst="rect">
            <a:avLst/>
          </a:prstGeom>
          <a:noFill/>
        </p:spPr>
        <p:txBody>
          <a:bodyPr wrap="square" rtlCol="0">
            <a:spAutoFit/>
          </a:bodyPr>
          <a:lstStyle/>
          <a:p>
            <a:r>
              <a:rPr lang="cs-CZ" i="1" u="sng" dirty="0"/>
              <a:t>Centrum poskytující služby žákům s vadami řeči, jejich zákonným zástupcům, školám a školským zařízením vzdělávajícím tyto žáky</a:t>
            </a:r>
            <a:endParaRPr lang="cs-CZ" sz="3200" dirty="0"/>
          </a:p>
          <a:p>
            <a:pPr lvl="0"/>
            <a:r>
              <a:rPr lang="cs-CZ" dirty="0"/>
              <a:t>a) logopedická diagnostika a depistáž poruch komunikace</a:t>
            </a:r>
            <a:endParaRPr lang="cs-CZ" sz="3200" dirty="0"/>
          </a:p>
          <a:p>
            <a:pPr lvl="0"/>
            <a:r>
              <a:rPr lang="cs-CZ" dirty="0"/>
              <a:t>b) zpracování anamnézy</a:t>
            </a:r>
            <a:endParaRPr lang="cs-CZ" sz="3200" dirty="0"/>
          </a:p>
          <a:p>
            <a:pPr lvl="0"/>
            <a:r>
              <a:rPr lang="cs-CZ" dirty="0"/>
              <a:t>c) zpracování programů logopedické intervence</a:t>
            </a:r>
            <a:endParaRPr lang="cs-CZ" sz="3200" dirty="0"/>
          </a:p>
          <a:p>
            <a:pPr lvl="0"/>
            <a:r>
              <a:rPr lang="cs-CZ" dirty="0"/>
              <a:t>d) aplikace logopedických terapeutických postupů</a:t>
            </a:r>
            <a:endParaRPr lang="cs-CZ" sz="3200" dirty="0"/>
          </a:p>
          <a:p>
            <a:pPr lvl="0"/>
            <a:r>
              <a:rPr lang="cs-CZ" dirty="0"/>
              <a:t>e) aplikace logopedických stimulačních postupů</a:t>
            </a:r>
            <a:endParaRPr lang="cs-CZ" sz="3200" dirty="0"/>
          </a:p>
          <a:p>
            <a:pPr lvl="0"/>
            <a:r>
              <a:rPr lang="cs-CZ" dirty="0"/>
              <a:t>f) aplikace logopedických edukačních postupů</a:t>
            </a:r>
            <a:endParaRPr lang="cs-CZ" sz="3200" dirty="0"/>
          </a:p>
          <a:p>
            <a:pPr lvl="0"/>
            <a:r>
              <a:rPr lang="cs-CZ" dirty="0"/>
              <a:t>g) aplikace logopedických reedukačních postupů</a:t>
            </a:r>
            <a:endParaRPr lang="cs-CZ" sz="3200" dirty="0"/>
          </a:p>
          <a:p>
            <a:pPr lvl="0"/>
            <a:r>
              <a:rPr lang="cs-CZ" dirty="0"/>
              <a:t>h) práce s žáky s potřebou logopedické péče nevyžadující úpravu vzdělávacího programu</a:t>
            </a:r>
            <a:endParaRPr lang="cs-CZ" sz="3200" dirty="0"/>
          </a:p>
          <a:p>
            <a:pPr lvl="0"/>
            <a:r>
              <a:rPr lang="cs-CZ" dirty="0"/>
              <a:t>i) péče o děti cizinců</a:t>
            </a:r>
            <a:endParaRPr lang="cs-CZ" sz="3200" dirty="0"/>
          </a:p>
          <a:p>
            <a:pPr lvl="0"/>
            <a:r>
              <a:rPr lang="cs-CZ" dirty="0"/>
              <a:t>j) řešení výchovných problémů</a:t>
            </a:r>
            <a:endParaRPr lang="cs-CZ" sz="3200" dirty="0"/>
          </a:p>
          <a:p>
            <a:pPr lvl="0"/>
            <a:r>
              <a:rPr lang="cs-CZ" dirty="0"/>
              <a:t>k) instruktáže pro zákonné zástupce a pedagogické pracovníky</a:t>
            </a:r>
            <a:endParaRPr lang="cs-CZ" sz="3200" dirty="0"/>
          </a:p>
          <a:p>
            <a:pPr lvl="0"/>
            <a:r>
              <a:rPr lang="cs-CZ" dirty="0"/>
              <a:t>l) vedení logopedických deníků</a:t>
            </a:r>
            <a:endParaRPr lang="cs-CZ" sz="3200" dirty="0"/>
          </a:p>
          <a:p>
            <a:pPr lvl="0"/>
            <a:r>
              <a:rPr lang="cs-CZ" dirty="0"/>
              <a:t>m) zpracování a vedení záznamů o individuální logopedické péči</a:t>
            </a:r>
            <a:endParaRPr lang="cs-CZ" sz="3200" dirty="0"/>
          </a:p>
          <a:p>
            <a:pPr lvl="0"/>
            <a:r>
              <a:rPr lang="cs-CZ" dirty="0"/>
              <a:t>n) tvorba didaktických a metodických materiálů pro rozvoj komunikace, tvorba pracovních listů</a:t>
            </a:r>
            <a:endParaRPr lang="cs-CZ" sz="3200" dirty="0"/>
          </a:p>
          <a:p>
            <a:endParaRPr lang="cs-CZ" dirty="0"/>
          </a:p>
        </p:txBody>
      </p:sp>
    </p:spTree>
    <p:extLst>
      <p:ext uri="{BB962C8B-B14F-4D97-AF65-F5344CB8AC3E}">
        <p14:creationId xmlns:p14="http://schemas.microsoft.com/office/powerpoint/2010/main" val="3894780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p:txBody>
          <a:bodyPr/>
          <a:lstStyle/>
          <a:p>
            <a:r>
              <a:rPr lang="cs-CZ" dirty="0"/>
              <a:t>Logopedická péče v sociální sféře</a:t>
            </a:r>
          </a:p>
        </p:txBody>
      </p:sp>
    </p:spTree>
    <p:extLst>
      <p:ext uri="{BB962C8B-B14F-4D97-AF65-F5344CB8AC3E}">
        <p14:creationId xmlns:p14="http://schemas.microsoft.com/office/powerpoint/2010/main" val="3859491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1066800"/>
          </a:xfrm>
        </p:spPr>
        <p:txBody>
          <a:bodyPr/>
          <a:lstStyle/>
          <a:p>
            <a:r>
              <a:rPr lang="cs-CZ" dirty="0"/>
              <a:t>MPSV</a:t>
            </a:r>
          </a:p>
        </p:txBody>
      </p:sp>
      <p:sp>
        <p:nvSpPr>
          <p:cNvPr id="3" name="Zástupný symbol pro obsah 2"/>
          <p:cNvSpPr>
            <a:spLocks noGrp="1"/>
          </p:cNvSpPr>
          <p:nvPr>
            <p:ph idx="1"/>
          </p:nvPr>
        </p:nvSpPr>
        <p:spPr/>
        <p:txBody>
          <a:bodyPr>
            <a:normAutofit fontScale="92500"/>
          </a:bodyPr>
          <a:lstStyle/>
          <a:p>
            <a:pPr lvl="0"/>
            <a:r>
              <a:rPr lang="fr-FR" dirty="0"/>
              <a:t>logopedická intervence je součástí komplexní rehabilitace klientů v denních stacionářích, týdenních stacionářích, domovech pro osoby se ZP</a:t>
            </a:r>
            <a:endParaRPr lang="cs-CZ" dirty="0"/>
          </a:p>
          <a:p>
            <a:pPr lvl="0"/>
            <a:r>
              <a:rPr lang="fr-FR" dirty="0"/>
              <a:t>zařízení poskytují soc. služby klientele, kterou tvoří občané s MP těžšího stupně, s vícenásobným postižením, poruchami autistického spektra či jiným zdravotním postižením</a:t>
            </a:r>
            <a:endParaRPr lang="cs-CZ" dirty="0"/>
          </a:p>
          <a:p>
            <a:pPr lvl="0"/>
            <a:r>
              <a:rPr lang="fr-FR" dirty="0"/>
              <a:t>logoped zde rozvíjí komunikační schopnosti podle možností klienta, zpravidla uplatňuje také systémy AAK</a:t>
            </a:r>
            <a:endParaRPr lang="cs-CZ" dirty="0"/>
          </a:p>
          <a:p>
            <a:endParaRPr lang="cs-CZ" dirty="0"/>
          </a:p>
        </p:txBody>
      </p:sp>
    </p:spTree>
    <p:extLst>
      <p:ext uri="{BB962C8B-B14F-4D97-AF65-F5344CB8AC3E}">
        <p14:creationId xmlns:p14="http://schemas.microsoft.com/office/powerpoint/2010/main" val="138584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1370013" y="301625"/>
            <a:ext cx="7313612"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a:t>Vymezení logopedie</a:t>
            </a:r>
          </a:p>
        </p:txBody>
      </p:sp>
      <p:graphicFrame>
        <p:nvGraphicFramePr>
          <p:cNvPr id="2" name="Diagram 1"/>
          <p:cNvGraphicFramePr/>
          <p:nvPr>
            <p:extLst>
              <p:ext uri="{D42A27DB-BD31-4B8C-83A1-F6EECF244321}">
                <p14:modId xmlns:p14="http://schemas.microsoft.com/office/powerpoint/2010/main" val="3374780916"/>
              </p:ext>
            </p:extLst>
          </p:nvPr>
        </p:nvGraphicFramePr>
        <p:xfrm>
          <a:off x="395536" y="1444625"/>
          <a:ext cx="8496944" cy="5935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74954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Středisko rané péče</a:t>
            </a:r>
          </a:p>
        </p:txBody>
      </p:sp>
      <p:graphicFrame>
        <p:nvGraphicFramePr>
          <p:cNvPr id="4" name="Zástupný symbol pro obsah 3"/>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0774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3568" y="4365104"/>
            <a:ext cx="7175351" cy="2297223"/>
          </a:xfrm>
        </p:spPr>
        <p:txBody>
          <a:bodyPr>
            <a:normAutofit fontScale="90000"/>
          </a:bodyPr>
          <a:lstStyle/>
          <a:p>
            <a:r>
              <a:rPr lang="cs-CZ" dirty="0">
                <a:solidFill>
                  <a:schemeClr val="tx2"/>
                </a:solidFill>
              </a:rPr>
              <a:t>Vyhláška 27/2016Sb.</a:t>
            </a:r>
            <a:br>
              <a:rPr lang="cs-CZ" dirty="0">
                <a:solidFill>
                  <a:schemeClr val="tx2"/>
                </a:solidFill>
              </a:rPr>
            </a:br>
            <a:r>
              <a:rPr lang="cs-CZ" dirty="0">
                <a:solidFill>
                  <a:schemeClr val="tx2"/>
                </a:solidFill>
              </a:rPr>
              <a:t> o vzdělávání žáků se speciálními vzdělávacími potřebami a žáků nadaných</a:t>
            </a:r>
          </a:p>
        </p:txBody>
      </p:sp>
      <p:pic>
        <p:nvPicPr>
          <p:cNvPr id="3074" name="Picture 2" descr="Výsledek obrázku pro vzděláván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88640"/>
            <a:ext cx="5253762" cy="4024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0044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76672"/>
            <a:ext cx="8229600" cy="1066800"/>
          </a:xfrm>
        </p:spPr>
        <p:txBody>
          <a:bodyPr/>
          <a:lstStyle/>
          <a:p>
            <a:r>
              <a:rPr lang="cs-CZ" dirty="0"/>
              <a:t>Průběh poskytování por. služeb</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61995801"/>
              </p:ext>
            </p:extLst>
          </p:nvPr>
        </p:nvGraphicFramePr>
        <p:xfrm>
          <a:off x="323528" y="1543472"/>
          <a:ext cx="8712968" cy="5030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30128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4294967295"/>
          </p:nvPr>
        </p:nvSpPr>
        <p:spPr>
          <a:xfrm>
            <a:off x="655983" y="1622563"/>
            <a:ext cx="7772870" cy="5046797"/>
          </a:xfrm>
          <a:prstGeom prst="rect">
            <a:avLst/>
          </a:prstGeom>
        </p:spPr>
        <p:txBody>
          <a:bodyPr>
            <a:normAutofit fontScale="70000" lnSpcReduction="20000"/>
          </a:bodyPr>
          <a:lstStyle/>
          <a:p>
            <a:endParaRPr lang="cs-CZ" dirty="0"/>
          </a:p>
          <a:p>
            <a:pPr marL="0" indent="0">
              <a:buNone/>
            </a:pPr>
            <a:r>
              <a:rPr lang="cs-CZ" cap="none" dirty="0">
                <a:latin typeface="Times New Roman" panose="02020603050405020304" pitchFamily="18" charset="0"/>
                <a:cs typeface="Times New Roman" panose="02020603050405020304" pitchFamily="18" charset="0"/>
              </a:rPr>
              <a:t>Podpora žáků se speciálními vzdělávacími potřebami se realizuje prostřednictvím podpůrných opatření představujících konkrétní pomoc vzdělávání žáka, a to </a:t>
            </a:r>
          </a:p>
          <a:p>
            <a:r>
              <a:rPr lang="cs-CZ" cap="none" dirty="0">
                <a:latin typeface="Times New Roman" panose="02020603050405020304" pitchFamily="18" charset="0"/>
                <a:cs typeface="Times New Roman" panose="02020603050405020304" pitchFamily="18" charset="0"/>
              </a:rPr>
              <a:t>v oblasti metod a forem výuky, možných úprav hodnocení, organizace výuky, např. zařazením předmětů speciálně pedagogické péče, úprav výuky v rozsahu i obsahu disponibilních hodin; </a:t>
            </a:r>
          </a:p>
          <a:p>
            <a:r>
              <a:rPr lang="cs-CZ" cap="none" dirty="0">
                <a:latin typeface="Times New Roman" panose="02020603050405020304" pitchFamily="18" charset="0"/>
                <a:cs typeface="Times New Roman" panose="02020603050405020304" pitchFamily="18" charset="0"/>
              </a:rPr>
              <a:t>nutnou personální podporou pedagoga při výuce žáků s potřebou podpůrných opatření (asistentem pedagoga, dalším pedagogem, speciálním pedagogem); </a:t>
            </a:r>
          </a:p>
          <a:p>
            <a:r>
              <a:rPr lang="cs-CZ" cap="none" dirty="0">
                <a:latin typeface="Times New Roman" panose="02020603050405020304" pitchFamily="18" charset="0"/>
                <a:cs typeface="Times New Roman" panose="02020603050405020304" pitchFamily="18" charset="0"/>
              </a:rPr>
              <a:t>využíváním speciálních učebnic, pomůcek, kompenzačních pomůcek, včetně zařazování nových technologií. </a:t>
            </a:r>
          </a:p>
          <a:p>
            <a:pPr marL="0" indent="0">
              <a:buNone/>
            </a:pPr>
            <a:r>
              <a:rPr lang="cs-CZ" cap="none" dirty="0">
                <a:latin typeface="Times New Roman" panose="02020603050405020304" pitchFamily="18" charset="0"/>
                <a:cs typeface="Times New Roman" panose="02020603050405020304" pitchFamily="18" charset="0"/>
              </a:rPr>
              <a:t> </a:t>
            </a:r>
          </a:p>
          <a:p>
            <a:pPr marL="0" indent="0">
              <a:buNone/>
            </a:pPr>
            <a:r>
              <a:rPr lang="cs-CZ" cap="none" dirty="0">
                <a:latin typeface="Times New Roman" panose="02020603050405020304" pitchFamily="18" charset="0"/>
                <a:cs typeface="Times New Roman" panose="02020603050405020304" pitchFamily="18" charset="0"/>
              </a:rPr>
              <a:t>Podpůrná opatření se týkají také vyrovnání podmínek u přijímacího řízení na SŠ a úpravy podmínek při ukončování studia, obdobně jako tomu bylo až dosud pouze u maturitní zkoušky. </a:t>
            </a:r>
          </a:p>
          <a:p>
            <a:pPr marL="0" indent="0">
              <a:buNone/>
            </a:pPr>
            <a:r>
              <a:rPr lang="cs-CZ" cap="none" dirty="0">
                <a:latin typeface="Times New Roman" panose="02020603050405020304" pitchFamily="18" charset="0"/>
                <a:cs typeface="Times New Roman" panose="02020603050405020304" pitchFamily="18" charset="0"/>
              </a:rPr>
              <a:t> </a:t>
            </a:r>
          </a:p>
          <a:p>
            <a:pPr marL="0" indent="0">
              <a:buNone/>
            </a:pPr>
            <a:r>
              <a:rPr lang="cs-CZ" cap="none" dirty="0">
                <a:latin typeface="Times New Roman" panose="02020603050405020304" pitchFamily="18" charset="0"/>
                <a:cs typeface="Times New Roman" panose="02020603050405020304" pitchFamily="18" charset="0"/>
              </a:rPr>
              <a:t>Podpůrná opatření 2. až 5. stupně představují zákonné finanční nároky! </a:t>
            </a:r>
          </a:p>
        </p:txBody>
      </p:sp>
      <p:sp>
        <p:nvSpPr>
          <p:cNvPr id="5" name="Nadpis 1"/>
          <p:cNvSpPr>
            <a:spLocks noGrp="1"/>
          </p:cNvSpPr>
          <p:nvPr>
            <p:ph type="title"/>
          </p:nvPr>
        </p:nvSpPr>
        <p:spPr>
          <a:xfrm>
            <a:off x="655515" y="857250"/>
            <a:ext cx="7773338" cy="1197133"/>
          </a:xfrm>
        </p:spPr>
        <p:txBody>
          <a:bodyPr/>
          <a:lstStyle/>
          <a:p>
            <a:r>
              <a:rPr lang="cs-CZ" dirty="0"/>
              <a:t>Podpůrná opatření</a:t>
            </a:r>
          </a:p>
        </p:txBody>
      </p:sp>
    </p:spTree>
    <p:extLst>
      <p:ext uri="{BB962C8B-B14F-4D97-AF65-F5344CB8AC3E}">
        <p14:creationId xmlns:p14="http://schemas.microsoft.com/office/powerpoint/2010/main" val="2180191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88651" y="692696"/>
            <a:ext cx="3662065" cy="3046988"/>
          </a:xfrm>
          <a:prstGeom prst="rect">
            <a:avLst/>
          </a:prstGeom>
        </p:spPr>
        <p:txBody>
          <a:bodyPr wrap="square">
            <a:spAutoFit/>
          </a:bodyPr>
          <a:lstStyle/>
          <a:p>
            <a:r>
              <a:rPr lang="cs-CZ" sz="1600" b="1" dirty="0">
                <a:latin typeface="Times New Roman" panose="02020603050405020304" pitchFamily="18" charset="0"/>
                <a:cs typeface="Times New Roman" panose="02020603050405020304" pitchFamily="18" charset="0"/>
              </a:rPr>
              <a:t>2. STUPEŇ PODPORY:</a:t>
            </a:r>
          </a:p>
          <a:p>
            <a:r>
              <a:rPr lang="cs-CZ" sz="1600" dirty="0">
                <a:latin typeface="Times New Roman" panose="02020603050405020304" pitchFamily="18" charset="0"/>
                <a:cs typeface="Times New Roman" panose="02020603050405020304" pitchFamily="18" charset="0"/>
              </a:rPr>
              <a:t>Selhávání žáka z důvodu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oslabení kognitivního výkonu (žáci s „hraniční“ inteligencí)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oslabení sluchových a zrakových funkcí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onemocnění (včetně psychického), které nemá závažnější dopady do vzdělávání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nedostatečné znalosti vyučovacího jazyka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oslabení dorozumívacích dovedností</a:t>
            </a:r>
          </a:p>
        </p:txBody>
      </p:sp>
      <p:sp>
        <p:nvSpPr>
          <p:cNvPr id="3" name="Obdélník 2"/>
          <p:cNvSpPr/>
          <p:nvPr/>
        </p:nvSpPr>
        <p:spPr>
          <a:xfrm>
            <a:off x="4905061" y="815806"/>
            <a:ext cx="4087215" cy="2800767"/>
          </a:xfrm>
          <a:prstGeom prst="rect">
            <a:avLst/>
          </a:prstGeom>
        </p:spPr>
        <p:txBody>
          <a:bodyPr wrap="square">
            <a:spAutoFit/>
          </a:bodyPr>
          <a:lstStyle/>
          <a:p>
            <a:r>
              <a:rPr lang="cs-CZ" sz="1600" b="1" dirty="0">
                <a:latin typeface="Times New Roman" panose="02020603050405020304" pitchFamily="18" charset="0"/>
                <a:cs typeface="Times New Roman" panose="02020603050405020304" pitchFamily="18" charset="0"/>
              </a:rPr>
              <a:t>3. STUPEŇ PODPORY:</a:t>
            </a:r>
          </a:p>
          <a:p>
            <a:r>
              <a:rPr lang="cs-CZ" sz="1600" dirty="0">
                <a:latin typeface="Times New Roman" panose="02020603050405020304" pitchFamily="18" charset="0"/>
                <a:cs typeface="Times New Roman" panose="02020603050405020304" pitchFamily="18" charset="0"/>
              </a:rPr>
              <a:t>Selhávání žáka z důvodu</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lehkého mentálního postižení</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zrakového či sluchového postižení (slabozrakost, nedoslýchavost), NKS</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tělesného postižení či onemocnění (včetně psychického) se závažnějšími dopady do vzdělávání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neznalosti vyučovacího jazyka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syndromu CAN (týrané, zanedbávané a zneužívané dítě)</a:t>
            </a:r>
          </a:p>
        </p:txBody>
      </p:sp>
      <p:sp>
        <p:nvSpPr>
          <p:cNvPr id="4" name="Obdélník 3"/>
          <p:cNvSpPr/>
          <p:nvPr/>
        </p:nvSpPr>
        <p:spPr>
          <a:xfrm>
            <a:off x="611560" y="3894107"/>
            <a:ext cx="4194110" cy="2554545"/>
          </a:xfrm>
          <a:prstGeom prst="rect">
            <a:avLst/>
          </a:prstGeom>
        </p:spPr>
        <p:txBody>
          <a:bodyPr wrap="square">
            <a:spAutoFit/>
          </a:bodyPr>
          <a:lstStyle/>
          <a:p>
            <a:r>
              <a:rPr lang="cs-CZ" sz="1600" b="1" dirty="0">
                <a:latin typeface="Times New Roman" panose="02020603050405020304" pitchFamily="18" charset="0"/>
                <a:cs typeface="Times New Roman" panose="02020603050405020304" pitchFamily="18" charset="0"/>
              </a:rPr>
              <a:t>4. STUPEŇ PODPORY:</a:t>
            </a:r>
          </a:p>
          <a:p>
            <a:r>
              <a:rPr lang="cs-CZ" sz="1600" dirty="0">
                <a:latin typeface="Times New Roman" panose="02020603050405020304" pitchFamily="18" charset="0"/>
                <a:cs typeface="Times New Roman" panose="02020603050405020304" pitchFamily="18" charset="0"/>
              </a:rPr>
              <a:t>Selhávání žáka z důvodu</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středně těžkého či těžkého mentálního postižení</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těžkého zrakového či těžkého sluchového postižení (nevidomost, hluchota)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závažného tělesného postižení či onemocnění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poruchy autistického spektra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neschopnosti komunikovat prostřednictvím </a:t>
            </a:r>
          </a:p>
          <a:p>
            <a:pPr marL="214313" indent="-214313">
              <a:buFont typeface="Arial" panose="020B0604020202020204" pitchFamily="34" charset="0"/>
              <a:buChar char="•"/>
            </a:pPr>
            <a:r>
              <a:rPr lang="cs-CZ" sz="1600" dirty="0">
                <a:latin typeface="Times New Roman" panose="02020603050405020304" pitchFamily="18" charset="0"/>
                <a:cs typeface="Times New Roman" panose="02020603050405020304" pitchFamily="18" charset="0"/>
              </a:rPr>
              <a:t>mluveného či psaného slova</a:t>
            </a:r>
          </a:p>
        </p:txBody>
      </p:sp>
      <p:sp>
        <p:nvSpPr>
          <p:cNvPr id="5" name="Obdélník 4"/>
          <p:cNvSpPr/>
          <p:nvPr/>
        </p:nvSpPr>
        <p:spPr>
          <a:xfrm>
            <a:off x="5004453" y="4105670"/>
            <a:ext cx="3888432" cy="1077218"/>
          </a:xfrm>
          <a:prstGeom prst="rect">
            <a:avLst/>
          </a:prstGeom>
        </p:spPr>
        <p:txBody>
          <a:bodyPr wrap="square">
            <a:spAutoFit/>
          </a:bodyPr>
          <a:lstStyle/>
          <a:p>
            <a:r>
              <a:rPr lang="cs-CZ" sz="1600" b="1" dirty="0">
                <a:latin typeface="Arial" panose="020B0604020202020204" pitchFamily="34" charset="0"/>
              </a:rPr>
              <a:t>5. STUPEŇ PODPORY:</a:t>
            </a:r>
          </a:p>
          <a:p>
            <a:r>
              <a:rPr lang="cs-CZ" sz="1600" dirty="0">
                <a:latin typeface="Times New Roman" panose="02020603050405020304" pitchFamily="18" charset="0"/>
              </a:rPr>
              <a:t>Selhávání žáka z důvodu</a:t>
            </a:r>
          </a:p>
          <a:p>
            <a:pPr marL="214313" indent="-214313">
              <a:buFont typeface="Arial" panose="020B0604020202020204" pitchFamily="34" charset="0"/>
              <a:buChar char="•"/>
            </a:pPr>
            <a:r>
              <a:rPr lang="cs-CZ" sz="1600" dirty="0">
                <a:latin typeface="Times New Roman" panose="02020603050405020304" pitchFamily="18" charset="0"/>
              </a:rPr>
              <a:t>hluboké mentální retardace</a:t>
            </a:r>
          </a:p>
          <a:p>
            <a:pPr marL="214313" indent="-214313">
              <a:buFont typeface="Arial" panose="020B0604020202020204" pitchFamily="34" charset="0"/>
              <a:buChar char="•"/>
            </a:pPr>
            <a:r>
              <a:rPr lang="cs-CZ" sz="1600" dirty="0">
                <a:latin typeface="Times New Roman" panose="02020603050405020304" pitchFamily="18" charset="0"/>
              </a:rPr>
              <a:t>kombinace těžkého zdravotního postižení</a:t>
            </a:r>
          </a:p>
        </p:txBody>
      </p:sp>
    </p:spTree>
    <p:extLst>
      <p:ext uri="{BB962C8B-B14F-4D97-AF65-F5344CB8AC3E}">
        <p14:creationId xmlns:p14="http://schemas.microsoft.com/office/powerpoint/2010/main" val="813070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655515" y="1026216"/>
            <a:ext cx="7773338" cy="705678"/>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cs-CZ" sz="2700" dirty="0"/>
              <a:t>Individuální vzdělávací plán</a:t>
            </a:r>
          </a:p>
        </p:txBody>
      </p:sp>
      <p:sp>
        <p:nvSpPr>
          <p:cNvPr id="3" name="Obdélník 2"/>
          <p:cNvSpPr/>
          <p:nvPr/>
        </p:nvSpPr>
        <p:spPr>
          <a:xfrm>
            <a:off x="268357" y="1297172"/>
            <a:ext cx="8706678" cy="5016758"/>
          </a:xfrm>
          <a:prstGeom prst="rect">
            <a:avLst/>
          </a:prstGeom>
        </p:spPr>
        <p:txBody>
          <a:bodyPr wrap="square">
            <a:spAutoFit/>
          </a:bodyPr>
          <a:lstStyle/>
          <a:p>
            <a:endParaRPr lang="cs-CZ" sz="1600" dirty="0"/>
          </a:p>
          <a:p>
            <a:r>
              <a:rPr lang="cs-CZ" sz="1600" i="1" dirty="0"/>
              <a:t>IVP</a:t>
            </a:r>
            <a:r>
              <a:rPr lang="cs-CZ" sz="1600" dirty="0"/>
              <a:t> zpracovává škola - zpracovává na základě doporučení školského poradenského zařízení a žádosti zletilého žáka nebo zákonného zástupce žáka.</a:t>
            </a:r>
          </a:p>
          <a:p>
            <a:r>
              <a:rPr lang="cs-CZ" sz="1600" i="1" dirty="0"/>
              <a:t>IVP </a:t>
            </a:r>
            <a:r>
              <a:rPr lang="cs-CZ" sz="1600" dirty="0"/>
              <a:t>je závazným dokumentem pro zajištění speciálních vzdělávacích potřeb žáka, přičemž vychází ze školního vzdělávacího programu a je součástí dokumentace žáka ve školní matrice.</a:t>
            </a:r>
          </a:p>
          <a:p>
            <a:endParaRPr lang="cs-CZ" sz="1600" dirty="0"/>
          </a:p>
          <a:p>
            <a:r>
              <a:rPr lang="cs-CZ" sz="1600" dirty="0"/>
              <a:t>IVP obsahuje: </a:t>
            </a:r>
          </a:p>
          <a:p>
            <a:r>
              <a:rPr lang="cs-CZ" sz="1600" i="1" dirty="0"/>
              <a:t>a)</a:t>
            </a:r>
            <a:r>
              <a:rPr lang="cs-CZ" sz="1600" dirty="0"/>
              <a:t> úpravách obsahu vzdělávání žáka,</a:t>
            </a:r>
          </a:p>
          <a:p>
            <a:r>
              <a:rPr lang="cs-CZ" sz="1600" i="1" dirty="0"/>
              <a:t>b)</a:t>
            </a:r>
            <a:r>
              <a:rPr lang="cs-CZ" sz="1600" dirty="0"/>
              <a:t> časovém a obsahovém rozvržení vzdělávání,</a:t>
            </a:r>
          </a:p>
          <a:p>
            <a:r>
              <a:rPr lang="cs-CZ" sz="1600" i="1" dirty="0"/>
              <a:t>c)</a:t>
            </a:r>
            <a:r>
              <a:rPr lang="cs-CZ" sz="1600" dirty="0"/>
              <a:t> úpravách metod a forem výuky a hodnocení žáka,</a:t>
            </a:r>
          </a:p>
          <a:p>
            <a:r>
              <a:rPr lang="cs-CZ" sz="1600" i="1" dirty="0"/>
              <a:t>d)</a:t>
            </a:r>
            <a:r>
              <a:rPr lang="cs-CZ" sz="1600" dirty="0"/>
              <a:t> případné úpravě výstupů ze vzdělávání žáka.</a:t>
            </a:r>
          </a:p>
          <a:p>
            <a:endParaRPr lang="cs-CZ" sz="1600" dirty="0"/>
          </a:p>
          <a:p>
            <a:r>
              <a:rPr lang="cs-CZ" sz="1600" dirty="0"/>
              <a:t>IVP je zpracován bez zbytečného odkladu, nejpozději však do 1 měsíce ode dne, kdy škola obdržela doporučení a žádost zletilého žáka nebo zákonného zástupce žáka. Individuální vzdělávací plán může být doplňován a upravován v průběhu celého školního roku podle potřeb žáka.</a:t>
            </a:r>
          </a:p>
          <a:p>
            <a:endParaRPr lang="cs-CZ" sz="1600" dirty="0"/>
          </a:p>
          <a:p>
            <a:r>
              <a:rPr lang="cs-CZ" sz="1600" dirty="0"/>
              <a:t>Zpracování a provádění individuálního vzdělávacího plánu zajišťuje ředitel školy.</a:t>
            </a:r>
          </a:p>
          <a:p>
            <a:r>
              <a:rPr lang="cs-CZ" sz="1600" dirty="0"/>
              <a:t>Školské poradenské zařízení ve spolupráci se školou sleduje a nejméně jednou ročně vyhodnocuje naplňování IVP.</a:t>
            </a:r>
          </a:p>
        </p:txBody>
      </p:sp>
    </p:spTree>
    <p:extLst>
      <p:ext uri="{BB962C8B-B14F-4D97-AF65-F5344CB8AC3E}">
        <p14:creationId xmlns:p14="http://schemas.microsoft.com/office/powerpoint/2010/main" val="254263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1370013" y="301625"/>
            <a:ext cx="7313612" cy="1143000"/>
          </a:xfrm>
          <a:ln/>
        </p:spPr>
        <p:txBody>
          <a:bodyPr>
            <a:norm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dirty="0"/>
              <a:t>Předmět logopedie</a:t>
            </a:r>
          </a:p>
        </p:txBody>
      </p:sp>
      <p:sp>
        <p:nvSpPr>
          <p:cNvPr id="2" name="Obdélník 1"/>
          <p:cNvSpPr/>
          <p:nvPr/>
        </p:nvSpPr>
        <p:spPr>
          <a:xfrm>
            <a:off x="181919" y="3356992"/>
            <a:ext cx="8496944" cy="3139321"/>
          </a:xfrm>
          <a:prstGeom prst="rect">
            <a:avLst/>
          </a:prstGeom>
        </p:spPr>
        <p:txBody>
          <a:bodyPr wrap="square">
            <a:spAutoFit/>
          </a:bodyPr>
          <a:lstStyle/>
          <a:p>
            <a:r>
              <a:rPr lang="cs-CZ" b="1" dirty="0"/>
              <a:t>Předmětem logopedie</a:t>
            </a:r>
            <a:r>
              <a:rPr lang="cs-CZ" dirty="0"/>
              <a:t> jsou jednotlivé skupiny osob:</a:t>
            </a:r>
          </a:p>
          <a:p>
            <a:pPr marL="285750" indent="-285750">
              <a:buFont typeface="Arial" panose="020B0604020202020204" pitchFamily="34" charset="0"/>
              <a:buChar char="•"/>
            </a:pPr>
            <a:r>
              <a:rPr lang="cs-CZ" b="1" dirty="0"/>
              <a:t>Intaktní</a:t>
            </a:r>
            <a:r>
              <a:rPr lang="cs-CZ" dirty="0"/>
              <a:t> – jedná se o skupinu osob bez diagnostikovaného zdravotního postižení, onemocnění a bez diagnostikované narušené komunikační schopnosti. </a:t>
            </a:r>
          </a:p>
          <a:p>
            <a:pPr marL="285750" indent="-285750">
              <a:buFont typeface="Arial" panose="020B0604020202020204" pitchFamily="34" charset="0"/>
              <a:buChar char="•"/>
            </a:pPr>
            <a:r>
              <a:rPr lang="cs-CZ" b="1" dirty="0"/>
              <a:t>Intaktní s narušenou komunikační schopností</a:t>
            </a:r>
            <a:r>
              <a:rPr lang="cs-CZ" dirty="0"/>
              <a:t> – do této skupiny řadíme osoby bez diagnostikovaného zdravotního postižení, onemocnění, u kterých však byla diagnostikována narušená komunikační schopnost. </a:t>
            </a:r>
          </a:p>
          <a:p>
            <a:pPr marL="285750" indent="-285750">
              <a:buFont typeface="Arial" panose="020B0604020202020204" pitchFamily="34" charset="0"/>
              <a:buChar char="•"/>
            </a:pPr>
            <a:r>
              <a:rPr lang="cs-CZ" b="1" dirty="0"/>
              <a:t>Se zdravotním  postižením, onemocněním, handicapem a současnou narušenou komunikační schopností</a:t>
            </a:r>
            <a:r>
              <a:rPr lang="cs-CZ" dirty="0"/>
              <a:t> – v této skupině se jedná především o osoby s tzv. symptomatickými a/či kombinovanými poruchami řeči</a:t>
            </a:r>
          </a:p>
        </p:txBody>
      </p:sp>
      <p:pic>
        <p:nvPicPr>
          <p:cNvPr id="4" name="Obrázek 1" descr="http://unifor.upol.cz/pedagogicka/unifor/resources/to_text/12236.jpg"/>
          <p:cNvPicPr>
            <a:picLocks noChangeAspect="1" noChangeArrowheads="1"/>
          </p:cNvPicPr>
          <p:nvPr/>
        </p:nvPicPr>
        <p:blipFill>
          <a:blip r:embed="rId3">
            <a:extLst>
              <a:ext uri="{28A0092B-C50C-407E-A947-70E740481C1C}">
                <a14:useLocalDpi xmlns:a14="http://schemas.microsoft.com/office/drawing/2010/main" val="0"/>
              </a:ext>
            </a:extLst>
          </a:blip>
          <a:srcRect t="15686" b="16667"/>
          <a:stretch>
            <a:fillRect/>
          </a:stretch>
        </p:blipFill>
        <p:spPr bwMode="auto">
          <a:xfrm>
            <a:off x="1763688" y="1268760"/>
            <a:ext cx="5152696" cy="1912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97365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1370013" y="301625"/>
            <a:ext cx="7313612"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dirty="0"/>
              <a:t>Logopedická intervence</a:t>
            </a:r>
          </a:p>
        </p:txBody>
      </p:sp>
      <p:graphicFrame>
        <p:nvGraphicFramePr>
          <p:cNvPr id="2" name="Diagram 1"/>
          <p:cNvGraphicFramePr/>
          <p:nvPr>
            <p:extLst>
              <p:ext uri="{D42A27DB-BD31-4B8C-83A1-F6EECF244321}">
                <p14:modId xmlns:p14="http://schemas.microsoft.com/office/powerpoint/2010/main" val="2967935873"/>
              </p:ext>
            </p:extLst>
          </p:nvPr>
        </p:nvGraphicFramePr>
        <p:xfrm>
          <a:off x="-828600" y="1412776"/>
          <a:ext cx="8784976"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4961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idx="4294967295"/>
          </p:nvPr>
        </p:nvSpPr>
        <p:spPr>
          <a:xfrm>
            <a:off x="251520" y="188640"/>
            <a:ext cx="7313612"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a:t>Úkoly logopeda</a:t>
            </a:r>
          </a:p>
        </p:txBody>
      </p:sp>
      <p:graphicFrame>
        <p:nvGraphicFramePr>
          <p:cNvPr id="2" name="Diagram 1"/>
          <p:cNvGraphicFramePr/>
          <p:nvPr>
            <p:extLst>
              <p:ext uri="{D42A27DB-BD31-4B8C-83A1-F6EECF244321}">
                <p14:modId xmlns:p14="http://schemas.microsoft.com/office/powerpoint/2010/main" val="920510589"/>
              </p:ext>
            </p:extLst>
          </p:nvPr>
        </p:nvGraphicFramePr>
        <p:xfrm>
          <a:off x="179512" y="1196752"/>
          <a:ext cx="8784976" cy="5462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947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60648"/>
            <a:ext cx="8229600" cy="1066800"/>
          </a:xfrm>
        </p:spPr>
        <p:txBody>
          <a:bodyPr/>
          <a:lstStyle/>
          <a:p>
            <a:r>
              <a:rPr lang="cs-CZ" dirty="0"/>
              <a:t>Logopedická prevence</a:t>
            </a:r>
          </a:p>
        </p:txBody>
      </p:sp>
      <p:sp>
        <p:nvSpPr>
          <p:cNvPr id="5" name="Zástupný symbol pro obsah 4"/>
          <p:cNvSpPr>
            <a:spLocks noGrp="1"/>
          </p:cNvSpPr>
          <p:nvPr>
            <p:ph idx="1"/>
          </p:nvPr>
        </p:nvSpPr>
        <p:spPr>
          <a:xfrm>
            <a:off x="457200" y="1196752"/>
            <a:ext cx="8229600" cy="5661248"/>
          </a:xfrm>
        </p:spPr>
        <p:txBody>
          <a:bodyPr>
            <a:normAutofit fontScale="70000" lnSpcReduction="20000"/>
          </a:bodyPr>
          <a:lstStyle/>
          <a:p>
            <a:pPr marL="109728" indent="0">
              <a:buNone/>
            </a:pPr>
            <a:r>
              <a:rPr lang="cs-CZ" sz="3400" b="1" dirty="0"/>
              <a:t>Primární prevence</a:t>
            </a:r>
          </a:p>
          <a:p>
            <a:r>
              <a:rPr lang="cs-CZ" dirty="0"/>
              <a:t>zahrnuje nejširší populaci </a:t>
            </a:r>
          </a:p>
          <a:p>
            <a:r>
              <a:rPr lang="cs-CZ" dirty="0"/>
              <a:t>jejím cílem je předcházení NKS v nejširším měřítku</a:t>
            </a:r>
          </a:p>
          <a:p>
            <a:r>
              <a:rPr lang="cs-CZ" dirty="0"/>
              <a:t>jedná se především o důslednou a široce založenou kvalitní osvětu zasahující od genetického poradenství (v medicínské oblasti) přes podporu správného vývoje řeči, tvorby hlasu a rozvoje komunikativních dovedností vůbec</a:t>
            </a:r>
          </a:p>
          <a:p>
            <a:pPr marL="109728" indent="0">
              <a:buNone/>
            </a:pPr>
            <a:r>
              <a:rPr lang="cs-CZ" dirty="0"/>
              <a:t>Může být</a:t>
            </a:r>
          </a:p>
          <a:p>
            <a:r>
              <a:rPr lang="cs-CZ" dirty="0"/>
              <a:t>nespecifická</a:t>
            </a:r>
            <a:r>
              <a:rPr lang="cs-CZ" dirty="0">
                <a:sym typeface="Symbol" panose="05050102010706020507" pitchFamily="18" charset="2"/>
              </a:rPr>
              <a:t></a:t>
            </a:r>
            <a:r>
              <a:rPr lang="cs-CZ" dirty="0"/>
              <a:t> podporující všeobecně žádoucí formy výchovy (v logopedii např. propagování správného řečového vzoru, možností stimulace řečového vývoje apod.) </a:t>
            </a:r>
          </a:p>
          <a:p>
            <a:r>
              <a:rPr lang="cs-CZ" dirty="0"/>
              <a:t>specifická </a:t>
            </a:r>
            <a:r>
              <a:rPr lang="cs-CZ" dirty="0">
                <a:sym typeface="Symbol" panose="05050102010706020507" pitchFamily="18" charset="2"/>
              </a:rPr>
              <a:t></a:t>
            </a:r>
            <a:r>
              <a:rPr lang="cs-CZ" dirty="0"/>
              <a:t>  je zaměřená proti konkrétnímu riziku, tedy ohrožení určitým druhem narušené komunikační schopnosti (např. předcházení koktavosti, poruchám hlasu apod.) </a:t>
            </a:r>
          </a:p>
          <a:p>
            <a:pPr marL="109728" indent="0">
              <a:buNone/>
            </a:pPr>
            <a:endParaRPr lang="cs-CZ" dirty="0"/>
          </a:p>
          <a:p>
            <a:r>
              <a:rPr lang="cs-CZ" dirty="0"/>
              <a:t>Primární logopedická prevence probíhá především osvětovou činností šířenou v tzv. intaktní (nepostižené) populaci. </a:t>
            </a:r>
          </a:p>
          <a:p>
            <a:r>
              <a:rPr lang="cs-CZ" dirty="0"/>
              <a:t>Jejím obsahem jsou především návody pro optimální stimulaci řečového vývoje. </a:t>
            </a:r>
          </a:p>
          <a:p>
            <a:r>
              <a:rPr lang="cs-CZ" dirty="0"/>
              <a:t>Konkrétní cílovou skupinou jsou rodiče, pediatři, učitelé (učitelky) mateřských a základních škol.</a:t>
            </a:r>
          </a:p>
          <a:p>
            <a:endParaRPr lang="cs-CZ" dirty="0"/>
          </a:p>
        </p:txBody>
      </p:sp>
    </p:spTree>
    <p:extLst>
      <p:ext uri="{BB962C8B-B14F-4D97-AF65-F5344CB8AC3E}">
        <p14:creationId xmlns:p14="http://schemas.microsoft.com/office/powerpoint/2010/main" val="2809833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Berlín</Template>
  <TotalTime>3441</TotalTime>
  <Words>4843</Words>
  <Application>Microsoft Office PowerPoint</Application>
  <PresentationFormat>Předvádění na obrazovce (4:3)</PresentationFormat>
  <Paragraphs>359</Paragraphs>
  <Slides>55</Slides>
  <Notes>6</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55</vt:i4>
      </vt:variant>
    </vt:vector>
  </HeadingPairs>
  <TitlesOfParts>
    <vt:vector size="65" baseType="lpstr">
      <vt:lpstr>Arial</vt:lpstr>
      <vt:lpstr>Calibri</vt:lpstr>
      <vt:lpstr>Georgia</vt:lpstr>
      <vt:lpstr>Open Sans</vt:lpstr>
      <vt:lpstr>Symbol</vt:lpstr>
      <vt:lpstr>Times New Roman</vt:lpstr>
      <vt:lpstr>Trebuchet MS</vt:lpstr>
      <vt:lpstr>Wingdings</vt:lpstr>
      <vt:lpstr>Wingdings 2</vt:lpstr>
      <vt:lpstr>Urbanistický</vt:lpstr>
      <vt:lpstr>ÚVOD - POŽADAVKY</vt:lpstr>
      <vt:lpstr>Logopedie a systém logopedické péče</vt:lpstr>
      <vt:lpstr>Prezentace aplikace PowerPoint</vt:lpstr>
      <vt:lpstr>Vymezení logopedie</vt:lpstr>
      <vt:lpstr>Vymezení logopedie</vt:lpstr>
      <vt:lpstr>Předmět logopedie</vt:lpstr>
      <vt:lpstr>Logopedická intervence</vt:lpstr>
      <vt:lpstr>Úkoly logopeda</vt:lpstr>
      <vt:lpstr>Logopedická prevence</vt:lpstr>
      <vt:lpstr>Prezentace aplikace PowerPoint</vt:lpstr>
      <vt:lpstr>Prezentace aplikace PowerPoint</vt:lpstr>
      <vt:lpstr>Narušená komunikační schopnost</vt:lpstr>
      <vt:lpstr>Komunikační schopnost</vt:lpstr>
      <vt:lpstr>Morfologicko – syntaktická rovina</vt:lpstr>
      <vt:lpstr>Foneticko – fonologická rovina</vt:lpstr>
      <vt:lpstr>Lexikálně – sémantická rovina</vt:lpstr>
      <vt:lpstr>Pragmatická rovina</vt:lpstr>
      <vt:lpstr>10 okruhů NKS</vt:lpstr>
      <vt:lpstr>NKS</vt:lpstr>
      <vt:lpstr>NKS lze analyzovat, zkoumat, posuzovat z hlediska: </vt:lpstr>
      <vt:lpstr>1. Vývojová nemluvnost  </vt:lpstr>
      <vt:lpstr>2. Získaná neurotická nemluvnost  </vt:lpstr>
      <vt:lpstr>3. Získaná organická nemluvnost  </vt:lpstr>
      <vt:lpstr>4. Narušení článkování řeči </vt:lpstr>
      <vt:lpstr>5. Narušení zvuku řeči  </vt:lpstr>
      <vt:lpstr>6.Poruchy hlasu  </vt:lpstr>
      <vt:lpstr>7. Poruchy plynulosti řeči  </vt:lpstr>
      <vt:lpstr>8. Narušení grafické formy řeči</vt:lpstr>
      <vt:lpstr> </vt:lpstr>
      <vt:lpstr>9. Symptomatické poruchy řeči </vt:lpstr>
      <vt:lpstr>10.Kombinované vady řeči </vt:lpstr>
      <vt:lpstr>Prezentace aplikace PowerPoint</vt:lpstr>
      <vt:lpstr>Kontakty na logopedická pracoviště </vt:lpstr>
      <vt:lpstr>Logopedická péče v ČR </vt:lpstr>
      <vt:lpstr>Prezentace aplikace PowerPoint</vt:lpstr>
      <vt:lpstr>Logopedická péče ve zdravotnictví</vt:lpstr>
      <vt:lpstr>Logoped v MZ</vt:lpstr>
      <vt:lpstr>Prezentace aplikace PowerPoint</vt:lpstr>
      <vt:lpstr>Odbornou logopedickou péči realizují v resortu zdravotnictví kliničtí logopedi a logopedi v následujících zařízeních : </vt:lpstr>
      <vt:lpstr>Prezentace aplikace PowerPoint</vt:lpstr>
      <vt:lpstr>Prezentace aplikace PowerPoint</vt:lpstr>
      <vt:lpstr>Čl. 2- Logoped</vt:lpstr>
      <vt:lpstr>Kompetence logopeda ve školství</vt:lpstr>
      <vt:lpstr>Čl. IV- logopedický asistent</vt:lpstr>
      <vt:lpstr>Kompetence logopedického asistenta</vt:lpstr>
      <vt:lpstr>SPC pro vady řeči</vt:lpstr>
      <vt:lpstr>Prezentace aplikace PowerPoint</vt:lpstr>
      <vt:lpstr>Prezentace aplikace PowerPoint</vt:lpstr>
      <vt:lpstr>MPSV</vt:lpstr>
      <vt:lpstr>Středisko rané péče</vt:lpstr>
      <vt:lpstr>Vyhláška 27/2016Sb.  o vzdělávání žáků se speciálními vzdělávacími potřebami a žáků nadaných</vt:lpstr>
      <vt:lpstr>Průběh poskytování por. služeb</vt:lpstr>
      <vt:lpstr>Podpůrná opatření</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Systém logopedické péče</dc:title>
  <dc:creator>Jana Tabachova</dc:creator>
  <cp:lastModifiedBy>Administrator</cp:lastModifiedBy>
  <cp:revision>96</cp:revision>
  <dcterms:created xsi:type="dcterms:W3CDTF">2017-02-13T16:58:44Z</dcterms:created>
  <dcterms:modified xsi:type="dcterms:W3CDTF">2025-02-20T15:56:33Z</dcterms:modified>
</cp:coreProperties>
</file>